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468" r:id="rId2"/>
    <p:sldId id="518" r:id="rId3"/>
    <p:sldId id="568" r:id="rId4"/>
    <p:sldId id="474" r:id="rId5"/>
    <p:sldId id="569" r:id="rId6"/>
    <p:sldId id="570" r:id="rId7"/>
    <p:sldId id="571" r:id="rId8"/>
    <p:sldId id="572" r:id="rId9"/>
    <p:sldId id="534" r:id="rId10"/>
    <p:sldId id="535" r:id="rId11"/>
    <p:sldId id="521" r:id="rId12"/>
    <p:sldId id="537" r:id="rId13"/>
    <p:sldId id="538" r:id="rId14"/>
    <p:sldId id="539" r:id="rId15"/>
    <p:sldId id="514" r:id="rId16"/>
    <p:sldId id="541" r:id="rId17"/>
    <p:sldId id="542" r:id="rId18"/>
    <p:sldId id="543" r:id="rId19"/>
    <p:sldId id="567" r:id="rId20"/>
    <p:sldId id="545" r:id="rId21"/>
    <p:sldId id="546" r:id="rId22"/>
    <p:sldId id="547" r:id="rId23"/>
    <p:sldId id="564" r:id="rId24"/>
    <p:sldId id="565" r:id="rId25"/>
    <p:sldId id="566" r:id="rId26"/>
    <p:sldId id="548" r:id="rId27"/>
    <p:sldId id="467" r:id="rId28"/>
    <p:sldId id="550" r:id="rId29"/>
    <p:sldId id="551" r:id="rId30"/>
    <p:sldId id="552" r:id="rId31"/>
    <p:sldId id="553" r:id="rId32"/>
    <p:sldId id="555" r:id="rId33"/>
    <p:sldId id="556" r:id="rId34"/>
    <p:sldId id="557" r:id="rId35"/>
    <p:sldId id="558" r:id="rId36"/>
    <p:sldId id="559" r:id="rId37"/>
    <p:sldId id="560" r:id="rId38"/>
    <p:sldId id="561" r:id="rId39"/>
  </p:sldIdLst>
  <p:sldSz cx="7772400" cy="10058400"/>
  <p:notesSz cx="7010400" cy="9296400"/>
  <p:defaultTex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304">
          <p15:clr>
            <a:srgbClr val="A4A3A4"/>
          </p15:clr>
        </p15:guide>
        <p15:guide id="3" orient="horz" pos="3168">
          <p15:clr>
            <a:srgbClr val="A4A3A4"/>
          </p15:clr>
        </p15:guide>
        <p15:guide id="4"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9" autoAdjust="0"/>
    <p:restoredTop sz="99037" autoAdjust="0"/>
  </p:normalViewPr>
  <p:slideViewPr>
    <p:cSldViewPr>
      <p:cViewPr>
        <p:scale>
          <a:sx n="93" d="100"/>
          <a:sy n="93" d="100"/>
        </p:scale>
        <p:origin x="1776" y="-102"/>
      </p:cViewPr>
      <p:guideLst>
        <p:guide orient="horz" pos="3024"/>
        <p:guide pos="2304"/>
        <p:guide orient="horz" pos="3168"/>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03BBA2A-8788-4E3E-B85C-043146DE5216}" type="datetimeFigureOut">
              <a:rPr lang="en-US" smtClean="0"/>
              <a:pPr/>
              <a:t>4/22/2016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68E767E-EA66-4DAF-8CE1-1B8D3464DA28}" type="slidenum">
              <a:rPr lang="en-US" smtClean="0"/>
              <a:pPr/>
              <a:t>‹#›</a:t>
            </a:fld>
            <a:endParaRPr lang="en-US" dirty="0"/>
          </a:p>
        </p:txBody>
      </p:sp>
    </p:spTree>
    <p:extLst>
      <p:ext uri="{BB962C8B-B14F-4D97-AF65-F5344CB8AC3E}">
        <p14:creationId xmlns:p14="http://schemas.microsoft.com/office/powerpoint/2010/main" val="304316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4/22/2016</a:t>
            </a:fld>
            <a:endParaRPr lang="en-US" dirty="0"/>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notesStyle>
    <a:lvl1pPr marL="0" algn="l" defTabSz="1018809" rtl="0" eaLnBrk="1" latinLnBrk="0" hangingPunct="1">
      <a:defRPr sz="1400" kern="1200">
        <a:solidFill>
          <a:schemeClr val="tx1"/>
        </a:solidFill>
        <a:latin typeface="+mn-lt"/>
        <a:ea typeface="+mn-ea"/>
        <a:cs typeface="+mn-cs"/>
      </a:defRPr>
    </a:lvl1pPr>
    <a:lvl2pPr marL="509405" algn="l" defTabSz="1018809" rtl="0" eaLnBrk="1" latinLnBrk="0" hangingPunct="1">
      <a:defRPr sz="1400" kern="1200">
        <a:solidFill>
          <a:schemeClr val="tx1"/>
        </a:solidFill>
        <a:latin typeface="+mn-lt"/>
        <a:ea typeface="+mn-ea"/>
        <a:cs typeface="+mn-cs"/>
      </a:defRPr>
    </a:lvl2pPr>
    <a:lvl3pPr marL="1018809" algn="l" defTabSz="1018809" rtl="0" eaLnBrk="1" latinLnBrk="0" hangingPunct="1">
      <a:defRPr sz="1400" kern="1200">
        <a:solidFill>
          <a:schemeClr val="tx1"/>
        </a:solidFill>
        <a:latin typeface="+mn-lt"/>
        <a:ea typeface="+mn-ea"/>
        <a:cs typeface="+mn-cs"/>
      </a:defRPr>
    </a:lvl3pPr>
    <a:lvl4pPr marL="1528214" algn="l" defTabSz="1018809" rtl="0" eaLnBrk="1" latinLnBrk="0" hangingPunct="1">
      <a:defRPr sz="1400" kern="1200">
        <a:solidFill>
          <a:schemeClr val="tx1"/>
        </a:solidFill>
        <a:latin typeface="+mn-lt"/>
        <a:ea typeface="+mn-ea"/>
        <a:cs typeface="+mn-cs"/>
      </a:defRPr>
    </a:lvl4pPr>
    <a:lvl5pPr marL="2037618" algn="l" defTabSz="1018809" rtl="0" eaLnBrk="1" latinLnBrk="0" hangingPunct="1">
      <a:defRPr sz="1400" kern="1200">
        <a:solidFill>
          <a:schemeClr val="tx1"/>
        </a:solidFill>
        <a:latin typeface="+mn-lt"/>
        <a:ea typeface="+mn-ea"/>
        <a:cs typeface="+mn-cs"/>
      </a:defRPr>
    </a:lvl5pPr>
    <a:lvl6pPr marL="2547024" algn="l" defTabSz="1018809" rtl="0" eaLnBrk="1" latinLnBrk="0" hangingPunct="1">
      <a:defRPr sz="1400" kern="1200">
        <a:solidFill>
          <a:schemeClr val="tx1"/>
        </a:solidFill>
        <a:latin typeface="+mn-lt"/>
        <a:ea typeface="+mn-ea"/>
        <a:cs typeface="+mn-cs"/>
      </a:defRPr>
    </a:lvl6pPr>
    <a:lvl7pPr marL="3056428" algn="l" defTabSz="1018809" rtl="0" eaLnBrk="1" latinLnBrk="0" hangingPunct="1">
      <a:defRPr sz="1400" kern="1200">
        <a:solidFill>
          <a:schemeClr val="tx1"/>
        </a:solidFill>
        <a:latin typeface="+mn-lt"/>
        <a:ea typeface="+mn-ea"/>
        <a:cs typeface="+mn-cs"/>
      </a:defRPr>
    </a:lvl7pPr>
    <a:lvl8pPr marL="3565833" algn="l" defTabSz="1018809" rtl="0" eaLnBrk="1" latinLnBrk="0" hangingPunct="1">
      <a:defRPr sz="1400" kern="1200">
        <a:solidFill>
          <a:schemeClr val="tx1"/>
        </a:solidFill>
        <a:latin typeface="+mn-lt"/>
        <a:ea typeface="+mn-ea"/>
        <a:cs typeface="+mn-cs"/>
      </a:defRPr>
    </a:lvl8pPr>
    <a:lvl9pPr marL="4075237" algn="l" defTabSz="101880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9</a:t>
            </a:fld>
            <a:endParaRPr lang="en-US" dirty="0"/>
          </a:p>
        </p:txBody>
      </p:sp>
    </p:spTree>
    <p:extLst>
      <p:ext uri="{BB962C8B-B14F-4D97-AF65-F5344CB8AC3E}">
        <p14:creationId xmlns:p14="http://schemas.microsoft.com/office/powerpoint/2010/main" val="1038944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14" name="Shape 114"/>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92076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pPr/>
              <a:t>4/22/2016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pPr/>
              <a:t>4/22/2016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pPr/>
              <a:t>4/22/2016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p>
        </p:txBody>
      </p:sp>
      <p:sp>
        <p:nvSpPr>
          <p:cNvPr id="6" name="Slide Number Placeholder 5"/>
          <p:cNvSpPr>
            <a:spLocks noGrp="1"/>
          </p:cNvSpPr>
          <p:nvPr>
            <p:ph type="sldNum" sz="quarter" idx="12"/>
          </p:nvPr>
        </p:nvSpPr>
        <p:spPr>
          <a:xfrm>
            <a:off x="6930390" y="9677400"/>
            <a:ext cx="842010" cy="381000"/>
          </a:xfrm>
        </p:spPr>
        <p:txBody>
          <a:bodyPr/>
          <a:lstStyle>
            <a:lvl1pPr algn="r">
              <a:defRPr sz="1200"/>
            </a:lvl1pPr>
          </a:lstStyle>
          <a:p>
            <a:fld id="{F177B04D-AEB5-43ED-B9BA-B3D1EC9C9067}" type="slidenum">
              <a:rPr lang="en-US" smtClean="0"/>
              <a:pPr/>
              <a:t>‹#›</a:t>
            </a:fld>
            <a:endParaRPr lang="en-US" dirty="0"/>
          </a:p>
        </p:txBody>
      </p:sp>
      <p:sp>
        <p:nvSpPr>
          <p:cNvPr id="7" name="Rectangle 6"/>
          <p:cNvSpPr/>
          <p:nvPr userDrawn="1"/>
        </p:nvSpPr>
        <p:spPr>
          <a:xfrm>
            <a:off x="3481388" y="9794968"/>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07/01/2015 HSD – OSP and Susan Richmond</a:t>
            </a:r>
            <a:endParaRPr lang="en-US" sz="900" dirty="0"/>
          </a:p>
        </p:txBody>
      </p:sp>
    </p:spTree>
    <p:extLst>
      <p:ext uri="{BB962C8B-B14F-4D97-AF65-F5344CB8AC3E}">
        <p14:creationId xmlns:p14="http://schemas.microsoft.com/office/powerpoint/2010/main" val="220119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pPr/>
              <a:t>4/22/2016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C9F3C-5175-4E3A-98BB-AD089760102E}" type="datetime1">
              <a:rPr lang="en-US" smtClean="0"/>
              <a:pPr/>
              <a:t>4/22/2016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pPr/>
              <a:t>4/22/2016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pPr/>
              <a:t>4/22/2016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pPr/>
              <a:t>4/22/2016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pPr/>
              <a:t>4/22/2016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pPr/>
              <a:t>4/22/2016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3783A756-94F7-43CF-A3C1-1FB444D8776B}" type="datetime1">
              <a:rPr lang="en-US" smtClean="0"/>
              <a:pPr/>
              <a:t>4/22/2016</a:t>
            </a:fld>
            <a:endParaRPr lang="en-US" dirty="0"/>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12.jpeg"/><Relationship Id="rId13" Type="http://schemas.microsoft.com/office/2007/relationships/hdphoto" Target="../media/hdphoto4.wdp"/><Relationship Id="rId18" Type="http://schemas.openxmlformats.org/officeDocument/2006/relationships/image" Target="../media/image18.jpeg"/><Relationship Id="rId3" Type="http://schemas.openxmlformats.org/officeDocument/2006/relationships/image" Target="../media/image10.png"/><Relationship Id="rId7" Type="http://schemas.openxmlformats.org/officeDocument/2006/relationships/image" Target="../media/image8.png"/><Relationship Id="rId12" Type="http://schemas.openxmlformats.org/officeDocument/2006/relationships/image" Target="../media/image15.jpeg"/><Relationship Id="rId17" Type="http://schemas.microsoft.com/office/2007/relationships/hdphoto" Target="../media/hdphoto6.wdp"/><Relationship Id="rId2" Type="http://schemas.openxmlformats.org/officeDocument/2006/relationships/image" Target="../media/image9.jpeg"/><Relationship Id="rId16" Type="http://schemas.openxmlformats.org/officeDocument/2006/relationships/image" Target="../media/image17.png"/><Relationship Id="rId1" Type="http://schemas.openxmlformats.org/officeDocument/2006/relationships/slideLayout" Target="../slideLayouts/slideLayout1.xml"/><Relationship Id="rId6" Type="http://schemas.microsoft.com/office/2007/relationships/hdphoto" Target="../media/hdphoto2.wdp"/><Relationship Id="rId11" Type="http://schemas.microsoft.com/office/2007/relationships/hdphoto" Target="../media/hdphoto3.wdp"/><Relationship Id="rId5" Type="http://schemas.openxmlformats.org/officeDocument/2006/relationships/image" Target="../media/image11.png"/><Relationship Id="rId15" Type="http://schemas.microsoft.com/office/2007/relationships/hdphoto" Target="../media/hdphoto5.wdp"/><Relationship Id="rId10" Type="http://schemas.openxmlformats.org/officeDocument/2006/relationships/image" Target="../media/image14.jpeg"/><Relationship Id="rId4" Type="http://schemas.microsoft.com/office/2007/relationships/hdphoto" Target="../media/hdphoto1.wdp"/><Relationship Id="rId9" Type="http://schemas.openxmlformats.org/officeDocument/2006/relationships/image" Target="../media/image13.jpeg"/><Relationship Id="rId1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9.jpeg"/><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21.pn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png"/><Relationship Id="rId3" Type="http://schemas.openxmlformats.org/officeDocument/2006/relationships/image" Target="../media/image25.jpeg"/><Relationship Id="rId7" Type="http://schemas.microsoft.com/office/2007/relationships/hdphoto" Target="../media/hdphoto3.wdp"/><Relationship Id="rId12" Type="http://schemas.openxmlformats.org/officeDocument/2006/relationships/image" Target="../media/image31.jpeg"/><Relationship Id="rId17" Type="http://schemas.openxmlformats.org/officeDocument/2006/relationships/image" Target="../media/image34.png"/><Relationship Id="rId2" Type="http://schemas.openxmlformats.org/officeDocument/2006/relationships/image" Target="../media/image24.jpeg"/><Relationship Id="rId16" Type="http://schemas.microsoft.com/office/2007/relationships/hdphoto" Target="../media/hdphoto9.wdp"/><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30.png"/><Relationship Id="rId5" Type="http://schemas.openxmlformats.org/officeDocument/2006/relationships/image" Target="../media/image26.png"/><Relationship Id="rId15" Type="http://schemas.openxmlformats.org/officeDocument/2006/relationships/image" Target="../media/image33.png"/><Relationship Id="rId10" Type="http://schemas.openxmlformats.org/officeDocument/2006/relationships/image" Target="../media/image29.jpeg"/><Relationship Id="rId4" Type="http://schemas.openxmlformats.org/officeDocument/2006/relationships/image" Target="../media/image7.jpeg"/><Relationship Id="rId9" Type="http://schemas.openxmlformats.org/officeDocument/2006/relationships/image" Target="../media/image28.jpeg"/><Relationship Id="rId14" Type="http://schemas.microsoft.com/office/2007/relationships/hdphoto" Target="../media/hdphoto8.wdp"/></Relationships>
</file>

<file path=ppt/slides/_rels/slide2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6.jpeg"/><Relationship Id="rId7" Type="http://schemas.microsoft.com/office/2007/relationships/hdphoto" Target="../media/hdphoto11.wdp"/><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microsoft.com/office/2007/relationships/hdphoto" Target="../media/hdphoto10.wdp"/><Relationship Id="rId9"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jpeg"/><Relationship Id="rId7" Type="http://schemas.openxmlformats.org/officeDocument/2006/relationships/image" Target="../media/image46.pn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microsoft.com/office/2007/relationships/hdphoto" Target="../media/hdphoto13.wdp"/><Relationship Id="rId9"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oaksportal.org/resources/"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esource.homestead.com/Grade-2.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a:xfrm>
            <a:off x="7310914" y="7102970"/>
            <a:ext cx="2380298" cy="408013"/>
          </a:xfrm>
        </p:spPr>
        <p:txBody>
          <a:bodyPr/>
          <a:lstStyle/>
          <a:p>
            <a:fld id="{D192E466-86B2-498F-86F8-110F8D9584F2}" type="slidenum">
              <a:rPr lang="en-US" smtClean="0"/>
              <a:pPr/>
              <a:t>1</a:t>
            </a:fld>
            <a:endParaRPr lang="en-US" dirty="0"/>
          </a:p>
        </p:txBody>
      </p:sp>
      <p:grpSp>
        <p:nvGrpSpPr>
          <p:cNvPr id="16" name="Group 15"/>
          <p:cNvGrpSpPr/>
          <p:nvPr/>
        </p:nvGrpSpPr>
        <p:grpSpPr>
          <a:xfrm>
            <a:off x="809625" y="1052864"/>
            <a:ext cx="5835344" cy="4195973"/>
            <a:chOff x="762000" y="-362328"/>
            <a:chExt cx="5492088" cy="4005251"/>
          </a:xfrm>
        </p:grpSpPr>
        <p:sp>
          <p:nvSpPr>
            <p:cNvPr id="17" name="TextBox 16"/>
            <p:cNvSpPr txBox="1"/>
            <p:nvPr/>
          </p:nvSpPr>
          <p:spPr>
            <a:xfrm>
              <a:off x="767688" y="2560432"/>
              <a:ext cx="5486400" cy="1082491"/>
            </a:xfrm>
            <a:prstGeom prst="rect">
              <a:avLst/>
            </a:prstGeom>
            <a:noFill/>
            <a:ln>
              <a:noFill/>
            </a:ln>
          </p:spPr>
          <p:txBody>
            <a:bodyPr wrap="square" lIns="96661" tIns="48331" rIns="96661" bIns="48331" rtlCol="0">
              <a:spAutoFit/>
            </a:bodyPr>
            <a:lstStyle/>
            <a:p>
              <a:r>
                <a:rPr lang="en-US" sz="3400" b="1" dirty="0">
                  <a:effectLst>
                    <a:outerShdw blurRad="38100" dist="38100" dir="2700000" algn="tl">
                      <a:srgbClr val="000000">
                        <a:alpha val="43137"/>
                      </a:srgbClr>
                    </a:outerShdw>
                  </a:effectLst>
                </a:rPr>
                <a:t>Quarter </a:t>
              </a:r>
              <a:r>
                <a:rPr lang="en-US" sz="3400" b="1" u="sng" dirty="0" smtClean="0">
                  <a:effectLst>
                    <a:outerShdw blurRad="38100" dist="38100" dir="2700000" algn="tl">
                      <a:srgbClr val="000000">
                        <a:alpha val="43137"/>
                      </a:srgbClr>
                    </a:outerShdw>
                  </a:effectLst>
                </a:rPr>
                <a:t>4</a:t>
              </a:r>
              <a:r>
                <a:rPr lang="en-US" sz="3400" b="1" dirty="0" smtClean="0">
                  <a:effectLst>
                    <a:outerShdw blurRad="38100" dist="38100" dir="2700000" algn="tl">
                      <a:srgbClr val="000000">
                        <a:alpha val="43137"/>
                      </a:srgbClr>
                    </a:outerShdw>
                  </a:effectLst>
                </a:rPr>
                <a:t> </a:t>
              </a:r>
              <a:r>
                <a:rPr lang="en-US" sz="3400" b="1" dirty="0">
                  <a:effectLst>
                    <a:outerShdw blurRad="38100" dist="38100" dir="2700000" algn="tl">
                      <a:srgbClr val="000000">
                        <a:alpha val="43137"/>
                      </a:srgbClr>
                    </a:outerShdw>
                  </a:effectLst>
                </a:rPr>
                <a:t>Pre-Assessment</a:t>
              </a:r>
            </a:p>
            <a:p>
              <a:r>
                <a:rPr lang="en-US" sz="3400" b="1" dirty="0">
                  <a:effectLst>
                    <a:outerShdw blurRad="38100" dist="38100" dir="2700000" algn="tl">
                      <a:srgbClr val="000000">
                        <a:alpha val="43137"/>
                      </a:srgbClr>
                    </a:outerShdw>
                  </a:effectLst>
                </a:rPr>
                <a:t>Teacher Directions</a:t>
              </a:r>
            </a:p>
          </p:txBody>
        </p:sp>
        <p:sp>
          <p:nvSpPr>
            <p:cNvPr id="19" name="Rectangle 18"/>
            <p:cNvSpPr/>
            <p:nvPr/>
          </p:nvSpPr>
          <p:spPr>
            <a:xfrm>
              <a:off x="762000" y="-362328"/>
              <a:ext cx="1727652" cy="830997"/>
            </a:xfrm>
            <a:prstGeom prst="rect">
              <a:avLst/>
            </a:prstGeom>
          </p:spPr>
          <p:txBody>
            <a:bodyPr wrap="none">
              <a:spAutoFit/>
            </a:bodyPr>
            <a:lstStyle/>
            <a:p>
              <a:r>
                <a:rPr lang="en-US" sz="5100" b="1" dirty="0">
                  <a:effectLst>
                    <a:outerShdw blurRad="38100" dist="38100" dir="2700000" algn="tl">
                      <a:srgbClr val="000000">
                        <a:alpha val="43137"/>
                      </a:srgbClr>
                    </a:outerShdw>
                  </a:effectLst>
                </a:rPr>
                <a:t>Grade</a:t>
              </a:r>
            </a:p>
          </p:txBody>
        </p:sp>
      </p:grpSp>
      <p:sp>
        <p:nvSpPr>
          <p:cNvPr id="22" name="Right Triangle 21"/>
          <p:cNvSpPr/>
          <p:nvPr/>
        </p:nvSpPr>
        <p:spPr>
          <a:xfrm rot="5400000" flipH="1">
            <a:off x="660173" y="7641998"/>
            <a:ext cx="1756229" cy="3076575"/>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Right Triangle 22"/>
          <p:cNvSpPr/>
          <p:nvPr/>
        </p:nvSpPr>
        <p:spPr>
          <a:xfrm rot="16200000" flipH="1">
            <a:off x="5476308" y="-699521"/>
            <a:ext cx="1596571" cy="2995613"/>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5" name="Rectangle 24"/>
          <p:cNvSpPr/>
          <p:nvPr/>
        </p:nvSpPr>
        <p:spPr>
          <a:xfrm>
            <a:off x="905918" y="5730980"/>
            <a:ext cx="5007942" cy="3334228"/>
          </a:xfrm>
          <a:prstGeom prst="rect">
            <a:avLst/>
          </a:prstGeom>
        </p:spPr>
        <p:txBody>
          <a:bodyPr wrap="square" lIns="101582" tIns="50791" rIns="101582" bIns="50791">
            <a:spAutoFit/>
          </a:bodyPr>
          <a:lstStyle/>
          <a:p>
            <a:r>
              <a:rPr lang="en-US" sz="1400" b="1" u="sng" dirty="0"/>
              <a:t>Readin</a:t>
            </a:r>
            <a:r>
              <a:rPr lang="en-US" sz="1400" b="1" dirty="0"/>
              <a:t>g</a:t>
            </a:r>
          </a:p>
          <a:p>
            <a:r>
              <a:rPr lang="en-US" sz="1400" b="1" dirty="0"/>
              <a:t>12 Selected-Response Items </a:t>
            </a:r>
          </a:p>
          <a:p>
            <a:endParaRPr lang="en-US" sz="1400" b="1" u="sng" dirty="0" smtClean="0"/>
          </a:p>
          <a:p>
            <a:r>
              <a:rPr lang="en-US" sz="1400" b="1" u="sng" dirty="0" smtClean="0"/>
              <a:t>Research</a:t>
            </a:r>
            <a:endParaRPr lang="en-US" sz="1400" b="1" u="sng" dirty="0"/>
          </a:p>
          <a:p>
            <a:r>
              <a:rPr lang="en-US" sz="1400" b="1" dirty="0"/>
              <a:t> </a:t>
            </a:r>
            <a:r>
              <a:rPr lang="en-US" sz="1400" b="1" dirty="0" smtClean="0"/>
              <a:t>2 Constructed-Response</a:t>
            </a:r>
            <a:endParaRPr lang="en-US" sz="1400" b="1" dirty="0"/>
          </a:p>
          <a:p>
            <a:endParaRPr lang="en-US" sz="1400" b="1" u="sng" dirty="0" smtClean="0"/>
          </a:p>
          <a:p>
            <a:r>
              <a:rPr lang="en-US" sz="1400" b="1" u="sng" dirty="0" smtClean="0"/>
              <a:t>Writing</a:t>
            </a:r>
            <a:endParaRPr lang="en-US" sz="1400" b="1" u="sng" dirty="0"/>
          </a:p>
          <a:p>
            <a:r>
              <a:rPr lang="en-US" sz="1400" b="1" dirty="0" smtClean="0"/>
              <a:t>  1 </a:t>
            </a:r>
            <a:r>
              <a:rPr lang="en-US" sz="1400" b="1" dirty="0"/>
              <a:t>Brief Write </a:t>
            </a:r>
          </a:p>
          <a:p>
            <a:r>
              <a:rPr lang="en-US" sz="1400" b="1" dirty="0"/>
              <a:t>  1 Write to Revise </a:t>
            </a:r>
            <a:endParaRPr lang="en-US" sz="1400" b="1" dirty="0" smtClean="0"/>
          </a:p>
          <a:p>
            <a:r>
              <a:rPr lang="en-US" sz="1400" b="1" dirty="0" smtClean="0"/>
              <a:t>  </a:t>
            </a:r>
            <a:r>
              <a:rPr lang="en-US" sz="1400" b="1" dirty="0"/>
              <a:t>1 Full Composition (Optional Performance Task)</a:t>
            </a:r>
          </a:p>
          <a:p>
            <a:endParaRPr lang="en-US" sz="1400" b="1" u="sng" dirty="0" smtClean="0"/>
          </a:p>
          <a:p>
            <a:r>
              <a:rPr lang="en-US" sz="1400" b="1" u="sng" dirty="0" smtClean="0"/>
              <a:t>Writing </a:t>
            </a:r>
            <a:r>
              <a:rPr lang="en-US" sz="1400" b="1" u="sng" dirty="0"/>
              <a:t>w/ Integrated </a:t>
            </a:r>
            <a:r>
              <a:rPr lang="en-US" sz="1400" b="1" u="sng" dirty="0" smtClean="0"/>
              <a:t>Language as Part of the Performance Task</a:t>
            </a:r>
            <a:endParaRPr lang="en-US" sz="1400" b="1" u="sng" dirty="0"/>
          </a:p>
          <a:p>
            <a:r>
              <a:rPr lang="en-US" sz="1400" b="1" dirty="0"/>
              <a:t>  </a:t>
            </a:r>
            <a:r>
              <a:rPr lang="en-US" sz="1400" b="1" dirty="0" smtClean="0"/>
              <a:t>Language/Vocabulary</a:t>
            </a:r>
            <a:endParaRPr lang="en-US" sz="1400" b="1" dirty="0"/>
          </a:p>
          <a:p>
            <a:r>
              <a:rPr lang="en-US" sz="1400" b="1" dirty="0"/>
              <a:t>  </a:t>
            </a:r>
            <a:r>
              <a:rPr lang="en-US" sz="1400" b="1" dirty="0" smtClean="0"/>
              <a:t>Edit/Clarify</a:t>
            </a:r>
            <a:endParaRPr lang="en-US" sz="1400" b="1" dirty="0"/>
          </a:p>
          <a:p>
            <a:endParaRPr lang="en-US" sz="1400" dirty="0"/>
          </a:p>
        </p:txBody>
      </p:sp>
      <p:sp>
        <p:nvSpPr>
          <p:cNvPr id="26" name="Rectangle 25"/>
          <p:cNvSpPr/>
          <p:nvPr/>
        </p:nvSpPr>
        <p:spPr>
          <a:xfrm>
            <a:off x="5081587" y="6546937"/>
            <a:ext cx="2386012" cy="1303991"/>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7384" tIns="53692" rIns="107384" bIns="53692" rtlCol="0" anchor="ctr"/>
          <a:lstStyle/>
          <a:p>
            <a:pPr algn="ctr"/>
            <a:r>
              <a:rPr lang="en-US" b="1" dirty="0" smtClean="0">
                <a:solidFill>
                  <a:schemeClr val="tx1"/>
                </a:solidFill>
                <a:effectLst>
                  <a:outerShdw blurRad="38100" dist="38100" dir="2700000" algn="tl">
                    <a:srgbClr val="000000">
                      <a:alpha val="43137"/>
                    </a:srgbClr>
                  </a:outerShdw>
                </a:effectLst>
              </a:rPr>
              <a:t>Performance Task </a:t>
            </a:r>
          </a:p>
          <a:p>
            <a:pPr algn="ctr"/>
            <a:r>
              <a:rPr lang="en-US" b="1" dirty="0" smtClean="0">
                <a:solidFill>
                  <a:schemeClr val="tx1"/>
                </a:solidFill>
                <a:effectLst>
                  <a:outerShdw blurRad="38100" dist="38100" dir="2700000" algn="tl">
                    <a:srgbClr val="000000">
                      <a:alpha val="43137"/>
                    </a:srgbClr>
                  </a:outerShdw>
                </a:effectLst>
              </a:rPr>
              <a:t>at Grade Level</a:t>
            </a:r>
            <a:endParaRPr lang="en-US" b="1" dirty="0">
              <a:solidFill>
                <a:schemeClr val="tx1"/>
              </a:solidFill>
              <a:effectLst>
                <a:outerShdw blurRad="38100" dist="38100" dir="2700000" algn="tl">
                  <a:srgbClr val="000000">
                    <a:alpha val="43137"/>
                  </a:srgbClr>
                </a:outerShdw>
              </a:effectLst>
            </a:endParaRPr>
          </a:p>
        </p:txBody>
      </p:sp>
      <p:sp>
        <p:nvSpPr>
          <p:cNvPr id="27" name="Rectangle 26"/>
          <p:cNvSpPr/>
          <p:nvPr/>
        </p:nvSpPr>
        <p:spPr>
          <a:xfrm>
            <a:off x="5081587" y="5042261"/>
            <a:ext cx="2386012" cy="1303991"/>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7384" tIns="53692" rIns="107384" bIns="53692" rtlCol="0" anchor="ctr"/>
          <a:lstStyle/>
          <a:p>
            <a:pPr algn="ctr"/>
            <a:r>
              <a:rPr lang="en-US" b="1" dirty="0" smtClean="0">
                <a:solidFill>
                  <a:schemeClr val="tx1"/>
                </a:solidFill>
                <a:effectLst>
                  <a:outerShdw blurRad="38100" dist="38100" dir="2700000" algn="tl">
                    <a:srgbClr val="000000">
                      <a:alpha val="43137"/>
                    </a:srgbClr>
                  </a:outerShdw>
                </a:effectLst>
              </a:rPr>
              <a:t>Sequential Steps </a:t>
            </a:r>
            <a:r>
              <a:rPr lang="en-US" b="1" u="sng" dirty="0" smtClean="0">
                <a:solidFill>
                  <a:schemeClr val="tx1"/>
                </a:solidFill>
                <a:effectLst>
                  <a:outerShdw blurRad="38100" dist="38100" dir="2700000" algn="tl">
                    <a:srgbClr val="000000">
                      <a:alpha val="43137"/>
                    </a:srgbClr>
                  </a:outerShdw>
                </a:effectLst>
              </a:rPr>
              <a:t>toward</a:t>
            </a:r>
            <a:r>
              <a:rPr lang="en-US" b="1" dirty="0" smtClean="0">
                <a:solidFill>
                  <a:schemeClr val="tx1"/>
                </a:solidFill>
                <a:effectLst>
                  <a:outerShdw blurRad="38100" dist="38100" dir="2700000" algn="tl">
                    <a:srgbClr val="000000">
                      <a:alpha val="43137"/>
                    </a:srgbClr>
                  </a:outerShdw>
                </a:effectLst>
              </a:rPr>
              <a:t> Standard Mastery</a:t>
            </a:r>
            <a:endParaRPr lang="en-US" b="1" dirty="0">
              <a:solidFill>
                <a:schemeClr val="tx1"/>
              </a:solidFill>
              <a:effectLst>
                <a:outerShdw blurRad="38100" dist="38100" dir="2700000" algn="tl">
                  <a:srgbClr val="000000">
                    <a:alpha val="43137"/>
                  </a:srgbClr>
                </a:outerShdw>
              </a:effectLst>
            </a:endParaRPr>
          </a:p>
        </p:txBody>
      </p:sp>
      <p:grpSp>
        <p:nvGrpSpPr>
          <p:cNvPr id="28" name="Group 27"/>
          <p:cNvGrpSpPr/>
          <p:nvPr/>
        </p:nvGrpSpPr>
        <p:grpSpPr>
          <a:xfrm>
            <a:off x="416924" y="661351"/>
            <a:ext cx="3164476" cy="2844253"/>
            <a:chOff x="141662" y="575101"/>
            <a:chExt cx="3123072" cy="3130467"/>
          </a:xfrm>
        </p:grpSpPr>
        <p:sp>
          <p:nvSpPr>
            <p:cNvPr id="30" name="Rectangle 29"/>
            <p:cNvSpPr/>
            <p:nvPr/>
          </p:nvSpPr>
          <p:spPr>
            <a:xfrm>
              <a:off x="656542" y="575101"/>
              <a:ext cx="1999352" cy="965431"/>
            </a:xfrm>
            <a:prstGeom prst="rect">
              <a:avLst/>
            </a:prstGeom>
          </p:spPr>
          <p:txBody>
            <a:bodyPr wrap="none">
              <a:spAutoFit/>
            </a:bodyPr>
            <a:lstStyle/>
            <a:p>
              <a:r>
                <a:rPr lang="en-US" sz="5100" b="1" dirty="0">
                  <a:effectLst>
                    <a:outerShdw blurRad="38100" dist="38100" dir="2700000" algn="tl">
                      <a:srgbClr val="000000">
                        <a:alpha val="43137"/>
                      </a:srgbClr>
                    </a:outerShdw>
                  </a:effectLst>
                </a:rPr>
                <a:t>Grade</a:t>
              </a:r>
            </a:p>
          </p:txBody>
        </p:sp>
        <p:sp>
          <p:nvSpPr>
            <p:cNvPr id="31" name="Parallelogram 30"/>
            <p:cNvSpPr/>
            <p:nvPr/>
          </p:nvSpPr>
          <p:spPr>
            <a:xfrm rot="1584430" flipH="1">
              <a:off x="141662" y="1611534"/>
              <a:ext cx="2535677" cy="1917285"/>
            </a:xfrm>
            <a:prstGeom prst="parallelogram">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Parallelogram 31"/>
            <p:cNvSpPr/>
            <p:nvPr/>
          </p:nvSpPr>
          <p:spPr>
            <a:xfrm>
              <a:off x="1066806" y="1498979"/>
              <a:ext cx="2197928" cy="1817914"/>
            </a:xfrm>
            <a:prstGeom prst="parallelogram">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882705" y="1295400"/>
              <a:ext cx="920803" cy="1067055"/>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700" b="1" dirty="0">
                  <a:ln w="11430"/>
                  <a:effectLst>
                    <a:outerShdw blurRad="80000" dist="40000" dir="5040000" algn="tl">
                      <a:srgbClr val="000000">
                        <a:alpha val="30000"/>
                      </a:srgbClr>
                    </a:outerShdw>
                  </a:effectLst>
                </a:rPr>
                <a:t>K</a:t>
              </a:r>
            </a:p>
          </p:txBody>
        </p:sp>
        <p:pic>
          <p:nvPicPr>
            <p:cNvPr id="34" name="Picture 3" descr="C:\Documents and Settings\Owner\Local Settings\Temporary Internet Files\Content.IE5\TED277KP\MC900056680[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405388" y="1757065"/>
              <a:ext cx="1520763" cy="1415862"/>
            </a:xfrm>
            <a:prstGeom prst="rect">
              <a:avLst/>
            </a:prstGeom>
            <a:noFill/>
          </p:spPr>
        </p:pic>
        <p:pic>
          <p:nvPicPr>
            <p:cNvPr id="35" name="Picture 14" descr="C:\Documents and Settings\Owner\Local Settings\Temporary Internet Files\Content.IE5\ZHCKG5LE\MC900238687[1].wm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20846326">
              <a:off x="1452096" y="3215500"/>
              <a:ext cx="893546" cy="490068"/>
            </a:xfrm>
            <a:prstGeom prst="rect">
              <a:avLst/>
            </a:prstGeom>
            <a:noFill/>
          </p:spPr>
        </p:pic>
      </p:grpSp>
    </p:spTree>
    <p:extLst>
      <p:ext uri="{BB962C8B-B14F-4D97-AF65-F5344CB8AC3E}">
        <p14:creationId xmlns:p14="http://schemas.microsoft.com/office/powerpoint/2010/main" val="2053066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4813" y="602051"/>
            <a:ext cx="6962775" cy="1020649"/>
          </a:xfrm>
          <a:prstGeom prst="rect">
            <a:avLst/>
          </a:prstGeom>
          <a:noFill/>
        </p:spPr>
        <p:txBody>
          <a:bodyPr wrap="square" lIns="96378" tIns="48189" rIns="96378" bIns="48189" rtlCol="0">
            <a:spAutoFit/>
          </a:bodyPr>
          <a:lstStyle/>
          <a:p>
            <a:r>
              <a:rPr lang="en-US" sz="1500" b="1" dirty="0"/>
              <a:t>Quarter </a:t>
            </a:r>
            <a:r>
              <a:rPr lang="en-US" sz="1500" b="1" dirty="0" smtClean="0"/>
              <a:t>Four </a:t>
            </a:r>
            <a:r>
              <a:rPr lang="en-US" sz="1500" dirty="0"/>
              <a:t>Reading Literature Learning Progressions.  </a:t>
            </a:r>
          </a:p>
          <a:p>
            <a:r>
              <a:rPr lang="en-US" sz="1500" dirty="0"/>
              <a:t>The indicated boxes highlighted </a:t>
            </a:r>
            <a:r>
              <a:rPr lang="en-US" sz="1500" b="1" i="1" dirty="0"/>
              <a:t>before the standard</a:t>
            </a:r>
            <a:r>
              <a:rPr lang="en-US" sz="1500" dirty="0"/>
              <a:t>, are assessed on this pre-assessment. The standard itself is assessed on the Common Formative Assessment (CFA) at the end of each quarter.</a:t>
            </a:r>
          </a:p>
        </p:txBody>
      </p:sp>
      <p:sp>
        <p:nvSpPr>
          <p:cNvPr id="4" name="Slide Number Placeholder 3"/>
          <p:cNvSpPr>
            <a:spLocks noGrp="1"/>
          </p:cNvSpPr>
          <p:nvPr>
            <p:ph type="sldNum" sz="quarter" idx="12"/>
          </p:nvPr>
        </p:nvSpPr>
        <p:spPr/>
        <p:txBody>
          <a:bodyPr/>
          <a:lstStyle/>
          <a:p>
            <a:fld id="{F177B04D-AEB5-43ED-B9BA-B3D1EC9C9067}" type="slidenum">
              <a:rPr lang="en-US" smtClean="0"/>
              <a:pPr/>
              <a:t>10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29585590"/>
              </p:ext>
            </p:extLst>
          </p:nvPr>
        </p:nvGraphicFramePr>
        <p:xfrm>
          <a:off x="388938" y="5379720"/>
          <a:ext cx="7154862" cy="2072640"/>
        </p:xfrm>
        <a:graphic>
          <a:graphicData uri="http://schemas.openxmlformats.org/drawingml/2006/table">
            <a:tbl>
              <a:tblPr firstRow="1" firstCol="1" bandRow="1"/>
              <a:tblGrid>
                <a:gridCol w="548590"/>
                <a:gridCol w="738872"/>
                <a:gridCol w="762000"/>
                <a:gridCol w="693488"/>
                <a:gridCol w="617164"/>
                <a:gridCol w="651451"/>
                <a:gridCol w="617164"/>
                <a:gridCol w="773533"/>
                <a:gridCol w="838200"/>
                <a:gridCol w="914400"/>
              </a:tblGrid>
              <a:tr h="139544">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b="1" dirty="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00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b="1">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Cf</a:t>
                      </a:r>
                      <a:endParaRPr lang="en-US" sz="800" b="1" dirty="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Ch</a:t>
                      </a:r>
                      <a:endParaRPr lang="en-US" sz="800" b="1" dirty="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Ci</a:t>
                      </a:r>
                      <a:endParaRPr lang="en-US" sz="800" b="1" dirty="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Cl</a:t>
                      </a:r>
                      <a:endParaRPr lang="en-US" sz="800" b="1" dirty="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a:t>
                      </a:r>
                      <a:r>
                        <a:rPr lang="en-US" sz="800" b="1" dirty="0" err="1">
                          <a:solidFill>
                            <a:srgbClr val="000000"/>
                          </a:solidFill>
                          <a:effectLst/>
                          <a:latin typeface="Calibri"/>
                          <a:ea typeface="Times New Roman"/>
                          <a:cs typeface="Times New Roman"/>
                        </a:rPr>
                        <a:t>ANp</a:t>
                      </a:r>
                      <a:endParaRPr lang="en-US" sz="800" b="1" dirty="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Cu</a:t>
                      </a:r>
                      <a:endParaRPr lang="en-US" sz="800" b="1" dirty="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a:t>
                      </a:r>
                      <a:r>
                        <a:rPr lang="en-US" sz="800" b="1" dirty="0" err="1">
                          <a:solidFill>
                            <a:srgbClr val="000000"/>
                          </a:solidFill>
                          <a:effectLst/>
                          <a:latin typeface="Calibri"/>
                          <a:ea typeface="Times New Roman"/>
                          <a:cs typeface="Times New Roman"/>
                        </a:rPr>
                        <a:t>ANz</a:t>
                      </a:r>
                      <a:endParaRPr lang="en-US" sz="800" b="1" dirty="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BD4B4"/>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n-US" sz="800" b="1" dirty="0" smtClean="0">
                          <a:solidFill>
                            <a:srgbClr val="000000"/>
                          </a:solidFill>
                          <a:effectLst/>
                          <a:latin typeface="+mn-lt"/>
                          <a:ea typeface="Times New Roman"/>
                          <a:cs typeface="Times New Roman"/>
                        </a:rPr>
                        <a:t> Standard</a:t>
                      </a:r>
                      <a:endParaRPr lang="en-US" sz="800" b="1" dirty="0" smtClean="0">
                        <a:effectLst/>
                        <a:latin typeface="+mn-lt"/>
                        <a:ea typeface="Calibri"/>
                        <a:cs typeface="Times New Roman"/>
                      </a:endParaRPr>
                    </a:p>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DOK 4 </a:t>
                      </a:r>
                      <a:r>
                        <a:rPr lang="en-US" sz="800" b="1" dirty="0">
                          <a:solidFill>
                            <a:srgbClr val="000000"/>
                          </a:solidFill>
                          <a:effectLst/>
                          <a:latin typeface="Calibri"/>
                          <a:ea typeface="Times New Roman"/>
                          <a:cs typeface="Times New Roman"/>
                        </a:rPr>
                        <a:t>– </a:t>
                      </a:r>
                      <a:r>
                        <a:rPr lang="en-US" sz="800" b="1" dirty="0" smtClean="0">
                          <a:solidFill>
                            <a:srgbClr val="000000"/>
                          </a:solidFill>
                          <a:effectLst/>
                          <a:latin typeface="Calibri"/>
                          <a:ea typeface="Times New Roman"/>
                          <a:cs typeface="Times New Roman"/>
                        </a:rPr>
                        <a:t>SYV</a:t>
                      </a:r>
                      <a:endParaRPr lang="en-US" sz="800" b="1" dirty="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5B8B7"/>
                    </a:solidFill>
                  </a:tcPr>
                </a:tc>
              </a:tr>
              <a:tr h="557791">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Locate specific characters in a story.</a:t>
                      </a:r>
                      <a:endParaRPr lang="en-US" sz="80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Understand and be able to use </a:t>
                      </a:r>
                      <a:r>
                        <a:rPr lang="en-US" sz="800" u="sng">
                          <a:solidFill>
                            <a:srgbClr val="000000"/>
                          </a:solidFill>
                          <a:effectLst/>
                          <a:latin typeface="Calibri"/>
                          <a:ea typeface="Times New Roman"/>
                          <a:cs typeface="Times New Roman"/>
                        </a:rPr>
                        <a:t>Standard Academic Language</a:t>
                      </a:r>
                      <a:r>
                        <a:rPr lang="en-US" sz="800">
                          <a:solidFill>
                            <a:srgbClr val="000000"/>
                          </a:solidFill>
                          <a:effectLst/>
                          <a:latin typeface="Calibri"/>
                          <a:ea typeface="Times New Roman"/>
                          <a:cs typeface="Times New Roman"/>
                        </a:rPr>
                        <a:t>: characters, story, compare, contrast, same, different, adventures familiar and experiences.</a:t>
                      </a:r>
                      <a:endParaRPr lang="en-US" sz="80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Answers basic questions (no inference) about characters and their experiences or adventures</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00000"/>
                        </a:lnSpc>
                        <a:spcBef>
                          <a:spcPts val="0"/>
                        </a:spcBef>
                        <a:spcAft>
                          <a:spcPts val="0"/>
                        </a:spcAft>
                      </a:pPr>
                      <a:r>
                        <a:rPr lang="en-US" sz="800" b="1" dirty="0" smtClean="0">
                          <a:solidFill>
                            <a:srgbClr val="000000"/>
                          </a:solidFill>
                          <a:effectLst/>
                          <a:latin typeface="Calibri"/>
                          <a:ea typeface="Calibri"/>
                          <a:cs typeface="Times New Roman"/>
                        </a:rPr>
                        <a:t>  NOT ASSESSED</a:t>
                      </a:r>
                      <a:endParaRPr lang="en-US" sz="80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solidFill>
                            <a:srgbClr val="000000"/>
                          </a:solidFill>
                          <a:effectLst/>
                          <a:latin typeface="Calibri"/>
                          <a:ea typeface="Times New Roman"/>
                          <a:cs typeface="Times New Roman"/>
                        </a:rPr>
                        <a:t>Concept Development</a:t>
                      </a:r>
                      <a:r>
                        <a:rPr lang="en-US" sz="800" dirty="0">
                          <a:solidFill>
                            <a:srgbClr val="000000"/>
                          </a:solidFill>
                          <a:effectLst/>
                          <a:latin typeface="Calibri"/>
                          <a:ea typeface="Times New Roman"/>
                          <a:cs typeface="Times New Roman"/>
                        </a:rPr>
                        <a:t>:</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Understands what an </a:t>
                      </a:r>
                      <a:r>
                        <a:rPr lang="en-US" sz="800" u="sng" dirty="0">
                          <a:solidFill>
                            <a:srgbClr val="000000"/>
                          </a:solidFill>
                          <a:effectLst/>
                          <a:latin typeface="Calibri"/>
                          <a:ea typeface="Times New Roman"/>
                          <a:cs typeface="Times New Roman"/>
                        </a:rPr>
                        <a:t>adventure</a:t>
                      </a:r>
                      <a:r>
                        <a:rPr lang="en-US" sz="800" dirty="0">
                          <a:solidFill>
                            <a:srgbClr val="000000"/>
                          </a:solidFill>
                          <a:effectLst/>
                          <a:latin typeface="Calibri"/>
                          <a:ea typeface="Times New Roman"/>
                          <a:cs typeface="Times New Roman"/>
                        </a:rPr>
                        <a:t> is.  </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Understands what an </a:t>
                      </a:r>
                      <a:r>
                        <a:rPr lang="en-US" sz="800" u="sng" dirty="0">
                          <a:solidFill>
                            <a:srgbClr val="000000"/>
                          </a:solidFill>
                          <a:effectLst/>
                          <a:latin typeface="Calibri"/>
                          <a:ea typeface="Times New Roman"/>
                          <a:cs typeface="Times New Roman"/>
                        </a:rPr>
                        <a:t>experience</a:t>
                      </a:r>
                      <a:r>
                        <a:rPr lang="en-US" sz="800" dirty="0">
                          <a:solidFill>
                            <a:srgbClr val="000000"/>
                          </a:solidFill>
                          <a:effectLst/>
                          <a:latin typeface="Calibri"/>
                          <a:ea typeface="Times New Roman"/>
                          <a:cs typeface="Times New Roman"/>
                        </a:rPr>
                        <a:t> is. </a:t>
                      </a:r>
                      <a:endParaRPr lang="en-US" sz="80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Can sequence the events of an adventure or experience (beginning, middle and ending) in a few sentences (orally</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00000"/>
                        </a:lnSpc>
                        <a:spcBef>
                          <a:spcPts val="0"/>
                        </a:spcBef>
                        <a:spcAft>
                          <a:spcPts val="0"/>
                        </a:spcAft>
                      </a:pPr>
                      <a:r>
                        <a:rPr lang="en-US" sz="800" b="1" dirty="0" smtClean="0">
                          <a:solidFill>
                            <a:srgbClr val="000000"/>
                          </a:solidFill>
                          <a:effectLst/>
                          <a:latin typeface="Calibri"/>
                          <a:ea typeface="Calibri"/>
                          <a:cs typeface="Times New Roman"/>
                        </a:rPr>
                        <a:t>SELECTED RESPONSE</a:t>
                      </a:r>
                      <a:endParaRPr lang="en-US" sz="80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Refers to the correct part of a text when asked about a specific event within a sequence of an adventure or experience.</a:t>
                      </a:r>
                      <a:endParaRPr lang="en-US" sz="80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Lists adventures or experiences of characters in two separate lists or columns</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00000"/>
                        </a:lnSpc>
                        <a:spcBef>
                          <a:spcPts val="0"/>
                        </a:spcBef>
                        <a:spcAft>
                          <a:spcPts val="0"/>
                        </a:spcAft>
                      </a:pPr>
                      <a:r>
                        <a:rPr lang="en-US" sz="800" b="1" dirty="0" smtClean="0">
                          <a:solidFill>
                            <a:srgbClr val="000000"/>
                          </a:solidFill>
                          <a:effectLst/>
                          <a:latin typeface="Calibri"/>
                          <a:ea typeface="Calibri"/>
                          <a:cs typeface="Times New Roman"/>
                        </a:rPr>
                        <a:t>SELECTED RESPONSE</a:t>
                      </a:r>
                      <a:endParaRPr lang="en-US" sz="80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Explains or shows how one characters adventures or experiences are the same or different than another (prompt with descriptive adjectives).</a:t>
                      </a:r>
                      <a:endParaRPr lang="en-US" sz="80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Analyzes the adventure or experiences between two characters with a prompt(s), (i.e., which character showed/had___ during his/her adventure</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00000"/>
                        </a:lnSpc>
                        <a:spcBef>
                          <a:spcPts val="0"/>
                        </a:spcBef>
                        <a:spcAft>
                          <a:spcPts val="0"/>
                        </a:spcAft>
                      </a:pPr>
                      <a:r>
                        <a:rPr lang="en-US" sz="800" b="1" dirty="0" smtClean="0">
                          <a:solidFill>
                            <a:srgbClr val="000000"/>
                          </a:solidFill>
                          <a:effectLst/>
                          <a:latin typeface="Calibri"/>
                          <a:ea typeface="Calibri"/>
                          <a:cs typeface="Times New Roman"/>
                        </a:rPr>
                        <a:t>CONSTRUCTED RESPONSE</a:t>
                      </a:r>
                      <a:endParaRPr lang="en-US" sz="80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effectLst/>
                          <a:latin typeface="Calibri"/>
                          <a:ea typeface="Calibri"/>
                          <a:cs typeface="Helvetica"/>
                        </a:rPr>
                        <a:t>RL.K.9</a:t>
                      </a:r>
                      <a:r>
                        <a:rPr lang="en-US" sz="800" dirty="0">
                          <a:effectLst/>
                          <a:latin typeface="Calibri"/>
                          <a:ea typeface="Calibri"/>
                          <a:cs typeface="Helvetica"/>
                        </a:rPr>
                        <a:t> With prompting and support, compare and contrast the adventures and experiences of characters in familiar stories.</a:t>
                      </a:r>
                      <a:endParaRPr lang="en-US" sz="80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499406889"/>
              </p:ext>
            </p:extLst>
          </p:nvPr>
        </p:nvGraphicFramePr>
        <p:xfrm>
          <a:off x="404813" y="3886200"/>
          <a:ext cx="6962775" cy="1143000"/>
        </p:xfrm>
        <a:graphic>
          <a:graphicData uri="http://schemas.openxmlformats.org/drawingml/2006/table">
            <a:tbl>
              <a:tblPr firstRow="1" firstCol="1" bandRow="1"/>
              <a:tblGrid>
                <a:gridCol w="1073207"/>
                <a:gridCol w="983773"/>
                <a:gridCol w="1330453"/>
                <a:gridCol w="1300124"/>
                <a:gridCol w="1137609"/>
                <a:gridCol w="1137609"/>
              </a:tblGrid>
              <a:tr h="142307">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a:t>
                      </a:r>
                      <a:r>
                        <a:rPr lang="en-US" sz="800" b="1" dirty="0" err="1">
                          <a:solidFill>
                            <a:srgbClr val="000000"/>
                          </a:solidFill>
                          <a:effectLst/>
                          <a:latin typeface="Calibri"/>
                          <a:ea typeface="Times New Roman"/>
                          <a:cs typeface="Times New Roman"/>
                        </a:rPr>
                        <a:t>Ka</a:t>
                      </a:r>
                      <a:endParaRPr lang="en-US" sz="800" b="1" dirty="0">
                        <a:effectLst/>
                        <a:latin typeface="Calibri"/>
                        <a:ea typeface="Calibri"/>
                        <a:cs typeface="Times New Roman"/>
                      </a:endParaRPr>
                    </a:p>
                  </a:txBody>
                  <a:tcPr marL="34803" marR="34803"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b="1">
                        <a:effectLst/>
                        <a:latin typeface="Calibri"/>
                        <a:ea typeface="Calibri"/>
                        <a:cs typeface="Times New Roman"/>
                      </a:endParaRPr>
                    </a:p>
                  </a:txBody>
                  <a:tcPr marL="34803" marR="34803"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Cf</a:t>
                      </a:r>
                      <a:endParaRPr lang="en-US" sz="800" b="1" dirty="0">
                        <a:effectLst/>
                        <a:latin typeface="Calibri"/>
                        <a:ea typeface="Calibri"/>
                        <a:cs typeface="Times New Roman"/>
                      </a:endParaRPr>
                    </a:p>
                  </a:txBody>
                  <a:tcPr marL="34803" marR="34803"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b="1">
                        <a:effectLst/>
                        <a:latin typeface="Calibri"/>
                        <a:ea typeface="Calibri"/>
                        <a:cs typeface="Times New Roman"/>
                      </a:endParaRPr>
                    </a:p>
                  </a:txBody>
                  <a:tcPr marL="34803" marR="34803"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smtClean="0">
                          <a:solidFill>
                            <a:srgbClr val="000000"/>
                          </a:solidFill>
                          <a:effectLst/>
                          <a:latin typeface="Calibri"/>
                          <a:ea typeface="Times New Roman"/>
                          <a:cs typeface="Times New Roman"/>
                        </a:rPr>
                        <a:t>C</a:t>
                      </a:r>
                      <a:r>
                        <a:rPr lang="en-US" sz="800" b="1" dirty="0">
                          <a:solidFill>
                            <a:srgbClr val="000000"/>
                          </a:solidFill>
                          <a:effectLst/>
                          <a:latin typeface="Calibri"/>
                          <a:ea typeface="Times New Roman"/>
                          <a:cs typeface="Times New Roman"/>
                        </a:rPr>
                        <a:t>i</a:t>
                      </a:r>
                      <a:endParaRPr lang="en-US" sz="800" b="1" dirty="0">
                        <a:effectLst/>
                        <a:latin typeface="Calibri"/>
                        <a:ea typeface="Calibri"/>
                        <a:cs typeface="Times New Roman"/>
                      </a:endParaRPr>
                    </a:p>
                  </a:txBody>
                  <a:tcPr marL="34803" marR="34803"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Standard</a:t>
                      </a:r>
                      <a:endParaRPr lang="en-US" sz="800" b="1" dirty="0">
                        <a:effectLst/>
                        <a:latin typeface="Calibri"/>
                        <a:ea typeface="Calibri"/>
                        <a:cs typeface="Times New Roman"/>
                      </a:endParaRPr>
                    </a:p>
                  </a:txBody>
                  <a:tcPr marL="34803" marR="34803"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FBFBF"/>
                    </a:solidFill>
                  </a:tcPr>
                </a:tc>
              </a:tr>
              <a:tr h="1000693">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Retells the name of an author or illustrator in texts read and discussed in class.</a:t>
                      </a:r>
                      <a:endParaRPr lang="en-US" sz="800" dirty="0">
                        <a:effectLst/>
                        <a:latin typeface="Calibri"/>
                        <a:ea typeface="Calibri"/>
                        <a:cs typeface="Times New Roman"/>
                      </a:endParaRPr>
                    </a:p>
                  </a:txBody>
                  <a:tcPr marL="34803" marR="3480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Define and be able to use </a:t>
                      </a:r>
                      <a:r>
                        <a:rPr lang="en-US" sz="800" u="sng" dirty="0">
                          <a:solidFill>
                            <a:srgbClr val="000000"/>
                          </a:solidFill>
                          <a:effectLst/>
                          <a:latin typeface="Calibri"/>
                          <a:ea typeface="Times New Roman"/>
                          <a:cs typeface="Times New Roman"/>
                        </a:rPr>
                        <a:t>Standard Academic Language</a:t>
                      </a:r>
                      <a:r>
                        <a:rPr lang="en-US" sz="800" dirty="0">
                          <a:solidFill>
                            <a:srgbClr val="000000"/>
                          </a:solidFill>
                          <a:effectLst/>
                          <a:latin typeface="Calibri"/>
                          <a:ea typeface="Times New Roman"/>
                          <a:cs typeface="Times New Roman"/>
                        </a:rPr>
                        <a:t>: author, illustrator, story, role, telling and name.  </a:t>
                      </a:r>
                      <a:endParaRPr lang="en-US" sz="800" dirty="0">
                        <a:effectLst/>
                        <a:latin typeface="Calibri"/>
                        <a:ea typeface="Calibri"/>
                        <a:cs typeface="Times New Roman"/>
                      </a:endParaRPr>
                    </a:p>
                  </a:txBody>
                  <a:tcPr marL="34803" marR="3480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Answers questions that require explaining what an author and illustrator’s roles are in a story</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endParaRPr lang="en-US" sz="800" dirty="0" smtClean="0">
                        <a:effectLst/>
                        <a:latin typeface="Calibri"/>
                        <a:ea typeface="Calibri"/>
                        <a:cs typeface="Times New Roman"/>
                      </a:endParaRPr>
                    </a:p>
                    <a:p>
                      <a:pPr marL="0" marR="0" algn="l">
                        <a:lnSpc>
                          <a:spcPct val="115000"/>
                        </a:lnSpc>
                        <a:spcBef>
                          <a:spcPts val="0"/>
                        </a:spcBef>
                        <a:spcAft>
                          <a:spcPts val="0"/>
                        </a:spcAft>
                      </a:pPr>
                      <a:r>
                        <a:rPr lang="en-US" sz="800" b="1" dirty="0" smtClean="0">
                          <a:solidFill>
                            <a:srgbClr val="000000"/>
                          </a:solidFill>
                          <a:effectLst/>
                          <a:latin typeface="+mn-lt"/>
                          <a:ea typeface="Calibri"/>
                          <a:cs typeface="Times New Roman"/>
                        </a:rPr>
                        <a:t>              NOT ASSESSED</a:t>
                      </a:r>
                      <a:endParaRPr lang="en-US" sz="800" dirty="0">
                        <a:effectLst/>
                        <a:latin typeface="Calibri"/>
                        <a:ea typeface="Calibri"/>
                        <a:cs typeface="Times New Roman"/>
                      </a:endParaRPr>
                    </a:p>
                  </a:txBody>
                  <a:tcPr marL="34803" marR="3480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u="sng" dirty="0">
                          <a:solidFill>
                            <a:srgbClr val="000000"/>
                          </a:solidFill>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Explain who the author is and his/her role.</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Explain who the illustrator is and his/her role.</a:t>
                      </a:r>
                      <a:endParaRPr lang="en-US" sz="800" dirty="0">
                        <a:effectLst/>
                        <a:latin typeface="Calibri"/>
                        <a:ea typeface="Calibri"/>
                        <a:cs typeface="Times New Roman"/>
                      </a:endParaRPr>
                    </a:p>
                  </a:txBody>
                  <a:tcPr marL="34803" marR="3480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effectLst/>
                          <a:latin typeface="Calibri"/>
                          <a:ea typeface="Calibri"/>
                          <a:cs typeface="Helvetica"/>
                        </a:rPr>
                        <a:t>Locate information from an illustration or in the text to answer questions about the text</a:t>
                      </a:r>
                      <a:r>
                        <a:rPr lang="en-US" sz="800" b="1" dirty="0" smtClean="0">
                          <a:effectLst/>
                          <a:latin typeface="Calibri"/>
                          <a:ea typeface="Calibri"/>
                          <a:cs typeface="Helvetica"/>
                        </a:rPr>
                        <a:t>.</a:t>
                      </a:r>
                    </a:p>
                    <a:p>
                      <a:pPr marL="0" marR="0" algn="l">
                        <a:lnSpc>
                          <a:spcPct val="115000"/>
                        </a:lnSpc>
                        <a:spcBef>
                          <a:spcPts val="0"/>
                        </a:spcBef>
                        <a:spcAft>
                          <a:spcPts val="0"/>
                        </a:spcAft>
                      </a:pPr>
                      <a:endParaRPr lang="en-US" sz="800" b="1" dirty="0" smtClean="0">
                        <a:effectLst/>
                        <a:latin typeface="Calibri"/>
                        <a:ea typeface="Calibri"/>
                        <a:cs typeface="Helvetica"/>
                      </a:endParaRPr>
                    </a:p>
                    <a:p>
                      <a:pPr marL="0" marR="0" algn="l">
                        <a:lnSpc>
                          <a:spcPct val="115000"/>
                        </a:lnSpc>
                        <a:spcBef>
                          <a:spcPts val="0"/>
                        </a:spcBef>
                        <a:spcAft>
                          <a:spcPts val="0"/>
                        </a:spcAft>
                      </a:pPr>
                      <a:r>
                        <a:rPr lang="en-US" sz="800" b="1" dirty="0" smtClean="0">
                          <a:effectLst/>
                          <a:latin typeface="Calibri"/>
                          <a:ea typeface="Calibri"/>
                          <a:cs typeface="Helvetica"/>
                        </a:rPr>
                        <a:t>SELECTED RESPONSE</a:t>
                      </a:r>
                      <a:endParaRPr lang="en-US" sz="800" dirty="0">
                        <a:effectLst/>
                        <a:latin typeface="Calibri"/>
                        <a:ea typeface="Calibri"/>
                        <a:cs typeface="Times New Roman"/>
                      </a:endParaRPr>
                    </a:p>
                  </a:txBody>
                  <a:tcPr marL="34803" marR="3480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RL.K.6</a:t>
                      </a:r>
                      <a:r>
                        <a:rPr lang="en-US" sz="800" dirty="0">
                          <a:effectLst/>
                          <a:latin typeface="Calibri"/>
                          <a:ea typeface="Calibri"/>
                          <a:cs typeface="Helvetica"/>
                        </a:rPr>
                        <a:t> With prompting and support, name the author and illustrator of a story and define the role of each in telling the story</a:t>
                      </a:r>
                      <a:endParaRPr lang="en-US" sz="800" dirty="0">
                        <a:effectLst/>
                        <a:latin typeface="Calibri"/>
                        <a:ea typeface="Calibri"/>
                        <a:cs typeface="Times New Roman"/>
                      </a:endParaRPr>
                    </a:p>
                  </a:txBody>
                  <a:tcPr marL="34803" marR="34803"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458568475"/>
              </p:ext>
            </p:extLst>
          </p:nvPr>
        </p:nvGraphicFramePr>
        <p:xfrm>
          <a:off x="371080" y="1813270"/>
          <a:ext cx="6996509" cy="1615730"/>
        </p:xfrm>
        <a:graphic>
          <a:graphicData uri="http://schemas.openxmlformats.org/drawingml/2006/table">
            <a:tbl>
              <a:tblPr firstRow="1" firstCol="1" bandRow="1"/>
              <a:tblGrid>
                <a:gridCol w="1102522"/>
                <a:gridCol w="1144127"/>
                <a:gridCol w="1074786"/>
                <a:gridCol w="1040115"/>
                <a:gridCol w="1248138"/>
                <a:gridCol w="1386821"/>
              </a:tblGrid>
              <a:tr h="293769">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b="1" dirty="0">
                        <a:effectLst/>
                        <a:latin typeface="Calibri"/>
                        <a:ea typeface="Calibri"/>
                        <a:cs typeface="Times New Roman"/>
                      </a:endParaRPr>
                    </a:p>
                  </a:txBody>
                  <a:tcPr marL="34656" marR="34656" marT="0" marB="0" anchor="ctr">
                    <a:lnL w="12700" cap="flat" cmpd="sng" algn="ctr">
                      <a:solidFill>
                        <a:schemeClr val="bg1">
                          <a:lumMod val="50000"/>
                        </a:scheme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Kc</a:t>
                      </a:r>
                      <a:endParaRPr lang="en-US" sz="800" b="1" dirty="0">
                        <a:effectLst/>
                        <a:latin typeface="Calibri"/>
                        <a:ea typeface="Calibri"/>
                        <a:cs typeface="Times New Roman"/>
                      </a:endParaRPr>
                    </a:p>
                  </a:txBody>
                  <a:tcPr marL="34656" marR="3465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b="1" dirty="0">
                        <a:effectLst/>
                        <a:latin typeface="Calibri"/>
                        <a:ea typeface="Calibri"/>
                        <a:cs typeface="Times New Roman"/>
                      </a:endParaRPr>
                    </a:p>
                  </a:txBody>
                  <a:tcPr marL="34656" marR="3465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Cf</a:t>
                      </a:r>
                      <a:endParaRPr lang="en-US" sz="800" b="1" dirty="0">
                        <a:effectLst/>
                        <a:latin typeface="Calibri"/>
                        <a:ea typeface="Calibri"/>
                        <a:cs typeface="Times New Roman"/>
                      </a:endParaRPr>
                    </a:p>
                  </a:txBody>
                  <a:tcPr marL="34656" marR="3465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Ch</a:t>
                      </a:r>
                      <a:endParaRPr lang="en-US" sz="800" b="1" dirty="0">
                        <a:effectLst/>
                        <a:latin typeface="Calibri"/>
                        <a:ea typeface="Calibri"/>
                        <a:cs typeface="Times New Roman"/>
                      </a:endParaRPr>
                    </a:p>
                  </a:txBody>
                  <a:tcPr marL="34656" marR="3465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Standard</a:t>
                      </a:r>
                      <a:endParaRPr lang="en-US" sz="800" b="1" dirty="0">
                        <a:effectLst/>
                        <a:latin typeface="Calibri"/>
                        <a:ea typeface="Calibri"/>
                        <a:cs typeface="Times New Roman"/>
                      </a:endParaRPr>
                    </a:p>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DOK-2 </a:t>
                      </a:r>
                      <a:r>
                        <a:rPr lang="en-US" sz="800" b="1" dirty="0" err="1">
                          <a:solidFill>
                            <a:srgbClr val="000000"/>
                          </a:solidFill>
                          <a:effectLst/>
                          <a:latin typeface="Calibri"/>
                          <a:ea typeface="Times New Roman"/>
                          <a:cs typeface="Times New Roman"/>
                        </a:rPr>
                        <a:t>APn</a:t>
                      </a:r>
                      <a:endParaRPr lang="en-US" sz="800" b="1" dirty="0">
                        <a:effectLst/>
                        <a:latin typeface="Calibri"/>
                        <a:ea typeface="Calibri"/>
                        <a:cs typeface="Times New Roman"/>
                      </a:endParaRPr>
                    </a:p>
                  </a:txBody>
                  <a:tcPr marL="34656" marR="34656" marT="0" marB="0">
                    <a:lnL w="12700" cap="flat" cmpd="sng" algn="ctr">
                      <a:solidFill>
                        <a:srgbClr val="80808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6E3BC"/>
                    </a:solidFill>
                  </a:tcPr>
                </a:tc>
              </a:tr>
              <a:tr h="1321961">
                <a:tc>
                  <a:txBody>
                    <a:bodyPr/>
                    <a:lstStyle/>
                    <a:p>
                      <a:pPr marL="0" marR="0" algn="l">
                        <a:lnSpc>
                          <a:spcPct val="115000"/>
                        </a:lnSpc>
                        <a:spcBef>
                          <a:spcPts val="0"/>
                        </a:spcBef>
                        <a:spcAft>
                          <a:spcPts val="0"/>
                        </a:spcAft>
                      </a:pPr>
                      <a:r>
                        <a:rPr lang="en-US" sz="800" u="sng" dirty="0">
                          <a:solidFill>
                            <a:srgbClr val="000000"/>
                          </a:solidFill>
                          <a:effectLst/>
                          <a:latin typeface="Calibri"/>
                          <a:ea typeface="Times New Roman"/>
                          <a:cs typeface="Times New Roman"/>
                        </a:rPr>
                        <a:t>Recal</a:t>
                      </a:r>
                      <a:r>
                        <a:rPr lang="en-US" sz="800" dirty="0">
                          <a:solidFill>
                            <a:srgbClr val="000000"/>
                          </a:solidFill>
                          <a:effectLst/>
                          <a:latin typeface="Calibri"/>
                          <a:ea typeface="Times New Roman"/>
                          <a:cs typeface="Times New Roman"/>
                        </a:rPr>
                        <a:t>l characters, </a:t>
                      </a:r>
                      <a:r>
                        <a:rPr lang="en-US" sz="800" dirty="0" smtClean="0">
                          <a:solidFill>
                            <a:srgbClr val="000000"/>
                          </a:solidFill>
                          <a:effectLst/>
                          <a:latin typeface="Calibri"/>
                          <a:ea typeface="Times New Roman"/>
                          <a:cs typeface="Times New Roman"/>
                        </a:rPr>
                        <a:t>setting </a:t>
                      </a:r>
                      <a:r>
                        <a:rPr lang="en-US" sz="800" dirty="0">
                          <a:solidFill>
                            <a:srgbClr val="000000"/>
                          </a:solidFill>
                          <a:effectLst/>
                          <a:latin typeface="Calibri"/>
                          <a:ea typeface="Times New Roman"/>
                          <a:cs typeface="Times New Roman"/>
                        </a:rPr>
                        <a:t>beginning, middle and ending events in a story </a:t>
                      </a:r>
                      <a:r>
                        <a:rPr lang="en-US" sz="800" u="sng" dirty="0">
                          <a:solidFill>
                            <a:srgbClr val="000000"/>
                          </a:solidFill>
                          <a:effectLst/>
                          <a:latin typeface="Calibri"/>
                          <a:ea typeface="Times New Roman"/>
                          <a:cs typeface="Times New Roman"/>
                        </a:rPr>
                        <a:t>read and discussed</a:t>
                      </a:r>
                      <a:r>
                        <a:rPr lang="en-US" sz="800" dirty="0">
                          <a:solidFill>
                            <a:srgbClr val="000000"/>
                          </a:solidFill>
                          <a:effectLst/>
                          <a:latin typeface="Calibri"/>
                          <a:ea typeface="Times New Roman"/>
                          <a:cs typeface="Times New Roman"/>
                        </a:rPr>
                        <a:t> in class.</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34656" marR="34656" marT="0" marB="0">
                    <a:lnL w="12700" cap="flat" cmpd="sng" algn="ctr">
                      <a:solidFill>
                        <a:schemeClr val="bg1">
                          <a:lumMod val="50000"/>
                        </a:scheme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Define the terms (know the meanings of) </a:t>
                      </a:r>
                      <a:r>
                        <a:rPr lang="en-US" sz="800" u="sng" dirty="0">
                          <a:solidFill>
                            <a:srgbClr val="000000"/>
                          </a:solidFill>
                          <a:effectLst/>
                          <a:latin typeface="Calibri"/>
                          <a:ea typeface="Times New Roman"/>
                          <a:cs typeface="Times New Roman"/>
                        </a:rPr>
                        <a:t>Standard Academic Language</a:t>
                      </a:r>
                      <a:r>
                        <a:rPr lang="en-US" sz="800" dirty="0">
                          <a:solidFill>
                            <a:srgbClr val="000000"/>
                          </a:solidFill>
                          <a:effectLst/>
                          <a:latin typeface="Calibri"/>
                          <a:ea typeface="Times New Roman"/>
                          <a:cs typeface="Times New Roman"/>
                        </a:rPr>
                        <a:t>:  story, character, setting , major and event.</a:t>
                      </a:r>
                      <a:endParaRPr lang="en-US" sz="800" dirty="0">
                        <a:effectLst/>
                        <a:latin typeface="Calibri"/>
                        <a:ea typeface="Calibri"/>
                        <a:cs typeface="Times New Roman"/>
                      </a:endParaRPr>
                    </a:p>
                  </a:txBody>
                  <a:tcPr marL="34656" marR="3465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u="sng" dirty="0">
                          <a:solidFill>
                            <a:srgbClr val="000000"/>
                          </a:solidFill>
                          <a:effectLst/>
                          <a:latin typeface="Calibri"/>
                          <a:ea typeface="Times New Roman"/>
                          <a:cs typeface="Times New Roman"/>
                        </a:rPr>
                        <a:t>Identify</a:t>
                      </a:r>
                      <a:r>
                        <a:rPr lang="en-US" sz="800" b="1" dirty="0">
                          <a:solidFill>
                            <a:srgbClr val="000000"/>
                          </a:solidFill>
                          <a:effectLst/>
                          <a:latin typeface="Calibri"/>
                          <a:ea typeface="Times New Roman"/>
                          <a:cs typeface="Times New Roman"/>
                        </a:rPr>
                        <a:t> specific characters, setting and event sequences in a new- (i.e., not a well-known traditional story), (read and discussed in class</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15000"/>
                        </a:lnSpc>
                        <a:spcBef>
                          <a:spcPts val="0"/>
                        </a:spcBef>
                        <a:spcAft>
                          <a:spcPts val="0"/>
                        </a:spcAft>
                      </a:pPr>
                      <a:r>
                        <a:rPr lang="en-US" sz="800" b="1" dirty="0" smtClean="0">
                          <a:solidFill>
                            <a:srgbClr val="000000"/>
                          </a:solidFill>
                          <a:effectLst/>
                          <a:latin typeface="Calibri"/>
                          <a:ea typeface="Calibri"/>
                          <a:cs typeface="Times New Roman"/>
                        </a:rPr>
                        <a:t>     NOT ASSESSED</a:t>
                      </a:r>
                      <a:endParaRPr lang="en-US" sz="800" dirty="0">
                        <a:effectLst/>
                        <a:latin typeface="Calibri"/>
                        <a:ea typeface="Calibri"/>
                        <a:cs typeface="Times New Roman"/>
                      </a:endParaRPr>
                    </a:p>
                  </a:txBody>
                  <a:tcPr marL="34656" marR="3465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Answer </a:t>
                      </a:r>
                      <a:r>
                        <a:rPr lang="en-US" sz="800" b="1" u="sng" dirty="0">
                          <a:solidFill>
                            <a:srgbClr val="000000"/>
                          </a:solidFill>
                          <a:effectLst/>
                          <a:latin typeface="Calibri"/>
                          <a:ea typeface="Times New Roman"/>
                          <a:cs typeface="Times New Roman"/>
                        </a:rPr>
                        <a:t>describing </a:t>
                      </a:r>
                      <a:r>
                        <a:rPr lang="en-US" sz="800" b="1" dirty="0">
                          <a:solidFill>
                            <a:srgbClr val="000000"/>
                          </a:solidFill>
                          <a:effectLst/>
                          <a:latin typeface="Calibri"/>
                          <a:ea typeface="Times New Roman"/>
                          <a:cs typeface="Times New Roman"/>
                        </a:rPr>
                        <a:t>questions about characters, setting or events in a story read and discussed in class</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15000"/>
                        </a:lnSpc>
                        <a:spcBef>
                          <a:spcPts val="0"/>
                        </a:spcBef>
                        <a:spcAft>
                          <a:spcPts val="0"/>
                        </a:spcAft>
                      </a:pPr>
                      <a:r>
                        <a:rPr lang="en-US" sz="800" b="1" dirty="0" smtClean="0">
                          <a:solidFill>
                            <a:srgbClr val="000000"/>
                          </a:solidFill>
                          <a:effectLst/>
                          <a:latin typeface="Calibri"/>
                          <a:ea typeface="Calibri"/>
                          <a:cs typeface="Times New Roman"/>
                        </a:rPr>
                        <a:t>SELECTED RESPONSE</a:t>
                      </a:r>
                      <a:endParaRPr lang="en-US" sz="800" dirty="0">
                        <a:effectLst/>
                        <a:latin typeface="Calibri"/>
                        <a:ea typeface="Calibri"/>
                        <a:cs typeface="Times New Roman"/>
                      </a:endParaRPr>
                    </a:p>
                  </a:txBody>
                  <a:tcPr marL="34656" marR="3465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dirty="0">
                          <a:effectLst/>
                          <a:latin typeface="Calibri"/>
                          <a:ea typeface="Calibri"/>
                          <a:cs typeface="Helvetica"/>
                        </a:rPr>
                        <a:t>Connects story events to a specific character or setting</a:t>
                      </a:r>
                      <a:r>
                        <a:rPr lang="en-US" sz="800" b="1" dirty="0" smtClean="0">
                          <a:effectLst/>
                          <a:latin typeface="Calibri"/>
                          <a:ea typeface="Calibri"/>
                          <a:cs typeface="Helvetica"/>
                        </a:rPr>
                        <a:t>.</a:t>
                      </a:r>
                    </a:p>
                    <a:p>
                      <a:pPr marL="0" marR="0" algn="l">
                        <a:lnSpc>
                          <a:spcPct val="115000"/>
                        </a:lnSpc>
                        <a:spcBef>
                          <a:spcPts val="0"/>
                        </a:spcBef>
                        <a:spcAft>
                          <a:spcPts val="0"/>
                        </a:spcAft>
                      </a:pPr>
                      <a:endParaRPr lang="en-US" sz="800" b="1" dirty="0" smtClean="0">
                        <a:effectLst/>
                        <a:latin typeface="Calibri"/>
                        <a:ea typeface="Calibri"/>
                        <a:cs typeface="Helvetica"/>
                      </a:endParaRPr>
                    </a:p>
                    <a:p>
                      <a:pPr marL="0" marR="0" algn="l">
                        <a:lnSpc>
                          <a:spcPct val="115000"/>
                        </a:lnSpc>
                        <a:spcBef>
                          <a:spcPts val="0"/>
                        </a:spcBef>
                        <a:spcAft>
                          <a:spcPts val="0"/>
                        </a:spcAft>
                      </a:pPr>
                      <a:r>
                        <a:rPr lang="en-US" sz="800" b="1" dirty="0" smtClean="0">
                          <a:effectLst/>
                          <a:latin typeface="Calibri"/>
                          <a:ea typeface="Calibri"/>
                          <a:cs typeface="Helvetica"/>
                        </a:rPr>
                        <a:t>SELECTED RESPONSE</a:t>
                      </a:r>
                      <a:endParaRPr lang="en-US" sz="800" dirty="0">
                        <a:effectLst/>
                        <a:latin typeface="Calibri"/>
                        <a:ea typeface="Calibri"/>
                        <a:cs typeface="Times New Roman"/>
                      </a:endParaRPr>
                    </a:p>
                  </a:txBody>
                  <a:tcPr marL="34656" marR="3465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RL.K.3</a:t>
                      </a:r>
                      <a:r>
                        <a:rPr lang="en-US" sz="800" dirty="0">
                          <a:effectLst/>
                          <a:latin typeface="Calibri"/>
                          <a:ea typeface="Calibri"/>
                          <a:cs typeface="Helvetica"/>
                        </a:rPr>
                        <a:t> With prompting and support, identify characters, settings, and major events in a story (read but not discussed in class)</a:t>
                      </a:r>
                      <a:endParaRPr lang="en-US" sz="800" dirty="0">
                        <a:effectLst/>
                        <a:latin typeface="Calibri"/>
                        <a:ea typeface="Calibri"/>
                        <a:cs typeface="Times New Roman"/>
                      </a:endParaRPr>
                    </a:p>
                  </a:txBody>
                  <a:tcPr marL="34656" marR="34656" marT="0" marB="0">
                    <a:lnL w="12700" cap="flat" cmpd="sng" algn="ctr">
                      <a:solidFill>
                        <a:srgbClr val="80808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r>
            </a:tbl>
          </a:graphicData>
        </a:graphic>
      </p:graphicFrame>
      <p:sp>
        <p:nvSpPr>
          <p:cNvPr id="2" name="Rectangle 1"/>
          <p:cNvSpPr/>
          <p:nvPr/>
        </p:nvSpPr>
        <p:spPr>
          <a:xfrm>
            <a:off x="2667000" y="3200400"/>
            <a:ext cx="838200" cy="1524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p:cNvSpPr/>
          <p:nvPr/>
        </p:nvSpPr>
        <p:spPr>
          <a:xfrm>
            <a:off x="2664823" y="4724400"/>
            <a:ext cx="838200" cy="1524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a:off x="1676400" y="6705600"/>
            <a:ext cx="762000" cy="1524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13606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11</a:t>
            </a:fld>
            <a:endParaRPr lang="en-US" dirty="0"/>
          </a:p>
        </p:txBody>
      </p:sp>
      <p:sp>
        <p:nvSpPr>
          <p:cNvPr id="8" name="TextBox 7"/>
          <p:cNvSpPr txBox="1"/>
          <p:nvPr/>
        </p:nvSpPr>
        <p:spPr>
          <a:xfrm>
            <a:off x="404813" y="565277"/>
            <a:ext cx="6962775" cy="1020649"/>
          </a:xfrm>
          <a:prstGeom prst="rect">
            <a:avLst/>
          </a:prstGeom>
          <a:noFill/>
        </p:spPr>
        <p:txBody>
          <a:bodyPr wrap="square" lIns="96378" tIns="48189" rIns="96378" bIns="48189" rtlCol="0">
            <a:spAutoFit/>
          </a:bodyPr>
          <a:lstStyle/>
          <a:p>
            <a:r>
              <a:rPr lang="en-US" sz="1500" b="1" dirty="0"/>
              <a:t>Quarter </a:t>
            </a:r>
            <a:r>
              <a:rPr lang="en-US" sz="1500" b="1" dirty="0" smtClean="0"/>
              <a:t>Four </a:t>
            </a:r>
            <a:r>
              <a:rPr lang="en-US" sz="1500" dirty="0" smtClean="0"/>
              <a:t>Reading </a:t>
            </a:r>
            <a:r>
              <a:rPr lang="en-US" sz="1500" dirty="0"/>
              <a:t>Informational Learning Progressions.  </a:t>
            </a:r>
          </a:p>
          <a:p>
            <a:r>
              <a:rPr lang="en-US" sz="1500" dirty="0"/>
              <a:t>The indicated boxes highlighted </a:t>
            </a:r>
            <a:r>
              <a:rPr lang="en-US" sz="1500" b="1" i="1" dirty="0"/>
              <a:t>before the standard</a:t>
            </a:r>
            <a:r>
              <a:rPr lang="en-US" sz="1500" dirty="0"/>
              <a:t>, are assessed on this pre-assessment. The standard itself is assessed on the Common Formative Assessment (CFA) at the end of each quarter.</a:t>
            </a:r>
          </a:p>
        </p:txBody>
      </p:sp>
      <p:graphicFrame>
        <p:nvGraphicFramePr>
          <p:cNvPr id="5" name="Table 4"/>
          <p:cNvGraphicFramePr>
            <a:graphicFrameLocks noGrp="1"/>
          </p:cNvGraphicFramePr>
          <p:nvPr>
            <p:extLst>
              <p:ext uri="{D42A27DB-BD31-4B8C-83A1-F6EECF244321}">
                <p14:modId xmlns:p14="http://schemas.microsoft.com/office/powerpoint/2010/main" val="1386700420"/>
              </p:ext>
            </p:extLst>
          </p:nvPr>
        </p:nvGraphicFramePr>
        <p:xfrm>
          <a:off x="152402" y="5791200"/>
          <a:ext cx="7391400" cy="2242587"/>
        </p:xfrm>
        <a:graphic>
          <a:graphicData uri="http://schemas.openxmlformats.org/drawingml/2006/table">
            <a:tbl>
              <a:tblPr firstRow="1" firstCol="1" bandRow="1"/>
              <a:tblGrid>
                <a:gridCol w="609598"/>
                <a:gridCol w="685800"/>
                <a:gridCol w="762000"/>
                <a:gridCol w="737000"/>
                <a:gridCol w="868725"/>
                <a:gridCol w="723937"/>
                <a:gridCol w="825288"/>
                <a:gridCol w="658783"/>
                <a:gridCol w="758267"/>
                <a:gridCol w="762002"/>
              </a:tblGrid>
              <a:tr h="149635">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b="1" dirty="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Kc</a:t>
                      </a:r>
                      <a:endParaRPr lang="en-US" sz="800" b="1" dirty="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Cf</a:t>
                      </a:r>
                      <a:endParaRPr lang="en-US" sz="800" b="1" dirty="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Ch</a:t>
                      </a:r>
                      <a:endParaRPr lang="en-US" sz="800" b="1" dirty="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Ck</a:t>
                      </a:r>
                      <a:endParaRPr lang="en-US" sz="800" b="1" dirty="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6D9F1"/>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 ANP</a:t>
                      </a:r>
                      <a:endParaRPr lang="en-US" sz="800" b="1" dirty="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BD4B4"/>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3- </a:t>
                      </a:r>
                      <a:r>
                        <a:rPr lang="en-US" sz="800" b="1" dirty="0" err="1">
                          <a:solidFill>
                            <a:srgbClr val="000000"/>
                          </a:solidFill>
                          <a:effectLst/>
                          <a:latin typeface="Calibri"/>
                          <a:ea typeface="Times New Roman"/>
                          <a:cs typeface="Times New Roman"/>
                        </a:rPr>
                        <a:t>APx</a:t>
                      </a:r>
                      <a:endParaRPr lang="en-US" sz="800" b="1" dirty="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2 - SYG</a:t>
                      </a:r>
                      <a:endParaRPr lang="en-US" sz="800" b="1" dirty="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DOK 4 - SYU</a:t>
                      </a:r>
                      <a:endParaRPr lang="en-US" sz="800" b="1" dirty="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6E3BC"/>
                    </a:solidFill>
                  </a:tcPr>
                </a:tc>
                <a:tc>
                  <a:txBody>
                    <a:bodyPr/>
                    <a:lstStyle/>
                    <a:p>
                      <a:pPr marL="0" marR="0" algn="ctr">
                        <a:lnSpc>
                          <a:spcPct val="100000"/>
                        </a:lnSpc>
                        <a:spcBef>
                          <a:spcPts val="0"/>
                        </a:spcBef>
                        <a:spcAft>
                          <a:spcPts val="0"/>
                        </a:spcAft>
                      </a:pPr>
                      <a:r>
                        <a:rPr lang="en-US" sz="800" b="1" dirty="0">
                          <a:solidFill>
                            <a:srgbClr val="000000"/>
                          </a:solidFill>
                          <a:effectLst/>
                          <a:latin typeface="Calibri"/>
                          <a:ea typeface="Times New Roman"/>
                          <a:cs typeface="Times New Roman"/>
                        </a:rPr>
                        <a:t>Standard</a:t>
                      </a:r>
                      <a:endParaRPr lang="en-US" sz="800" b="1" dirty="0">
                        <a:effectLst/>
                        <a:latin typeface="Calibri"/>
                        <a:ea typeface="Calibri"/>
                        <a:cs typeface="Times New Roman"/>
                      </a:endParaRPr>
                    </a:p>
                  </a:txBody>
                  <a:tcPr marL="34626" marR="3462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r>
              <a:tr h="2092952">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Recall details about specific illustrations, descriptions or procedures from a text read and discussed in class.</a:t>
                      </a:r>
                      <a:endParaRPr lang="en-US" sz="800">
                        <a:effectLst/>
                        <a:latin typeface="Calibri"/>
                        <a:ea typeface="Calibri"/>
                        <a:cs typeface="Times New Roman"/>
                      </a:endParaRPr>
                    </a:p>
                  </a:txBody>
                  <a:tcPr marL="34626" marR="3462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Understand and use </a:t>
                      </a:r>
                      <a:r>
                        <a:rPr lang="en-US" sz="800" u="sng" dirty="0">
                          <a:solidFill>
                            <a:srgbClr val="000000"/>
                          </a:solidFill>
                          <a:effectLst/>
                          <a:latin typeface="Calibri"/>
                          <a:ea typeface="Times New Roman"/>
                          <a:cs typeface="Times New Roman"/>
                        </a:rPr>
                        <a:t>Standard Academic Language</a:t>
                      </a:r>
                      <a:r>
                        <a:rPr lang="en-US" sz="800" dirty="0">
                          <a:solidFill>
                            <a:srgbClr val="000000"/>
                          </a:solidFill>
                          <a:effectLst/>
                          <a:latin typeface="Calibri"/>
                          <a:ea typeface="Times New Roman"/>
                          <a:cs typeface="Times New Roman"/>
                        </a:rPr>
                        <a:t>: similarities and differences, texts, illustrations, descriptions, procedures and topic.</a:t>
                      </a:r>
                      <a:endParaRPr lang="en-US" sz="800" dirty="0">
                        <a:effectLst/>
                        <a:latin typeface="Calibri"/>
                        <a:ea typeface="Calibri"/>
                        <a:cs typeface="Times New Roman"/>
                      </a:endParaRPr>
                    </a:p>
                  </a:txBody>
                  <a:tcPr marL="34626" marR="3462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Answer what, who, when and where questions about    illustrations, descriptions, and procedures in a read/discussed text</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00000"/>
                        </a:lnSpc>
                        <a:spcBef>
                          <a:spcPts val="0"/>
                        </a:spcBef>
                        <a:spcAft>
                          <a:spcPts val="0"/>
                        </a:spcAft>
                      </a:pPr>
                      <a:r>
                        <a:rPr lang="en-US" sz="800" b="1" dirty="0" smtClean="0">
                          <a:solidFill>
                            <a:srgbClr val="000000"/>
                          </a:solidFill>
                          <a:effectLst/>
                          <a:latin typeface="Calibri"/>
                          <a:ea typeface="Calibri"/>
                          <a:cs typeface="Times New Roman"/>
                        </a:rPr>
                        <a:t> NOT ASSESSED</a:t>
                      </a:r>
                      <a:endParaRPr lang="en-US" sz="800" dirty="0">
                        <a:effectLst/>
                        <a:latin typeface="Calibri"/>
                        <a:ea typeface="Calibri"/>
                        <a:cs typeface="Times New Roman"/>
                      </a:endParaRPr>
                    </a:p>
                  </a:txBody>
                  <a:tcPr marL="34626" marR="3462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u="sng">
                          <a:solidFill>
                            <a:srgbClr val="000000"/>
                          </a:solidFill>
                          <a:effectLst/>
                          <a:latin typeface="Calibri"/>
                          <a:ea typeface="Times New Roman"/>
                          <a:cs typeface="Times New Roman"/>
                        </a:rPr>
                        <a:t>Concept Development</a:t>
                      </a:r>
                      <a:r>
                        <a:rPr lang="en-US" sz="800">
                          <a:solidFill>
                            <a:srgbClr val="000000"/>
                          </a:solidFill>
                          <a:effectLst/>
                          <a:latin typeface="Calibri"/>
                          <a:ea typeface="Times New Roman"/>
                          <a:cs typeface="Times New Roman"/>
                        </a:rPr>
                        <a:t>:</a:t>
                      </a:r>
                      <a:endParaRPr lang="en-US" sz="800">
                        <a:effectLst/>
                        <a:latin typeface="Calibri"/>
                        <a:ea typeface="Calibri"/>
                        <a:cs typeface="Times New Roman"/>
                      </a:endParaRPr>
                    </a:p>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Student understands that two texts about the same topic can have similar or different illustrations, descriptions and procedures.</a:t>
                      </a:r>
                      <a:endParaRPr lang="en-US" sz="800">
                        <a:effectLst/>
                        <a:latin typeface="Calibri"/>
                        <a:ea typeface="Calibri"/>
                        <a:cs typeface="Times New Roman"/>
                      </a:endParaRPr>
                    </a:p>
                  </a:txBody>
                  <a:tcPr marL="34626" marR="3462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Make generalizations between two texts on the same topic (how they are generally the same/different) about specific illustrations, descriptions or procedures</a:t>
                      </a:r>
                      <a:r>
                        <a:rPr lang="en-US" sz="800" b="1" dirty="0" smtClean="0">
                          <a:solidFill>
                            <a:srgbClr val="000000"/>
                          </a:solidFill>
                          <a:effectLst/>
                          <a:latin typeface="Calibri"/>
                          <a:ea typeface="Times New Roman"/>
                          <a:cs typeface="Times New Roman"/>
                        </a:rPr>
                        <a:t>.</a:t>
                      </a:r>
                    </a:p>
                    <a:p>
                      <a:pPr marL="0" marR="0" algn="l">
                        <a:lnSpc>
                          <a:spcPct val="100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00000"/>
                        </a:lnSpc>
                        <a:spcBef>
                          <a:spcPts val="0"/>
                        </a:spcBef>
                        <a:spcAft>
                          <a:spcPts val="0"/>
                        </a:spcAft>
                      </a:pPr>
                      <a:r>
                        <a:rPr lang="en-US" sz="800" b="1" dirty="0" smtClean="0">
                          <a:solidFill>
                            <a:srgbClr val="000000"/>
                          </a:solidFill>
                          <a:effectLst/>
                          <a:latin typeface="Calibri"/>
                          <a:ea typeface="Calibri"/>
                          <a:cs typeface="Times New Roman"/>
                        </a:rPr>
                        <a:t>SELECTED RESPONSE</a:t>
                      </a:r>
                      <a:endParaRPr lang="en-US" sz="800" dirty="0">
                        <a:effectLst/>
                        <a:latin typeface="Calibri"/>
                        <a:ea typeface="Calibri"/>
                        <a:cs typeface="Times New Roman"/>
                      </a:endParaRPr>
                    </a:p>
                  </a:txBody>
                  <a:tcPr marL="34626" marR="3462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a:solidFill>
                            <a:srgbClr val="000000"/>
                          </a:solidFill>
                          <a:effectLst/>
                          <a:latin typeface="Calibri"/>
                          <a:ea typeface="Times New Roman"/>
                          <a:cs typeface="Times New Roman"/>
                        </a:rPr>
                        <a:t>Gather, analyze, and organize illustrations, descriptions or procedures from two texts on the same topic (able to organize by lists or columns).</a:t>
                      </a:r>
                      <a:endParaRPr lang="en-US" sz="800">
                        <a:effectLst/>
                        <a:latin typeface="Calibri"/>
                        <a:ea typeface="Calibri"/>
                        <a:cs typeface="Times New Roman"/>
                      </a:endParaRPr>
                    </a:p>
                  </a:txBody>
                  <a:tcPr marL="34626" marR="3462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Understands the concept of identifying similarities and differences between two texts (can explain or show without much prompting). </a:t>
                      </a:r>
                      <a:endParaRPr lang="en-US" sz="800" b="1" dirty="0" smtClean="0">
                        <a:solidFill>
                          <a:srgbClr val="000000"/>
                        </a:solidFill>
                        <a:effectLst/>
                        <a:latin typeface="Calibri"/>
                        <a:ea typeface="Times New Roman"/>
                        <a:cs typeface="Times New Roman"/>
                      </a:endParaRPr>
                    </a:p>
                    <a:p>
                      <a:pPr marL="0" marR="0" algn="l">
                        <a:lnSpc>
                          <a:spcPct val="100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00000"/>
                        </a:lnSpc>
                        <a:spcBef>
                          <a:spcPts val="0"/>
                        </a:spcBef>
                        <a:spcAft>
                          <a:spcPts val="0"/>
                        </a:spcAft>
                      </a:pPr>
                      <a:r>
                        <a:rPr lang="en-US" sz="800" b="1" dirty="0" smtClean="0">
                          <a:solidFill>
                            <a:srgbClr val="000000"/>
                          </a:solidFill>
                          <a:effectLst/>
                          <a:latin typeface="Calibri"/>
                          <a:ea typeface="Calibri"/>
                          <a:cs typeface="Times New Roman"/>
                        </a:rPr>
                        <a:t>SELECTED RESPONSE</a:t>
                      </a:r>
                      <a:endParaRPr lang="en-US" sz="800" dirty="0">
                        <a:effectLst/>
                        <a:latin typeface="Calibri"/>
                        <a:ea typeface="Calibri"/>
                        <a:cs typeface="Times New Roman"/>
                      </a:endParaRPr>
                    </a:p>
                  </a:txBody>
                  <a:tcPr marL="34626" marR="3462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dirty="0">
                          <a:solidFill>
                            <a:srgbClr val="000000"/>
                          </a:solidFill>
                          <a:effectLst/>
                          <a:latin typeface="Calibri"/>
                          <a:ea typeface="Times New Roman"/>
                          <a:cs typeface="Times New Roman"/>
                        </a:rPr>
                        <a:t>Gather (to </a:t>
                      </a:r>
                      <a:r>
                        <a:rPr lang="en-US" sz="800" dirty="0" smtClean="0">
                          <a:solidFill>
                            <a:srgbClr val="000000"/>
                          </a:solidFill>
                          <a:effectLst/>
                          <a:latin typeface="Calibri"/>
                          <a:ea typeface="Times New Roman"/>
                          <a:cs typeface="Times New Roman"/>
                        </a:rPr>
                        <a:t>synthesize</a:t>
                      </a:r>
                      <a:r>
                        <a:rPr lang="en-US" sz="800" dirty="0">
                          <a:solidFill>
                            <a:srgbClr val="000000"/>
                          </a:solidFill>
                          <a:effectLst/>
                          <a:latin typeface="Calibri"/>
                          <a:ea typeface="Times New Roman"/>
                          <a:cs typeface="Times New Roman"/>
                        </a:rPr>
                        <a:t>) information within one source – finds all of the attributes about a topic that support___ (requires knowing similarities and differences).</a:t>
                      </a:r>
                      <a:endParaRPr lang="en-US" sz="800" dirty="0">
                        <a:effectLst/>
                        <a:latin typeface="Calibri"/>
                        <a:ea typeface="Calibri"/>
                        <a:cs typeface="Times New Roman"/>
                      </a:endParaRPr>
                    </a:p>
                  </a:txBody>
                  <a:tcPr marL="34626" marR="3462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800" b="1" dirty="0">
                          <a:solidFill>
                            <a:srgbClr val="000000"/>
                          </a:solidFill>
                          <a:effectLst/>
                          <a:latin typeface="Calibri"/>
                          <a:ea typeface="Times New Roman"/>
                          <a:cs typeface="Times New Roman"/>
                        </a:rPr>
                        <a:t>Gather (to </a:t>
                      </a:r>
                      <a:r>
                        <a:rPr lang="en-US" sz="800" b="1" dirty="0" smtClean="0">
                          <a:solidFill>
                            <a:srgbClr val="000000"/>
                          </a:solidFill>
                          <a:effectLst/>
                          <a:latin typeface="Calibri"/>
                          <a:ea typeface="Times New Roman"/>
                          <a:cs typeface="Times New Roman"/>
                        </a:rPr>
                        <a:t>synthesize</a:t>
                      </a:r>
                      <a:r>
                        <a:rPr lang="en-US" sz="800" b="1" dirty="0">
                          <a:solidFill>
                            <a:srgbClr val="000000"/>
                          </a:solidFill>
                          <a:effectLst/>
                          <a:latin typeface="Calibri"/>
                          <a:ea typeface="Times New Roman"/>
                          <a:cs typeface="Times New Roman"/>
                        </a:rPr>
                        <a:t>) information within two sources – finds all of the attributes about a topic from both sources that support </a:t>
                      </a:r>
                      <a:r>
                        <a:rPr lang="en-US" sz="800" b="1" dirty="0" smtClean="0">
                          <a:solidFill>
                            <a:srgbClr val="000000"/>
                          </a:solidFill>
                          <a:effectLst/>
                          <a:latin typeface="Calibri"/>
                          <a:ea typeface="Times New Roman"/>
                          <a:cs typeface="Times New Roman"/>
                        </a:rPr>
                        <a:t>___.</a:t>
                      </a:r>
                    </a:p>
                    <a:p>
                      <a:pPr marL="0" marR="0" algn="l">
                        <a:lnSpc>
                          <a:spcPct val="100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00000"/>
                        </a:lnSpc>
                        <a:spcBef>
                          <a:spcPts val="0"/>
                        </a:spcBef>
                        <a:spcAft>
                          <a:spcPts val="0"/>
                        </a:spcAft>
                      </a:pPr>
                      <a:r>
                        <a:rPr lang="en-US" sz="800" b="1" dirty="0" smtClean="0">
                          <a:solidFill>
                            <a:srgbClr val="000000"/>
                          </a:solidFill>
                          <a:effectLst/>
                          <a:latin typeface="Calibri"/>
                          <a:ea typeface="Calibri"/>
                          <a:cs typeface="Times New Roman"/>
                        </a:rPr>
                        <a:t>CONSTRUCTED RESPONSE</a:t>
                      </a:r>
                      <a:endParaRPr lang="en-US" sz="800" dirty="0">
                        <a:effectLst/>
                        <a:latin typeface="Calibri"/>
                        <a:ea typeface="Calibri"/>
                        <a:cs typeface="Times New Roman"/>
                      </a:endParaRPr>
                    </a:p>
                  </a:txBody>
                  <a:tcPr marL="34626" marR="3462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00000"/>
                        </a:lnSpc>
                        <a:spcBef>
                          <a:spcPts val="0"/>
                        </a:spcBef>
                        <a:spcAft>
                          <a:spcPts val="0"/>
                        </a:spcAft>
                      </a:pPr>
                      <a:r>
                        <a:rPr lang="en-US" sz="800" b="1" u="sng" dirty="0">
                          <a:effectLst/>
                          <a:latin typeface="Calibri"/>
                          <a:ea typeface="Calibri"/>
                          <a:cs typeface="Helvetica"/>
                        </a:rPr>
                        <a:t>RI.K.9</a:t>
                      </a:r>
                      <a:r>
                        <a:rPr lang="en-US" sz="800" dirty="0">
                          <a:effectLst/>
                          <a:latin typeface="Calibri"/>
                          <a:ea typeface="Calibri"/>
                          <a:cs typeface="Helvetica"/>
                        </a:rPr>
                        <a:t> With prompting and support, identify basic similarities in and differences between two texts on the same topic (e.g., in illustrations, descriptions, or procedures</a:t>
                      </a:r>
                      <a:endParaRPr lang="en-US" sz="800" dirty="0">
                        <a:effectLst/>
                        <a:latin typeface="Calibri"/>
                        <a:ea typeface="Calibri"/>
                        <a:cs typeface="Times New Roman"/>
                      </a:endParaRPr>
                    </a:p>
                  </a:txBody>
                  <a:tcPr marL="34626" marR="3462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390433614"/>
              </p:ext>
            </p:extLst>
          </p:nvPr>
        </p:nvGraphicFramePr>
        <p:xfrm>
          <a:off x="404813" y="4113276"/>
          <a:ext cx="6986586" cy="1437132"/>
        </p:xfrm>
        <a:graphic>
          <a:graphicData uri="http://schemas.openxmlformats.org/drawingml/2006/table">
            <a:tbl>
              <a:tblPr/>
              <a:tblGrid>
                <a:gridCol w="874140"/>
                <a:gridCol w="1083246"/>
                <a:gridCol w="982903"/>
                <a:gridCol w="1074497"/>
                <a:gridCol w="753250"/>
                <a:gridCol w="999350"/>
                <a:gridCol w="1219200"/>
              </a:tblGrid>
              <a:tr h="152400">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1- Ka</a:t>
                      </a:r>
                      <a:endParaRPr lang="en-US" sz="1000" b="1" dirty="0">
                        <a:latin typeface="Calibri"/>
                        <a:ea typeface="Calibri"/>
                        <a:cs typeface="Times New Roman"/>
                      </a:endParaRPr>
                    </a:p>
                  </a:txBody>
                  <a:tcPr marL="15076" marR="150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1 - </a:t>
                      </a:r>
                      <a:r>
                        <a:rPr lang="en-US" sz="1000" b="1" dirty="0" err="1">
                          <a:solidFill>
                            <a:srgbClr val="000000"/>
                          </a:solidFill>
                          <a:latin typeface="Calibri"/>
                          <a:ea typeface="Times New Roman"/>
                          <a:cs typeface="Times New Roman"/>
                        </a:rPr>
                        <a:t>Kc</a:t>
                      </a:r>
                      <a:endParaRPr lang="en-US" sz="1000" b="1" dirty="0">
                        <a:latin typeface="Calibri"/>
                        <a:ea typeface="Calibri"/>
                        <a:cs typeface="Times New Roman"/>
                      </a:endParaRPr>
                    </a:p>
                  </a:txBody>
                  <a:tcPr marL="15076" marR="150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1 - </a:t>
                      </a:r>
                      <a:r>
                        <a:rPr lang="en-US" sz="1000" b="1" dirty="0" err="1">
                          <a:solidFill>
                            <a:srgbClr val="000000"/>
                          </a:solidFill>
                          <a:latin typeface="Calibri"/>
                          <a:ea typeface="Times New Roman"/>
                          <a:cs typeface="Times New Roman"/>
                        </a:rPr>
                        <a:t>Cf</a:t>
                      </a:r>
                      <a:endParaRPr lang="en-US" sz="1000" b="1" dirty="0">
                        <a:latin typeface="Calibri"/>
                        <a:ea typeface="Calibri"/>
                        <a:cs typeface="Times New Roman"/>
                      </a:endParaRPr>
                    </a:p>
                  </a:txBody>
                  <a:tcPr marL="15076" marR="150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2 - Ch</a:t>
                      </a:r>
                      <a:endParaRPr lang="en-US" sz="1000" b="1" dirty="0">
                        <a:latin typeface="Calibri"/>
                        <a:ea typeface="Calibri"/>
                        <a:cs typeface="Times New Roman"/>
                      </a:endParaRPr>
                    </a:p>
                  </a:txBody>
                  <a:tcPr marL="15076" marR="150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gridSpan="2">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2 - </a:t>
                      </a:r>
                      <a:r>
                        <a:rPr lang="en-US" sz="1000" b="1" dirty="0" err="1">
                          <a:solidFill>
                            <a:srgbClr val="000000"/>
                          </a:solidFill>
                          <a:latin typeface="Calibri"/>
                          <a:ea typeface="Times New Roman"/>
                          <a:cs typeface="Times New Roman"/>
                        </a:rPr>
                        <a:t>Cl</a:t>
                      </a:r>
                      <a:endParaRPr lang="en-US" sz="1000" b="1" dirty="0">
                        <a:latin typeface="Calibri"/>
                        <a:ea typeface="Calibri"/>
                        <a:cs typeface="Times New Roman"/>
                      </a:endParaRPr>
                    </a:p>
                  </a:txBody>
                  <a:tcPr marL="15076" marR="150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6D9F1"/>
                    </a:solidFill>
                  </a:tcPr>
                </a:tc>
                <a:tc hMerge="1">
                  <a:txBody>
                    <a:bodyPr/>
                    <a:lstStyle/>
                    <a:p>
                      <a:endParaRPr lang="en-US"/>
                    </a:p>
                  </a:txBody>
                  <a:tcPr/>
                </a:tc>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Standard</a:t>
                      </a:r>
                      <a:endParaRPr lang="en-US" sz="1000" b="1" dirty="0">
                        <a:latin typeface="Calibri"/>
                        <a:ea typeface="Calibri"/>
                        <a:cs typeface="Times New Roman"/>
                      </a:endParaRPr>
                    </a:p>
                  </a:txBody>
                  <a:tcPr marL="15076" marR="15076"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BFBFBF"/>
                    </a:solidFill>
                  </a:tcPr>
                </a:tc>
              </a:tr>
              <a:tr h="948163">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Retells the name of an author or illustrator in texts read and discussed in class.</a:t>
                      </a:r>
                      <a:endParaRPr lang="en-US" sz="800" dirty="0">
                        <a:latin typeface="Calibri"/>
                        <a:ea typeface="Calibri"/>
                        <a:cs typeface="Times New Roman"/>
                      </a:endParaRPr>
                    </a:p>
                  </a:txBody>
                  <a:tcPr marL="15076" marR="15076"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Define and be able to use </a:t>
                      </a:r>
                      <a:r>
                        <a:rPr lang="en-US" sz="800" u="sng" dirty="0">
                          <a:solidFill>
                            <a:srgbClr val="000000"/>
                          </a:solidFill>
                          <a:latin typeface="Calibri"/>
                          <a:ea typeface="Times New Roman"/>
                          <a:cs typeface="Times New Roman"/>
                        </a:rPr>
                        <a:t>Standard Academic Language</a:t>
                      </a:r>
                      <a:r>
                        <a:rPr lang="en-US" sz="800" dirty="0">
                          <a:solidFill>
                            <a:srgbClr val="000000"/>
                          </a:solidFill>
                          <a:latin typeface="Calibri"/>
                          <a:ea typeface="Times New Roman"/>
                          <a:cs typeface="Times New Roman"/>
                        </a:rPr>
                        <a:t>: author, illustrator, story, role, telling and name.  </a:t>
                      </a:r>
                      <a:endParaRPr lang="en-US" sz="800" dirty="0">
                        <a:latin typeface="Calibri"/>
                        <a:ea typeface="Calibri"/>
                        <a:cs typeface="Times New Roman"/>
                      </a:endParaRPr>
                    </a:p>
                  </a:txBody>
                  <a:tcPr marL="15076" marR="15076"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Answers questions that require explaining what an author and illustrator’s roles are in a story</a:t>
                      </a:r>
                      <a:r>
                        <a:rPr lang="en-US" sz="800" b="1" dirty="0" smtClean="0">
                          <a:solidFill>
                            <a:srgbClr val="000000"/>
                          </a:solidFill>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latin typeface="Calibri"/>
                        <a:ea typeface="Calibri"/>
                        <a:cs typeface="Times New Roman"/>
                      </a:endParaRPr>
                    </a:p>
                    <a:p>
                      <a:pPr marL="0" marR="0" algn="l">
                        <a:lnSpc>
                          <a:spcPct val="115000"/>
                        </a:lnSpc>
                        <a:spcBef>
                          <a:spcPts val="0"/>
                        </a:spcBef>
                        <a:spcAft>
                          <a:spcPts val="0"/>
                        </a:spcAft>
                      </a:pPr>
                      <a:r>
                        <a:rPr lang="en-US" sz="800" b="1" dirty="0" smtClean="0">
                          <a:solidFill>
                            <a:srgbClr val="000000"/>
                          </a:solidFill>
                          <a:latin typeface="Calibri"/>
                          <a:ea typeface="Calibri"/>
                          <a:cs typeface="Times New Roman"/>
                        </a:rPr>
                        <a:t>     NOT ASSESSED</a:t>
                      </a:r>
                    </a:p>
                    <a:p>
                      <a:pPr marL="0" marR="0" algn="l">
                        <a:lnSpc>
                          <a:spcPct val="115000"/>
                        </a:lnSpc>
                        <a:spcBef>
                          <a:spcPts val="0"/>
                        </a:spcBef>
                        <a:spcAft>
                          <a:spcPts val="0"/>
                        </a:spcAft>
                      </a:pPr>
                      <a:endParaRPr lang="en-US" sz="800" dirty="0">
                        <a:latin typeface="Calibri"/>
                        <a:ea typeface="Calibri"/>
                        <a:cs typeface="Times New Roman"/>
                      </a:endParaRPr>
                    </a:p>
                  </a:txBody>
                  <a:tcPr marL="15076" marR="15076"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u="sng" dirty="0">
                          <a:solidFill>
                            <a:srgbClr val="000000"/>
                          </a:solidFill>
                          <a:latin typeface="Calibri"/>
                          <a:ea typeface="Times New Roman"/>
                          <a:cs typeface="Times New Roman"/>
                        </a:rPr>
                        <a:t>Concept Development</a:t>
                      </a:r>
                      <a:endParaRPr lang="en-US" sz="800" dirty="0">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latin typeface="Calibri"/>
                          <a:ea typeface="Times New Roman"/>
                          <a:cs typeface="Times New Roman"/>
                        </a:rPr>
                        <a:t>Explain who the author is and his/her role.</a:t>
                      </a:r>
                      <a:endParaRPr lang="en-US" sz="800" dirty="0">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latin typeface="Calibri"/>
                          <a:ea typeface="Times New Roman"/>
                          <a:cs typeface="Times New Roman"/>
                        </a:rPr>
                        <a:t>Explain who the illustrator is and his/her role.</a:t>
                      </a:r>
                      <a:endParaRPr lang="en-US" sz="800" dirty="0">
                        <a:latin typeface="Calibri"/>
                        <a:ea typeface="Calibri"/>
                        <a:cs typeface="Times New Roman"/>
                      </a:endParaRPr>
                    </a:p>
                  </a:txBody>
                  <a:tcPr marL="15076" marR="15076"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Locate information or ideas presented in the text by the illustrator</a:t>
                      </a:r>
                      <a:r>
                        <a:rPr lang="en-US" sz="800" b="1" dirty="0" smtClean="0">
                          <a:solidFill>
                            <a:srgbClr val="000000"/>
                          </a:solidFill>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latin typeface="Calibri"/>
                        <a:ea typeface="Calibri"/>
                        <a:cs typeface="Times New Roman"/>
                      </a:endParaRPr>
                    </a:p>
                    <a:p>
                      <a:pPr marL="0" marR="0" algn="l">
                        <a:lnSpc>
                          <a:spcPct val="115000"/>
                        </a:lnSpc>
                        <a:spcBef>
                          <a:spcPts val="0"/>
                        </a:spcBef>
                        <a:spcAft>
                          <a:spcPts val="0"/>
                        </a:spcAft>
                      </a:pPr>
                      <a:r>
                        <a:rPr lang="en-US" sz="800" b="1" dirty="0" smtClean="0">
                          <a:solidFill>
                            <a:srgbClr val="000000"/>
                          </a:solidFill>
                          <a:latin typeface="Calibri"/>
                          <a:ea typeface="Calibri"/>
                          <a:cs typeface="Times New Roman"/>
                        </a:rPr>
                        <a:t>SELECTED RESPONSE</a:t>
                      </a:r>
                      <a:endParaRPr lang="en-US" sz="800" dirty="0">
                        <a:latin typeface="Calibri"/>
                        <a:ea typeface="Calibri"/>
                        <a:cs typeface="Times New Roman"/>
                      </a:endParaRPr>
                    </a:p>
                  </a:txBody>
                  <a:tcPr marL="15076" marR="15076"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Locate information or ideas presented in the text by the author</a:t>
                      </a:r>
                      <a:r>
                        <a:rPr lang="en-US" sz="800" b="1" dirty="0" smtClean="0">
                          <a:solidFill>
                            <a:srgbClr val="000000"/>
                          </a:solidFill>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latin typeface="Calibri"/>
                        <a:ea typeface="Calibri"/>
                        <a:cs typeface="Times New Roman"/>
                      </a:endParaRPr>
                    </a:p>
                    <a:p>
                      <a:pPr marL="0" marR="0" algn="l">
                        <a:lnSpc>
                          <a:spcPct val="115000"/>
                        </a:lnSpc>
                        <a:spcBef>
                          <a:spcPts val="0"/>
                        </a:spcBef>
                        <a:spcAft>
                          <a:spcPts val="0"/>
                        </a:spcAft>
                      </a:pPr>
                      <a:r>
                        <a:rPr lang="en-US" sz="800" b="1" dirty="0" smtClean="0">
                          <a:solidFill>
                            <a:srgbClr val="000000"/>
                          </a:solidFill>
                          <a:latin typeface="Calibri"/>
                          <a:ea typeface="Calibri"/>
                          <a:cs typeface="Times New Roman"/>
                        </a:rPr>
                        <a:t>SELECTED RESPONSE</a:t>
                      </a:r>
                      <a:endParaRPr lang="en-US" sz="800" dirty="0">
                        <a:latin typeface="Calibri"/>
                        <a:ea typeface="Calibri"/>
                        <a:cs typeface="Times New Roman"/>
                      </a:endParaRPr>
                    </a:p>
                  </a:txBody>
                  <a:tcPr marL="15076" marR="15076"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latin typeface="Calibri"/>
                          <a:ea typeface="Calibri"/>
                          <a:cs typeface="Helvetica"/>
                        </a:rPr>
                        <a:t>RI.K.6</a:t>
                      </a:r>
                      <a:r>
                        <a:rPr lang="en-US" sz="800" dirty="0">
                          <a:latin typeface="Calibri"/>
                          <a:ea typeface="Calibri"/>
                          <a:cs typeface="Helvetica"/>
                        </a:rPr>
                        <a:t> Name the author and illustrator of a text and define the role of each in presenting the ideas or information in a text.</a:t>
                      </a:r>
                      <a:endParaRPr lang="en-US" sz="800" dirty="0">
                        <a:latin typeface="Calibri"/>
                        <a:ea typeface="Calibri"/>
                        <a:cs typeface="Times New Roman"/>
                      </a:endParaRPr>
                    </a:p>
                  </a:txBody>
                  <a:tcPr marL="15076" marR="15076"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250888913"/>
              </p:ext>
            </p:extLst>
          </p:nvPr>
        </p:nvGraphicFramePr>
        <p:xfrm>
          <a:off x="371078" y="1900501"/>
          <a:ext cx="6996510" cy="1976265"/>
        </p:xfrm>
        <a:graphic>
          <a:graphicData uri="http://schemas.openxmlformats.org/drawingml/2006/table">
            <a:tbl>
              <a:tblPr firstRow="1" firstCol="1" bandRow="1"/>
              <a:tblGrid>
                <a:gridCol w="862130"/>
                <a:gridCol w="928447"/>
                <a:gridCol w="828970"/>
                <a:gridCol w="762653"/>
                <a:gridCol w="795811"/>
                <a:gridCol w="795811"/>
                <a:gridCol w="994765"/>
                <a:gridCol w="1027923"/>
              </a:tblGrid>
              <a:tr h="293769">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b="1" dirty="0">
                        <a:effectLst/>
                        <a:latin typeface="Calibri"/>
                        <a:ea typeface="Calibri"/>
                        <a:cs typeface="Times New Roman"/>
                      </a:endParaRPr>
                    </a:p>
                  </a:txBody>
                  <a:tcPr marL="33282" marR="33282" marT="0" marB="0" anchor="ctr">
                    <a:lnL w="12700" cap="flat" cmpd="sng" algn="ctr">
                      <a:solidFill>
                        <a:schemeClr val="bg1">
                          <a:lumMod val="50000"/>
                        </a:scheme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Kc</a:t>
                      </a:r>
                      <a:endParaRPr lang="en-US" sz="800" b="1" dirty="0">
                        <a:effectLst/>
                        <a:latin typeface="Calibri"/>
                        <a:ea typeface="Calibri"/>
                        <a:cs typeface="Times New Roman"/>
                      </a:endParaRPr>
                    </a:p>
                  </a:txBody>
                  <a:tcPr marL="33282" marR="3328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Cf</a:t>
                      </a:r>
                      <a:endParaRPr lang="en-US" sz="800" b="1" dirty="0">
                        <a:effectLst/>
                        <a:latin typeface="Calibri"/>
                        <a:ea typeface="Calibri"/>
                        <a:cs typeface="Times New Roman"/>
                      </a:endParaRPr>
                    </a:p>
                  </a:txBody>
                  <a:tcPr marL="33282" marR="3328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gridSpan="3">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Ch</a:t>
                      </a:r>
                      <a:r>
                        <a:rPr lang="en-US" sz="800" b="1" dirty="0">
                          <a:solidFill>
                            <a:srgbClr val="000000"/>
                          </a:solidFill>
                          <a:effectLst/>
                          <a:latin typeface="Calibri"/>
                          <a:ea typeface="Times New Roman"/>
                          <a:cs typeface="Times New Roman"/>
                        </a:rPr>
                        <a:t> – </a:t>
                      </a:r>
                      <a:r>
                        <a:rPr lang="en-US" sz="800" b="1" u="sng" dirty="0">
                          <a:solidFill>
                            <a:srgbClr val="000000"/>
                          </a:solidFill>
                          <a:effectLst/>
                          <a:latin typeface="Calibri"/>
                          <a:ea typeface="Times New Roman"/>
                          <a:cs typeface="Times New Roman"/>
                        </a:rPr>
                        <a:t>Concept Development</a:t>
                      </a:r>
                      <a:endParaRPr lang="en-US" sz="800" b="1" dirty="0">
                        <a:effectLst/>
                        <a:latin typeface="Calibri"/>
                        <a:ea typeface="Calibri"/>
                        <a:cs typeface="Times New Roman"/>
                      </a:endParaRPr>
                    </a:p>
                  </a:txBody>
                  <a:tcPr marL="33282" marR="3328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3 - </a:t>
                      </a:r>
                      <a:r>
                        <a:rPr lang="en-US" sz="800" b="1" dirty="0" err="1">
                          <a:solidFill>
                            <a:srgbClr val="000000"/>
                          </a:solidFill>
                          <a:effectLst/>
                          <a:latin typeface="Calibri"/>
                          <a:ea typeface="Times New Roman"/>
                          <a:cs typeface="Times New Roman"/>
                        </a:rPr>
                        <a:t>ANp</a:t>
                      </a:r>
                      <a:endParaRPr lang="en-US" sz="800" b="1" dirty="0">
                        <a:effectLst/>
                        <a:latin typeface="Calibri"/>
                        <a:ea typeface="Calibri"/>
                        <a:cs typeface="Times New Roman"/>
                      </a:endParaRPr>
                    </a:p>
                  </a:txBody>
                  <a:tcPr marL="33282" marR="3328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BD4B4"/>
                    </a:solidFill>
                  </a:tcPr>
                </a:tc>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Standard</a:t>
                      </a:r>
                    </a:p>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DOK </a:t>
                      </a:r>
                      <a:r>
                        <a:rPr lang="en-US" sz="800" b="1" dirty="0">
                          <a:solidFill>
                            <a:srgbClr val="000000"/>
                          </a:solidFill>
                          <a:effectLst/>
                          <a:latin typeface="Calibri"/>
                          <a:ea typeface="Times New Roman"/>
                          <a:cs typeface="Times New Roman"/>
                        </a:rPr>
                        <a:t>3 – </a:t>
                      </a:r>
                      <a:r>
                        <a:rPr lang="en-US" sz="800" b="1" dirty="0" smtClean="0">
                          <a:solidFill>
                            <a:srgbClr val="000000"/>
                          </a:solidFill>
                          <a:effectLst/>
                          <a:latin typeface="Calibri"/>
                          <a:ea typeface="Times New Roman"/>
                          <a:cs typeface="Times New Roman"/>
                        </a:rPr>
                        <a:t>Cu</a:t>
                      </a:r>
                      <a:endParaRPr lang="en-US" sz="800" b="1" dirty="0">
                        <a:effectLst/>
                        <a:latin typeface="Calibri"/>
                        <a:ea typeface="Calibri"/>
                        <a:cs typeface="Times New Roman"/>
                      </a:endParaRPr>
                    </a:p>
                  </a:txBody>
                  <a:tcPr marL="33282" marR="33282" marT="0" marB="0" anchor="ctr">
                    <a:lnL w="12700" cap="flat" cmpd="sng" algn="ctr">
                      <a:solidFill>
                        <a:srgbClr val="80808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75000"/>
                      </a:schemeClr>
                    </a:solidFill>
                  </a:tcPr>
                </a:tc>
              </a:tr>
              <a:tr h="1615730">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Answers describing questions about individuals, events or ideas read to and discussed in text (rote memory).</a:t>
                      </a:r>
                      <a:endParaRPr lang="en-US" sz="800">
                        <a:effectLst/>
                        <a:latin typeface="Calibri"/>
                        <a:ea typeface="Calibri"/>
                        <a:cs typeface="Times New Roman"/>
                      </a:endParaRPr>
                    </a:p>
                  </a:txBody>
                  <a:tcPr marL="33282" marR="33282" marT="0" marB="0">
                    <a:lnL w="12700" cap="flat" cmpd="sng" algn="ctr">
                      <a:solidFill>
                        <a:schemeClr val="bg1">
                          <a:lumMod val="50000"/>
                        </a:scheme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Define the terms understand and use </a:t>
                      </a:r>
                      <a:r>
                        <a:rPr lang="en-US" sz="800" u="sng">
                          <a:solidFill>
                            <a:srgbClr val="000000"/>
                          </a:solidFill>
                          <a:effectLst/>
                          <a:latin typeface="Calibri"/>
                          <a:ea typeface="Times New Roman"/>
                          <a:cs typeface="Times New Roman"/>
                        </a:rPr>
                        <a:t>Standard Academic Language</a:t>
                      </a:r>
                      <a:r>
                        <a:rPr lang="en-US" sz="800">
                          <a:solidFill>
                            <a:srgbClr val="000000"/>
                          </a:solidFill>
                          <a:effectLst/>
                          <a:latin typeface="Calibri"/>
                          <a:ea typeface="Times New Roman"/>
                          <a:cs typeface="Times New Roman"/>
                        </a:rPr>
                        <a:t>:  events, ideas, information, between, connect, individuals and text.</a:t>
                      </a:r>
                      <a:endParaRPr lang="en-US" sz="800">
                        <a:effectLst/>
                        <a:latin typeface="Calibri"/>
                        <a:ea typeface="Calibri"/>
                        <a:cs typeface="Times New Roman"/>
                      </a:endParaRPr>
                    </a:p>
                  </a:txBody>
                  <a:tcPr marL="33282" marR="3328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Answers questions about individuals, events or ideas read to and discussed in class (requires more than memory</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15000"/>
                        </a:lnSpc>
                        <a:spcBef>
                          <a:spcPts val="0"/>
                        </a:spcBef>
                        <a:spcAft>
                          <a:spcPts val="0"/>
                        </a:spcAft>
                      </a:pPr>
                      <a:r>
                        <a:rPr lang="en-US" sz="800" b="1" dirty="0" smtClean="0">
                          <a:solidFill>
                            <a:srgbClr val="000000"/>
                          </a:solidFill>
                          <a:effectLst/>
                          <a:latin typeface="Calibri"/>
                          <a:ea typeface="Calibri"/>
                          <a:cs typeface="Times New Roman"/>
                        </a:rPr>
                        <a:t>  NOT</a:t>
                      </a:r>
                      <a:r>
                        <a:rPr lang="en-US" sz="800" b="1" baseline="0" dirty="0" smtClean="0">
                          <a:solidFill>
                            <a:srgbClr val="000000"/>
                          </a:solidFill>
                          <a:effectLst/>
                          <a:latin typeface="Calibri"/>
                          <a:ea typeface="Calibri"/>
                          <a:cs typeface="Times New Roman"/>
                        </a:rPr>
                        <a:t> ASSESSED</a:t>
                      </a:r>
                      <a:endParaRPr lang="en-US" sz="800" b="1" dirty="0">
                        <a:effectLst/>
                        <a:latin typeface="Calibri"/>
                        <a:ea typeface="Calibri"/>
                        <a:cs typeface="Times New Roman"/>
                      </a:endParaRPr>
                    </a:p>
                  </a:txBody>
                  <a:tcPr marL="33282" marR="3328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Explains connections between time and events, individuals, ideas or information.</a:t>
                      </a:r>
                      <a:endParaRPr lang="en-US" sz="800" dirty="0">
                        <a:effectLst/>
                        <a:latin typeface="Calibri"/>
                        <a:ea typeface="Calibri"/>
                        <a:cs typeface="Times New Roman"/>
                      </a:endParaRPr>
                    </a:p>
                  </a:txBody>
                  <a:tcPr marL="33282" marR="3328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Explains connections between sequence of events, ideas or information.</a:t>
                      </a:r>
                      <a:endParaRPr lang="en-US" sz="800" dirty="0">
                        <a:effectLst/>
                        <a:latin typeface="Calibri"/>
                        <a:ea typeface="Calibri"/>
                        <a:cs typeface="Times New Roman"/>
                      </a:endParaRPr>
                    </a:p>
                  </a:txBody>
                  <a:tcPr marL="33282" marR="3328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 Explains connections between cause and effect of events</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15000"/>
                        </a:lnSpc>
                        <a:spcBef>
                          <a:spcPts val="0"/>
                        </a:spcBef>
                        <a:spcAft>
                          <a:spcPts val="0"/>
                        </a:spcAft>
                      </a:pPr>
                      <a:r>
                        <a:rPr lang="en-US" sz="800" b="1" dirty="0" smtClean="0">
                          <a:solidFill>
                            <a:srgbClr val="000000"/>
                          </a:solidFill>
                          <a:effectLst/>
                          <a:latin typeface="Calibri"/>
                          <a:ea typeface="Calibri"/>
                          <a:cs typeface="Times New Roman"/>
                        </a:rPr>
                        <a:t>SELECTED RESPONSE</a:t>
                      </a:r>
                      <a:endParaRPr lang="en-US" sz="800" b="1" dirty="0">
                        <a:effectLst/>
                        <a:latin typeface="Calibri"/>
                        <a:ea typeface="Calibri"/>
                        <a:cs typeface="Times New Roman"/>
                      </a:endParaRPr>
                    </a:p>
                  </a:txBody>
                  <a:tcPr marL="33282" marR="3328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Organizes (categorizes) on a graphic organizer (draws or glues pictures) of when events happened (timeline), or how two individuals/ideas are the same or different (</a:t>
                      </a:r>
                      <a:r>
                        <a:rPr lang="en-US" sz="800" b="1" dirty="0" err="1">
                          <a:solidFill>
                            <a:srgbClr val="000000"/>
                          </a:solidFill>
                          <a:effectLst/>
                          <a:latin typeface="Calibri"/>
                          <a:ea typeface="Times New Roman"/>
                          <a:cs typeface="Times New Roman"/>
                        </a:rPr>
                        <a:t>venn</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effectLst/>
                        <a:latin typeface="Calibri"/>
                        <a:ea typeface="Calibri"/>
                        <a:cs typeface="Times New Roman"/>
                      </a:endParaRPr>
                    </a:p>
                    <a:p>
                      <a:pPr marL="0" marR="0" algn="l">
                        <a:lnSpc>
                          <a:spcPct val="115000"/>
                        </a:lnSpc>
                        <a:spcBef>
                          <a:spcPts val="0"/>
                        </a:spcBef>
                        <a:spcAft>
                          <a:spcPts val="0"/>
                        </a:spcAft>
                      </a:pPr>
                      <a:r>
                        <a:rPr lang="en-US" sz="800" b="1" dirty="0" smtClean="0">
                          <a:solidFill>
                            <a:srgbClr val="000000"/>
                          </a:solidFill>
                          <a:effectLst/>
                          <a:latin typeface="Calibri"/>
                          <a:ea typeface="Calibri"/>
                          <a:cs typeface="Times New Roman"/>
                        </a:rPr>
                        <a:t>SELECTED</a:t>
                      </a:r>
                      <a:r>
                        <a:rPr lang="en-US" sz="800" b="1" baseline="0" dirty="0" smtClean="0">
                          <a:solidFill>
                            <a:srgbClr val="000000"/>
                          </a:solidFill>
                          <a:effectLst/>
                          <a:latin typeface="Calibri"/>
                          <a:ea typeface="Calibri"/>
                          <a:cs typeface="Times New Roman"/>
                        </a:rPr>
                        <a:t> RESPONSE</a:t>
                      </a:r>
                      <a:endParaRPr lang="en-US" sz="800" b="1" dirty="0">
                        <a:effectLst/>
                        <a:latin typeface="Calibri"/>
                        <a:ea typeface="Calibri"/>
                        <a:cs typeface="Times New Roman"/>
                      </a:endParaRPr>
                    </a:p>
                  </a:txBody>
                  <a:tcPr marL="33282" marR="33282"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RI.K.3</a:t>
                      </a:r>
                      <a:r>
                        <a:rPr lang="en-US" sz="800" b="1" dirty="0">
                          <a:effectLst/>
                          <a:latin typeface="Calibri"/>
                          <a:ea typeface="Calibri"/>
                          <a:cs typeface="Helvetica"/>
                        </a:rPr>
                        <a:t> </a:t>
                      </a:r>
                      <a:r>
                        <a:rPr lang="en-US" sz="800" dirty="0">
                          <a:effectLst/>
                          <a:latin typeface="Calibri"/>
                          <a:ea typeface="Calibri"/>
                          <a:cs typeface="Helvetica"/>
                        </a:rPr>
                        <a:t>With prompting and support, describe the connection between two individuals, events, ideas, or pieces of information in a text.</a:t>
                      </a:r>
                      <a:endParaRPr lang="en-US" sz="800" dirty="0">
                        <a:effectLst/>
                        <a:latin typeface="Calibri"/>
                        <a:ea typeface="Calibri"/>
                        <a:cs typeface="Times New Roman"/>
                      </a:endParaRPr>
                    </a:p>
                  </a:txBody>
                  <a:tcPr marL="33282" marR="33282" marT="0" marB="0">
                    <a:lnL w="12700" cap="flat" cmpd="sng" algn="ctr">
                      <a:solidFill>
                        <a:srgbClr val="80808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r>
            </a:tbl>
          </a:graphicData>
        </a:graphic>
      </p:graphicFrame>
      <p:sp>
        <p:nvSpPr>
          <p:cNvPr id="14" name="Rectangle 13"/>
          <p:cNvSpPr/>
          <p:nvPr/>
        </p:nvSpPr>
        <p:spPr>
          <a:xfrm>
            <a:off x="2209800" y="3429000"/>
            <a:ext cx="762000" cy="1524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p:cNvSpPr/>
          <p:nvPr/>
        </p:nvSpPr>
        <p:spPr>
          <a:xfrm>
            <a:off x="2438400" y="5257800"/>
            <a:ext cx="838200" cy="166674"/>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p:cNvSpPr/>
          <p:nvPr/>
        </p:nvSpPr>
        <p:spPr>
          <a:xfrm>
            <a:off x="1447800" y="7239000"/>
            <a:ext cx="766354" cy="1524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1087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12</a:t>
            </a:fld>
            <a:endParaRPr lang="en-US" dirty="0"/>
          </a:p>
        </p:txBody>
      </p:sp>
      <p:sp>
        <p:nvSpPr>
          <p:cNvPr id="10" name="Rectangle 9"/>
          <p:cNvSpPr/>
          <p:nvPr/>
        </p:nvSpPr>
        <p:spPr>
          <a:xfrm>
            <a:off x="728662" y="2840726"/>
            <a:ext cx="6234113" cy="5001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defTabSz="966612">
              <a:defRPr/>
            </a:pPr>
            <a:r>
              <a:rPr lang="en-US" b="1" u="sng" dirty="0"/>
              <a:t>Constructed Response Research Rubrics Target 2</a:t>
            </a:r>
          </a:p>
          <a:p>
            <a:pPr marL="231775" indent="-231775" algn="ctr"/>
            <a:r>
              <a:rPr lang="en-US" dirty="0"/>
              <a:t>Locate, Select, Interpret and Integrate Information.</a:t>
            </a:r>
          </a:p>
        </p:txBody>
      </p:sp>
      <p:sp>
        <p:nvSpPr>
          <p:cNvPr id="6" name="Rectangle 5"/>
          <p:cNvSpPr/>
          <p:nvPr/>
        </p:nvSpPr>
        <p:spPr>
          <a:xfrm>
            <a:off x="653189" y="2055093"/>
            <a:ext cx="6211296" cy="589762"/>
          </a:xfrm>
          <a:prstGeom prst="rect">
            <a:avLst/>
          </a:prstGeom>
        </p:spPr>
        <p:txBody>
          <a:bodyPr wrap="square" lIns="96378" tIns="48189" rIns="96378" bIns="48189">
            <a:spAutoFit/>
          </a:bodyPr>
          <a:lstStyle/>
          <a:p>
            <a:pPr marL="514350" lvl="0" indent="-514350">
              <a:buAutoNum type="arabicPeriod" startAt="7"/>
            </a:pPr>
            <a:r>
              <a:rPr lang="en-US" sz="1600" b="1" dirty="0" smtClean="0">
                <a:solidFill>
                  <a:prstClr val="black"/>
                </a:solidFill>
                <a:latin typeface="Helvetica" pitchFamily="34" charset="0"/>
                <a:cs typeface="Helvetica" pitchFamily="34" charset="0"/>
              </a:rPr>
              <a:t>RLK.9 Prompt: Draw</a:t>
            </a:r>
            <a:r>
              <a:rPr lang="en-US" sz="1600" b="1" dirty="0">
                <a:solidFill>
                  <a:prstClr val="black"/>
                </a:solidFill>
                <a:latin typeface="Helvetica" pitchFamily="34" charset="0"/>
                <a:cs typeface="Helvetica" pitchFamily="34" charset="0"/>
              </a:rPr>
              <a:t>, write or tell about what made Pedro and James happy at the end of each story.</a:t>
            </a:r>
          </a:p>
        </p:txBody>
      </p:sp>
      <p:sp>
        <p:nvSpPr>
          <p:cNvPr id="8" name="Rectangle 7"/>
          <p:cNvSpPr/>
          <p:nvPr/>
        </p:nvSpPr>
        <p:spPr>
          <a:xfrm>
            <a:off x="572798" y="1347315"/>
            <a:ext cx="6304750" cy="558984"/>
          </a:xfrm>
          <a:prstGeom prst="rect">
            <a:avLst/>
          </a:prstGeom>
        </p:spPr>
        <p:txBody>
          <a:bodyPr wrap="square" lIns="96371" tIns="48186" rIns="96371" bIns="48186">
            <a:spAutoFit/>
          </a:bodyPr>
          <a:lstStyle/>
          <a:p>
            <a:pPr algn="ctr"/>
            <a:r>
              <a:rPr lang="en-US" sz="1500" b="1" dirty="0" smtClean="0"/>
              <a:t>Quarter </a:t>
            </a:r>
            <a:r>
              <a:rPr lang="en-US" sz="1500" b="1" dirty="0"/>
              <a:t>4</a:t>
            </a:r>
            <a:r>
              <a:rPr lang="en-US" sz="1500" b="1" dirty="0" smtClean="0"/>
              <a:t> Pre-Assessment Constructed Response Key</a:t>
            </a:r>
            <a:endParaRPr lang="en-US" sz="1500" dirty="0"/>
          </a:p>
          <a:p>
            <a:pPr algn="ctr"/>
            <a:r>
              <a:rPr lang="en-US" sz="1500" dirty="0"/>
              <a:t>Literary </a:t>
            </a:r>
            <a:r>
              <a:rPr lang="en-US" sz="1500" dirty="0" smtClean="0"/>
              <a:t>Passages: </a:t>
            </a:r>
            <a:r>
              <a:rPr lang="en-US" sz="1500" b="1" u="sng" dirty="0" smtClean="0"/>
              <a:t>Pedro’s Pet</a:t>
            </a:r>
            <a:r>
              <a:rPr lang="en-US" sz="1500" b="1" dirty="0" smtClean="0"/>
              <a:t> </a:t>
            </a:r>
            <a:r>
              <a:rPr lang="en-US" sz="1500" dirty="0" smtClean="0"/>
              <a:t>and </a:t>
            </a:r>
            <a:r>
              <a:rPr lang="en-US" sz="1500" b="1" u="sng" dirty="0" smtClean="0"/>
              <a:t>James and Baby Bird </a:t>
            </a:r>
            <a:endParaRPr lang="en-US" sz="1500" b="1" u="sng" dirty="0"/>
          </a:p>
        </p:txBody>
      </p:sp>
      <p:sp>
        <p:nvSpPr>
          <p:cNvPr id="5" name="Rectangle 4"/>
          <p:cNvSpPr/>
          <p:nvPr/>
        </p:nvSpPr>
        <p:spPr>
          <a:xfrm>
            <a:off x="833437" y="3124200"/>
            <a:ext cx="6129338" cy="2492990"/>
          </a:xfrm>
          <a:prstGeom prst="rect">
            <a:avLst/>
          </a:prstGeom>
        </p:spPr>
        <p:txBody>
          <a:bodyPr wrap="square">
            <a:spAutoFit/>
          </a:bodyPr>
          <a:lstStyle/>
          <a:p>
            <a:pPr algn="ctr" defTabSz="966612">
              <a:defRPr/>
            </a:pPr>
            <a:r>
              <a:rPr lang="en-US" sz="1600" b="1" u="sng" dirty="0"/>
              <a:t>Constructed Response Research Rubrics Target 2</a:t>
            </a:r>
          </a:p>
          <a:p>
            <a:pPr algn="ctr"/>
            <a:r>
              <a:rPr lang="en-US" sz="1200" b="1" dirty="0"/>
              <a:t>Locate, Select, Interpret and Integrate </a:t>
            </a:r>
            <a:r>
              <a:rPr lang="en-US" sz="1200" b="1" dirty="0" smtClean="0"/>
              <a:t>Information</a:t>
            </a:r>
            <a:endParaRPr lang="en-US" sz="1200" b="1" u="sng" dirty="0" smtClean="0"/>
          </a:p>
          <a:p>
            <a:endParaRPr lang="en-US" sz="800" b="1" u="sng" dirty="0" smtClean="0"/>
          </a:p>
          <a:p>
            <a:r>
              <a:rPr lang="en-US" sz="1200" b="1" u="sng" dirty="0" smtClean="0"/>
              <a:t>The </a:t>
            </a:r>
            <a:r>
              <a:rPr lang="en-US" sz="1200" b="1" u="sng" dirty="0"/>
              <a:t>response gives sufficient evidence</a:t>
            </a:r>
            <a:r>
              <a:rPr lang="en-US" sz="1200" b="1" dirty="0"/>
              <a:t> </a:t>
            </a:r>
            <a:r>
              <a:rPr lang="en-US" sz="1200" dirty="0"/>
              <a:t>of the ability to locate and select information </a:t>
            </a:r>
            <a:r>
              <a:rPr lang="en-US" sz="1200" dirty="0" smtClean="0"/>
              <a:t>that shows or tells what made Pedro and James happy at the end of each story.  Students should be able to write or draw about what made Pedro happy at the end of the story </a:t>
            </a:r>
            <a:r>
              <a:rPr lang="en-US" sz="1200" b="1" i="1" u="sng" dirty="0" smtClean="0"/>
              <a:t>Pedro’s Pet</a:t>
            </a:r>
            <a:r>
              <a:rPr lang="en-US" sz="1200" dirty="0" smtClean="0"/>
              <a:t>.  Students could include details that (1) Pedro bought a new pet – a mouse, (2) and would keep it in his room.  Students should be able to write or draw about what made James happy at the end of the story </a:t>
            </a:r>
            <a:r>
              <a:rPr lang="en-US" sz="1200" b="1" i="1" u="sng" dirty="0" smtClean="0"/>
              <a:t>James and Baby Bird</a:t>
            </a:r>
            <a:r>
              <a:rPr lang="en-US" sz="1200" dirty="0" smtClean="0"/>
              <a:t>. Students could include that at the end of the story (1) James had to set the baby bird free, and (2) may explain why or that it was happier being free. </a:t>
            </a:r>
            <a:r>
              <a:rPr lang="en-US" sz="1200" b="1" u="sng" dirty="0" smtClean="0"/>
              <a:t>The </a:t>
            </a:r>
            <a:r>
              <a:rPr lang="en-US" sz="1200" b="1" u="sng" dirty="0"/>
              <a:t>response gives sufficient evidence</a:t>
            </a:r>
            <a:r>
              <a:rPr lang="en-US" sz="1200" b="1" dirty="0"/>
              <a:t> </a:t>
            </a:r>
            <a:r>
              <a:rPr lang="en-US" sz="1200" dirty="0"/>
              <a:t>of the ability to interpret and integrate information to </a:t>
            </a:r>
            <a:r>
              <a:rPr lang="en-US" sz="1200" dirty="0" smtClean="0"/>
              <a:t>draw or write about how both stories ended, using sufficient details to demonstrate that the student understood the beginning and endings in both texts ( words, letters or pictures).</a:t>
            </a:r>
          </a:p>
        </p:txBody>
      </p:sp>
      <p:graphicFrame>
        <p:nvGraphicFramePr>
          <p:cNvPr id="11" name="Table 10"/>
          <p:cNvGraphicFramePr>
            <a:graphicFrameLocks noGrp="1"/>
          </p:cNvGraphicFramePr>
          <p:nvPr>
            <p:extLst>
              <p:ext uri="{D42A27DB-BD31-4B8C-83A1-F6EECF244321}">
                <p14:modId xmlns:p14="http://schemas.microsoft.com/office/powerpoint/2010/main" val="1350888362"/>
              </p:ext>
            </p:extLst>
          </p:nvPr>
        </p:nvGraphicFramePr>
        <p:xfrm>
          <a:off x="943560" y="5767893"/>
          <a:ext cx="5804316" cy="1923149"/>
        </p:xfrm>
        <a:graphic>
          <a:graphicData uri="http://schemas.openxmlformats.org/drawingml/2006/table">
            <a:tbl>
              <a:tblPr firstRow="1" bandRow="1">
                <a:tableStyleId>{5940675A-B579-460E-94D1-54222C63F5DA}</a:tableStyleId>
              </a:tblPr>
              <a:tblGrid>
                <a:gridCol w="508000"/>
                <a:gridCol w="5296316"/>
              </a:tblGrid>
              <a:tr h="685800">
                <a:tc>
                  <a:txBody>
                    <a:bodyPr/>
                    <a:lstStyle/>
                    <a:p>
                      <a:pPr algn="ctr"/>
                      <a:r>
                        <a:rPr lang="en-US" sz="1900" b="1" dirty="0" smtClean="0"/>
                        <a:t>2</a:t>
                      </a:r>
                      <a:endParaRPr lang="en-US" sz="1900" b="1" dirty="0"/>
                    </a:p>
                  </a:txBody>
                  <a:tcPr marL="97536" marR="97536" marT="48006" marB="48006" anchor="ctr"/>
                </a:tc>
                <a:tc>
                  <a:txBody>
                    <a:bodyPr/>
                    <a:lstStyle/>
                    <a:p>
                      <a:r>
                        <a:rPr lang="en-US" sz="1000" b="0" i="1" baseline="0" dirty="0" smtClean="0"/>
                        <a:t>Student draws or writes with sufficient details to show what made Pedro and James happy at the end of each story.</a:t>
                      </a:r>
                    </a:p>
                    <a:p>
                      <a:pPr marL="171450" indent="-171450">
                        <a:buFont typeface="Arial" panose="020B0604020202020204" pitchFamily="34" charset="0"/>
                        <a:buChar char="•"/>
                      </a:pPr>
                      <a:r>
                        <a:rPr lang="en-US" sz="1100" b="0" i="0" baseline="0" dirty="0" smtClean="0"/>
                        <a:t>Student writes or draws 2 details about what made Pedro happy.</a:t>
                      </a:r>
                    </a:p>
                    <a:p>
                      <a:pPr marL="171450" indent="-171450">
                        <a:buFont typeface="Arial" panose="020B0604020202020204" pitchFamily="34" charset="0"/>
                        <a:buChar char="•"/>
                      </a:pPr>
                      <a:r>
                        <a:rPr lang="en-US" sz="1100" b="0" i="0" baseline="0" dirty="0" smtClean="0"/>
                        <a:t>Student writes or draws 2 details about what made James happy.</a:t>
                      </a:r>
                    </a:p>
                  </a:txBody>
                  <a:tcPr marL="97536" marR="97536" marT="48006" marB="48006"/>
                </a:tc>
              </a:tr>
              <a:tr h="571500">
                <a:tc>
                  <a:txBody>
                    <a:bodyPr/>
                    <a:lstStyle/>
                    <a:p>
                      <a:pPr algn="ctr"/>
                      <a:r>
                        <a:rPr lang="en-US" sz="1900" b="1" dirty="0" smtClean="0"/>
                        <a:t>1</a:t>
                      </a:r>
                      <a:endParaRPr lang="en-US" sz="1900" b="1" dirty="0"/>
                    </a:p>
                  </a:txBody>
                  <a:tcPr marL="97536" marR="97536" marT="48006" marB="48006" anchor="ct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Student draws or writes with partial details to show some understanding of what made Pedro and James happy at the end of each story.</a:t>
                      </a:r>
                      <a:endParaRPr kumimoji="0" lang="en-US" sz="1100" b="0" i="1"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10188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Student writes or draws 1 detail about what made Pedro happy.</a:t>
                      </a:r>
                    </a:p>
                    <a:p>
                      <a:pPr marL="171450" marR="0" lvl="0" indent="-171450" algn="l" defTabSz="10188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Student writes or draws 1 detail about what made James happy.</a:t>
                      </a:r>
                    </a:p>
                  </a:txBody>
                  <a:tcPr marL="97536" marR="97536" marT="48006" marB="48006"/>
                </a:tc>
              </a:tr>
              <a:tr h="450965">
                <a:tc>
                  <a:txBody>
                    <a:bodyPr/>
                    <a:lstStyle/>
                    <a:p>
                      <a:pPr algn="ctr"/>
                      <a:r>
                        <a:rPr lang="en-US" sz="1900" b="1" dirty="0" smtClean="0"/>
                        <a:t>0</a:t>
                      </a:r>
                      <a:endParaRPr lang="en-US" sz="1900" b="1" dirty="0"/>
                    </a:p>
                  </a:txBody>
                  <a:tcPr marL="97536" marR="97536" marT="48006" marB="48006"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0" i="1" baseline="0" dirty="0" smtClean="0"/>
                        <a:t>Student does not show understanding of what made either James or Pedro happy.</a:t>
                      </a:r>
                    </a:p>
                    <a:p>
                      <a:pPr marL="171450" marR="0" indent="-171450" algn="l" defTabSz="10188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baseline="0" dirty="0" smtClean="0"/>
                        <a:t>The student response is not consistent with the prompt.</a:t>
                      </a:r>
                    </a:p>
                  </a:txBody>
                  <a:tcPr marL="97536" marR="97536" marT="48006" marB="48006"/>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712447216"/>
              </p:ext>
            </p:extLst>
          </p:nvPr>
        </p:nvGraphicFramePr>
        <p:xfrm>
          <a:off x="5370195" y="8648348"/>
          <a:ext cx="1981200" cy="611349"/>
        </p:xfrm>
        <a:graphic>
          <a:graphicData uri="http://schemas.openxmlformats.org/drawingml/2006/table">
            <a:tbl>
              <a:tblPr firstRow="1" firstCol="1" bandRow="1"/>
              <a:tblGrid>
                <a:gridCol w="1981200"/>
              </a:tblGrid>
              <a:tr h="123669">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 RL.K.9            DOK </a:t>
                      </a:r>
                      <a:r>
                        <a:rPr lang="en-US" sz="800" b="1" dirty="0">
                          <a:solidFill>
                            <a:srgbClr val="000000"/>
                          </a:solidFill>
                          <a:effectLst/>
                          <a:latin typeface="Calibri"/>
                          <a:ea typeface="Times New Roman"/>
                          <a:cs typeface="Times New Roman"/>
                        </a:rPr>
                        <a:t>3 - </a:t>
                      </a:r>
                      <a:r>
                        <a:rPr lang="en-US" sz="800" b="1" dirty="0" err="1">
                          <a:solidFill>
                            <a:srgbClr val="000000"/>
                          </a:solidFill>
                          <a:effectLst/>
                          <a:latin typeface="Calibri"/>
                          <a:ea typeface="Times New Roman"/>
                          <a:cs typeface="Times New Roman"/>
                        </a:rPr>
                        <a:t>ANz</a:t>
                      </a:r>
                      <a:endParaRPr lang="en-US" sz="800" dirty="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BD4B4"/>
                    </a:solidFill>
                  </a:tcPr>
                </a:tc>
              </a:tr>
              <a:tr h="442354">
                <a:tc>
                  <a:txBody>
                    <a:bodyPr/>
                    <a:lstStyle/>
                    <a:p>
                      <a:pPr marL="0" marR="0" algn="l">
                        <a:lnSpc>
                          <a:spcPct val="100000"/>
                        </a:lnSpc>
                        <a:spcBef>
                          <a:spcPts val="0"/>
                        </a:spcBef>
                        <a:spcAft>
                          <a:spcPts val="0"/>
                        </a:spcAft>
                      </a:pPr>
                      <a:r>
                        <a:rPr lang="en-US" sz="800" b="0" dirty="0">
                          <a:solidFill>
                            <a:srgbClr val="000000"/>
                          </a:solidFill>
                          <a:effectLst/>
                          <a:latin typeface="Calibri"/>
                          <a:ea typeface="Times New Roman"/>
                          <a:cs typeface="Times New Roman"/>
                        </a:rPr>
                        <a:t>Analyzes the adventure or experiences between two characters with a prompt(s), (i.e., which character showed/had___ during his/her adventure?)</a:t>
                      </a:r>
                      <a:endParaRPr lang="en-US" sz="800" b="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2" name="TextBox 1"/>
          <p:cNvSpPr txBox="1"/>
          <p:nvPr/>
        </p:nvSpPr>
        <p:spPr>
          <a:xfrm>
            <a:off x="728662" y="304800"/>
            <a:ext cx="5976938" cy="861774"/>
          </a:xfrm>
          <a:prstGeom prst="rect">
            <a:avLst/>
          </a:prstGeom>
          <a:noFill/>
        </p:spPr>
        <p:txBody>
          <a:bodyPr wrap="square" rtlCol="0">
            <a:spAutoFit/>
          </a:bodyPr>
          <a:lstStyle/>
          <a:p>
            <a:pPr defTabSz="966612">
              <a:defRPr/>
            </a:pPr>
            <a:r>
              <a:rPr lang="en-US" sz="1000" i="1" dirty="0"/>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 </a:t>
            </a:r>
          </a:p>
        </p:txBody>
      </p:sp>
    </p:spTree>
    <p:extLst>
      <p:ext uri="{BB962C8B-B14F-4D97-AF65-F5344CB8AC3E}">
        <p14:creationId xmlns:p14="http://schemas.microsoft.com/office/powerpoint/2010/main" val="1729385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13</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851267518"/>
              </p:ext>
            </p:extLst>
          </p:nvPr>
        </p:nvGraphicFramePr>
        <p:xfrm>
          <a:off x="685800" y="8205077"/>
          <a:ext cx="2133600" cy="589744"/>
        </p:xfrm>
        <a:graphic>
          <a:graphicData uri="http://schemas.openxmlformats.org/drawingml/2006/table">
            <a:tbl>
              <a:tblPr/>
              <a:tblGrid>
                <a:gridCol w="2133600"/>
              </a:tblGrid>
              <a:tr h="145139">
                <a:tc>
                  <a:txBody>
                    <a:bodyPr/>
                    <a:lstStyle/>
                    <a:p>
                      <a:pPr marL="0" marR="0" algn="l">
                        <a:lnSpc>
                          <a:spcPct val="115000"/>
                        </a:lnSpc>
                        <a:spcBef>
                          <a:spcPts val="0"/>
                        </a:spcBef>
                        <a:spcAft>
                          <a:spcPts val="0"/>
                        </a:spcAft>
                      </a:pPr>
                      <a:r>
                        <a:rPr lang="en-US" sz="800" b="1" i="0" dirty="0" smtClean="0">
                          <a:solidFill>
                            <a:srgbClr val="000000"/>
                          </a:solidFill>
                          <a:effectLst/>
                          <a:latin typeface="Calibri"/>
                          <a:ea typeface="Times New Roman"/>
                          <a:cs typeface="Times New Roman"/>
                        </a:rPr>
                        <a:t>Toward RI.K.9</a:t>
                      </a:r>
                      <a:r>
                        <a:rPr lang="en-US" sz="800" b="1" i="0" baseline="0" dirty="0" smtClean="0">
                          <a:solidFill>
                            <a:srgbClr val="000000"/>
                          </a:solidFill>
                          <a:effectLst/>
                          <a:latin typeface="Calibri"/>
                          <a:ea typeface="Times New Roman"/>
                          <a:cs typeface="Times New Roman"/>
                        </a:rPr>
                        <a:t>                                     </a:t>
                      </a:r>
                      <a:r>
                        <a:rPr lang="en-US" sz="800" b="1" dirty="0" smtClean="0">
                          <a:solidFill>
                            <a:srgbClr val="000000"/>
                          </a:solidFill>
                          <a:effectLst/>
                          <a:latin typeface="Calibri"/>
                          <a:ea typeface="Times New Roman"/>
                          <a:cs typeface="Times New Roman"/>
                        </a:rPr>
                        <a:t>DOK </a:t>
                      </a:r>
                      <a:r>
                        <a:rPr lang="en-US" sz="800" b="1" dirty="0">
                          <a:solidFill>
                            <a:srgbClr val="000000"/>
                          </a:solidFill>
                          <a:effectLst/>
                          <a:latin typeface="Calibri"/>
                          <a:ea typeface="Times New Roman"/>
                          <a:cs typeface="Times New Roman"/>
                        </a:rPr>
                        <a:t>4 - SYU</a:t>
                      </a:r>
                      <a:endParaRPr lang="en-US" sz="800" dirty="0">
                        <a:effectLst/>
                        <a:latin typeface="Calibri"/>
                        <a:ea typeface="Calibri"/>
                        <a:cs typeface="Times New Roman"/>
                      </a:endParaRPr>
                    </a:p>
                  </a:txBody>
                  <a:tcPr marL="72866" marR="7286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44605">
                <a:tc>
                  <a:txBody>
                    <a:bodyPr/>
                    <a:lstStyle/>
                    <a:p>
                      <a:pPr marL="0" marR="0" algn="l">
                        <a:lnSpc>
                          <a:spcPct val="115000"/>
                        </a:lnSpc>
                        <a:spcBef>
                          <a:spcPts val="0"/>
                        </a:spcBef>
                        <a:spcAft>
                          <a:spcPts val="0"/>
                        </a:spcAft>
                      </a:pPr>
                      <a:r>
                        <a:rPr lang="en-US" sz="800" b="0" dirty="0">
                          <a:solidFill>
                            <a:srgbClr val="000000"/>
                          </a:solidFill>
                          <a:effectLst/>
                          <a:latin typeface="Calibri"/>
                          <a:ea typeface="Times New Roman"/>
                          <a:cs typeface="Times New Roman"/>
                        </a:rPr>
                        <a:t>Gather (to </a:t>
                      </a:r>
                      <a:r>
                        <a:rPr lang="en-US" sz="800" b="0" dirty="0" smtClean="0">
                          <a:solidFill>
                            <a:srgbClr val="000000"/>
                          </a:solidFill>
                          <a:effectLst/>
                          <a:latin typeface="Calibri"/>
                          <a:ea typeface="Times New Roman"/>
                          <a:cs typeface="Times New Roman"/>
                        </a:rPr>
                        <a:t>synthesize</a:t>
                      </a:r>
                      <a:r>
                        <a:rPr lang="en-US" sz="800" b="0" dirty="0">
                          <a:solidFill>
                            <a:srgbClr val="000000"/>
                          </a:solidFill>
                          <a:effectLst/>
                          <a:latin typeface="Calibri"/>
                          <a:ea typeface="Times New Roman"/>
                          <a:cs typeface="Times New Roman"/>
                        </a:rPr>
                        <a:t>) information within two sources – finds all of the attributes about a topic from both sources that support ___.</a:t>
                      </a:r>
                      <a:endParaRPr lang="en-US" sz="800" b="0" dirty="0">
                        <a:effectLst/>
                        <a:latin typeface="Calibri"/>
                        <a:ea typeface="Calibri"/>
                        <a:cs typeface="Times New Roman"/>
                      </a:endParaRPr>
                    </a:p>
                  </a:txBody>
                  <a:tcPr marL="72866" marR="7286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pSp>
        <p:nvGrpSpPr>
          <p:cNvPr id="24" name="Group 23"/>
          <p:cNvGrpSpPr/>
          <p:nvPr/>
        </p:nvGrpSpPr>
        <p:grpSpPr>
          <a:xfrm>
            <a:off x="576731" y="1601898"/>
            <a:ext cx="2129142" cy="1679342"/>
            <a:chOff x="838200" y="1126292"/>
            <a:chExt cx="2003898" cy="1603007"/>
          </a:xfrm>
        </p:grpSpPr>
        <p:sp>
          <p:nvSpPr>
            <p:cNvPr id="18" name="Rectangle 17"/>
            <p:cNvSpPr/>
            <p:nvPr/>
          </p:nvSpPr>
          <p:spPr>
            <a:xfrm>
              <a:off x="844362" y="1126292"/>
              <a:ext cx="391853" cy="38867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200" b="1" dirty="0">
                  <a:solidFill>
                    <a:schemeClr val="tx1"/>
                  </a:solidFill>
                  <a:effectLst>
                    <a:outerShdw blurRad="38100" dist="38100" dir="2700000" algn="tl">
                      <a:srgbClr val="000000">
                        <a:alpha val="43137"/>
                      </a:srgbClr>
                    </a:outerShdw>
                  </a:effectLst>
                </a:rPr>
                <a:t>1</a:t>
              </a:r>
            </a:p>
          </p:txBody>
        </p:sp>
        <p:sp>
          <p:nvSpPr>
            <p:cNvPr id="10" name="Rectangle 9"/>
            <p:cNvSpPr/>
            <p:nvPr/>
          </p:nvSpPr>
          <p:spPr>
            <a:xfrm>
              <a:off x="838200" y="1600201"/>
              <a:ext cx="2003898" cy="11290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chemeClr val="tx1"/>
                  </a:solidFill>
                </a:rPr>
                <a:t>Giraffes need the leaves from the acacia trees. Student may say tall trees or give information about how tall a giraffe is and that is needs to eat from tall trees.</a:t>
              </a:r>
              <a:endParaRPr lang="en-US" sz="1200" dirty="0">
                <a:solidFill>
                  <a:schemeClr val="tx1"/>
                </a:solidFill>
              </a:endParaRPr>
            </a:p>
          </p:txBody>
        </p:sp>
      </p:grpSp>
      <p:grpSp>
        <p:nvGrpSpPr>
          <p:cNvPr id="25" name="Group 24"/>
          <p:cNvGrpSpPr/>
          <p:nvPr/>
        </p:nvGrpSpPr>
        <p:grpSpPr>
          <a:xfrm>
            <a:off x="4038600" y="1601897"/>
            <a:ext cx="2145509" cy="1721860"/>
            <a:chOff x="3962400" y="1125715"/>
            <a:chExt cx="2019302" cy="2053154"/>
          </a:xfrm>
        </p:grpSpPr>
        <p:sp>
          <p:nvSpPr>
            <p:cNvPr id="19" name="Rectangle 18"/>
            <p:cNvSpPr/>
            <p:nvPr/>
          </p:nvSpPr>
          <p:spPr>
            <a:xfrm>
              <a:off x="3962400" y="1125715"/>
              <a:ext cx="400050" cy="485529"/>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200" b="1" dirty="0">
                  <a:solidFill>
                    <a:schemeClr val="tx1"/>
                  </a:solidFill>
                  <a:effectLst>
                    <a:outerShdw blurRad="38100" dist="38100" dir="2700000" algn="tl">
                      <a:srgbClr val="000000">
                        <a:alpha val="43137"/>
                      </a:srgbClr>
                    </a:outerShdw>
                  </a:effectLst>
                </a:rPr>
                <a:t>2</a:t>
              </a:r>
            </a:p>
          </p:txBody>
        </p:sp>
        <p:grpSp>
          <p:nvGrpSpPr>
            <p:cNvPr id="6" name="Group 5"/>
            <p:cNvGrpSpPr/>
            <p:nvPr/>
          </p:nvGrpSpPr>
          <p:grpSpPr>
            <a:xfrm>
              <a:off x="3962400" y="1125716"/>
              <a:ext cx="2019302" cy="2053153"/>
              <a:chOff x="3962400" y="1125716"/>
              <a:chExt cx="2019302" cy="2053153"/>
            </a:xfrm>
          </p:grpSpPr>
          <p:sp>
            <p:nvSpPr>
              <p:cNvPr id="11" name="Rectangle 10"/>
              <p:cNvSpPr/>
              <p:nvPr/>
            </p:nvSpPr>
            <p:spPr>
              <a:xfrm>
                <a:off x="3962400" y="1772256"/>
                <a:ext cx="2019301" cy="14066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chemeClr val="tx1"/>
                    </a:solidFill>
                  </a:rPr>
                  <a:t>Lions find their food by hunting or that lions hunt for other animals to eat.</a:t>
                </a:r>
                <a:endParaRPr lang="en-US" sz="1200" dirty="0">
                  <a:solidFill>
                    <a:schemeClr val="tx1"/>
                  </a:solidFill>
                </a:endParaRPr>
              </a:p>
            </p:txBody>
          </p:sp>
          <p:sp>
            <p:nvSpPr>
              <p:cNvPr id="12" name="Rectangle 11"/>
              <p:cNvSpPr/>
              <p:nvPr/>
            </p:nvSpPr>
            <p:spPr>
              <a:xfrm>
                <a:off x="4374745" y="1125716"/>
                <a:ext cx="1606957" cy="470059"/>
              </a:xfrm>
              <a:prstGeom prst="rect">
                <a:avLst/>
              </a:prstGeom>
            </p:spPr>
            <p:txBody>
              <a:bodyPr wrap="square">
                <a:spAutoFit/>
              </a:bodyPr>
              <a:lstStyle/>
              <a:p>
                <a:r>
                  <a:rPr lang="en-US" sz="1300" b="1" dirty="0" smtClean="0">
                    <a:latin typeface="Helvetica" pitchFamily="34" charset="0"/>
                    <a:cs typeface="Helvetica" pitchFamily="34" charset="0"/>
                  </a:rPr>
                  <a:t>How does a lion find its food?</a:t>
                </a:r>
                <a:endParaRPr lang="en-US" sz="1300" b="1" dirty="0">
                  <a:latin typeface="Helvetica" pitchFamily="34" charset="0"/>
                  <a:cs typeface="Helvetica" pitchFamily="34" charset="0"/>
                </a:endParaRPr>
              </a:p>
            </p:txBody>
          </p:sp>
        </p:grpSp>
      </p:grpSp>
      <p:grpSp>
        <p:nvGrpSpPr>
          <p:cNvPr id="22" name="Group 21"/>
          <p:cNvGrpSpPr/>
          <p:nvPr/>
        </p:nvGrpSpPr>
        <p:grpSpPr>
          <a:xfrm>
            <a:off x="612506" y="4441817"/>
            <a:ext cx="2435495" cy="1966553"/>
            <a:chOff x="869006" y="4124616"/>
            <a:chExt cx="2292231" cy="1877164"/>
          </a:xfrm>
        </p:grpSpPr>
        <p:sp>
          <p:nvSpPr>
            <p:cNvPr id="20" name="Rectangle 19"/>
            <p:cNvSpPr/>
            <p:nvPr/>
          </p:nvSpPr>
          <p:spPr>
            <a:xfrm>
              <a:off x="877201" y="4149109"/>
              <a:ext cx="400050" cy="422349"/>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200" b="1" dirty="0">
                  <a:solidFill>
                    <a:schemeClr val="tx1"/>
                  </a:solidFill>
                  <a:effectLst>
                    <a:outerShdw blurRad="38100" dist="38100" dir="2700000" algn="tl">
                      <a:srgbClr val="000000">
                        <a:alpha val="43137"/>
                      </a:srgbClr>
                    </a:outerShdw>
                  </a:effectLst>
                </a:rPr>
                <a:t>3</a:t>
              </a:r>
            </a:p>
          </p:txBody>
        </p:sp>
        <p:grpSp>
          <p:nvGrpSpPr>
            <p:cNvPr id="2" name="Group 1"/>
            <p:cNvGrpSpPr/>
            <p:nvPr/>
          </p:nvGrpSpPr>
          <p:grpSpPr>
            <a:xfrm>
              <a:off x="869006" y="4124616"/>
              <a:ext cx="2292231" cy="1877164"/>
              <a:chOff x="869006" y="4124616"/>
              <a:chExt cx="2292231" cy="1877164"/>
            </a:xfrm>
          </p:grpSpPr>
          <p:sp>
            <p:nvSpPr>
              <p:cNvPr id="13" name="Rectangle 12"/>
              <p:cNvSpPr/>
              <p:nvPr/>
            </p:nvSpPr>
            <p:spPr>
              <a:xfrm>
                <a:off x="869006" y="4648200"/>
                <a:ext cx="1970229" cy="13535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1775" indent="-231775"/>
                <a:r>
                  <a:rPr lang="en-US" sz="1200" dirty="0" smtClean="0">
                    <a:solidFill>
                      <a:schemeClr val="tx1"/>
                    </a:solidFill>
                  </a:rPr>
                  <a:t>Bears need plenty of room </a:t>
                </a:r>
                <a:endParaRPr lang="en-US" sz="1200" dirty="0">
                  <a:solidFill>
                    <a:schemeClr val="tx1"/>
                  </a:solidFill>
                </a:endParaRPr>
              </a:p>
              <a:p>
                <a:pPr marL="231775" indent="-231775"/>
                <a:r>
                  <a:rPr lang="en-US" sz="1200" dirty="0" smtClean="0">
                    <a:solidFill>
                      <a:schemeClr val="tx1"/>
                    </a:solidFill>
                  </a:rPr>
                  <a:t>to roam to find food.  </a:t>
                </a:r>
                <a:endParaRPr lang="en-US" sz="1200" dirty="0">
                  <a:solidFill>
                    <a:schemeClr val="tx1"/>
                  </a:solidFill>
                </a:endParaRPr>
              </a:p>
              <a:p>
                <a:pPr marL="231775" indent="-231775"/>
                <a:r>
                  <a:rPr lang="en-US" sz="1200" dirty="0" smtClean="0">
                    <a:solidFill>
                      <a:schemeClr val="tx1"/>
                    </a:solidFill>
                  </a:rPr>
                  <a:t>Students may refer to </a:t>
                </a:r>
              </a:p>
              <a:p>
                <a:pPr marL="231775" indent="-231775"/>
                <a:r>
                  <a:rPr lang="en-US" sz="1200" dirty="0" smtClean="0">
                    <a:solidFill>
                      <a:schemeClr val="tx1"/>
                    </a:solidFill>
                  </a:rPr>
                  <a:t>needing a lot of space to</a:t>
                </a:r>
              </a:p>
              <a:p>
                <a:pPr marL="231775" indent="-231775"/>
                <a:r>
                  <a:rPr lang="en-US" sz="1200" dirty="0" smtClean="0">
                    <a:solidFill>
                      <a:schemeClr val="tx1"/>
                    </a:solidFill>
                  </a:rPr>
                  <a:t>look for food.  (Bears do</a:t>
                </a:r>
              </a:p>
              <a:p>
                <a:pPr marL="231775" indent="-231775"/>
                <a:r>
                  <a:rPr lang="en-US" sz="1200" dirty="0" smtClean="0">
                    <a:solidFill>
                      <a:schemeClr val="tx1"/>
                    </a:solidFill>
                  </a:rPr>
                  <a:t>not need a den to find</a:t>
                </a:r>
              </a:p>
              <a:p>
                <a:pPr marL="231775" indent="-231775"/>
                <a:r>
                  <a:rPr lang="en-US" sz="1200" dirty="0" smtClean="0">
                    <a:solidFill>
                      <a:schemeClr val="tx1"/>
                    </a:solidFill>
                  </a:rPr>
                  <a:t>food).</a:t>
                </a:r>
              </a:p>
            </p:txBody>
          </p:sp>
          <p:sp>
            <p:nvSpPr>
              <p:cNvPr id="15" name="Rectangle 14"/>
              <p:cNvSpPr/>
              <p:nvPr/>
            </p:nvSpPr>
            <p:spPr>
              <a:xfrm>
                <a:off x="1277252" y="4124616"/>
                <a:ext cx="1883985" cy="470059"/>
              </a:xfrm>
              <a:prstGeom prst="rect">
                <a:avLst/>
              </a:prstGeom>
            </p:spPr>
            <p:txBody>
              <a:bodyPr wrap="square">
                <a:spAutoFit/>
              </a:bodyPr>
              <a:lstStyle/>
              <a:p>
                <a:r>
                  <a:rPr lang="en-US" sz="1300" b="1" dirty="0" smtClean="0">
                    <a:latin typeface="Helvetica" pitchFamily="34" charset="0"/>
                    <a:cs typeface="Helvetica" pitchFamily="34" charset="0"/>
                  </a:rPr>
                  <a:t>What does a bear need so it can find its food?</a:t>
                </a:r>
                <a:endParaRPr lang="en-US" sz="1300" b="1" dirty="0">
                  <a:latin typeface="Helvetica" pitchFamily="34" charset="0"/>
                  <a:cs typeface="Helvetica" pitchFamily="34" charset="0"/>
                </a:endParaRPr>
              </a:p>
            </p:txBody>
          </p:sp>
        </p:grpSp>
      </p:grpSp>
      <p:grpSp>
        <p:nvGrpSpPr>
          <p:cNvPr id="23" name="Group 22"/>
          <p:cNvGrpSpPr/>
          <p:nvPr/>
        </p:nvGrpSpPr>
        <p:grpSpPr>
          <a:xfrm>
            <a:off x="4074374" y="4417493"/>
            <a:ext cx="2250228" cy="1978746"/>
            <a:chOff x="3944132" y="4200509"/>
            <a:chExt cx="2117862" cy="1888803"/>
          </a:xfrm>
        </p:grpSpPr>
        <p:sp>
          <p:nvSpPr>
            <p:cNvPr id="21" name="Rectangle 20"/>
            <p:cNvSpPr/>
            <p:nvPr/>
          </p:nvSpPr>
          <p:spPr>
            <a:xfrm>
              <a:off x="3944132" y="4218030"/>
              <a:ext cx="400050" cy="392882"/>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200" b="1" dirty="0">
                  <a:solidFill>
                    <a:schemeClr val="tx1"/>
                  </a:solidFill>
                  <a:effectLst>
                    <a:outerShdw blurRad="38100" dist="38100" dir="2700000" algn="tl">
                      <a:srgbClr val="000000">
                        <a:alpha val="43137"/>
                      </a:srgbClr>
                    </a:outerShdw>
                  </a:effectLst>
                </a:rPr>
                <a:t>4</a:t>
              </a:r>
            </a:p>
          </p:txBody>
        </p:sp>
        <p:grpSp>
          <p:nvGrpSpPr>
            <p:cNvPr id="3" name="Group 2"/>
            <p:cNvGrpSpPr/>
            <p:nvPr/>
          </p:nvGrpSpPr>
          <p:grpSpPr>
            <a:xfrm>
              <a:off x="3946997" y="4200509"/>
              <a:ext cx="2114997" cy="1888803"/>
              <a:chOff x="3946997" y="4200509"/>
              <a:chExt cx="2114997" cy="1888803"/>
            </a:xfrm>
          </p:grpSpPr>
          <p:sp>
            <p:nvSpPr>
              <p:cNvPr id="14" name="Rectangle 13"/>
              <p:cNvSpPr/>
              <p:nvPr/>
            </p:nvSpPr>
            <p:spPr>
              <a:xfrm>
                <a:off x="3946997" y="4693786"/>
                <a:ext cx="2019301" cy="13955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chemeClr val="tx1"/>
                    </a:solidFill>
                  </a:rPr>
                  <a:t>Otters need a rock so it can break open its food.  Students may also say that otters eat crabs or animals that live in hard shells or that otters break open hard shells with rocks to get the food out.</a:t>
                </a:r>
                <a:endParaRPr lang="en-US" sz="1200" dirty="0">
                  <a:solidFill>
                    <a:schemeClr val="tx1"/>
                  </a:solidFill>
                </a:endParaRPr>
              </a:p>
            </p:txBody>
          </p:sp>
          <p:sp>
            <p:nvSpPr>
              <p:cNvPr id="16" name="Rectangle 15"/>
              <p:cNvSpPr/>
              <p:nvPr/>
            </p:nvSpPr>
            <p:spPr>
              <a:xfrm>
                <a:off x="4379016" y="4200509"/>
                <a:ext cx="1682978" cy="470059"/>
              </a:xfrm>
              <a:prstGeom prst="rect">
                <a:avLst/>
              </a:prstGeom>
            </p:spPr>
            <p:txBody>
              <a:bodyPr wrap="square">
                <a:spAutoFit/>
              </a:bodyPr>
              <a:lstStyle/>
              <a:p>
                <a:r>
                  <a:rPr lang="en-US" sz="1300" b="1" dirty="0" smtClean="0">
                    <a:latin typeface="Helvetica" pitchFamily="34" charset="0"/>
                    <a:cs typeface="Helvetica" pitchFamily="34" charset="0"/>
                  </a:rPr>
                  <a:t>What does an otter need so it can eat?</a:t>
                </a:r>
                <a:endParaRPr lang="en-US" sz="1300" b="1" dirty="0">
                  <a:latin typeface="Helvetica" pitchFamily="34" charset="0"/>
                  <a:cs typeface="Helvetica" pitchFamily="34" charset="0"/>
                </a:endParaRPr>
              </a:p>
            </p:txBody>
          </p:sp>
        </p:grpSp>
      </p:grpSp>
      <p:sp>
        <p:nvSpPr>
          <p:cNvPr id="17" name="TextBox 16"/>
          <p:cNvSpPr txBox="1"/>
          <p:nvPr/>
        </p:nvSpPr>
        <p:spPr>
          <a:xfrm>
            <a:off x="578284" y="828820"/>
            <a:ext cx="6352106" cy="528206"/>
          </a:xfrm>
          <a:prstGeom prst="rect">
            <a:avLst/>
          </a:prstGeom>
          <a:noFill/>
        </p:spPr>
        <p:txBody>
          <a:bodyPr wrap="square" lIns="96378" tIns="48189" rIns="96378" bIns="48189" rtlCol="0">
            <a:spAutoFit/>
          </a:bodyPr>
          <a:lstStyle/>
          <a:p>
            <a:pPr marL="573088" lvl="0" indent="-573088"/>
            <a:r>
              <a:rPr lang="en-US" sz="1400" b="1" dirty="0" smtClean="0">
                <a:effectLst>
                  <a:outerShdw blurRad="38100" dist="38100" dir="2700000" algn="tl">
                    <a:srgbClr val="000000">
                      <a:alpha val="43137"/>
                    </a:srgbClr>
                  </a:outerShdw>
                </a:effectLst>
              </a:rPr>
              <a:t>14</a:t>
            </a:r>
            <a:r>
              <a:rPr lang="en-US" sz="1400" dirty="0" smtClean="0"/>
              <a:t>. </a:t>
            </a:r>
            <a:r>
              <a:rPr lang="en-US" sz="1400" dirty="0">
                <a:solidFill>
                  <a:prstClr val="black"/>
                </a:solidFill>
              </a:rPr>
              <a:t>Write and draw about what animals need in their habitat </a:t>
            </a:r>
            <a:r>
              <a:rPr lang="en-US" sz="1400" dirty="0" smtClean="0">
                <a:solidFill>
                  <a:prstClr val="black"/>
                </a:solidFill>
              </a:rPr>
              <a:t>so</a:t>
            </a:r>
          </a:p>
          <a:p>
            <a:pPr marL="573088" lvl="0" indent="-573088"/>
            <a:r>
              <a:rPr lang="en-US" sz="1400" dirty="0">
                <a:solidFill>
                  <a:prstClr val="black"/>
                </a:solidFill>
              </a:rPr>
              <a:t> </a:t>
            </a:r>
            <a:r>
              <a:rPr lang="en-US" sz="1400" dirty="0" smtClean="0">
                <a:solidFill>
                  <a:prstClr val="black"/>
                </a:solidFill>
              </a:rPr>
              <a:t>      they </a:t>
            </a:r>
            <a:r>
              <a:rPr lang="en-US" sz="1400" dirty="0">
                <a:solidFill>
                  <a:prstClr val="black"/>
                </a:solidFill>
              </a:rPr>
              <a:t>can eat</a:t>
            </a:r>
            <a:r>
              <a:rPr lang="en-US" sz="1400" dirty="0" smtClean="0">
                <a:solidFill>
                  <a:prstClr val="black"/>
                </a:solidFill>
              </a:rPr>
              <a:t>.</a:t>
            </a:r>
            <a:endParaRPr lang="en-US" sz="1400" dirty="0">
              <a:solidFill>
                <a:prstClr val="black"/>
              </a:solidFill>
            </a:endParaRPr>
          </a:p>
        </p:txBody>
      </p:sp>
      <p:sp>
        <p:nvSpPr>
          <p:cNvPr id="27" name="Rectangle 26"/>
          <p:cNvSpPr/>
          <p:nvPr/>
        </p:nvSpPr>
        <p:spPr>
          <a:xfrm>
            <a:off x="381000" y="203016"/>
            <a:ext cx="6781800" cy="528200"/>
          </a:xfrm>
          <a:prstGeom prst="rect">
            <a:avLst/>
          </a:prstGeom>
        </p:spPr>
        <p:txBody>
          <a:bodyPr wrap="square" lIns="96371" tIns="48186" rIns="96371" bIns="48186">
            <a:spAutoFit/>
          </a:bodyPr>
          <a:lstStyle/>
          <a:p>
            <a:r>
              <a:rPr lang="en-US" sz="1400" b="1" dirty="0" smtClean="0"/>
              <a:t>Constructed Response Answer Key</a:t>
            </a:r>
            <a:endParaRPr lang="en-US" sz="1400" dirty="0"/>
          </a:p>
          <a:p>
            <a:r>
              <a:rPr lang="en-US" sz="1400" dirty="0" smtClean="0"/>
              <a:t>Informational Passages: </a:t>
            </a:r>
            <a:r>
              <a:rPr lang="en-US" sz="1400" b="1" u="sng" dirty="0" smtClean="0"/>
              <a:t>What Do Animals Need?</a:t>
            </a:r>
            <a:r>
              <a:rPr lang="en-US" sz="1400" b="1" dirty="0" smtClean="0"/>
              <a:t> </a:t>
            </a:r>
            <a:r>
              <a:rPr lang="en-US" sz="1400" dirty="0"/>
              <a:t>a</a:t>
            </a:r>
            <a:r>
              <a:rPr lang="en-US" sz="1400" dirty="0" smtClean="0"/>
              <a:t>nd </a:t>
            </a:r>
            <a:r>
              <a:rPr lang="en-US" sz="1400" b="1" u="sng" dirty="0" smtClean="0"/>
              <a:t>Rocks Help This Animal Eat</a:t>
            </a:r>
            <a:endParaRPr lang="en-US" sz="1400" b="1" u="sng" dirty="0"/>
          </a:p>
        </p:txBody>
      </p:sp>
      <p:graphicFrame>
        <p:nvGraphicFramePr>
          <p:cNvPr id="28" name="Table 27"/>
          <p:cNvGraphicFramePr>
            <a:graphicFrameLocks noGrp="1"/>
          </p:cNvGraphicFramePr>
          <p:nvPr>
            <p:extLst>
              <p:ext uri="{D42A27DB-BD31-4B8C-83A1-F6EECF244321}">
                <p14:modId xmlns:p14="http://schemas.microsoft.com/office/powerpoint/2010/main" val="909775649"/>
              </p:ext>
            </p:extLst>
          </p:nvPr>
        </p:nvGraphicFramePr>
        <p:xfrm>
          <a:off x="3267682" y="7519277"/>
          <a:ext cx="4062412" cy="2081923"/>
        </p:xfrm>
        <a:graphic>
          <a:graphicData uri="http://schemas.openxmlformats.org/drawingml/2006/table">
            <a:tbl>
              <a:tblPr firstRow="1" bandRow="1">
                <a:tableStyleId>{5940675A-B579-460E-94D1-54222C63F5DA}</a:tableStyleId>
              </a:tblPr>
              <a:tblGrid>
                <a:gridCol w="508000"/>
                <a:gridCol w="3554412"/>
              </a:tblGrid>
              <a:tr h="285127">
                <a:tc gridSpan="2">
                  <a:txBody>
                    <a:bodyPr/>
                    <a:lstStyle/>
                    <a:p>
                      <a:pPr algn="ctr"/>
                      <a:r>
                        <a:rPr lang="en-US" sz="1200" b="1" dirty="0" smtClean="0"/>
                        <a:t>Student Response Examples</a:t>
                      </a:r>
                      <a:endParaRPr lang="en-US" sz="1200" b="1" dirty="0"/>
                    </a:p>
                  </a:txBody>
                  <a:tcPr marL="97536" marR="97536" marT="48006" marB="48006">
                    <a:solidFill>
                      <a:schemeClr val="bg1">
                        <a:lumMod val="85000"/>
                      </a:schemeClr>
                    </a:solidFill>
                  </a:tcPr>
                </a:tc>
                <a:tc hMerge="1">
                  <a:txBody>
                    <a:bodyPr/>
                    <a:lstStyle/>
                    <a:p>
                      <a:endParaRPr lang="en-US" sz="1000" dirty="0"/>
                    </a:p>
                  </a:txBody>
                  <a:tcPr/>
                </a:tc>
              </a:tr>
              <a:tr h="548640">
                <a:tc>
                  <a:txBody>
                    <a:bodyPr/>
                    <a:lstStyle/>
                    <a:p>
                      <a:pPr algn="ctr"/>
                      <a:r>
                        <a:rPr lang="en-US" sz="1900" b="1" dirty="0" smtClean="0"/>
                        <a:t>2</a:t>
                      </a:r>
                      <a:endParaRPr lang="en-US" sz="1900" b="1" dirty="0"/>
                    </a:p>
                  </a:txBody>
                  <a:tcPr marL="97536" marR="97536" marT="48006" marB="48006" anchor="ctr"/>
                </a:tc>
                <a:tc>
                  <a:txBody>
                    <a:bodyPr/>
                    <a:lstStyle/>
                    <a:p>
                      <a:r>
                        <a:rPr lang="en-US" sz="1100" dirty="0" smtClean="0"/>
                        <a:t>#1-</a:t>
                      </a:r>
                      <a:r>
                        <a:rPr lang="en-US" sz="1100" baseline="0" dirty="0" smtClean="0"/>
                        <a:t>  Giraffes need tall or acacia trees.</a:t>
                      </a:r>
                    </a:p>
                    <a:p>
                      <a:r>
                        <a:rPr lang="en-US" sz="1100" baseline="0" dirty="0" smtClean="0"/>
                        <a:t>#2-  Lions need to hunt or eat other animals.</a:t>
                      </a:r>
                    </a:p>
                    <a:p>
                      <a:r>
                        <a:rPr lang="en-US" sz="1100" baseline="0" dirty="0" smtClean="0"/>
                        <a:t>#3 – Bears need room to find food.</a:t>
                      </a:r>
                    </a:p>
                    <a:p>
                      <a:r>
                        <a:rPr lang="en-US" sz="1100" baseline="0" dirty="0" smtClean="0"/>
                        <a:t>#4 – Otters need a rock to break open shells.</a:t>
                      </a:r>
                      <a:endParaRPr lang="en-US" sz="1100" dirty="0"/>
                    </a:p>
                  </a:txBody>
                  <a:tcPr marL="97536" marR="97536" marT="48006" marB="48006"/>
                </a:tc>
              </a:tr>
              <a:tr h="581891">
                <a:tc>
                  <a:txBody>
                    <a:bodyPr/>
                    <a:lstStyle/>
                    <a:p>
                      <a:pPr algn="ctr"/>
                      <a:r>
                        <a:rPr lang="en-US" sz="1900" b="1" dirty="0" smtClean="0"/>
                        <a:t>1</a:t>
                      </a:r>
                      <a:endParaRPr lang="en-US" sz="1900" b="1" dirty="0"/>
                    </a:p>
                  </a:txBody>
                  <a:tcPr marL="97536" marR="97536" marT="48006" marB="48006" anchor="ctr"/>
                </a:tc>
                <a:tc>
                  <a:txBody>
                    <a:bodyPr/>
                    <a:lstStyle/>
                    <a:p>
                      <a:r>
                        <a:rPr lang="en-US" sz="1100" dirty="0" smtClean="0"/>
                        <a:t>#1 - #4</a:t>
                      </a:r>
                      <a:endParaRPr lang="en-US" sz="1100" baseline="0" dirty="0" smtClean="0"/>
                    </a:p>
                    <a:p>
                      <a:r>
                        <a:rPr lang="en-US" sz="1100" baseline="0" dirty="0" smtClean="0"/>
                        <a:t>2 answers have partial information.</a:t>
                      </a:r>
                    </a:p>
                    <a:p>
                      <a:r>
                        <a:rPr lang="en-US" sz="1100" baseline="0" dirty="0" smtClean="0"/>
                        <a:t>2 answers are complete.</a:t>
                      </a:r>
                      <a:endParaRPr lang="en-US" sz="1100" dirty="0"/>
                    </a:p>
                  </a:txBody>
                  <a:tcPr marL="97536" marR="97536" marT="48006" marB="48006"/>
                </a:tc>
              </a:tr>
              <a:tr h="254369">
                <a:tc>
                  <a:txBody>
                    <a:bodyPr/>
                    <a:lstStyle/>
                    <a:p>
                      <a:pPr algn="ctr"/>
                      <a:r>
                        <a:rPr lang="en-US" sz="1900" b="1" dirty="0" smtClean="0"/>
                        <a:t>0</a:t>
                      </a:r>
                      <a:endParaRPr lang="en-US" sz="1900" b="1" dirty="0"/>
                    </a:p>
                  </a:txBody>
                  <a:tcPr marL="97536" marR="97536" marT="48006" marB="48006" anchor="ctr"/>
                </a:tc>
                <a:tc>
                  <a:txBody>
                    <a:bodyPr/>
                    <a:lstStyle/>
                    <a:p>
                      <a:r>
                        <a:rPr lang="en-US" sz="1100" dirty="0" smtClean="0"/>
                        <a:t>None or</a:t>
                      </a:r>
                      <a:r>
                        <a:rPr lang="en-US" sz="1100" baseline="0" dirty="0" smtClean="0"/>
                        <a:t> very few of</a:t>
                      </a:r>
                      <a:r>
                        <a:rPr lang="en-US" sz="1100" dirty="0" smtClean="0"/>
                        <a:t> the pictures or words show an understanding of the prompts</a:t>
                      </a:r>
                      <a:endParaRPr lang="en-US" sz="1100" dirty="0"/>
                    </a:p>
                  </a:txBody>
                  <a:tcPr marL="97536" marR="97536" marT="48006" marB="48006"/>
                </a:tc>
              </a:tr>
            </a:tbl>
          </a:graphicData>
        </a:graphic>
      </p:graphicFrame>
      <p:sp>
        <p:nvSpPr>
          <p:cNvPr id="8" name="Rectangle 7"/>
          <p:cNvSpPr/>
          <p:nvPr/>
        </p:nvSpPr>
        <p:spPr>
          <a:xfrm>
            <a:off x="1012686" y="1601898"/>
            <a:ext cx="1900340" cy="492443"/>
          </a:xfrm>
          <a:prstGeom prst="rect">
            <a:avLst/>
          </a:prstGeom>
        </p:spPr>
        <p:txBody>
          <a:bodyPr wrap="square">
            <a:spAutoFit/>
          </a:bodyPr>
          <a:lstStyle/>
          <a:p>
            <a:pPr lvl="0"/>
            <a:r>
              <a:rPr lang="en-US" sz="1300" b="1" dirty="0">
                <a:solidFill>
                  <a:prstClr val="black"/>
                </a:solidFill>
                <a:latin typeface="Helvetica" pitchFamily="34" charset="0"/>
                <a:cs typeface="Helvetica" pitchFamily="34" charset="0"/>
              </a:rPr>
              <a:t>What does a giraffe need to eat?</a:t>
            </a:r>
          </a:p>
        </p:txBody>
      </p:sp>
      <p:sp>
        <p:nvSpPr>
          <p:cNvPr id="26" name="TextBox 25"/>
          <p:cNvSpPr txBox="1"/>
          <p:nvPr/>
        </p:nvSpPr>
        <p:spPr>
          <a:xfrm>
            <a:off x="576731" y="3211568"/>
            <a:ext cx="2164916" cy="1015663"/>
          </a:xfrm>
          <a:prstGeom prst="rect">
            <a:avLst/>
          </a:prstGeom>
          <a:noFill/>
        </p:spPr>
        <p:txBody>
          <a:bodyPr wrap="square" rtlCol="0">
            <a:spAutoFit/>
          </a:bodyPr>
          <a:lstStyle/>
          <a:p>
            <a:r>
              <a:rPr lang="en-US" dirty="0" smtClean="0"/>
              <a:t>_______________</a:t>
            </a:r>
            <a:endParaRPr lang="en-US" sz="1400" dirty="0" smtClean="0"/>
          </a:p>
          <a:p>
            <a:r>
              <a:rPr lang="en-US" dirty="0" smtClean="0"/>
              <a:t>_______________</a:t>
            </a:r>
            <a:endParaRPr lang="en-US" dirty="0"/>
          </a:p>
          <a:p>
            <a:r>
              <a:rPr lang="en-US" dirty="0" smtClean="0"/>
              <a:t>_______________</a:t>
            </a:r>
            <a:endParaRPr lang="en-US" dirty="0"/>
          </a:p>
        </p:txBody>
      </p:sp>
      <p:sp>
        <p:nvSpPr>
          <p:cNvPr id="29" name="TextBox 28"/>
          <p:cNvSpPr txBox="1"/>
          <p:nvPr/>
        </p:nvSpPr>
        <p:spPr>
          <a:xfrm>
            <a:off x="4074374" y="3256205"/>
            <a:ext cx="2164916" cy="1015663"/>
          </a:xfrm>
          <a:prstGeom prst="rect">
            <a:avLst/>
          </a:prstGeom>
          <a:noFill/>
        </p:spPr>
        <p:txBody>
          <a:bodyPr wrap="square" rtlCol="0">
            <a:spAutoFit/>
          </a:bodyPr>
          <a:lstStyle/>
          <a:p>
            <a:r>
              <a:rPr lang="en-US" dirty="0" smtClean="0"/>
              <a:t>_______________</a:t>
            </a:r>
            <a:endParaRPr lang="en-US" sz="1400" dirty="0" smtClean="0"/>
          </a:p>
          <a:p>
            <a:r>
              <a:rPr lang="en-US" dirty="0" smtClean="0"/>
              <a:t>_______________</a:t>
            </a:r>
            <a:endParaRPr lang="en-US" dirty="0"/>
          </a:p>
          <a:p>
            <a:r>
              <a:rPr lang="en-US" dirty="0" smtClean="0"/>
              <a:t>_______________</a:t>
            </a:r>
            <a:endParaRPr lang="en-US" dirty="0"/>
          </a:p>
        </p:txBody>
      </p:sp>
      <p:sp>
        <p:nvSpPr>
          <p:cNvPr id="30" name="TextBox 29"/>
          <p:cNvSpPr txBox="1"/>
          <p:nvPr/>
        </p:nvSpPr>
        <p:spPr>
          <a:xfrm>
            <a:off x="583278" y="6366031"/>
            <a:ext cx="2164916" cy="1015663"/>
          </a:xfrm>
          <a:prstGeom prst="rect">
            <a:avLst/>
          </a:prstGeom>
          <a:noFill/>
        </p:spPr>
        <p:txBody>
          <a:bodyPr wrap="square" rtlCol="0">
            <a:spAutoFit/>
          </a:bodyPr>
          <a:lstStyle/>
          <a:p>
            <a:r>
              <a:rPr lang="en-US" dirty="0" smtClean="0"/>
              <a:t>_______________</a:t>
            </a:r>
            <a:endParaRPr lang="en-US" sz="1400" dirty="0" smtClean="0"/>
          </a:p>
          <a:p>
            <a:r>
              <a:rPr lang="en-US" dirty="0" smtClean="0"/>
              <a:t>_______________</a:t>
            </a:r>
            <a:endParaRPr lang="en-US" dirty="0"/>
          </a:p>
          <a:p>
            <a:r>
              <a:rPr lang="en-US" dirty="0" smtClean="0"/>
              <a:t>_______________</a:t>
            </a:r>
            <a:endParaRPr lang="en-US" dirty="0"/>
          </a:p>
        </p:txBody>
      </p:sp>
      <p:sp>
        <p:nvSpPr>
          <p:cNvPr id="31" name="TextBox 30"/>
          <p:cNvSpPr txBox="1"/>
          <p:nvPr/>
        </p:nvSpPr>
        <p:spPr>
          <a:xfrm>
            <a:off x="4089258" y="6313489"/>
            <a:ext cx="2164916" cy="1015663"/>
          </a:xfrm>
          <a:prstGeom prst="rect">
            <a:avLst/>
          </a:prstGeom>
          <a:noFill/>
        </p:spPr>
        <p:txBody>
          <a:bodyPr wrap="square" rtlCol="0">
            <a:spAutoFit/>
          </a:bodyPr>
          <a:lstStyle/>
          <a:p>
            <a:r>
              <a:rPr lang="en-US" dirty="0" smtClean="0"/>
              <a:t>_______________</a:t>
            </a:r>
            <a:endParaRPr lang="en-US" sz="1400" dirty="0" smtClean="0"/>
          </a:p>
          <a:p>
            <a:r>
              <a:rPr lang="en-US" dirty="0" smtClean="0"/>
              <a:t>_______________</a:t>
            </a:r>
            <a:endParaRPr lang="en-US" dirty="0"/>
          </a:p>
          <a:p>
            <a:r>
              <a:rPr lang="en-US" dirty="0" smtClean="0"/>
              <a:t>_______________</a:t>
            </a:r>
            <a:endParaRPr lang="en-US" dirty="0"/>
          </a:p>
        </p:txBody>
      </p:sp>
    </p:spTree>
    <p:extLst>
      <p:ext uri="{BB962C8B-B14F-4D97-AF65-F5344CB8AC3E}">
        <p14:creationId xmlns:p14="http://schemas.microsoft.com/office/powerpoint/2010/main" val="2356334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157059139"/>
              </p:ext>
            </p:extLst>
          </p:nvPr>
        </p:nvGraphicFramePr>
        <p:xfrm>
          <a:off x="457200" y="1188720"/>
          <a:ext cx="6858000" cy="5974080"/>
        </p:xfrm>
        <a:graphic>
          <a:graphicData uri="http://schemas.openxmlformats.org/drawingml/2006/table">
            <a:tbl>
              <a:tblPr firstRow="1" bandRow="1">
                <a:tableStyleId>{5940675A-B579-460E-94D1-54222C63F5DA}</a:tableStyleId>
              </a:tblPr>
              <a:tblGrid>
                <a:gridCol w="6858000"/>
              </a:tblGrid>
              <a:tr h="838200">
                <a:tc>
                  <a:txBody>
                    <a:bodyPr/>
                    <a:lstStyle/>
                    <a:p>
                      <a:pPr marL="398463" indent="-398463"/>
                      <a:r>
                        <a:rPr lang="en-US" sz="1800" b="1" dirty="0" smtClean="0"/>
                        <a:t>15.  Write letters, words or pictures to tell what animal</a:t>
                      </a:r>
                      <a:r>
                        <a:rPr lang="en-US" sz="1800" b="1" baseline="0" dirty="0" smtClean="0"/>
                        <a:t> you liked best in the stories.  Give your words and pictures a title.</a:t>
                      </a:r>
                    </a:p>
                    <a:p>
                      <a:pPr marL="398463" indent="-398463" algn="r"/>
                      <a:r>
                        <a:rPr lang="en-US" sz="900" b="1" i="1" dirty="0" smtClean="0"/>
                        <a:t>Write a Brief Text, W.K.1b </a:t>
                      </a:r>
                      <a:r>
                        <a:rPr lang="en-US" sz="900" b="1" i="1" u="sng" dirty="0" smtClean="0"/>
                        <a:t>State Topic</a:t>
                      </a:r>
                      <a:r>
                        <a:rPr lang="en-US" sz="900" b="1" i="1" dirty="0" smtClean="0"/>
                        <a:t>, Target 6a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70840">
                <a:tc>
                  <a:txBody>
                    <a:bodyPr/>
                    <a:lstStyle/>
                    <a:p>
                      <a:pPr algn="ctr"/>
                      <a:r>
                        <a:rPr lang="en-US" dirty="0" smtClean="0"/>
                        <a:t>Title</a:t>
                      </a:r>
                    </a:p>
                    <a:p>
                      <a:pPr algn="ctr"/>
                      <a:r>
                        <a:rPr lang="en-US" dirty="0" smtClean="0"/>
                        <a:t>________________</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txBody>
                  <a:tcPr/>
                </a:tc>
              </a:tr>
              <a:tr h="370840">
                <a:tc>
                  <a:txBody>
                    <a:bodyPr/>
                    <a:lstStyle/>
                    <a:p>
                      <a:pPr marL="398463" marR="0" lvl="0" indent="-398463" algn="l" defTabSz="1018809" rtl="0" eaLnBrk="1" fontAlgn="auto" latinLnBrk="0" hangingPunct="1">
                        <a:lnSpc>
                          <a:spcPct val="100000"/>
                        </a:lnSpc>
                        <a:spcBef>
                          <a:spcPts val="0"/>
                        </a:spcBef>
                        <a:spcAft>
                          <a:spcPts val="0"/>
                        </a:spcAft>
                        <a:buClrTx/>
                        <a:buSzTx/>
                        <a:buFontTx/>
                        <a:buAutoNum type="arabicPeriod" startAt="16"/>
                        <a:tabLst/>
                        <a:defRPr/>
                      </a:pPr>
                      <a:r>
                        <a:rPr kumimoji="0" lang="en-US" sz="1800" b="1" i="0" u="none" strike="noStrike" kern="1200" cap="none" spc="0" normalizeH="0" baseline="0" noProof="0" dirty="0" smtClean="0">
                          <a:ln>
                            <a:noFill/>
                          </a:ln>
                          <a:solidFill>
                            <a:prstClr val="black"/>
                          </a:solidFill>
                          <a:effectLst/>
                          <a:uLnTx/>
                          <a:uFillTx/>
                          <a:latin typeface="+mn-lt"/>
                          <a:ea typeface="+mn-ea"/>
                          <a:cs typeface="+mn-cs"/>
                        </a:rPr>
                        <a:t>Circle the words or pictures you made that show what you liked best about the animal you chose.</a:t>
                      </a:r>
                    </a:p>
                    <a:p>
                      <a:pPr marL="0" marR="0" lvl="0" indent="0" algn="r" defTabSz="1018809"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Helvetica" pitchFamily="34" charset="0"/>
                        </a:rPr>
                        <a:t>Revise a Text, W.K.1b support with reasons, Writing Target 6b</a:t>
                      </a:r>
                      <a:endParaRPr kumimoji="0" lang="en-US" sz="900" b="1" i="0" u="sng" strike="noStrike" kern="1200" cap="none" spc="0" normalizeH="0" baseline="0" noProof="0" dirty="0" smtClean="0">
                        <a:ln>
                          <a:noFill/>
                        </a:ln>
                        <a:solidFill>
                          <a:prstClr val="black"/>
                        </a:solidFill>
                        <a:effectLst/>
                        <a:uLnTx/>
                        <a:uFillTx/>
                        <a:latin typeface="+mn-lt"/>
                        <a:ea typeface="Times New Roman"/>
                        <a:cs typeface="Times New Roman"/>
                      </a:endParaRPr>
                    </a:p>
                  </a:txBody>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14</a:t>
            </a:fld>
            <a:endParaRPr lang="en-US" dirty="0"/>
          </a:p>
        </p:txBody>
      </p:sp>
      <p:sp>
        <p:nvSpPr>
          <p:cNvPr id="5" name="AutoShape 7" descr="data:image/jpeg;base64,/9j/4AAQSkZJRgABAQAAAQABAAD/2wCEAAkGBhIQDxUUEhQWFRQVFhcaGBgVFRYfFxUbGBkYGBcVFhcXHygeGBskHBUaHy8gIycpLCwsFR4xNTIqNSYrLSkBCQoKDQwMDQ0MDykYFBgpKSkpKSkpKSkpKSkpKSkpKSkpKSkpKSkpKSkpKSkpKSkpKSkpKSkpKSkpKSkpKSkpKf/AABEIAMABBgMBIgACEQEDEQH/xAAbAAEBAQEBAQEBAAAAAAAAAAAABgUEAwEHAv/EAEsQAAIBAwEFBAYFBwkGBwAAAAECAwAEEQUGEiExURNBYXEHFCIygZEjM0JSoTRiY3KCkrEVJENEU5OissElNVRzdNIWg5Sjs8Lh/8QAFQEBAQAAAAAAAAAAAAAAAAAAAAH/xAAUEQEAAAAAAAAAAAAAAAAAAAAA/9oADAMBAAIRAxEAPwD9xpSlApSlApSlApSlApSlApSuO91iCD66aOP9eRV/zEUHZSuDTNftrrPq88Uu7z7ORWx5hTwrvoFKUoFKUoFKVgbU7YRWIRd1priU4hgj+skPX81erHx50G/XzNQy7HXuoHtNSuWjXutbRyqL07SUcZG8vga6YfRLpi/0Lt+tPOQfMb+DQemq7fDtjb2ERvbhfeEbKIYv+bMeAPgMngeVc/8AJ+uy+01zaW/DhHHA0g8mdyPmKqNK0aC0j7O3iSJOiKACepxzPia7aCJSHXoAW37O7H3CrxN5Kw9n96v6X0mJAQmo281k5ON5l34Dxx7M0Yx3d4FWlfxNArqVdQynmGAIPmDQTUnpO0ped7D8Gz/AVo6btfY3P1N1C56CRd790nP4V1R6Lbr7sMQ8o0H8BWdqWwmn3AxLaQnxEYVv3kw340G9SoK4sZtFeF4Z5JbJ5o4pIJ23jCJWCI8Mh9oAMRlDngfle0ClKUClKUClKUClKUClKUClKitQ2zmu5WttKRZGU4luX/J4D0BH1r+A4efHAUus6/b2cfaXMqRJ1Y8T4KObHwAJqaj2yvb0/wCz7IiM/wBYvCY4yOqRj6Rx48K7tE2Bhhk7e4Zru6POefiV8Ik92JegHHxqnoI9tirm5431/MwPOK1xBF4qSuXcebV16f6N9Mg920iZvvSr2jHxLSZNUtTm2WuzQrDBahTdXTlIi/uxhV3pJmHeEXjjqRz5UGFfadAuu2SWcccckSTPcmJFUCJlCxrJugAln4gHj31+gVibL7Lx2EbAM0ksjb80z+/K/wB49AO5eQ+ZPBqfpCgRzFapJezg4KWy7yof0kvuJ8yR0oKqlRgtdauuLTW9gh+zGnbSjwZ3wmf1RX0ejoyflV/fTk8wJuzT9yIDHzoLEtXBc7Q2sRxJcQofzpYx/E1hL6KtM+1AX8ZJp2z57z17xejTS15WUHxTP8aDx2j9JNlbWryxzwzyDgkccqMWY8gd0ndXvJPIDyrh2PNnDm4uLy2mvpuMsnbxEJ0hi9r2Y15cOeM9Mbcmw2mheNnbADiSYY+HUk4qW2d2Csb2Vrx7WJbdhu20QQBXQH8pkA95n5qDwC4PM8AsW2usRzu7Yec8X/dX8nbTTwceu22f+oi/7qxbn0RaYzbyQmJu4xu2B+w+8n+GvJfRn2R+hlhI6XFhaPnzaJYm/GgqbbXraU4jnhc/myof4Gu4Gvz2+2SCg+saRZXC97WYVJcdRFIF4+AlJry0bZXSbglbOe5tpV9+KO5mjlQ9HhkJIx1xjhzoP0ilRY2Y1S3H821LtQOSXkKtnwMqYf8ACvQbVX9t+WaezqOctk4lXz7JsSAfOgsKzdc2ht7KLtLiRY17s+85+6ijix8AKmLr0mJcSJb6YFnuXzntd6OOADGWlDgMxGfcUZ4VpaHsOkU3rNy5urz+1kHsx/mwR+7Go8OPPjxoM2G1utXmiknja1sYZFljif6+4dDmNpRyjQHju8z8iLmlKBSlKBSlKBSlKBSlKBSlYm2Wveo2MsyjMgAWJfvSOQkYx3+0QfIGgwNoLyXVLttPtnMdvFj1ydOfHlaxn7xHvHuHDqDX6XpcVrCsUCCONBhVXkPHxJ5knia4Nj9n/UbOOInek4vK/fJK/GRye/jwz0AraoFKV/E86opZ2CqoJLMQAAOJJJ4AUH91+UbWbaRpr8Ijje5e2hlRY4sEtPLgFM926g4nBxyxwOPu1u39xcRH1PfitmLKkiKTc3jL7y2iYJVB3ykcBy48D99HwtdNiybW+e4cfSTeo3GOPHcTK5CA+GW5nuAK3LfZK71DL6rKyRt7tnbyFY1HSZ1w0p8AcfwFfp2lw20YjgjSOMclRQB54Hf41kDb+xDbskxhbpcRyxY/vlUVt2t5HKgeN1dTyZGDKfIjhRHtSlY+r7WW1s4jdy8ze7DErPM3j2aAkDxOB40GxSpg6vqU5+gtI4E+/eS+0f8AyIMn5uKPs/qEg+k1Ipnut7aFQPIy9o340H9bayGVYbJTg3km45B4iBBv3BB7sqBH5yiqOOMKoVQAAAAByAHAADpUdNsFOki3EF/cNcxhgpudySJlbBaNkVVKqxVeKnIwOlaWk7Wb0otruP1a6xwRjmObHNreTlIPzeDDvHfQUNKUoFZusbOW12B28SsV91xkSIeqSLhkPkRWlSgl3jv7EZQm+gH2XIW7UfmvgJP5Nut4mtrRdahvIRLC28pJBBBDIw4MjqeKsDwINd1fnl7NdW+uzR2MSN6xaxyS9oSsUcgd0E7bvFzurulVwWOOPAmgq9c2Rs738ogR2HJ8YkX9WRcMPnUvqFndaX7VtfpLEP6tfyqCR0juGIZT0DcOtbkex7S8by6muCeaKxhgHlHCQWH67NXba7I2MXFLW3U9RDHvfFsZNBybH7cW2pxkxHdkT6yJiN5Dy5jgy55MOHlyqiqF230qKx7HULaNInt5kEvZqqiSCVgkisFGG4srAnkRV1QKUpQKUpQKUpQKUpQKjtsV7bUdMtz7hmlnYdfV48pnw33HDwqxqP1tf9vaeT3wXgHmBHn8DQWFKVz6hqEdvE8srBI0UszHkAP4+XfQfNR1GK3ieWZwkaDLM3ID/U92OZJr8+1WV9RjFxeLJHY7yi3s14T3rk/RmUDkGPER9PaJAGa7tOtn1aRby7Xs7GI79tA/DtMcrq4B4cuKqeAHHxbW2eU3svr0gxHgraIR7sZ964IPJ5e7om6PtNkPXZrZ1o2NxcbpuXUKAn1dtGPdt4B3KO9uG8RnlgChpSg+MoPA8RU5f7CwFzLalrO4/tLfADH9LF9XKP1hnxFUlfDQQmjT6hqkbLJMtvDHLJE8tsGEt0YnKs0Zf6hCRjI3myDggVVaLs7b2aFYIwmeLNxLufvSO2Wc+JJrN9HMW7pNr1aPfPnIzSH8WNUlApSlArg1rQ4byExToGU8R3MjDk6MOKsO4iu+lBJ6ZrE1lOlpesZFkOLa6I+tPdDPjgswHI8nx1yKqyamPSYgOlTjGW+jEfUSGRFjZehDkV9g2AgYZu5Jr1utxISg/VhXEY/dJ8aDvvdsbGEkSXcCkfZMqb37oOfwrgX0k6eThZmbH3ILhh81jIrdstLhgXdhijjUcAI0VR8lFdVBPHbi37o7pu/hY3f+sdZFlrkNxrkRi7QE2UyuJIZoz7MsLJwlVc+83LOM+NXFTV4A2t24B4pZ3LHyeW3Ufip+VBS0pSgk/Sd7WnGIe9PNbRKOpeePI+QNVlSOun1nWLO3+zbpJdyDuz9TB8d5nb9mq6gUqd2o23gsSI8NNcuPo7eIEySE8By91c956HGcVmJputzKZWu4LZyMrAkCyIOiySsd4nqV+FBa0rA2P2la8idZUEdzbyGKeMHKhx9pD3ow4j488ZKg36UpQKUpQKj9tj2V7plx3LdNC3gLiNkGf2lWrCsLbfRTd6fNGn1m7vxHvEkZ34yP2lA+NBu1CGD+W7rLcdNtZCAO68mTmx6woeA7mOeY5eF/tmdQsbaC1fdub8brY526LwuZCO7dwyrnGSRirfStMjtYI4Yl3Y41CqPAdepPMnvJNBh7W/ziSGwXIE+WnK/Zt48b6+HaMVj8mfpVMiAAADAHAAch4CpvZc9vdXty3E9t6vH+bHb8CB5yvIfl0qloFKUoFDSlBO+jx86TZ/8AIQfIY/0qiqZ2DJjhmtW961uJU8TG7dtC2OhSUD9k9KpqBSlKBSlcWr6oltC0j5OMBVX3pGY4SNB3szEKB1NBkawPWr6C2HFICtzN5gkW0Z8S4MmP0I61SVkbNaW8MJaYg3EzmSYjlvtgBFPeqKFjHggPfWvQKUpQKmdMHaazdyf2MFtCD4sZJnHyaP8ACqSRwoJJwAMknuA5mpvYEtJavdP715NJPx7kOEhH91GnzoKalKzdpNXFpZT3HA9lE7gHkSqkqPicD40GDsliS71G9YgKZuwQk8BHajdY55YMhc/Cv5utsJb12g0oByDiS7cfzeHruf28nQDhyycVnbPeimM28QvJ551xvmAuVt1dyXf2F4t7THmevXFX1rapEgSNVRFGFVQAqjoAOAoMfZrZGGy3mBaWeTjLPKcyyHxP2V6KOAwOdbtKnttdozZ24EQ37qduzt4/vSN9o/mr7xPLgOtBnbHfSajqsqj2GuIowe4tDEFk+RbFK2dkdnhYWccOd5hlpH75JHO87nzJ+QFKDZpSlApSlAr47AAk8AOZ6eNfawtu5GXSrwp7wt5cY5+4c/hmg/N/R3cPPeX1zY2y780zBZZMrbwR53vs+1JI5wxRcAYHFQRX6AuyU0nG5vrlz92BhBGPACL6T5ua6dh7GOHTLVIwAvYRtw7y6hmY+JLE/Gtygj7fRbvTXk9SRbm3kcyGKWZlmR2xvlJn3g4OM4fByTx4122+28QkWO6imtHc7q+sKBG7fdSZC0ZPQbwJ6VR14XllHNG0cqK6MMMrAFWHQg86D3pUfJHJpDBxI8mnkgOshLPZ5OFkRz7TQZwGViSgORwBFV4OaD7Xhe30cEbSSusaKMszkADzJri1zXltgqhWlmkyIoUxvyEc+fBUHNnbAUfAHh07Zt5JFuL9llmBzHGv1Ft07NT78nWVuPTdHCgw31ef183ttZXD25hEcuQqPNuvvRSwwuQ77oZx7QUkOMcuNBpu3NjOd1Z0STvilzHKD0McmGz5Zrerlv8AS4bhd2aJJV6SIrD5MDQdOa+5qdXYK0T6kS2//T3E8Y/cV9z8K+HY48vXr7HTt1/zbm9+NBr6pq8NrGZJ5FjQd7Hn4KObHuAGSc1kaVay3cwurlDGiZ9Wgb3kyMGeYd0rAkBfsKSObHGJtDsjbWJt7yNCXt7mNpZJXeSRo3zE7M0hJ9ntBJ4bmavqBSlKBSlKCa2+kd7T1aE4mvGECH7qsCZXwOOFiVzw8K8bPYubcRZr+4KoAqpb7kEYAGAAIwXxgd71/ekfzvUZrrOYrcG2g6F8hrmQftBYs/omqooJ47DwZyJrwHwvrvj/AO5UztnsyN+0tVuLp/WrgK8clw7K0MYMkxIboFUZzzav0epHSx61rVzMeMdpGlvH07STEs5HiB2amgrQK+0pQKjbWMXG0MzNx9TtYljH3WuC7O48d1Qvkasqj9kwJNW1SVeK79vDn86KL2x8C+KCwpSlApSpG/2guLy4e104qgiO7Pduu8sTd8UKcpJR359le/jQbetbSWtmoNxMkefdBOXb9RBlm+ANYX/jyab8k067mHc8oSBD4gynJH7Naeg7HW9oxkAaW4b37iY70z/tH3R+auBW7QSf8q6w3EWNsvg94xPx3YsV43epaq0TpJp0MiurKRHerkhgQeEkYHI9asqUH55sxrGpWVnDbS6ZPI8SBN9ZrfdYLwXm/DhgfCum6t9du2DpJDp6KOEZ3Znc/pG3d0D9U8MnnV1SgktA2xl9ZFnqEQguiCY2Q5huQOZiJ4gjnunj/Cq2pf0kWG/pssqj6a2Hbwt9pHi9veB8lII7wa3tLvRPBFKOAkjRwOm+ob/Wg9bm3WRGRwGV1KsDyIYYIPmDUVoe0TWWnmGQGW5tpzaRpn2p2GDb8e4GJkYt3BWPdV1Ubpmkr/L93LIBvCC3aHBJwHDxyOQeAcmELkfZxx4kUG3oWhmHelmYS3UoHayY4cOIiiB9yJc8F7+JOSSa16UoFKUoFKUoPC+sknieKQZSRWRh1VgQR8jWRsbfO9uYZjme1YwSk82KAbkvk8ZR/wBo9K3qldon9Ru470cIX3YLroFJ+guD+o7FSfuyfm0FVSlKBU/tZqsiqttbH+dXO8qH+xQfWXDeCA8OrFR313a5riWqAkF5HO7FEmN+Z8ZCID8yTwUAk4Arm2d0V4y9xckPdTY3yvuxIM7kEWfsLk8ebMSx5gANHStMjtoI4YhhI1CqPAd56k8ye8k11UpQZe02uLZWcs7f0andHezHgiAd5LED41zbE6K1pZIspzO+9LO3e0sp35M+RO75KKyb0fynqixDja6eweU90lzj6OLxEYO8fFgDVnQKUrzuJ1jRnchVUFmJ5AAZJPkBQYu2G04soPYXtLiU7lvEOLSyHlw+6ObHuHmK+7FbPmys0jc70zFpJm+/LId5znv48AeiisjYGx9Z3tTnBM1yW7IN/QW+8RHGg7t4DeJHPe+dpQKUpQTO3mtSQwJDbnFzdyCGI/c3uLy+SKCfPFa2g6JFZW0cEIwiDGe9jzZ2PezHJJ8awkT1jXmJ4rZWqgDpJcsxY+fZxAftVW0ClKUGVq+00Fqyo5ZpWGViijeSVgPtCOMEhfzjgeNeWl7XW88nZZeKYjIinjeORgPtIsgG+P1c4qB1vWJ7TQzfQnF1fSo0kuAWjSTeMaDOcBECxgdxYnmaytitprjVLS7gum7R7eIzwXBAEkMiZKHeA55GQeZAYHINB+20ri0S/wDWLWGbGO1ijfHTfUNj8a7aDA2+uRHpN4x/4aUfvIVH4mu3ZqAx2NshGCsESkdCEUEVhekpu1t4bQcWvLiKLA59mrCSZvIIh+dVyrgYFB9qdg/31L/0MH/z3FUVRGoa2tttFGsh3Uns0TePuiQTStGCeQ3vbA6kgUFvSlKBSlKBSlKBXjeWaTRvHIoZHUqynkysMEH4GvaszVto7e1wJX9tvdjQF5X/AFIkBdvMDHWgydlb17eQ6fcMTJEubeRv6xAOCnPfJHwVx4Bu+vXaLbWK2lS3jxLdSMiJHnCqX91pnwezXv72OOANZuoaTdas0TSJ6lBE4kRs/wA9JGRwK+xbgg8Rlj3ECte52Ktms3tkXsw53u0BJlEoIZZzI3tPIGAO8xPLHKg9NF2dMb9vcsJrtgQZN3Cxqf6KBCT2aDv72PFie7brA2b153JtroBLyIe2BwWZeQuIeqN3jmpyD3Z36BU5tptE9tEkVuN68uT2cC9D9qVuiIPaJ8q1Nb1uGygaadt1EHxJ7lUd7HkBX57sVtXayXk1zfzLDeSHcjhnDJ6vCD7MaNIApLe8SOdBebMbPpY2qQoSxGS7n3pJG4vI3Uk/6DurVrkh1aBxlJo2HVZFI+YNZurbc2FqPprqJT90OGf9xMt+FBu1DbX3R1K4GmQE7nsteyLyjjzkQg/2jkcu4deOP7k2pvb8bmnW7wxtzu7pN1VH3oYT7Uh6E4HWqDZvZuKwg7OPLEktJI5y8rn3pHbvJ/Cg0oIFjRUQBVUAKByAAwAPAAV6UpQKUpQTGzQB1HU27+2gX922iP8AFj86p6ltmDjUtUX9Nbt+9bR/9tUsdyjMyqyll94Aglc8t4Dl8aD0pSlBHz6VNarJCLcXtjIWPZAxiWHfJZowspCSxbxJX2gy5xxAGOOw0CSSJra3shp1rJwmdmjNxKpyGRFjZt0kErvuxKg8Byxa31/HBGZJXVEXGWY4AyQBk+ZA+Ne9B529usaKiAKqKFUDkABgAeAAr0pUntBtFLNMbLTyDccO2mxmO0Q97dxlP2U+JwKDytwL3XGkBzHp8RiB7u3m4yYPVYwoPi1WNQXo+kNhNNptx9d2kk0Up4eto5yXz3yKfeHMDHcM1e0HjeXiQxtJIwREUszHkoAySfhUxoeiC9S4uLyIEXgQLDIOMcEeexVhzVyWaQ44hnxzWvbUR6/eerYzb2xR5+ksvB4rc9VUYlYeMY5E1T0Emuzl/a/kd2JIxyhvVL7o6LOmJAOm8GroG0t3GP5xp82R9q2eKVD4gFkk/wAFUlKCdXbZMcba+HgbKf5eypH418O2ozj1S+/9I+B8eVUdMUEvdbZTLE8iaddlUVmPaGBMhQScKZC5OBy3c1/NjrWpXcUckMFtFHIiurS3DyEhgCvsRxqOR+9VSwyKnvR63+y7cfcQp/duyD/LQfy2z15Mf5xfMq96WkSxA+HaMXkx5MprR0bZu2swewjCs3vOSWkfxeRyXf4mtOlApSlBl69s9HeKu8WSSM70UsZxLE33kbx5FTkEcCDU/cbaSaaNzU1yMHsriBSUnIGQjRjjFKR3e6eOCK2NptrIrIKu60txJwigj4ySnwH2VHex4DHfyrN0DZKV5xe6iVkuf6KNeMNoD9mMH3n6v8utBz7P6JPfTrf6gu7u8bW1PK3B5SyA+9MR193wOAtbfaZDOu7NGki9JEVh8mFdNKCYm9GWlPzsoPgmP8uK79N2PsbbHY2sCEcQViTe894jP41sUoFKUoFKUoFKUoIm61RNO1eV7n6O3vY4Qkx+rWWHfUxu32CVYEE8PZ+WzsvsvZ2YZ7UZMvFpDIXL8Sw9sk8MsTw7yTWzcW6yKVdQynmrAEHzB4Gpmb0Zafvb0Ub275zvW0skWD4BG3fwoKrNfC2BmpgbDsPd1HUB5zxt/njJriu/RbDOMXN3fTjpJcez+6qgUHhtNq6aqTp9oe0UsnrU68YoY1YMUD8mkbd3QBnHHPI43tU24sbY7jTK0ndFFmSUnoI48t88Vm2Xon02JN3sndc53ZJpiue87m9u93Tuqi0zQ7e1Xdt4Y4h+jRVz57o4/GgmpW1LUvZVW061PNmIN5IOiqMrBnqSWFUeh6FBZQiKBAiDie9mJ5u7HizHvJrQpQZG02zUd9DuOSjqd6KVOEkLj3XQ/wAR3ip/T9tZbNhb6qvZycRHcgYt7gAZHtco5CB7pxx6ZAq3rm1HToriJopkWSNxhlYZB/8A3x5igx9goz/J8Ur/AFlzm4kPVpz2n4KyqPBRVDUQmyN7p/8Au657SEf1W7JZAPuxTD24/AHI6102fpJtwwjvUksZuW7cDCMf0cw9hx45FBXUrzhnV1DIwZTyKkEHyI4V6UClKUCpz0e/7tiP3mmYeTTSMPwNUEsgVSx5AEn4cawfR/BuaVaA8zAjHzcb5/zUFDSuW+1SGBd6aWOJesjqo+bEVLy+lC3clbKKe9cf8PE3Z5/OlbCgeIzQWVSmrbXSSyta6aqzTjhJKfye2z3yMPefpGvHripuw1WbWJ5ILu4NiEbdNimVnlXGctM2CyniMRjl8DX6Jpmlw2sSxQRrHGvJVGB5+J8TxNBkbNbGR2jtPI7XF3IMSTye8R9xF5Rp+aOg6CqKlKBSlKBSlKBSlKBSlKBSlKBSlKBSlKBSlKBSlKBSlKBXlc2iSqVkRXU81ZQVPmDwr1pQScnoysgxa37a0cnO9azPH/gyU/w1x6ls3qlvDI9tqUshRSyxzwQuXKjIQOACCcYzirilB+cbPXOsXtrHcQ3tqUkXOHtmBRhwZDutzBBHw5VqpYa733VkPK3lP/2Fcl0jaJdvOqk6dcNvTBePqkp4dsFHHsm4bwHLHkDdQTq6hkYMrAFWUggg8QQRwIoI2fZbVpkZJdURVYFSIrNAcEYOGZsjzFfLP0byLGscmpXrIihQscixKFUABfYXOMDHOralBL2Ho002Jt/1cSv9+dmlY+P0pIz8Kpo4woAUAAcgBgDyFf1Sgyde2VtL5QLmFZN33W4h1/VdSGX4GsM+i22A+jnvY2GcMl3LkdPeJHDyqypQRMOrXelHcv2a5tPs3ap7cP5t0i/Z/SD48+FBbbW2MoBS6t2B6TR/wzWqRWRcbH2Emd+0tmJ5kwR5+e7mg1ILlJBlGVh1Ugj5ivSvzXbTZK106JbuwU210JYljWJmCzs8ir2LR5wwKljgDur9KoFKUoFKUoFKUoFKUoFKUoFKUoFKUoFKUoFKUoFKUoFKUoP5kjDAqwBBBBBGQQeBBB5iottm7vTGL6biW3JJaykbAXJyTbSH3P1G4VbUoJnSfSFaTP2UjG2nHOG5HZyA/m73sv8Ask1Sg1xarolvdpuXEMcq9HUHHkTxB8RU2fRpHF+RXV1Z8c7scpaL+7lyPxoLKlR50jWYeMV7b3A7lubbdJ8C8BHzxXm+qa6nOytJP1Llh/nWgtKVEjVteY8LK0TPe9yxx57g/hXpLp2uTDDXVnbf8iB3b5zHH4UFg7gAkkADmTyHnUrqHpGtw5hs1a9uPuW/FF8ZJvcQeOT5Vzw+jCKQhr64uL1ukshWL4RIQAOHIkiquw02K3QJDGkaDkqKFHyFBN6PsrPLcreajIskyA9jDHnsLbPMrnjJJjhvn4d2K2lKBSlKBSlKBSlKBSlK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512345419"/>
              </p:ext>
            </p:extLst>
          </p:nvPr>
        </p:nvGraphicFramePr>
        <p:xfrm>
          <a:off x="460375" y="3167011"/>
          <a:ext cx="6854826" cy="2695956"/>
        </p:xfrm>
        <a:graphic>
          <a:graphicData uri="http://schemas.openxmlformats.org/drawingml/2006/table">
            <a:tbl>
              <a:tblPr firstRow="1" bandRow="1">
                <a:tableStyleId>{5940675A-B579-460E-94D1-54222C63F5DA}</a:tableStyleId>
              </a:tblPr>
              <a:tblGrid>
                <a:gridCol w="682625"/>
                <a:gridCol w="6172201"/>
              </a:tblGrid>
              <a:tr h="381000">
                <a:tc>
                  <a:txBody>
                    <a:bodyPr/>
                    <a:lstStyle/>
                    <a:p>
                      <a:pPr algn="ctr"/>
                      <a:r>
                        <a:rPr lang="en-US" sz="1800" b="1" i="0" baseline="0" dirty="0" smtClean="0">
                          <a:effectLst>
                            <a:outerShdw blurRad="38100" dist="38100" dir="2700000" algn="tl">
                              <a:srgbClr val="000000">
                                <a:alpha val="43137"/>
                              </a:srgbClr>
                            </a:outerShdw>
                          </a:effectLst>
                        </a:rPr>
                        <a:t>2</a:t>
                      </a:r>
                    </a:p>
                  </a:txBody>
                  <a:tcPr marL="97536" marR="97536" marT="48006" marB="48006" anchor="ctr"/>
                </a:tc>
                <a:tc>
                  <a:txBody>
                    <a:bodyPr/>
                    <a:lstStyle/>
                    <a:p>
                      <a:r>
                        <a:rPr lang="en-US" sz="1000" b="0" i="1" dirty="0" smtClean="0"/>
                        <a:t>The response</a:t>
                      </a:r>
                      <a:r>
                        <a:rPr lang="en-US" sz="1000" b="0" i="1" baseline="0" dirty="0" smtClean="0"/>
                        <a:t> states a topic by giving the words or pictures a title and has circled the reasons that support what animal he or she liked best.</a:t>
                      </a:r>
                    </a:p>
                    <a:p>
                      <a:r>
                        <a:rPr lang="en-US" sz="1100" b="0" i="0" baseline="0" dirty="0" smtClean="0"/>
                        <a:t>Student writes, draws and/or tells about the animal he or she liked best and then gives the pictures and/or words a logical title (states the topic).  The student has circled </a:t>
                      </a:r>
                      <a:r>
                        <a:rPr lang="en-US" sz="1100" b="1" i="0" baseline="0" dirty="0" smtClean="0"/>
                        <a:t>sufficient words or pictures </a:t>
                      </a:r>
                      <a:r>
                        <a:rPr lang="en-US" sz="1100" b="0" i="0" baseline="0" dirty="0" smtClean="0"/>
                        <a:t>that explain most why he or she liked the animal best (supports the topic with reasons).</a:t>
                      </a:r>
                    </a:p>
                  </a:txBody>
                  <a:tcPr marL="97536" marR="97536" marT="48006" marB="48006"/>
                </a:tc>
              </a:tr>
              <a:tr h="394162">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800" b="1" i="0" dirty="0" smtClean="0">
                          <a:effectLst>
                            <a:outerShdw blurRad="38100" dist="38100" dir="2700000" algn="tl">
                              <a:srgbClr val="000000">
                                <a:alpha val="43137"/>
                              </a:srgbClr>
                            </a:outerShdw>
                          </a:effectLst>
                        </a:rPr>
                        <a:t>1</a:t>
                      </a:r>
                    </a:p>
                  </a:txBody>
                  <a:tcPr marL="97536" marR="97536" marT="48006" marB="48006" anchor="ctr"/>
                </a:tc>
                <a:tc>
                  <a:txBody>
                    <a:bodyPr/>
                    <a:lstStyle/>
                    <a:p>
                      <a:r>
                        <a:rPr lang="en-US" sz="1000" b="0" i="1" dirty="0" smtClean="0"/>
                        <a:t>The response</a:t>
                      </a:r>
                      <a:r>
                        <a:rPr lang="en-US" sz="1000" b="0" i="1" baseline="0" dirty="0" smtClean="0"/>
                        <a:t> states a topic by giving the words or pictures a title, but may only be partially accurate or logical, with some or a few words or pictures representing why he or she liked the animal the best  (needs more supportive reasoning).</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Student writes, draws and/or tells about the animal he or she liked best and then gives the pictures and/or words a title that is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partially representative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of the student’s words and/or pictures.  The student has circled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some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of the words or pictures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that explain most why he or she liked the animal best (supports the topic with reasons) or there may be few detailed reasons in the student’s writing/drawing.</a:t>
                      </a:r>
                    </a:p>
                  </a:txBody>
                  <a:tcPr marL="97536" marR="97536" marT="48006" marB="48006"/>
                </a:tc>
              </a:tr>
              <a:tr h="450965">
                <a:tc>
                  <a:txBody>
                    <a:bodyPr/>
                    <a:lstStyle/>
                    <a:p>
                      <a:pPr algn="ctr"/>
                      <a:r>
                        <a:rPr lang="en-US" sz="1800" b="1" i="0" dirty="0" smtClean="0">
                          <a:effectLst>
                            <a:outerShdw blurRad="38100" dist="38100" dir="2700000" algn="tl">
                              <a:srgbClr val="000000">
                                <a:alpha val="43137"/>
                              </a:srgbClr>
                            </a:outerShdw>
                          </a:effectLst>
                        </a:rPr>
                        <a:t>0</a:t>
                      </a:r>
                    </a:p>
                  </a:txBody>
                  <a:tcPr marL="97536" marR="97536" marT="48006" marB="48006"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0" i="1" dirty="0" smtClean="0"/>
                        <a:t>The response</a:t>
                      </a:r>
                      <a:r>
                        <a:rPr lang="en-US" sz="1000" b="0" i="1" baseline="0" dirty="0" smtClean="0"/>
                        <a:t> </a:t>
                      </a:r>
                      <a:r>
                        <a:rPr lang="en-US" sz="1000" b="0" i="1" dirty="0" smtClean="0"/>
                        <a:t>does not state a title that is logical for what the student has written</a:t>
                      </a:r>
                      <a:r>
                        <a:rPr lang="en-US" sz="1000" b="0" i="1" baseline="0" dirty="0" smtClean="0"/>
                        <a:t> or drawn.  There are minimal or very few details in words or pictures that support what animal he or she liked best.</a:t>
                      </a:r>
                      <a:endParaRPr lang="en-US" sz="1000" b="1" i="1" baseline="0" dirty="0" smtClean="0">
                        <a:effectLst>
                          <a:outerShdw blurRad="38100" dist="38100" dir="2700000" algn="tl">
                            <a:srgbClr val="000000">
                              <a:alpha val="43137"/>
                            </a:srgbClr>
                          </a:outerShdw>
                        </a:effectLst>
                      </a:endParaRPr>
                    </a:p>
                    <a:p>
                      <a:pPr marL="0" marR="0" indent="0" algn="l" defTabSz="1018809" rtl="0" eaLnBrk="1" fontAlgn="auto" latinLnBrk="0" hangingPunct="1">
                        <a:lnSpc>
                          <a:spcPct val="100000"/>
                        </a:lnSpc>
                        <a:spcBef>
                          <a:spcPts val="0"/>
                        </a:spcBef>
                        <a:spcAft>
                          <a:spcPts val="0"/>
                        </a:spcAft>
                        <a:buClrTx/>
                        <a:buSzTx/>
                        <a:buFontTx/>
                        <a:buNone/>
                        <a:tabLst/>
                        <a:defRPr/>
                      </a:pPr>
                      <a:r>
                        <a:rPr lang="en-US" sz="1100" b="0" i="0" dirty="0" smtClean="0">
                          <a:effectLst/>
                        </a:rPr>
                        <a:t>Student does not write or draw in a logical way about what animal</a:t>
                      </a:r>
                      <a:r>
                        <a:rPr lang="en-US" sz="1100" b="0" i="0" baseline="0" dirty="0" smtClean="0">
                          <a:effectLst/>
                        </a:rPr>
                        <a:t> he or she likes best.</a:t>
                      </a:r>
                      <a:endParaRPr lang="en-US" sz="1100" b="0" i="0" dirty="0" smtClean="0">
                        <a:effectLst/>
                      </a:endParaRPr>
                    </a:p>
                  </a:txBody>
                  <a:tcPr marL="97536" marR="97536" marT="48006" marB="48006"/>
                </a:tc>
              </a:tr>
            </a:tbl>
          </a:graphicData>
        </a:graphic>
      </p:graphicFrame>
      <p:sp>
        <p:nvSpPr>
          <p:cNvPr id="8" name="Rectangle 7"/>
          <p:cNvSpPr/>
          <p:nvPr/>
        </p:nvSpPr>
        <p:spPr>
          <a:xfrm>
            <a:off x="1368426" y="228600"/>
            <a:ext cx="5108574" cy="761999"/>
          </a:xfrm>
          <a:prstGeom prst="rect">
            <a:avLst/>
          </a:prstGeom>
          <a:solidFill>
            <a:schemeClr val="accent1">
              <a:lumMod val="20000"/>
              <a:lumOff val="80000"/>
            </a:schemeClr>
          </a:solidFill>
          <a:ln>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Questions #15 and #16 address language standards that are assessed on SBAC as part of Claim #2 – Writing.   These two questions are not on the student Listening Comprehension answer key and recording sheet, but may be used for instructional guidance in language and writing as desired.  Questions #15 and #16 are combined as a two-part question.</a:t>
            </a:r>
            <a:endParaRPr lang="en-US" sz="1000" b="1" dirty="0">
              <a:solidFill>
                <a:schemeClr val="tx1"/>
              </a:solidFill>
            </a:endParaRPr>
          </a:p>
        </p:txBody>
      </p:sp>
    </p:spTree>
    <p:extLst>
      <p:ext uri="{BB962C8B-B14F-4D97-AF65-F5344CB8AC3E}">
        <p14:creationId xmlns:p14="http://schemas.microsoft.com/office/powerpoint/2010/main" val="4292571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15</a:t>
            </a:fld>
            <a:endParaRPr lang="en-US" dirty="0"/>
          </a:p>
        </p:txBody>
      </p:sp>
      <p:sp>
        <p:nvSpPr>
          <p:cNvPr id="11" name="AutoShape 11"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67469"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2" name="AutoShape 13"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229394" y="83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6" name="AutoShape 17" descr="data:image/jpeg;base64,/9j/4AAQSkZJRgABAQAAAQABAAD/2wCEAAkGBxITEBAQEBIQFA8UEA8PEg8QDxANDxQQFBEWFhQSFBQYHCggGBolGxQUITEhJSkrLi4uFx8zODMsNygtLjcBCgoKDg0OGhAQGywkHCQsLCwsLCwsLCwsLCwsLCwsLCwsLCwsLCwsLCwsLCwsLCwsLCwsLCwsLCwsLCwsLCwsLP/AABEIAOEA4QMBEQACEQEDEQH/xAAbAAABBQEBAAAAAAAAAAAAAAAAAQIDBAUGB//EADoQAAIBAgQEBAQEBQIHAAAAAAABAgMRBAUhMQYSQVETImFxBzKBkRQjQqEWM1JTciRiFaKxwdHh8P/EABoBAQACAwEAAAAAAAAAAAAAAAABAgMEBQb/xAAqEQACAgICAgICAgICAwAAAAAAAQIDBBESIQUxE0EUIjJRI3FhkTNSof/aAAwDAQACEQMRAD8A9wQAMAAAAFAAAQAAAAAAAAAEIIQpJYaiSGNnNJXexJjK0Mxpv9SATRNHEQf6l9yCyHqrHpJfcgkdcEBZkkhcAcAAAEEgAAAAAACABgAAAAoAACAAAAAAAAAAhBCFJLDbkkMz83XkuSYjIjhoNbElRrwUPX7gyoFhbfLJ/cqyRy8VbVCCCanmFeP6eYkkt4XOlJpTXK27AGumAKABBIAAAAAAAgAYAAAAKAAAgAACgCAAAAAhBCFJLDbEkMoZvNKm+/REoxMwMLWqtO1PYkhEvjVf7QMiD8TPrBlWSH41dYy+xBAix0f932ZYkZ48alWEYq2qd3oQDrI/9gB4AEEgAKAAAACIAAAAAAUAABAAAFAGsAUAABCCEKSWEbJIZzeeYrmlyLoSYWQZVX5Z8r/USQjel7AyoS3sVZIunZfYgga4R6pfYsSVcfhFKPlSUo6poAtZXieeFn860ZALyYA4gkABQAAAAAAAAAAAAAAAAAAARgAAAAAAwCnmWJUKbfV6IlIhnJyd23Lrqy5jZmY7NVGUVHpLcgqvZ2mBxHPCMlq2tQZ0WSrAEFNAWLCAGfUl4NWM18ktJe5ANyDTV1sAPRBIoAAAAAAAAAAAAAAAAAAAAAjAAAAAABskjZy2d4zmna/lje/uXSKNnNY7GSm/Dppt7aIgk1sk4VbtOv72I2OJ0EKKpzUI6RYLotEMkS5BGhSxAXAIsRRUoOL67e4AzJsRb8mXzR0+hANZEEhcAUAAAAEQAMAAAAFAAAQAAAAAAAAAEIRLM/NsYqcHrqZYR2YZM5KGEq4iVopxje/N3LvoqjpsqySnRW156eZ66mLZlNdEAqY+ldX6okhsjpS5kmQyVId9CC4WLFQ+oAikr2AM/MGotVoNXT83sQDYwmIU4KUdmiCSZIAUAAAABAAwAAAAUAABAAuAAAAAAAA1sglmNmuD8WrGLem5sRaSNeXbLNLDOOkZJIhyTEYsk8Of9S9jGZfoPP3X7Ele36E8zurogxvkvZj1KlVTcYuyDRMXsYpVtbzsQZgarf3CQN8Gp/dZAHeA/wC47kkEVfCLllq9tSCxt5DC1CK6EA00AKAAAAAAAAAAABGwBOwINkgNjYFSBSQAAjAG2GhJlHG6Tuv6XYukY0tyOdeYVLtX2bJ9HVqp2gWPqdyn2RZibFWYVO37iUTJjYMYJ7ZLhcfPnSa/crF6Zr+RxlrcS1UXmbvqbKsOVQuDFiu5gldp70Z7bXLrQlSyV27R7lPyXZ0kTCla22YuY8UUaflWrXX1NujElN7NfJvhUunsy/4zV7unc6X4PRx35eSfovYfimjVi4PyykrJW6nPu8c0+S2dPHz1NaZ2uUL8mHsapvF0AUAAAAAAAAAAACoAnQAaI2IToANE7FI0NiDRIADWWMT2U8bHYsi9S77OUqaVKi9SJHZosiIqhjXs2m4tMXxPYvORjrlvodhXeojGu2YsrThpmjWrRU1FtJva+hsqls4MrowfshxuZU6MG5STe9lqyv4blJIiWVWo8t+jic1z+pWb5W40vsdfF8VCHZws3ysp/rExpxv6r1OzGuMUcSVkm+yO/pYvyiOyzgaV69L/ADRrZK/Rsz4ctWL/AGe34SFqcV/tR5E9svSJ0CRQAAAAAAAAAABCQJYACNoaEY2TxElUSWrS9yvNDiyF4yn/AFxv7kc0TwY14+la/PHT1IdqJUH/AEZ2J4nw8N5Xe2ncxu+Jb4ZCU+JaL7r6FVkIt8DLNbFwnGLjJbrQzqxMxyrcfYVcphJ8z6l97KKxoi/4DAro2IZTG/w/Aq0zP+a0JRyJRldGSvoxXX/JE474hxcalOzaaW6Z2sKKmts8d5Kcoz0c9SwNeq1K0pLZb2OhKNce2zQhGyxaWzSp8J4mfRRX2MUvIRgukZ6vHzfs1MLwHt4lRL0ua1vlW1pI3Y+KT9s0q/CVCnRnJtOybTZrQzJylrQt8ZGMdpnE5PT5sZTitlUv9DsTn/hf+jmUQ43L/Z7VBaL2R5VntI+kPIJAAAAAAAAAAAgDbkORBXxONpw+aS9rmOViRkUGzJr8SQTtFN/QwyyEjKqXop1eJJ/ph+5ilkmSOOzDzXNa2jbl/ijVlkNm0qEVZ1ZtXadrd3cxu4uqSusQoq3m1fdmN2syqpEssLB7JN3Xq0VdzJ+JC4ijJJWkuVCFj2UUCzl9ZNx5XZ3V1c36bNmC+C0eiUHeMX6I6cHtHHlHskZkRdLoRRIZj+PsVkIyJaPPfiNTvUh7Ha8fJpHmfLS1NFfB8VQo0owhBOS62RmniOye2+jBj5rjD0LDifF4iXLQhbpdLQxWYdUFts3Ksuy3rRpubox58XV82/ImaUcdSl+rNmUpQW2c5nvFMq35dPy0ttOqOtj4cY97Obf5Cb6SIuCaTnjI6XSVxmPjWyuDX8lqkewRR5w9Wl0OBIgAAAAIQQBJJSxmYQprzte3UxTmkZIwbMfE8UL9Cv76GtK4zKgzMZxNUtZWXqmYZXGWNCRjVqjl55VG2+lzUnPfs24QQ50ZWvzmHZmSRXhRm3pNkkaRPKrONublfvuQToX8Rd2asmvoAPq0/IuWMZa6gEdShbWL5ZNXtfqAMv4i5J6SvdPuNlkiShSSnzR2jo16mzQ+zBcno9EyyV6UPZHZr9HGsXZbRdlBGEWQFX7KnnnxLl54d7Hf8V/FnnvMR7Rw19t7nUTX2cOKZ1nCWbeDGS8OTu90jl5FEJdcjo4uTZWtKOzpHTo4pp1KUk/VGlLdfSZ0673Z/KOjO4j4coU6MpwSUrbG1g3ylPi/RrZ2NXre+zJ+G6bxUnbZMyeViteyfERXI9VicE9EKAAAAAANuVYMrPMx8KNl8z2NeyzRsU18uzjqrc3zTbb3vqaFlx0K6SFRcnZ7d9jUdr2bCqCWFh129SeY+Mb+BhvF6Fd7L8UhJ4TtJgjQQc6etrkkaCrShVak20+xA0WKlKLSja+m4J0V6FKVOdk24tNgaLDoxb5mBobVoXafXoUbLL0P5Uk+j3ZsUvsw3Lo7XIpXox9jtVejjWrs0TKYtCMlBehSj9kHn/xMj/Lf/wBudvxsumcTy69Mp5fXwVOnF1Ip1LbWT1M16ulLj9M5eJ8ajyaLD4opx0o4f/lRh/Biu5SN6HknHquOyGebY2r/AC4OK6aEuiqKLvyV89LgZGeSxUEvHb16am3hxjL0c7Mi5S22b3wxhzOpO2zaNLykdM6fiKkk2eiI5B3RQAAAAABhEgji8/qOVdp/p2OXkS7OjjrSKBzZvbOpBAY9GYr47DeJG1+UsjGx+FockVG9/UukUHSpXdyRoel3I2NEToK90SNEiQGhyYIBgAihI2SZs0+zDc+jrOGZ/lex2avRxrfZsmVmIRkokUq/ZU4T4lx8kGdjxvpnG8t6RRyaODjRjOvyudvqZchWuXRz8GFbh2WnxPg6ekKd/ojB+JOT3KRvwnVjr9FsinxtJ/yqOnsZvwYa/aRgfk7N9QOf4hzerWt4seV9Lm7i0xgv1Zzcm6VtnJo674Y07UJt7uTOR5ScvkSO74iK+Ns7c551wAAAAAAGBkROZ4jy18yqxv6pI5eTBm/jWIw+b79V1OY4M6sZrQhdQLc0OfQKDKuYgaIjLYpUuDIAEgGAIiSNobVqqOrat6k6ZG0ZOMz+nD5dX6E8X/RTlox8TxBUl8qM9S0zDbLaO8+GeNlOlPn3T2OvU1o5NqezuEZWYhGQmWBhlDiPiUvyoe51vG/ZxvLfwMvK+GqM6Kr1ZPltcy326s0l2c/Do/xtv0T062XU9Lc32ZidN0jNTCqrb5bHfxNhIfJTX2MqwLWtyZZ+RgutHO8UZvHENSjFR5emxu41PwrbZz8jI+WaaR33AOH5cLF/1anH8ndztPQ+Li1V2dQaB0gAAAABQBAQNkk9yJJaEXpnkvFcZwxc1Suk9TlX+zq0PaKVGVd9WvU11JGzpmlhYzXzSuX+RGN1sv8A42CVnZFJLZaD0Po1VP5TC4mdSQ6orbkaJ5IVIaY5IhrYiMd2WjErKSMzM815Yrk3MqSMTZz+JqVqt23p2Lporsjw+B6sSkRJ7LlOjFdCqkUcTquBanJOUdk9Tdx5GtdHSO/hiY9zpqLaObOxJ6JFWj3RRwey0Zpod4i7onixyT9HJfEKg5UNF10Ol42SUjleTX6kGS0HLL5Qlo+V/wDQyZD1kL/aNfH2saRwNTBvnlFa6nZU1rR592b2R16DhbmT+hmrsXHReMXJbQYiK5fXsYLNMnH27UewcKQthKP+J5bJ7sZ7eEVFLRtGEygAKAAAACEIMRkv0Qjz7imH+ov3RyMh9nVx/RmqWho7N/Qc7CY0Va+FUt2ZFIo4kDVSnrAlNMo00U55zVW+pOivIlxOdVLQtuZNIx8mVK+NlNeYqy2yDmIBPRmwSTNlSAiAb3C0n4vobuN7NXJ6ib2YTnGorfLc9FTBaR5XJtamO8Zq+r2M/wAKbIje0hMuxUnPfqUuq1EyU3NyJeO5S/DRa3uimA/3L+S/iillWXVZ0ovn5U1qttDJlzSt2vo18ODnBw/su4bheCUpynd7uxEs+bWtEx8PXFNt/wDwjqvB04/ma+9txGd030Xjj1VxZxOcTp1K8fBVotpG65TjBb9nFrlH8jr0etZRT5aNKPaKRwrZbmz2Ce9F8oXAAUAAAAGorEMRln6IXs4fjGFqsH3RycldnUxn0YljQOiNIA5IkEltGSirRiZrhk1daMyJmFxM9QZkbMeglErslDVAElinEgEliCBbBA1+GK7VeMejN/FXZqZT/U6jNq3LUelz0mOto8hlr99mc8Q+pvKKNNTY7CVLST9TFkL9DZxn+5qcXVbYNSS5maOC/wDIb/kP/GZXDmHryj41afLSWqjsrdjazOLlxiuzRw5SjHn9CZlxfyVFTppOmvm1vcivA2tsvb5WXoz+IqmHrUVVhJKXWF+puYkZKfGXowW3/JXtHN4NvxKXbnWxs317OdipfKj1fD5lJJJK6SR5jIq1LZ7dR6LKzZ21RiJEpZlKUkktADWgwB4AgAiKRDEL7RQ5DjeGtOXuc/Jjs6OLI5qMjmNaOou/QIoW0x8ZLqWK9iyleyW7BDL8Mh5oXqdehbRj+Rb0Y+a5QqesdiUm/Q4mPyEvaKtAoEb2RosLCytfldvYBIhitX6FmnoySSSHei1fZasqoy36NaU0vs3MiymoqkKstFdabM6eMmjTukpemdFnGFk6l47Pqd+mxKPs4WRjyltpMz6mGktzahan9nMlj2r3F/8ARHCMuZKz37E5DXAtRGSn2jW4pf8AoU/Q0cDqzs3897q6OHxPEUnQjRTtpZnZ+Gv5ORxU7OHHXRSyzL6leaUU0usrafcy5FkK1tMijDlP2mdR/BkOXWcubdpbHGl5KUZdHdo8XBV9sqvhmVGtTlzXhdOzJfkLJL0adeCq7k16OrjHt2OfZft6Z6Ob9aHWMZQkws7Tjr1AOkjK4A4AQARFeJINEOJDOd4zoXoc/WJguXRlpepHEw1V1/7ONc9PR3qH+pfyzLnV12SMqx4y+yHkJF2vliW3QPEj/Y+XkU8DSbqWfRlPhivsT9G/Ks7WJbiutmBVr2Z+aU1KNnoUWRKvbii6MmHD8Hqp6nOv8hZJ61oMnwOQxVRczukbWFP5PZWTN2WHpryxS2sbGRKSlqKKRb+zmsxyiMqjUHZt9Ca7JJpTWkWnHkjXyzI6dPlduaXdnVqsxtfyRzrKFs1atK3l3k9l2L2X1x/g0zHCjXZDU52rSeq6GpLOmujchWteifAYiE3yTSUtkbNGTJv0a9tSf0XpZTF9dToq1tHMsx02RZng4+CoT1WxCnxe0YpUdaMCPDOGvflv77Gb8qSWyscZF+nGnSVopKPoak87mjoU43/BDPMk9KabZq/L+xsTq1Eh8Gbmp1Nl0R1qUpQObKOmXYSvqjRuq1PZsQl0WKWFlLpoWLF/D5YlZvcA0oRsAOAAAaV5AGSmGV8RQU04yScXuJqLXZMXpnHZrw24S56T8t9mcnJqSezq0ZC1ou4RKENNGc+Fky3AVvc2E5MyJaKEY2qX9TRvtnF9GVvo1FSe/wBTVldM1+aKlLDeLOV35UdPHUZrsmUuKHVKMYpqK17k3Ylcl0Wj2RYSerTepr1Q+GW/ol+ieS0dtzdhk1clyYRk2lztpPmuT5S6q2CUJbZnTiy/HEySu0eYhiWtp6ZR1xY/C4qTvPd9PQ9Bi0Qgtt9mOdSXX0WLt6v5u5e1x5dMppIz8dDVSTakupMsqVS6JVezSwuZysrswS83ZH2iksZMsYjGqcbdSYecnL6MH4plV6lRyjFW5bpP2OhDycrYOP8AYeOl2W6mHS03NRt1szQ9GdiH4bvHRdTYg3LstKHJGzgsN4kVJy8rR0YZvxrjs5ttKTNTDYKEV31vqZFkKx9GuoNFyMbbGQkcAFwAYAgAhHFAUa0GMmzVyJyjHaQXsysenKLvoedyMm1vtaN6lpGZ4b7pivJX9o3uSGSi+zNh5S0Tsr0KF5q97XOddfyehY+ujdlbkt6WMVliXRpdtmbR8qf1N2H8Tba2MnM6ONWmtsulop06TdRGln28f1iRJ6RuOhaN+trnHsqlJ7RrKbb0VsFRi+aT3dzp4GFFfvNlpSafRWnF3dtjuR+NRaTNiL67KdCpyzcXtc51tS37Jk9mnzvZLTuY1XUu+XZiMzHya/8ABEuE3ps2q9aI8NGb3jZB+KhJb5EuaLHJKJp2eMUO+RG4tjsJK7L4sIxn7KWLou0utzfyGm1pmuUszjdImu/44vZlgTZUpxWrfKci6+c7G0VtUfR0GCjJ2beh3vFqTW2c21pdI0Eds1RwAgAAAANRh5y/okUyxe/ZDEsROPJaI+ytjKHNFpnLy8CM65GeuepGH/w/+lv7nj/x5L17OgrkvZXxKnB+n7Bq2Bnhxn6GLHW10Nlcn20X+DZZWJvG9vcl1rW2YHBJ6GKUS08mMUuLL6kLyJ7NGeryFr6RG2h2Bw/LJuTuadspys5T9GOxtou4iouV27GSi9bSZiri9mZSdlY7Fnxcf5G20iXoYISin0yhnVoXn63F9za6LpPRswoeT1scm013P9jIcOaVn0Zho3Ka0byklE0pyTio9j08LJJa0ammpbK9VeV3E6+aMkW9mdhsRyya9TTnjwrjKbfZn1y9lyjiG3Y1sXJU9pspKCSLM4LeXvZlM2f/AK9mJN+kQKu5SjGO19V6GLEg7bFF9ImS4x2zq6MUkl6HtaKVXDo4k57mTIzkDgBAAAAAERoAyQIAVsXXcdlcrJbTRKM2hUvJ6NHmLsTg2zflriNzSleBycmXFdF8eepHOVVsZse35HpHVUlpmphZpRUWegr8cp0ttfRxciz/ACluOEjJHn/xKt/6M/zSRmY3D8ktHua1iVb6ZuVWKa7I41pLZmNNzetl3GJap1pcqdr3NpYb48zWlrZJCt3jY1vnfpohr+mE68LWbsZYXJeieEiGGGjzJp/uZHdv7Lcno1oVPL9DE5Sk0kjTcdMyfCam3bcy4sfjs2zcTXEkt3Ov+TB/ZBFiflL/AJcYr2Sinh8LKUtupoZWT8kWolnPRq08OlsryOVVFx/2YnPfsoYmMubzaF1y5aaNmEopdEmWO1S7+528GnUtmDJmnHR02CxLm9VZdz08F+pxJrsvEkAAKAAAACIAGAAAko3AIvAXYwWwU00y/NkdXCppo5Nvi4T9lo2NMzXkUenctj+LhU9o2vymJPKpL5bHchPjW4/2aNsnKWyaNJx0aPK241kW+no2IT2tGfm8E436o5WTjyfaizdpbRlp30S6WJw8Sxz3xZnnPSL1CNlFdrHr68bjjvr6OdO79tGqoJpNo8slDb3/AGXUmZmbUI8l7dTXyHDXRt4823pmYptGCunk9G7JIvYCrJxu2d7Fwlr/AJOdbJJk3m/Tq+xp+SpsofRPyQ10NVWX6oHLhbLf7ItFcvsa61P9SsZ7ZxftaMnCf0LLFxivKYl61FMj4pP2S4Gs7OT7m5j41i7ME9eiHEYWU6l29DpVYUpS2zC7uK0jVy/LEl5kdvHx+BrzucjVhG1klob30YWSEEAAKAAAACIAGAKAAAliNARokCJEgVorxKjbBpExeiGthYy3SMbqgzNGbRFHAQtZRSJjXGPos7ZP2yGeUxvdMyuz9HH+zXb3LZJHDtI8jf46xNtG0poz81w7cGkmznywrWvTNmmxJmK8BN2urI7WF47euRuTvWi9StGNup3IY3xva+jk33FjCuzv3Ob5iXNLRrV2SbL1SCZ52L17RvQkzPzCjFQbsri2cdbNuicuXsxHAjE/aaX/ACjelJcWa+DoycVFHtYYkEkcOdmzaweB5bOW5mVaj6NWT2X0ixUUqWFJAAAAAAACIAGAKAAAhXZIEkMQEAyNlkFhxKiNE8SNiojgExGhwRYRIs1sswsVcdEbGSpJ9CnKUX0TyIZ4KL6GZWNrRil2yGWXroa08WM/ZkhFL2J+Gn6WONmeK73WzajOCKOaUKjhZK7ualPi5T6mXjal2iHL8pk350jq0+Krrakn67/6InkbTRv4bDKCsjrN+jTb2TWI2wKCBSSBSSQAAAAAAEQAMAUAABCABIAAQgkCSAJKgAKQWAAEADKMCItEgRliwFWBsisPZZBAsQx4KgQBSQBIFAAAAAAEAP/Z"/>
          <p:cNvSpPr>
            <a:spLocks noChangeAspect="1" noChangeArrowheads="1"/>
          </p:cNvSpPr>
          <p:nvPr/>
        </p:nvSpPr>
        <p:spPr bwMode="auto">
          <a:xfrm>
            <a:off x="391318" y="167973"/>
            <a:ext cx="3952081"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396160054"/>
              </p:ext>
            </p:extLst>
          </p:nvPr>
        </p:nvGraphicFramePr>
        <p:xfrm>
          <a:off x="391318" y="2286001"/>
          <a:ext cx="7121445" cy="4288133"/>
        </p:xfrm>
        <a:graphic>
          <a:graphicData uri="http://schemas.openxmlformats.org/drawingml/2006/table">
            <a:tbl>
              <a:tblPr firstRow="1" bandRow="1">
                <a:tableStyleId>{5940675A-B579-460E-94D1-54222C63F5DA}</a:tableStyleId>
              </a:tblPr>
              <a:tblGrid>
                <a:gridCol w="7121445"/>
              </a:tblGrid>
              <a:tr h="967702">
                <a:tc>
                  <a:txBody>
                    <a:bodyPr/>
                    <a:lstStyle/>
                    <a:p>
                      <a:pPr algn="l"/>
                      <a:r>
                        <a:rPr lang="en-US" sz="1700" b="1" u="none" dirty="0" smtClean="0"/>
                        <a:t>17. </a:t>
                      </a:r>
                      <a:r>
                        <a:rPr lang="en-US" sz="1700" b="1" dirty="0" smtClean="0"/>
                        <a:t>Task</a:t>
                      </a:r>
                      <a:r>
                        <a:rPr lang="en-US" sz="1700" dirty="0" smtClean="0"/>
                        <a:t>:  Pretend you help make habitats at a zoo.</a:t>
                      </a:r>
                      <a:r>
                        <a:rPr lang="en-US" sz="1700" baseline="0" dirty="0" smtClean="0"/>
                        <a:t>  Select an animal.  What is the best habitat for it?  Draw and write to show why you think it is the best habitat for your animal.</a:t>
                      </a:r>
                    </a:p>
                    <a:p>
                      <a:pPr algn="l"/>
                      <a:endParaRPr lang="en-US" sz="1700" baseline="0" dirty="0" smtClean="0"/>
                    </a:p>
                  </a:txBody>
                  <a:tcPr marL="97155" marR="97155" marT="47897" marB="4789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r>
              <a:tr h="303337">
                <a:tc>
                  <a:txBody>
                    <a:bodyPr/>
                    <a:lstStyle/>
                    <a:p>
                      <a:pPr algn="ctr"/>
                      <a:r>
                        <a:rPr lang="en-US" sz="1700" b="1" dirty="0" smtClean="0"/>
                        <a:t>My Zoo Animal</a:t>
                      </a:r>
                      <a:endParaRPr lang="en-US" sz="1700" b="1" dirty="0"/>
                    </a:p>
                  </a:txBody>
                  <a:tcPr marL="97155" marR="97155" marT="47897" marB="47897">
                    <a:lnR w="12700" cap="flat" cmpd="sng" algn="ctr">
                      <a:solidFill>
                        <a:schemeClr val="tx1"/>
                      </a:solidFill>
                      <a:prstDash val="solid"/>
                      <a:round/>
                      <a:headEnd type="none" w="med" len="med"/>
                      <a:tailEnd type="none" w="med" len="med"/>
                    </a:lnR>
                    <a:solidFill>
                      <a:schemeClr val="bg2"/>
                    </a:solidFill>
                  </a:tcPr>
                </a:tc>
              </a:tr>
              <a:tr h="878376">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lnR w="12700" cap="flat" cmpd="sng" algn="ctr">
                      <a:solidFill>
                        <a:schemeClr val="tx1"/>
                      </a:solidFill>
                      <a:prstDash val="solid"/>
                      <a:round/>
                      <a:headEnd type="none" w="med" len="med"/>
                      <a:tailEnd type="none" w="med" len="med"/>
                    </a:lnR>
                  </a:tcPr>
                </a:tc>
              </a:tr>
              <a:tr h="321290">
                <a:tc>
                  <a:txBody>
                    <a:bodyPr/>
                    <a:lstStyle/>
                    <a:p>
                      <a:pPr marL="0" marR="0" lvl="0" indent="0" algn="ctr" defTabSz="1018809"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smtClean="0">
                          <a:ln>
                            <a:noFill/>
                          </a:ln>
                          <a:solidFill>
                            <a:srgbClr val="000000"/>
                          </a:solidFill>
                          <a:effectLst/>
                          <a:uLnTx/>
                          <a:uFillTx/>
                          <a:latin typeface="+mn-lt"/>
                          <a:ea typeface="+mn-ea"/>
                          <a:cs typeface="+mn-cs"/>
                        </a:rPr>
                        <a:t>The Best Habitat for My Animal</a:t>
                      </a:r>
                    </a:p>
                  </a:txBody>
                  <a:tcPr marL="97155" marR="97155" marT="47897" marB="47897" anchor="ctr">
                    <a:lnR w="12700" cap="flat" cmpd="sng" algn="ctr">
                      <a:solidFill>
                        <a:schemeClr val="tx1"/>
                      </a:solidFill>
                      <a:prstDash val="solid"/>
                      <a:round/>
                      <a:headEnd type="none" w="med" len="med"/>
                      <a:tailEnd type="none" w="med" len="med"/>
                    </a:lnR>
                    <a:solidFill>
                      <a:schemeClr val="bg2"/>
                    </a:solidFill>
                  </a:tcPr>
                </a:tc>
              </a:tr>
              <a:tr h="1567895">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lnR w="12700" cap="flat" cmpd="sng" algn="ctr">
                      <a:solidFill>
                        <a:schemeClr val="tx1"/>
                      </a:solidFill>
                      <a:prstDash val="solid"/>
                      <a:round/>
                      <a:headEnd type="none" w="med" len="med"/>
                      <a:tailEnd type="none" w="med" len="med"/>
                    </a:lnR>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51132617"/>
              </p:ext>
            </p:extLst>
          </p:nvPr>
        </p:nvGraphicFramePr>
        <p:xfrm>
          <a:off x="372294" y="6858000"/>
          <a:ext cx="7162799" cy="2377198"/>
        </p:xfrm>
        <a:graphic>
          <a:graphicData uri="http://schemas.openxmlformats.org/drawingml/2006/table">
            <a:tbl>
              <a:tblPr firstRow="1" bandRow="1">
                <a:tableStyleId>{5940675A-B579-460E-94D1-54222C63F5DA}</a:tableStyleId>
              </a:tblPr>
              <a:tblGrid>
                <a:gridCol w="779917"/>
                <a:gridCol w="553244"/>
                <a:gridCol w="553244"/>
                <a:gridCol w="553244"/>
                <a:gridCol w="661194"/>
                <a:gridCol w="661194"/>
                <a:gridCol w="661194"/>
                <a:gridCol w="682168"/>
                <a:gridCol w="424320"/>
                <a:gridCol w="445294"/>
                <a:gridCol w="445294"/>
                <a:gridCol w="742492"/>
              </a:tblGrid>
              <a:tr h="478971">
                <a:tc gridSpan="12">
                  <a:txBody>
                    <a:bodyPr/>
                    <a:lstStyle/>
                    <a:p>
                      <a:r>
                        <a:rPr lang="en-US" sz="1300" b="0" dirty="0" smtClean="0"/>
                        <a:t>Students receive three scores, one for each criterion.  In</a:t>
                      </a:r>
                      <a:r>
                        <a:rPr lang="en-US" sz="1300" b="0" baseline="0" dirty="0" smtClean="0"/>
                        <a:t> kindergarten, use your judgment  along with the </a:t>
                      </a:r>
                      <a:r>
                        <a:rPr lang="en-US" sz="1300" b="1" baseline="0" dirty="0" smtClean="0"/>
                        <a:t>writing rubric (below) </a:t>
                      </a:r>
                      <a:r>
                        <a:rPr lang="en-US" sz="1300" b="0" baseline="0" dirty="0" smtClean="0"/>
                        <a:t>to decide how the final product best supports each of these three areas.  </a:t>
                      </a:r>
                      <a:endParaRPr lang="en-US" sz="1300" b="0" dirty="0"/>
                    </a:p>
                  </a:txBody>
                  <a:tcPr marL="97155" marR="97155" marT="47897" marB="47897"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1108166">
                <a:tc gridSpan="4">
                  <a:txBody>
                    <a:bodyPr/>
                    <a:lstStyle/>
                    <a:p>
                      <a:r>
                        <a:rPr lang="en-US" sz="1200" b="1" dirty="0" smtClean="0"/>
                        <a:t>Purpose and Organization (4)</a:t>
                      </a:r>
                    </a:p>
                    <a:p>
                      <a:pPr marL="171450" indent="-171450">
                        <a:buFont typeface="Arial" panose="020B0604020202020204" pitchFamily="34" charset="0"/>
                        <a:buChar char="•"/>
                      </a:pPr>
                      <a:r>
                        <a:rPr lang="en-US" sz="900" b="0" dirty="0" smtClean="0"/>
                        <a:t>Uses drawing and writing to compose.</a:t>
                      </a:r>
                    </a:p>
                    <a:p>
                      <a:pPr marL="171450" indent="-171450">
                        <a:buFont typeface="Arial" panose="020B0604020202020204" pitchFamily="34" charset="0"/>
                        <a:buChar char="•"/>
                      </a:pPr>
                      <a:r>
                        <a:rPr lang="en-US" sz="900" b="0" dirty="0" smtClean="0"/>
                        <a:t>Explains more about the topic (animal).</a:t>
                      </a:r>
                    </a:p>
                    <a:p>
                      <a:pPr marL="171450" indent="-171450">
                        <a:buFont typeface="Arial" panose="020B0604020202020204" pitchFamily="34" charset="0"/>
                        <a:buChar char="•"/>
                      </a:pPr>
                      <a:r>
                        <a:rPr lang="en-US" sz="900" b="0" dirty="0" smtClean="0"/>
                        <a:t>Connects the topic of the animal to words</a:t>
                      </a:r>
                      <a:r>
                        <a:rPr lang="en-US" sz="900" b="0" baseline="0" dirty="0" smtClean="0"/>
                        <a:t> or pictures that show the best habitat for it.</a:t>
                      </a:r>
                      <a:endParaRPr lang="en-US" sz="900" b="0" dirty="0" smtClean="0"/>
                    </a:p>
                    <a:p>
                      <a:pPr marL="171450" indent="-171450">
                        <a:buFont typeface="Arial" panose="020B0604020202020204" pitchFamily="34" charset="0"/>
                        <a:buChar char="•"/>
                      </a:pPr>
                      <a:endParaRPr lang="en-US" sz="900" b="0" dirty="0" smtClean="0"/>
                    </a:p>
                  </a:txBody>
                  <a:tcPr marL="97155" marR="97155" marT="47897" marB="47897">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200" b="1" dirty="0" smtClean="0"/>
                        <a:t>Language -Elaboration of Evidence (4)</a:t>
                      </a:r>
                    </a:p>
                    <a:p>
                      <a:pPr marL="171450" indent="-171450">
                        <a:buFont typeface="Arial" panose="020B0604020202020204" pitchFamily="34" charset="0"/>
                        <a:buChar char="•"/>
                      </a:pPr>
                      <a:r>
                        <a:rPr lang="en-US" sz="900" b="0" dirty="0" smtClean="0"/>
                        <a:t>Uses</a:t>
                      </a:r>
                      <a:r>
                        <a:rPr lang="en-US" sz="900" b="0" baseline="0" dirty="0" smtClean="0"/>
                        <a:t> relevant details or examples to support the opinion of the best habitat for his/her animal.</a:t>
                      </a:r>
                    </a:p>
                    <a:p>
                      <a:pPr marL="171450" indent="-171450">
                        <a:buFont typeface="Arial" panose="020B0604020202020204" pitchFamily="34" charset="0"/>
                        <a:buChar char="•"/>
                      </a:pPr>
                      <a:r>
                        <a:rPr lang="en-US" sz="900" b="0" baseline="0" dirty="0" smtClean="0"/>
                        <a:t>Uses vocabulary learned from the passages. </a:t>
                      </a:r>
                      <a:r>
                        <a:rPr lang="en-US" sz="900" b="1" baseline="0" dirty="0" smtClean="0"/>
                        <a:t>(L.6)</a:t>
                      </a:r>
                    </a:p>
                    <a:p>
                      <a:pPr marL="171450" indent="-171450">
                        <a:buFont typeface="Arial" panose="020B0604020202020204" pitchFamily="34" charset="0"/>
                        <a:buChar char="•"/>
                      </a:pPr>
                      <a:r>
                        <a:rPr lang="en-US" sz="900" b="0" baseline="0" dirty="0" smtClean="0"/>
                        <a:t>Uses complete sentences when sharing. </a:t>
                      </a:r>
                      <a:r>
                        <a:rPr lang="en-US" sz="900" b="1" baseline="0" dirty="0" smtClean="0"/>
                        <a:t>L.K.1f</a:t>
                      </a:r>
                      <a:endParaRPr lang="en-US" sz="900" b="1" dirty="0"/>
                    </a:p>
                  </a:txBody>
                  <a:tcPr marL="97155" marR="97155" marT="47897" marB="47897">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200" b="1" dirty="0" smtClean="0"/>
                        <a:t>Conventions (4)</a:t>
                      </a:r>
                    </a:p>
                    <a:p>
                      <a:pPr marL="171450" indent="-171450">
                        <a:buFont typeface="Arial" panose="020B0604020202020204" pitchFamily="34" charset="0"/>
                        <a:buChar char="•"/>
                      </a:pPr>
                      <a:r>
                        <a:rPr lang="en-US" sz="900" b="0" dirty="0" smtClean="0"/>
                        <a:t>Uses words or letters appropriate for age</a:t>
                      </a:r>
                      <a:r>
                        <a:rPr lang="en-US" sz="900" b="0" baseline="0" dirty="0" smtClean="0"/>
                        <a:t> especially capitals and lower case letters. L.K.1a.</a:t>
                      </a:r>
                      <a:endParaRPr lang="en-US" sz="900" b="0" dirty="0" smtClean="0"/>
                    </a:p>
                    <a:p>
                      <a:pPr marL="171450" indent="-171450">
                        <a:buFont typeface="Arial" panose="020B0604020202020204" pitchFamily="34" charset="0"/>
                        <a:buChar char="•"/>
                      </a:pPr>
                      <a:r>
                        <a:rPr lang="en-US" sz="900" b="0" dirty="0" smtClean="0"/>
                        <a:t>If sharing, uses grammar appropriate for age as well as any plural pronouns.</a:t>
                      </a:r>
                      <a:r>
                        <a:rPr lang="en-US" sz="900" b="0" baseline="0" dirty="0" smtClean="0"/>
                        <a:t> </a:t>
                      </a:r>
                      <a:r>
                        <a:rPr lang="en-US" sz="900" b="1" baseline="0" dirty="0" smtClean="0"/>
                        <a:t>L.K.1c</a:t>
                      </a:r>
                      <a:endParaRPr lang="en-US" sz="900" b="1" dirty="0"/>
                    </a:p>
                  </a:txBody>
                  <a:tcPr marL="97155" marR="97155" marT="47897" marB="47897">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88499">
                <a:tc>
                  <a:txBody>
                    <a:bodyPr/>
                    <a:lstStyle/>
                    <a:p>
                      <a:pPr algn="ctr"/>
                      <a:r>
                        <a:rPr lang="en-US" sz="1700" b="1" dirty="0" smtClean="0"/>
                        <a:t>1</a:t>
                      </a:r>
                      <a:endParaRPr lang="en-US" sz="1700" b="1" dirty="0"/>
                    </a:p>
                  </a:txBody>
                  <a:tcPr marL="97155" marR="97155" marT="47897" marB="47897"/>
                </a:tc>
                <a:tc>
                  <a:txBody>
                    <a:bodyPr/>
                    <a:lstStyle/>
                    <a:p>
                      <a:pPr algn="ctr"/>
                      <a:r>
                        <a:rPr lang="en-US" sz="1700" b="1" dirty="0" smtClean="0"/>
                        <a:t>2</a:t>
                      </a:r>
                      <a:endParaRPr lang="en-US" sz="1700" b="1" dirty="0"/>
                    </a:p>
                  </a:txBody>
                  <a:tcPr marL="97155" marR="97155" marT="47897" marB="47897"/>
                </a:tc>
                <a:tc>
                  <a:txBody>
                    <a:bodyPr/>
                    <a:lstStyle/>
                    <a:p>
                      <a:pPr algn="ctr"/>
                      <a:r>
                        <a:rPr lang="en-US" sz="1700" b="1" dirty="0" smtClean="0"/>
                        <a:t>3</a:t>
                      </a:r>
                      <a:endParaRPr lang="en-US" sz="1700" b="1" dirty="0"/>
                    </a:p>
                  </a:txBody>
                  <a:tcPr marL="97155" marR="97155" marT="47897" marB="47897"/>
                </a:tc>
                <a:tc>
                  <a:txBody>
                    <a:bodyPr/>
                    <a:lstStyle/>
                    <a:p>
                      <a:pPr algn="ctr"/>
                      <a:r>
                        <a:rPr lang="en-US" sz="1700" b="1" dirty="0" smtClean="0"/>
                        <a:t>4</a:t>
                      </a:r>
                      <a:endParaRPr lang="en-US" sz="1700" b="1" dirty="0"/>
                    </a:p>
                  </a:txBody>
                  <a:tcPr marL="97155" marR="97155" marT="47897" marB="47897"/>
                </a:tc>
                <a:tc>
                  <a:txBody>
                    <a:bodyPr/>
                    <a:lstStyle/>
                    <a:p>
                      <a:pPr algn="ctr"/>
                      <a:r>
                        <a:rPr lang="en-US" sz="1700" b="1" dirty="0" smtClean="0"/>
                        <a:t>1</a:t>
                      </a:r>
                      <a:endParaRPr lang="en-US" sz="1700" b="1" dirty="0"/>
                    </a:p>
                  </a:txBody>
                  <a:tcPr marL="97155" marR="97155" marT="47897" marB="47897"/>
                </a:tc>
                <a:tc>
                  <a:txBody>
                    <a:bodyPr/>
                    <a:lstStyle/>
                    <a:p>
                      <a:pPr algn="ctr"/>
                      <a:r>
                        <a:rPr lang="en-US" sz="1700" b="1" dirty="0" smtClean="0"/>
                        <a:t>2</a:t>
                      </a:r>
                      <a:endParaRPr lang="en-US" sz="1700" b="1" dirty="0"/>
                    </a:p>
                  </a:txBody>
                  <a:tcPr marL="97155" marR="97155" marT="47897" marB="47897"/>
                </a:tc>
                <a:tc>
                  <a:txBody>
                    <a:bodyPr/>
                    <a:lstStyle/>
                    <a:p>
                      <a:pPr algn="ctr"/>
                      <a:r>
                        <a:rPr lang="en-US" sz="1700" b="1" dirty="0" smtClean="0"/>
                        <a:t>3</a:t>
                      </a:r>
                      <a:endParaRPr lang="en-US" sz="1700" b="1" dirty="0"/>
                    </a:p>
                  </a:txBody>
                  <a:tcPr marL="97155" marR="97155" marT="47897" marB="47897"/>
                </a:tc>
                <a:tc>
                  <a:txBody>
                    <a:bodyPr/>
                    <a:lstStyle/>
                    <a:p>
                      <a:pPr algn="ctr"/>
                      <a:r>
                        <a:rPr lang="en-US" sz="1700" b="1" dirty="0" smtClean="0"/>
                        <a:t>4</a:t>
                      </a:r>
                      <a:endParaRPr lang="en-US" sz="1700" b="1" dirty="0"/>
                    </a:p>
                  </a:txBody>
                  <a:tcPr marL="97155" marR="97155" marT="47897" marB="47897"/>
                </a:tc>
                <a:tc>
                  <a:txBody>
                    <a:bodyPr/>
                    <a:lstStyle/>
                    <a:p>
                      <a:pPr algn="ctr"/>
                      <a:r>
                        <a:rPr lang="en-US" sz="1700" b="1" dirty="0" smtClean="0"/>
                        <a:t>1</a:t>
                      </a:r>
                      <a:endParaRPr lang="en-US" sz="1700" b="1" dirty="0"/>
                    </a:p>
                  </a:txBody>
                  <a:tcPr marL="97155" marR="97155" marT="47897" marB="47897"/>
                </a:tc>
                <a:tc>
                  <a:txBody>
                    <a:bodyPr/>
                    <a:lstStyle/>
                    <a:p>
                      <a:pPr algn="ctr"/>
                      <a:r>
                        <a:rPr lang="en-US" sz="1700" b="1" dirty="0" smtClean="0"/>
                        <a:t>2</a:t>
                      </a:r>
                      <a:endParaRPr lang="en-US" sz="1700" b="1" dirty="0"/>
                    </a:p>
                  </a:txBody>
                  <a:tcPr marL="97155" marR="97155" marT="47897" marB="47897"/>
                </a:tc>
                <a:tc>
                  <a:txBody>
                    <a:bodyPr/>
                    <a:lstStyle/>
                    <a:p>
                      <a:pPr algn="ctr"/>
                      <a:r>
                        <a:rPr lang="en-US" sz="1700" b="1" dirty="0" smtClean="0"/>
                        <a:t>3</a:t>
                      </a:r>
                      <a:endParaRPr lang="en-US" sz="1700" b="1" dirty="0"/>
                    </a:p>
                  </a:txBody>
                  <a:tcPr marL="97155" marR="97155" marT="47897" marB="47897"/>
                </a:tc>
                <a:tc>
                  <a:txBody>
                    <a:bodyPr/>
                    <a:lstStyle/>
                    <a:p>
                      <a:pPr algn="ctr"/>
                      <a:r>
                        <a:rPr lang="en-US" sz="1700" b="1" dirty="0" smtClean="0"/>
                        <a:t>4</a:t>
                      </a:r>
                      <a:endParaRPr lang="en-US" sz="1700" b="1" dirty="0"/>
                    </a:p>
                  </a:txBody>
                  <a:tcPr marL="97155" marR="97155" marT="47897" marB="47897"/>
                </a:tc>
              </a:tr>
              <a:tr h="388499">
                <a:tc gridSpan="12">
                  <a:txBody>
                    <a:bodyPr/>
                    <a:lstStyle/>
                    <a:p>
                      <a:pPr algn="ctr"/>
                      <a:r>
                        <a:rPr lang="en-US" sz="1700" b="1" dirty="0" smtClean="0"/>
                        <a:t>Total Score    /12</a:t>
                      </a:r>
                      <a:endParaRPr lang="en-US" sz="1700" b="1" dirty="0"/>
                    </a:p>
                  </a:txBody>
                  <a:tcPr marL="97155" marR="97155" marT="47897" marB="47897"/>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r>
            </a:tbl>
          </a:graphicData>
        </a:graphic>
      </p:graphicFrame>
      <p:sp>
        <p:nvSpPr>
          <p:cNvPr id="9" name="Rectangle 8"/>
          <p:cNvSpPr/>
          <p:nvPr/>
        </p:nvSpPr>
        <p:spPr>
          <a:xfrm>
            <a:off x="391319" y="1000888"/>
            <a:ext cx="7161192" cy="904112"/>
          </a:xfrm>
          <a:prstGeom prst="rect">
            <a:avLst/>
          </a:prstGeom>
          <a:solidFill>
            <a:schemeClr val="accent1">
              <a:lumMod val="20000"/>
              <a:lumOff val="80000"/>
            </a:schemeClr>
          </a:solidFill>
          <a:ln>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t"/>
            <a:r>
              <a:rPr lang="en-US" sz="1400" b="1" dirty="0" smtClean="0">
                <a:solidFill>
                  <a:schemeClr val="tx1"/>
                </a:solidFill>
              </a:rPr>
              <a:t>Question #17 (Performance Task) is optional.  </a:t>
            </a:r>
            <a:r>
              <a:rPr lang="en-US" sz="1400" dirty="0" smtClean="0">
                <a:solidFill>
                  <a:schemeClr val="tx1"/>
                </a:solidFill>
              </a:rPr>
              <a:t>If scoring, language standards </a:t>
            </a:r>
            <a:r>
              <a:rPr lang="en-US" sz="1400" b="1" dirty="0" smtClean="0">
                <a:solidFill>
                  <a:schemeClr val="tx1"/>
                </a:solidFill>
              </a:rPr>
              <a:t>L.K.6</a:t>
            </a:r>
            <a:r>
              <a:rPr lang="en-US" sz="1400" dirty="0" smtClean="0">
                <a:solidFill>
                  <a:schemeClr val="tx1"/>
                </a:solidFill>
              </a:rPr>
              <a:t> (using words learned in the texts) and </a:t>
            </a:r>
            <a:r>
              <a:rPr lang="en-US" sz="1400" b="1" dirty="0" smtClean="0">
                <a:solidFill>
                  <a:schemeClr val="tx1"/>
                </a:solidFill>
              </a:rPr>
              <a:t>L.K.1a </a:t>
            </a:r>
            <a:r>
              <a:rPr lang="en-US" sz="1400" dirty="0" smtClean="0">
                <a:solidFill>
                  <a:schemeClr val="tx1"/>
                </a:solidFill>
              </a:rPr>
              <a:t>(capitals and lower case letters) as listed on the cover sheet of this assessment, </a:t>
            </a:r>
            <a:r>
              <a:rPr lang="en-US" sz="1400" b="1" dirty="0" smtClean="0">
                <a:solidFill>
                  <a:schemeClr val="tx1"/>
                </a:solidFill>
              </a:rPr>
              <a:t>are integrated in the scoring key below.  </a:t>
            </a:r>
            <a:r>
              <a:rPr lang="en-US" sz="1400" dirty="0" smtClean="0">
                <a:solidFill>
                  <a:schemeClr val="tx1"/>
                </a:solidFill>
              </a:rPr>
              <a:t>In grades 1 – 6  language and vocabulary, and edit and clarify are assessed separately.  </a:t>
            </a:r>
            <a:endParaRPr lang="en-US" sz="1400" dirty="0">
              <a:solidFill>
                <a:schemeClr val="tx1"/>
              </a:solidFill>
            </a:endParaRPr>
          </a:p>
        </p:txBody>
      </p:sp>
      <p:sp>
        <p:nvSpPr>
          <p:cNvPr id="3" name="TextBox 2"/>
          <p:cNvSpPr txBox="1"/>
          <p:nvPr/>
        </p:nvSpPr>
        <p:spPr>
          <a:xfrm>
            <a:off x="395671" y="253571"/>
            <a:ext cx="3571082" cy="307777"/>
          </a:xfrm>
          <a:prstGeom prst="rect">
            <a:avLst/>
          </a:prstGeom>
          <a:noFill/>
        </p:spPr>
        <p:txBody>
          <a:bodyPr wrap="square" rtlCol="0">
            <a:spAutoFit/>
          </a:bodyPr>
          <a:lstStyle/>
          <a:p>
            <a:r>
              <a:rPr lang="en-US" sz="1400" b="1" dirty="0"/>
              <a:t>Performance Task Answer </a:t>
            </a:r>
            <a:r>
              <a:rPr lang="en-US" sz="1400" b="1" dirty="0" smtClean="0"/>
              <a:t>Key</a:t>
            </a:r>
            <a:endParaRPr lang="en-US" sz="1400" b="1" dirty="0"/>
          </a:p>
        </p:txBody>
      </p:sp>
      <p:sp>
        <p:nvSpPr>
          <p:cNvPr id="5" name="TextBox 4"/>
          <p:cNvSpPr txBox="1"/>
          <p:nvPr/>
        </p:nvSpPr>
        <p:spPr>
          <a:xfrm>
            <a:off x="4352108" y="133345"/>
            <a:ext cx="3200402" cy="707886"/>
          </a:xfrm>
          <a:prstGeom prst="rect">
            <a:avLst/>
          </a:prstGeom>
          <a:solidFill>
            <a:schemeClr val="bg1">
              <a:lumMod val="95000"/>
            </a:schemeClr>
          </a:solidFill>
          <a:ln>
            <a:solidFill>
              <a:schemeClr val="tx1"/>
            </a:solidFill>
          </a:ln>
        </p:spPr>
        <p:txBody>
          <a:bodyPr wrap="square" rtlCol="0">
            <a:spAutoFit/>
          </a:bodyPr>
          <a:lstStyle/>
          <a:p>
            <a:r>
              <a:rPr lang="en-US" sz="800" b="1" i="1" dirty="0"/>
              <a:t>CCSS.ELA-Literacy.W.K.1</a:t>
            </a:r>
          </a:p>
          <a:p>
            <a:r>
              <a:rPr lang="en-US" sz="800" dirty="0"/>
              <a:t>Use a combination of drawing, dictating, and writing to compose opinion pieces in which they tell a reader the topic or the name of the book they are writing about and state an opinion or preference about the topic or book (e.g., My favorite book is</a:t>
            </a:r>
            <a:r>
              <a:rPr lang="en-US" sz="800" dirty="0" smtClean="0"/>
              <a:t>...).</a:t>
            </a:r>
            <a:endParaRPr lang="en-US" sz="800" dirty="0"/>
          </a:p>
        </p:txBody>
      </p:sp>
    </p:spTree>
    <p:extLst>
      <p:ext uri="{BB962C8B-B14F-4D97-AF65-F5344CB8AC3E}">
        <p14:creationId xmlns:p14="http://schemas.microsoft.com/office/powerpoint/2010/main" val="2996103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16</a:t>
            </a:fld>
            <a:endParaRPr lang="en-US" dirty="0"/>
          </a:p>
        </p:txBody>
      </p:sp>
      <p:sp>
        <p:nvSpPr>
          <p:cNvPr id="5" name="TextBox 4"/>
          <p:cNvSpPr txBox="1"/>
          <p:nvPr/>
        </p:nvSpPr>
        <p:spPr>
          <a:xfrm>
            <a:off x="685800" y="769977"/>
            <a:ext cx="6553200" cy="5493812"/>
          </a:xfrm>
          <a:prstGeom prst="rect">
            <a:avLst/>
          </a:prstGeom>
          <a:noFill/>
        </p:spPr>
        <p:txBody>
          <a:bodyPr wrap="square" rtlCol="0">
            <a:spAutoFit/>
          </a:bodyPr>
          <a:lstStyle/>
          <a:p>
            <a:pPr algn="ctr"/>
            <a:r>
              <a:rPr lang="en-US" sz="1300" b="1" dirty="0" smtClean="0"/>
              <a:t>Performance Task</a:t>
            </a:r>
          </a:p>
          <a:p>
            <a:pPr algn="ctr"/>
            <a:r>
              <a:rPr lang="en-US" sz="1300" dirty="0" smtClean="0"/>
              <a:t>(Optional!)</a:t>
            </a:r>
          </a:p>
          <a:p>
            <a:endParaRPr lang="en-US" sz="1300" dirty="0"/>
          </a:p>
          <a:p>
            <a:pPr algn="ctr"/>
            <a:r>
              <a:rPr lang="en-US" sz="1300" dirty="0" smtClean="0"/>
              <a:t>The following pages support a student performance task.</a:t>
            </a:r>
          </a:p>
          <a:p>
            <a:endParaRPr lang="en-US" sz="1300" dirty="0"/>
          </a:p>
          <a:p>
            <a:r>
              <a:rPr lang="en-US" sz="1300" b="1" dirty="0" smtClean="0"/>
              <a:t>In kindergarten </a:t>
            </a:r>
            <a:r>
              <a:rPr lang="en-US" sz="1300" dirty="0" smtClean="0"/>
              <a:t>a performance task is more of an instructional lesson and has much support.  If you choose to do a performance task as part of your instruction you can break this down into several days.  This should be done </a:t>
            </a:r>
            <a:r>
              <a:rPr lang="en-US" sz="1300" b="1" dirty="0" smtClean="0">
                <a:effectLst>
                  <a:outerShdw blurRad="38100" dist="38100" dir="2700000" algn="tl">
                    <a:srgbClr val="000000">
                      <a:alpha val="43137"/>
                    </a:srgbClr>
                  </a:outerShdw>
                </a:effectLst>
              </a:rPr>
              <a:t>after </a:t>
            </a:r>
            <a:r>
              <a:rPr lang="en-US" sz="1300" dirty="0" smtClean="0"/>
              <a:t>you have given the entire assessment (both literary and informational sections).</a:t>
            </a:r>
          </a:p>
          <a:p>
            <a:endParaRPr lang="en-US" sz="1300" dirty="0" smtClean="0"/>
          </a:p>
          <a:p>
            <a:r>
              <a:rPr lang="en-US" sz="1300" dirty="0" smtClean="0"/>
              <a:t>Directions:</a:t>
            </a:r>
          </a:p>
          <a:p>
            <a:endParaRPr lang="en-US" sz="1300" dirty="0"/>
          </a:p>
          <a:p>
            <a:pPr marL="233363" indent="-233363">
              <a:buFont typeface="Arial" panose="020B0604020202020204" pitchFamily="34" charset="0"/>
              <a:buChar char="•"/>
            </a:pPr>
            <a:r>
              <a:rPr lang="en-US" sz="1300" dirty="0" smtClean="0"/>
              <a:t>Re- Read </a:t>
            </a:r>
            <a:r>
              <a:rPr lang="en-US" sz="1300" dirty="0"/>
              <a:t>the </a:t>
            </a:r>
            <a:r>
              <a:rPr lang="en-US" sz="1300" dirty="0" smtClean="0"/>
              <a:t>Passages and model how to take notes - </a:t>
            </a:r>
            <a:r>
              <a:rPr lang="en-US" sz="1300" i="1" dirty="0" smtClean="0"/>
              <a:t>(a teacher note-taking form with instructions  and a student form that can be used for modeling, are included). </a:t>
            </a:r>
            <a:r>
              <a:rPr lang="en-US" sz="1300" dirty="0" smtClean="0"/>
              <a:t>Kindergarten students are not expected to take notes independently.</a:t>
            </a:r>
            <a:endParaRPr lang="en-US" sz="1300" i="1" dirty="0"/>
          </a:p>
          <a:p>
            <a:pPr marL="228600" indent="-228600">
              <a:buFont typeface="Arial" panose="020B0604020202020204" pitchFamily="34" charset="0"/>
              <a:buChar char="•"/>
            </a:pPr>
            <a:r>
              <a:rPr lang="en-US" sz="1300" dirty="0" smtClean="0"/>
              <a:t>Have students share their two completed constructed response questions from this assessment (these are research questions).</a:t>
            </a:r>
          </a:p>
          <a:p>
            <a:endParaRPr lang="en-US" sz="1300" dirty="0" smtClean="0"/>
          </a:p>
          <a:p>
            <a:r>
              <a:rPr lang="en-US" sz="1300" b="1" u="sng" dirty="0" smtClean="0"/>
              <a:t>The Performance Task</a:t>
            </a:r>
            <a:endParaRPr lang="en-US" sz="1300" i="1" dirty="0"/>
          </a:p>
          <a:p>
            <a:pPr marL="228600" indent="-228600"/>
            <a:r>
              <a:rPr lang="en-US" sz="1300" dirty="0" smtClean="0"/>
              <a:t>Classroom Activity: </a:t>
            </a:r>
          </a:p>
          <a:p>
            <a:pPr marL="228600" indent="-228600"/>
            <a:r>
              <a:rPr lang="en-US" sz="1300" dirty="0"/>
              <a:t>	</a:t>
            </a:r>
            <a:r>
              <a:rPr lang="en-US" sz="1300" dirty="0" smtClean="0"/>
              <a:t>Review </a:t>
            </a:r>
            <a:r>
              <a:rPr lang="en-US" sz="1300" dirty="0"/>
              <a:t>any vocabulary students may struggle with</a:t>
            </a:r>
            <a:r>
              <a:rPr lang="en-US" sz="1300" dirty="0" smtClean="0"/>
              <a:t>.</a:t>
            </a:r>
            <a:endParaRPr lang="en-US" sz="1300" dirty="0"/>
          </a:p>
          <a:p>
            <a:endParaRPr lang="en-US" sz="1300" dirty="0" smtClean="0"/>
          </a:p>
          <a:p>
            <a:r>
              <a:rPr lang="en-US" sz="1300" dirty="0" smtClean="0"/>
              <a:t>Task:</a:t>
            </a:r>
            <a:endParaRPr lang="en-US" sz="1300" dirty="0"/>
          </a:p>
          <a:p>
            <a:r>
              <a:rPr lang="en-US" sz="1300" dirty="0" smtClean="0"/>
              <a:t>You </a:t>
            </a:r>
            <a:r>
              <a:rPr lang="en-US" sz="1300" dirty="0"/>
              <a:t>help make habitats at a zoo.  Select an animal.  What is the best habitat for it?  Draw and write to show why you think it is the best habitat for your animal.</a:t>
            </a:r>
          </a:p>
          <a:p>
            <a:endParaRPr lang="en-US" sz="1300" dirty="0"/>
          </a:p>
        </p:txBody>
      </p:sp>
    </p:spTree>
    <p:extLst>
      <p:ext uri="{BB962C8B-B14F-4D97-AF65-F5344CB8AC3E}">
        <p14:creationId xmlns:p14="http://schemas.microsoft.com/office/powerpoint/2010/main" val="2360968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17</a:t>
            </a:fld>
            <a:endParaRPr lang="en-US" dirty="0"/>
          </a:p>
        </p:txBody>
      </p:sp>
      <p:sp>
        <p:nvSpPr>
          <p:cNvPr id="5" name="Rectangle 4"/>
          <p:cNvSpPr/>
          <p:nvPr/>
        </p:nvSpPr>
        <p:spPr>
          <a:xfrm>
            <a:off x="518160" y="159658"/>
            <a:ext cx="6800850" cy="1907877"/>
          </a:xfrm>
          <a:prstGeom prst="rect">
            <a:avLst/>
          </a:prstGeom>
        </p:spPr>
        <p:txBody>
          <a:bodyPr wrap="square" lIns="101881" tIns="50941" rIns="101881" bIns="50941">
            <a:spAutoFit/>
          </a:bodyPr>
          <a:lstStyle/>
          <a:p>
            <a:endParaRPr lang="en-US" sz="1900" dirty="0"/>
          </a:p>
          <a:p>
            <a:r>
              <a:rPr lang="en-US" sz="1900" dirty="0"/>
              <a:t>Name_____________________</a:t>
            </a:r>
          </a:p>
          <a:p>
            <a:endParaRPr lang="en-US" dirty="0" smtClean="0"/>
          </a:p>
          <a:p>
            <a:r>
              <a:rPr lang="en-US" dirty="0" smtClean="0"/>
              <a:t>What is the text mostly about?  This is the </a:t>
            </a:r>
            <a:r>
              <a:rPr lang="en-US" u="sng" dirty="0" smtClean="0"/>
              <a:t>main topic</a:t>
            </a:r>
            <a:r>
              <a:rPr lang="en-US" dirty="0" smtClean="0"/>
              <a:t>.</a:t>
            </a:r>
          </a:p>
          <a:p>
            <a:endParaRPr lang="en-US" dirty="0" smtClean="0"/>
          </a:p>
          <a:p>
            <a:pPr algn="ctr"/>
            <a:r>
              <a:rPr lang="en-US" dirty="0" smtClean="0"/>
              <a:t>Draw a main topic picture.</a:t>
            </a:r>
          </a:p>
        </p:txBody>
      </p:sp>
      <p:sp>
        <p:nvSpPr>
          <p:cNvPr id="13" name="Rectangle 12"/>
          <p:cNvSpPr/>
          <p:nvPr/>
        </p:nvSpPr>
        <p:spPr>
          <a:xfrm>
            <a:off x="777240" y="2075543"/>
            <a:ext cx="5699760" cy="2430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1" tIns="50941" rIns="101881" bIns="50941" rtlCol="0" anchor="ctr"/>
          <a:lstStyle/>
          <a:p>
            <a:pPr algn="ctr"/>
            <a:endParaRPr lang="en-US" dirty="0"/>
          </a:p>
        </p:txBody>
      </p:sp>
      <p:sp>
        <p:nvSpPr>
          <p:cNvPr id="9" name="TextBox 8"/>
          <p:cNvSpPr txBox="1"/>
          <p:nvPr/>
        </p:nvSpPr>
        <p:spPr>
          <a:xfrm>
            <a:off x="86360" y="79829"/>
            <a:ext cx="949960" cy="349098"/>
          </a:xfrm>
          <a:prstGeom prst="rect">
            <a:avLst/>
          </a:prstGeom>
          <a:solidFill>
            <a:schemeClr val="bg2">
              <a:lumMod val="90000"/>
            </a:schemeClr>
          </a:solidFill>
        </p:spPr>
        <p:txBody>
          <a:bodyPr wrap="square" lIns="101881" tIns="50941" rIns="101881" bIns="50941" rtlCol="0">
            <a:spAutoFit/>
          </a:bodyPr>
          <a:lstStyle/>
          <a:p>
            <a:r>
              <a:rPr lang="en-US" sz="1600" b="1" dirty="0"/>
              <a:t>Grade K</a:t>
            </a:r>
          </a:p>
        </p:txBody>
      </p:sp>
      <p:sp>
        <p:nvSpPr>
          <p:cNvPr id="10" name="Rectangle 9"/>
          <p:cNvSpPr/>
          <p:nvPr/>
        </p:nvSpPr>
        <p:spPr>
          <a:xfrm>
            <a:off x="431800" y="5196841"/>
            <a:ext cx="6800850" cy="395265"/>
          </a:xfrm>
          <a:prstGeom prst="rect">
            <a:avLst/>
          </a:prstGeom>
        </p:spPr>
        <p:txBody>
          <a:bodyPr wrap="square" lIns="101881" tIns="50941" rIns="101881" bIns="50941">
            <a:spAutoFit/>
          </a:bodyPr>
          <a:lstStyle/>
          <a:p>
            <a:r>
              <a:rPr lang="en-US" sz="1900" dirty="0"/>
              <a:t>Use letters, words or pictures.  Tell more about the </a:t>
            </a:r>
            <a:r>
              <a:rPr lang="en-US" sz="1900" u="sng" dirty="0"/>
              <a:t>main topic</a:t>
            </a:r>
            <a:r>
              <a:rPr lang="en-US" sz="1900" dirty="0"/>
              <a:t>.</a:t>
            </a:r>
          </a:p>
        </p:txBody>
      </p:sp>
      <p:sp>
        <p:nvSpPr>
          <p:cNvPr id="14" name="Rectangle 13"/>
          <p:cNvSpPr/>
          <p:nvPr/>
        </p:nvSpPr>
        <p:spPr>
          <a:xfrm>
            <a:off x="863600" y="5699760"/>
            <a:ext cx="5699760" cy="3604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1" tIns="50941" rIns="101881" bIns="50941" rtlCol="0" anchor="ctr"/>
          <a:lstStyle/>
          <a:p>
            <a:pPr algn="ctr"/>
            <a:endParaRPr lang="en-US" dirty="0"/>
          </a:p>
        </p:txBody>
      </p:sp>
      <p:sp>
        <p:nvSpPr>
          <p:cNvPr id="8" name="Rectangle 7"/>
          <p:cNvSpPr/>
          <p:nvPr/>
        </p:nvSpPr>
        <p:spPr>
          <a:xfrm>
            <a:off x="345445" y="2598423"/>
            <a:ext cx="2790506" cy="2310740"/>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r>
              <a:rPr lang="en-US" sz="1200" b="1" dirty="0"/>
              <a:t>Read the text with the students.  Ask the students if the text is about (use irrelevant examples – a french-fry?, a hair?).  </a:t>
            </a:r>
          </a:p>
          <a:p>
            <a:endParaRPr lang="en-US" sz="1200" b="1" dirty="0"/>
          </a:p>
          <a:p>
            <a:r>
              <a:rPr lang="en-US" sz="1200" b="1" dirty="0"/>
              <a:t>This  will help students understand  that when you ask what a text is mostly about you are referring to the subject or what is called a </a:t>
            </a:r>
            <a:r>
              <a:rPr lang="en-US" sz="1200" b="1" u="sng" dirty="0">
                <a:solidFill>
                  <a:srgbClr val="C00000"/>
                </a:solidFill>
                <a:effectLst>
                  <a:outerShdw blurRad="38100" dist="38100" dir="2700000" algn="tl">
                    <a:srgbClr val="000000">
                      <a:alpha val="43137"/>
                    </a:srgbClr>
                  </a:outerShdw>
                </a:effectLst>
              </a:rPr>
              <a:t>main topic</a:t>
            </a:r>
            <a:r>
              <a:rPr lang="en-US" sz="1200" b="1" dirty="0"/>
              <a:t>.</a:t>
            </a:r>
          </a:p>
          <a:p>
            <a:endParaRPr lang="en-US" sz="1200" b="1" dirty="0"/>
          </a:p>
          <a:p>
            <a:r>
              <a:rPr lang="en-US" sz="1200" b="1" dirty="0"/>
              <a:t>Ask students to draw a picture of the </a:t>
            </a:r>
            <a:r>
              <a:rPr lang="en-US" sz="1200" b="1" u="sng" dirty="0">
                <a:solidFill>
                  <a:srgbClr val="C00000"/>
                </a:solidFill>
                <a:effectLst>
                  <a:outerShdw blurRad="38100" dist="38100" dir="2700000" algn="tl">
                    <a:srgbClr val="000000">
                      <a:alpha val="43137"/>
                    </a:srgbClr>
                  </a:outerShdw>
                </a:effectLst>
              </a:rPr>
              <a:t>main topic</a:t>
            </a:r>
            <a:r>
              <a:rPr lang="en-US" sz="1200" b="1" dirty="0"/>
              <a:t>.</a:t>
            </a:r>
          </a:p>
        </p:txBody>
      </p:sp>
      <p:sp>
        <p:nvSpPr>
          <p:cNvPr id="11" name="Rounded Rectangle 10"/>
          <p:cNvSpPr/>
          <p:nvPr/>
        </p:nvSpPr>
        <p:spPr>
          <a:xfrm>
            <a:off x="345440" y="2179320"/>
            <a:ext cx="431800" cy="4572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832" tIns="46916" rIns="93832" bIns="46916" rtlCol="0" anchor="ctr"/>
          <a:lstStyle/>
          <a:p>
            <a:pPr algn="ctr"/>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p:txBody>
      </p:sp>
      <p:sp>
        <p:nvSpPr>
          <p:cNvPr id="12" name="Rectangle 11"/>
          <p:cNvSpPr/>
          <p:nvPr/>
        </p:nvSpPr>
        <p:spPr>
          <a:xfrm>
            <a:off x="4404365" y="5699761"/>
            <a:ext cx="2693354" cy="2126074"/>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r>
              <a:rPr lang="en-US" sz="1200" b="1" dirty="0"/>
              <a:t>Ask students to </a:t>
            </a:r>
            <a:r>
              <a:rPr lang="en-US" sz="1200" b="1" u="sng" dirty="0"/>
              <a:t>explain more</a:t>
            </a:r>
            <a:r>
              <a:rPr lang="en-US" sz="1200" b="1" dirty="0"/>
              <a:t> about the </a:t>
            </a:r>
            <a:r>
              <a:rPr lang="en-US" sz="1200" b="1" u="sng" dirty="0">
                <a:solidFill>
                  <a:srgbClr val="C00000"/>
                </a:solidFill>
                <a:effectLst>
                  <a:outerShdw blurRad="38100" dist="38100" dir="2700000" algn="tl">
                    <a:srgbClr val="000000">
                      <a:alpha val="43137"/>
                    </a:srgbClr>
                  </a:outerShdw>
                </a:effectLst>
              </a:rPr>
              <a:t>main topic.</a:t>
            </a:r>
          </a:p>
          <a:p>
            <a:endParaRPr lang="en-US" sz="1200" b="1" dirty="0"/>
          </a:p>
          <a:p>
            <a:r>
              <a:rPr lang="en-US" sz="1200" b="1" dirty="0"/>
              <a:t>Tell students, “When we want to explain more about (name the </a:t>
            </a:r>
            <a:r>
              <a:rPr lang="en-US" sz="1200" b="1" u="sng" dirty="0">
                <a:solidFill>
                  <a:srgbClr val="C00000"/>
                </a:solidFill>
                <a:effectLst>
                  <a:outerShdw blurRad="38100" dist="38100" dir="2700000" algn="tl">
                    <a:srgbClr val="000000">
                      <a:alpha val="43137"/>
                    </a:srgbClr>
                  </a:outerShdw>
                </a:effectLst>
              </a:rPr>
              <a:t>main topic</a:t>
            </a:r>
            <a:r>
              <a:rPr lang="en-US" sz="1200" dirty="0">
                <a:effectLst>
                  <a:outerShdw blurRad="38100" dist="38100" dir="2700000" algn="tl">
                    <a:srgbClr val="000000">
                      <a:alpha val="43137"/>
                    </a:srgbClr>
                  </a:outerShdw>
                </a:effectLst>
              </a:rPr>
              <a:t>),</a:t>
            </a:r>
            <a:r>
              <a:rPr lang="en-US" sz="1200" dirty="0"/>
              <a:t> </a:t>
            </a:r>
            <a:r>
              <a:rPr lang="en-US" sz="1200" b="1" dirty="0"/>
              <a:t>we can look to see what else happened.  We are looking for </a:t>
            </a:r>
            <a:r>
              <a:rPr lang="en-US" sz="1200" b="1" u="sng" dirty="0">
                <a:solidFill>
                  <a:srgbClr val="C00000"/>
                </a:solidFill>
                <a:effectLst>
                  <a:outerShdw blurRad="38100" dist="38100" dir="2700000" algn="tl">
                    <a:srgbClr val="000000">
                      <a:alpha val="43137"/>
                    </a:srgbClr>
                  </a:outerShdw>
                </a:effectLst>
              </a:rPr>
              <a:t>ideas</a:t>
            </a:r>
            <a:r>
              <a:rPr lang="en-US" sz="1200" b="1" dirty="0">
                <a:solidFill>
                  <a:srgbClr val="C00000"/>
                </a:solidFill>
                <a:effectLst>
                  <a:outerShdw blurRad="38100" dist="38100" dir="2700000" algn="tl">
                    <a:srgbClr val="000000">
                      <a:alpha val="43137"/>
                    </a:srgbClr>
                  </a:outerShdw>
                </a:effectLst>
              </a:rPr>
              <a:t> </a:t>
            </a:r>
            <a:r>
              <a:rPr lang="en-US" sz="1200" b="1" dirty="0"/>
              <a:t>and </a:t>
            </a:r>
            <a:r>
              <a:rPr lang="en-US" sz="1200" b="1" u="sng" dirty="0">
                <a:solidFill>
                  <a:srgbClr val="C00000"/>
                </a:solidFill>
                <a:effectLst>
                  <a:outerShdw blurRad="38100" dist="38100" dir="2700000" algn="tl">
                    <a:srgbClr val="000000">
                      <a:alpha val="43137"/>
                    </a:srgbClr>
                  </a:outerShdw>
                </a:effectLst>
              </a:rPr>
              <a:t>details</a:t>
            </a:r>
            <a:r>
              <a:rPr lang="en-US" sz="1200" dirty="0"/>
              <a:t>.”</a:t>
            </a:r>
          </a:p>
          <a:p>
            <a:endParaRPr lang="en-US" sz="1200" b="1" dirty="0"/>
          </a:p>
          <a:p>
            <a:r>
              <a:rPr lang="en-US" sz="1200" b="1" dirty="0"/>
              <a:t>Ask students, “What </a:t>
            </a:r>
            <a:r>
              <a:rPr lang="en-US" sz="1200" b="1" u="sng" dirty="0">
                <a:solidFill>
                  <a:srgbClr val="C00000"/>
                </a:solidFill>
                <a:effectLst>
                  <a:outerShdw blurRad="38100" dist="38100" dir="2700000" algn="tl">
                    <a:srgbClr val="000000">
                      <a:alpha val="43137"/>
                    </a:srgbClr>
                  </a:outerShdw>
                </a:effectLst>
              </a:rPr>
              <a:t>ideas</a:t>
            </a:r>
            <a:r>
              <a:rPr lang="en-US" sz="1200" b="1" dirty="0">
                <a:solidFill>
                  <a:srgbClr val="C00000"/>
                </a:solidFill>
                <a:effectLst>
                  <a:outerShdw blurRad="38100" dist="38100" dir="2700000" algn="tl">
                    <a:srgbClr val="000000">
                      <a:alpha val="43137"/>
                    </a:srgbClr>
                  </a:outerShdw>
                </a:effectLst>
              </a:rPr>
              <a:t> </a:t>
            </a:r>
            <a:r>
              <a:rPr lang="en-US" sz="1200" b="1" dirty="0"/>
              <a:t>or </a:t>
            </a:r>
            <a:r>
              <a:rPr lang="en-US" sz="1200" b="1" u="sng" dirty="0">
                <a:solidFill>
                  <a:srgbClr val="C00000"/>
                </a:solidFill>
                <a:effectLst>
                  <a:outerShdw blurRad="38100" dist="38100" dir="2700000" algn="tl">
                    <a:srgbClr val="000000">
                      <a:alpha val="43137"/>
                    </a:srgbClr>
                  </a:outerShdw>
                </a:effectLst>
              </a:rPr>
              <a:t>details</a:t>
            </a:r>
            <a:r>
              <a:rPr lang="en-US" sz="1200" b="1" dirty="0">
                <a:solidFill>
                  <a:srgbClr val="C00000"/>
                </a:solidFill>
                <a:effectLst>
                  <a:outerShdw blurRad="38100" dist="38100" dir="2700000" algn="tl">
                    <a:srgbClr val="000000">
                      <a:alpha val="43137"/>
                    </a:srgbClr>
                  </a:outerShdw>
                </a:effectLst>
              </a:rPr>
              <a:t> </a:t>
            </a:r>
            <a:r>
              <a:rPr lang="en-US" sz="1200" b="1" dirty="0"/>
              <a:t>can you find and tell about?”</a:t>
            </a:r>
          </a:p>
        </p:txBody>
      </p:sp>
      <p:sp>
        <p:nvSpPr>
          <p:cNvPr id="15" name="Rounded Rectangle 14"/>
          <p:cNvSpPr/>
          <p:nvPr/>
        </p:nvSpPr>
        <p:spPr>
          <a:xfrm>
            <a:off x="7167885" y="6170038"/>
            <a:ext cx="404814" cy="4572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832" tIns="46916" rIns="93832" bIns="46916" rtlCol="0" anchor="ctr"/>
          <a:lstStyle/>
          <a:p>
            <a:pPr algn="ctr"/>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p:txBody>
      </p:sp>
      <p:sp>
        <p:nvSpPr>
          <p:cNvPr id="16" name="TextBox 15"/>
          <p:cNvSpPr txBox="1"/>
          <p:nvPr/>
        </p:nvSpPr>
        <p:spPr>
          <a:xfrm>
            <a:off x="4160132" y="3471314"/>
            <a:ext cx="2936240" cy="1327498"/>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1" tIns="50941" rIns="101881" bIns="50941" rtlCol="0">
            <a:spAutoFit/>
          </a:bodyPr>
          <a:lstStyle/>
          <a:p>
            <a:r>
              <a:rPr lang="en-US" dirty="0" smtClean="0"/>
              <a:t>Remember students will need to have a note-taking form for </a:t>
            </a:r>
            <a:r>
              <a:rPr lang="en-US" u="sng" dirty="0" smtClean="0"/>
              <a:t>each</a:t>
            </a:r>
            <a:r>
              <a:rPr lang="en-US" dirty="0" smtClean="0"/>
              <a:t> passage.</a:t>
            </a:r>
            <a:endParaRPr lang="en-US" dirty="0"/>
          </a:p>
        </p:txBody>
      </p:sp>
      <p:sp>
        <p:nvSpPr>
          <p:cNvPr id="17" name="Rectangle 16"/>
          <p:cNvSpPr/>
          <p:nvPr/>
        </p:nvSpPr>
        <p:spPr>
          <a:xfrm>
            <a:off x="259080" y="6781800"/>
            <a:ext cx="3627120" cy="2818571"/>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r>
              <a:rPr lang="en-US" sz="1200" b="1" u="sng" dirty="0">
                <a:solidFill>
                  <a:srgbClr val="002060"/>
                </a:solidFill>
              </a:rPr>
              <a:t>Differentiation</a:t>
            </a:r>
            <a:r>
              <a:rPr lang="en-US" sz="1200" b="1" dirty="0">
                <a:solidFill>
                  <a:srgbClr val="002060"/>
                </a:solidFill>
              </a:rPr>
              <a:t>:</a:t>
            </a:r>
          </a:p>
          <a:p>
            <a:r>
              <a:rPr lang="en-US" sz="1100" b="1" dirty="0">
                <a:solidFill>
                  <a:srgbClr val="002060"/>
                </a:solidFill>
              </a:rPr>
              <a:t>Students who need more pages – print as needed.  In kindergarten you can scaffold students to start with illustrating the main topic, then move to details and ideas in another lesson.  Students who would benefit from enrichment can continue on with more specific details or a new text.</a:t>
            </a:r>
          </a:p>
          <a:p>
            <a:endParaRPr lang="en-US" sz="1100" b="1" dirty="0">
              <a:solidFill>
                <a:srgbClr val="002060"/>
              </a:solidFill>
            </a:endParaRPr>
          </a:p>
          <a:p>
            <a:r>
              <a:rPr lang="en-US" sz="1100" b="1" dirty="0">
                <a:solidFill>
                  <a:srgbClr val="002060"/>
                </a:solidFill>
              </a:rPr>
              <a:t>Students who need more direct instruction – teach each part in mini lessons.  These concepts can be taught separately:</a:t>
            </a:r>
          </a:p>
          <a:p>
            <a:pPr marL="413774" indent="-175935">
              <a:buFont typeface="Arial" panose="020B0604020202020204" pitchFamily="34" charset="0"/>
              <a:buChar char="•"/>
            </a:pPr>
            <a:r>
              <a:rPr lang="en-US" sz="1100" b="1" dirty="0">
                <a:solidFill>
                  <a:srgbClr val="002060"/>
                </a:solidFill>
              </a:rPr>
              <a:t>Main Topic</a:t>
            </a:r>
          </a:p>
          <a:p>
            <a:pPr marL="413774" indent="-175935">
              <a:buFont typeface="Arial" panose="020B0604020202020204" pitchFamily="34" charset="0"/>
              <a:buChar char="•"/>
            </a:pPr>
            <a:r>
              <a:rPr lang="en-US" sz="1100" b="1" dirty="0">
                <a:solidFill>
                  <a:srgbClr val="002060"/>
                </a:solidFill>
              </a:rPr>
              <a:t>Ideas</a:t>
            </a:r>
          </a:p>
          <a:p>
            <a:pPr marL="413774" indent="-175935">
              <a:buFont typeface="Arial" panose="020B0604020202020204" pitchFamily="34" charset="0"/>
              <a:buChar char="•"/>
            </a:pPr>
            <a:r>
              <a:rPr lang="en-US" sz="1100" b="1" dirty="0">
                <a:solidFill>
                  <a:srgbClr val="002060"/>
                </a:solidFill>
              </a:rPr>
              <a:t>Details</a:t>
            </a:r>
          </a:p>
          <a:p>
            <a:r>
              <a:rPr lang="en-US" sz="1100" b="1" dirty="0">
                <a:solidFill>
                  <a:srgbClr val="002060"/>
                </a:solidFill>
              </a:rPr>
              <a:t>ELL Students may need each part taught using language (sentence) frames emphasizing transitional words. </a:t>
            </a:r>
          </a:p>
        </p:txBody>
      </p:sp>
    </p:spTree>
    <p:extLst>
      <p:ext uri="{BB962C8B-B14F-4D97-AF65-F5344CB8AC3E}">
        <p14:creationId xmlns:p14="http://schemas.microsoft.com/office/powerpoint/2010/main" val="3137813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18</a:t>
            </a:fld>
            <a:endParaRPr lang="en-US" dirty="0"/>
          </a:p>
        </p:txBody>
      </p:sp>
      <p:sp>
        <p:nvSpPr>
          <p:cNvPr id="5" name="Rectangle 4"/>
          <p:cNvSpPr/>
          <p:nvPr/>
        </p:nvSpPr>
        <p:spPr>
          <a:xfrm>
            <a:off x="518160" y="502924"/>
            <a:ext cx="6800850" cy="1907877"/>
          </a:xfrm>
          <a:prstGeom prst="rect">
            <a:avLst/>
          </a:prstGeom>
        </p:spPr>
        <p:txBody>
          <a:bodyPr wrap="square" lIns="101881" tIns="50941" rIns="101881" bIns="50941">
            <a:spAutoFit/>
          </a:bodyPr>
          <a:lstStyle/>
          <a:p>
            <a:endParaRPr lang="en-US" sz="1900" dirty="0"/>
          </a:p>
          <a:p>
            <a:r>
              <a:rPr lang="en-US" sz="1900" dirty="0"/>
              <a:t>Name_____________________</a:t>
            </a:r>
          </a:p>
          <a:p>
            <a:endParaRPr lang="en-US" dirty="0" smtClean="0"/>
          </a:p>
          <a:p>
            <a:r>
              <a:rPr lang="en-US" dirty="0" smtClean="0"/>
              <a:t>What is the text mostly about?  This is the </a:t>
            </a:r>
            <a:r>
              <a:rPr lang="en-US" u="sng" dirty="0" smtClean="0"/>
              <a:t>main topic</a:t>
            </a:r>
            <a:r>
              <a:rPr lang="en-US" dirty="0" smtClean="0"/>
              <a:t>.</a:t>
            </a:r>
          </a:p>
          <a:p>
            <a:endParaRPr lang="en-US" dirty="0" smtClean="0"/>
          </a:p>
          <a:p>
            <a:pPr algn="ctr"/>
            <a:r>
              <a:rPr lang="en-US" dirty="0" smtClean="0"/>
              <a:t>Draw a </a:t>
            </a:r>
            <a:r>
              <a:rPr lang="en-US" u="sng" dirty="0" smtClean="0"/>
              <a:t>main topic</a:t>
            </a:r>
            <a:r>
              <a:rPr lang="en-US" dirty="0" smtClean="0"/>
              <a:t> picture.</a:t>
            </a:r>
          </a:p>
        </p:txBody>
      </p:sp>
      <p:sp>
        <p:nvSpPr>
          <p:cNvPr id="13" name="Rectangle 12"/>
          <p:cNvSpPr/>
          <p:nvPr/>
        </p:nvSpPr>
        <p:spPr>
          <a:xfrm>
            <a:off x="858203" y="2430780"/>
            <a:ext cx="5699760" cy="2430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1" tIns="50941" rIns="101881" bIns="50941" rtlCol="0" anchor="ctr"/>
          <a:lstStyle/>
          <a:p>
            <a:pPr algn="ctr"/>
            <a:endParaRPr lang="en-US" dirty="0"/>
          </a:p>
        </p:txBody>
      </p:sp>
      <p:sp>
        <p:nvSpPr>
          <p:cNvPr id="9" name="TextBox 8"/>
          <p:cNvSpPr txBox="1"/>
          <p:nvPr/>
        </p:nvSpPr>
        <p:spPr>
          <a:xfrm>
            <a:off x="323850" y="172039"/>
            <a:ext cx="949960" cy="349098"/>
          </a:xfrm>
          <a:prstGeom prst="rect">
            <a:avLst/>
          </a:prstGeom>
          <a:solidFill>
            <a:schemeClr val="bg2">
              <a:lumMod val="90000"/>
            </a:schemeClr>
          </a:solidFill>
        </p:spPr>
        <p:txBody>
          <a:bodyPr wrap="square" lIns="101881" tIns="50941" rIns="101881" bIns="50941" rtlCol="0">
            <a:spAutoFit/>
          </a:bodyPr>
          <a:lstStyle/>
          <a:p>
            <a:r>
              <a:rPr lang="en-US" sz="1600" b="1" dirty="0"/>
              <a:t>Grade K</a:t>
            </a:r>
          </a:p>
        </p:txBody>
      </p:sp>
      <p:sp>
        <p:nvSpPr>
          <p:cNvPr id="10" name="Rectangle 9"/>
          <p:cNvSpPr/>
          <p:nvPr/>
        </p:nvSpPr>
        <p:spPr>
          <a:xfrm>
            <a:off x="431800" y="5196841"/>
            <a:ext cx="6800850" cy="395265"/>
          </a:xfrm>
          <a:prstGeom prst="rect">
            <a:avLst/>
          </a:prstGeom>
        </p:spPr>
        <p:txBody>
          <a:bodyPr wrap="square" lIns="101881" tIns="50941" rIns="101881" bIns="50941">
            <a:spAutoFit/>
          </a:bodyPr>
          <a:lstStyle/>
          <a:p>
            <a:r>
              <a:rPr lang="en-US" sz="1900" dirty="0"/>
              <a:t>Use letters, words or pictures.  Tell more about the </a:t>
            </a:r>
            <a:r>
              <a:rPr lang="en-US" sz="1900" u="sng" dirty="0"/>
              <a:t>main topic</a:t>
            </a:r>
            <a:r>
              <a:rPr lang="en-US" sz="1900" dirty="0"/>
              <a:t>.</a:t>
            </a:r>
          </a:p>
        </p:txBody>
      </p:sp>
      <p:sp>
        <p:nvSpPr>
          <p:cNvPr id="14" name="Rectangle 13"/>
          <p:cNvSpPr/>
          <p:nvPr/>
        </p:nvSpPr>
        <p:spPr>
          <a:xfrm>
            <a:off x="863600" y="5699760"/>
            <a:ext cx="5699760" cy="3604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1" tIns="50941" rIns="101881" bIns="50941" rtlCol="0" anchor="ctr"/>
          <a:lstStyle/>
          <a:p>
            <a:pPr algn="ctr"/>
            <a:endParaRPr lang="en-US" dirty="0"/>
          </a:p>
        </p:txBody>
      </p:sp>
    </p:spTree>
    <p:extLst>
      <p:ext uri="{BB962C8B-B14F-4D97-AF65-F5344CB8AC3E}">
        <p14:creationId xmlns:p14="http://schemas.microsoft.com/office/powerpoint/2010/main" val="4043848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graphicFrame>
        <p:nvGraphicFramePr>
          <p:cNvPr id="108" name="Shape 108"/>
          <p:cNvGraphicFramePr/>
          <p:nvPr/>
        </p:nvGraphicFramePr>
        <p:xfrm>
          <a:off x="123818" y="1030191"/>
          <a:ext cx="7513300" cy="7556360"/>
        </p:xfrm>
        <a:graphic>
          <a:graphicData uri="http://schemas.openxmlformats.org/drawingml/2006/table">
            <a:tbl>
              <a:tblPr>
                <a:noFill/>
              </a:tblPr>
              <a:tblGrid>
                <a:gridCol w="804450"/>
                <a:gridCol w="1310925"/>
                <a:gridCol w="1310925"/>
                <a:gridCol w="1409850"/>
                <a:gridCol w="1295400"/>
                <a:gridCol w="1381750"/>
              </a:tblGrid>
              <a:tr h="389125">
                <a:tc rowSpan="2">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Score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A5A5A5"/>
                    </a:solidFill>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Statement of Purpose/Focus and Organization</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8CB3E3"/>
                    </a:solidFill>
                  </a:tcPr>
                </a:tc>
                <a:tc hMerge="1">
                  <a:txBody>
                    <a:bodyPr/>
                    <a:lstStyle/>
                    <a:p>
                      <a:endParaRPr lang="en-US"/>
                    </a:p>
                  </a:txBody>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Development: Language and Elaboration of Evidence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C2D59B"/>
                    </a:solidFill>
                  </a:tcPr>
                </a:tc>
                <a:tc hMerge="1">
                  <a:txBody>
                    <a:bodyPr/>
                    <a:lstStyle/>
                    <a:p>
                      <a:endParaRPr lang="en-US"/>
                    </a:p>
                  </a:txBody>
                  <a:tcPr/>
                </a:tc>
                <a:tc rowSpan="2">
                  <a:txBody>
                    <a:bodyPr/>
                    <a:lstStyle/>
                    <a:p>
                      <a:pPr marL="0" marR="0" lvl="0" indent="0" algn="ctr" rtl="0">
                        <a:lnSpc>
                          <a:spcPct val="115000"/>
                        </a:lnSpc>
                        <a:spcBef>
                          <a:spcPts val="0"/>
                        </a:spcBef>
                        <a:spcAft>
                          <a:spcPts val="0"/>
                        </a:spcAft>
                        <a:buSzPct val="25000"/>
                        <a:buNone/>
                      </a:pPr>
                      <a:r>
                        <a:rPr lang="en-US" sz="1300" b="1" u="none" strike="noStrike" cap="none" baseline="0">
                          <a:solidFill>
                            <a:srgbClr val="000000"/>
                          </a:solidFill>
                          <a:latin typeface="Calibri"/>
                          <a:ea typeface="Calibri"/>
                          <a:cs typeface="Calibri"/>
                          <a:sym typeface="Calibri"/>
                        </a:rPr>
                        <a:t>Conventions</a:t>
                      </a:r>
                    </a:p>
                    <a:p>
                      <a:pPr marL="0" marR="0" lvl="0" indent="0" algn="ctr" rtl="0">
                        <a:lnSpc>
                          <a:spcPct val="115000"/>
                        </a:lnSpc>
                        <a:spcBef>
                          <a:spcPts val="0"/>
                        </a:spcBef>
                        <a:spcAft>
                          <a:spcPts val="0"/>
                        </a:spcAft>
                        <a:buSzPct val="25000"/>
                        <a:buNone/>
                      </a:pPr>
                      <a:r>
                        <a:rPr lang="en-US" sz="600" b="1" i="1" u="sng">
                          <a:solidFill>
                            <a:schemeClr val="dk1"/>
                          </a:solidFill>
                          <a:latin typeface="Calibri"/>
                          <a:ea typeface="Calibri"/>
                          <a:cs typeface="Calibri"/>
                          <a:sym typeface="Calibri"/>
                        </a:rPr>
                        <a:t>CCSS and Report Card Alignment</a:t>
                      </a:r>
                    </a:p>
                    <a:p>
                      <a:pPr marL="0" marR="0" lvl="0" indent="0" algn="ctr" rtl="0">
                        <a:lnSpc>
                          <a:spcPct val="115000"/>
                        </a:lnSpc>
                        <a:spcBef>
                          <a:spcPts val="0"/>
                        </a:spcBef>
                        <a:spcAft>
                          <a:spcPts val="0"/>
                        </a:spcAft>
                        <a:buSzPct val="25000"/>
                        <a:buNone/>
                      </a:pPr>
                      <a:r>
                        <a:rPr lang="en-US" sz="600" b="1">
                          <a:latin typeface="Calibri"/>
                          <a:ea typeface="Calibri"/>
                          <a:cs typeface="Calibri"/>
                          <a:sym typeface="Calibri"/>
                        </a:rPr>
                        <a:t>Conventions:</a:t>
                      </a:r>
                    </a:p>
                    <a:p>
                      <a:pPr marL="0" marR="0" lvl="0" indent="0" algn="ctr" rtl="0">
                        <a:lnSpc>
                          <a:spcPct val="115000"/>
                        </a:lnSpc>
                        <a:spcBef>
                          <a:spcPts val="0"/>
                        </a:spcBef>
                        <a:spcAft>
                          <a:spcPts val="0"/>
                        </a:spcAft>
                        <a:buSzPct val="25000"/>
                        <a:buNone/>
                      </a:pPr>
                      <a:r>
                        <a:rPr lang="en-US" sz="600" b="1" u="sng">
                          <a:latin typeface="Calibri"/>
                          <a:ea typeface="Calibri"/>
                          <a:cs typeface="Calibri"/>
                          <a:sym typeface="Calibri"/>
                        </a:rPr>
                        <a:t>Kinder</a:t>
                      </a:r>
                      <a:r>
                        <a:rPr lang="en-US" sz="600" b="1">
                          <a:latin typeface="Calibri"/>
                          <a:ea typeface="Calibri"/>
                          <a:cs typeface="Calibri"/>
                          <a:sym typeface="Calibri"/>
                        </a:rPr>
                        <a:t>-L.K.1a, L.K.2a, &amp; L.K.2d </a:t>
                      </a:r>
                      <a:r>
                        <a:rPr lang="en-US" sz="600" b="1" u="sng">
                          <a:latin typeface="Calibri"/>
                          <a:ea typeface="Calibri"/>
                          <a:cs typeface="Calibri"/>
                          <a:sym typeface="Calibri"/>
                        </a:rPr>
                        <a:t>1st</a:t>
                      </a:r>
                      <a:r>
                        <a:rPr lang="en-US" sz="600" b="1">
                          <a:latin typeface="Calibri"/>
                          <a:ea typeface="Calibri"/>
                          <a:cs typeface="Calibri"/>
                          <a:sym typeface="Calibri"/>
                        </a:rPr>
                        <a:t>-L.1.1a, L.1.2</a:t>
                      </a:r>
                    </a:p>
                    <a:p>
                      <a:pPr marL="0" marR="0" lvl="0" indent="0" algn="ctr" rtl="0">
                        <a:lnSpc>
                          <a:spcPct val="115000"/>
                        </a:lnSpc>
                        <a:spcBef>
                          <a:spcPts val="0"/>
                        </a:spcBef>
                        <a:spcAft>
                          <a:spcPts val="0"/>
                        </a:spcAft>
                        <a:buSzPct val="25000"/>
                        <a:buNone/>
                      </a:pPr>
                      <a:r>
                        <a:rPr lang="en-US" sz="600" b="1" u="sng">
                          <a:latin typeface="Calibri"/>
                          <a:ea typeface="Calibri"/>
                          <a:cs typeface="Calibri"/>
                          <a:sym typeface="Calibri"/>
                        </a:rPr>
                        <a:t>2nd</a:t>
                      </a:r>
                      <a:r>
                        <a:rPr lang="en-US" sz="600" b="1">
                          <a:latin typeface="Calibri"/>
                          <a:ea typeface="Calibri"/>
                          <a:cs typeface="Calibri"/>
                          <a:sym typeface="Calibri"/>
                        </a:rPr>
                        <a:t>-L.2.2</a:t>
                      </a:r>
                    </a:p>
                    <a:p>
                      <a:pPr marL="0" marR="0" lvl="0" indent="0" algn="ctr" rtl="0">
                        <a:lnSpc>
                          <a:spcPct val="115000"/>
                        </a:lnSpc>
                        <a:spcBef>
                          <a:spcPts val="0"/>
                        </a:spcBef>
                        <a:spcAft>
                          <a:spcPts val="0"/>
                        </a:spcAft>
                        <a:buNone/>
                      </a:pPr>
                      <a:endParaRPr sz="600" b="1">
                        <a:latin typeface="Calibri"/>
                        <a:ea typeface="Calibri"/>
                        <a:cs typeface="Calibri"/>
                        <a:sym typeface="Calibri"/>
                      </a:endParaRP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FAC090"/>
                    </a:solidFill>
                  </a:tcPr>
                </a:tc>
              </a:tr>
              <a:tr h="462675">
                <a:tc vMerge="1">
                  <a:txBody>
                    <a:bodyPr/>
                    <a:lstStyle/>
                    <a:p>
                      <a:endParaRPr lang="en-US"/>
                    </a:p>
                  </a:txBody>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Statement of Purpose/Focus </a:t>
                      </a:r>
                    </a:p>
                    <a:p>
                      <a:pPr marL="0" marR="0" lvl="0" indent="0" algn="ctr" rtl="0">
                        <a:lnSpc>
                          <a:spcPct val="115000"/>
                        </a:lnSpc>
                        <a:spcBef>
                          <a:spcPts val="0"/>
                        </a:spcBef>
                        <a:spcAft>
                          <a:spcPts val="0"/>
                        </a:spcAft>
                        <a:buSzPct val="25000"/>
                        <a:buNone/>
                      </a:pPr>
                      <a:r>
                        <a:rPr lang="en-US" sz="600" b="1" i="1" u="sng">
                          <a:latin typeface="Calibri"/>
                          <a:ea typeface="Calibri"/>
                          <a:cs typeface="Calibri"/>
                          <a:sym typeface="Calibri"/>
                        </a:rPr>
                        <a:t>CCSS and Report Card Alignment</a:t>
                      </a:r>
                    </a:p>
                    <a:p>
                      <a:pPr marL="0" marR="0" lvl="0" indent="0" algn="ctr" rtl="0">
                        <a:lnSpc>
                          <a:spcPct val="115000"/>
                        </a:lnSpc>
                        <a:spcBef>
                          <a:spcPts val="0"/>
                        </a:spcBef>
                        <a:spcAft>
                          <a:spcPts val="0"/>
                        </a:spcAft>
                        <a:buSzPct val="25000"/>
                        <a:buNone/>
                      </a:pPr>
                      <a:r>
                        <a:rPr lang="en-US" sz="600" b="1">
                          <a:latin typeface="Calibri"/>
                          <a:ea typeface="Calibri"/>
                          <a:cs typeface="Calibri"/>
                          <a:sym typeface="Calibri"/>
                        </a:rPr>
                        <a:t>Text Types &amp; Purposes:</a:t>
                      </a:r>
                    </a:p>
                    <a:p>
                      <a:pPr marL="0" marR="0" lvl="0" indent="0" algn="ctr" rtl="0">
                        <a:lnSpc>
                          <a:spcPct val="115000"/>
                        </a:lnSpc>
                        <a:spcBef>
                          <a:spcPts val="0"/>
                        </a:spcBef>
                        <a:spcAft>
                          <a:spcPts val="0"/>
                        </a:spcAft>
                        <a:buSzPct val="25000"/>
                        <a:buNone/>
                      </a:pPr>
                      <a:r>
                        <a:rPr lang="en-US" sz="600" b="1" u="sng">
                          <a:latin typeface="Calibri"/>
                          <a:ea typeface="Calibri"/>
                          <a:cs typeface="Calibri"/>
                          <a:sym typeface="Calibri"/>
                        </a:rPr>
                        <a:t>Kinder</a:t>
                      </a:r>
                      <a:r>
                        <a:rPr lang="en-US" sz="600" b="1">
                          <a:latin typeface="Calibri"/>
                          <a:ea typeface="Calibri"/>
                          <a:cs typeface="Calibri"/>
                          <a:sym typeface="Calibri"/>
                        </a:rPr>
                        <a:t>-W.K.1</a:t>
                      </a:r>
                    </a:p>
                    <a:p>
                      <a:pPr marL="0" marR="0" lvl="0" indent="0" algn="ctr" rtl="0">
                        <a:lnSpc>
                          <a:spcPct val="115000"/>
                        </a:lnSpc>
                        <a:spcBef>
                          <a:spcPts val="0"/>
                        </a:spcBef>
                        <a:spcAft>
                          <a:spcPts val="0"/>
                        </a:spcAft>
                        <a:buSzPct val="25000"/>
                        <a:buNone/>
                      </a:pPr>
                      <a:r>
                        <a:rPr lang="en-US" sz="600" b="1" u="sng">
                          <a:latin typeface="Calibri"/>
                          <a:ea typeface="Calibri"/>
                          <a:cs typeface="Calibri"/>
                          <a:sym typeface="Calibri"/>
                        </a:rPr>
                        <a:t>1st</a:t>
                      </a:r>
                      <a:r>
                        <a:rPr lang="en-US" sz="600" b="1">
                          <a:latin typeface="Calibri"/>
                          <a:ea typeface="Calibri"/>
                          <a:cs typeface="Calibri"/>
                          <a:sym typeface="Calibri"/>
                        </a:rPr>
                        <a:t>-W.1.1.1-4</a:t>
                      </a:r>
                    </a:p>
                    <a:p>
                      <a:pPr marL="0" marR="0" lvl="0" indent="0" algn="ctr" rtl="0">
                        <a:lnSpc>
                          <a:spcPct val="115000"/>
                        </a:lnSpc>
                        <a:spcBef>
                          <a:spcPts val="0"/>
                        </a:spcBef>
                        <a:spcAft>
                          <a:spcPts val="0"/>
                        </a:spcAft>
                        <a:buSzPct val="25000"/>
                        <a:buNone/>
                      </a:pPr>
                      <a:r>
                        <a:rPr lang="en-US" sz="600" b="1" u="sng">
                          <a:latin typeface="Calibri"/>
                          <a:ea typeface="Calibri"/>
                          <a:cs typeface="Calibri"/>
                          <a:sym typeface="Calibri"/>
                        </a:rPr>
                        <a:t>2nd</a:t>
                      </a:r>
                      <a:r>
                        <a:rPr lang="en-US" sz="600" b="1">
                          <a:latin typeface="Calibri"/>
                          <a:ea typeface="Calibri"/>
                          <a:cs typeface="Calibri"/>
                          <a:sym typeface="Calibri"/>
                        </a:rPr>
                        <a:t>-W.2.1.1-4</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EFEFEF"/>
                    </a:solidFill>
                  </a:tcPr>
                </a:tc>
                <a:tc>
                  <a:txBody>
                    <a:bodyPr/>
                    <a:lstStyle/>
                    <a:p>
                      <a:pPr marL="0" marR="0" lvl="0" indent="0" algn="ctr" rtl="0">
                        <a:spcBef>
                          <a:spcPts val="0"/>
                        </a:spcBef>
                        <a:buSzPct val="25000"/>
                        <a:buNone/>
                      </a:pPr>
                      <a:r>
                        <a:rPr lang="en-US" sz="1200" b="1" u="none" strike="noStrike" cap="none" baseline="0">
                          <a:latin typeface="Calibri"/>
                          <a:ea typeface="Calibri"/>
                          <a:cs typeface="Calibri"/>
                          <a:sym typeface="Calibri"/>
                        </a:rPr>
                        <a:t>Organization</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marL="0" marR="0" lvl="0" indent="0" algn="ctr" rtl="0">
                        <a:spcBef>
                          <a:spcPts val="0"/>
                        </a:spcBef>
                        <a:buSzPct val="25000"/>
                        <a:buNone/>
                      </a:pPr>
                      <a:r>
                        <a:rPr lang="en-US" sz="600" b="1">
                          <a:latin typeface="Calibri"/>
                          <a:ea typeface="Calibri"/>
                          <a:cs typeface="Calibri"/>
                          <a:sym typeface="Calibri"/>
                        </a:rPr>
                        <a:t>Text Types &amp; Purposes:</a:t>
                      </a:r>
                    </a:p>
                    <a:p>
                      <a:pPr marL="0" marR="0" lvl="0" indent="0" algn="ctr" rtl="0">
                        <a:spcBef>
                          <a:spcPts val="0"/>
                        </a:spcBef>
                        <a:buSzPct val="25000"/>
                        <a:buNone/>
                      </a:pPr>
                      <a:r>
                        <a:rPr lang="en-US" sz="600" b="1" u="sng">
                          <a:latin typeface="Calibri"/>
                          <a:ea typeface="Calibri"/>
                          <a:cs typeface="Calibri"/>
                          <a:sym typeface="Calibri"/>
                        </a:rPr>
                        <a:t>Kinder</a:t>
                      </a:r>
                      <a:r>
                        <a:rPr lang="en-US" sz="600" b="1">
                          <a:latin typeface="Calibri"/>
                          <a:ea typeface="Calibri"/>
                          <a:cs typeface="Calibri"/>
                          <a:sym typeface="Calibri"/>
                        </a:rPr>
                        <a:t>-none</a:t>
                      </a:r>
                    </a:p>
                    <a:p>
                      <a:pPr marL="0" marR="0" lvl="0" indent="0" algn="ctr" rtl="0">
                        <a:spcBef>
                          <a:spcPts val="0"/>
                        </a:spcBef>
                        <a:buSzPct val="25000"/>
                        <a:buNone/>
                      </a:pPr>
                      <a:r>
                        <a:rPr lang="en-US" sz="600" b="1" u="sng">
                          <a:latin typeface="Calibri"/>
                          <a:ea typeface="Calibri"/>
                          <a:cs typeface="Calibri"/>
                          <a:sym typeface="Calibri"/>
                        </a:rPr>
                        <a:t>1st</a:t>
                      </a:r>
                      <a:r>
                        <a:rPr lang="en-US" sz="600" b="1">
                          <a:latin typeface="Calibri"/>
                          <a:ea typeface="Calibri"/>
                          <a:cs typeface="Calibri"/>
                          <a:sym typeface="Calibri"/>
                        </a:rPr>
                        <a:t>-W.1.1.5</a:t>
                      </a:r>
                    </a:p>
                    <a:p>
                      <a:pPr marL="0" marR="0" lvl="0" indent="0" algn="ctr" rtl="0">
                        <a:spcBef>
                          <a:spcPts val="0"/>
                        </a:spcBef>
                        <a:buSzPct val="25000"/>
                        <a:buNone/>
                      </a:pPr>
                      <a:r>
                        <a:rPr lang="en-US" sz="600" b="1" u="sng">
                          <a:latin typeface="Calibri"/>
                          <a:ea typeface="Calibri"/>
                          <a:cs typeface="Calibri"/>
                          <a:sym typeface="Calibri"/>
                        </a:rPr>
                        <a:t>2nd</a:t>
                      </a:r>
                      <a:r>
                        <a:rPr lang="en-US" sz="600" b="1">
                          <a:latin typeface="Calibri"/>
                          <a:ea typeface="Calibri"/>
                          <a:cs typeface="Calibri"/>
                          <a:sym typeface="Calibri"/>
                        </a:rPr>
                        <a:t>-W.2.1.4-5</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Elaboration of Evidence</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marL="0" marR="0" lvl="0" indent="0" algn="ctr" rtl="0">
                        <a:lnSpc>
                          <a:spcPct val="115000"/>
                        </a:lnSpc>
                        <a:spcBef>
                          <a:spcPts val="0"/>
                        </a:spcBef>
                        <a:spcAft>
                          <a:spcPts val="0"/>
                        </a:spcAft>
                        <a:buSzPct val="25000"/>
                        <a:buNone/>
                      </a:pPr>
                      <a:r>
                        <a:rPr lang="en-US" sz="600" b="1">
                          <a:latin typeface="Calibri"/>
                          <a:ea typeface="Calibri"/>
                          <a:cs typeface="Calibri"/>
                          <a:sym typeface="Calibri"/>
                        </a:rPr>
                        <a:t>Text Types &amp; Purposes/Production and Distribution of Writing:</a:t>
                      </a:r>
                    </a:p>
                    <a:p>
                      <a:pPr marL="0" marR="0" lvl="0" indent="0" algn="ctr" rtl="0">
                        <a:lnSpc>
                          <a:spcPct val="115000"/>
                        </a:lnSpc>
                        <a:spcBef>
                          <a:spcPts val="0"/>
                        </a:spcBef>
                        <a:spcAft>
                          <a:spcPts val="0"/>
                        </a:spcAft>
                        <a:buSzPct val="25000"/>
                        <a:buNone/>
                      </a:pPr>
                      <a:r>
                        <a:rPr lang="en-US" sz="600" b="1" u="sng">
                          <a:latin typeface="Calibri"/>
                          <a:ea typeface="Calibri"/>
                          <a:cs typeface="Calibri"/>
                          <a:sym typeface="Calibri"/>
                        </a:rPr>
                        <a:t>Kinder</a:t>
                      </a:r>
                      <a:r>
                        <a:rPr lang="en-US" sz="600" b="1">
                          <a:latin typeface="Calibri"/>
                          <a:ea typeface="Calibri"/>
                          <a:cs typeface="Calibri"/>
                          <a:sym typeface="Calibri"/>
                        </a:rPr>
                        <a:t>-W.K.1.3</a:t>
                      </a:r>
                    </a:p>
                    <a:p>
                      <a:pPr marL="0" marR="0" lvl="0" indent="0" algn="ctr" rtl="0">
                        <a:lnSpc>
                          <a:spcPct val="115000"/>
                        </a:lnSpc>
                        <a:spcBef>
                          <a:spcPts val="0"/>
                        </a:spcBef>
                        <a:spcAft>
                          <a:spcPts val="0"/>
                        </a:spcAft>
                        <a:buSzPct val="25000"/>
                        <a:buNone/>
                      </a:pPr>
                      <a:r>
                        <a:rPr lang="en-US" sz="600" b="1" u="sng">
                          <a:latin typeface="Calibri"/>
                          <a:ea typeface="Calibri"/>
                          <a:cs typeface="Calibri"/>
                          <a:sym typeface="Calibri"/>
                        </a:rPr>
                        <a:t>1st</a:t>
                      </a:r>
                      <a:r>
                        <a:rPr lang="en-US" sz="600" b="1">
                          <a:latin typeface="Calibri"/>
                          <a:ea typeface="Calibri"/>
                          <a:cs typeface="Calibri"/>
                          <a:sym typeface="Calibri"/>
                        </a:rPr>
                        <a:t>-W.1.1.4 &amp; W.1.5.2</a:t>
                      </a:r>
                    </a:p>
                    <a:p>
                      <a:pPr marL="0" marR="0" lvl="0" indent="0" algn="ctr" rtl="0">
                        <a:lnSpc>
                          <a:spcPct val="115000"/>
                        </a:lnSpc>
                        <a:spcBef>
                          <a:spcPts val="0"/>
                        </a:spcBef>
                        <a:spcAft>
                          <a:spcPts val="0"/>
                        </a:spcAft>
                        <a:buSzPct val="25000"/>
                        <a:buNone/>
                      </a:pPr>
                      <a:r>
                        <a:rPr lang="en-US" sz="600" b="1" u="sng">
                          <a:latin typeface="Calibri"/>
                          <a:ea typeface="Calibri"/>
                          <a:cs typeface="Calibri"/>
                          <a:sym typeface="Calibri"/>
                        </a:rPr>
                        <a:t>2nd</a:t>
                      </a:r>
                      <a:r>
                        <a:rPr lang="en-US" sz="600" b="1">
                          <a:latin typeface="Calibri"/>
                          <a:ea typeface="Calibri"/>
                          <a:cs typeface="Calibri"/>
                          <a:sym typeface="Calibri"/>
                        </a:rPr>
                        <a:t>-W.2.1.4</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Language and Vocabulary</a:t>
                      </a:r>
                    </a:p>
                    <a:p>
                      <a:pPr marL="0" marR="0" lvl="0" indent="0" algn="ctr" rtl="0">
                        <a:lnSpc>
                          <a:spcPct val="115000"/>
                        </a:lnSpc>
                        <a:spcBef>
                          <a:spcPts val="0"/>
                        </a:spcBef>
                        <a:spcAft>
                          <a:spcPts val="0"/>
                        </a:spcAft>
                        <a:buSzPct val="25000"/>
                        <a:buNone/>
                      </a:pPr>
                      <a:r>
                        <a:rPr lang="en-US" sz="600" b="1" i="1" u="sng">
                          <a:solidFill>
                            <a:schemeClr val="dk1"/>
                          </a:solidFill>
                          <a:latin typeface="Calibri"/>
                          <a:ea typeface="Calibri"/>
                          <a:cs typeface="Calibri"/>
                          <a:sym typeface="Calibri"/>
                        </a:rPr>
                        <a:t>CCSS and Report Card Alignment</a:t>
                      </a:r>
                    </a:p>
                    <a:p>
                      <a:pPr marL="0" marR="0" lvl="0" indent="0" algn="ctr" rtl="0">
                        <a:lnSpc>
                          <a:spcPct val="115000"/>
                        </a:lnSpc>
                        <a:spcBef>
                          <a:spcPts val="0"/>
                        </a:spcBef>
                        <a:spcAft>
                          <a:spcPts val="0"/>
                        </a:spcAft>
                        <a:buSzPct val="25000"/>
                        <a:buNone/>
                      </a:pPr>
                      <a:r>
                        <a:rPr lang="en-US" sz="600" b="1">
                          <a:latin typeface="Calibri"/>
                          <a:ea typeface="Calibri"/>
                          <a:cs typeface="Calibri"/>
                          <a:sym typeface="Calibri"/>
                        </a:rPr>
                        <a:t>Conventions &amp; Vocab.  Acquisition: </a:t>
                      </a:r>
                      <a:r>
                        <a:rPr lang="en-US" sz="600" b="1" u="sng">
                          <a:latin typeface="Calibri"/>
                          <a:ea typeface="Calibri"/>
                          <a:cs typeface="Calibri"/>
                          <a:sym typeface="Calibri"/>
                        </a:rPr>
                        <a:t>Kinder</a:t>
                      </a:r>
                      <a:r>
                        <a:rPr lang="en-US" sz="600" b="1">
                          <a:latin typeface="Calibri"/>
                          <a:ea typeface="Calibri"/>
                          <a:cs typeface="Calibri"/>
                          <a:sym typeface="Calibri"/>
                        </a:rPr>
                        <a:t>-L.K.1b-f &amp; L.K.6</a:t>
                      </a:r>
                    </a:p>
                    <a:p>
                      <a:pPr marL="0" marR="0" lvl="0" indent="0" algn="ctr" rtl="0">
                        <a:lnSpc>
                          <a:spcPct val="115000"/>
                        </a:lnSpc>
                        <a:spcBef>
                          <a:spcPts val="0"/>
                        </a:spcBef>
                        <a:spcAft>
                          <a:spcPts val="0"/>
                        </a:spcAft>
                        <a:buSzPct val="25000"/>
                        <a:buNone/>
                      </a:pPr>
                      <a:r>
                        <a:rPr lang="en-US" sz="600" b="1" u="sng">
                          <a:latin typeface="Calibri"/>
                          <a:ea typeface="Calibri"/>
                          <a:cs typeface="Calibri"/>
                          <a:sym typeface="Calibri"/>
                        </a:rPr>
                        <a:t>1st</a:t>
                      </a:r>
                      <a:r>
                        <a:rPr lang="en-US" sz="600" b="1">
                          <a:latin typeface="Calibri"/>
                          <a:ea typeface="Calibri"/>
                          <a:cs typeface="Calibri"/>
                          <a:sym typeface="Calibri"/>
                        </a:rPr>
                        <a:t>-L.1.1b-j &amp; L.1.6</a:t>
                      </a:r>
                    </a:p>
                    <a:p>
                      <a:pPr marL="0" marR="0" lvl="0" indent="0" algn="ctr" rtl="0">
                        <a:lnSpc>
                          <a:spcPct val="115000"/>
                        </a:lnSpc>
                        <a:spcBef>
                          <a:spcPts val="0"/>
                        </a:spcBef>
                        <a:spcAft>
                          <a:spcPts val="0"/>
                        </a:spcAft>
                        <a:buSzPct val="25000"/>
                        <a:buNone/>
                      </a:pPr>
                      <a:r>
                        <a:rPr lang="en-US" sz="600" b="1" u="sng">
                          <a:latin typeface="Calibri"/>
                          <a:ea typeface="Calibri"/>
                          <a:cs typeface="Calibri"/>
                          <a:sym typeface="Calibri"/>
                        </a:rPr>
                        <a:t>2nd</a:t>
                      </a:r>
                      <a:r>
                        <a:rPr lang="en-US" sz="600" b="1">
                          <a:latin typeface="Calibri"/>
                          <a:ea typeface="Calibri"/>
                          <a:cs typeface="Calibri"/>
                          <a:sym typeface="Calibri"/>
                        </a:rPr>
                        <a:t>-L.2.1 &amp; L.2.6</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vMerge="1">
                  <a:txBody>
                    <a:bodyPr/>
                    <a:lstStyle/>
                    <a:p>
                      <a:endParaRPr lang="en-US"/>
                    </a:p>
                  </a:txBody>
                  <a:tcPr/>
                </a:tc>
              </a:tr>
              <a:tr h="1312900">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4</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Exemplary</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53975" marR="0" lvl="0" indent="-3175" algn="l" rtl="0">
                        <a:spcBef>
                          <a:spcPts val="0"/>
                        </a:spcBef>
                        <a:buSzPct val="25000"/>
                        <a:buNone/>
                      </a:pPr>
                      <a:r>
                        <a:rPr lang="en-US" sz="900" u="none" strike="noStrike" cap="none" baseline="0">
                          <a:latin typeface="Calibri"/>
                          <a:ea typeface="Calibri"/>
                          <a:cs typeface="Calibri"/>
                          <a:sym typeface="Calibri"/>
                        </a:rPr>
                        <a:t>Uses a combination of</a:t>
                      </a:r>
                    </a:p>
                    <a:p>
                      <a:pPr marL="53975" marR="0" lvl="0" indent="-3175" algn="l" rtl="0">
                        <a:spcBef>
                          <a:spcPts val="0"/>
                        </a:spcBef>
                        <a:buSzPct val="25000"/>
                        <a:buNone/>
                      </a:pPr>
                      <a:r>
                        <a:rPr lang="en-US" sz="900" u="none" strike="noStrike" cap="none" baseline="0">
                          <a:latin typeface="Calibri"/>
                          <a:ea typeface="Calibri"/>
                          <a:cs typeface="Calibri"/>
                          <a:sym typeface="Calibri"/>
                        </a:rPr>
                        <a:t>drawing, dictation, &amp;</a:t>
                      </a:r>
                    </a:p>
                    <a:p>
                      <a:pPr marL="53975" marR="0" lvl="0" indent="-3175" algn="l" rtl="0">
                        <a:spcBef>
                          <a:spcPts val="0"/>
                        </a:spcBef>
                        <a:buSzPct val="25000"/>
                        <a:buNone/>
                      </a:pPr>
                      <a:r>
                        <a:rPr lang="en-US" sz="900" u="none" strike="noStrike" cap="none" baseline="0">
                          <a:latin typeface="Calibri"/>
                          <a:ea typeface="Calibri"/>
                          <a:cs typeface="Calibri"/>
                          <a:sym typeface="Calibri"/>
                        </a:rPr>
                        <a:t>writing (K) to compose</a:t>
                      </a:r>
                    </a:p>
                    <a:p>
                      <a:pPr marL="53975" marR="0" lvl="0" indent="-3175" algn="l" rtl="0">
                        <a:spcBef>
                          <a:spcPts val="0"/>
                        </a:spcBef>
                        <a:buSzPct val="25000"/>
                        <a:buNone/>
                      </a:pPr>
                      <a:r>
                        <a:rPr lang="en-US" sz="900" u="none" strike="noStrike" cap="none" baseline="0">
                          <a:latin typeface="Calibri"/>
                          <a:ea typeface="Calibri"/>
                          <a:cs typeface="Calibri"/>
                          <a:sym typeface="Calibri"/>
                        </a:rPr>
                        <a:t>Explains something</a:t>
                      </a:r>
                    </a:p>
                    <a:p>
                      <a:pPr marL="53975" marR="0" lvl="0" indent="-3175" algn="l" rtl="0">
                        <a:spcBef>
                          <a:spcPts val="0"/>
                        </a:spcBef>
                        <a:buSzPct val="25000"/>
                        <a:buNone/>
                      </a:pPr>
                      <a:r>
                        <a:rPr lang="en-US" sz="900" u="none" strike="noStrike" cap="none" baseline="0">
                          <a:latin typeface="Calibri"/>
                          <a:ea typeface="Calibri"/>
                          <a:cs typeface="Calibri"/>
                          <a:sym typeface="Calibri"/>
                        </a:rPr>
                        <a:t>more about the topic</a:t>
                      </a:r>
                    </a:p>
                    <a:p>
                      <a:pPr marL="53975" marR="0" lvl="0" indent="-3175" algn="l" rtl="0">
                        <a:spcBef>
                          <a:spcPts val="0"/>
                        </a:spcBef>
                        <a:buSzPct val="25000"/>
                        <a:buNone/>
                      </a:pPr>
                      <a:r>
                        <a:rPr lang="en-US" sz="900" u="none" strike="noStrike" cap="none" baseline="0">
                          <a:latin typeface="Calibri"/>
                          <a:ea typeface="Calibri"/>
                          <a:cs typeface="Calibri"/>
                          <a:sym typeface="Calibri"/>
                        </a:rPr>
                        <a:t>OR</a:t>
                      </a:r>
                    </a:p>
                    <a:p>
                      <a:pPr marL="53975" marR="0" lvl="0" indent="-3175" algn="l" rtl="0">
                        <a:spcBef>
                          <a:spcPts val="0"/>
                        </a:spcBef>
                        <a:buSzPct val="25000"/>
                        <a:buNone/>
                      </a:pPr>
                      <a:r>
                        <a:rPr lang="en-US" sz="900" u="none" strike="noStrike" cap="none" baseline="0">
                          <a:latin typeface="Calibri"/>
                          <a:ea typeface="Calibri"/>
                          <a:cs typeface="Calibri"/>
                          <a:sym typeface="Calibri"/>
                        </a:rPr>
                        <a:t>A connection is made</a:t>
                      </a:r>
                    </a:p>
                    <a:p>
                      <a:pPr marL="53975" marR="0" lvl="0" indent="-3175" algn="l" rtl="0">
                        <a:spcBef>
                          <a:spcPts val="0"/>
                        </a:spcBef>
                        <a:buSzPct val="25000"/>
                        <a:buNone/>
                      </a:pPr>
                      <a:r>
                        <a:rPr lang="en-US" sz="900" u="none" strike="noStrike" cap="none" baseline="0">
                          <a:latin typeface="Calibri"/>
                          <a:ea typeface="Calibri"/>
                          <a:cs typeface="Calibri"/>
                          <a:sym typeface="Calibri"/>
                        </a:rPr>
                        <a:t>between topic &amp;</a:t>
                      </a:r>
                    </a:p>
                    <a:p>
                      <a:pPr marL="53975" marR="0" lvl="0" indent="-3175" algn="l" rtl="0">
                        <a:spcBef>
                          <a:spcPts val="0"/>
                        </a:spcBef>
                        <a:buSzPct val="25000"/>
                        <a:buNone/>
                      </a:pPr>
                      <a:r>
                        <a:rPr lang="en-US" sz="900" u="none" strike="noStrike" cap="none" baseline="0">
                          <a:latin typeface="Calibri"/>
                          <a:ea typeface="Calibri"/>
                          <a:cs typeface="Calibri"/>
                          <a:sym typeface="Calibri"/>
                        </a:rPr>
                        <a:t>broader idea(s)</a:t>
                      </a:r>
                    </a:p>
                  </a:txBody>
                  <a:tcPr marL="92525" marR="10525" marT="980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Intro, body, and</a:t>
                      </a:r>
                    </a:p>
                    <a:p>
                      <a:pPr marL="0" marR="0" lvl="0" indent="0" algn="l" rtl="0">
                        <a:spcBef>
                          <a:spcPts val="0"/>
                        </a:spcBef>
                        <a:buSzPct val="25000"/>
                        <a:buNone/>
                      </a:pPr>
                      <a:r>
                        <a:rPr lang="en-US" sz="900" u="none" strike="noStrike" cap="none" baseline="0">
                          <a:latin typeface="Calibri"/>
                          <a:ea typeface="Calibri"/>
                          <a:cs typeface="Calibri"/>
                          <a:sym typeface="Calibri"/>
                        </a:rPr>
                        <a:t>conclusion support</a:t>
                      </a:r>
                    </a:p>
                    <a:p>
                      <a:pPr marL="0" marR="0" lvl="0" indent="0" algn="l" rtl="0">
                        <a:spcBef>
                          <a:spcPts val="0"/>
                        </a:spcBef>
                        <a:buSzPct val="25000"/>
                        <a:buNone/>
                      </a:pPr>
                      <a:r>
                        <a:rPr lang="en-US" sz="900" u="none" strike="noStrike" cap="none" baseline="0">
                          <a:latin typeface="Calibri"/>
                          <a:ea typeface="Calibri"/>
                          <a:cs typeface="Calibri"/>
                          <a:sym typeface="Calibri"/>
                        </a:rPr>
                        <a:t>focus and reason(s)</a:t>
                      </a:r>
                    </a:p>
                    <a:p>
                      <a:pPr marL="0" marR="0" lvl="0" indent="0" algn="l" rtl="0">
                        <a:spcBef>
                          <a:spcPts val="0"/>
                        </a:spcBef>
                        <a:buSzPct val="25000"/>
                        <a:buNone/>
                      </a:pPr>
                      <a:r>
                        <a:rPr lang="en-US" sz="900" u="none" strike="noStrike" cap="none" baseline="0">
                          <a:latin typeface="Calibri"/>
                          <a:ea typeface="Calibri"/>
                          <a:cs typeface="Calibri"/>
                          <a:sym typeface="Calibri"/>
                        </a:rPr>
                        <a:t>Uses several transitions</a:t>
                      </a:r>
                    </a:p>
                    <a:p>
                      <a:pPr marL="0" marR="0" lvl="0" indent="0" algn="l" rtl="0">
                        <a:spcBef>
                          <a:spcPts val="0"/>
                        </a:spcBef>
                        <a:buSzPct val="25000"/>
                        <a:buNone/>
                      </a:pPr>
                      <a:r>
                        <a:rPr lang="en-US" sz="900" u="none" strike="noStrike" cap="none" baseline="0">
                          <a:latin typeface="Calibri"/>
                          <a:ea typeface="Calibri"/>
                          <a:cs typeface="Calibri"/>
                          <a:sym typeface="Calibri"/>
                        </a:rPr>
                        <a:t>appropriately (e.g.,</a:t>
                      </a:r>
                    </a:p>
                    <a:p>
                      <a:pPr marL="0" marR="0" lvl="0" indent="0" algn="l" rtl="0">
                        <a:spcBef>
                          <a:spcPts val="0"/>
                        </a:spcBef>
                        <a:buSzPct val="25000"/>
                        <a:buNone/>
                      </a:pPr>
                      <a:r>
                        <a:rPr lang="en-US" sz="900" u="none" strike="noStrike" cap="none" baseline="0">
                          <a:latin typeface="Calibri"/>
                          <a:ea typeface="Calibri"/>
                          <a:cs typeface="Calibri"/>
                          <a:sym typeface="Calibri"/>
                        </a:rPr>
                        <a:t>because, since, and,</a:t>
                      </a:r>
                    </a:p>
                    <a:p>
                      <a:pPr marL="0" marR="0" lvl="0" indent="0" algn="l" rtl="0">
                        <a:spcBef>
                          <a:spcPts val="0"/>
                        </a:spcBef>
                        <a:buSzPct val="25000"/>
                        <a:buNone/>
                      </a:pPr>
                      <a:r>
                        <a:rPr lang="en-US" sz="900" u="none" strike="noStrike" cap="none" baseline="0">
                          <a:latin typeface="Calibri"/>
                          <a:ea typeface="Calibri"/>
                          <a:cs typeface="Calibri"/>
                          <a:sym typeface="Calibri"/>
                        </a:rPr>
                        <a:t>also, for example,</a:t>
                      </a:r>
                    </a:p>
                    <a:p>
                      <a:pPr marL="0" marR="0" lvl="0" indent="0" algn="l" rtl="0">
                        <a:spcBef>
                          <a:spcPts val="0"/>
                        </a:spcBef>
                        <a:buSzPct val="25000"/>
                        <a:buNone/>
                      </a:pPr>
                      <a:r>
                        <a:rPr lang="en-US" sz="900" u="none" strike="noStrike" cap="none" baseline="0">
                          <a:latin typeface="Calibri"/>
                          <a:ea typeface="Calibri"/>
                          <a:cs typeface="Calibri"/>
                          <a:sym typeface="Calibri"/>
                        </a:rPr>
                        <a:t>since) to connect ideas</a:t>
                      </a:r>
                    </a:p>
                  </a:txBody>
                  <a:tcPr marL="92525" marR="10525" marT="980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Elaborates using a</a:t>
                      </a:r>
                    </a:p>
                    <a:p>
                      <a:pPr marL="0" marR="0" lvl="0" indent="0" algn="l" rtl="0">
                        <a:spcBef>
                          <a:spcPts val="0"/>
                        </a:spcBef>
                        <a:buSzPct val="25000"/>
                        <a:buNone/>
                      </a:pPr>
                      <a:r>
                        <a:rPr lang="en-US" sz="900" u="none" strike="noStrike" cap="none" baseline="0">
                          <a:latin typeface="Calibri"/>
                          <a:ea typeface="Calibri"/>
                          <a:cs typeface="Calibri"/>
                          <a:sym typeface="Calibri"/>
                        </a:rPr>
                        <a:t>variety of relevant</a:t>
                      </a:r>
                    </a:p>
                    <a:p>
                      <a:pPr marL="0" marR="0" lvl="0" indent="0" algn="l" rtl="0">
                        <a:spcBef>
                          <a:spcPts val="0"/>
                        </a:spcBef>
                        <a:buSzPct val="25000"/>
                        <a:buNone/>
                      </a:pPr>
                      <a:r>
                        <a:rPr lang="en-US" sz="900" u="none" strike="noStrike" cap="none" baseline="0">
                          <a:latin typeface="Calibri"/>
                          <a:ea typeface="Calibri"/>
                          <a:cs typeface="Calibri"/>
                          <a:sym typeface="Calibri"/>
                        </a:rPr>
                        <a:t>details, examples,</a:t>
                      </a:r>
                    </a:p>
                    <a:p>
                      <a:pPr marL="0" marR="0" lvl="0" indent="0" algn="l" rtl="0">
                        <a:spcBef>
                          <a:spcPts val="0"/>
                        </a:spcBef>
                        <a:buSzPct val="25000"/>
                        <a:buNone/>
                      </a:pPr>
                      <a:r>
                        <a:rPr lang="en-US" sz="900" u="none" strike="noStrike" cap="none" baseline="0">
                          <a:latin typeface="Calibri"/>
                          <a:ea typeface="Calibri"/>
                          <a:cs typeface="Calibri"/>
                          <a:sym typeface="Calibri"/>
                        </a:rPr>
                        <a:t>quotes, etc. to support</a:t>
                      </a:r>
                    </a:p>
                    <a:p>
                      <a:pPr marL="0" marR="0" lvl="0" indent="0" algn="l" rtl="0">
                        <a:spcBef>
                          <a:spcPts val="0"/>
                        </a:spcBef>
                        <a:buSzPct val="25000"/>
                        <a:buNone/>
                      </a:pPr>
                      <a:r>
                        <a:rPr lang="en-US" sz="900" u="none" strike="noStrike" cap="none" baseline="0">
                          <a:latin typeface="Calibri"/>
                          <a:ea typeface="Calibri"/>
                          <a:cs typeface="Calibri"/>
                          <a:sym typeface="Calibri"/>
                        </a:rPr>
                        <a:t>focus (opinion) or</a:t>
                      </a:r>
                    </a:p>
                    <a:p>
                      <a:pPr marL="0" marR="0" lvl="0" indent="0" algn="l" rtl="0">
                        <a:spcBef>
                          <a:spcPts val="0"/>
                        </a:spcBef>
                        <a:buSzPct val="25000"/>
                        <a:buNone/>
                      </a:pPr>
                      <a:r>
                        <a:rPr lang="en-US" sz="900" u="none" strike="noStrike" cap="none" baseline="0">
                          <a:latin typeface="Calibri"/>
                          <a:ea typeface="Calibri"/>
                          <a:cs typeface="Calibri"/>
                          <a:sym typeface="Calibri"/>
                        </a:rPr>
                        <a:t>explain reasons</a:t>
                      </a:r>
                    </a:p>
                    <a:p>
                      <a:pPr marL="0" marR="0" lvl="0" indent="0" algn="l" rtl="0">
                        <a:spcBef>
                          <a:spcPts val="0"/>
                        </a:spcBef>
                        <a:buSzPct val="25000"/>
                        <a:buNone/>
                      </a:pPr>
                      <a:r>
                        <a:rPr lang="en-US" sz="900" u="none" strike="noStrike" cap="none" baseline="0">
                          <a:latin typeface="Calibri"/>
                          <a:ea typeface="Calibri"/>
                          <a:cs typeface="Calibri"/>
                          <a:sym typeface="Calibri"/>
                        </a:rPr>
                        <a:t>May use figurative</a:t>
                      </a:r>
                    </a:p>
                    <a:p>
                      <a:pPr marL="0" marR="0" lvl="0" indent="0" algn="l" rtl="0">
                        <a:spcBef>
                          <a:spcPts val="0"/>
                        </a:spcBef>
                        <a:buSzPct val="25000"/>
                        <a:buNone/>
                      </a:pPr>
                      <a:r>
                        <a:rPr lang="en-US" sz="900" u="none" strike="noStrike" cap="none" baseline="0">
                          <a:latin typeface="Calibri"/>
                          <a:ea typeface="Calibri"/>
                          <a:cs typeface="Calibri"/>
                          <a:sym typeface="Calibri"/>
                        </a:rPr>
                        <a:t>language (e.g., imagery,</a:t>
                      </a:r>
                    </a:p>
                    <a:p>
                      <a:pPr marL="0" marR="0" lvl="0" indent="0" algn="l" rtl="0">
                        <a:spcBef>
                          <a:spcPts val="0"/>
                        </a:spcBef>
                        <a:buSzPct val="25000"/>
                        <a:buNone/>
                      </a:pPr>
                      <a:r>
                        <a:rPr lang="en-US" sz="900" u="none" strike="noStrike" cap="none" baseline="0">
                          <a:latin typeface="Calibri"/>
                          <a:ea typeface="Calibri"/>
                          <a:cs typeface="Calibri"/>
                          <a:sym typeface="Calibri"/>
                        </a:rPr>
                        <a:t>simile, exaggeration)</a:t>
                      </a:r>
                    </a:p>
                  </a:txBody>
                  <a:tcPr marL="92525" marR="10525" marT="980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Chooses words and</a:t>
                      </a:r>
                    </a:p>
                    <a:p>
                      <a:pPr marL="0" marR="0" lvl="0" indent="0" algn="l" rtl="0">
                        <a:spcBef>
                          <a:spcPts val="0"/>
                        </a:spcBef>
                        <a:buSzPct val="25000"/>
                        <a:buNone/>
                      </a:pPr>
                      <a:r>
                        <a:rPr lang="en-US" sz="900" u="none" strike="noStrike" cap="none" baseline="0">
                          <a:latin typeface="Calibri"/>
                          <a:ea typeface="Calibri"/>
                          <a:cs typeface="Calibri"/>
                          <a:sym typeface="Calibri"/>
                        </a:rPr>
                        <a:t>phrases for effect (e.g.,</a:t>
                      </a:r>
                    </a:p>
                    <a:p>
                      <a:pPr marL="0" marR="0" lvl="0" indent="0" algn="l" rtl="0">
                        <a:spcBef>
                          <a:spcPts val="0"/>
                        </a:spcBef>
                        <a:buSzPct val="25000"/>
                        <a:buNone/>
                      </a:pPr>
                      <a:r>
                        <a:rPr lang="en-US" sz="900" u="none" strike="noStrike" cap="none" baseline="0">
                          <a:latin typeface="Calibri"/>
                          <a:ea typeface="Calibri"/>
                          <a:cs typeface="Calibri"/>
                          <a:sym typeface="Calibri"/>
                        </a:rPr>
                        <a:t>precise, concrete, or</a:t>
                      </a:r>
                    </a:p>
                    <a:p>
                      <a:pPr marL="0" marR="0" lvl="0" indent="0" algn="l" rtl="0">
                        <a:spcBef>
                          <a:spcPts val="0"/>
                        </a:spcBef>
                        <a:buSzPct val="25000"/>
                        <a:buNone/>
                      </a:pPr>
                      <a:r>
                        <a:rPr lang="en-US" sz="900" u="none" strike="noStrike" cap="none" baseline="0">
                          <a:latin typeface="Calibri"/>
                          <a:ea typeface="Calibri"/>
                          <a:cs typeface="Calibri"/>
                          <a:sym typeface="Calibri"/>
                        </a:rPr>
                        <a:t>sensory vocabulary)</a:t>
                      </a:r>
                    </a:p>
                    <a:p>
                      <a:pPr marL="0" marR="0" lvl="0" indent="0" algn="l" rtl="0">
                        <a:spcBef>
                          <a:spcPts val="0"/>
                        </a:spcBef>
                        <a:buSzPct val="25000"/>
                        <a:buNone/>
                      </a:pPr>
                      <a:r>
                        <a:rPr lang="en-US" sz="900" u="none" strike="noStrike" cap="none" baseline="0">
                          <a:latin typeface="Calibri"/>
                          <a:ea typeface="Calibri"/>
                          <a:cs typeface="Calibri"/>
                          <a:sym typeface="Calibri"/>
                        </a:rPr>
                        <a:t>Uses variety of</a:t>
                      </a:r>
                    </a:p>
                    <a:p>
                      <a:pPr marL="0" marR="0" lvl="0" indent="0" algn="l" rtl="0">
                        <a:spcBef>
                          <a:spcPts val="0"/>
                        </a:spcBef>
                        <a:buSzPct val="25000"/>
                        <a:buNone/>
                      </a:pPr>
                      <a:r>
                        <a:rPr lang="en-US" sz="900" u="none" strike="noStrike" cap="none" baseline="0">
                          <a:latin typeface="Calibri"/>
                          <a:ea typeface="Calibri"/>
                          <a:cs typeface="Calibri"/>
                          <a:sym typeface="Calibri"/>
                        </a:rPr>
                        <a:t>sentences (simple,</a:t>
                      </a:r>
                    </a:p>
                    <a:p>
                      <a:pPr marL="0" marR="0" lvl="0" indent="0" algn="l" rtl="0">
                        <a:spcBef>
                          <a:spcPts val="0"/>
                        </a:spcBef>
                        <a:buSzPct val="25000"/>
                        <a:buNone/>
                      </a:pPr>
                      <a:r>
                        <a:rPr lang="en-US" sz="900" u="none" strike="noStrike" cap="none" baseline="0">
                          <a:latin typeface="Calibri"/>
                          <a:ea typeface="Calibri"/>
                          <a:cs typeface="Calibri"/>
                          <a:sym typeface="Calibri"/>
                        </a:rPr>
                        <a:t>compound, with</a:t>
                      </a:r>
                    </a:p>
                    <a:p>
                      <a:pPr marL="0" marR="0" lvl="0" indent="0" algn="l" rtl="0">
                        <a:spcBef>
                          <a:spcPts val="0"/>
                        </a:spcBef>
                        <a:buSzPct val="25000"/>
                        <a:buNone/>
                      </a:pPr>
                      <a:r>
                        <a:rPr lang="en-US" sz="900" u="none" strike="noStrike" cap="none" baseline="0">
                          <a:latin typeface="Calibri"/>
                          <a:ea typeface="Calibri"/>
                          <a:cs typeface="Calibri"/>
                          <a:sym typeface="Calibri"/>
                        </a:rPr>
                        <a:t>prepositional phrases)</a:t>
                      </a:r>
                    </a:p>
                  </a:txBody>
                  <a:tcPr marL="92525" marR="10525" marT="980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Edits with support/</a:t>
                      </a:r>
                    </a:p>
                    <a:p>
                      <a:pPr marL="0" marR="0" lvl="0" indent="0" algn="l" rtl="0">
                        <a:spcBef>
                          <a:spcPts val="0"/>
                        </a:spcBef>
                        <a:buSzPct val="25000"/>
                        <a:buNone/>
                      </a:pPr>
                      <a:r>
                        <a:rPr lang="en-US" sz="900" u="none" strike="noStrike" cap="none" baseline="0">
                          <a:latin typeface="Calibri"/>
                          <a:ea typeface="Calibri"/>
                          <a:cs typeface="Calibri"/>
                          <a:sym typeface="Calibri"/>
                        </a:rPr>
                        <a:t>resources</a:t>
                      </a:r>
                    </a:p>
                    <a:p>
                      <a:pPr marL="0" marR="0" lvl="0" indent="0" algn="l" rtl="0">
                        <a:spcBef>
                          <a:spcPts val="0"/>
                        </a:spcBef>
                        <a:buSzPct val="25000"/>
                        <a:buNone/>
                      </a:pPr>
                      <a:r>
                        <a:rPr lang="en-US" sz="900" u="none" strike="noStrike" cap="none" baseline="0">
                          <a:latin typeface="Calibri"/>
                          <a:ea typeface="Calibri"/>
                          <a:cs typeface="Calibri"/>
                          <a:sym typeface="Calibri"/>
                        </a:rPr>
                        <a:t>Has few or no errors in</a:t>
                      </a:r>
                    </a:p>
                    <a:p>
                      <a:pPr marL="0" marR="0" lvl="0" indent="0" algn="l" rtl="0">
                        <a:spcBef>
                          <a:spcPts val="0"/>
                        </a:spcBef>
                        <a:buSzPct val="25000"/>
                        <a:buNone/>
                      </a:pPr>
                      <a:r>
                        <a:rPr lang="en-US" sz="900" u="none" strike="noStrike" cap="none" baseline="0">
                          <a:latin typeface="Calibri"/>
                          <a:ea typeface="Calibri"/>
                          <a:cs typeface="Calibri"/>
                          <a:sym typeface="Calibri"/>
                        </a:rPr>
                        <a:t>grammar, word usage,</a:t>
                      </a:r>
                    </a:p>
                    <a:p>
                      <a:pPr marL="0" marR="0" lvl="0" indent="0" algn="l" rtl="0">
                        <a:spcBef>
                          <a:spcPts val="0"/>
                        </a:spcBef>
                        <a:buSzPct val="25000"/>
                        <a:buNone/>
                      </a:pPr>
                      <a:r>
                        <a:rPr lang="en-US" sz="900" u="none" strike="noStrike" cap="none" baseline="0">
                          <a:latin typeface="Calibri"/>
                          <a:ea typeface="Calibri"/>
                          <a:cs typeface="Calibri"/>
                          <a:sym typeface="Calibri"/>
                        </a:rPr>
                        <a:t>or mechanics as</a:t>
                      </a:r>
                    </a:p>
                    <a:p>
                      <a:pPr marL="0" marR="0" lvl="0" indent="0" algn="l" rtl="0">
                        <a:spcBef>
                          <a:spcPts val="0"/>
                        </a:spcBef>
                        <a:buSzPct val="25000"/>
                        <a:buNone/>
                      </a:pPr>
                      <a:r>
                        <a:rPr lang="en-US" sz="900" u="none" strike="noStrike" cap="none" baseline="0">
                          <a:latin typeface="Calibri"/>
                          <a:ea typeface="Calibri"/>
                          <a:cs typeface="Calibri"/>
                          <a:sym typeface="Calibri"/>
                        </a:rPr>
                        <a:t>appropriate to grade</a:t>
                      </a:r>
                    </a:p>
                  </a:txBody>
                  <a:tcPr marL="92525" marR="10525" marT="980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61072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3</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Proficient</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Uses a combination of</a:t>
                      </a:r>
                    </a:p>
                    <a:p>
                      <a:pPr marL="0" marR="0" lvl="0" indent="0" algn="l" rtl="0">
                        <a:spcBef>
                          <a:spcPts val="0"/>
                        </a:spcBef>
                        <a:buSzPct val="25000"/>
                        <a:buNone/>
                      </a:pPr>
                      <a:r>
                        <a:rPr lang="en-US" sz="900" b="0" i="0" u="none" strike="noStrike" cap="none" baseline="0">
                          <a:latin typeface="Calibri"/>
                          <a:ea typeface="Calibri"/>
                          <a:cs typeface="Calibri"/>
                          <a:sym typeface="Calibri"/>
                        </a:rPr>
                        <a:t>drawing, dictation, &amp;</a:t>
                      </a:r>
                    </a:p>
                    <a:p>
                      <a:pPr marL="0" marR="0" lvl="0" indent="0" algn="l" rtl="0">
                        <a:spcBef>
                          <a:spcPts val="0"/>
                        </a:spcBef>
                        <a:buSzPct val="25000"/>
                        <a:buNone/>
                      </a:pPr>
                      <a:r>
                        <a:rPr lang="en-US" sz="900" b="0" i="0" u="none" strike="noStrike" cap="none" baseline="0">
                          <a:latin typeface="Calibri"/>
                          <a:ea typeface="Calibri"/>
                          <a:cs typeface="Calibri"/>
                          <a:sym typeface="Calibri"/>
                        </a:rPr>
                        <a:t>writing (K) to compose</a:t>
                      </a:r>
                    </a:p>
                    <a:p>
                      <a:pPr marL="0" marR="0" lvl="0" indent="0" algn="l" rtl="0">
                        <a:spcBef>
                          <a:spcPts val="0"/>
                        </a:spcBef>
                        <a:buSzPct val="25000"/>
                        <a:buNone/>
                      </a:pPr>
                      <a:r>
                        <a:rPr lang="en-US" sz="900" b="0" i="0" u="none" strike="noStrike" cap="none" baseline="0">
                          <a:latin typeface="Calibri"/>
                          <a:ea typeface="Calibri"/>
                          <a:cs typeface="Calibri"/>
                          <a:sym typeface="Calibri"/>
                        </a:rPr>
                        <a:t>Clearly identifies topic</a:t>
                      </a:r>
                    </a:p>
                    <a:p>
                      <a:pPr marL="0" marR="0" lvl="0" indent="0" algn="l" rtl="0">
                        <a:spcBef>
                          <a:spcPts val="0"/>
                        </a:spcBef>
                        <a:buSzPct val="25000"/>
                        <a:buNone/>
                      </a:pPr>
                      <a:r>
                        <a:rPr lang="en-US" sz="900" b="0" i="0" u="none" strike="noStrike" cap="none" baseline="0">
                          <a:latin typeface="Calibri"/>
                          <a:ea typeface="Calibri"/>
                          <a:cs typeface="Calibri"/>
                          <a:sym typeface="Calibri"/>
                        </a:rPr>
                        <a:t>(gr K-3)</a:t>
                      </a:r>
                    </a:p>
                    <a:p>
                      <a:pPr marL="0" marR="0" lvl="0" indent="0" algn="l" rtl="0">
                        <a:spcBef>
                          <a:spcPts val="0"/>
                        </a:spcBef>
                        <a:buSzPct val="25000"/>
                        <a:buNone/>
                      </a:pPr>
                      <a:r>
                        <a:rPr lang="en-US" sz="900" b="0" i="0" u="none" strike="noStrike" cap="none" baseline="0">
                          <a:latin typeface="Calibri"/>
                          <a:ea typeface="Calibri"/>
                          <a:cs typeface="Calibri"/>
                          <a:sym typeface="Calibri"/>
                        </a:rPr>
                        <a:t>Focus (opinion) about</a:t>
                      </a:r>
                    </a:p>
                    <a:p>
                      <a:pPr marL="0" marR="0" lvl="0" indent="0" algn="l" rtl="0">
                        <a:spcBef>
                          <a:spcPts val="0"/>
                        </a:spcBef>
                        <a:buSzPct val="25000"/>
                        <a:buNone/>
                      </a:pPr>
                      <a:r>
                        <a:rPr lang="en-US" sz="900" b="0" i="0" u="none" strike="noStrike" cap="none" baseline="0">
                          <a:latin typeface="Calibri"/>
                          <a:ea typeface="Calibri"/>
                          <a:cs typeface="Calibri"/>
                          <a:sym typeface="Calibri"/>
                        </a:rPr>
                        <a:t>topic is clearly stated</a:t>
                      </a:r>
                    </a:p>
                    <a:p>
                      <a:pPr marL="0" marR="0" lvl="0" indent="0" algn="l" rtl="0">
                        <a:spcBef>
                          <a:spcPts val="0"/>
                        </a:spcBef>
                        <a:buSzPct val="25000"/>
                        <a:buNone/>
                      </a:pPr>
                      <a:r>
                        <a:rPr lang="en-US" sz="900" b="0" i="0" u="none" strike="noStrike" cap="none" baseline="0">
                          <a:latin typeface="Calibri"/>
                          <a:ea typeface="Calibri"/>
                          <a:cs typeface="Calibri"/>
                          <a:sym typeface="Calibri"/>
                        </a:rPr>
                        <a:t>(gr K-3</a:t>
                      </a:r>
                    </a:p>
                  </a:txBody>
                  <a:tcPr marL="92525" marR="10525" marT="980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Has intro, body, and</a:t>
                      </a:r>
                    </a:p>
                    <a:p>
                      <a:pPr marL="0" marR="0" lvl="0" indent="0" algn="l" rtl="0">
                        <a:spcBef>
                          <a:spcPts val="0"/>
                        </a:spcBef>
                        <a:buSzPct val="25000"/>
                        <a:buNone/>
                      </a:pPr>
                      <a:r>
                        <a:rPr lang="en-US" sz="900" b="0" i="0" u="none" strike="noStrike" cap="none" baseline="0">
                          <a:latin typeface="Calibri"/>
                          <a:ea typeface="Calibri"/>
                          <a:cs typeface="Calibri"/>
                          <a:sym typeface="Calibri"/>
                        </a:rPr>
                        <a:t>concluding statement</a:t>
                      </a:r>
                    </a:p>
                    <a:p>
                      <a:pPr marL="0" marR="0" lvl="0" indent="0" algn="l" rtl="0">
                        <a:spcBef>
                          <a:spcPts val="0"/>
                        </a:spcBef>
                        <a:buSzPct val="25000"/>
                        <a:buNone/>
                      </a:pPr>
                      <a:r>
                        <a:rPr lang="en-US" sz="900" b="0" i="0" u="none" strike="noStrike" cap="none" baseline="0">
                          <a:latin typeface="Calibri"/>
                          <a:ea typeface="Calibri"/>
                          <a:cs typeface="Calibri"/>
                          <a:sym typeface="Calibri"/>
                        </a:rPr>
                        <a:t>or section (gr 1-3) that</a:t>
                      </a:r>
                    </a:p>
                    <a:p>
                      <a:pPr marL="0" marR="0" lvl="0" indent="0" algn="l" rtl="0">
                        <a:spcBef>
                          <a:spcPts val="0"/>
                        </a:spcBef>
                        <a:buSzPct val="25000"/>
                        <a:buNone/>
                      </a:pPr>
                      <a:r>
                        <a:rPr lang="en-US" sz="900" b="0" i="0" u="none" strike="noStrike" cap="none" baseline="0">
                          <a:latin typeface="Calibri"/>
                          <a:ea typeface="Calibri"/>
                          <a:cs typeface="Calibri"/>
                          <a:sym typeface="Calibri"/>
                        </a:rPr>
                        <a:t>support focus (opinion)</a:t>
                      </a:r>
                    </a:p>
                    <a:p>
                      <a:pPr marL="0" marR="0" lvl="0" indent="0" algn="l" rtl="0">
                        <a:spcBef>
                          <a:spcPts val="0"/>
                        </a:spcBef>
                        <a:buSzPct val="25000"/>
                        <a:buNone/>
                      </a:pPr>
                      <a:r>
                        <a:rPr lang="en-US" sz="900" b="0" i="0" u="none" strike="noStrike" cap="none" baseline="0">
                          <a:latin typeface="Calibri"/>
                          <a:ea typeface="Calibri"/>
                          <a:cs typeface="Calibri"/>
                          <a:sym typeface="Calibri"/>
                        </a:rPr>
                        <a:t>States one or more</a:t>
                      </a:r>
                    </a:p>
                    <a:p>
                      <a:pPr marL="0" marR="0" lvl="0" indent="0" algn="l" rtl="0">
                        <a:spcBef>
                          <a:spcPts val="0"/>
                        </a:spcBef>
                        <a:buSzPct val="25000"/>
                        <a:buNone/>
                      </a:pPr>
                      <a:r>
                        <a:rPr lang="en-US" sz="900" b="0" i="0" u="none" strike="noStrike" cap="none" baseline="0">
                          <a:latin typeface="Calibri"/>
                          <a:ea typeface="Calibri"/>
                          <a:cs typeface="Calibri"/>
                          <a:sym typeface="Calibri"/>
                        </a:rPr>
                        <a:t>reasons for opinion</a:t>
                      </a:r>
                    </a:p>
                    <a:p>
                      <a:pPr marL="0" marR="0" lvl="0" indent="0" algn="l" rtl="0">
                        <a:spcBef>
                          <a:spcPts val="0"/>
                        </a:spcBef>
                        <a:buSzPct val="25000"/>
                        <a:buNone/>
                      </a:pPr>
                      <a:r>
                        <a:rPr lang="en-US" sz="900" b="0" i="0" u="none" strike="noStrike" cap="none" baseline="0">
                          <a:latin typeface="Calibri"/>
                          <a:ea typeface="Calibri"/>
                          <a:cs typeface="Calibri"/>
                          <a:sym typeface="Calibri"/>
                        </a:rPr>
                        <a:t>(gr 1-3)</a:t>
                      </a:r>
                    </a:p>
                    <a:p>
                      <a:pPr marL="0" marR="0" lvl="0" indent="0" algn="l" rtl="0">
                        <a:spcBef>
                          <a:spcPts val="0"/>
                        </a:spcBef>
                        <a:buSzPct val="25000"/>
                        <a:buNone/>
                      </a:pPr>
                      <a:r>
                        <a:rPr lang="en-US" sz="900" b="0" i="0" u="none" strike="noStrike" cap="none" baseline="0">
                          <a:latin typeface="Calibri"/>
                          <a:ea typeface="Calibri"/>
                          <a:cs typeface="Calibri"/>
                          <a:sym typeface="Calibri"/>
                        </a:rPr>
                        <a:t>Uses transitions (e.g.,</a:t>
                      </a:r>
                    </a:p>
                    <a:p>
                      <a:pPr marL="0" marR="0" lvl="0" indent="0" algn="l" rtl="0">
                        <a:spcBef>
                          <a:spcPts val="0"/>
                        </a:spcBef>
                        <a:buSzPct val="25000"/>
                        <a:buNone/>
                      </a:pPr>
                      <a:r>
                        <a:rPr lang="en-US" sz="900" b="0" i="0" u="none" strike="noStrike" cap="none" baseline="0">
                          <a:latin typeface="Calibri"/>
                          <a:ea typeface="Calibri"/>
                          <a:cs typeface="Calibri"/>
                          <a:sym typeface="Calibri"/>
                        </a:rPr>
                        <a:t>because, and) to</a:t>
                      </a:r>
                    </a:p>
                    <a:p>
                      <a:pPr marL="0" marR="0" lvl="0" indent="0" algn="l" rtl="0">
                        <a:spcBef>
                          <a:spcPts val="0"/>
                        </a:spcBef>
                        <a:buSzPct val="25000"/>
                        <a:buNone/>
                      </a:pPr>
                      <a:r>
                        <a:rPr lang="en-US" sz="900" b="0" i="0" u="none" strike="noStrike" cap="none" baseline="0">
                          <a:latin typeface="Calibri"/>
                          <a:ea typeface="Calibri"/>
                          <a:cs typeface="Calibri"/>
                          <a:sym typeface="Calibri"/>
                        </a:rPr>
                        <a:t>connect ideas (gr 2-3)</a:t>
                      </a:r>
                    </a:p>
                  </a:txBody>
                  <a:tcPr marL="92525" marR="10525" marT="980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Drawings or writing</a:t>
                      </a:r>
                    </a:p>
                    <a:p>
                      <a:pPr marL="0" marR="0" lvl="0" indent="0" algn="l" rtl="0">
                        <a:spcBef>
                          <a:spcPts val="0"/>
                        </a:spcBef>
                        <a:buSzPct val="25000"/>
                        <a:buNone/>
                      </a:pPr>
                      <a:r>
                        <a:rPr lang="en-US" sz="900" b="0" i="0" u="none" strike="noStrike" cap="none" baseline="0">
                          <a:latin typeface="Calibri"/>
                          <a:ea typeface="Calibri"/>
                          <a:cs typeface="Calibri"/>
                          <a:sym typeface="Calibri"/>
                        </a:rPr>
                        <a:t>include relevant and</a:t>
                      </a:r>
                    </a:p>
                    <a:p>
                      <a:pPr marL="0" marR="0" lvl="0" indent="0" algn="l" rtl="0">
                        <a:spcBef>
                          <a:spcPts val="0"/>
                        </a:spcBef>
                        <a:buSzPct val="25000"/>
                        <a:buNone/>
                      </a:pPr>
                      <a:r>
                        <a:rPr lang="en-US" sz="900" b="0" i="0" u="none" strike="noStrike" cap="none" baseline="0">
                          <a:latin typeface="Calibri"/>
                          <a:ea typeface="Calibri"/>
                          <a:cs typeface="Calibri"/>
                          <a:sym typeface="Calibri"/>
                        </a:rPr>
                        <a:t>descriptive details,</a:t>
                      </a:r>
                    </a:p>
                    <a:p>
                      <a:pPr marL="0" marR="0" lvl="0" indent="0" algn="l" rtl="0">
                        <a:spcBef>
                          <a:spcPts val="0"/>
                        </a:spcBef>
                        <a:buSzPct val="25000"/>
                        <a:buNone/>
                      </a:pPr>
                      <a:r>
                        <a:rPr lang="en-US" sz="900" b="0" i="0" u="none" strike="noStrike" cap="none" baseline="0">
                          <a:latin typeface="Calibri"/>
                          <a:ea typeface="Calibri"/>
                          <a:cs typeface="Calibri"/>
                          <a:sym typeface="Calibri"/>
                        </a:rPr>
                        <a:t>labels/captions, facts,</a:t>
                      </a:r>
                    </a:p>
                    <a:p>
                      <a:pPr marL="0" marR="0" lvl="0" indent="0" algn="l" rtl="0">
                        <a:spcBef>
                          <a:spcPts val="0"/>
                        </a:spcBef>
                        <a:buSzPct val="25000"/>
                        <a:buNone/>
                      </a:pPr>
                      <a:r>
                        <a:rPr lang="en-US" sz="900" b="0" i="0" u="none" strike="noStrike" cap="none" baseline="0">
                          <a:latin typeface="Calibri"/>
                          <a:ea typeface="Calibri"/>
                          <a:cs typeface="Calibri"/>
                          <a:sym typeface="Calibri"/>
                        </a:rPr>
                        <a:t>or elaboration that</a:t>
                      </a:r>
                    </a:p>
                    <a:p>
                      <a:pPr marL="0" marR="0" lvl="0" indent="0" algn="l" rtl="0">
                        <a:spcBef>
                          <a:spcPts val="0"/>
                        </a:spcBef>
                        <a:buSzPct val="25000"/>
                        <a:buNone/>
                      </a:pPr>
                      <a:r>
                        <a:rPr lang="en-US" sz="900" b="0" i="0" u="none" strike="noStrike" cap="none" baseline="0">
                          <a:latin typeface="Calibri"/>
                          <a:ea typeface="Calibri"/>
                          <a:cs typeface="Calibri"/>
                          <a:sym typeface="Calibri"/>
                        </a:rPr>
                        <a:t>support the opinion or</a:t>
                      </a:r>
                    </a:p>
                    <a:p>
                      <a:pPr marL="0" marR="0" lvl="0" indent="0" algn="l" rtl="0">
                        <a:spcBef>
                          <a:spcPts val="0"/>
                        </a:spcBef>
                        <a:buSzPct val="25000"/>
                        <a:buNone/>
                      </a:pPr>
                      <a:r>
                        <a:rPr lang="en-US" sz="900" b="0" i="0" u="none" strike="noStrike" cap="none" baseline="0">
                          <a:latin typeface="Calibri"/>
                          <a:ea typeface="Calibri"/>
                          <a:cs typeface="Calibri"/>
                          <a:sym typeface="Calibri"/>
                        </a:rPr>
                        <a:t>reasons</a:t>
                      </a:r>
                    </a:p>
                    <a:p>
                      <a:pPr marL="0" marR="0" lvl="0" indent="0" algn="l" rtl="0">
                        <a:spcBef>
                          <a:spcPts val="0"/>
                        </a:spcBef>
                        <a:buSzPct val="25000"/>
                        <a:buNone/>
                      </a:pPr>
                      <a:r>
                        <a:rPr lang="en-US" sz="900" b="0" i="0" u="none" strike="noStrike" cap="none" baseline="0">
                          <a:latin typeface="Calibri"/>
                          <a:ea typeface="Calibri"/>
                          <a:cs typeface="Calibri"/>
                          <a:sym typeface="Calibri"/>
                        </a:rPr>
                        <a:t>Details are explained,</a:t>
                      </a:r>
                    </a:p>
                    <a:p>
                      <a:pPr marL="0" marR="0" lvl="0" indent="0" algn="l" rtl="0">
                        <a:spcBef>
                          <a:spcPts val="0"/>
                        </a:spcBef>
                        <a:buSzPct val="25000"/>
                        <a:buNone/>
                      </a:pPr>
                      <a:r>
                        <a:rPr lang="en-US" sz="900" b="0" i="0" u="none" strike="noStrike" cap="none" baseline="0">
                          <a:latin typeface="Calibri"/>
                          <a:ea typeface="Calibri"/>
                          <a:cs typeface="Calibri"/>
                          <a:sym typeface="Calibri"/>
                        </a:rPr>
                        <a:t>not simply listed</a:t>
                      </a:r>
                    </a:p>
                  </a:txBody>
                  <a:tcPr marL="92525" marR="10525" marT="980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Appropriate use of</a:t>
                      </a:r>
                    </a:p>
                    <a:p>
                      <a:pPr marL="0" marR="0" lvl="0" indent="0" algn="l" rtl="0">
                        <a:spcBef>
                          <a:spcPts val="0"/>
                        </a:spcBef>
                        <a:buSzPct val="25000"/>
                        <a:buNone/>
                      </a:pPr>
                      <a:r>
                        <a:rPr lang="en-US" sz="900" b="0" i="0" u="none" strike="noStrike" cap="none" baseline="0">
                          <a:latin typeface="Calibri"/>
                          <a:ea typeface="Calibri"/>
                          <a:cs typeface="Calibri"/>
                          <a:sym typeface="Calibri"/>
                        </a:rPr>
                        <a:t>vocabulary (nouns, verbs,</a:t>
                      </a:r>
                    </a:p>
                    <a:p>
                      <a:pPr marL="0" marR="0" lvl="0" indent="0" algn="l" rtl="0">
                        <a:spcBef>
                          <a:spcPts val="0"/>
                        </a:spcBef>
                        <a:buSzPct val="25000"/>
                        <a:buNone/>
                      </a:pPr>
                      <a:r>
                        <a:rPr lang="en-US" sz="900" b="0" i="0" u="none" strike="noStrike" cap="none" baseline="0">
                          <a:latin typeface="Calibri"/>
                          <a:ea typeface="Calibri"/>
                          <a:cs typeface="Calibri"/>
                          <a:sym typeface="Calibri"/>
                        </a:rPr>
                        <a:t>plurals, adjectives, etc.)</a:t>
                      </a:r>
                    </a:p>
                    <a:p>
                      <a:pPr marL="0" marR="0" lvl="0" indent="0" algn="l" rtl="0">
                        <a:spcBef>
                          <a:spcPts val="0"/>
                        </a:spcBef>
                        <a:buSzPct val="25000"/>
                        <a:buNone/>
                      </a:pPr>
                      <a:r>
                        <a:rPr lang="en-US" sz="900" b="0" i="0" u="none" strike="noStrike" cap="none" baseline="0">
                          <a:latin typeface="Calibri"/>
                          <a:ea typeface="Calibri"/>
                          <a:cs typeface="Calibri"/>
                          <a:sym typeface="Calibri"/>
                        </a:rPr>
                        <a:t>Uses some variety of</a:t>
                      </a:r>
                    </a:p>
                    <a:p>
                      <a:pPr marL="0" marR="0" lvl="0" indent="0" algn="l" rtl="0">
                        <a:spcBef>
                          <a:spcPts val="0"/>
                        </a:spcBef>
                        <a:buSzPct val="25000"/>
                        <a:buNone/>
                      </a:pPr>
                      <a:r>
                        <a:rPr lang="en-US" sz="900" b="0" i="0" u="none" strike="noStrike" cap="none" baseline="0">
                          <a:latin typeface="Calibri"/>
                          <a:ea typeface="Calibri"/>
                          <a:cs typeface="Calibri"/>
                          <a:sym typeface="Calibri"/>
                        </a:rPr>
                        <a:t>sentence types</a:t>
                      </a:r>
                    </a:p>
                    <a:p>
                      <a:pPr marL="0" marR="0" lvl="0" indent="0" algn="l" rtl="0">
                        <a:spcBef>
                          <a:spcPts val="0"/>
                        </a:spcBef>
                        <a:buSzPct val="25000"/>
                        <a:buNone/>
                      </a:pPr>
                      <a:r>
                        <a:rPr lang="en-US" sz="900" b="0" i="0" u="none" strike="noStrike" cap="none" baseline="0">
                          <a:latin typeface="Calibri"/>
                          <a:ea typeface="Calibri"/>
                          <a:cs typeface="Calibri"/>
                          <a:sym typeface="Calibri"/>
                        </a:rPr>
                        <a:t>(statement, question,</a:t>
                      </a:r>
                    </a:p>
                    <a:p>
                      <a:pPr marL="0" marR="0" lvl="0" indent="0" algn="l" rtl="0">
                        <a:spcBef>
                          <a:spcPts val="0"/>
                        </a:spcBef>
                        <a:buSzPct val="25000"/>
                        <a:buNone/>
                      </a:pPr>
                      <a:r>
                        <a:rPr lang="en-US" sz="900" b="0" i="0" u="none" strike="noStrike" cap="none" baseline="0">
                          <a:latin typeface="Calibri"/>
                          <a:ea typeface="Calibri"/>
                          <a:cs typeface="Calibri"/>
                          <a:sym typeface="Calibri"/>
                        </a:rPr>
                        <a:t>exclamation)</a:t>
                      </a:r>
                    </a:p>
                    <a:p>
                      <a:pPr marL="0" marR="0" lvl="0" indent="0" algn="l" rtl="0">
                        <a:spcBef>
                          <a:spcPts val="0"/>
                        </a:spcBef>
                        <a:buSzPct val="25000"/>
                        <a:buNone/>
                      </a:pPr>
                      <a:r>
                        <a:rPr lang="en-US" sz="900" b="0" i="0" u="none" strike="noStrike" cap="none" baseline="0">
                          <a:latin typeface="Calibri"/>
                          <a:ea typeface="Calibri"/>
                          <a:cs typeface="Calibri"/>
                          <a:sym typeface="Calibri"/>
                        </a:rPr>
                        <a:t>Uses adult/peer feedback to revise</a:t>
                      </a:r>
                    </a:p>
                  </a:txBody>
                  <a:tcPr marL="92525" marR="10525" marT="980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Edits with support from</a:t>
                      </a:r>
                    </a:p>
                    <a:p>
                      <a:pPr marL="0" marR="0" lvl="0" indent="0" algn="l" rtl="0">
                        <a:spcBef>
                          <a:spcPts val="0"/>
                        </a:spcBef>
                        <a:buSzPct val="25000"/>
                        <a:buNone/>
                      </a:pPr>
                      <a:r>
                        <a:rPr lang="en-US" sz="900" b="0" i="0" u="none" strike="noStrike" cap="none" baseline="0">
                          <a:latin typeface="Calibri"/>
                          <a:ea typeface="Calibri"/>
                          <a:cs typeface="Calibri"/>
                          <a:sym typeface="Calibri"/>
                        </a:rPr>
                        <a:t>peers, adults, resources</a:t>
                      </a:r>
                    </a:p>
                    <a:p>
                      <a:pPr marL="0" marR="0" lvl="0" indent="0" algn="l" rtl="0">
                        <a:spcBef>
                          <a:spcPts val="0"/>
                        </a:spcBef>
                        <a:buSzPct val="25000"/>
                        <a:buNone/>
                      </a:pPr>
                      <a:r>
                        <a:rPr lang="en-US" sz="900" b="0" i="0" u="none" strike="noStrike" cap="none" baseline="0">
                          <a:latin typeface="Calibri"/>
                          <a:ea typeface="Calibri"/>
                          <a:cs typeface="Calibri"/>
                          <a:sym typeface="Calibri"/>
                        </a:rPr>
                        <a:t>(gr 2-3)</a:t>
                      </a:r>
                    </a:p>
                    <a:p>
                      <a:pPr marL="0" marR="0" lvl="0" indent="0" algn="l" rtl="0">
                        <a:spcBef>
                          <a:spcPts val="0"/>
                        </a:spcBef>
                        <a:buSzPct val="25000"/>
                        <a:buNone/>
                      </a:pPr>
                      <a:r>
                        <a:rPr lang="en-US" sz="900" b="0" i="0" u="none" strike="noStrike" cap="none" baseline="0">
                          <a:latin typeface="Calibri"/>
                          <a:ea typeface="Calibri"/>
                          <a:cs typeface="Calibri"/>
                          <a:sym typeface="Calibri"/>
                        </a:rPr>
                        <a:t>Minor errors do not</a:t>
                      </a:r>
                    </a:p>
                    <a:p>
                      <a:pPr marL="0" marR="0" lvl="0" indent="0" algn="l" rtl="0">
                        <a:spcBef>
                          <a:spcPts val="0"/>
                        </a:spcBef>
                        <a:buSzPct val="25000"/>
                        <a:buNone/>
                      </a:pPr>
                      <a:r>
                        <a:rPr lang="en-US" sz="900" b="0" i="0" u="none" strike="noStrike" cap="none" baseline="0">
                          <a:latin typeface="Calibri"/>
                          <a:ea typeface="Calibri"/>
                          <a:cs typeface="Calibri"/>
                          <a:sym typeface="Calibri"/>
                        </a:rPr>
                        <a:t>interfere with reader’s</a:t>
                      </a:r>
                    </a:p>
                    <a:p>
                      <a:pPr marL="0" marR="0" lvl="0" indent="0" algn="l" rtl="0">
                        <a:spcBef>
                          <a:spcPts val="0"/>
                        </a:spcBef>
                        <a:buSzPct val="25000"/>
                        <a:buNone/>
                      </a:pPr>
                      <a:r>
                        <a:rPr lang="en-US" sz="900" b="0" i="0" u="none" strike="noStrike" cap="none" baseline="0">
                          <a:latin typeface="Calibri"/>
                          <a:ea typeface="Calibri"/>
                          <a:cs typeface="Calibri"/>
                          <a:sym typeface="Calibri"/>
                        </a:rPr>
                        <a:t>understanding</a:t>
                      </a:r>
                    </a:p>
                  </a:txBody>
                  <a:tcPr marL="92525" marR="10525" marT="980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45402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2</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Developing</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(NM)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Uses a combination of</a:t>
                      </a:r>
                    </a:p>
                    <a:p>
                      <a:pPr marL="0" marR="0" lvl="0" indent="0" algn="l" rtl="0">
                        <a:spcBef>
                          <a:spcPts val="0"/>
                        </a:spcBef>
                        <a:buSzPct val="25000"/>
                        <a:buNone/>
                      </a:pPr>
                      <a:r>
                        <a:rPr lang="en-US" sz="900" u="none" strike="noStrike" cap="none" baseline="0">
                          <a:latin typeface="Calibri"/>
                          <a:ea typeface="Calibri"/>
                          <a:cs typeface="Calibri"/>
                          <a:sym typeface="Calibri"/>
                        </a:rPr>
                        <a:t>drawing, dictation, &amp;</a:t>
                      </a:r>
                    </a:p>
                    <a:p>
                      <a:pPr marL="0" marR="0" lvl="0" indent="0" algn="l" rtl="0">
                        <a:spcBef>
                          <a:spcPts val="0"/>
                        </a:spcBef>
                        <a:buSzPct val="25000"/>
                        <a:buNone/>
                      </a:pPr>
                      <a:r>
                        <a:rPr lang="en-US" sz="900" u="none" strike="noStrike" cap="none" baseline="0">
                          <a:latin typeface="Calibri"/>
                          <a:ea typeface="Calibri"/>
                          <a:cs typeface="Calibri"/>
                          <a:sym typeface="Calibri"/>
                        </a:rPr>
                        <a:t>writing (K) to compose</a:t>
                      </a:r>
                    </a:p>
                    <a:p>
                      <a:pPr marL="0" marR="0" lvl="0" indent="0" algn="l" rtl="0">
                        <a:spcBef>
                          <a:spcPts val="0"/>
                        </a:spcBef>
                        <a:buSzPct val="25000"/>
                        <a:buNone/>
                      </a:pPr>
                      <a:r>
                        <a:rPr lang="en-US" sz="900" u="none" strike="noStrike" cap="none" baseline="0">
                          <a:latin typeface="Calibri"/>
                          <a:ea typeface="Calibri"/>
                          <a:cs typeface="Calibri"/>
                          <a:sym typeface="Calibri"/>
                        </a:rPr>
                        <a:t>Has topic and attempts</a:t>
                      </a:r>
                    </a:p>
                    <a:p>
                      <a:pPr marL="0" marR="0" lvl="0" indent="0" algn="l" rtl="0">
                        <a:spcBef>
                          <a:spcPts val="0"/>
                        </a:spcBef>
                        <a:buSzPct val="25000"/>
                        <a:buNone/>
                      </a:pPr>
                      <a:r>
                        <a:rPr lang="en-US" sz="900" u="none" strike="noStrike" cap="none" baseline="0">
                          <a:latin typeface="Calibri"/>
                          <a:ea typeface="Calibri"/>
                          <a:cs typeface="Calibri"/>
                          <a:sym typeface="Calibri"/>
                        </a:rPr>
                        <a:t>a focus (opinion), but</a:t>
                      </a:r>
                    </a:p>
                    <a:p>
                      <a:pPr marL="0" marR="0" lvl="0" indent="0" algn="l" rtl="0">
                        <a:spcBef>
                          <a:spcPts val="0"/>
                        </a:spcBef>
                        <a:buSzPct val="25000"/>
                        <a:buNone/>
                      </a:pPr>
                      <a:r>
                        <a:rPr lang="en-US" sz="900" u="none" strike="noStrike" cap="none" baseline="0">
                          <a:latin typeface="Calibri"/>
                          <a:ea typeface="Calibri"/>
                          <a:cs typeface="Calibri"/>
                          <a:sym typeface="Calibri"/>
                        </a:rPr>
                        <a:t>focus may shift or not</a:t>
                      </a:r>
                    </a:p>
                    <a:p>
                      <a:pPr marL="0" marR="0" lvl="0" indent="0" algn="l" rtl="0">
                        <a:spcBef>
                          <a:spcPts val="0"/>
                        </a:spcBef>
                        <a:buSzPct val="25000"/>
                        <a:buNone/>
                      </a:pPr>
                      <a:r>
                        <a:rPr lang="en-US" sz="900" u="none" strike="noStrike" cap="none" baseline="0">
                          <a:latin typeface="Calibri"/>
                          <a:ea typeface="Calibri"/>
                          <a:cs typeface="Calibri"/>
                          <a:sym typeface="Calibri"/>
                        </a:rPr>
                        <a:t>be relevant to the topic</a:t>
                      </a:r>
                    </a:p>
                    <a:p>
                      <a:pPr marL="0" marR="0" lvl="0" indent="0" algn="l" rtl="0">
                        <a:spcBef>
                          <a:spcPts val="0"/>
                        </a:spcBef>
                        <a:buSzPct val="25000"/>
                        <a:buNone/>
                      </a:pPr>
                      <a:r>
                        <a:rPr lang="en-US" sz="900" u="none" strike="noStrike" cap="none" baseline="0">
                          <a:latin typeface="Calibri"/>
                          <a:ea typeface="Calibri"/>
                          <a:cs typeface="Calibri"/>
                          <a:sym typeface="Calibri"/>
                        </a:rPr>
                        <a:t>chosen</a:t>
                      </a:r>
                    </a:p>
                  </a:txBody>
                  <a:tcPr marL="92525" marR="10525" marT="980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Introduction, body, and</a:t>
                      </a:r>
                    </a:p>
                    <a:p>
                      <a:pPr marL="0" marR="0" lvl="0" indent="0" algn="l" rtl="0">
                        <a:spcBef>
                          <a:spcPts val="0"/>
                        </a:spcBef>
                        <a:buSzPct val="25000"/>
                        <a:buNone/>
                      </a:pPr>
                      <a:r>
                        <a:rPr lang="en-US" sz="900" u="none" strike="noStrike" cap="none" baseline="0">
                          <a:latin typeface="Calibri"/>
                          <a:ea typeface="Calibri"/>
                          <a:cs typeface="Calibri"/>
                          <a:sym typeface="Calibri"/>
                        </a:rPr>
                        <a:t>conclusion are evident,</a:t>
                      </a:r>
                    </a:p>
                    <a:p>
                      <a:pPr marL="0" marR="0" lvl="0" indent="0" algn="l" rtl="0">
                        <a:spcBef>
                          <a:spcPts val="0"/>
                        </a:spcBef>
                        <a:buSzPct val="25000"/>
                        <a:buNone/>
                      </a:pPr>
                      <a:r>
                        <a:rPr lang="en-US" sz="900" u="none" strike="noStrike" cap="none" baseline="0">
                          <a:latin typeface="Calibri"/>
                          <a:ea typeface="Calibri"/>
                          <a:cs typeface="Calibri"/>
                          <a:sym typeface="Calibri"/>
                        </a:rPr>
                        <a:t>but may lack clarity or</a:t>
                      </a:r>
                    </a:p>
                    <a:p>
                      <a:pPr marL="0" marR="0" lvl="0" indent="0" algn="l" rtl="0">
                        <a:spcBef>
                          <a:spcPts val="0"/>
                        </a:spcBef>
                        <a:buSzPct val="25000"/>
                        <a:buNone/>
                      </a:pPr>
                      <a:r>
                        <a:rPr lang="en-US" sz="900" u="none" strike="noStrike" cap="none" baseline="0">
                          <a:latin typeface="Calibri"/>
                          <a:ea typeface="Calibri"/>
                          <a:cs typeface="Calibri"/>
                          <a:sym typeface="Calibri"/>
                        </a:rPr>
                        <a:t>coherence</a:t>
                      </a:r>
                    </a:p>
                    <a:p>
                      <a:pPr marL="0" marR="0" lvl="0" indent="0" algn="l" rtl="0">
                        <a:spcBef>
                          <a:spcPts val="0"/>
                        </a:spcBef>
                        <a:buSzPct val="25000"/>
                        <a:buNone/>
                      </a:pPr>
                      <a:r>
                        <a:rPr lang="en-US" sz="900" u="none" strike="noStrike" cap="none" baseline="0">
                          <a:latin typeface="Calibri"/>
                          <a:ea typeface="Calibri"/>
                          <a:cs typeface="Calibri"/>
                          <a:sym typeface="Calibri"/>
                        </a:rPr>
                        <a:t>(e.g., attempts to</a:t>
                      </a:r>
                    </a:p>
                    <a:p>
                      <a:pPr marL="0" marR="0" lvl="0" indent="0" algn="l" rtl="0">
                        <a:spcBef>
                          <a:spcPts val="0"/>
                        </a:spcBef>
                        <a:buSzPct val="25000"/>
                        <a:buNone/>
                      </a:pPr>
                      <a:r>
                        <a:rPr lang="en-US" sz="900" u="none" strike="noStrike" cap="none" baseline="0">
                          <a:latin typeface="Calibri"/>
                          <a:ea typeface="Calibri"/>
                          <a:cs typeface="Calibri"/>
                          <a:sym typeface="Calibri"/>
                        </a:rPr>
                        <a:t>connect opinion to a</a:t>
                      </a:r>
                    </a:p>
                    <a:p>
                      <a:pPr marL="0" marR="0" lvl="0" indent="0" algn="l" rtl="0">
                        <a:spcBef>
                          <a:spcPts val="0"/>
                        </a:spcBef>
                        <a:buSzPct val="25000"/>
                        <a:buNone/>
                      </a:pPr>
                      <a:r>
                        <a:rPr lang="en-US" sz="900" u="none" strike="noStrike" cap="none" baseline="0">
                          <a:latin typeface="Calibri"/>
                          <a:ea typeface="Calibri"/>
                          <a:cs typeface="Calibri"/>
                          <a:sym typeface="Calibri"/>
                        </a:rPr>
                        <a:t>reason, but reason may</a:t>
                      </a:r>
                    </a:p>
                    <a:p>
                      <a:pPr marL="0" marR="0" lvl="0" indent="0" algn="l" rtl="0">
                        <a:spcBef>
                          <a:spcPts val="0"/>
                        </a:spcBef>
                        <a:buSzPct val="25000"/>
                        <a:buNone/>
                      </a:pPr>
                      <a:r>
                        <a:rPr lang="en-US" sz="900" u="none" strike="noStrike" cap="none" baseline="0">
                          <a:latin typeface="Calibri"/>
                          <a:ea typeface="Calibri"/>
                          <a:cs typeface="Calibri"/>
                          <a:sym typeface="Calibri"/>
                        </a:rPr>
                        <a:t>not make sense)</a:t>
                      </a:r>
                    </a:p>
                  </a:txBody>
                  <a:tcPr marL="92525" marR="10525" marT="980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Some elaboration</a:t>
                      </a:r>
                    </a:p>
                    <a:p>
                      <a:pPr marL="0" marR="0" lvl="0" indent="0" algn="l" rtl="0">
                        <a:spcBef>
                          <a:spcPts val="0"/>
                        </a:spcBef>
                        <a:buSzPct val="25000"/>
                        <a:buNone/>
                      </a:pPr>
                      <a:r>
                        <a:rPr lang="en-US" sz="900" u="none" strike="noStrike" cap="none" baseline="0">
                          <a:latin typeface="Calibri"/>
                          <a:ea typeface="Calibri"/>
                          <a:cs typeface="Calibri"/>
                          <a:sym typeface="Calibri"/>
                        </a:rPr>
                        <a:t>strategies are evident in</a:t>
                      </a:r>
                    </a:p>
                    <a:p>
                      <a:pPr marL="0" marR="0" lvl="0" indent="0" algn="l" rtl="0">
                        <a:spcBef>
                          <a:spcPts val="0"/>
                        </a:spcBef>
                        <a:buSzPct val="25000"/>
                        <a:buNone/>
                      </a:pPr>
                      <a:r>
                        <a:rPr lang="en-US" sz="900" u="none" strike="noStrike" cap="none" baseline="0">
                          <a:latin typeface="Calibri"/>
                          <a:ea typeface="Calibri"/>
                          <a:cs typeface="Calibri"/>
                          <a:sym typeface="Calibri"/>
                        </a:rPr>
                        <a:t>drawings or writing (gr</a:t>
                      </a:r>
                    </a:p>
                    <a:p>
                      <a:pPr marL="0" marR="0" lvl="0" indent="0" algn="l" rtl="0">
                        <a:spcBef>
                          <a:spcPts val="0"/>
                        </a:spcBef>
                        <a:buSzPct val="25000"/>
                        <a:buNone/>
                      </a:pPr>
                      <a:r>
                        <a:rPr lang="en-US" sz="900" u="none" strike="noStrike" cap="none" baseline="0">
                          <a:latin typeface="Calibri"/>
                          <a:ea typeface="Calibri"/>
                          <a:cs typeface="Calibri"/>
                          <a:sym typeface="Calibri"/>
                        </a:rPr>
                        <a:t>K-3), or added with</a:t>
                      </a:r>
                    </a:p>
                    <a:p>
                      <a:pPr marL="0" marR="0" lvl="0" indent="0" algn="l" rtl="0">
                        <a:spcBef>
                          <a:spcPts val="0"/>
                        </a:spcBef>
                        <a:buSzPct val="25000"/>
                        <a:buNone/>
                      </a:pPr>
                      <a:r>
                        <a:rPr lang="en-US" sz="900" u="none" strike="noStrike" cap="none" baseline="0">
                          <a:latin typeface="Calibri"/>
                          <a:ea typeface="Calibri"/>
                          <a:cs typeface="Calibri"/>
                          <a:sym typeface="Calibri"/>
                        </a:rPr>
                        <a:t>support/ questioning</a:t>
                      </a:r>
                    </a:p>
                    <a:p>
                      <a:pPr marL="0" marR="0" lvl="0" indent="0" algn="l" rtl="0">
                        <a:spcBef>
                          <a:spcPts val="0"/>
                        </a:spcBef>
                        <a:buSzPct val="25000"/>
                        <a:buNone/>
                      </a:pPr>
                      <a:r>
                        <a:rPr lang="en-US" sz="900" u="none" strike="noStrike" cap="none" baseline="0">
                          <a:latin typeface="Calibri"/>
                          <a:ea typeface="Calibri"/>
                          <a:cs typeface="Calibri"/>
                          <a:sym typeface="Calibri"/>
                        </a:rPr>
                        <a:t>from peers or adults</a:t>
                      </a:r>
                    </a:p>
                    <a:p>
                      <a:pPr marL="0" marR="0" lvl="0" indent="0" algn="l" rtl="0">
                        <a:spcBef>
                          <a:spcPts val="0"/>
                        </a:spcBef>
                        <a:buSzPct val="25000"/>
                        <a:buNone/>
                      </a:pPr>
                      <a:r>
                        <a:rPr lang="en-US" sz="900" u="none" strike="noStrike" cap="none" baseline="0">
                          <a:latin typeface="Calibri"/>
                          <a:ea typeface="Calibri"/>
                          <a:cs typeface="Calibri"/>
                          <a:sym typeface="Calibri"/>
                        </a:rPr>
                        <a:t>Ideas may not be fully</a:t>
                      </a:r>
                    </a:p>
                    <a:p>
                      <a:pPr marL="0" marR="0" lvl="0" indent="0" algn="l" rtl="0">
                        <a:spcBef>
                          <a:spcPts val="0"/>
                        </a:spcBef>
                        <a:buSzPct val="25000"/>
                        <a:buNone/>
                      </a:pPr>
                      <a:r>
                        <a:rPr lang="en-US" sz="900" u="none" strike="noStrike" cap="none" baseline="0">
                          <a:latin typeface="Calibri"/>
                          <a:ea typeface="Calibri"/>
                          <a:cs typeface="Calibri"/>
                          <a:sym typeface="Calibri"/>
                        </a:rPr>
                        <a:t>elaborated or details</a:t>
                      </a:r>
                    </a:p>
                    <a:p>
                      <a:pPr marL="0" marR="0" lvl="0" indent="0" algn="l" rtl="0">
                        <a:spcBef>
                          <a:spcPts val="0"/>
                        </a:spcBef>
                        <a:buSzPct val="25000"/>
                        <a:buNone/>
                      </a:pPr>
                      <a:r>
                        <a:rPr lang="en-US" sz="900" u="none" strike="noStrike" cap="none" baseline="0">
                          <a:latin typeface="Calibri"/>
                          <a:ea typeface="Calibri"/>
                          <a:cs typeface="Calibri"/>
                          <a:sym typeface="Calibri"/>
                        </a:rPr>
                        <a:t>may be insufficient to</a:t>
                      </a:r>
                    </a:p>
                    <a:p>
                      <a:pPr marL="0" marR="0" lvl="0" indent="0" algn="l" rtl="0">
                        <a:spcBef>
                          <a:spcPts val="0"/>
                        </a:spcBef>
                        <a:buSzPct val="25000"/>
                        <a:buNone/>
                      </a:pPr>
                      <a:r>
                        <a:rPr lang="en-US" sz="900" u="none" strike="noStrike" cap="none" baseline="0">
                          <a:latin typeface="Calibri"/>
                          <a:ea typeface="Calibri"/>
                          <a:cs typeface="Calibri"/>
                          <a:sym typeface="Calibri"/>
                        </a:rPr>
                        <a:t>support opinion</a:t>
                      </a:r>
                    </a:p>
                  </a:txBody>
                  <a:tcPr marL="92525" marR="10525" marT="980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Vocabulary use has</a:t>
                      </a:r>
                    </a:p>
                    <a:p>
                      <a:pPr marL="0" marR="0" lvl="0" indent="0" algn="l" rtl="0">
                        <a:spcBef>
                          <a:spcPts val="0"/>
                        </a:spcBef>
                        <a:buSzPct val="25000"/>
                        <a:buNone/>
                      </a:pPr>
                      <a:r>
                        <a:rPr lang="en-US" sz="900" u="none" strike="noStrike" cap="none" baseline="0">
                          <a:latin typeface="Calibri"/>
                          <a:ea typeface="Calibri"/>
                          <a:cs typeface="Calibri"/>
                          <a:sym typeface="Calibri"/>
                        </a:rPr>
                        <a:t>minor errors</a:t>
                      </a:r>
                    </a:p>
                    <a:p>
                      <a:pPr marL="0" marR="0" lvl="0" indent="0" algn="l" rtl="0">
                        <a:spcBef>
                          <a:spcPts val="0"/>
                        </a:spcBef>
                        <a:buSzPct val="25000"/>
                        <a:buNone/>
                      </a:pPr>
                      <a:r>
                        <a:rPr lang="en-US" sz="900" u="none" strike="noStrike" cap="none" baseline="0">
                          <a:latin typeface="Calibri"/>
                          <a:ea typeface="Calibri"/>
                          <a:cs typeface="Calibri"/>
                          <a:sym typeface="Calibri"/>
                        </a:rPr>
                        <a:t>Dictates, writes, and</a:t>
                      </a:r>
                    </a:p>
                    <a:p>
                      <a:pPr marL="0" marR="0" lvl="0" indent="0" algn="l" rtl="0">
                        <a:spcBef>
                          <a:spcPts val="0"/>
                        </a:spcBef>
                        <a:buSzPct val="25000"/>
                        <a:buNone/>
                      </a:pPr>
                      <a:r>
                        <a:rPr lang="en-US" sz="900" u="none" strike="noStrike" cap="none" baseline="0">
                          <a:latin typeface="Calibri"/>
                          <a:ea typeface="Calibri"/>
                          <a:cs typeface="Calibri"/>
                          <a:sym typeface="Calibri"/>
                        </a:rPr>
                        <a:t>expands simple</a:t>
                      </a:r>
                    </a:p>
                    <a:p>
                      <a:pPr marL="0" marR="0" lvl="0" indent="0" algn="l" rtl="0">
                        <a:spcBef>
                          <a:spcPts val="0"/>
                        </a:spcBef>
                        <a:buSzPct val="25000"/>
                        <a:buNone/>
                      </a:pPr>
                      <a:r>
                        <a:rPr lang="en-US" sz="900" u="none" strike="noStrike" cap="none" baseline="0">
                          <a:latin typeface="Calibri"/>
                          <a:ea typeface="Calibri"/>
                          <a:cs typeface="Calibri"/>
                          <a:sym typeface="Calibri"/>
                        </a:rPr>
                        <a:t>complete sentences</a:t>
                      </a:r>
                    </a:p>
                    <a:p>
                      <a:pPr marL="0" marR="0" lvl="0" indent="0" algn="l" rtl="0">
                        <a:spcBef>
                          <a:spcPts val="0"/>
                        </a:spcBef>
                        <a:buSzPct val="25000"/>
                        <a:buNone/>
                      </a:pPr>
                      <a:r>
                        <a:rPr lang="en-US" sz="900" u="none" strike="noStrike" cap="none" baseline="0">
                          <a:latin typeface="Calibri"/>
                          <a:ea typeface="Calibri"/>
                          <a:cs typeface="Calibri"/>
                          <a:sym typeface="Calibri"/>
                        </a:rPr>
                        <a:t>Uses adult/peer feedback to revise</a:t>
                      </a:r>
                    </a:p>
                  </a:txBody>
                  <a:tcPr marL="92525" marR="10525" marT="980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Edits with support from</a:t>
                      </a:r>
                    </a:p>
                    <a:p>
                      <a:pPr marL="0" marR="0" lvl="0" indent="0" algn="l" rtl="0">
                        <a:spcBef>
                          <a:spcPts val="0"/>
                        </a:spcBef>
                        <a:buSzPct val="25000"/>
                        <a:buNone/>
                      </a:pPr>
                      <a:r>
                        <a:rPr lang="en-US" sz="900" u="none" strike="noStrike" cap="none" baseline="0">
                          <a:latin typeface="Calibri"/>
                          <a:ea typeface="Calibri"/>
                          <a:cs typeface="Calibri"/>
                          <a:sym typeface="Calibri"/>
                        </a:rPr>
                        <a:t>peers or adults (gr 2-3)</a:t>
                      </a:r>
                    </a:p>
                    <a:p>
                      <a:pPr marL="0" marR="0" lvl="0" indent="0" algn="l" rtl="0">
                        <a:spcBef>
                          <a:spcPts val="0"/>
                        </a:spcBef>
                        <a:buSzPct val="25000"/>
                        <a:buNone/>
                      </a:pPr>
                      <a:r>
                        <a:rPr lang="en-US" sz="900" u="none" strike="noStrike" cap="none" baseline="0">
                          <a:latin typeface="Calibri"/>
                          <a:ea typeface="Calibri"/>
                          <a:cs typeface="Calibri"/>
                          <a:sym typeface="Calibri"/>
                        </a:rPr>
                        <a:t>Uses grade-appropriate</a:t>
                      </a:r>
                    </a:p>
                    <a:p>
                      <a:pPr marL="0" marR="0" lvl="0" indent="0" algn="l" rtl="0">
                        <a:spcBef>
                          <a:spcPts val="0"/>
                        </a:spcBef>
                        <a:buSzPct val="25000"/>
                        <a:buNone/>
                      </a:pPr>
                      <a:r>
                        <a:rPr lang="en-US" sz="900" u="none" strike="noStrike" cap="none" baseline="0">
                          <a:latin typeface="Calibri"/>
                          <a:ea typeface="Calibri"/>
                          <a:cs typeface="Calibri"/>
                          <a:sym typeface="Calibri"/>
                        </a:rPr>
                        <a:t>basic mechanics and</a:t>
                      </a:r>
                    </a:p>
                    <a:p>
                      <a:pPr marL="0" marR="0" lvl="0" indent="0" algn="l" rtl="0">
                        <a:spcBef>
                          <a:spcPts val="0"/>
                        </a:spcBef>
                        <a:buSzPct val="25000"/>
                        <a:buNone/>
                      </a:pPr>
                      <a:r>
                        <a:rPr lang="en-US" sz="900" u="none" strike="noStrike" cap="none" baseline="0">
                          <a:latin typeface="Calibri"/>
                          <a:ea typeface="Calibri"/>
                          <a:cs typeface="Calibri"/>
                          <a:sym typeface="Calibri"/>
                        </a:rPr>
                        <a:t>word use with some</a:t>
                      </a:r>
                    </a:p>
                    <a:p>
                      <a:pPr marL="0" marR="0" lvl="0" indent="0" algn="l" rtl="0">
                        <a:spcBef>
                          <a:spcPts val="0"/>
                        </a:spcBef>
                        <a:buSzPct val="25000"/>
                        <a:buNone/>
                      </a:pPr>
                      <a:r>
                        <a:rPr lang="en-US" sz="900" u="none" strike="noStrike" cap="none" baseline="0">
                          <a:latin typeface="Calibri"/>
                          <a:ea typeface="Calibri"/>
                          <a:cs typeface="Calibri"/>
                          <a:sym typeface="Calibri"/>
                        </a:rPr>
                        <a:t>errors</a:t>
                      </a:r>
                    </a:p>
                  </a:txBody>
                  <a:tcPr marL="92525" marR="10525" marT="980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38427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1</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Merging</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(NY)</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Uses a combination of</a:t>
                      </a:r>
                    </a:p>
                    <a:p>
                      <a:pPr marL="0" marR="0" lvl="0" indent="0" algn="l" rtl="0">
                        <a:spcBef>
                          <a:spcPts val="0"/>
                        </a:spcBef>
                        <a:buSzPct val="25000"/>
                        <a:buNone/>
                      </a:pPr>
                      <a:r>
                        <a:rPr lang="en-US" sz="900" u="none" strike="noStrike" cap="none" baseline="0">
                          <a:latin typeface="Calibri"/>
                          <a:ea typeface="Calibri"/>
                          <a:cs typeface="Calibri"/>
                          <a:sym typeface="Calibri"/>
                        </a:rPr>
                        <a:t>drawing, dictation, &amp;</a:t>
                      </a:r>
                    </a:p>
                    <a:p>
                      <a:pPr marL="0" marR="0" lvl="0" indent="0" algn="l" rtl="0">
                        <a:spcBef>
                          <a:spcPts val="0"/>
                        </a:spcBef>
                        <a:buSzPct val="25000"/>
                        <a:buNone/>
                      </a:pPr>
                      <a:r>
                        <a:rPr lang="en-US" sz="900" u="none" strike="noStrike" cap="none" baseline="0">
                          <a:latin typeface="Calibri"/>
                          <a:ea typeface="Calibri"/>
                          <a:cs typeface="Calibri"/>
                          <a:sym typeface="Calibri"/>
                        </a:rPr>
                        <a:t>writing (K) to compose</a:t>
                      </a:r>
                    </a:p>
                    <a:p>
                      <a:pPr marL="0" marR="0" lvl="0" indent="0" algn="l" rtl="0">
                        <a:spcBef>
                          <a:spcPts val="0"/>
                        </a:spcBef>
                        <a:buSzPct val="25000"/>
                        <a:buNone/>
                      </a:pPr>
                      <a:r>
                        <a:rPr lang="en-US" sz="900" u="none" strike="noStrike" cap="none" baseline="0">
                          <a:latin typeface="Calibri"/>
                          <a:ea typeface="Calibri"/>
                          <a:cs typeface="Calibri"/>
                          <a:sym typeface="Calibri"/>
                        </a:rPr>
                        <a:t>Attempts to identify a</a:t>
                      </a:r>
                    </a:p>
                    <a:p>
                      <a:pPr marL="0" marR="0" lvl="0" indent="0" algn="l" rtl="0">
                        <a:spcBef>
                          <a:spcPts val="0"/>
                        </a:spcBef>
                        <a:buSzPct val="25000"/>
                        <a:buNone/>
                      </a:pPr>
                      <a:r>
                        <a:rPr lang="en-US" sz="900" u="none" strike="noStrike" cap="none" baseline="0">
                          <a:latin typeface="Calibri"/>
                          <a:ea typeface="Calibri"/>
                          <a:cs typeface="Calibri"/>
                          <a:sym typeface="Calibri"/>
                        </a:rPr>
                        <a:t>topic, but lacks a focus</a:t>
                      </a:r>
                    </a:p>
                    <a:p>
                      <a:pPr marL="0" marR="0" lvl="0" indent="0" algn="l" rtl="0">
                        <a:spcBef>
                          <a:spcPts val="0"/>
                        </a:spcBef>
                        <a:buSzPct val="25000"/>
                        <a:buNone/>
                      </a:pPr>
                      <a:r>
                        <a:rPr lang="en-US" sz="900" u="none" strike="noStrike" cap="none" baseline="0">
                          <a:latin typeface="Calibri"/>
                          <a:ea typeface="Calibri"/>
                          <a:cs typeface="Calibri"/>
                          <a:sym typeface="Calibri"/>
                        </a:rPr>
                        <a:t>(opinion) or may have</a:t>
                      </a:r>
                    </a:p>
                    <a:p>
                      <a:pPr marL="0" marR="0" lvl="0" indent="0" algn="l" rtl="0">
                        <a:spcBef>
                          <a:spcPts val="0"/>
                        </a:spcBef>
                        <a:buSzPct val="25000"/>
                        <a:buNone/>
                      </a:pPr>
                      <a:r>
                        <a:rPr lang="en-US" sz="900" u="none" strike="noStrike" cap="none" baseline="0">
                          <a:latin typeface="Calibri"/>
                          <a:ea typeface="Calibri"/>
                          <a:cs typeface="Calibri"/>
                          <a:sym typeface="Calibri"/>
                        </a:rPr>
                        <a:t>more than one topic or</a:t>
                      </a:r>
                    </a:p>
                    <a:p>
                      <a:pPr marL="0" marR="0" lvl="0" indent="0" algn="l" rtl="0">
                        <a:spcBef>
                          <a:spcPts val="0"/>
                        </a:spcBef>
                        <a:buSzPct val="25000"/>
                        <a:buNone/>
                      </a:pPr>
                      <a:r>
                        <a:rPr lang="en-US" sz="900" u="none" strike="noStrike" cap="none" baseline="0">
                          <a:latin typeface="Calibri"/>
                          <a:ea typeface="Calibri"/>
                          <a:cs typeface="Calibri"/>
                          <a:sym typeface="Calibri"/>
                        </a:rPr>
                        <a:t>confusing topic as</a:t>
                      </a:r>
                    </a:p>
                    <a:p>
                      <a:pPr marL="0" marR="0" lvl="0" indent="0" algn="l" rtl="0">
                        <a:spcBef>
                          <a:spcPts val="0"/>
                        </a:spcBef>
                        <a:buSzPct val="25000"/>
                        <a:buNone/>
                      </a:pPr>
                      <a:r>
                        <a:rPr lang="en-US" sz="900" u="none" strike="noStrike" cap="none" baseline="0">
                          <a:latin typeface="Calibri"/>
                          <a:ea typeface="Calibri"/>
                          <a:cs typeface="Calibri"/>
                          <a:sym typeface="Calibri"/>
                        </a:rPr>
                        <a:t>stated</a:t>
                      </a:r>
                    </a:p>
                  </a:txBody>
                  <a:tcPr marL="92525" marR="10525" marT="980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Attempts introduction,</a:t>
                      </a:r>
                    </a:p>
                    <a:p>
                      <a:pPr marL="0" marR="0" lvl="0" indent="0" algn="l" rtl="0">
                        <a:spcBef>
                          <a:spcPts val="0"/>
                        </a:spcBef>
                        <a:buSzPct val="25000"/>
                        <a:buNone/>
                      </a:pPr>
                      <a:r>
                        <a:rPr lang="en-US" sz="900" u="none" strike="noStrike" cap="none" baseline="0">
                          <a:latin typeface="Calibri"/>
                          <a:ea typeface="Calibri"/>
                          <a:cs typeface="Calibri"/>
                          <a:sym typeface="Calibri"/>
                        </a:rPr>
                        <a:t>body, and conclusion,</a:t>
                      </a:r>
                    </a:p>
                    <a:p>
                      <a:pPr marL="0" marR="0" lvl="0" indent="0" algn="l" rtl="0">
                        <a:spcBef>
                          <a:spcPts val="0"/>
                        </a:spcBef>
                        <a:buSzPct val="25000"/>
                        <a:buNone/>
                      </a:pPr>
                      <a:r>
                        <a:rPr lang="en-US" sz="900" u="none" strike="noStrike" cap="none" baseline="0">
                          <a:latin typeface="Calibri"/>
                          <a:ea typeface="Calibri"/>
                          <a:cs typeface="Calibri"/>
                          <a:sym typeface="Calibri"/>
                        </a:rPr>
                        <a:t>but one or more parts</a:t>
                      </a:r>
                    </a:p>
                    <a:p>
                      <a:pPr marL="0" marR="0" lvl="0" indent="0" algn="l" rtl="0">
                        <a:spcBef>
                          <a:spcPts val="0"/>
                        </a:spcBef>
                        <a:buSzPct val="25000"/>
                        <a:buNone/>
                      </a:pPr>
                      <a:r>
                        <a:rPr lang="en-US" sz="900" u="none" strike="noStrike" cap="none" baseline="0">
                          <a:latin typeface="Calibri"/>
                          <a:ea typeface="Calibri"/>
                          <a:cs typeface="Calibri"/>
                          <a:sym typeface="Calibri"/>
                        </a:rPr>
                        <a:t>are missing</a:t>
                      </a:r>
                    </a:p>
                  </a:txBody>
                  <a:tcPr marL="92525" marR="10525" marT="980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No details provided or</a:t>
                      </a:r>
                    </a:p>
                    <a:p>
                      <a:pPr marL="0" marR="0" lvl="0" indent="0" algn="l" rtl="0">
                        <a:spcBef>
                          <a:spcPts val="0"/>
                        </a:spcBef>
                        <a:buSzPct val="25000"/>
                        <a:buNone/>
                      </a:pPr>
                      <a:r>
                        <a:rPr lang="en-US" sz="900" u="none" strike="noStrike" cap="none" baseline="0">
                          <a:latin typeface="Calibri"/>
                          <a:ea typeface="Calibri"/>
                          <a:cs typeface="Calibri"/>
                          <a:sym typeface="Calibri"/>
                        </a:rPr>
                        <a:t>attempts to add details</a:t>
                      </a:r>
                    </a:p>
                    <a:p>
                      <a:pPr marL="0" marR="0" lvl="0" indent="0" algn="l" rtl="0">
                        <a:spcBef>
                          <a:spcPts val="0"/>
                        </a:spcBef>
                        <a:buSzPct val="25000"/>
                        <a:buNone/>
                      </a:pPr>
                      <a:r>
                        <a:rPr lang="en-US" sz="900" u="none" strike="noStrike" cap="none" baseline="0">
                          <a:latin typeface="Calibri"/>
                          <a:ea typeface="Calibri"/>
                          <a:cs typeface="Calibri"/>
                          <a:sym typeface="Calibri"/>
                        </a:rPr>
                        <a:t>to drawings or writing</a:t>
                      </a:r>
                    </a:p>
                    <a:p>
                      <a:pPr marL="0" marR="0" lvl="0" indent="0" algn="l" rtl="0">
                        <a:spcBef>
                          <a:spcPts val="0"/>
                        </a:spcBef>
                        <a:buSzPct val="25000"/>
                        <a:buNone/>
                      </a:pPr>
                      <a:r>
                        <a:rPr lang="en-US" sz="900" u="none" strike="noStrike" cap="none" baseline="0">
                          <a:latin typeface="Calibri"/>
                          <a:ea typeface="Calibri"/>
                          <a:cs typeface="Calibri"/>
                          <a:sym typeface="Calibri"/>
                        </a:rPr>
                        <a:t>which may be random,</a:t>
                      </a:r>
                    </a:p>
                    <a:p>
                      <a:pPr marL="0" marR="0" lvl="0" indent="0" algn="l" rtl="0">
                        <a:spcBef>
                          <a:spcPts val="0"/>
                        </a:spcBef>
                        <a:buSzPct val="25000"/>
                        <a:buNone/>
                      </a:pPr>
                      <a:r>
                        <a:rPr lang="en-US" sz="900" u="none" strike="noStrike" cap="none" baseline="0">
                          <a:latin typeface="Calibri"/>
                          <a:ea typeface="Calibri"/>
                          <a:cs typeface="Calibri"/>
                          <a:sym typeface="Calibri"/>
                        </a:rPr>
                        <a:t>inaccurate, or irrelevant</a:t>
                      </a:r>
                    </a:p>
                  </a:txBody>
                  <a:tcPr marL="92525" marR="10525" marT="980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Generally uses basic,</a:t>
                      </a:r>
                    </a:p>
                    <a:p>
                      <a:pPr marL="0" marR="0" lvl="0" indent="0" algn="l" rtl="0">
                        <a:spcBef>
                          <a:spcPts val="0"/>
                        </a:spcBef>
                        <a:buSzPct val="25000"/>
                        <a:buNone/>
                      </a:pPr>
                      <a:r>
                        <a:rPr lang="en-US" sz="900" u="none" strike="noStrike" cap="none" baseline="0">
                          <a:latin typeface="Calibri"/>
                          <a:ea typeface="Calibri"/>
                          <a:cs typeface="Calibri"/>
                          <a:sym typeface="Calibri"/>
                        </a:rPr>
                        <a:t>incorrect, or below</a:t>
                      </a:r>
                    </a:p>
                    <a:p>
                      <a:pPr marL="0" marR="0" lvl="0" indent="0" algn="l" rtl="0">
                        <a:spcBef>
                          <a:spcPts val="0"/>
                        </a:spcBef>
                        <a:buSzPct val="25000"/>
                        <a:buNone/>
                      </a:pPr>
                      <a:r>
                        <a:rPr lang="en-US" sz="900" u="none" strike="noStrike" cap="none" baseline="0">
                          <a:latin typeface="Calibri"/>
                          <a:ea typeface="Calibri"/>
                          <a:cs typeface="Calibri"/>
                          <a:sym typeface="Calibri"/>
                        </a:rPr>
                        <a:t>grade level vocabulary</a:t>
                      </a:r>
                    </a:p>
                    <a:p>
                      <a:pPr marL="0" marR="0" lvl="0" indent="0" algn="l" rtl="0">
                        <a:spcBef>
                          <a:spcPts val="0"/>
                        </a:spcBef>
                        <a:buSzPct val="25000"/>
                        <a:buNone/>
                      </a:pPr>
                      <a:r>
                        <a:rPr lang="en-US" sz="900" u="none" strike="noStrike" cap="none" baseline="0">
                          <a:latin typeface="Calibri"/>
                          <a:ea typeface="Calibri"/>
                          <a:cs typeface="Calibri"/>
                          <a:sym typeface="Calibri"/>
                        </a:rPr>
                        <a:t>when dictating (K) or</a:t>
                      </a:r>
                    </a:p>
                    <a:p>
                      <a:pPr marL="0" marR="0" lvl="0" indent="0" algn="l" rtl="0">
                        <a:spcBef>
                          <a:spcPts val="0"/>
                        </a:spcBef>
                        <a:buSzPct val="25000"/>
                        <a:buNone/>
                      </a:pPr>
                      <a:r>
                        <a:rPr lang="en-US" sz="900" u="none" strike="noStrike" cap="none" baseline="0">
                          <a:latin typeface="Calibri"/>
                          <a:ea typeface="Calibri"/>
                          <a:cs typeface="Calibri"/>
                          <a:sym typeface="Calibri"/>
                        </a:rPr>
                        <a:t>writing</a:t>
                      </a:r>
                    </a:p>
                    <a:p>
                      <a:pPr marL="0" marR="0" lvl="0" indent="0" algn="l" rtl="0">
                        <a:spcBef>
                          <a:spcPts val="0"/>
                        </a:spcBef>
                        <a:buSzPct val="25000"/>
                        <a:buNone/>
                      </a:pPr>
                      <a:r>
                        <a:rPr lang="en-US" sz="900" u="none" strike="noStrike" cap="none" baseline="0">
                          <a:latin typeface="Calibri"/>
                          <a:ea typeface="Calibri"/>
                          <a:cs typeface="Calibri"/>
                          <a:sym typeface="Calibri"/>
                        </a:rPr>
                        <a:t>Uses adult/peer feedback to revise</a:t>
                      </a:r>
                    </a:p>
                  </a:txBody>
                  <a:tcPr marL="92525" marR="10525" marT="980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Edits with support from</a:t>
                      </a:r>
                    </a:p>
                    <a:p>
                      <a:pPr marL="0" marR="0" lvl="0" indent="0" algn="l" rtl="0">
                        <a:spcBef>
                          <a:spcPts val="0"/>
                        </a:spcBef>
                        <a:buSzPct val="25000"/>
                        <a:buNone/>
                      </a:pPr>
                      <a:r>
                        <a:rPr lang="en-US" sz="900" u="none" strike="noStrike" cap="none" baseline="0">
                          <a:latin typeface="Calibri"/>
                          <a:ea typeface="Calibri"/>
                          <a:cs typeface="Calibri"/>
                          <a:sym typeface="Calibri"/>
                        </a:rPr>
                        <a:t>peers or adults (gr 2-3)</a:t>
                      </a:r>
                    </a:p>
                    <a:p>
                      <a:pPr marL="0" marR="0" lvl="0" indent="0" algn="l" rtl="0">
                        <a:spcBef>
                          <a:spcPts val="0"/>
                        </a:spcBef>
                        <a:buSzPct val="25000"/>
                        <a:buNone/>
                      </a:pPr>
                      <a:r>
                        <a:rPr lang="en-US" sz="900" u="none" strike="noStrike" cap="none" baseline="0">
                          <a:latin typeface="Calibri"/>
                          <a:ea typeface="Calibri"/>
                          <a:cs typeface="Calibri"/>
                          <a:sym typeface="Calibri"/>
                        </a:rPr>
                        <a:t>Uses below grade-level</a:t>
                      </a:r>
                    </a:p>
                    <a:p>
                      <a:pPr marL="0" marR="0" lvl="0" indent="0" algn="l" rtl="0">
                        <a:spcBef>
                          <a:spcPts val="0"/>
                        </a:spcBef>
                        <a:buSzPct val="25000"/>
                        <a:buNone/>
                      </a:pPr>
                      <a:r>
                        <a:rPr lang="en-US" sz="900" u="none" strike="noStrike" cap="none" baseline="0">
                          <a:latin typeface="Calibri"/>
                          <a:ea typeface="Calibri"/>
                          <a:cs typeface="Calibri"/>
                          <a:sym typeface="Calibri"/>
                        </a:rPr>
                        <a:t>basic mechanics with</a:t>
                      </a:r>
                    </a:p>
                    <a:p>
                      <a:pPr marL="0" marR="0" lvl="0" indent="0" algn="l" rtl="0">
                        <a:spcBef>
                          <a:spcPts val="0"/>
                        </a:spcBef>
                        <a:buSzPct val="25000"/>
                        <a:buNone/>
                      </a:pPr>
                      <a:r>
                        <a:rPr lang="en-US" sz="900" u="none" strike="noStrike" cap="none" baseline="0">
                          <a:latin typeface="Calibri"/>
                          <a:ea typeface="Calibri"/>
                          <a:cs typeface="Calibri"/>
                          <a:sym typeface="Calibri"/>
                        </a:rPr>
                        <a:t>frequent errors</a:t>
                      </a:r>
                    </a:p>
                  </a:txBody>
                  <a:tcPr marL="92525" marR="10525" marT="980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353750">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0</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gridSpan="5">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A response gets no credit if it provides no evidence of the ability to [fill in with key language from the intended target].</a:t>
                      </a:r>
                    </a:p>
                  </a:txBody>
                  <a:tcPr marL="92525" marR="10525" marT="980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09" name="Shape 109"/>
          <p:cNvSpPr/>
          <p:nvPr/>
        </p:nvSpPr>
        <p:spPr>
          <a:xfrm>
            <a:off x="184750" y="656581"/>
            <a:ext cx="5891150" cy="346227"/>
          </a:xfrm>
          <a:prstGeom prst="rect">
            <a:avLst/>
          </a:prstGeom>
          <a:noFill/>
          <a:ln>
            <a:noFill/>
          </a:ln>
        </p:spPr>
        <p:txBody>
          <a:bodyPr lIns="96875" tIns="48425" rIns="96875" bIns="48425" anchor="t" anchorCtr="0">
            <a:noAutofit/>
          </a:bodyPr>
          <a:lstStyle/>
          <a:p>
            <a:pPr marL="0" marR="0" lvl="0" indent="0" algn="l" rtl="0">
              <a:spcBef>
                <a:spcPts val="0"/>
              </a:spcBef>
              <a:buSzPct val="25000"/>
              <a:buNone/>
            </a:pPr>
            <a:r>
              <a:rPr lang="en-US" sz="1600" b="1" i="0" u="none" strike="noStrike" cap="none" baseline="0" dirty="0">
                <a:solidFill>
                  <a:schemeClr val="dk1"/>
                </a:solidFill>
                <a:latin typeface="Calibri"/>
                <a:ea typeface="Calibri"/>
                <a:cs typeface="Calibri"/>
                <a:sym typeface="Calibri"/>
              </a:rPr>
              <a:t> Grades K - 2: Generic 4-Point Opinion Writing Rubric </a:t>
            </a:r>
          </a:p>
        </p:txBody>
      </p:sp>
      <p:sp>
        <p:nvSpPr>
          <p:cNvPr id="111" name="Shape 111"/>
          <p:cNvSpPr txBox="1">
            <a:spLocks noGrp="1"/>
          </p:cNvSpPr>
          <p:nvPr>
            <p:ph type="sldNum" idx="12"/>
          </p:nvPr>
        </p:nvSpPr>
        <p:spPr>
          <a:xfrm>
            <a:off x="7162800" y="9522884"/>
            <a:ext cx="589127" cy="535515"/>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671007460"/>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28600" y="125979"/>
            <a:ext cx="3111954" cy="2844253"/>
            <a:chOff x="141662" y="575101"/>
            <a:chExt cx="3123072" cy="3130467"/>
          </a:xfrm>
        </p:grpSpPr>
        <p:sp>
          <p:nvSpPr>
            <p:cNvPr id="19" name="Rectangle 18"/>
            <p:cNvSpPr/>
            <p:nvPr/>
          </p:nvSpPr>
          <p:spPr>
            <a:xfrm>
              <a:off x="656542" y="575101"/>
              <a:ext cx="1999352" cy="965431"/>
            </a:xfrm>
            <a:prstGeom prst="rect">
              <a:avLst/>
            </a:prstGeom>
          </p:spPr>
          <p:txBody>
            <a:bodyPr wrap="none">
              <a:spAutoFit/>
            </a:bodyPr>
            <a:lstStyle/>
            <a:p>
              <a:r>
                <a:rPr lang="en-US" sz="5100" b="1" dirty="0">
                  <a:effectLst>
                    <a:outerShdw blurRad="38100" dist="38100" dir="2700000" algn="tl">
                      <a:srgbClr val="000000">
                        <a:alpha val="43137"/>
                      </a:srgbClr>
                    </a:outerShdw>
                  </a:effectLst>
                </a:rPr>
                <a:t>Grade</a:t>
              </a:r>
            </a:p>
          </p:txBody>
        </p:sp>
        <p:sp>
          <p:nvSpPr>
            <p:cNvPr id="20" name="Parallelogram 19"/>
            <p:cNvSpPr/>
            <p:nvPr/>
          </p:nvSpPr>
          <p:spPr>
            <a:xfrm rot="1584430" flipH="1">
              <a:off x="141662" y="1611534"/>
              <a:ext cx="2535677" cy="1917285"/>
            </a:xfrm>
            <a:prstGeom prst="parallelogram">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p:cNvSpPr/>
            <p:nvPr/>
          </p:nvSpPr>
          <p:spPr>
            <a:xfrm>
              <a:off x="1066806" y="1498979"/>
              <a:ext cx="2197928" cy="1817914"/>
            </a:xfrm>
            <a:prstGeom prst="parallelogram">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882705" y="1295400"/>
              <a:ext cx="920803" cy="1067055"/>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700" b="1" dirty="0">
                  <a:ln w="11430"/>
                  <a:effectLst>
                    <a:outerShdw blurRad="80000" dist="40000" dir="5040000" algn="tl">
                      <a:srgbClr val="000000">
                        <a:alpha val="30000"/>
                      </a:srgbClr>
                    </a:outerShdw>
                  </a:effectLst>
                </a:rPr>
                <a:t>K</a:t>
              </a:r>
            </a:p>
          </p:txBody>
        </p:sp>
        <p:pic>
          <p:nvPicPr>
            <p:cNvPr id="23" name="Picture 3" descr="C:\Documents and Settings\Owner\Local Settings\Temporary Internet Files\Content.IE5\TED277KP\MC90005668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405388" y="1757065"/>
              <a:ext cx="1520763" cy="1415862"/>
            </a:xfrm>
            <a:prstGeom prst="rect">
              <a:avLst/>
            </a:prstGeom>
            <a:noFill/>
          </p:spPr>
        </p:pic>
        <p:pic>
          <p:nvPicPr>
            <p:cNvPr id="38" name="Picture 14" descr="C:\Documents and Settings\Owner\Local Settings\Temporary Internet Files\Content.IE5\ZHCKG5LE\MC900238687[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20846326">
              <a:off x="1452096" y="3215500"/>
              <a:ext cx="893546" cy="490068"/>
            </a:xfrm>
            <a:prstGeom prst="rect">
              <a:avLst/>
            </a:prstGeom>
            <a:noFill/>
          </p:spPr>
        </p:pic>
      </p:grpSp>
      <p:graphicFrame>
        <p:nvGraphicFramePr>
          <p:cNvPr id="26" name="Table 25"/>
          <p:cNvGraphicFramePr>
            <a:graphicFrameLocks noGrp="1"/>
          </p:cNvGraphicFramePr>
          <p:nvPr>
            <p:extLst>
              <p:ext uri="{D42A27DB-BD31-4B8C-83A1-F6EECF244321}">
                <p14:modId xmlns:p14="http://schemas.microsoft.com/office/powerpoint/2010/main" val="4093726570"/>
              </p:ext>
            </p:extLst>
          </p:nvPr>
        </p:nvGraphicFramePr>
        <p:xfrm>
          <a:off x="1148070" y="7020646"/>
          <a:ext cx="5705113" cy="208220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31801"/>
                <a:gridCol w="2245359"/>
                <a:gridCol w="2418080"/>
                <a:gridCol w="609873"/>
              </a:tblGrid>
              <a:tr h="284988">
                <a:tc gridSpan="4">
                  <a:txBody>
                    <a:bodyPr/>
                    <a:lstStyle/>
                    <a:p>
                      <a:pPr algn="ctr"/>
                      <a:r>
                        <a:rPr lang="en-US" sz="1200" b="1" dirty="0" smtClean="0"/>
                        <a:t>Opinion Writing and Language</a:t>
                      </a:r>
                      <a:endParaRPr lang="en-US" sz="1200" b="1" dirty="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n-US" sz="1200" b="1" dirty="0" smtClean="0"/>
                        <a:t>Targets</a:t>
                      </a:r>
                      <a:endParaRPr lang="en-US" sz="1200" b="1" dirty="0"/>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t>Standards</a:t>
                      </a:r>
                      <a:endParaRPr lang="en-US" sz="1200" b="1" dirty="0"/>
                    </a:p>
                  </a:txBody>
                  <a:tcPr marL="103632" marR="103632" marT="50292" marB="50292">
                    <a:solidFill>
                      <a:schemeClr val="bg1"/>
                    </a:solidFill>
                  </a:tcPr>
                </a:tc>
                <a:tc>
                  <a:txBody>
                    <a:bodyPr/>
                    <a:lstStyle/>
                    <a:p>
                      <a:pPr algn="ctr"/>
                      <a:r>
                        <a:rPr lang="en-US" sz="1200" b="1" dirty="0" smtClean="0"/>
                        <a:t>DOK</a:t>
                      </a:r>
                      <a:endParaRPr lang="en-US" sz="1200" b="1" dirty="0"/>
                    </a:p>
                  </a:txBody>
                  <a:tcPr marL="103632" marR="103632" marT="50292" marB="50292">
                    <a:solidFill>
                      <a:schemeClr val="bg1"/>
                    </a:solidFill>
                  </a:tcPr>
                </a:tc>
              </a:tr>
              <a:tr h="304800">
                <a:tc>
                  <a:txBody>
                    <a:bodyPr/>
                    <a:lstStyle/>
                    <a:p>
                      <a:r>
                        <a:rPr lang="en-US" sz="1200" b="1" dirty="0" smtClean="0"/>
                        <a:t>1a</a:t>
                      </a:r>
                      <a:endParaRPr lang="en-US" sz="1200" b="1" dirty="0"/>
                    </a:p>
                  </a:txBody>
                  <a:tcPr marL="103632" marR="103632" marT="50292" marB="50292">
                    <a:solidFill>
                      <a:srgbClr val="FFFFCC"/>
                    </a:solidFill>
                  </a:tcPr>
                </a:tc>
                <a:tc>
                  <a:txBody>
                    <a:bodyPr/>
                    <a:lstStyle/>
                    <a:p>
                      <a:r>
                        <a:rPr lang="en-US" sz="1200" b="1" dirty="0" smtClean="0"/>
                        <a:t>Brief Opinion</a:t>
                      </a:r>
                      <a:r>
                        <a:rPr lang="en-US" sz="1200" b="1" baseline="0" dirty="0" smtClean="0"/>
                        <a:t> </a:t>
                      </a:r>
                      <a:r>
                        <a:rPr lang="en-US" sz="1200" b="1" dirty="0" smtClean="0"/>
                        <a:t>Write</a:t>
                      </a:r>
                      <a:endParaRPr lang="en-US" sz="1200" b="1" dirty="0"/>
                    </a:p>
                  </a:txBody>
                  <a:tcPr marL="103632" marR="103632" marT="50292" marB="50292">
                    <a:solidFill>
                      <a:srgbClr val="FFFFCC"/>
                    </a:solidFill>
                  </a:tcPr>
                </a:tc>
                <a:tc>
                  <a:txBody>
                    <a:bodyPr/>
                    <a:lstStyle/>
                    <a:p>
                      <a:r>
                        <a:rPr lang="en-US" sz="1200" b="1" dirty="0" smtClean="0"/>
                        <a:t>W.1a,</a:t>
                      </a:r>
                      <a:r>
                        <a:rPr lang="en-US" sz="1200" b="1" baseline="0" dirty="0" smtClean="0"/>
                        <a:t> W.1b,  W.1c, W.1d</a:t>
                      </a:r>
                      <a:endParaRPr lang="en-US" sz="1200" b="1" dirty="0"/>
                    </a:p>
                  </a:txBody>
                  <a:tcPr marL="103632" marR="103632" marT="50292" marB="50292">
                    <a:solidFill>
                      <a:srgbClr val="FFFFCC"/>
                    </a:solidFill>
                  </a:tcPr>
                </a:tc>
                <a:tc>
                  <a:txBody>
                    <a:bodyPr/>
                    <a:lstStyle/>
                    <a:p>
                      <a:pPr algn="ctr"/>
                      <a:r>
                        <a:rPr lang="en-US" sz="1200" b="1" dirty="0" smtClean="0"/>
                        <a:t>3</a:t>
                      </a:r>
                      <a:endParaRPr lang="en-US" sz="1200" b="1" dirty="0"/>
                    </a:p>
                  </a:txBody>
                  <a:tcPr marL="103632" marR="103632" marT="50292" marB="50292" anchor="ctr">
                    <a:solidFill>
                      <a:srgbClr val="FFFFCC"/>
                    </a:solidFill>
                  </a:tcPr>
                </a:tc>
              </a:tr>
              <a:tr h="304800">
                <a:tc>
                  <a:txBody>
                    <a:bodyPr/>
                    <a:lstStyle/>
                    <a:p>
                      <a:r>
                        <a:rPr lang="en-US" sz="1200" b="1" dirty="0" smtClean="0"/>
                        <a:t>1b</a:t>
                      </a:r>
                      <a:endParaRPr lang="en-US" sz="1200" b="1" dirty="0"/>
                    </a:p>
                  </a:txBody>
                  <a:tcPr marL="103632" marR="103632" marT="50292" marB="50292">
                    <a:solidFill>
                      <a:srgbClr val="FFFFCC"/>
                    </a:solidFill>
                  </a:tcPr>
                </a:tc>
                <a:tc>
                  <a:txBody>
                    <a:bodyPr/>
                    <a:lstStyle/>
                    <a:p>
                      <a:r>
                        <a:rPr lang="en-US" sz="1200" b="1" dirty="0" smtClean="0"/>
                        <a:t>Write-Revise Opinion</a:t>
                      </a:r>
                      <a:endParaRPr lang="en-US" sz="1200" b="1" dirty="0"/>
                    </a:p>
                  </a:txBody>
                  <a:tcPr marL="103632" marR="103632" marT="50292" marB="50292">
                    <a:solidFill>
                      <a:srgbClr val="FFFFCC"/>
                    </a:solidFill>
                  </a:tcPr>
                </a:tc>
                <a:tc>
                  <a:txBody>
                    <a:bodyPr/>
                    <a:lstStyle/>
                    <a:p>
                      <a:r>
                        <a:rPr lang="en-US" sz="1200" b="1" dirty="0" smtClean="0"/>
                        <a:t>W.1a,</a:t>
                      </a:r>
                      <a:r>
                        <a:rPr lang="en-US" sz="1200" b="1" baseline="0" dirty="0" smtClean="0"/>
                        <a:t> W.1b,  W.1c, W.3d</a:t>
                      </a:r>
                      <a:endParaRPr lang="en-US" sz="1200" b="1" dirty="0"/>
                    </a:p>
                  </a:txBody>
                  <a:tcPr marL="103632" marR="103632" marT="50292" marB="50292">
                    <a:solidFill>
                      <a:srgbClr val="FFFFCC"/>
                    </a:solidFill>
                  </a:tcPr>
                </a:tc>
                <a:tc>
                  <a:txBody>
                    <a:bodyPr/>
                    <a:lstStyle/>
                    <a:p>
                      <a:pPr algn="ctr"/>
                      <a:r>
                        <a:rPr lang="en-US" sz="1200" b="1" dirty="0" smtClean="0"/>
                        <a:t>2</a:t>
                      </a:r>
                      <a:endParaRPr lang="en-US" sz="1200" b="1" dirty="0"/>
                    </a:p>
                  </a:txBody>
                  <a:tcPr marL="103632" marR="103632" marT="50292" marB="50292" anchor="ctr">
                    <a:solidFill>
                      <a:srgbClr val="FFFFCC"/>
                    </a:solidFill>
                  </a:tcPr>
                </a:tc>
              </a:tr>
              <a:tr h="335702">
                <a:tc>
                  <a:txBody>
                    <a:bodyPr/>
                    <a:lstStyle/>
                    <a:p>
                      <a:r>
                        <a:rPr lang="en-US" sz="1200" b="1" dirty="0" smtClean="0"/>
                        <a:t>2</a:t>
                      </a:r>
                      <a:endParaRPr lang="en-US" sz="1200" b="1" dirty="0"/>
                    </a:p>
                  </a:txBody>
                  <a:tcPr marL="103632" marR="103632" marT="50292" marB="50292">
                    <a:solidFill>
                      <a:srgbClr val="FFFFCC"/>
                    </a:solidFill>
                  </a:tcPr>
                </a:tc>
                <a:tc>
                  <a:txBody>
                    <a:bodyPr/>
                    <a:lstStyle/>
                    <a:p>
                      <a:r>
                        <a:rPr lang="en-US" sz="1200" b="1" dirty="0" smtClean="0"/>
                        <a:t>Full Opinion Composition</a:t>
                      </a:r>
                      <a:endParaRPr lang="en-US" sz="1200" b="1" dirty="0"/>
                    </a:p>
                  </a:txBody>
                  <a:tcPr marL="103632" marR="103632" marT="50292" marB="50292">
                    <a:solidFill>
                      <a:srgbClr val="FFFFCC"/>
                    </a:solidFill>
                  </a:tcPr>
                </a:tc>
                <a:tc>
                  <a:txBody>
                    <a:bodyPr/>
                    <a:lstStyle/>
                    <a:p>
                      <a:r>
                        <a:rPr lang="pl-PL" sz="1200" b="1" dirty="0" smtClean="0"/>
                        <a:t>W-</a:t>
                      </a:r>
                      <a:r>
                        <a:rPr lang="en-US" sz="1200" b="1" dirty="0" smtClean="0"/>
                        <a:t>1</a:t>
                      </a:r>
                      <a:r>
                        <a:rPr lang="pl-PL" sz="1200" b="1" dirty="0" smtClean="0"/>
                        <a:t>a, W-</a:t>
                      </a:r>
                      <a:r>
                        <a:rPr lang="en-US" sz="1200" b="1" dirty="0" smtClean="0"/>
                        <a:t>1</a:t>
                      </a:r>
                      <a:r>
                        <a:rPr lang="pl-PL" sz="1200" b="1" dirty="0" smtClean="0"/>
                        <a:t>b, W-</a:t>
                      </a:r>
                      <a:r>
                        <a:rPr lang="en-US" sz="1200" b="1" dirty="0" smtClean="0"/>
                        <a:t>1</a:t>
                      </a:r>
                      <a:r>
                        <a:rPr lang="pl-PL" sz="1200" b="1" dirty="0" smtClean="0"/>
                        <a:t>c, W-</a:t>
                      </a:r>
                      <a:r>
                        <a:rPr lang="en-US" sz="1200" b="1" dirty="0" smtClean="0"/>
                        <a:t>1d</a:t>
                      </a:r>
                      <a:endParaRPr lang="en-US" sz="1200" b="1" dirty="0"/>
                    </a:p>
                  </a:txBody>
                  <a:tcPr marL="103632" marR="103632" marT="50292" marB="50292">
                    <a:solidFill>
                      <a:srgbClr val="FFFFCC"/>
                    </a:solidFill>
                  </a:tcPr>
                </a:tc>
                <a:tc>
                  <a:txBody>
                    <a:bodyPr/>
                    <a:lstStyle/>
                    <a:p>
                      <a:pPr algn="ctr"/>
                      <a:r>
                        <a:rPr lang="en-US" sz="1200" b="1" dirty="0" smtClean="0"/>
                        <a:t>4</a:t>
                      </a:r>
                      <a:endParaRPr lang="en-US" sz="1200" b="1" dirty="0"/>
                    </a:p>
                  </a:txBody>
                  <a:tcPr marL="103632" marR="103632" marT="50292" marB="50292" anchor="ctr">
                    <a:solidFill>
                      <a:srgbClr val="FFFFCC"/>
                    </a:solidFill>
                  </a:tcPr>
                </a:tc>
              </a:tr>
              <a:tr h="284988">
                <a:tc>
                  <a:txBody>
                    <a:bodyPr/>
                    <a:lstStyle/>
                    <a:p>
                      <a:r>
                        <a:rPr lang="en-US" sz="1200" b="1" dirty="0" smtClean="0"/>
                        <a:t>8</a:t>
                      </a:r>
                      <a:endParaRPr lang="en-US" sz="1200" b="1" dirty="0"/>
                    </a:p>
                  </a:txBody>
                  <a:tcPr marL="103632" marR="103632" marT="50292" marB="50292">
                    <a:solidFill>
                      <a:srgbClr val="FFFFCC"/>
                    </a:solidFill>
                  </a:tcPr>
                </a:tc>
                <a:tc>
                  <a:txBody>
                    <a:bodyPr/>
                    <a:lstStyle/>
                    <a:p>
                      <a:r>
                        <a:rPr lang="en-US" sz="1200" b="1" dirty="0" smtClean="0"/>
                        <a:t>Language-Vocabulary Use</a:t>
                      </a:r>
                      <a:endParaRPr lang="en-US" sz="1200" b="1" dirty="0"/>
                    </a:p>
                  </a:txBody>
                  <a:tcPr marL="103632" marR="103632" marT="50292" marB="50292">
                    <a:solidFill>
                      <a:srgbClr val="FFFFCC"/>
                    </a:solidFill>
                  </a:tcPr>
                </a:tc>
                <a:tc>
                  <a:txBody>
                    <a:bodyPr/>
                    <a:lstStyle/>
                    <a:p>
                      <a:r>
                        <a:rPr lang="en-US" sz="1200" b="1" dirty="0" smtClean="0">
                          <a:solidFill>
                            <a:schemeClr val="tx1"/>
                          </a:solidFill>
                        </a:rPr>
                        <a:t>L.K.6</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33172">
                <a:tc>
                  <a:txBody>
                    <a:bodyPr/>
                    <a:lstStyle/>
                    <a:p>
                      <a:r>
                        <a:rPr lang="en-US" sz="1200" b="1" dirty="0" smtClean="0"/>
                        <a:t>9</a:t>
                      </a:r>
                      <a:endParaRPr lang="en-US" sz="1200" b="1" dirty="0"/>
                    </a:p>
                  </a:txBody>
                  <a:tcPr marL="103632" marR="103632" marT="50292" marB="50292">
                    <a:solidFill>
                      <a:srgbClr val="FFFFCC"/>
                    </a:solidFill>
                  </a:tcPr>
                </a:tc>
                <a:tc>
                  <a:txBody>
                    <a:bodyPr/>
                    <a:lstStyle/>
                    <a:p>
                      <a:r>
                        <a:rPr lang="en-US" sz="1200" b="1" dirty="0" smtClean="0"/>
                        <a:t>Edit and Clarify</a:t>
                      </a:r>
                      <a:endParaRPr lang="en-US" sz="1200" b="1" dirty="0"/>
                    </a:p>
                  </a:txBody>
                  <a:tcPr marL="103632" marR="103632" marT="50292" marB="50292">
                    <a:solidFill>
                      <a:srgbClr val="FFFFCC"/>
                    </a:solidFill>
                  </a:tcPr>
                </a:tc>
                <a:tc>
                  <a:txBody>
                    <a:bodyPr/>
                    <a:lstStyle/>
                    <a:p>
                      <a:r>
                        <a:rPr lang="en-US" sz="1200" b="1" dirty="0" smtClean="0">
                          <a:solidFill>
                            <a:schemeClr val="tx1"/>
                          </a:solidFill>
                        </a:rPr>
                        <a:t>L.K.1.a</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bl>
          </a:graphicData>
        </a:graphic>
      </p:graphicFrame>
      <p:sp>
        <p:nvSpPr>
          <p:cNvPr id="7" name="TextBox 6"/>
          <p:cNvSpPr txBox="1"/>
          <p:nvPr/>
        </p:nvSpPr>
        <p:spPr>
          <a:xfrm>
            <a:off x="3315152" y="1997323"/>
            <a:ext cx="2840064" cy="87231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74" tIns="50938" rIns="101874" bIns="50938" rtlCol="0">
            <a:spAutoFit/>
          </a:bodyPr>
          <a:lstStyle/>
          <a:p>
            <a:r>
              <a:rPr lang="en-US" sz="2600" b="1" dirty="0">
                <a:solidFill>
                  <a:schemeClr val="accent1">
                    <a:lumMod val="75000"/>
                  </a:schemeClr>
                </a:solidFill>
                <a:latin typeface="Bookman Old Style" pitchFamily="18" charset="0"/>
              </a:rPr>
              <a:t>Quarter Four </a:t>
            </a:r>
          </a:p>
          <a:p>
            <a:r>
              <a:rPr lang="en-US" sz="2400" b="1" dirty="0">
                <a:latin typeface="Bookman Old Style" pitchFamily="18" charset="0"/>
              </a:rPr>
              <a:t>Pre-Assessment</a:t>
            </a:r>
            <a:endParaRPr lang="en-US" b="1" dirty="0" smtClean="0">
              <a:latin typeface="Bookman Old Style" pitchFamily="18" charset="0"/>
            </a:endParaRPr>
          </a:p>
        </p:txBody>
      </p:sp>
      <p:sp>
        <p:nvSpPr>
          <p:cNvPr id="25" name="TextBox 24"/>
          <p:cNvSpPr txBox="1"/>
          <p:nvPr/>
        </p:nvSpPr>
        <p:spPr>
          <a:xfrm>
            <a:off x="1101311" y="6461809"/>
            <a:ext cx="5718863" cy="379870"/>
          </a:xfrm>
          <a:prstGeom prst="rect">
            <a:avLst/>
          </a:prstGeom>
          <a:noFill/>
        </p:spPr>
        <p:txBody>
          <a:bodyPr wrap="square" lIns="101874" tIns="50938" rIns="101874" bIns="50938" rtlCol="0">
            <a:spAutoFit/>
          </a:bodyPr>
          <a:lstStyle/>
          <a:p>
            <a:pPr algn="ctr"/>
            <a:r>
              <a:rPr lang="en-US" sz="900" b="1" i="1" dirty="0">
                <a:latin typeface="Calibri" panose="020F0502020204030204" pitchFamily="34" charset="0"/>
              </a:rPr>
              <a:t>Note:  There may be more than one standard per target. Standards can have different DOKs per target.</a:t>
            </a:r>
          </a:p>
          <a:p>
            <a:pPr lvl="0" algn="ctr"/>
            <a:r>
              <a:rPr lang="en-US" sz="900" b="1" i="1" dirty="0">
                <a:solidFill>
                  <a:prstClr val="black"/>
                </a:solidFill>
                <a:latin typeface="Calibri" panose="020F0502020204030204" pitchFamily="34" charset="0"/>
              </a:rPr>
              <a:t>Actual writing standards assessed are boxed</a:t>
            </a:r>
            <a:r>
              <a:rPr lang="en-US" sz="900" b="1" i="1" dirty="0" smtClean="0">
                <a:solidFill>
                  <a:prstClr val="black"/>
                </a:solidFill>
                <a:latin typeface="Calibri" panose="020F0502020204030204" pitchFamily="34" charset="0"/>
              </a:rPr>
              <a:t>.</a:t>
            </a:r>
            <a:endParaRPr lang="en-US" sz="900" b="1" i="1" dirty="0">
              <a:solidFill>
                <a:prstClr val="black"/>
              </a:solidFill>
              <a:latin typeface="Calibri" panose="020F0502020204030204" pitchFamily="34"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4246077004"/>
              </p:ext>
            </p:extLst>
          </p:nvPr>
        </p:nvGraphicFramePr>
        <p:xfrm>
          <a:off x="1580763" y="3354691"/>
          <a:ext cx="4759958" cy="142189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56765"/>
                <a:gridCol w="2665835"/>
                <a:gridCol w="1051558"/>
                <a:gridCol w="685800"/>
              </a:tblGrid>
              <a:tr h="284988">
                <a:tc gridSpan="4">
                  <a:txBody>
                    <a:bodyPr/>
                    <a:lstStyle/>
                    <a:p>
                      <a:pPr algn="ctr"/>
                      <a:r>
                        <a:rPr lang="en-US" sz="1200" b="1" dirty="0" smtClean="0">
                          <a:solidFill>
                            <a:schemeClr val="tx1"/>
                          </a:solidFill>
                        </a:rPr>
                        <a:t>Reading: Literature</a:t>
                      </a:r>
                      <a:endParaRPr lang="en-US" sz="1200" b="1"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n-US" sz="1200" b="1" dirty="0" smtClean="0">
                          <a:solidFill>
                            <a:schemeClr val="tx1"/>
                          </a:solidFill>
                        </a:rPr>
                        <a:t>Targets</a:t>
                      </a:r>
                      <a:endParaRPr lang="en-US" sz="1200" b="1"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solidFill>
                            <a:schemeClr val="tx1"/>
                          </a:solidFill>
                        </a:rPr>
                        <a:t>Standards</a:t>
                      </a:r>
                      <a:endParaRPr lang="en-US" sz="1200" b="1"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284988">
                <a:tc>
                  <a:txBody>
                    <a:bodyPr/>
                    <a:lstStyle/>
                    <a:p>
                      <a:r>
                        <a:rPr lang="en-US" sz="1200" b="1" dirty="0" smtClean="0">
                          <a:solidFill>
                            <a:schemeClr val="tx1"/>
                          </a:solidFill>
                        </a:rPr>
                        <a:t>3</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Reasoning and Evidence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RL.3</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3464">
                <a:tc>
                  <a:txBody>
                    <a:bodyPr/>
                    <a:lstStyle/>
                    <a:p>
                      <a:r>
                        <a:rPr lang="en-US" sz="1200" b="1" dirty="0" smtClean="0">
                          <a:solidFill>
                            <a:schemeClr val="tx1"/>
                          </a:solidFill>
                        </a:rPr>
                        <a:t>6</a:t>
                      </a:r>
                      <a:endParaRPr lang="en-US" sz="1200" b="1" dirty="0">
                        <a:solidFill>
                          <a:schemeClr val="tx1"/>
                        </a:solidFill>
                      </a:endParaRPr>
                    </a:p>
                  </a:txBody>
                  <a:tcPr marL="103632" marR="103632" marT="50292" marB="50292">
                    <a:solidFill>
                      <a:srgbClr val="FFFFCC"/>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Reasoning and Evidence</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marL="103632" marR="103632" marT="50292" marB="50292">
                    <a:solidFill>
                      <a:srgbClr val="FFFFCC"/>
                    </a:solidFill>
                  </a:tcPr>
                </a:tc>
                <a:tc>
                  <a:txBody>
                    <a:bodyPr/>
                    <a:lstStyle/>
                    <a:p>
                      <a:r>
                        <a:rPr lang="en-US" sz="1200" b="1" dirty="0" smtClean="0">
                          <a:solidFill>
                            <a:schemeClr val="tx1"/>
                          </a:solidFill>
                        </a:rPr>
                        <a:t>RL.6</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t>5</a:t>
                      </a:r>
                      <a:endParaRPr lang="en-US" sz="1200" b="1" dirty="0"/>
                    </a:p>
                  </a:txBody>
                  <a:tcPr marL="103632" marR="103632" marT="50292" marB="50292">
                    <a:solidFill>
                      <a:srgbClr val="FFFFCC"/>
                    </a:solidFill>
                  </a:tcPr>
                </a:tc>
                <a:tc>
                  <a:txBody>
                    <a:bodyPr/>
                    <a:lstStyle/>
                    <a:p>
                      <a:r>
                        <a:rPr lang="en-US" sz="1200" b="1" dirty="0" smtClean="0"/>
                        <a:t>Analysis Within</a:t>
                      </a:r>
                      <a:r>
                        <a:rPr lang="en-US" sz="1200" b="1" baseline="0" dirty="0" smtClean="0"/>
                        <a:t> and Across Texts</a:t>
                      </a:r>
                      <a:endParaRPr lang="en-US" sz="1200" b="1" dirty="0"/>
                    </a:p>
                  </a:txBody>
                  <a:tcPr marL="103632" marR="103632" marT="50292" marB="50292">
                    <a:solidFill>
                      <a:srgbClr val="FFFFCC"/>
                    </a:solidFill>
                  </a:tcPr>
                </a:tc>
                <a:tc>
                  <a:txBody>
                    <a:bodyPr/>
                    <a:lstStyle/>
                    <a:p>
                      <a:r>
                        <a:rPr lang="en-US" sz="1200" b="1" dirty="0" smtClean="0">
                          <a:solidFill>
                            <a:schemeClr val="tx1"/>
                          </a:solidFill>
                        </a:rPr>
                        <a:t>RL.9</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4</a:t>
                      </a:r>
                      <a:endParaRPr lang="en-US" sz="1200" b="1" dirty="0">
                        <a:solidFill>
                          <a:schemeClr val="tx1"/>
                        </a:solidFill>
                      </a:endParaRPr>
                    </a:p>
                  </a:txBody>
                  <a:tcPr marL="103632" marR="103632" marT="50292" marB="50292" anchor="ctr">
                    <a:solidFill>
                      <a:srgbClr val="FFFFCC"/>
                    </a:solid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4158094271"/>
              </p:ext>
            </p:extLst>
          </p:nvPr>
        </p:nvGraphicFramePr>
        <p:xfrm>
          <a:off x="1580763" y="4918018"/>
          <a:ext cx="4759958" cy="142341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64183"/>
                <a:gridCol w="2558417"/>
                <a:gridCol w="1051558"/>
                <a:gridCol w="685800"/>
              </a:tblGrid>
              <a:tr h="284988">
                <a:tc gridSpan="4">
                  <a:txBody>
                    <a:bodyPr/>
                    <a:lstStyle/>
                    <a:p>
                      <a:pPr algn="ctr"/>
                      <a:r>
                        <a:rPr lang="en-US" sz="1200" b="1" dirty="0" smtClean="0">
                          <a:solidFill>
                            <a:schemeClr val="tx1"/>
                          </a:solidFill>
                        </a:rPr>
                        <a:t>Reading: Informational</a:t>
                      </a:r>
                      <a:endParaRPr lang="en-US" sz="1200" b="1"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n-US" sz="1200" b="1" dirty="0" smtClean="0">
                          <a:solidFill>
                            <a:schemeClr val="tx1"/>
                          </a:solidFill>
                        </a:rPr>
                        <a:t>Targets</a:t>
                      </a:r>
                      <a:endParaRPr lang="en-US" sz="1200" b="1"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solidFill>
                            <a:schemeClr val="tx1"/>
                          </a:solidFill>
                        </a:rPr>
                        <a:t>Standards</a:t>
                      </a:r>
                      <a:endParaRPr lang="en-US" sz="1200" b="1"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284988">
                <a:tc>
                  <a:txBody>
                    <a:bodyPr/>
                    <a:lstStyle/>
                    <a:p>
                      <a:r>
                        <a:rPr lang="en-US" sz="1200" b="1" dirty="0" smtClean="0">
                          <a:solidFill>
                            <a:schemeClr val="tx1"/>
                          </a:solidFill>
                        </a:rPr>
                        <a:t>11</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Reasoning and Evidence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RI.3</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11</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Reasoning and Evidence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RI.6</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3-4</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12</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t>Analysis Within</a:t>
                      </a:r>
                      <a:r>
                        <a:rPr lang="en-US" sz="1200" b="1" baseline="0" dirty="0" smtClean="0"/>
                        <a:t> and Across Texts</a:t>
                      </a:r>
                      <a:endParaRPr lang="en-US" sz="1200" b="1" dirty="0"/>
                    </a:p>
                  </a:txBody>
                  <a:tcPr marL="103632" marR="103632" marT="50292" marB="50292">
                    <a:solidFill>
                      <a:srgbClr val="FFFFCC"/>
                    </a:solidFill>
                  </a:tcPr>
                </a:tc>
                <a:tc>
                  <a:txBody>
                    <a:bodyPr/>
                    <a:lstStyle/>
                    <a:p>
                      <a:r>
                        <a:rPr lang="en-US" sz="1200" b="1" dirty="0" smtClean="0">
                          <a:solidFill>
                            <a:schemeClr val="tx1"/>
                          </a:solidFill>
                        </a:rPr>
                        <a:t>RI.9</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2-3-4</a:t>
                      </a:r>
                      <a:endParaRPr lang="en-US" sz="1200" b="1" dirty="0">
                        <a:solidFill>
                          <a:schemeClr val="tx1"/>
                        </a:solidFill>
                      </a:endParaRPr>
                    </a:p>
                  </a:txBody>
                  <a:tcPr marL="103632" marR="103632" marT="50292" marB="50292" anchor="ctr">
                    <a:solidFill>
                      <a:srgbClr val="FFFFCC"/>
                    </a:solidFill>
                  </a:tcPr>
                </a:tc>
              </a:tr>
            </a:tbl>
          </a:graphicData>
        </a:graphic>
      </p:graphicFrame>
      <p:sp>
        <p:nvSpPr>
          <p:cNvPr id="2" name="Rectangle 1"/>
          <p:cNvSpPr/>
          <p:nvPr/>
        </p:nvSpPr>
        <p:spPr>
          <a:xfrm>
            <a:off x="4313980" y="7620000"/>
            <a:ext cx="40398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n-US" dirty="0"/>
          </a:p>
        </p:txBody>
      </p:sp>
      <p:sp>
        <p:nvSpPr>
          <p:cNvPr id="24" name="Rectangle 23"/>
          <p:cNvSpPr/>
          <p:nvPr/>
        </p:nvSpPr>
        <p:spPr>
          <a:xfrm>
            <a:off x="3892448" y="7924800"/>
            <a:ext cx="421532"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n-US" dirty="0"/>
          </a:p>
        </p:txBody>
      </p:sp>
      <p:sp>
        <p:nvSpPr>
          <p:cNvPr id="29" name="Rectangle 28"/>
          <p:cNvSpPr/>
          <p:nvPr/>
        </p:nvSpPr>
        <p:spPr>
          <a:xfrm>
            <a:off x="3892448" y="8229600"/>
            <a:ext cx="2105025"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n-US" dirty="0"/>
          </a:p>
        </p:txBody>
      </p:sp>
    </p:spTree>
    <p:extLst>
      <p:ext uri="{BB962C8B-B14F-4D97-AF65-F5344CB8AC3E}">
        <p14:creationId xmlns:p14="http://schemas.microsoft.com/office/powerpoint/2010/main" val="2671248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961988"/>
              </p:ext>
            </p:extLst>
          </p:nvPr>
        </p:nvGraphicFramePr>
        <p:xfrm>
          <a:off x="184750" y="480089"/>
          <a:ext cx="7402897" cy="5203386"/>
        </p:xfrm>
        <a:graphic>
          <a:graphicData uri="http://schemas.openxmlformats.org/drawingml/2006/table">
            <a:tbl>
              <a:tblPr/>
              <a:tblGrid>
                <a:gridCol w="1919269"/>
                <a:gridCol w="822544"/>
                <a:gridCol w="479818"/>
                <a:gridCol w="479818"/>
                <a:gridCol w="411272"/>
                <a:gridCol w="3290176"/>
              </a:tblGrid>
              <a:tr h="649984">
                <a:tc rowSpan="2">
                  <a:txBody>
                    <a:bodyPr/>
                    <a:lstStyle/>
                    <a:p>
                      <a:pPr marL="0" marR="0">
                        <a:lnSpc>
                          <a:spcPct val="115000"/>
                        </a:lnSpc>
                        <a:spcBef>
                          <a:spcPts val="0"/>
                        </a:spcBef>
                        <a:spcAft>
                          <a:spcPts val="0"/>
                        </a:spcAft>
                      </a:pPr>
                      <a:r>
                        <a:rPr lang="en-US" sz="900" b="1" kern="1200" dirty="0">
                          <a:solidFill>
                            <a:schemeClr val="bg1">
                              <a:lumMod val="50000"/>
                            </a:schemeClr>
                          </a:solidFill>
                          <a:effectLst/>
                          <a:latin typeface="Calibri"/>
                          <a:ea typeface="Calibri"/>
                          <a:cs typeface="Times New Roman"/>
                        </a:rPr>
                        <a:t>Receptive modalities*:</a:t>
                      </a:r>
                      <a:r>
                        <a:rPr lang="en-US" sz="900" kern="1200" dirty="0">
                          <a:solidFill>
                            <a:schemeClr val="bg1">
                              <a:lumMod val="50000"/>
                            </a:schemeClr>
                          </a:solidFill>
                          <a:effectLst/>
                          <a:latin typeface="Calibri"/>
                          <a:ea typeface="Calibri"/>
                          <a:cs typeface="Times New Roman"/>
                        </a:rPr>
                        <a:t> </a:t>
                      </a:r>
                      <a:br>
                        <a:rPr lang="en-US" sz="900" kern="1200" dirty="0">
                          <a:solidFill>
                            <a:schemeClr val="bg1">
                              <a:lumMod val="50000"/>
                            </a:schemeClr>
                          </a:solidFill>
                          <a:effectLst/>
                          <a:latin typeface="Calibri"/>
                          <a:ea typeface="Calibri"/>
                          <a:cs typeface="Times New Roman"/>
                        </a:rPr>
                      </a:br>
                      <a:r>
                        <a:rPr lang="en-US" sz="900" kern="1200" dirty="0">
                          <a:solidFill>
                            <a:schemeClr val="bg1">
                              <a:lumMod val="50000"/>
                            </a:schemeClr>
                          </a:solidFill>
                          <a:effectLst/>
                          <a:latin typeface="Calibri"/>
                          <a:ea typeface="Calibri"/>
                          <a:cs typeface="Times New Roman"/>
                        </a:rPr>
                        <a:t>Ways in which students receive communications from others (e.g., listening, reading, viewing). Instruction and assessment of receptive modalities focus on students’ communication of their understanding of the meaning of communications from others.</a:t>
                      </a:r>
                      <a:endParaRPr lang="en-US" sz="900" dirty="0">
                        <a:solidFill>
                          <a:schemeClr val="bg1">
                            <a:lumMod val="50000"/>
                          </a:schemeClr>
                        </a:solidFill>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900" kern="1200" dirty="0">
                          <a:solidFill>
                            <a:srgbClr val="7F7F7F"/>
                          </a:solidFill>
                          <a:effectLst/>
                          <a:latin typeface="Calibri"/>
                          <a:ea typeface="Calibri"/>
                          <a:cs typeface="Times New Roman"/>
                        </a:rPr>
                        <a:t>Listening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&amp; </a:t>
                      </a:r>
                      <a:r>
                        <a:rPr lang="en-US" sz="900" kern="1200" dirty="0" smtClean="0">
                          <a:solidFill>
                            <a:srgbClr val="7F7F7F"/>
                          </a:solidFill>
                          <a:effectLst/>
                          <a:latin typeface="Calibri"/>
                          <a:ea typeface="Calibri"/>
                          <a:cs typeface="Times New Roman"/>
                        </a:rPr>
                        <a:t>Reading</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9 - create clear and coherent grade-appropriate </a:t>
                      </a:r>
                      <a:r>
                        <a:rPr lang="en-US" sz="1300" kern="1200" dirty="0">
                          <a:effectLst/>
                          <a:latin typeface="Calibri"/>
                          <a:ea typeface="Times New Roman"/>
                          <a:cs typeface="Times New Roman"/>
                        </a:rPr>
                        <a:t>speech and text   </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10 - make accurate use </a:t>
                      </a:r>
                      <a:r>
                        <a:rPr lang="en-US" sz="1300" kern="1200" dirty="0">
                          <a:effectLst/>
                          <a:latin typeface="Calibri"/>
                          <a:ea typeface="Times New Roman"/>
                          <a:cs typeface="Times New Roman"/>
                        </a:rPr>
                        <a:t>of standard English to communicate in grade-appropriate speech and writing</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en-US" sz="1000" b="1" kern="1200">
                          <a:solidFill>
                            <a:srgbClr val="7F7F7F"/>
                          </a:solidFill>
                          <a:effectLst/>
                          <a:latin typeface="Calibri"/>
                          <a:ea typeface="Times New Roman"/>
                          <a:cs typeface="Times New Roman"/>
                        </a:rPr>
                        <a:t>1</a:t>
                      </a:r>
                      <a:endParaRPr lang="en-US" sz="15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kern="1200" dirty="0">
                          <a:solidFill>
                            <a:srgbClr val="7F7F7F"/>
                          </a:solidFill>
                          <a:effectLst/>
                          <a:latin typeface="Calibri"/>
                          <a:ea typeface="Calibri"/>
                          <a:cs typeface="GillSansMT"/>
                        </a:rPr>
                        <a:t>construct meaning </a:t>
                      </a:r>
                      <a:r>
                        <a:rPr lang="en-US" sz="1000" kern="1200" dirty="0">
                          <a:solidFill>
                            <a:srgbClr val="7F7F7F"/>
                          </a:solidFill>
                          <a:effectLst/>
                          <a:latin typeface="Calibri"/>
                          <a:ea typeface="Calibri"/>
                          <a:cs typeface="GillSansMT"/>
                        </a:rPr>
                        <a:t>from oral presentations and literary and informational text through grade-appropriate listening, reading, and viewing</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489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1000" b="1" kern="1200">
                          <a:solidFill>
                            <a:srgbClr val="7F7F7F"/>
                          </a:solidFill>
                          <a:effectLst/>
                          <a:latin typeface="Calibri"/>
                          <a:ea typeface="Calibri"/>
                          <a:cs typeface="Times New Roman"/>
                        </a:rPr>
                        <a:t>8</a:t>
                      </a:r>
                      <a:endParaRPr lang="en-US" sz="15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kern="1200" dirty="0">
                          <a:solidFill>
                            <a:srgbClr val="7F7F7F"/>
                          </a:solidFill>
                          <a:effectLst/>
                          <a:latin typeface="Calibri"/>
                          <a:ea typeface="Calibri"/>
                          <a:cs typeface="GillSansMT"/>
                        </a:rPr>
                        <a:t>determine the meaning</a:t>
                      </a:r>
                      <a:r>
                        <a:rPr lang="en-US" sz="1000" kern="1200" dirty="0">
                          <a:solidFill>
                            <a:srgbClr val="7F7F7F"/>
                          </a:solidFill>
                          <a:effectLst/>
                          <a:latin typeface="Calibri"/>
                          <a:ea typeface="Calibri"/>
                          <a:cs typeface="GillSansMT"/>
                        </a:rPr>
                        <a:t> of words and phrases in oral presentations and literary and informational text</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01986">
                <a:tc rowSpan="3">
                  <a:txBody>
                    <a:bodyPr/>
                    <a:lstStyle/>
                    <a:p>
                      <a:pPr marL="0" marR="0">
                        <a:lnSpc>
                          <a:spcPct val="115000"/>
                        </a:lnSpc>
                        <a:spcBef>
                          <a:spcPts val="0"/>
                        </a:spcBef>
                        <a:spcAft>
                          <a:spcPts val="0"/>
                        </a:spcAft>
                      </a:pPr>
                      <a:r>
                        <a:rPr lang="en-US" sz="2000" b="1" kern="1200" dirty="0">
                          <a:effectLst/>
                          <a:latin typeface="Calibri"/>
                          <a:ea typeface="Calibri"/>
                          <a:cs typeface="Times New Roman"/>
                        </a:rPr>
                        <a:t>Productive modalities*:</a:t>
                      </a:r>
                      <a:r>
                        <a:rPr lang="en-US" sz="2000" kern="1200" dirty="0">
                          <a:effectLst/>
                          <a:latin typeface="Calibri"/>
                          <a:ea typeface="Calibri"/>
                          <a:cs typeface="Times New Roman"/>
                        </a:rPr>
                        <a:t> </a:t>
                      </a:r>
                      <a:endParaRPr lang="en-US" sz="2000" kern="1200" dirty="0" smtClean="0">
                        <a:effectLst/>
                        <a:latin typeface="Calibri"/>
                        <a:ea typeface="Calibri"/>
                        <a:cs typeface="Times New Roman"/>
                      </a:endParaRPr>
                    </a:p>
                    <a:p>
                      <a:pPr marL="0" marR="0">
                        <a:lnSpc>
                          <a:spcPct val="115000"/>
                        </a:lnSpc>
                        <a:spcBef>
                          <a:spcPts val="0"/>
                        </a:spcBef>
                        <a:spcAft>
                          <a:spcPts val="0"/>
                        </a:spcAft>
                      </a:pPr>
                      <a:r>
                        <a:rPr lang="en-US" sz="1300" kern="1200" dirty="0" smtClean="0">
                          <a:effectLst/>
                          <a:latin typeface="Calibri"/>
                          <a:ea typeface="Calibri"/>
                          <a:cs typeface="Times New Roman"/>
                        </a:rPr>
                        <a:t>Ways </a:t>
                      </a:r>
                      <a:r>
                        <a:rPr lang="en-US" sz="1300" kern="1200" dirty="0">
                          <a:effectLst/>
                          <a:latin typeface="Calibri"/>
                          <a:ea typeface="Calibri"/>
                          <a:cs typeface="Times New Roman"/>
                        </a:rPr>
                        <a:t>in </a:t>
                      </a:r>
                      <a:r>
                        <a:rPr lang="en-US" sz="1100" kern="1200" dirty="0">
                          <a:effectLst/>
                          <a:latin typeface="Calibri"/>
                          <a:ea typeface="Calibri"/>
                          <a:cs typeface="Times New Roman"/>
                        </a:rPr>
                        <a:t>which students communicate to others (e.g., speaking, writing, and drawing). Instruction and assessment of productive modalities focus on students’ communication of their own understanding or interpretation.</a:t>
                      </a:r>
                      <a:endParaRPr lang="en-US" sz="11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en-US" sz="1100" kern="1200" dirty="0">
                          <a:effectLst/>
                          <a:latin typeface="Calibri"/>
                          <a:ea typeface="Calibri"/>
                          <a:cs typeface="Times New Roman"/>
                        </a:rPr>
                        <a:t>Speaking </a:t>
                      </a:r>
                      <a:br>
                        <a:rPr lang="en-US" sz="1100" kern="1200" dirty="0">
                          <a:effectLst/>
                          <a:latin typeface="Calibri"/>
                          <a:ea typeface="Calibri"/>
                          <a:cs typeface="Times New Roman"/>
                        </a:rPr>
                      </a:br>
                      <a:r>
                        <a:rPr lang="en-US" sz="1100" kern="1200" dirty="0">
                          <a:effectLst/>
                          <a:latin typeface="Calibri"/>
                          <a:ea typeface="Calibri"/>
                          <a:cs typeface="Times New Roman"/>
                        </a:rPr>
                        <a:t>&amp;</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100" kern="1200" dirty="0">
                          <a:effectLst/>
                          <a:latin typeface="Calibri"/>
                          <a:ea typeface="Calibri"/>
                          <a:cs typeface="Times New Roman"/>
                        </a:rPr>
                        <a:t>Writing</a:t>
                      </a:r>
                      <a:endParaRPr lang="en-US" sz="11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300" kern="1200">
                          <a:effectLst/>
                          <a:latin typeface="Calibri"/>
                          <a:ea typeface="Times New Roman"/>
                          <a:cs typeface="GillSansMT"/>
                        </a:rPr>
                        <a:t>3</a:t>
                      </a:r>
                      <a:endParaRPr lang="en-US" sz="15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effectLst/>
                          <a:latin typeface="Calibri"/>
                          <a:ea typeface="Calibri"/>
                          <a:cs typeface="GillSansMT"/>
                        </a:rPr>
                        <a:t>speak and write about grade-appropriate complex literary and informational texts and topics</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91424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300" b="1" kern="1200" dirty="0">
                          <a:effectLst/>
                          <a:latin typeface="Calibri"/>
                          <a:ea typeface="Times New Roman"/>
                          <a:cs typeface="Times New Roman"/>
                        </a:rPr>
                        <a:t>4</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en-US" sz="1700" b="1" kern="1200">
                          <a:effectLst/>
                          <a:latin typeface="Calibri"/>
                          <a:ea typeface="Calibri"/>
                          <a:cs typeface="GillSansMT"/>
                        </a:rPr>
                        <a:t>construct grade-appropriate oral and written claims and support them with reasoning and evidence</a:t>
                      </a:r>
                      <a:endParaRPr lang="en-US" sz="150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69535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300" kern="1200" dirty="0">
                          <a:effectLst/>
                          <a:latin typeface="Calibri"/>
                          <a:ea typeface="Times New Roman"/>
                          <a:cs typeface="Times New Roman"/>
                        </a:rPr>
                        <a:t>7</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effectLst/>
                          <a:latin typeface="Calibri"/>
                          <a:ea typeface="Calibri"/>
                          <a:cs typeface="GillSansMT"/>
                        </a:rPr>
                        <a:t>adapt language choices to purpose, task, and audience when speaking and writing</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42795">
                <a:tc rowSpan="3">
                  <a:txBody>
                    <a:bodyPr/>
                    <a:lstStyle/>
                    <a:p>
                      <a:pPr marL="0" marR="0">
                        <a:lnSpc>
                          <a:spcPct val="115000"/>
                        </a:lnSpc>
                        <a:spcBef>
                          <a:spcPts val="0"/>
                        </a:spcBef>
                        <a:spcAft>
                          <a:spcPts val="0"/>
                        </a:spcAft>
                      </a:pPr>
                      <a:r>
                        <a:rPr lang="en-US" sz="1000" b="1" kern="1200" dirty="0">
                          <a:solidFill>
                            <a:schemeClr val="bg1">
                              <a:lumMod val="50000"/>
                            </a:schemeClr>
                          </a:solidFill>
                          <a:effectLst/>
                          <a:latin typeface="Calibri"/>
                          <a:ea typeface="Calibri"/>
                          <a:cs typeface="Times New Roman"/>
                        </a:rPr>
                        <a:t>Interactive modalities*: </a:t>
                      </a:r>
                      <a:r>
                        <a:rPr lang="en-US" sz="1000" kern="1200" dirty="0">
                          <a:solidFill>
                            <a:schemeClr val="bg1">
                              <a:lumMod val="50000"/>
                            </a:schemeClr>
                          </a:solidFill>
                          <a:effectLst/>
                          <a:latin typeface="Calibri"/>
                          <a:ea typeface="Calibri"/>
                          <a:cs typeface="Times New Roman"/>
                        </a:rPr>
                        <a:t>Collaborative use of receptive and productive modalities as “students engage in conversations, provide and obtain information, express feelings and emotions, and exchange opinions” (Phillips, 2008, p. 3). </a:t>
                      </a:r>
                      <a:endParaRPr lang="en-US" sz="1500" dirty="0">
                        <a:solidFill>
                          <a:schemeClr val="bg1">
                            <a:lumMod val="50000"/>
                          </a:schemeClr>
                        </a:solidFill>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1000" kern="1200" dirty="0">
                          <a:solidFill>
                            <a:schemeClr val="bg1">
                              <a:lumMod val="50000"/>
                            </a:schemeClr>
                          </a:solidFill>
                          <a:effectLst/>
                          <a:latin typeface="Calibri"/>
                          <a:ea typeface="Calibri"/>
                          <a:cs typeface="Times New Roman"/>
                        </a:rPr>
                        <a:t>Listening, </a:t>
                      </a:r>
                      <a:r>
                        <a:rPr lang="en-US" sz="1000" kern="1200" dirty="0" smtClean="0">
                          <a:solidFill>
                            <a:schemeClr val="bg1">
                              <a:lumMod val="50000"/>
                            </a:schemeClr>
                          </a:solidFill>
                          <a:effectLst/>
                          <a:latin typeface="Calibri"/>
                          <a:ea typeface="Calibri"/>
                          <a:cs typeface="Times New Roman"/>
                        </a:rPr>
                        <a:t>Speaking</a:t>
                      </a:r>
                      <a:r>
                        <a:rPr lang="en-US" sz="1000" kern="1200" dirty="0">
                          <a:solidFill>
                            <a:schemeClr val="bg1">
                              <a:lumMod val="50000"/>
                            </a:schemeClr>
                          </a:solidFill>
                          <a:effectLst/>
                          <a:latin typeface="Calibri"/>
                          <a:ea typeface="Calibri"/>
                          <a:cs typeface="Times New Roman"/>
                        </a:rPr>
                        <a:t>, </a:t>
                      </a:r>
                      <a:r>
                        <a:rPr lang="en-US" sz="1000" kern="1200" dirty="0" smtClean="0">
                          <a:solidFill>
                            <a:schemeClr val="bg1">
                              <a:lumMod val="50000"/>
                            </a:schemeClr>
                          </a:solidFill>
                          <a:effectLst/>
                          <a:latin typeface="Calibri"/>
                          <a:ea typeface="Calibri"/>
                          <a:cs typeface="Times New Roman"/>
                        </a:rPr>
                        <a:t>Reading</a:t>
                      </a:r>
                      <a:r>
                        <a:rPr lang="en-US" sz="1000" kern="1200" dirty="0">
                          <a:solidFill>
                            <a:schemeClr val="bg1">
                              <a:lumMod val="50000"/>
                            </a:schemeClr>
                          </a:solidFill>
                          <a:effectLst/>
                          <a:latin typeface="Calibri"/>
                          <a:ea typeface="Calibri"/>
                          <a:cs typeface="Times New Roman"/>
                        </a:rPr>
                        <a:t>, </a:t>
                      </a:r>
                      <a:br>
                        <a:rPr lang="en-US" sz="1000" kern="1200" dirty="0">
                          <a:solidFill>
                            <a:schemeClr val="bg1">
                              <a:lumMod val="50000"/>
                            </a:schemeClr>
                          </a:solidFill>
                          <a:effectLst/>
                          <a:latin typeface="Calibri"/>
                          <a:ea typeface="Calibri"/>
                          <a:cs typeface="Times New Roman"/>
                        </a:rPr>
                      </a:br>
                      <a:r>
                        <a:rPr lang="en-US" sz="1000" kern="1200" dirty="0">
                          <a:solidFill>
                            <a:schemeClr val="bg1">
                              <a:lumMod val="50000"/>
                            </a:schemeClr>
                          </a:solidFill>
                          <a:effectLst/>
                          <a:latin typeface="Calibri"/>
                          <a:ea typeface="Calibri"/>
                          <a:cs typeface="Times New Roman"/>
                        </a:rPr>
                        <a:t>and </a:t>
                      </a:r>
                      <a:br>
                        <a:rPr lang="en-US" sz="1000" kern="1200" dirty="0">
                          <a:solidFill>
                            <a:schemeClr val="bg1">
                              <a:lumMod val="50000"/>
                            </a:schemeClr>
                          </a:solidFill>
                          <a:effectLst/>
                          <a:latin typeface="Calibri"/>
                          <a:ea typeface="Calibri"/>
                          <a:cs typeface="Times New Roman"/>
                        </a:rPr>
                      </a:br>
                      <a:r>
                        <a:rPr lang="en-US" sz="1000" kern="1200" dirty="0" smtClean="0">
                          <a:solidFill>
                            <a:schemeClr val="bg1">
                              <a:lumMod val="50000"/>
                            </a:schemeClr>
                          </a:solidFill>
                          <a:effectLst/>
                          <a:latin typeface="Calibri"/>
                          <a:ea typeface="Calibri"/>
                          <a:cs typeface="Times New Roman"/>
                        </a:rPr>
                        <a:t>Writing</a:t>
                      </a:r>
                      <a:endParaRPr lang="en-US" sz="1500" dirty="0">
                        <a:solidFill>
                          <a:schemeClr val="bg1">
                            <a:lumMod val="50000"/>
                          </a:schemeClr>
                        </a:solidFill>
                        <a:effectLst/>
                        <a:latin typeface="Calibri"/>
                        <a:ea typeface="Calibri"/>
                        <a:cs typeface="Times New Roman"/>
                      </a:endParaRPr>
                    </a:p>
                  </a:txBody>
                  <a:tcPr marL="34287" marR="34287" marT="1215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1000" b="1" kern="1200">
                          <a:solidFill>
                            <a:srgbClr val="7F7F7F"/>
                          </a:solidFill>
                          <a:effectLst/>
                          <a:latin typeface="Calibri"/>
                          <a:ea typeface="Times New Roman"/>
                          <a:cs typeface="GillSansMT"/>
                        </a:rPr>
                        <a:t>2</a:t>
                      </a:r>
                      <a:endParaRPr lang="en-US" sz="15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kern="1200" dirty="0">
                          <a:solidFill>
                            <a:srgbClr val="7F7F7F"/>
                          </a:solidFill>
                          <a:effectLst/>
                          <a:latin typeface="Calibri"/>
                          <a:ea typeface="Calibri"/>
                          <a:cs typeface="GillSansMT"/>
                        </a:rPr>
                        <a:t>participate in grade-appropriate oral and written exchanges</a:t>
                      </a:r>
                      <a:r>
                        <a:rPr lang="en-US" sz="1000" kern="1200" dirty="0">
                          <a:solidFill>
                            <a:srgbClr val="7F7F7F"/>
                          </a:solidFill>
                          <a:effectLst/>
                          <a:latin typeface="Calibri"/>
                          <a:ea typeface="Calibri"/>
                          <a:cs typeface="GillSansMT"/>
                        </a:rPr>
                        <a:t> of information, ideas, and analyses, responding to peer, audience, or reader comments and questions</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0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1000" b="1" kern="1200">
                          <a:solidFill>
                            <a:srgbClr val="7F7F7F"/>
                          </a:solidFill>
                          <a:effectLst/>
                          <a:latin typeface="Calibri"/>
                          <a:ea typeface="Times New Roman"/>
                          <a:cs typeface="Times New Roman"/>
                        </a:rPr>
                        <a:t>5</a:t>
                      </a:r>
                      <a:endParaRPr lang="en-US" sz="15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kern="1200" dirty="0">
                          <a:solidFill>
                            <a:srgbClr val="7F7F7F"/>
                          </a:solidFill>
                          <a:effectLst/>
                          <a:latin typeface="Calibri"/>
                          <a:ea typeface="Calibri"/>
                          <a:cs typeface="GillSansMT"/>
                        </a:rPr>
                        <a:t>conduct research and evaluate and communicate</a:t>
                      </a:r>
                      <a:r>
                        <a:rPr lang="en-US" sz="1000" kern="1200" dirty="0">
                          <a:solidFill>
                            <a:srgbClr val="7F7F7F"/>
                          </a:solidFill>
                          <a:effectLst/>
                          <a:latin typeface="Calibri"/>
                          <a:ea typeface="Calibri"/>
                          <a:cs typeface="GillSansMT"/>
                        </a:rPr>
                        <a:t> findings to answer questions or solve problems</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07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1000" b="1" kern="1200">
                          <a:solidFill>
                            <a:srgbClr val="7F7F7F"/>
                          </a:solidFill>
                          <a:effectLst/>
                          <a:latin typeface="Calibri"/>
                          <a:ea typeface="Times New Roman"/>
                          <a:cs typeface="Times New Roman"/>
                        </a:rPr>
                        <a:t>6</a:t>
                      </a:r>
                      <a:endParaRPr lang="en-US" sz="15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kern="1200" dirty="0">
                          <a:solidFill>
                            <a:srgbClr val="7F7F7F"/>
                          </a:solidFill>
                          <a:effectLst/>
                          <a:latin typeface="Calibri"/>
                          <a:ea typeface="Calibri"/>
                          <a:cs typeface="GillSansMT"/>
                        </a:rPr>
                        <a:t>analyze and critique</a:t>
                      </a:r>
                      <a:r>
                        <a:rPr lang="en-US" sz="1000" kern="1200" dirty="0">
                          <a:solidFill>
                            <a:srgbClr val="7F7F7F"/>
                          </a:solidFill>
                          <a:effectLst/>
                          <a:latin typeface="Calibri"/>
                          <a:ea typeface="Calibri"/>
                          <a:cs typeface="GillSansMT"/>
                        </a:rPr>
                        <a:t> the arguments of others orally and in writing</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88019380"/>
              </p:ext>
            </p:extLst>
          </p:nvPr>
        </p:nvGraphicFramePr>
        <p:xfrm>
          <a:off x="184749" y="5721336"/>
          <a:ext cx="7374241" cy="2486539"/>
        </p:xfrm>
        <a:graphic>
          <a:graphicData uri="http://schemas.openxmlformats.org/drawingml/2006/table">
            <a:tbl>
              <a:tblPr firstRow="1" firstCol="1" bandRow="1"/>
              <a:tblGrid>
                <a:gridCol w="925364"/>
                <a:gridCol w="986476"/>
                <a:gridCol w="887640"/>
                <a:gridCol w="875647"/>
                <a:gridCol w="1239257"/>
                <a:gridCol w="1239257"/>
                <a:gridCol w="1220600"/>
              </a:tblGrid>
              <a:tr h="601389">
                <a:tc>
                  <a:txBody>
                    <a:bodyPr/>
                    <a:lstStyle/>
                    <a:p>
                      <a:pPr marL="0" marR="0" algn="ctr">
                        <a:lnSpc>
                          <a:spcPct val="115000"/>
                        </a:lnSpc>
                        <a:spcBef>
                          <a:spcPts val="0"/>
                        </a:spcBef>
                        <a:spcAft>
                          <a:spcPts val="0"/>
                        </a:spcAft>
                      </a:pPr>
                      <a:r>
                        <a:rPr lang="en-US" sz="1700" b="1" dirty="0">
                          <a:solidFill>
                            <a:srgbClr val="000000"/>
                          </a:solidFill>
                          <a:effectLst/>
                          <a:latin typeface="Calibri"/>
                          <a:ea typeface="Times New Roman"/>
                          <a:cs typeface="Times New Roman"/>
                        </a:rPr>
                        <a:t>Standard</a:t>
                      </a:r>
                      <a:endParaRPr lang="en-US" sz="17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700" b="1" dirty="0">
                          <a:effectLst/>
                          <a:latin typeface="Calibri"/>
                          <a:ea typeface="Times New Roman"/>
                          <a:cs typeface="Times New Roman"/>
                        </a:rPr>
                        <a:t>An ELL can…</a:t>
                      </a:r>
                      <a:endParaRPr lang="en-US" sz="17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nSpc>
                          <a:spcPct val="115000"/>
                        </a:lnSpc>
                        <a:spcBef>
                          <a:spcPts val="0"/>
                        </a:spcBef>
                        <a:spcAft>
                          <a:spcPts val="0"/>
                        </a:spcAft>
                      </a:pPr>
                      <a:r>
                        <a:rPr lang="en-US" sz="1700" b="1" dirty="0">
                          <a:solidFill>
                            <a:srgbClr val="000000"/>
                          </a:solidFill>
                          <a:effectLst/>
                          <a:latin typeface="Calibri"/>
                          <a:ea typeface="Times New Roman"/>
                          <a:cs typeface="Times New Roman"/>
                        </a:rPr>
                        <a:t>By the end of an English language proficiency level, an ELL </a:t>
                      </a:r>
                      <a:r>
                        <a:rPr lang="en-US" sz="1700" b="1" dirty="0" smtClean="0">
                          <a:solidFill>
                            <a:srgbClr val="000000"/>
                          </a:solidFill>
                          <a:effectLst/>
                          <a:latin typeface="Calibri"/>
                          <a:ea typeface="Times New Roman"/>
                          <a:cs typeface="Times New Roman"/>
                        </a:rPr>
                        <a:t> Kindergarten can </a:t>
                      </a:r>
                      <a:r>
                        <a:rPr lang="en-US" sz="1700" b="1" dirty="0">
                          <a:solidFill>
                            <a:srgbClr val="000000"/>
                          </a:solidFill>
                          <a:effectLst/>
                          <a:latin typeface="Calibri"/>
                          <a:ea typeface="Times New Roman"/>
                          <a:cs typeface="Times New Roman"/>
                        </a:rPr>
                        <a:t>. . . </a:t>
                      </a:r>
                      <a:endParaRPr lang="en-US" sz="17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1677">
                <a:tc rowSpan="2">
                  <a:txBody>
                    <a:bodyPr/>
                    <a:lstStyle/>
                    <a:p>
                      <a:pPr marL="0" marR="0" algn="ctr">
                        <a:lnSpc>
                          <a:spcPct val="115000"/>
                        </a:lnSpc>
                        <a:spcBef>
                          <a:spcPts val="0"/>
                        </a:spcBef>
                        <a:spcAft>
                          <a:spcPts val="0"/>
                        </a:spcAft>
                      </a:pPr>
                      <a:r>
                        <a:rPr lang="en-US" sz="3200" b="1" dirty="0">
                          <a:solidFill>
                            <a:srgbClr val="000000"/>
                          </a:solidFill>
                          <a:effectLst/>
                          <a:latin typeface="Calibri"/>
                          <a:ea typeface="Times New Roman"/>
                          <a:cs typeface="Times New Roman"/>
                        </a:rPr>
                        <a:t>4</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Productive</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(S &amp; W)</a:t>
                      </a:r>
                      <a:endParaRPr lang="en-US" sz="13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en-US" sz="1000" b="1" dirty="0" smtClean="0">
                          <a:effectLst/>
                          <a:latin typeface="+mn-lt"/>
                          <a:ea typeface="Times New Roman"/>
                          <a:cs typeface="Times New Roman"/>
                        </a:rPr>
                        <a:t>…construct grade-appropriate oral &amp; written claims &amp; support them with reasoning &amp; evidence. </a:t>
                      </a: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1</a:t>
                      </a:r>
                      <a:endParaRPr lang="en-US" sz="20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2</a:t>
                      </a:r>
                      <a:endParaRPr lang="en-US" sz="20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a:solidFill>
                            <a:srgbClr val="000000"/>
                          </a:solidFill>
                          <a:effectLst/>
                          <a:latin typeface="Calibri"/>
                          <a:ea typeface="Times New Roman"/>
                          <a:cs typeface="Times New Roman"/>
                        </a:rPr>
                        <a:t>3</a:t>
                      </a:r>
                      <a:endParaRPr lang="en-US" sz="200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a:solidFill>
                            <a:srgbClr val="000000"/>
                          </a:solidFill>
                          <a:effectLst/>
                          <a:latin typeface="Calibri"/>
                          <a:ea typeface="Times New Roman"/>
                          <a:cs typeface="Times New Roman"/>
                        </a:rPr>
                        <a:t>4</a:t>
                      </a:r>
                      <a:endParaRPr lang="en-US" sz="200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5</a:t>
                      </a:r>
                      <a:endParaRPr lang="en-US" sz="20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03473">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000" dirty="0" smtClean="0">
                          <a:solidFill>
                            <a:srgbClr val="000000"/>
                          </a:solidFill>
                          <a:effectLst/>
                          <a:latin typeface="Calibri"/>
                          <a:ea typeface="Times New Roman"/>
                          <a:cs typeface="Times New Roman"/>
                        </a:rPr>
                        <a:t>…</a:t>
                      </a:r>
                      <a:r>
                        <a:rPr lang="en-US" sz="1200" b="0" i="0" u="none" strike="noStrike" dirty="0" smtClean="0">
                          <a:solidFill>
                            <a:srgbClr val="000000"/>
                          </a:solidFill>
                          <a:effectLst/>
                          <a:latin typeface="Calibri" panose="020F0502020204030204" pitchFamily="34" charset="0"/>
                        </a:rPr>
                        <a:t>express a feeling or opinion about a familiar topic. </a:t>
                      </a:r>
                      <a:r>
                        <a:rPr lang="en-US" sz="1200" b="0" dirty="0" smtClean="0">
                          <a:effectLst/>
                        </a:rPr>
                        <a:t/>
                      </a:r>
                      <a:br>
                        <a:rPr lang="en-US" sz="1200" b="0" dirty="0" smtClean="0">
                          <a:effectLst/>
                        </a:rPr>
                      </a:br>
                      <a:endParaRPr lang="en-US" sz="13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en-US" sz="1000" dirty="0" smtClean="0">
                          <a:solidFill>
                            <a:srgbClr val="000000"/>
                          </a:solidFill>
                          <a:effectLst/>
                          <a:latin typeface="Calibri"/>
                          <a:ea typeface="Times New Roman"/>
                          <a:cs typeface="Times New Roman"/>
                        </a:rPr>
                        <a:t>…</a:t>
                      </a:r>
                      <a:r>
                        <a:rPr lang="en-US" sz="1200" b="0" i="0" u="none" strike="noStrike" dirty="0" smtClean="0">
                          <a:solidFill>
                            <a:srgbClr val="000000"/>
                          </a:solidFill>
                          <a:effectLst/>
                          <a:latin typeface="Calibri" panose="020F0502020204030204" pitchFamily="34" charset="0"/>
                        </a:rPr>
                        <a:t>express an opinion or preference about a familiar topic</a:t>
                      </a:r>
                      <a:endParaRPr lang="en-US" sz="13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en-US" sz="1000" dirty="0" smtClean="0">
                          <a:solidFill>
                            <a:srgbClr val="000000"/>
                          </a:solidFill>
                          <a:effectLst/>
                          <a:latin typeface="Calibri"/>
                          <a:ea typeface="Times New Roman"/>
                          <a:cs typeface="Times New Roman"/>
                        </a:rPr>
                        <a:t>…</a:t>
                      </a:r>
                      <a:r>
                        <a:rPr lang="en-US" sz="1200" b="0" i="0" u="none" strike="noStrike" dirty="0" smtClean="0">
                          <a:solidFill>
                            <a:srgbClr val="000000"/>
                          </a:solidFill>
                          <a:effectLst/>
                          <a:latin typeface="Calibri" panose="020F0502020204030204" pitchFamily="34" charset="0"/>
                        </a:rPr>
                        <a:t>express an opinion or preference about a familiar topic or story. </a:t>
                      </a:r>
                      <a:r>
                        <a:rPr lang="en-US" sz="1200" b="0" dirty="0" smtClean="0">
                          <a:effectLst/>
                        </a:rPr>
                        <a:t/>
                      </a:r>
                      <a:br>
                        <a:rPr lang="en-US" sz="1200" b="0" dirty="0" smtClean="0">
                          <a:effectLst/>
                        </a:rPr>
                      </a:br>
                      <a:endParaRPr lang="en-US" sz="13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smtClean="0">
                          <a:solidFill>
                            <a:srgbClr val="000000"/>
                          </a:solidFill>
                          <a:effectLst/>
                          <a:latin typeface="Calibri"/>
                          <a:ea typeface="Times New Roman"/>
                          <a:cs typeface="Times New Roman"/>
                        </a:rPr>
                        <a:t>…</a:t>
                      </a:r>
                      <a:r>
                        <a:rPr lang="en-US" sz="1200" b="0" i="0" u="none" strike="noStrike" dirty="0" smtClean="0">
                          <a:solidFill>
                            <a:srgbClr val="000000"/>
                          </a:solidFill>
                          <a:effectLst/>
                          <a:latin typeface="Calibri" panose="020F0502020204030204" pitchFamily="34" charset="0"/>
                        </a:rPr>
                        <a:t>express an opinion or preference about a variety of topics or stories. </a:t>
                      </a:r>
                      <a:r>
                        <a:rPr lang="en-US" sz="1200" b="0" dirty="0" smtClean="0">
                          <a:effectLst/>
                        </a:rPr>
                        <a:t/>
                      </a:r>
                      <a:br>
                        <a:rPr lang="en-US" sz="1200" b="0" dirty="0" smtClean="0">
                          <a:effectLst/>
                        </a:rPr>
                      </a:br>
                      <a:endParaRPr lang="en-US" sz="13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smtClean="0">
                          <a:solidFill>
                            <a:srgbClr val="000000"/>
                          </a:solidFill>
                          <a:effectLst/>
                          <a:latin typeface="Calibri"/>
                          <a:ea typeface="Times New Roman"/>
                          <a:cs typeface="Times New Roman"/>
                        </a:rPr>
                        <a:t>…</a:t>
                      </a:r>
                      <a:r>
                        <a:rPr lang="en-US" sz="1200" b="0" i="0" u="none" strike="noStrike" dirty="0" smtClean="0">
                          <a:solidFill>
                            <a:srgbClr val="000000"/>
                          </a:solidFill>
                          <a:effectLst/>
                          <a:latin typeface="Calibri" panose="020F0502020204030204" pitchFamily="34" charset="0"/>
                        </a:rPr>
                        <a:t>express an opinion or preference about a variety of topics or stories. </a:t>
                      </a:r>
                      <a:r>
                        <a:rPr lang="en-US" sz="1200" b="0" dirty="0" smtClean="0">
                          <a:effectLst/>
                        </a:rPr>
                        <a:t/>
                      </a:r>
                      <a:br>
                        <a:rPr lang="en-US" sz="1200" b="0" dirty="0" smtClean="0">
                          <a:effectLst/>
                        </a:rPr>
                      </a:br>
                      <a:endParaRPr lang="en-US" sz="13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Rectangle 7"/>
          <p:cNvSpPr/>
          <p:nvPr/>
        </p:nvSpPr>
        <p:spPr>
          <a:xfrm>
            <a:off x="338979" y="8354366"/>
            <a:ext cx="7268433" cy="1289073"/>
          </a:xfrm>
          <a:prstGeom prst="rect">
            <a:avLst/>
          </a:prstGeom>
          <a:solidFill>
            <a:schemeClr val="bg1"/>
          </a:solidFill>
        </p:spPr>
        <p:txBody>
          <a:bodyPr wrap="square" lIns="92391" tIns="46195" rIns="92391" bIns="46195">
            <a:spAutoFit/>
          </a:bodyPr>
          <a:lstStyle/>
          <a:p>
            <a:r>
              <a:rPr lang="en-US" sz="1100" dirty="0"/>
              <a:t>This performance task is based on writing.  As an option if you’d like to monitor growth for ELP as a second goal, teachers can choose to assess ELP standard 4 because it aligns with this specific performance task. Your student’s full composition can be analyzed to identify English language proficiency levels.  It is evident that students will be navigating through the modalities to get to the end product. However, it is important to keep in mind what the full opinion writing performance task is assessing and how deeply the student understands class content and language. The  ELP growth goal is to provide the “just-right scaffolds” for students to demonstrate their understanding in order for them to move from one proficiency level to the next.</a:t>
            </a:r>
          </a:p>
        </p:txBody>
      </p:sp>
      <p:sp>
        <p:nvSpPr>
          <p:cNvPr id="9" name="Rectangle 8"/>
          <p:cNvSpPr/>
          <p:nvPr/>
        </p:nvSpPr>
        <p:spPr>
          <a:xfrm>
            <a:off x="107638" y="107345"/>
            <a:ext cx="7480010" cy="401069"/>
          </a:xfrm>
          <a:prstGeom prst="rect">
            <a:avLst/>
          </a:prstGeom>
        </p:spPr>
        <p:txBody>
          <a:bodyPr wrap="square" lIns="92391" tIns="46195" rIns="92391" bIns="46195">
            <a:spAutoFit/>
          </a:bodyPr>
          <a:lstStyle/>
          <a:p>
            <a:pPr algn="ctr"/>
            <a:r>
              <a:rPr lang="en-US" b="1" i="1" dirty="0"/>
              <a:t>ELP </a:t>
            </a:r>
            <a:r>
              <a:rPr lang="en-US" b="1" i="1" dirty="0" smtClean="0"/>
              <a:t>Kindergarten Standards </a:t>
            </a:r>
            <a:r>
              <a:rPr lang="en-US" b="1" i="1" dirty="0"/>
              <a:t>Organized by </a:t>
            </a:r>
            <a:r>
              <a:rPr lang="en-US" b="1" i="1" dirty="0" smtClean="0"/>
              <a:t>Modality</a:t>
            </a:r>
          </a:p>
        </p:txBody>
      </p:sp>
    </p:spTree>
    <p:extLst>
      <p:ext uri="{BB962C8B-B14F-4D97-AF65-F5344CB8AC3E}">
        <p14:creationId xmlns:p14="http://schemas.microsoft.com/office/powerpoint/2010/main" val="2685675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67154129"/>
              </p:ext>
            </p:extLst>
          </p:nvPr>
        </p:nvGraphicFramePr>
        <p:xfrm>
          <a:off x="261863" y="90783"/>
          <a:ext cx="7325784" cy="9822474"/>
        </p:xfrm>
        <a:graphic>
          <a:graphicData uri="http://schemas.openxmlformats.org/drawingml/2006/table">
            <a:tbl>
              <a:tblPr/>
              <a:tblGrid>
                <a:gridCol w="385570"/>
                <a:gridCol w="483655"/>
                <a:gridCol w="2799189"/>
                <a:gridCol w="913422"/>
                <a:gridCol w="913422"/>
                <a:gridCol w="828709"/>
                <a:gridCol w="559839"/>
                <a:gridCol w="441978"/>
              </a:tblGrid>
              <a:tr h="240076">
                <a:tc gridSpan="8">
                  <a:txBody>
                    <a:bodyPr/>
                    <a:lstStyle/>
                    <a:p>
                      <a:pPr algn="l" fontAlgn="ctr"/>
                      <a:r>
                        <a:rPr lang="en-US" sz="1400" b="1" i="0" u="none" strike="noStrike" dirty="0" smtClean="0">
                          <a:solidFill>
                            <a:srgbClr val="000000"/>
                          </a:solidFill>
                          <a:latin typeface="Calibri"/>
                        </a:rPr>
                        <a:t>Opinion Writing  Pre-Assessment Performance Task</a:t>
                      </a:r>
                      <a:endParaRPr lang="en-US" sz="1400" b="1" i="0" u="none" strike="noStrike"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0876">
                <a:tc gridSpan="3">
                  <a:txBody>
                    <a:bodyPr/>
                    <a:lstStyle/>
                    <a:p>
                      <a:pPr algn="l" fontAlgn="t"/>
                      <a:r>
                        <a:rPr lang="en-US" sz="1200" b="1" i="0" u="none" strike="noStrike" dirty="0">
                          <a:solidFill>
                            <a:srgbClr val="000000"/>
                          </a:solidFill>
                          <a:latin typeface="Calibri"/>
                        </a:rPr>
                        <a:t>Student and Class Scoring:</a:t>
                      </a: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1000" b="1" i="0" u="none" strike="noStrike" dirty="0">
                          <a:solidFill>
                            <a:srgbClr val="000000"/>
                          </a:solidFill>
                          <a:latin typeface="Calibri"/>
                        </a:rPr>
                        <a:t>School Year: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000000"/>
                          </a:solidFill>
                          <a:latin typeface="Calibri"/>
                        </a:rPr>
                        <a:t>Grade: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4707">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a:solidFill>
                            <a:srgbClr val="000000"/>
                          </a:solidFill>
                          <a:latin typeface="Calibri"/>
                        </a:rPr>
                        <a:t>Teachers Name: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6242">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a:solidFill>
                            <a:srgbClr val="000000"/>
                          </a:solidFill>
                          <a:latin typeface="Calibri"/>
                        </a:rPr>
                        <a:t>School: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9657">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n-US" sz="1000" b="1"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0915">
                <a:tc rowSpan="2" gridSpan="3">
                  <a:txBody>
                    <a:bodyPr/>
                    <a:lstStyle/>
                    <a:p>
                      <a:pPr algn="ctr" fontAlgn="ctr"/>
                      <a:r>
                        <a:rPr lang="en-US" sz="1000" b="1" i="0" u="none" strike="noStrike">
                          <a:solidFill>
                            <a:srgbClr val="FFFFFF"/>
                          </a:solidFill>
                          <a:latin typeface="Calibri"/>
                        </a:rPr>
                        <a:t>Student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n-US" sz="1000" b="1" i="0" u="none" strike="noStrike">
                          <a:solidFill>
                            <a:srgbClr val="FFFFFF"/>
                          </a:solidFill>
                          <a:latin typeface="Calibri"/>
                        </a:rPr>
                        <a:t>Focus and Organization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Elaboration and Evidence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Conventions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Student 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ELP 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9657">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10526">
                <a:tc>
                  <a:txBody>
                    <a:bodyPr/>
                    <a:lstStyle/>
                    <a:p>
                      <a:pPr algn="ctr" fontAlgn="ctr"/>
                      <a:r>
                        <a:rPr lang="en-US" sz="1000" b="0" i="0" u="none" strike="noStrike">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59657">
                <a:tc>
                  <a:txBody>
                    <a:bodyPr/>
                    <a:lstStyle/>
                    <a:p>
                      <a:pPr algn="ctr" fontAlgn="ctr"/>
                      <a:endParaRPr lang="en-US" sz="1000" b="1"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indent="0" algn="l" fontAlgn="ctr"/>
                      <a:endParaRPr lang="en-US" sz="1000" b="1"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l" fontAlgn="ctr"/>
                      <a:endParaRPr lang="en-US" sz="1000" b="1"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ctr" fontAlgn="ctr"/>
                      <a:endParaRPr lang="en-US" sz="1000" b="0" i="0" u="none" strike="noStrike" dirty="0">
                        <a:solidFill>
                          <a:srgbClr val="FFFFFF"/>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r>
              <a:tr h="162620">
                <a:tc>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l"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9657">
                <a:tc>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gridSpan="2">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hMerge="1">
                  <a:txBody>
                    <a:bodyPr/>
                    <a:lstStyle/>
                    <a:p>
                      <a:pPr algn="r" fontAlgn="ctr"/>
                      <a:endParaRPr lang="en-US" sz="1000" b="0" i="0" u="none" strike="noStrike">
                        <a:solidFill>
                          <a:srgbClr val="000000"/>
                        </a:solidFill>
                        <a:latin typeface="Calibri"/>
                      </a:endParaRP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sp>
        <p:nvSpPr>
          <p:cNvPr id="5" name="TextBox 1"/>
          <p:cNvSpPr txBox="1"/>
          <p:nvPr/>
        </p:nvSpPr>
        <p:spPr>
          <a:xfrm>
            <a:off x="432703" y="708350"/>
            <a:ext cx="154222" cy="138428"/>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1</a:t>
            </a:r>
          </a:p>
        </p:txBody>
      </p:sp>
      <p:sp>
        <p:nvSpPr>
          <p:cNvPr id="6" name="TextBox 2"/>
          <p:cNvSpPr txBox="1"/>
          <p:nvPr/>
        </p:nvSpPr>
        <p:spPr>
          <a:xfrm>
            <a:off x="431263" y="874176"/>
            <a:ext cx="164446" cy="139800"/>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2</a:t>
            </a:r>
          </a:p>
        </p:txBody>
      </p:sp>
      <p:sp>
        <p:nvSpPr>
          <p:cNvPr id="7" name="TextBox 3"/>
          <p:cNvSpPr txBox="1"/>
          <p:nvPr/>
        </p:nvSpPr>
        <p:spPr>
          <a:xfrm>
            <a:off x="432252" y="1027246"/>
            <a:ext cx="159620" cy="133103"/>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3</a:t>
            </a:r>
          </a:p>
        </p:txBody>
      </p:sp>
      <p:sp>
        <p:nvSpPr>
          <p:cNvPr id="8" name="TextBox 4"/>
          <p:cNvSpPr txBox="1"/>
          <p:nvPr/>
        </p:nvSpPr>
        <p:spPr>
          <a:xfrm>
            <a:off x="432445" y="1181053"/>
            <a:ext cx="159620" cy="135322"/>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4</a:t>
            </a:r>
          </a:p>
        </p:txBody>
      </p:sp>
      <p:sp>
        <p:nvSpPr>
          <p:cNvPr id="9" name="TextBox 5"/>
          <p:cNvSpPr txBox="1"/>
          <p:nvPr/>
        </p:nvSpPr>
        <p:spPr>
          <a:xfrm>
            <a:off x="611858" y="731446"/>
            <a:ext cx="578693" cy="1302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Emerging</a:t>
            </a:r>
          </a:p>
        </p:txBody>
      </p:sp>
      <p:sp>
        <p:nvSpPr>
          <p:cNvPr id="10" name="TextBox 6"/>
          <p:cNvSpPr txBox="1"/>
          <p:nvPr/>
        </p:nvSpPr>
        <p:spPr>
          <a:xfrm>
            <a:off x="612051" y="885254"/>
            <a:ext cx="578693" cy="13170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Developing</a:t>
            </a:r>
          </a:p>
        </p:txBody>
      </p:sp>
      <p:sp>
        <p:nvSpPr>
          <p:cNvPr id="11" name="TextBox 7"/>
          <p:cNvSpPr txBox="1"/>
          <p:nvPr/>
        </p:nvSpPr>
        <p:spPr>
          <a:xfrm>
            <a:off x="614347" y="1036291"/>
            <a:ext cx="578693" cy="1302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Proficient</a:t>
            </a:r>
          </a:p>
        </p:txBody>
      </p:sp>
      <p:sp>
        <p:nvSpPr>
          <p:cNvPr id="12" name="TextBox 8"/>
          <p:cNvSpPr txBox="1"/>
          <p:nvPr/>
        </p:nvSpPr>
        <p:spPr>
          <a:xfrm>
            <a:off x="619508" y="1190100"/>
            <a:ext cx="578693" cy="12736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Exemplary</a:t>
            </a:r>
          </a:p>
        </p:txBody>
      </p:sp>
      <p:sp>
        <p:nvSpPr>
          <p:cNvPr id="13" name="TextBox 9"/>
          <p:cNvSpPr txBox="1"/>
          <p:nvPr/>
        </p:nvSpPr>
        <p:spPr>
          <a:xfrm>
            <a:off x="416092" y="566368"/>
            <a:ext cx="604747" cy="1333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Scoring Key:</a:t>
            </a:r>
          </a:p>
        </p:txBody>
      </p:sp>
      <p:sp>
        <p:nvSpPr>
          <p:cNvPr id="14" name="TextBox 10"/>
          <p:cNvSpPr txBox="1"/>
          <p:nvPr/>
        </p:nvSpPr>
        <p:spPr>
          <a:xfrm>
            <a:off x="1261536" y="713776"/>
            <a:ext cx="327182" cy="137512"/>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0 - 4</a:t>
            </a:r>
          </a:p>
        </p:txBody>
      </p:sp>
      <p:sp>
        <p:nvSpPr>
          <p:cNvPr id="15" name="TextBox 11"/>
          <p:cNvSpPr txBox="1"/>
          <p:nvPr/>
        </p:nvSpPr>
        <p:spPr>
          <a:xfrm>
            <a:off x="1254706" y="879697"/>
            <a:ext cx="330518" cy="140058"/>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5 - 7</a:t>
            </a:r>
          </a:p>
        </p:txBody>
      </p:sp>
      <p:sp>
        <p:nvSpPr>
          <p:cNvPr id="16" name="TextBox 12"/>
          <p:cNvSpPr txBox="1"/>
          <p:nvPr/>
        </p:nvSpPr>
        <p:spPr>
          <a:xfrm>
            <a:off x="1255696" y="1031584"/>
            <a:ext cx="327286" cy="143164"/>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8 - 10</a:t>
            </a:r>
          </a:p>
        </p:txBody>
      </p:sp>
      <p:sp>
        <p:nvSpPr>
          <p:cNvPr id="17" name="TextBox 13"/>
          <p:cNvSpPr txBox="1"/>
          <p:nvPr/>
        </p:nvSpPr>
        <p:spPr>
          <a:xfrm>
            <a:off x="1255888" y="1186573"/>
            <a:ext cx="327286" cy="140058"/>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11 - 12</a:t>
            </a:r>
          </a:p>
        </p:txBody>
      </p:sp>
      <p:sp>
        <p:nvSpPr>
          <p:cNvPr id="18" name="TextBox 14"/>
          <p:cNvSpPr txBox="1"/>
          <p:nvPr/>
        </p:nvSpPr>
        <p:spPr>
          <a:xfrm>
            <a:off x="1126038" y="568769"/>
            <a:ext cx="701140" cy="12048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Total # Correct</a:t>
            </a:r>
          </a:p>
        </p:txBody>
      </p:sp>
    </p:spTree>
    <p:extLst>
      <p:ext uri="{BB962C8B-B14F-4D97-AF65-F5344CB8AC3E}">
        <p14:creationId xmlns:p14="http://schemas.microsoft.com/office/powerpoint/2010/main" val="1122846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8190" y="2309742"/>
            <a:ext cx="6172200" cy="5016758"/>
          </a:xfrm>
          <a:prstGeom prst="rect">
            <a:avLst/>
          </a:prstGeom>
        </p:spPr>
        <p:txBody>
          <a:bodyPr wrap="square">
            <a:spAutoFit/>
          </a:bodyPr>
          <a:lstStyle/>
          <a:p>
            <a:pPr algn="ctr"/>
            <a:r>
              <a:rPr lang="en-US" sz="2400" b="1" u="sng" dirty="0"/>
              <a:t>Pedro’s Pet</a:t>
            </a:r>
          </a:p>
          <a:p>
            <a:pPr algn="ctr"/>
            <a:r>
              <a:rPr lang="en-US" sz="2400" dirty="0"/>
              <a:t> </a:t>
            </a:r>
            <a:r>
              <a:rPr lang="en-US" sz="2400" i="1" dirty="0" smtClean="0"/>
              <a:t>Ginger Jay</a:t>
            </a:r>
          </a:p>
          <a:p>
            <a:endParaRPr lang="en-US" sz="2400" dirty="0"/>
          </a:p>
          <a:p>
            <a:pPr algn="ctr"/>
            <a:r>
              <a:rPr lang="en-US" sz="2400" dirty="0" smtClean="0"/>
              <a:t>Pedro </a:t>
            </a:r>
            <a:r>
              <a:rPr lang="en-US" sz="2400" dirty="0"/>
              <a:t>wanted a pet.  Most of his friends had pets.  </a:t>
            </a:r>
            <a:r>
              <a:rPr lang="en-US" sz="2400" dirty="0" smtClean="0"/>
              <a:t>Some had </a:t>
            </a:r>
            <a:r>
              <a:rPr lang="en-US" sz="2400" dirty="0"/>
              <a:t>big pets and some had small pets. One of the kids at </a:t>
            </a:r>
            <a:r>
              <a:rPr lang="en-US" sz="2400" dirty="0" smtClean="0"/>
              <a:t>school </a:t>
            </a:r>
            <a:r>
              <a:rPr lang="en-US" sz="2400" dirty="0"/>
              <a:t>even had a snake!  Pedro wanted a dog or cat.  </a:t>
            </a:r>
            <a:r>
              <a:rPr lang="en-US" sz="2400" dirty="0" smtClean="0"/>
              <a:t>One morning he asked his </a:t>
            </a:r>
            <a:r>
              <a:rPr lang="en-US" sz="2400" dirty="0"/>
              <a:t>mom </a:t>
            </a:r>
            <a:r>
              <a:rPr lang="en-US" sz="2400" dirty="0" smtClean="0"/>
              <a:t>if he could have a pet.  He knew she would she would say no</a:t>
            </a:r>
            <a:r>
              <a:rPr lang="en-US" sz="2400" dirty="0"/>
              <a:t>.  They lived in a small house </a:t>
            </a:r>
            <a:r>
              <a:rPr lang="en-US" sz="2400" dirty="0" smtClean="0"/>
              <a:t>with </a:t>
            </a:r>
            <a:r>
              <a:rPr lang="en-US" sz="2400" dirty="0"/>
              <a:t>no </a:t>
            </a:r>
            <a:r>
              <a:rPr lang="en-US" sz="2400" dirty="0" smtClean="0"/>
              <a:t>yard</a:t>
            </a:r>
            <a:r>
              <a:rPr lang="en-US" sz="2400" dirty="0"/>
              <a:t>.  </a:t>
            </a:r>
            <a:r>
              <a:rPr lang="en-US" sz="2400" dirty="0" smtClean="0"/>
              <a:t>There was no </a:t>
            </a:r>
            <a:r>
              <a:rPr lang="en-US" sz="2400" dirty="0"/>
              <a:t>room for a dog or cat. But </a:t>
            </a:r>
            <a:r>
              <a:rPr lang="en-US" sz="2400" dirty="0" smtClean="0"/>
              <a:t>still, Pedro </a:t>
            </a:r>
            <a:r>
              <a:rPr lang="en-US" sz="2400" dirty="0"/>
              <a:t>wanted </a:t>
            </a:r>
            <a:r>
              <a:rPr lang="en-US" sz="2400" dirty="0" smtClean="0"/>
              <a:t>	a </a:t>
            </a:r>
            <a:r>
              <a:rPr lang="en-US" sz="2400" dirty="0"/>
              <a:t>pet. </a:t>
            </a:r>
            <a:endParaRPr lang="en-US" sz="2400" dirty="0" smtClean="0"/>
          </a:p>
          <a:p>
            <a:pPr algn="ctr"/>
            <a:endParaRPr lang="en-US" sz="1600" dirty="0"/>
          </a:p>
          <a:p>
            <a:pPr algn="ctr"/>
            <a:endParaRPr lang="en-US" sz="1600"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22</a:t>
            </a:fld>
            <a:endParaRPr lang="en-US" dirty="0"/>
          </a:p>
        </p:txBody>
      </p:sp>
      <p:pic>
        <p:nvPicPr>
          <p:cNvPr id="1026" name="Picture 2" descr="8dff6db29b1ef8d953b910fe ..."/>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451093" y="990600"/>
            <a:ext cx="609600" cy="13638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fc08.deviantart.net/fs18/f/2007/134/f/c/Doing_the_Dishes_by_akumagami.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58190" y="7477694"/>
            <a:ext cx="1340603" cy="1688993"/>
          </a:xfrm>
          <a:prstGeom prst="rect">
            <a:avLst/>
          </a:prstGeom>
          <a:noFill/>
          <a:extLst>
            <a:ext uri="{909E8E84-426E-40DD-AFC4-6F175D3DCCD1}">
              <a14:hiddenFill xmlns:a14="http://schemas.microsoft.com/office/drawing/2010/main">
                <a:solidFill>
                  <a:srgbClr val="FFFFFF"/>
                </a:solidFill>
              </a14:hiddenFill>
            </a:ext>
          </a:extLst>
        </p:spPr>
      </p:pic>
      <p:sp>
        <p:nvSpPr>
          <p:cNvPr id="8" name="Oval Callout 7"/>
          <p:cNvSpPr/>
          <p:nvPr/>
        </p:nvSpPr>
        <p:spPr>
          <a:xfrm>
            <a:off x="1451093" y="6525157"/>
            <a:ext cx="1295400" cy="952537"/>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No, Pedro we don’t have room!</a:t>
            </a:r>
            <a:endParaRPr lang="en-US" sz="1200" b="1" dirty="0">
              <a:solidFill>
                <a:schemeClr val="tx1"/>
              </a:solidFill>
            </a:endParaRPr>
          </a:p>
        </p:txBody>
      </p:sp>
      <p:pic>
        <p:nvPicPr>
          <p:cNvPr id="48" name="Picture 2" descr="http://t0.gstatic.com/images?q=tbn:ANd9GcT4yHKWJIvpkWarxvhin6ZFPh-jQeT89sqZ7lGZ3UNXFKvsHKKqmNBKOsQ"/>
          <p:cNvPicPr>
            <a:picLocks noChangeAspect="1" noChangeArrowheads="1"/>
          </p:cNvPicPr>
          <p:nvPr/>
        </p:nvPicPr>
        <p:blipFill rotWithShape="1">
          <a:blip r:embed="rId4" cstate="print">
            <a:grayscl/>
            <a:extLst>
              <a:ext uri="{28A0092B-C50C-407E-A947-70E740481C1C}">
                <a14:useLocalDpi xmlns:a14="http://schemas.microsoft.com/office/drawing/2010/main"/>
              </a:ext>
            </a:extLst>
          </a:blip>
          <a:srcRect/>
          <a:stretch/>
        </p:blipFill>
        <p:spPr bwMode="auto">
          <a:xfrm>
            <a:off x="5109330" y="830451"/>
            <a:ext cx="182106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871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65860" y="4191000"/>
            <a:ext cx="5440680" cy="4079240"/>
          </a:xfrm>
        </p:spPr>
        <p:txBody>
          <a:bodyPr>
            <a:normAutofit/>
          </a:bodyPr>
          <a:lstStyle/>
          <a:p>
            <a:r>
              <a:rPr lang="en-US" sz="2400" dirty="0">
                <a:solidFill>
                  <a:schemeClr val="tx1"/>
                </a:solidFill>
              </a:rPr>
              <a:t>Pedro told his mom that if she would let him have a pet it would be </a:t>
            </a:r>
            <a:r>
              <a:rPr lang="en-US" sz="2400" b="1" dirty="0">
                <a:solidFill>
                  <a:schemeClr val="tx1"/>
                </a:solidFill>
              </a:rPr>
              <a:t>small</a:t>
            </a:r>
            <a:r>
              <a:rPr lang="en-US" sz="2400" dirty="0">
                <a:solidFill>
                  <a:schemeClr val="tx1"/>
                </a:solidFill>
              </a:rPr>
              <a:t>.  He told her it would be </a:t>
            </a:r>
            <a:r>
              <a:rPr lang="en-US" sz="2400" b="1" dirty="0">
                <a:solidFill>
                  <a:schemeClr val="tx1"/>
                </a:solidFill>
              </a:rPr>
              <a:t>quiet</a:t>
            </a:r>
            <a:r>
              <a:rPr lang="en-US" sz="2400" dirty="0">
                <a:solidFill>
                  <a:schemeClr val="tx1"/>
                </a:solidFill>
              </a:rPr>
              <a:t>.  He told her it could </a:t>
            </a:r>
            <a:r>
              <a:rPr lang="en-US" sz="2400" b="1" dirty="0">
                <a:solidFill>
                  <a:schemeClr val="tx1"/>
                </a:solidFill>
              </a:rPr>
              <a:t>live in his room </a:t>
            </a:r>
            <a:r>
              <a:rPr lang="en-US" sz="2400" dirty="0">
                <a:solidFill>
                  <a:schemeClr val="tx1"/>
                </a:solidFill>
              </a:rPr>
              <a:t>and he would </a:t>
            </a:r>
            <a:r>
              <a:rPr lang="en-US" sz="2400" b="1" dirty="0">
                <a:solidFill>
                  <a:schemeClr val="tx1"/>
                </a:solidFill>
              </a:rPr>
              <a:t>take care of it</a:t>
            </a:r>
            <a:r>
              <a:rPr lang="en-US" sz="2400" dirty="0">
                <a:solidFill>
                  <a:schemeClr val="tx1"/>
                </a:solidFill>
              </a:rPr>
              <a:t>.  His mom said they could go to the pet store.  Pedro was happy!</a:t>
            </a:r>
          </a:p>
          <a:p>
            <a:endParaRPr lang="en-US" dirty="0">
              <a:solidFill>
                <a:schemeClr val="tx1"/>
              </a:solidFill>
            </a:endParaRPr>
          </a:p>
        </p:txBody>
      </p:sp>
      <p:pic>
        <p:nvPicPr>
          <p:cNvPr id="4" name="Picture 8" descr="Pets Clip Art | Mrs Ks Clip Art and more"/>
          <p:cNvPicPr>
            <a:picLocks noChangeAspect="1" noChangeArrowheads="1"/>
          </p:cNvPicPr>
          <p:nvPr/>
        </p:nvPicPr>
        <p:blipFill>
          <a:blip r:embed="rId2">
            <a:biLevel thresh="50000"/>
            <a:extLst>
              <a:ext uri="{28A0092B-C50C-407E-A947-70E740481C1C}">
                <a14:useLocalDpi xmlns:a14="http://schemas.microsoft.com/office/drawing/2010/main"/>
              </a:ext>
            </a:extLst>
          </a:blip>
          <a:srcRect/>
          <a:stretch>
            <a:fillRect/>
          </a:stretch>
        </p:blipFill>
        <p:spPr bwMode="auto">
          <a:xfrm>
            <a:off x="2438400" y="1219200"/>
            <a:ext cx="2498697" cy="218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98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972563" y="2426606"/>
            <a:ext cx="769454" cy="1611911"/>
            <a:chOff x="3946256" y="6578809"/>
            <a:chExt cx="579451" cy="1423988"/>
          </a:xfrm>
        </p:grpSpPr>
        <p:pic>
          <p:nvPicPr>
            <p:cNvPr id="20" name="Picture 10" descr="kitchen clipart"/>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946256" y="6578809"/>
              <a:ext cx="579451" cy="142398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http://t0.gstatic.com/images?q=tbn:ANd9GcSjpHsUky-Gq1qmGQiFtxtV2WYW6tTQ7x5yEaub115Ttj8jGl5imUsXEjz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091" b="100000" l="0" r="100000"/>
                      </a14:imgEffect>
                    </a14:imgLayer>
                  </a14:imgProps>
                </a:ext>
                <a:ext uri="{28A0092B-C50C-407E-A947-70E740481C1C}">
                  <a14:useLocalDpi xmlns:a14="http://schemas.microsoft.com/office/drawing/2010/main"/>
                </a:ext>
              </a:extLst>
            </a:blip>
            <a:srcRect/>
            <a:stretch>
              <a:fillRect/>
            </a:stretch>
          </p:blipFill>
          <p:spPr bwMode="auto">
            <a:xfrm flipH="1">
              <a:off x="4228664" y="6869029"/>
              <a:ext cx="288109" cy="10980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ubtitle 2"/>
          <p:cNvSpPr>
            <a:spLocks noGrp="1"/>
          </p:cNvSpPr>
          <p:nvPr>
            <p:ph type="subTitle" idx="1"/>
          </p:nvPr>
        </p:nvSpPr>
        <p:spPr>
          <a:xfrm>
            <a:off x="1165860" y="4614510"/>
            <a:ext cx="5440680" cy="3655730"/>
          </a:xfrm>
        </p:spPr>
        <p:txBody>
          <a:bodyPr>
            <a:normAutofit fontScale="92500" lnSpcReduction="20000"/>
          </a:bodyPr>
          <a:lstStyle/>
          <a:p>
            <a:r>
              <a:rPr lang="en-US" sz="3100" dirty="0">
                <a:solidFill>
                  <a:schemeClr val="tx1"/>
                </a:solidFill>
              </a:rPr>
              <a:t>At the pet store, Pedro saw so many pets! He saw dogs and cats.  He saw fish and turtles. Pedro did not know which pet to get.  Then his mom showed him a gray mouse.  The mouse was small and quiet.  It could live in his room and he would take care of it.  Now Pedro has the perfect pet!</a:t>
            </a:r>
          </a:p>
          <a:p>
            <a:endParaRPr lang="en-US" dirty="0"/>
          </a:p>
        </p:txBody>
      </p:sp>
      <p:grpSp>
        <p:nvGrpSpPr>
          <p:cNvPr id="4" name="Group 3"/>
          <p:cNvGrpSpPr/>
          <p:nvPr/>
        </p:nvGrpSpPr>
        <p:grpSpPr>
          <a:xfrm>
            <a:off x="228600" y="1524000"/>
            <a:ext cx="6875879" cy="2442115"/>
            <a:chOff x="210721" y="5887222"/>
            <a:chExt cx="6875879" cy="2442115"/>
          </a:xfrm>
        </p:grpSpPr>
        <p:pic>
          <p:nvPicPr>
            <p:cNvPr id="5" name="Picture 20" descr="Digital Download Discoveries for CAGE from EasyPeach.com"/>
            <p:cNvPicPr>
              <a:picLocks noChangeAspect="1" noChangeArrowheads="1"/>
            </p:cNvPicPr>
            <p:nvPr/>
          </p:nvPicPr>
          <p:blipFill rotWithShape="1">
            <a:blip r:embed="rId5" cstate="print">
              <a:biLevel thresh="7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bwMode="auto">
            <a:xfrm>
              <a:off x="6480408" y="5966031"/>
              <a:ext cx="555952" cy="9793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10721" y="6148656"/>
              <a:ext cx="3687748" cy="2180681"/>
              <a:chOff x="0" y="6172200"/>
              <a:chExt cx="3687748" cy="2180681"/>
            </a:xfrm>
          </p:grpSpPr>
          <p:pic>
            <p:nvPicPr>
              <p:cNvPr id="16" name="Picture 8" descr="Pets Clip Art | Mrs Ks Clip Art and more"/>
              <p:cNvPicPr>
                <a:picLocks noChangeAspect="1" noChangeArrowheads="1"/>
              </p:cNvPicPr>
              <p:nvPr/>
            </p:nvPicPr>
            <p:blipFill>
              <a:blip r:embed="rId7">
                <a:biLevel thresh="50000"/>
                <a:extLst>
                  <a:ext uri="{28A0092B-C50C-407E-A947-70E740481C1C}">
                    <a14:useLocalDpi xmlns:a14="http://schemas.microsoft.com/office/drawing/2010/main"/>
                  </a:ext>
                </a:extLst>
              </a:blip>
              <a:srcRect/>
              <a:stretch>
                <a:fillRect/>
              </a:stretch>
            </p:blipFill>
            <p:spPr bwMode="auto">
              <a:xfrm>
                <a:off x="1189051" y="6172200"/>
                <a:ext cx="2498697" cy="21806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7" name="Picture 2" descr="8dff6db29b1ef8d953b910fe ..."/>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432725" y="7314347"/>
                <a:ext cx="411149" cy="9198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Rectangle 17"/>
              <p:cNvSpPr/>
              <p:nvPr/>
            </p:nvSpPr>
            <p:spPr>
              <a:xfrm>
                <a:off x="0" y="8238640"/>
                <a:ext cx="3687748" cy="997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2" descr="8dff6db29b1ef8d953b910fe ..."/>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t="-27777"/>
            <a:stretch/>
          </p:blipFill>
          <p:spPr bwMode="auto">
            <a:xfrm>
              <a:off x="5375116" y="7198471"/>
              <a:ext cx="515381" cy="10299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28" descr="http://t2.gstatic.com/images?q=tbn:ANd9GcQfSJk0ILxnOq3We6lp1z8f2ZLUc4_86rxThh_cmvOSfeHDBbDMuswSePI"/>
            <p:cNvPicPr>
              <a:picLocks noChangeAspect="1" noChangeArrowheads="1"/>
            </p:cNvPicPr>
            <p:nvPr/>
          </p:nvPicPr>
          <p:blipFill>
            <a:blip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242313" y="6334381"/>
              <a:ext cx="500441" cy="4443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24" descr="http://t2.gstatic.com/images?q=tbn:ANd9GcQ64Sw0B66EXz0-AZAgGU4AoxNGFpK5u3B5dRA-sh9wVZKT0jHEWiUb9zd-"/>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a:ext>
              </a:extLst>
            </a:blip>
            <a:srcRect b="29577"/>
            <a:stretch/>
          </p:blipFill>
          <p:spPr bwMode="auto">
            <a:xfrm>
              <a:off x="3948112" y="6334381"/>
              <a:ext cx="1247775" cy="489666"/>
            </a:xfrm>
            <a:prstGeom prst="rect">
              <a:avLst/>
            </a:prstGeom>
            <a:ln>
              <a:solidFill>
                <a:schemeClr val="tx1"/>
              </a:solid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3898469" y="6748922"/>
              <a:ext cx="3188131" cy="899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4" descr="http://t2.gstatic.com/images?q=tbn:ANd9GcSJQA2Jc7XAd4-XJFjgzSFA-gfW-XoN_HQfvkyGb9CTOdu0_C-Nq3yrAakE"/>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4633603" y="7501781"/>
              <a:ext cx="637611" cy="4770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3868325" y="5932203"/>
              <a:ext cx="114300" cy="2382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972300" y="5887223"/>
              <a:ext cx="114300" cy="24160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882722" y="8233885"/>
              <a:ext cx="3203878" cy="899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864012" y="5887222"/>
              <a:ext cx="3188131" cy="899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4777283" y="3241858"/>
            <a:ext cx="2212896" cy="605583"/>
            <a:chOff x="4718324" y="7906572"/>
            <a:chExt cx="2212896" cy="605583"/>
          </a:xfrm>
        </p:grpSpPr>
        <p:cxnSp>
          <p:nvCxnSpPr>
            <p:cNvPr id="29" name="Straight Connector 28"/>
            <p:cNvCxnSpPr/>
            <p:nvPr/>
          </p:nvCxnSpPr>
          <p:spPr>
            <a:xfrm>
              <a:off x="4718324" y="7906572"/>
              <a:ext cx="0" cy="3352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4" descr="Buying a Pet Monkey"/>
            <p:cNvPicPr>
              <a:picLocks noChangeAspect="1" noChangeArrowheads="1"/>
            </p:cNvPicPr>
            <p:nvPr/>
          </p:nvPicPr>
          <p:blipFill>
            <a:blip r:embed="rId16" cstate="print">
              <a:extLst>
                <a:ext uri="{BEBA8EAE-BF5A-486C-A8C5-ECC9F3942E4B}">
                  <a14:imgProps xmlns:a14="http://schemas.microsoft.com/office/drawing/2010/main">
                    <a14:imgLayer r:embed="rId17">
                      <a14:imgEffect>
                        <a14:saturation sat="0"/>
                      </a14:imgEffect>
                      <a14:imgEffect>
                        <a14:brightnessContrast bright="30000"/>
                      </a14:imgEffect>
                    </a14:imgLayer>
                  </a14:imgProps>
                </a:ext>
                <a:ext uri="{28A0092B-C50C-407E-A947-70E740481C1C}">
                  <a14:useLocalDpi xmlns:a14="http://schemas.microsoft.com/office/drawing/2010/main"/>
                </a:ext>
              </a:extLst>
            </a:blip>
            <a:srcRect/>
            <a:stretch>
              <a:fillRect/>
            </a:stretch>
          </p:blipFill>
          <p:spPr bwMode="auto">
            <a:xfrm>
              <a:off x="6214795" y="8026009"/>
              <a:ext cx="716425" cy="4861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pic>
        <p:nvPicPr>
          <p:cNvPr id="47" name="Picture 32" descr="https://sp.yimg.com/ib/th?id=JN.swsz%2fnsnqiDpanA4nOX8Mg&amp;pid=15.1&amp;P=0"/>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4724688" y="3286344"/>
            <a:ext cx="503863" cy="221700"/>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Straight Connector 58"/>
          <p:cNvCxnSpPr/>
          <p:nvPr/>
        </p:nvCxnSpPr>
        <p:spPr>
          <a:xfrm>
            <a:off x="4876800" y="3286344"/>
            <a:ext cx="0" cy="2907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029200" y="3286344"/>
            <a:ext cx="0" cy="2907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213766" y="3204818"/>
            <a:ext cx="0" cy="372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262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25</a:t>
            </a:fld>
            <a:endParaRPr lang="en-US" dirty="0"/>
          </a:p>
        </p:txBody>
      </p:sp>
      <p:grpSp>
        <p:nvGrpSpPr>
          <p:cNvPr id="3" name="Group 2"/>
          <p:cNvGrpSpPr/>
          <p:nvPr/>
        </p:nvGrpSpPr>
        <p:grpSpPr>
          <a:xfrm>
            <a:off x="762000" y="838200"/>
            <a:ext cx="6553200" cy="7386935"/>
            <a:chOff x="762000" y="838200"/>
            <a:chExt cx="6553200" cy="7386935"/>
          </a:xfrm>
        </p:grpSpPr>
        <p:grpSp>
          <p:nvGrpSpPr>
            <p:cNvPr id="2" name="Group 1"/>
            <p:cNvGrpSpPr/>
            <p:nvPr/>
          </p:nvGrpSpPr>
          <p:grpSpPr>
            <a:xfrm>
              <a:off x="762000" y="1380769"/>
              <a:ext cx="6553200" cy="6844366"/>
              <a:chOff x="762000" y="862965"/>
              <a:chExt cx="6553200" cy="6844366"/>
            </a:xfrm>
          </p:grpSpPr>
          <p:sp>
            <p:nvSpPr>
              <p:cNvPr id="5" name="TextBox 4"/>
              <p:cNvSpPr txBox="1"/>
              <p:nvPr/>
            </p:nvSpPr>
            <p:spPr>
              <a:xfrm>
                <a:off x="762000" y="1828799"/>
                <a:ext cx="6553200" cy="5878532"/>
              </a:xfrm>
              <a:prstGeom prst="rect">
                <a:avLst/>
              </a:prstGeom>
              <a:noFill/>
            </p:spPr>
            <p:txBody>
              <a:bodyPr wrap="square" rtlCol="0">
                <a:spAutoFit/>
              </a:bodyPr>
              <a:lstStyle/>
              <a:p>
                <a:pPr algn="ctr"/>
                <a:r>
                  <a:rPr lang="en-US" sz="1400" b="1" u="sng" dirty="0">
                    <a:ea typeface="Times New Roman"/>
                  </a:rPr>
                  <a:t>James and Baby </a:t>
                </a:r>
                <a:r>
                  <a:rPr lang="en-US" sz="1400" b="1" u="sng" dirty="0" smtClean="0">
                    <a:ea typeface="Times New Roman"/>
                  </a:rPr>
                  <a:t>Bird</a:t>
                </a:r>
              </a:p>
              <a:p>
                <a:pPr algn="ctr"/>
                <a:r>
                  <a:rPr lang="en-US" sz="1200" i="1" dirty="0" smtClean="0">
                    <a:ea typeface="Times New Roman"/>
                  </a:rPr>
                  <a:t>Ginger Jay</a:t>
                </a:r>
                <a:endParaRPr lang="en-US" sz="1200" i="1" dirty="0">
                  <a:ea typeface="Times New Roman"/>
                </a:endParaRPr>
              </a:p>
              <a:p>
                <a:r>
                  <a:rPr lang="en-US" sz="1400" dirty="0">
                    <a:ea typeface="Times New Roman"/>
                  </a:rPr>
                  <a:t> </a:t>
                </a:r>
              </a:p>
              <a:p>
                <a:endParaRPr lang="en-US" sz="1400" dirty="0" smtClean="0">
                  <a:ea typeface="Times New Roman"/>
                </a:endParaRPr>
              </a:p>
              <a:p>
                <a:r>
                  <a:rPr lang="en-US" sz="1400" dirty="0" smtClean="0">
                    <a:ea typeface="Times New Roman"/>
                  </a:rPr>
                  <a:t>James </a:t>
                </a:r>
                <a:r>
                  <a:rPr lang="en-US" sz="1400" dirty="0">
                    <a:ea typeface="Times New Roman"/>
                  </a:rPr>
                  <a:t>was walking in his yard one day.  All of a </a:t>
                </a:r>
                <a:endParaRPr lang="en-US" sz="1400" dirty="0" smtClean="0">
                  <a:ea typeface="Times New Roman"/>
                </a:endParaRPr>
              </a:p>
              <a:p>
                <a:r>
                  <a:rPr lang="en-US" sz="1400" dirty="0" smtClean="0">
                    <a:ea typeface="Times New Roman"/>
                  </a:rPr>
                  <a:t>sudden </a:t>
                </a:r>
                <a:r>
                  <a:rPr lang="en-US" sz="1400" dirty="0">
                    <a:ea typeface="Times New Roman"/>
                  </a:rPr>
                  <a:t>he saw a little bird's nest.  It was on </a:t>
                </a:r>
                <a:r>
                  <a:rPr lang="en-US" sz="1400" dirty="0" smtClean="0">
                    <a:ea typeface="Times New Roman"/>
                  </a:rPr>
                  <a:t>the</a:t>
                </a:r>
              </a:p>
              <a:p>
                <a:r>
                  <a:rPr lang="en-US" sz="1400" dirty="0" smtClean="0">
                    <a:ea typeface="Times New Roman"/>
                  </a:rPr>
                  <a:t> </a:t>
                </a:r>
                <a:r>
                  <a:rPr lang="en-US" sz="1400" dirty="0">
                    <a:ea typeface="Times New Roman"/>
                  </a:rPr>
                  <a:t>ground.  James knew that nests </a:t>
                </a:r>
                <a:r>
                  <a:rPr lang="en-US" sz="1400" dirty="0" smtClean="0">
                    <a:ea typeface="Times New Roman"/>
                  </a:rPr>
                  <a:t>belonged </a:t>
                </a:r>
                <a:r>
                  <a:rPr lang="en-US" sz="1400" dirty="0">
                    <a:ea typeface="Times New Roman"/>
                  </a:rPr>
                  <a:t>in trees, </a:t>
                </a:r>
                <a:endParaRPr lang="en-US" sz="1400" dirty="0" smtClean="0">
                  <a:ea typeface="Times New Roman"/>
                </a:endParaRPr>
              </a:p>
              <a:p>
                <a:r>
                  <a:rPr lang="en-US" sz="1400" dirty="0" smtClean="0">
                    <a:ea typeface="Times New Roman"/>
                  </a:rPr>
                  <a:t>not </a:t>
                </a:r>
                <a:r>
                  <a:rPr lang="en-US" sz="1400" dirty="0">
                    <a:ea typeface="Times New Roman"/>
                  </a:rPr>
                  <a:t>on the ground.   </a:t>
                </a:r>
                <a:r>
                  <a:rPr lang="en-US" sz="1400" dirty="0" smtClean="0">
                    <a:ea typeface="Times New Roman"/>
                  </a:rPr>
                  <a:t>He </a:t>
                </a:r>
                <a:r>
                  <a:rPr lang="en-US" sz="1400" dirty="0">
                    <a:ea typeface="Times New Roman"/>
                  </a:rPr>
                  <a:t>went inside to find his mom.  </a:t>
                </a:r>
                <a:endParaRPr lang="en-US" sz="1400" dirty="0" smtClean="0">
                  <a:ea typeface="Times New Roman"/>
                </a:endParaRPr>
              </a:p>
              <a:p>
                <a:r>
                  <a:rPr lang="en-US" sz="1400" dirty="0" smtClean="0">
                    <a:ea typeface="Times New Roman"/>
                  </a:rPr>
                  <a:t>His </a:t>
                </a:r>
                <a:r>
                  <a:rPr lang="en-US" sz="1400" dirty="0">
                    <a:ea typeface="Times New Roman"/>
                  </a:rPr>
                  <a:t>mom came </a:t>
                </a:r>
                <a:r>
                  <a:rPr lang="en-US" sz="1400" dirty="0" smtClean="0">
                    <a:ea typeface="Times New Roman"/>
                  </a:rPr>
                  <a:t>out </a:t>
                </a:r>
                <a:r>
                  <a:rPr lang="en-US" sz="1400" dirty="0">
                    <a:ea typeface="Times New Roman"/>
                  </a:rPr>
                  <a:t>and saw the nest.  She saw a tiny </a:t>
                </a:r>
                <a:endParaRPr lang="en-US" sz="1400" dirty="0" smtClean="0">
                  <a:ea typeface="Times New Roman"/>
                </a:endParaRPr>
              </a:p>
              <a:p>
                <a:r>
                  <a:rPr lang="en-US" sz="1400" dirty="0" smtClean="0">
                    <a:ea typeface="Times New Roman"/>
                  </a:rPr>
                  <a:t>baby </a:t>
                </a:r>
                <a:r>
                  <a:rPr lang="en-US" sz="1400" dirty="0">
                    <a:ea typeface="Times New Roman"/>
                  </a:rPr>
                  <a:t>bird </a:t>
                </a:r>
                <a:r>
                  <a:rPr lang="en-US" sz="1400" dirty="0" smtClean="0">
                    <a:ea typeface="Times New Roman"/>
                  </a:rPr>
                  <a:t>inside </a:t>
                </a:r>
                <a:r>
                  <a:rPr lang="en-US" sz="1400" dirty="0">
                    <a:ea typeface="Times New Roman"/>
                  </a:rPr>
                  <a:t>the nest.  The baby bird  </a:t>
                </a:r>
                <a:r>
                  <a:rPr lang="en-US" sz="1400" dirty="0" smtClean="0">
                    <a:ea typeface="Times New Roman"/>
                  </a:rPr>
                  <a:t>was </a:t>
                </a:r>
                <a:r>
                  <a:rPr lang="en-US" sz="1400" dirty="0">
                    <a:ea typeface="Times New Roman"/>
                  </a:rPr>
                  <a:t>chirping </a:t>
                </a:r>
                <a:endParaRPr lang="en-US" sz="1400" dirty="0" smtClean="0">
                  <a:ea typeface="Times New Roman"/>
                </a:endParaRPr>
              </a:p>
              <a:p>
                <a:r>
                  <a:rPr lang="en-US" sz="1400" dirty="0" smtClean="0">
                    <a:ea typeface="Times New Roman"/>
                  </a:rPr>
                  <a:t>and </a:t>
                </a:r>
                <a:r>
                  <a:rPr lang="en-US" sz="1400" dirty="0">
                    <a:ea typeface="Times New Roman"/>
                  </a:rPr>
                  <a:t>chirping.  </a:t>
                </a:r>
                <a:r>
                  <a:rPr lang="en-US" sz="1400" dirty="0" smtClean="0">
                    <a:ea typeface="Times New Roman"/>
                  </a:rPr>
                  <a:t>It </a:t>
                </a:r>
                <a:r>
                  <a:rPr lang="en-US" sz="1400" dirty="0">
                    <a:ea typeface="Times New Roman"/>
                  </a:rPr>
                  <a:t>seemed hungry  </a:t>
                </a:r>
                <a:r>
                  <a:rPr lang="en-US" sz="1400" dirty="0" smtClean="0">
                    <a:ea typeface="Times New Roman"/>
                  </a:rPr>
                  <a:t>but </a:t>
                </a:r>
                <a:r>
                  <a:rPr lang="en-US" sz="1400" dirty="0">
                    <a:ea typeface="Times New Roman"/>
                  </a:rPr>
                  <a:t>there was no momma bird close by. </a:t>
                </a:r>
                <a:endParaRPr lang="en-US" sz="1400" dirty="0" smtClean="0">
                  <a:ea typeface="Times New Roman"/>
                </a:endParaRPr>
              </a:p>
              <a:p>
                <a:r>
                  <a:rPr lang="en-US" sz="1400" dirty="0">
                    <a:ea typeface="Times New Roman"/>
                  </a:rPr>
                  <a:t> </a:t>
                </a:r>
              </a:p>
              <a:p>
                <a:r>
                  <a:rPr lang="en-US" sz="1400" dirty="0" smtClean="0">
                    <a:ea typeface="Times New Roman"/>
                  </a:rPr>
                  <a:t>		</a:t>
                </a:r>
              </a:p>
              <a:p>
                <a:endParaRPr lang="en-US" sz="1400" dirty="0">
                  <a:ea typeface="Times New Roman"/>
                </a:endParaRPr>
              </a:p>
              <a:p>
                <a:endParaRPr lang="en-US" sz="1400" dirty="0" smtClean="0">
                  <a:ea typeface="Times New Roman"/>
                </a:endParaRPr>
              </a:p>
              <a:p>
                <a:endParaRPr lang="en-US" sz="1400" dirty="0" smtClean="0">
                  <a:ea typeface="Times New Roman"/>
                </a:endParaRPr>
              </a:p>
              <a:p>
                <a:endParaRPr lang="en-US" sz="1400" dirty="0" smtClean="0">
                  <a:ea typeface="Times New Roman"/>
                </a:endParaRPr>
              </a:p>
              <a:p>
                <a:endParaRPr lang="en-US" sz="1400" dirty="0">
                  <a:ea typeface="Times New Roman"/>
                </a:endParaRPr>
              </a:p>
              <a:p>
                <a:r>
                  <a:rPr lang="en-US" sz="1400" dirty="0">
                    <a:ea typeface="Times New Roman"/>
                  </a:rPr>
                  <a:t>	</a:t>
                </a:r>
                <a:r>
                  <a:rPr lang="en-US" sz="1400" dirty="0" smtClean="0">
                    <a:ea typeface="Times New Roman"/>
                  </a:rPr>
                  <a:t>	James</a:t>
                </a:r>
                <a:r>
                  <a:rPr lang="en-US" sz="1400" dirty="0">
                    <a:ea typeface="Times New Roman"/>
                  </a:rPr>
                  <a:t>' mom carried the baby bird and the nest over to </a:t>
                </a:r>
                <a:r>
                  <a:rPr lang="en-US" sz="1400" dirty="0" smtClean="0">
                    <a:ea typeface="Times New Roman"/>
                  </a:rPr>
                  <a:t>			the </a:t>
                </a:r>
                <a:r>
                  <a:rPr lang="en-US" sz="1400" dirty="0">
                    <a:ea typeface="Times New Roman"/>
                  </a:rPr>
                  <a:t>porch.  She carefully placed it in a small box. She </a:t>
                </a:r>
                <a:r>
                  <a:rPr lang="en-US" sz="1400" dirty="0" smtClean="0">
                    <a:ea typeface="Times New Roman"/>
                  </a:rPr>
                  <a:t>			poked </a:t>
                </a:r>
                <a:r>
                  <a:rPr lang="en-US" sz="1400" dirty="0">
                    <a:ea typeface="Times New Roman"/>
                  </a:rPr>
                  <a:t>some holes in the top of the box.  This way the </a:t>
                </a:r>
                <a:r>
                  <a:rPr lang="en-US" sz="1400" dirty="0" smtClean="0">
                    <a:ea typeface="Times New Roman"/>
                  </a:rPr>
                  <a:t>			baby </a:t>
                </a:r>
                <a:r>
                  <a:rPr lang="en-US" sz="1400" dirty="0">
                    <a:ea typeface="Times New Roman"/>
                  </a:rPr>
                  <a:t>bird would have air but still stay safe.  She told </a:t>
                </a:r>
                <a:r>
                  <a:rPr lang="en-US" sz="1400" dirty="0" smtClean="0">
                    <a:ea typeface="Times New Roman"/>
                  </a:rPr>
                  <a:t>			James </a:t>
                </a:r>
                <a:r>
                  <a:rPr lang="en-US" sz="1400" dirty="0">
                    <a:ea typeface="Times New Roman"/>
                  </a:rPr>
                  <a:t>they would call someone to help.  She called a </a:t>
                </a:r>
                <a:r>
                  <a:rPr lang="en-US" sz="1400" dirty="0" smtClean="0">
                    <a:ea typeface="Times New Roman"/>
                  </a:rPr>
                  <a:t>			park </a:t>
                </a:r>
                <a:r>
                  <a:rPr lang="en-US" sz="1400" dirty="0">
                    <a:ea typeface="Times New Roman"/>
                  </a:rPr>
                  <a:t>ranger from their city park.  He told them what </a:t>
                </a:r>
                <a:r>
                  <a:rPr lang="en-US" sz="1400" dirty="0" smtClean="0">
                    <a:ea typeface="Times New Roman"/>
                  </a:rPr>
                  <a:t>to do. </a:t>
                </a:r>
              </a:p>
              <a:p>
                <a:r>
                  <a:rPr lang="en-US" sz="1400" dirty="0">
                    <a:ea typeface="Times New Roman"/>
                  </a:rPr>
                  <a:t> </a:t>
                </a:r>
              </a:p>
              <a:p>
                <a:endParaRPr lang="en-US" sz="1400" dirty="0">
                  <a:ea typeface="Times New Roman"/>
                </a:endParaRPr>
              </a:p>
            </p:txBody>
          </p:sp>
          <p:pic>
            <p:nvPicPr>
              <p:cNvPr id="1026" name="Picture 2" descr="Found a Baby Bird"/>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l="4965" t="12774" r="4189" b="-2193"/>
              <a:stretch/>
            </p:blipFill>
            <p:spPr bwMode="auto">
              <a:xfrm>
                <a:off x="5312643" y="2682596"/>
                <a:ext cx="1617747" cy="11681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A ranger takes notes while talking on the phon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66800" y="5675193"/>
                <a:ext cx="1598331" cy="1200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2" descr="Found a Baby Bird"/>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l="4965" t="12774" r="4189" b="-2193"/>
              <a:stretch/>
            </p:blipFill>
            <p:spPr bwMode="auto">
              <a:xfrm>
                <a:off x="1447800" y="862965"/>
                <a:ext cx="1617747" cy="11681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pic>
          <p:nvPicPr>
            <p:cNvPr id="1034" name="Picture 10" descr="Image result for boy finds nest"/>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100000" l="0" r="68000"/>
                      </a14:imgEffect>
                    </a14:imgLayer>
                  </a14:imgProps>
                </a:ext>
                <a:ext uri="{28A0092B-C50C-407E-A947-70E740481C1C}">
                  <a14:useLocalDpi xmlns:a14="http://schemas.microsoft.com/office/drawing/2010/main"/>
                </a:ext>
              </a:extLst>
            </a:blip>
            <a:srcRect r="41818"/>
            <a:stretch/>
          </p:blipFill>
          <p:spPr bwMode="auto">
            <a:xfrm>
              <a:off x="838200" y="838200"/>
              <a:ext cx="1524000" cy="174307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p:cNvSpPr/>
          <p:nvPr/>
        </p:nvSpPr>
        <p:spPr>
          <a:xfrm>
            <a:off x="743803" y="3048000"/>
            <a:ext cx="6400800" cy="1905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8200" y="5867400"/>
            <a:ext cx="6306403" cy="1905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9019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26</a:t>
            </a:fld>
            <a:endParaRPr lang="en-US" dirty="0"/>
          </a:p>
        </p:txBody>
      </p:sp>
      <p:sp>
        <p:nvSpPr>
          <p:cNvPr id="7" name="TextBox 6"/>
          <p:cNvSpPr txBox="1"/>
          <p:nvPr/>
        </p:nvSpPr>
        <p:spPr>
          <a:xfrm>
            <a:off x="561435" y="1828800"/>
            <a:ext cx="6400800" cy="5262979"/>
          </a:xfrm>
          <a:prstGeom prst="rect">
            <a:avLst/>
          </a:prstGeom>
          <a:noFill/>
        </p:spPr>
        <p:txBody>
          <a:bodyPr wrap="square" rtlCol="0">
            <a:spAutoFit/>
          </a:bodyPr>
          <a:lstStyle/>
          <a:p>
            <a:r>
              <a:rPr lang="en-US" sz="1400" dirty="0">
                <a:ea typeface="Times New Roman"/>
              </a:rPr>
              <a:t>James helped his mom take care of the baby bird.  He helped her find small worms in the yard and feed them to the bird.  He helped her change the bird's water and keep  the box clean.  He was very careful not to touch </a:t>
            </a:r>
            <a:r>
              <a:rPr lang="en-US" sz="1400" dirty="0" smtClean="0">
                <a:ea typeface="Times New Roman"/>
              </a:rPr>
              <a:t>the</a:t>
            </a:r>
          </a:p>
          <a:p>
            <a:r>
              <a:rPr lang="en-US" sz="1400" dirty="0" smtClean="0">
                <a:ea typeface="Times New Roman"/>
              </a:rPr>
              <a:t> </a:t>
            </a:r>
            <a:r>
              <a:rPr lang="en-US" sz="1400" dirty="0">
                <a:ea typeface="Times New Roman"/>
              </a:rPr>
              <a:t>baby bird or take him out of the box.  One day his </a:t>
            </a:r>
            <a:endParaRPr lang="en-US" sz="1400" dirty="0" smtClean="0">
              <a:ea typeface="Times New Roman"/>
            </a:endParaRPr>
          </a:p>
          <a:p>
            <a:r>
              <a:rPr lang="en-US" sz="1400" dirty="0" smtClean="0">
                <a:ea typeface="Times New Roman"/>
              </a:rPr>
              <a:t>mom </a:t>
            </a:r>
            <a:r>
              <a:rPr lang="en-US" sz="1400" dirty="0">
                <a:ea typeface="Times New Roman"/>
              </a:rPr>
              <a:t>said it was time to set the bird free. </a:t>
            </a:r>
          </a:p>
          <a:p>
            <a:endParaRPr lang="en-US" sz="1400" dirty="0">
              <a:ea typeface="Times New Roman"/>
            </a:endParaRPr>
          </a:p>
          <a:p>
            <a:endParaRPr lang="en-US" sz="1400" dirty="0" smtClean="0">
              <a:ea typeface="Times New Roman"/>
            </a:endParaRPr>
          </a:p>
          <a:p>
            <a:endParaRPr lang="en-US" sz="1400" dirty="0">
              <a:ea typeface="Times New Roman"/>
            </a:endParaRPr>
          </a:p>
          <a:p>
            <a:endParaRPr lang="en-US" sz="1400" dirty="0" smtClean="0">
              <a:ea typeface="Times New Roman"/>
            </a:endParaRPr>
          </a:p>
          <a:p>
            <a:endParaRPr lang="en-US" sz="1400" dirty="0">
              <a:ea typeface="Times New Roman"/>
            </a:endParaRPr>
          </a:p>
          <a:p>
            <a:endParaRPr lang="en-US" sz="1400" dirty="0" smtClean="0">
              <a:ea typeface="Times New Roman"/>
            </a:endParaRPr>
          </a:p>
          <a:p>
            <a:endParaRPr lang="en-US" sz="1400" dirty="0">
              <a:ea typeface="Times New Roman"/>
            </a:endParaRPr>
          </a:p>
          <a:p>
            <a:endParaRPr lang="en-US" sz="1400" dirty="0" smtClean="0">
              <a:ea typeface="Times New Roman"/>
            </a:endParaRPr>
          </a:p>
          <a:p>
            <a:endParaRPr lang="en-US" sz="1400" dirty="0">
              <a:ea typeface="Times New Roman"/>
            </a:endParaRPr>
          </a:p>
          <a:p>
            <a:endParaRPr lang="en-US" sz="1400" dirty="0" smtClean="0">
              <a:ea typeface="Times New Roman"/>
            </a:endParaRPr>
          </a:p>
          <a:p>
            <a:endParaRPr lang="en-US" sz="1400" dirty="0">
              <a:ea typeface="Times New Roman"/>
            </a:endParaRPr>
          </a:p>
          <a:p>
            <a:r>
              <a:rPr lang="en-US" sz="1400" dirty="0" smtClean="0">
                <a:ea typeface="Times New Roman"/>
              </a:rPr>
              <a:t>		James </a:t>
            </a:r>
            <a:r>
              <a:rPr lang="en-US" sz="1400" dirty="0">
                <a:ea typeface="Times New Roman"/>
              </a:rPr>
              <a:t>was sad.  He wanted to keep the baby bird. </a:t>
            </a:r>
            <a:r>
              <a:rPr lang="en-US" sz="1400" dirty="0" smtClean="0">
                <a:ea typeface="Times New Roman"/>
              </a:rPr>
              <a:t> He 			wanted </a:t>
            </a:r>
            <a:r>
              <a:rPr lang="en-US" sz="1400" dirty="0">
                <a:ea typeface="Times New Roman"/>
              </a:rPr>
              <a:t>to buy a cage and keep him for a pet.  </a:t>
            </a:r>
          </a:p>
          <a:p>
            <a:r>
              <a:rPr lang="en-US" sz="1400" dirty="0" smtClean="0">
                <a:ea typeface="Times New Roman"/>
              </a:rPr>
              <a:t>		James</a:t>
            </a:r>
            <a:r>
              <a:rPr lang="en-US" sz="1400" dirty="0">
                <a:ea typeface="Times New Roman"/>
              </a:rPr>
              <a:t>' mom told him this kind of bird was not a pet.  </a:t>
            </a:r>
          </a:p>
          <a:p>
            <a:r>
              <a:rPr lang="en-US" sz="1400" dirty="0" smtClean="0">
                <a:ea typeface="Times New Roman"/>
              </a:rPr>
              <a:t>		She </a:t>
            </a:r>
            <a:r>
              <a:rPr lang="en-US" sz="1400" dirty="0">
                <a:ea typeface="Times New Roman"/>
              </a:rPr>
              <a:t>said he would not want to live in a cage.  She </a:t>
            </a:r>
          </a:p>
          <a:p>
            <a:r>
              <a:rPr lang="en-US" sz="1400" dirty="0" smtClean="0">
                <a:ea typeface="Times New Roman"/>
              </a:rPr>
              <a:t>		suggested </a:t>
            </a:r>
            <a:r>
              <a:rPr lang="en-US" sz="1400" dirty="0">
                <a:ea typeface="Times New Roman"/>
              </a:rPr>
              <a:t>they take him outside and let him go </a:t>
            </a:r>
          </a:p>
          <a:p>
            <a:r>
              <a:rPr lang="en-US" sz="1400" dirty="0" smtClean="0">
                <a:ea typeface="Times New Roman"/>
              </a:rPr>
              <a:t>		near </a:t>
            </a:r>
            <a:r>
              <a:rPr lang="en-US" sz="1400" dirty="0">
                <a:ea typeface="Times New Roman"/>
              </a:rPr>
              <a:t>the trees in their yard.  James was still sad, </a:t>
            </a:r>
          </a:p>
          <a:p>
            <a:r>
              <a:rPr lang="en-US" sz="1400" dirty="0" smtClean="0">
                <a:ea typeface="Times New Roman"/>
              </a:rPr>
              <a:t>		but </a:t>
            </a:r>
            <a:r>
              <a:rPr lang="en-US" sz="1400" dirty="0">
                <a:ea typeface="Times New Roman"/>
              </a:rPr>
              <a:t>when he saw the bird fly free he was happy.   </a:t>
            </a:r>
            <a:endParaRPr lang="en-US" sz="1400" dirty="0">
              <a:solidFill>
                <a:srgbClr val="FF0000"/>
              </a:solidFill>
              <a:ea typeface="Times New Roman"/>
            </a:endParaRPr>
          </a:p>
          <a:p>
            <a:endParaRPr lang="en-US" sz="1400" dirty="0"/>
          </a:p>
        </p:txBody>
      </p:sp>
      <p:pic>
        <p:nvPicPr>
          <p:cNvPr id="13" name="Picture 8" descr="http://10000birds.com/wp-content/uploads/2011/06/baby-bird-robin.pn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990600" y="5368147"/>
            <a:ext cx="1295400" cy="1723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95799" y="2362200"/>
            <a:ext cx="2167467" cy="1219200"/>
          </a:xfrm>
          <a:prstGeom prst="rect">
            <a:avLst/>
          </a:prstGeom>
          <a:ln w="38100">
            <a:solidFill>
              <a:schemeClr val="tx1"/>
            </a:solidFill>
          </a:ln>
        </p:spPr>
      </p:pic>
      <p:sp>
        <p:nvSpPr>
          <p:cNvPr id="9" name="Rectangle 8"/>
          <p:cNvSpPr/>
          <p:nvPr/>
        </p:nvSpPr>
        <p:spPr>
          <a:xfrm>
            <a:off x="457200" y="1600200"/>
            <a:ext cx="6629400" cy="2362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1435" y="4724400"/>
            <a:ext cx="6525165" cy="274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533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49630350"/>
              </p:ext>
            </p:extLst>
          </p:nvPr>
        </p:nvGraphicFramePr>
        <p:xfrm>
          <a:off x="728664" y="1217023"/>
          <a:ext cx="6315075" cy="8040079"/>
        </p:xfrm>
        <a:graphic>
          <a:graphicData uri="http://schemas.openxmlformats.org/drawingml/2006/table">
            <a:tbl>
              <a:tblPr firstRow="1" bandRow="1">
                <a:tableStyleId>{5940675A-B579-460E-94D1-54222C63F5DA}</a:tableStyleId>
              </a:tblPr>
              <a:tblGrid>
                <a:gridCol w="6315075"/>
              </a:tblGrid>
              <a:tr h="1516744">
                <a:tc>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lang="en-US" sz="1900" b="1" dirty="0" smtClean="0"/>
                        <a:t>1.</a:t>
                      </a:r>
                      <a:r>
                        <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rPr>
                        <a:t> </a:t>
                      </a:r>
                      <a:endParaRPr lang="en-US" sz="1900" b="1" dirty="0" smtClean="0"/>
                    </a:p>
                    <a:p>
                      <a:endParaRPr lang="en-US" sz="1900" b="1" dirty="0" smtClean="0"/>
                    </a:p>
                  </a:txBody>
                  <a:tcPr marL="97155" marR="97155" marT="47897" marB="47897"/>
                </a:tc>
              </a:tr>
              <a:tr h="1422399">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900" b="1" dirty="0" smtClean="0"/>
                        <a:t>2.</a:t>
                      </a:r>
                      <a:r>
                        <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rPr>
                        <a:t> </a:t>
                      </a:r>
                      <a:endParaRPr lang="en-US" sz="1900" b="1" dirty="0" smtClean="0"/>
                    </a:p>
                  </a:txBody>
                  <a:tcPr marL="97155" marR="97155" marT="47897" marB="47897"/>
                </a:tc>
              </a:tr>
              <a:tr h="1143000">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900" b="1" dirty="0" smtClean="0"/>
                        <a:t>3.</a:t>
                      </a:r>
                      <a:endParaRPr lang="en-US" sz="1000" b="1" dirty="0" smtClean="0"/>
                    </a:p>
                    <a:p>
                      <a:r>
                        <a:rPr lang="en-US" sz="1900" b="1" dirty="0" smtClean="0"/>
                        <a:t>   </a:t>
                      </a:r>
                    </a:p>
                  </a:txBody>
                  <a:tcPr marL="97155" marR="97155" marT="47897" marB="47897"/>
                </a:tc>
              </a:tr>
              <a:tr h="873034">
                <a:tc>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lang="en-US" sz="1900" b="1" dirty="0" smtClean="0"/>
                        <a:t>4.</a:t>
                      </a:r>
                      <a:r>
                        <a:rPr lang="en-US" sz="1900" b="1" baseline="0" dirty="0" smtClean="0"/>
                        <a:t> </a:t>
                      </a:r>
                    </a:p>
                    <a:p>
                      <a:pPr marL="347663" indent="-293688"/>
                      <a:endParaRPr lang="en-US" sz="1900" b="1" baseline="0" dirty="0" smtClean="0"/>
                    </a:p>
                    <a:p>
                      <a:pPr marL="347663" indent="-293688"/>
                      <a:endParaRPr lang="en-US" sz="1900" b="1" baseline="0" dirty="0" smtClean="0"/>
                    </a:p>
                    <a:p>
                      <a:pPr marL="347663" indent="-293688"/>
                      <a:endParaRPr lang="en-US" sz="1900" b="1" baseline="0" dirty="0" smtClean="0"/>
                    </a:p>
                  </a:txBody>
                  <a:tcPr marL="97155" marR="97155" marT="47897" marB="47897"/>
                </a:tc>
              </a:tr>
              <a:tr h="786191">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900" b="1" baseline="0" dirty="0" smtClean="0"/>
                        <a:t>5. </a:t>
                      </a: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txBody>
                  <a:tcPr marL="97155" marR="97155" marT="47897" marB="47897"/>
                </a:tc>
              </a:tr>
              <a:tr h="786191">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900" b="1" baseline="0" dirty="0" smtClean="0"/>
                        <a:t>6.  </a:t>
                      </a:r>
                      <a:endPar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endParaRPr>
                    </a:p>
                    <a:p>
                      <a:pPr marL="347663" indent="-293688"/>
                      <a:endParaRPr lang="en-US" sz="1000" b="1" baseline="0" dirty="0" smtClean="0"/>
                    </a:p>
                    <a:p>
                      <a:pPr marL="347663" indent="-293688"/>
                      <a:endParaRPr lang="en-US" sz="1000" b="1" baseline="0" dirty="0" smtClean="0"/>
                    </a:p>
                    <a:p>
                      <a:pPr marL="347663" indent="-293688"/>
                      <a:endParaRPr lang="en-US" sz="1000" b="1" baseline="0" dirty="0" smtClean="0"/>
                    </a:p>
                    <a:p>
                      <a:pPr marL="347663" indent="-293688"/>
                      <a:endParaRPr lang="en-US" sz="1000" b="1" baseline="0" dirty="0" smtClean="0"/>
                    </a:p>
                    <a:p>
                      <a:pPr marL="347663" indent="-293688"/>
                      <a:endParaRPr lang="en-US" sz="1000" b="1" baseline="0" dirty="0" smtClean="0"/>
                    </a:p>
                    <a:p>
                      <a:pPr marL="347663" indent="-293688"/>
                      <a:endParaRPr lang="en-US" sz="1000" b="1" baseline="0" dirty="0" smtClean="0"/>
                    </a:p>
                    <a:p>
                      <a:pPr marL="347663" indent="-293688"/>
                      <a:endParaRPr lang="en-US" sz="1000" b="1" baseline="0" dirty="0" smtClean="0"/>
                    </a:p>
                  </a:txBody>
                  <a:tcPr marL="97155" marR="97155" marT="47897" marB="47897"/>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27</a:t>
            </a:fld>
            <a:endParaRPr lang="en-US" dirty="0"/>
          </a:p>
        </p:txBody>
      </p:sp>
      <p:sp>
        <p:nvSpPr>
          <p:cNvPr id="3" name="Rectangle 2"/>
          <p:cNvSpPr/>
          <p:nvPr/>
        </p:nvSpPr>
        <p:spPr>
          <a:xfrm>
            <a:off x="727149" y="580674"/>
            <a:ext cx="6304750" cy="558978"/>
          </a:xfrm>
          <a:prstGeom prst="rect">
            <a:avLst/>
          </a:prstGeom>
        </p:spPr>
        <p:txBody>
          <a:bodyPr wrap="square" lIns="96371" tIns="48186" rIns="96371" bIns="48186">
            <a:spAutoFit/>
          </a:bodyPr>
          <a:lstStyle/>
          <a:p>
            <a:r>
              <a:rPr lang="en-US" sz="1500" b="1" dirty="0"/>
              <a:t>Selected Response </a:t>
            </a:r>
            <a:r>
              <a:rPr lang="en-US" sz="1500" b="1" dirty="0" smtClean="0"/>
              <a:t>Picture Prompts </a:t>
            </a:r>
          </a:p>
          <a:p>
            <a:r>
              <a:rPr lang="en-US" sz="1500" dirty="0" smtClean="0"/>
              <a:t>Literary </a:t>
            </a:r>
            <a:r>
              <a:rPr lang="en-US" sz="1500" dirty="0"/>
              <a:t>Passage</a:t>
            </a:r>
            <a:r>
              <a:rPr lang="en-US" sz="1500" dirty="0" smtClean="0"/>
              <a:t>: </a:t>
            </a:r>
            <a:r>
              <a:rPr lang="en-US" sz="1500" b="1" u="sng" dirty="0" smtClean="0"/>
              <a:t>Pedro’s Pet</a:t>
            </a:r>
            <a:endParaRPr lang="en-US" sz="1500" b="1" u="sng" dirty="0"/>
          </a:p>
        </p:txBody>
      </p:sp>
      <p:sp>
        <p:nvSpPr>
          <p:cNvPr id="9" name="AutoShape 21"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0" name="AutoShape 23"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647700" y="48728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3" name="AutoShape 25" descr="data:image/jpeg;base64,/9j/4AAQSkZJRgABAQAAAQABAAD/2wCEAAkGBxQTEhUUEhEVFBQVFhcYGBYYFhgYHBcYFxccFxgUGRUYHCggHx0lHBQXITEhJSksLi4uGB8zODMsNygtLisBCgoKDg0OGxAQGiwkHyUsLCwsLCwsLCwsLCwsLCwsLCwsLCwsLCwsLCwsLCwsLCwsLCwsLCwsLCwsLCwsLCwsLP/AABEIAJAA3AMBEQACEQEDEQH/xAAbAAABBQEBAAAAAAAAAAAAAAAAAgMEBQYBB//EAEEQAAEDAgQEAwUFBgUDBQAAAAEAAgMEEQUSITEGQVFhInGBEzKRobEHQlLB0RQjM2Lh8BVDcoKSFmPiRFNUg6L/xAAaAQEAAwEBAQAAAAAAAAAAAAAAAgMEAQUG/8QANBEAAgECBAMGBQMEAwAAAAAAAAECAxEEEiExBUFREyIyYYGRFHGxwdGh4fAVJDNCBiPx/9oADAMBAAIRAxEAPwD24a+X1QHQ0dEApACAEAIAQAgBACAEAIAQAgBACAEAIAQAgBACAEAIAQHCEBzJ00QHM/XRAdj2HkEApACAEAIAQAgBACAEAIAQAgBACAEAIAQAgBACAEAIAQAgBACAi1W/ogJEew8ggFIAQCJSQDYXNtB1PRcd7aHVa+pVx4lMAPaUzgeeXxfMLP2lVbxL+zpvaR1mPx3s67T0Oh+BXPi4rSSaO/DSezJTMTjOzgu/FQ5EXh5rkOioB+8E7a/Mg6bXIWD3Xcz6kbHbruZgLpmYscuVzNIWQB6l2jFhQcpKojljt1NO5w6ugEAIAQAgBACAEAIAQAgBARarf0QEiPYeQQCkAIAQFb+0mSV8bTZkVg8jdz3DNkvyABBPXMFVUk9kSSH5KVrveY13mAfqqLE1JojPweE/cA8tFF04vkSVaa5jRwVo91zh6qLoRLFiZcxIw6QbSH6/oo9i1syXbxe6FBsw+8D5gplqLZi9N8hYqJhuwO8iFK9UjkpPyA4o4e9E4ehXe1kt4jsYPaQk4y03tpYXN1x177BYdrcbwjG2zPLNLgX9ApUqmZ2ZGrSyq6LhXFBHgqCJDG7pma7qL2IPcG3xCujK5xkxSOAgBACAEAIAQAgBACAEBFqt/RASI9h5BAKQAgBAYWn4gbTYhUw1A9m2VzXsediS3Le/Q5R6gqmcWyasbKN4cLggg8xqqgxyy7YAu2OAlgcUDpzL2UkLiTGuncxXYvhRmbYOyutof1VdSnnLadXIyFw5w7+zlz3OzyOFr8gN7ALlOnlO1a2fQu56hsYzPeGtHMm31VpSZnB8WbWVxdG4+yhjIB/ESd/L9FbBEWbFWEQQAgBACAEAIAQAgBACAi1W/ogJEew8ggFIAQAgPOvtWomSeyOmdoeL8xcjQ9lmr1HBpnrcNwUMVGcXo1azMbwxilRBNGwTuEZcARvp0aToD5rka1OZDEcLxNDVxuuq1/8ADUu+0x0U0kcsJe2N5aJG6ZgNieV7HVTy3V0ee9NGXFJ9pdE/3nOYe4S0hoWUPGtE7apb63/Rcs+gF/8AV9D/APLi/wCQXLeQOScYUQGb9pZl6i5HxtZRszpFm+0Cgb/6lrvLVSV+gt5lZVfanRt93O89gu6ixn8R+1aVwPsIQ3u7+pARR6nUrvQz2P4o6qEJ9tI5xZeW58Oc2PhHbUW7Kvt4I9OhwnEVtdl1f4PTvsxo2R07izUucLu5mw/rsrqEnJNszcQw8aE1CPQ2KuMB1ACAEAIAQAgBACAEAICLVb+iAkR7DyCAhY1jMNLEZaiQRsHM8zyaANSewXG7HUm3ZHmOL/bRd2SipDIeTpL69xGzX5hRz9C1UepAjrOIq/3WmnjP3sogbY93XkPoud5nbU4iK3gSeib7Saq9tJKfH72mUaeJxJO5+CyYuGiPf4DiIqU426fcrHMsbFYD6tNNCHQhTjUlHZmarhKFXxwTIs1E0i58gNNT5nl3V0cVU8jzKvA8G9VdfJ/m5fvrv8PibFEGF8lnOswZyLg6uN7A7Ab2V86rjaz/AHPJoYONeUk47aLovbeXXkR8ZwhlZG+aP+KGmSMj/MY3+LA4H78ehB3LTzV/aZoZonmywjp1+xqu3n9GVf8Aicj6RtNdoaGhpdbUtBzBtttze6xvEO97HvR4DGzWf9Cp/wAO/nJ9AuPFvoWR/wCPUuc3+g42lA5n5Kt4qozTDgWFW6b+b/FhYjHS/mq3UlLdnoUcLQo+CCXoOB64maLHq/AOLR0+GSTzEiON7i42J0FhsF6mF1gfE8dX91byRCxDjmWaxgPs49wbau7nMPkF6NOEHzuzwaiqxV8rS+Q5Sca1Lfe9nJ5tsfi0/kpuhHkUqtIuaXjpp/iQuHdpB+tlB0HyZNV1zLrDuIoJjlY45t7FpHz2VU4OCvIshNTdkWTZmk2Dhfpf8lWndXRN6aMcXQCAEAIAQAgItVv6ICRHsPIIDD/azgj6mmjMcTpTG8khu4a5tiQ3nsNtQoyVyUZOLujIYRxi6kYGQ4VFFbo14JPU38V/NEG29x2b7TsRfpFRNH/1Sv8AoQl2cKrGMbxeZoM8L2Rg6fuMgue9rquootd81YWdeEn2O/uQZH5XRC5c6SMF99Mr9bst0FvmsdelC2aB9JwrHYl1XQxC5XTtYetr0WM+gJdPC1t5pR+6jAIB++77rfzV9KlbvzPHx2Nk/wC3w/jejfT+deRQTVDpZHSSG7nG57dAPJQnNt3NuFw0KMFCOy/ly0wCucx+UODcxBaTs2Qe6T2Ny09ircPVyytyZh4zgu3o54rvR+nMY4goRDKHxtLYpgXtb+BwNpIj3a7T4LuIp5ZeTOcJxjrUu94o6P7MgOcsrPZTEF6iduN51Ii2Gc8hddSM9bG0aCvVkl9fY2uDYrJ+y/s2RgjJJcLXL72Ot9BstlOUlDKj5SrxHBVcQ6lTM/TRem5Kv1UbNHs0a9Gsv+uSf86DUzGAEusANb7K2GJqw2ZTW4dhqvigvp9CznwVrWXE13gXLSPkCtkeINeJXPmp8NhOpam2l56kWhqpIHOczXO1rbX0GUk3HnfXyClUrUa9k5ZSS4bi8NfLBS+TG6rEHyODn6OAtoSNPNa8NShCNou55eKlUcu/HKP0+NTs92d47Xv8irnTg90Z1UmtmXNDxTWH/K9r/sIPxbp8lROFFbyt6miFSq9o3Ld3FT42h1RSvjBNrhzXa+W6pjGE3aEk2XSnKCvKNiwo+I4JG5w57W9XRvA/5Wt81yUHF2f1OxmpK6LGnrI3i7JGPH8rgfoouLW6JKSew+uHSLVb+iAkR7DyCAUgEujB3APogOhttggMtx5VNEbIifG8ucB2ZYE//sLPifAenwn/AD+h5hUDVeaz7Sn1FYfQ+1eLi7W6kdSdGt9fpddpUs8tdkZ+IY5YWlp4novu/Qh8T1udwiabsYTcjZz+Z8hsFZWnd2Rj4ThHCPaz8UtvJfuVYFlmPbOoDUQx/tdM6Pd/vM6iZjdR5SMHxZ3W+L7Wnbmj5Oov6djsy8Evo/wzGe0WJo+oi7DUkqKJ1yLKh4dqZhdrQxpGj3G2/MAalZqmNoUnZu76Ix1cSkrLc0lHwW5rP49392+H9VjfFW5aQ0/U+UrcMU7yc3mfM0WC8OMYxrqgnxbBh0077r2I1mop20MMeHbqTuy4OHwxtc+NmcdHHN8AVZ2rkrl1LDRpSutyrmwd0hNow1hGxIt30XU1bXc0/HYunKySlHz/ADv9To4ede8lQ0DpclV89z0Y4+ko3VKzHH0dMz35yfKwXc6IPiFR+GKGjXULdo3SeeY/0RVWtrkHLE11bl8iPU8VxxN8FMxncgBTdarLe/qyEOFO+x2bGMRMXtGQtAIuGl7Wut1yf2VFRlu2cVKhmyJ6+e3vqZoYxVykiobZmlrHMPMkL08D8PGWbPr56GDiOExiWXstOq1/f9C+o+KHNjawAHKA3QixHcLTLAucnJSWp50cYqcckotNFG12XW9jcm40tr2XpJWjaR5jd5XiaXgXHn+3cJZnexyGwe7QuuLEX7XXm4urBWselhaU2rs9BfKHWcNiPzKzp3Vy5qzsTI9h5BSOCkAIAQHnH2uF0Zpp2tJDS9jrbWeASD/wFvVUVoOSNvD68aNZSltszFh/tCMniLjYAcydgvMs27H3CnGMM7em9/Ita6cU0WVh8brgEczs+T091vqVqk1ShlR87RjLiOKdSfgX05L15mPY3W6xSPqoLmdIXCRwocLDAa72co8WUOsM34XA3Y/0P1KvozySPL4rhfiKDtutV9yPxlRZZw5jbCbxBo5PvZ7B/u+qnVilP5mXheL7TD5Zbx09OQ1/0fVlpORt7e7mBJ7aaX9VGxZLiFO9i/4T4jbpBIDHKwBuR2l7aaX59l4OPwMoN1I6r+bmdzjJ6G4p5Ny0i2Vwtbmdj6a/FZ8HVhSleSv0fQy1ovYiVVWQwtsDta593yXu37tim3euMxVvgsudokg4NspZ8akY7JUOdDr4XaOY7paQaDyNlZSSmr5jy8ViqlJ27P1OyVDTqZHO/wB2nyWlUYIwSx1eXO3oRRIHuDI4wXONhfr5lStBaWIU8TVzrLJ3JeKYTPE27Zo3295tjp681GS6H0cOKV6ML1YqSXTR/j6FCaQu/igi/Maj0I29VU1O9z2MLxnA4iOWMsrfJ6P32NA7EnusQR5jb4JmZ1cMp3vmGm6LpvsRK2Rg94Anpz+Ksp1JxfdbRnxFGjNWqRT+aGcLwqWR7jLdsOhbrqRbUDn8V6Xx77JJu7Pja2AprES7NWj8yzZEDLlaABmAAC89ycpXZssoxsj1VjLNYP5Qt8djzZbk+PYeQUjgpACAEBBxrCo6mF0Mo8LhuN2kbOHcFcaB5bRcKuoZ5DNIC0MJY5p0yfekLfukDS3dUTilK6Wpsp4mr2TpuXc6GZxCpfM39oDLRF2VuouGt0Ay/wB7rNVoyctD2+HcRw1OkoSunzfJv0IOYBZZRa3R9FSr0qi7kk/UC4KJaNSSIcGHPXSNzWUuWrpm3/iREXPRzbEHyc1vxatVs8b80fKV4vB4l28MvubPAagOBB1CrM0hrirgmGtbmH7uYDwyj5Bw5j5jkpRdiHaNaFfhNFPTRBs82eVt7m1rt7H731Xk4vAJtzoq3l+DVSru2Wpr5na9hkGaEi53G4PcLFTxMod2XsaVBEGmp5f8y3k0KXxcb90Sgi5o8GEjHZgMmxzag9rK6hCtiG3F2S5marKEFZq9+Rna7gzK4upJAx3/ALbiSx3YHdq0vE1KMslbXzR5lbh1Ksr09H05ECKtMMjRUxOp5AfC4+JhPUOC206sJK8Xc8OdGthZ3enmWjpHPBJeHMdva2va4V0SU8fWkrO3sACkZCHViNpu45Xfy+98B+aZUz0cJxDF0P8AHN26PVfr9isZiMpk9m1jnB3uuLdT8NCq3GzPuMHxB1sMqk7Jmgw3Bsvil8T+m4H6lSMGIxjnpHYtaiZsbbucB5oYkRMBZnlaerr/AJrsFdio7RPUJxaw7BekeYSo9h5BARcRxSKAAyvDQdtyT6DVcbBXHiqn8HidZ7soOU2v35jzsouaW5ZClKd7ciqxzjUNlbT01nyudlzH3WdSethqs1TFa2h7mqng3lzT9jS0srg0BzhIebhYX9F2FeXPUzygr6aFDxRRSOe2SHK7QNIcDpY31FjdpubgdlJzTaaZ2CSVmjN1/DjZI3M9j7NrzdzYXtLb9Qx9iNuS6rPY60tr+6/BlMR4Jc3+E+QdnRv+rcwUr9Tig/8AV/qQqLBjG/8AfxNmYQQWhwjcP5mnw6juoSUHyNFOtiae0pe7G8W4RksX0chlYN4yQJWemzx3B9FHLDmi74zEvw1GvJv7/n3GKHAXPpnXikM9zY3d2yjQ5QBY3vrqjhG+iIPG4naVSV/mWHCeB1cE93x/u5Blf4r25tdY9D9SrElyRlnVqT8cm/mbDh9xbLI07AZh6bj6LHOOV2NkZZoovOHcYFQwkNLCN2kg6HVpuOo/NRTT2LsThp0GlMsMToY54zHI0uaehsR3DhsumZHl2I4XU4W/M0malJ35t/1fhPfYrLicJCuukuv5L6VeUPNdDS4LjUU7czTfr1HZw/NfPVsPOlK1RWfXkzcmpq8C5aywIabBxuedza1/gFpo4upRjlWxRKCk7sTTUgaS65LiLXPToAoVsROr4gklsKroI3sLZWtcw7hwBHzUITlF3TsRlBTVpK6PP8XwxsLs1C9518Ud7gDsTv5FevhMROo8sl6ni43hKjHPS9hiKqqJtGtLbaGwy693FenF6annUMJUl/rr5lhR4E0ayOzHoNB8dymc9SlgYrWepbOnjiAGjQNgPyAXLNmyyirDFI+ed59iMjB4bu67l1uvJTjC5ZVlGFOOmr1+S5fk0FHwozeVxlcdy7X4DYK+NNIxOozR4TgMMRDmxgOHn9FYoLoVyqSelyzqt/RWlRJj2HkEBkeMeHRVF1p5InFtgWu0HQ5Toqpbk0ZGonkMkzHEAUxjii8VwHyNDXTlx7AeV3dVjxEm2onoYaCUcxkX1JiqB7K8ha85eZcNuSoyatI2OScFm0PUMFrp3MDnsykjYnUdrhT7Ka2MUpQehoIK8/eBS8luVOnF7Dwna7cBcUkzjptbDbsPa43a4jyt+auhUkvMrkjj8NP43eozD4K7tVzuQsRH4UAc2WDTmY2tP/IC6lni+YtIrcTwDMQ5wIP443uaT2NrZh5690cbFsK0krMr30bmg2M5IB1bKXDtma+5HzHdE0JS+XsT4qF1xIW2uLEcwD5clmnB7l0ZrYicN4CaaaVwfmje1gaOYyknX4qqMbG/F4x4iEU1qjSBTMIt4a8Frmgg6EHYjpZDmxjavgeOGQzU2Zv/AGw42b/pHMdj6KFaEakcs1dE6U3F3TE0VeWHKSD2/vYrwK+FlQ1WsfoejGcai6MRXY47MWsba3M7qqNPNsHG25UTzvf7ziVupYKT30+pB1UtghYAvRpUI09tzPOo5aDslY1u516DU/BXpNlTaW4gTSye6Mg+J/QKxQ6lbn0JlNhoY10j9Q1pcSdToL7lWpWK0nOSit2aTh2gLIWZveIzO/1O8R+ZUoo7iZqVR22Wi+S0NBCxWpGZssYGqaIMTVb+i6cFzS5Yy7o2+vYLjB56cdZkdPNI+skcHCOCEEtaDyze6D3vdQ+ZIx9ZjbG1FzGRFUwN9owm7wRs4n8Vjeyx4hJnqYS8o2NhwjhFJlGRzZHHd5tc/p5LtJxtbmU4lVL3exuoKBrRYBacqMeYH0YtoouJJTK+WhcNlRKiuRdGqJa1w52VfZNcyedMi1PE0cRy5y99vcZ4j8lFOSdkd7BSV3p8zHcUY/UzuEZjdBGXAXOm5tckKeVtrMWRUKcW4O5q+AmH9jbcuIzvyF2+TNp+a00/CZaz75ey0Idy9RoR8FJq5VcgOp5Ivc8Ten/j+nwKjaxJO4nMCA4NIB3b08v62WOdWmpWuaIXe4lsuvZLlling4jvVmBwGVxLGEb5mi5DvPW3kind2NtTAuFBVb+dvJl1W1oiYXvBIAG26kzAlcxOK1zJn5mRZDzN9XeYGl1CSLY3RAcVXCnGPhSRNybIktWAbDU9ArlFsrcktxt8rrXe7I3++f6KzKlqyMc9R5YIr6nFQ24ibyPiO9+w/MqLrRWiPRocMk9Z79OXqO4ZxE5os8tu3qL39eZ+C4qxrrcMpyleMfZ/sXTeJ2ytEbmjK5zc1tPCDctIOmtrb81JVovQz/03spZldNbc9fTX9Da02LBwzeyly9QGuHxY4/JaVK+p48sLZ2zxv6r6ovqB4cA5pBaRcEcwrEZJxcW4vdFowKZWMVW/ougddGHMykAgixBF+XQrjBR1tVHFo5puOjSfhYKlosMbXYBDXVkMhd7JjQ7OHAsMmoyhoNv5rqPZqT1LoV5U13RfGWJwU8ns4aYuyN8QYSzl4Q0tF7912SjLS2hCNSce9fUzcfGNVFLkjmkLCxrg2UeNmYXMbtbEjqss7wejZ6VGEK0byirlzh3GFdNLHE2RjXSOytJbe5sXbDoBdTpuc9mU16VKlui0xWDFBTmf9tjyhuYgMI06C2t1N06lvEVRrUE/Aef1+NVErfHUPNxfRxsbjQ6LNJa2Z6NNQaTiL4XhllhljidK0iaN5dE4Ne8hpytJdu1psct9SVppaIwY15pm6qJ/aSBlZG6O7LENYHMqXcnM/A4C92nXXQkC6sk421MsMyfdZosKqwGNDGlsYFmDbwjQaBEdepfQPuFMgxwtuhwhVNHzbv8AVYMRg1PvR0f83L6dW2jMtj9XJG5ojjJdzAG4uvOpwrRq5bW69DdFwy3bIdRw0H1MNTG/LZ4e9pvy/D3PO63qOtzR8dLsXRaurWRbcRj9w/0+qmzDEw9S8tFwLk6JludzWIZhe/3jYdBopqCRBzbHYqTLyXbkSp4njdmj3tY/G6y1qicnHoe/waKyy63HcE4ddNY5bN/E5RhDMejXxUaOm7JnE2EwwsaIw0uB1d1U6kVFaFODrVKkm5iosGjnjzMcGSNHu8nf1U4wUlpuRnXlTnaSuuvQn8BiRlSWAnIWkubfQEbG3IqdC6lYwcXUJUlLnfQ3rYzATLGCYzrLGNbf92MderRv577dtUeLGSrLs5vvf6v7P7Pl8jR08oc0OaQWkXBGoIOxBViMcouLs1qNVW/ounCRHsPIIBt8IKi0dM5xfw+yZsby1zvZk+6S11nWuQ4ai1r/AB6qDRJMguw2mgzTF/tC4D949+azBs1p5D5nmoMkefYlg76qr9pSsIZl1cbgOdfcEjyVUoN7GuhWUNyzwrhmsima8BrXC5Y7NoHN1A20Dvdv3XaUHDc5iq0alrCcNxPFJ5XUufLdpa9rmt/dtOhJAFxYHTqbWV19NTJoQYOHKZ0jryy2uQImMAtY21kcbcuQVOVNmuNZxjY1+F8PNhIfTMyaAFrjfNrfNm66qajYzzm5PUs8QhfODFJDaJ1s1zcnyI289/JdsQuXVHQWt0U0jly1YyynYjcVZLA4WrlhcakhB3AUXEmmRZ6UHbQ/VVTp3LIzsUPEn8B47j6rO1yNMWY4MzGy6jkmW1FgbnakWVqgylzLM4FYbKfZkc5BxDA2vble3TkeYXlY3C1HJVKW/TqbcLinSejsUEmCVMIIhkLm9A4j5HRYocQcdJpo9hYyE9ZxT8yjraSpOj43nyAV6xlKXM0wxlKOy/nudpqGq2axze5Ib/VSeMpx2ZXPGQfI23BmFmHM55zPeANNh6nU+a14KU5tzei5Hh4/EOq0jc0rV6iPLZ2goTE5+Uj2TvEGfgcfey8sp3tyN+q6lYtq1VUir+JaX6rl6+Y9U7+ikUEiPYeQQCkAh7LqLR0rJsAhcbujaba6jS/WyjlO3JMdC0aAADsEsLhUUeZpAJaeTha4PUXFkaFzNs4Xe2X2jHtjk5yNBzyDpISfGPPblZRszty0oeHYo9Q0X5my7lOZi2ZTNHJSscuL9kF2wuKDV2xwUugEAIDhC5YCCxRaJJkHE8MbM0tdex5jQ6KEqaluTjUcdiLR8PxR+40X6nU/Erqgkcc2yzjpgFOxC4swhdsLjEtEDyUHBM6pMrqrBA7a4PUaLNVwkKniSLo1misl4dfyld8AVkfC6XQt+JYmPhl1/FI4qyHD6ceRF4hsuaPCwxboU0iiU7lrFHZWpEGOrpwi1W/ogHxp5fRAdDggFIAQAgOLlgCWAJYHV0AgBACAEAIAQAgOWXLALLoOoAQAgOIAyrlgcyroO2QBdAcz9NUBz2fXVAf/2Q=="/>
          <p:cNvSpPr>
            <a:spLocks noChangeAspect="1" noChangeArrowheads="1"/>
          </p:cNvSpPr>
          <p:nvPr/>
        </p:nvSpPr>
        <p:spPr bwMode="auto">
          <a:xfrm>
            <a:off x="809625" y="646944"/>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4" name="AutoShape 27" descr="data:image/jpeg;base64,/9j/4AAQSkZJRgABAQAAAQABAAD/2wCEAAkGBxQTEhUUExQWFRQWGBwYGBcYGBcaGhgXFxcXFxwWGBwaHCggGB0lHRcYITEhJSkrLi4uFx8zODMsNygtLisBCgoKDg0OGxAQGy8kHyQsLCwsLCwsLCwsLCwsLCwsLCwsLCwsLCwsLCwsLCwsLCwsLCwsLCwsLCwsLCwsLCwsLP/AABEIALUBFgMBIgACEQEDEQH/xAAcAAABBAMBAAAAAAAAAAAAAAAFAwQGBwABAgj/xABKEAACAQIEAwUFBAYHBwIHAAABAhEAAwQSITEFQVEGYXGBkRMiMqGxB8HR8CNCUnKCohQzYpKys+EVJENTc4PxY5MWNDVEwsPS/8QAGQEAAwEBAQAAAAAAAAAAAAAAAQIDAAQF/8QAMBEAAgIBBAADBQcFAAAAAAAAAAECEQMSITFBIlFhE3GxwdEEMoGCkaHwM0JE4fH/2gAMAwEAAhEDEQA/ALHw2MtuJR1bwIP0pyDXmi1bgyND1Gh9RRLD8VxC/DfvD/uP9Jryn9na4ZXR6noaaTu2g24BqjLXanGj/wC5uecH6inA7X43/nsfJfwpfYzGUZeZcwR1+FpHRvxrsY2PjEd/KqWParFne8/rH0pG5xy83xO58Wb8aPspDqLLvucRtqJNxQO8ihuJ7XYVP+JmPRdapz+mk7iadWcZbPxBh4QRW0PsOksDGdvh/wAK2fFjHyFAsb2qxFzd8o6LpQiz7FtroH7wIp9a4OW+FkbwNakgNUMrmJLakknvMn50kzmjA7OX+Sg+Yrr/AOGsR+x9KOpAVAMg1rJ30fXstiP2fnS9vsfd5lR51taDZGYFZFTC12RUf1lwAUmLvDLJIe6jsvIMJ9KGvyA2RZMOTsCfKiuD7NX7myEDqRFGcL25wak+zw5jkYWnGL7eyP0SDXqT+FFufkC35DXC9ksv9YaJWsThcLvBPhJqK8Q45fvfHcMdBoKGkUtN8jWL/af2oOIw621TKguhpO5IVh5b1F8NaORWnQA+MRNL9rB+hH74+hphhr5yAcoPkADV4rwo6sf3Ddm5AUjbc+ldWHnEabFDPoK4t25tKRoQo8xpTjg2GZnuQAMtouRP6uZdup1puLHT5GuKTXaIX1OmtchoCHoW+gpxxC2FzESc0DuHM0PvEwvjWRaNuDJz2dwt65aQ2wxHXYbnyqXYPgZibzjwA++oj2d4iEsKqsoyjdnaNddF5RNOMVxJW+PEAjoJj0Fc0rbOGWrU6DPE0w9vZ5PQa/Sha37Z/aHlQt+J2F2zt4CPrSFzjg/Ut+bH8KZRZk2uQ77h2b5VzcRQJLqB3mPrUWvcXutsQo6KIphdJbU6+OtOsb7DqJqsHZ1PmKw2u8eoqDhO6t+zNN7P1BqXkTX2Dfk1lQwI3IkVlb2fqDUvI0q0oqVtRXQIqjYqRsLXYWuwOpA8fw3rLNxDu2XvysR8hSjIxUrpbdLkKNM6n1HkcwFLJaqbY8Y2NRZrRs0RWxWNYpdZTQDGt1oKRtp8qevbpErTKQridWuIXl+G64/iP408t9o8Uv8AxW8zQ4rSNx6DSfQulBte1mJkDOTSfEe1t9Blzk3OYmQvj1PdSAtCxZFw/wBbcHuDmq/teOo9fGgXsSxPn68/ofSmjii92ickuEJY3iF6+0XbjvPJiSvku3yppdsEGI1inaYU+60bj5gmi/EuGSqXB4N3aSD9/nV7UdkIo2M+DWpI68zJH025a064riLltgDy1BHgOfPx+ddYPClStwTlbpyYcvofWm/G7wBA26SdI7o256UVuFqgtw7ja5RNkOecsQfQTpRa1x9OWFt+p/CoLhMeAwnUd3fz/IqVWLY9a5cmOKLYoxmNe2HFvbWfZCwiS6nMu+k6bd9BcPZAU6cm+SmpBj7HrTBsJdYOchHuEAabkePdWg9qRbQo7IQwFv3E/dH0FIW3IxLAH9U7cxH+lFbPDHVVEDQDSddNKC4hXXEmQV03jcDeOtUW9hTHXFU93uBBoZfSQsdfuozxJfcP55zQVbmvWNfurRLQlWNhLD2vdk7yfrSns6a2sQQI39edabFtyFMos4ZTVjvJWZKYPxIjdfpXdriqHQ6UdEhdcR5krWStWsQrbEUtFAPImErpUFdha2EoWA49nWUsErK1isYInXxj/XlXHtY5gDu5+H41viUoY5wJ+ojyimqyNf1jt3Dr3U6QLOXxJnUCOn31r+nN1rGtka/OmxFPsLuLPiW611guKNbaZJHNSdCPuPfSOSkbi1mkzW1uWHw66l5A6GR8weh6GnL2Kr/gvFjh7gO67MNpG/qKsmxdW4gdTKsJBrz80HjfoehhyKa9QXdsUzuWqN3bdMrtuljIaUQRdWBSeDsZnUHYkT4c/lT7EWdKa2hBFWsg0SDH4A3GUgTzj+ypyqPUzTa32dYFTG4G/ofqaRs4vEuo9kpMkTA2AbXU+tSE3sUEDPZOYchBnXU6dYPqKrTol2M04IFBEfrAehDfQ/y0SvcEiz4Sp8jAP55Gn9v3tSjKGA3GoPf0rMXxAorKwPI/Qfd86Wr5C76I9wjABWe2w91pjudROniD8hUH4phS951zBUQ+85khRO8DUkjZRv8AOpxjOJt7VQoClStwsdQqoVOY9dtBzOm01CeM4sM5y6Ivwidf3mPNj1/CrR24Ekr5HmFu4dfdw+F9s23tcSSwMbkWbZCx4zymu73EbhkZ1UAfDbRUUDooSJ8yaHYfEMLJQfCxl+/oumpG+n5L/hGDm27MwMkAdx10HXfyoSDEAY+4WM6+ZP8AoOtEODY11EC+bancsWb0GoHiBNN+JYbLpt3fneh6KSQAe/XbxNMqaEezJPe4soEFluA7Ehljw029KHXOINPIr0meUaTqKS9kiIGZgWbYAST4TtQ6/dnSPLn5xWSTC5NB9rwuW94jQ+PKuOE8JJljqJ0/PSgvDg7NCqW/aAnYdfzyqxOD2MwAiO6kn4FsWxTc9nwDl4TOppticBG1Tn+hqBTXEYAHlUVOVl9MKK3xOEoVew5H/ip9xDhVRriOFgz/AOfz+FdOOZy5sK5RHQ+U6GKK8L4oZCuw7jTTEjXamjKem3WrNKSORNxZMHuqBJIA74FINxK0P1x9ai7XC+8nxpJh+e+prCu2UebyRLP9rWv2x8/yayomayj7FC+0kWjieCi9rz089/uFKr2WBAPPb7h+e+pPZw6gZpgkRS9gTABBg8orm1M6tK6IHxbs6Ukge6BP3VE7tkg99XTjsPodJFQPinBoeRsT6A/+apFiSRD2TlSMc+n31I7vCYnv08oOv0pk2EH3+lURNgO5bzDw1qd9jbgNgrJJU6jpOundUWGHymekT5n8KfcExT2y+SJ0BkVL7RHVCimCWmVsmtym1wV1ZclRmiecda5c156PQbGtxaHumtE3rixbUnUZuev+lVRJhbhntmS2qwEIAkjkDq2ngT6VLsRBWO7QjemPDhkC+6DmUADpAkjuFPranaDHfBg9x5109EQVgsPeBP6Q5YEA6mRueR16Tp30dFuV97U/WstWgNa3irmlNuBorbjuty6F90NcW3A0lVbKAOgzZj4zUSe1LXQR72f5DSB+edS3GYZ3uEqpY2rpJ7/0pYeZ19aW4v2ZuNiC9lZVjJ1AidSD50Lo0o7ga1w9RaEkDSf9B1Ouvp1pbhtkxbzE5Z06AE6/n+1R3DcMIyh1ICrkYEcgZn1nyNPL3CNVQQVJ+vL60uqw7Ij3FOHDEhnUZYbnuQQCD476VEjgGRsrDUbDr3eoI8jVqWlyoBEFtPPUGPMyPCoj2qUBSAJZjmLHSDmnTuMkRTQbWwjpkQaTJOrNrPdroOgrV2xl1jQc/wA/nWi6cOzW1cbAQe6AdT5getI2rTNlQicx+YUAE92UE+VUTEaCPYxhBCjVveOnLbfoPvqacDtyzwNj86EdmuHXrIJsMwBBXN3H4oHKetHMMhtJ7u4qGVxvY6McZaaNYvDKWjNB28KSfCXbQzI5dBuCJ0+vzoJdZ7mLUByoZgCSoygEiTMjYZmM9I76keCx+W49kwcukjUMI+JTsy8p7tQDpTKLSvo1712DOJXAyhl2OoqFY9WLHMOcjTQcoPWpti8IQxj4Zn13oDxSxpttvr05R51oSphyRuJD8VcaYyx4D8/mKb+yPvFjt5+Wn50ohj7wDe6DPWh2IECCZPMV1o8+XI2G+mvlypwtqdPSm7LtOn3U9w5JAANMKcJa5+W3nWUtPQjXX8+daoALi4F/vGGVzoYiDPoZAnpP1pvwe7cD3Fe1bHs4iI96eSyok6HmduUij3DsOLdtU2getZg7BDGNia41JLo79LoeYVZG0UJ49gRBYaRv30emNqZY1c6kHWaNipEMfAlwNYB0J6TpPiNvSuOL9kxbsl7buWWZDFTmjUxAEd1SsYRQMoU66SOXPc7aimPaS6LeHcbMVyKOZYyoPlM+VFSY2ldlY3mBGmo0Jn8+NPuHYMqyKwILMsyOrAUhhFhgYzBCCw+QnxqXWbwMTDD4lJ7j8iDWzPohBHeMt5bjqNgxHoabMaWxdzM7Mf1jPrTcmuFKuT0E9hJ65wlzK6nkDMeGtdPXFpJIHXT13+VOgMkrcRdMPbdULsFylZ1JiZHjHzopwfib3QM+He2epKkfWR6UC4dd97X4WuRPIHRQB5aeVSzC2oGldUWmiDdIc8qa3j1pR7lDsdiwoJJgDnTAQxthf6Tk0IvKSRzDpAzd0qV/u99L8HFkMwVwWBggNMeU6b9K54Tgy1w4hlg5ciSPey7knmJMadFEwSQO1wobEZ2AJC5QYG0yfHl6UloLTJGkEdaZYzhhyk29946kdKe4dIFOBTE+Cu73FPaAk+7lMAHqPi+poXxNBcMkgg66dATr9PWpPxPgzXMQgVQLYJZztmJI0/lNE7fBLSEkKM24kA6A7Dp40XRkiBcOw9vKyKZkTEDYFdfI/JqS4LYXMx/VTQfxHT6fzVLu1vBfcF60ALw0kaZkb4g3WPiB7o51EOF38xuAg6Nr10BNDlbDJbonGAxByQoEdOo0mOnOPKunw267iTE9KYcIxavlIJgidRBH4ij9q2JneoSi+GWugDbwBDTlmnWJwwaDEEc6Lu6im2JcRW3S5NqtgfGoIJqB8bxBB0nWamPEcROgqJ4rhbXTHz8abHs7YZp6aRGWYLLEktyHTTehty5J0XL+PTWplxDsg6rKOrEaEExrEgAgRPcah+IUgkMsZSQVPIzBBrthJS4PPyQceRGCT+eu1LosDTakre/5/wDNO1qhIy3bB9KyuTmPw1qlGVl78PvKy6GfP7vvojZGlVz2PdLqqC7LctbZSVJUaKWjUxqpG2gncVYNhzA1nvO9cjVHZa6F3NN7hpRmpBtTQYRFGMkzAqD9tMa2dQoLe9tqSSdgOvPSp3ilhaAcL4U1/EswnKiHXKSoZiBE7Bok+E0Y8iy+62AuG8Fa3o+7hg3cSAVH8JEUtas5Qy7RDDz0I+lOePcS/o5uW3/rEZY7/hII8VIodc4qGMgbgCg4tsRNDl7snwUT4yfwrRplgLubMTuYP1FdY3Fi2ATzMCoTXio6oPwi1ylMMNSf2VJ+Uf8A5UNscTRzl1DeoNP7N2D4iD4H8g+VCqe4b1LY5v3nIgEypDKOmvL89TT+327yFluI0r+skGQOZBIjpz5eTBUltBr3baeI03PPyrrh/Y04i6QxyLpm/aCnoNhI0HU66gGr4lbojldEuW7dce6BrrJPI1q5wosAWYSrKwDfCSpBg+nrFPcFbCqADIX3Qe4aD6Vu/jQNNZ5RHkdaLdBjb4HGCxQZZykEEqe4gkGevjS+FsDeg/B+IZR7G+BbcbGd5OhM9evUwddz9gaUaM3Q4WtXNqwVpjRJiGG2BPIfMjWtAzqdZmNPhB2ExtETWNdM6Vu4rEa6DxrUwpoin2h8VdLEWozDcn9kgrp1OvoPCoR2SvAWrzMDI+pG5nxNWFx/ArdQqRPTz76i/ZrCZDdtxMPqJ/srGo5U3CDFpyV8BLh1tgLc6FAFy82n4vAa/KpKNBTLCYUIJhV6BfvPOnNy7pUskk3sUOS5mmPEL+h1pW9foDxHFE7VNIohB7omCdzA76MYbCyPZAROputooIPwTyPjUNcP7RWH6pkeINF8f2xNtTntgzE5TlJ7+YmqOL2SFcvMP4pURQJEApm10OXVgfIEzy86pjjeKF29duLorOzLp+qTpy00A076L9o+2VzEj2aILVs6GDLMN4JAAA5wN+dRq598fU9a6MONx3ZxZ8qlSR1hzt5/dy++nCU2sL1MDxHcKkOE4DdcD2dq687Zbbtvz0U+tWbokot8CPCcKWknbvHOsqV8P7M4vLH9FvadbbL/AIgJrKhLU3wdUVGKpsAdmOKLaxCOQZAKvG5VhB05wQDH9mrgTFzbVwj5WUMrZWgqwkHUaSDzqp+DcCvLirI/o5uEuGNkf8tGUsCWMBYMSx5gc6vPjduLV0jX3CR3lQSPmIpnBMjGdbEau4p9sreYNEeGYJ35E9/L1oj2VC3ULxMQBPKRPrtUhIpYY9StjTy6XVAlOCof6z3v7I2/E06a0AAqgADQACAO4U7UUk4irKKXBFyb5Ke+2nBqt3D3ZAzKyHXU5CGUx/EwnwqMYbAObYYgiSCF589+gj6ir44twy3ftvbuKHRhBDfUdCOo1qv+MdnnsSQC6R/EoEbj9bbcUk0VxU9mR9LQBkcwB6UI7VD9Gp10b6iKX4hxAWrZuASCQFHXvqLcQ41dugqSAp5AVyqDc7R2JeEzgzMb6hTruSegqd2rBYZo0nTvNQDs5bd8TaS2CzuwRRMSWIEEwYHXSrP4xxUC2uHtKpgZ8w09ottC/WQCRmjoyjvLZcdyRKMtKG2Cwcn9JiLOHUKWD3DlXTKPdM+8xB9JjutHguGsCypsENbb4XWSGjTNI+LbfbTSRVCcba415bVx5Mi0pAhUTNklZOgGsnx8vQl637G3bs2QFgC1aEaKFWM3gqKW74A510Y4KKOfI5SnpGuH4RZggFgoJHxaEj4o57yNNiCOVAcbw83PbCyY9n8IG7tO0+R18N6M8U7R4TCWxbN5SQNEQ57jbnZdZJnUxqSZqseN9pGZ7mTNas3DmZG3IUEKGjWNjA8NYoTgtjLI99w/g2tWro9oSz3CFHtPiDR8B5RoYiZ86l9k9NqqLgrXLjLiHE2luJcJ20RpzDqRuAOkDarTw+NQquQhswBEayCJBEb1OUWikZ6kEM1IXbwFJG1ebZCB/a92fAHWh7WLgch9CPp1HUVmmkZNMJ2TJmlcQdKQw4NLXBO1AzAOOeJqIcGz27ly4w/R3GkOGBAM5Qrc10gaxqI3NWVb7PG4ZuMUHQfEfuXznwozhOGW7SBEHuqIE6+s71SOO1uLLKovYhNnFgiZpniMXrpS3bnhqW8RZhhh7RsYh7jAQuZFX2fcDmPwiM2oqDcHx73rMs0sGIaI8Y08alLA49loZlLhEmvYoRqYoc19WOlbs8NB+IT4mjHDOzly7/VWzH7UQv8AeO/lSqPSK6q3YGvoANqB8Z4FiLti5iFVVw9r4ndiM7TAW2IlzJA6SYmZqzV7HRfs2rjg5gzuFB0tplHxcizOoGm2YzpQv7Sb63r9vAaWsHhra4nEvBgW1JQWkynRiDAG5LqRtr0YsTTtnPnzJql2UcxAn0/Hxpzw3ANfuJZtxmuNlGZsokgn3jy0HzrvFfpLjMqZfaO2RBEKWacoOghZA6bUT7O8FBx9ixdGcZxmFp0bMEBuHKytAPumefdNWOMlX2K4c2+IYhHC50tup0nKyXVUhW8j4iryDmqL+y1yOL4iCWn225MsPaEiTrJ2OuulXWbhA2H+prBHB76ymjXm6/SsoGOLGEW0DHxNu3M/6d1MuMpmtZBobjLb8nZVMd+UsfIUSuamk7djNeSdVthn/jPuL8muegoPgeHNse4XDhFhRAJLHxYkn6/KlGNbJpOiIYTXO9bFdRWCJXDSF61I1A++nNbYcz6VjFZ/aB2JN+0xsCLqnMEGgudw6MeXU+M1SDKRoQQRoQdCCOR6V6wxS7aDXSqa+2zs6tm5bxVtYF4lLkbe0ADK8dWGaf3AdyaXSujoxZXdMF/Y1hkbHNcuj3bOHu3T/LbP8txqFNxe6wuOzaXXzZD72UxEgnXRfdnnI76ffZ6cuH4rdkjLgXt6ftXTCn1X50DvnRV5Ks+ZP4fSmSTW5Ocmsmxxib73DLHWNTqTEk6knXfyEDQACnHFEyIljpDOOQdhISOWQECP2s1b4Wu90rK24YzsTMInm2sfsq3SmTXszFjqSSSTzJMk+Zk+dPSuhXN032/h/vj8GPeH8Uu2UZLbBc8SYEiPEaU4/phSCyrcYgNNyWAnVZUH3pENvswphw61nuAbZjBPRf1m8hJ8q7xt4M07SZA6DkPIQPKs4psjqfBJezxvcSxtizeYuhcM4Oo9lb99xGwBC5egzDz9DE+VU/8AYbhwb+JfSUtIo/7rMT/lVcBrSVbIIgglmJHMLHcBPqcx+VCONWxnB55fkCfxoo9yXEbQZ6GCIjwk699NsThy121EZfeL6dChGvT4hHeOlTkrVFIOnYjgeGGMzHKDrHPznailqyq6KNeu59ac+dYR01NZRSA5N8mkt1ttK6Z+lNLz60wpXX2uY6+uGxHs79lLbKltrJA9q4c5CwnWPeXpARt5o9w7geExWHw7iQgtKFVCFABAJWI5GfnVa/aabTYm6UIZ7roCtss5AtIDccqPdzkhQF1gWM2k6WD9mV5RYKIr+zVjGcg5ZZiLYI0MW/ZEkaZnaKLKRT0uS6r97+hJOHdnsNajLbDEc2JePDNoPKjQrhK5xd3JbdpAyqWk6AQCZJ6aVkTbcnuCMO83cViGMKsWVJ2C2QzO/d77uD/0hXn3tJxZruaRN7FOL90gam3oMNZUAkwVC3I3Oe3+zVu9vMd7Lh1rD3PcGKdLd1lDStpv0l98oBOaM2mvxc5iqq7N4lLmPe/icS2DfMzh1thilwsVywQVRU1BJGkDbcFDzdv+dEZeycxVlKlfdKkEERuCDqDOpqcdiPs7u40C7cJs4fkw+O4Qf1AdhP655jQGmVjD3uJ8QQXnVnuuLbXEXKGt2hBuAcpRC3iR4V6Kw2FVEVEUKigKqgQFVRAUDkAABTNaSZFOC9hsLhHFyyjLcAI9oWZmM7hgTDA9IGwiIFFbxiQ2h/E7jy+tGWSmHErE6/nSpsIzzjnWUzxFyTFZQCEbIkzS+EHvOe8L/dUH6ufSsw6aCucA0pm/aZm8mdiPlFYbpsXaubjhQWOwBJ8BrXZpHFYbOpQllmDKmCCNR84Pl0oinaXA2xB8D9a2aEvwhxGV1IBnUMpkREQYO3PqNwAK0lq+oSQ4gAEI2YAZ5O+/uqBMTD8yCawLC4Hyrnc9w+tNeG3mZSzEkzGqhSI0OgHWfKKegQKxhriTLL3VEvtfw4bhd4kfA1th3EXFH0MedS0CWmgP2mpPCsX3WwfR1NYKdMqbsTho4TxV4+MWkH8DA/8A7Kj+JTRttWgaj9UR176nvALQHAcWw1kEyOeVrU/NTUFVQ721JyqxLM37KSzMfJVJ9KEXsitXKT9Pi0vqOcamSxatjdv0r6r+sClrWeSZn/79C/YED4fQT9KV4pjPaOWjLnaQo2VQIVB3KuVR+7TZ2Ggp48WQlzt/KCeBw+VXYiCtuBOmtxltk+OR3jvg8qY3LQLeH5++ilm9FkwxBa6NjGltDP8AnL6CmQuyTIBHgJ9RB+dFckYvcsD7Fcatu/ibbHW5aVh/2WYsB10uE+CmrcJLb6DePx/CqG+z22LnEsKoBEMzGCYIS27x11ywdYIJBEVfF5p90ef4UJvctHgZ3veuA8kQx43CBPiFtsPC5RezZjxpjw63nOblM+I2X1iaKzFKNLyNZAK4kCuWed6E4bixylmUsNxlnNBOgKxofGNj0iiAK3W06Cqi7b9o72Mxv+zsLdFm2pK3brXMgLqCXDONVRYyRzaQdIq2sPcDw422HdtPnM1SfZjHn2t8W8AuLuNfN+5cZVZktFyTkJ2aSSBrmltDTRXYDXHcPjMDcw12yLK27ls2LBsCFRWRGZlnUu5zEuwMgA6EgLafY3B+xwdlN4Da9ZuOR46EVTuOxmFu4zCvhkuW7L37ClLjSAExCq7KCTAYgamD+iMgTV7YCzks215hFB8Qon50suR1LwuPqv2v6jxWob2ob/dmTU+2K2YHMXnW2f5WY+VE7S1WX2tdplVUt2Lv6W3cBLW2+Bo0UkaZokxuJHXUD4F40/Lf9Nxa9xdbt84y0hTFYYezxGGdRcvtZzIzLh0mQQHYZhCsZmQA1RLt/wBmrVm1K2UwyqLfsVzK12+126Td9owY+0a2iLrJA9pAJ5rdn79i5avX7ONu4XGBTnVytw3Q5TM65hDM+RtAfdLjQALUM43w3+j371r2ourZgKbZlNVViEGwOwMbka61VckWyw/sU4d7TEXb8HLaQIp5Zrhkx3hU9LnfVyUE7HcDXBYS3YHxATcb9q42rHwnQdwAo01LN2zHJM0ji10HcfxH30uBSV/Y+vprShAN/De/mG0R5/mfSt0/NnM7AdZ+SfjWUAnFu7ltlj+qGbyWT91bwNsratL0RQfEKBTXHH9AV/5hFv8A9xgp/lJPlRBDMUOx+Ie9/D/opWxWkrFokzo1y40rc1q6dKxji0ulZdNaRtBWEVjHNtaj32kf/S8Z/wBI/wCJaktR/t5bLYDEqBJZMoHUl1AHrWCuSKcEwHs+z7qRBOEuufFkZ59SKrC9bhc0atCL+6gUufUoJ/fq5+L2FtcNe07hUNoWnuGYRGXIXIAJjl58t6pnieUv+iuC5aj3DGUgSSQyHVSWZj361kyiklCXvXz+oOuCW8K5CgsK0gMk1lpiJMbD/Wq2qOfoI4tYt2hsQrsf4rjAE+Koh8CKHWUI50+4rdh2XfKqW/O2i2yPVTTS1cEVo0wIlP2WM3+1LHhc/wAm4Pvq8eJ3zbtOy/EBCz+23uoP7xFUZ9mVwDiNnXfOPWzd/Crv4j+kNhOrZ2/7Ylf5yhqc9mXxJOSvj6bhXhloIgA2EKPBRlH30uTzpGyIAFLga+H1oCM5cQKZ3eH22IJEMDIZSVO53jfc+p608cyaROp8KxhK0wt2SToqKWJ7gMxPyNeauD8RxNtyLF1rLXQAxUxoep5ASdfGvQ/aS77PA4lumHuf5bV57sBVFxgSdMi6agvIPP8AYDj+KmukK2MMQ03PdJCiApkyFWAp7jABPeSedWdZ+1u8bKr/AEe37UCGcs2UkcwggiR/a3qs7KAtMnccu/xpzhsqltM3jIE/wmfmK3oNT9nq9SQcW7bY3Egq99lQ7pai2PAke8fMmguOtBbdtes3D/EYBP8ACornDtmYKttJJga3NSdANbnWnXGMQRdcLlyqcg9xDonu7kE8utZu6Q8HpxyfnS+fy/cZYcBQx6oQfMqKTzKqyNW310XTXYax5ilHvkj3iT8I+pMDYfCKf9irAv8AEcLbI903ZM8wga4R55I86MeTnR6UsNKhiCCQDB3E6we+lIrSa61smlKGE0hc5+BpUUkdz4VgiWG+Jz3gfyifurK5w492ep+4D7qysYDXHzXLa8kK+BZle56qLS/+7RZPuphYsQQeZLsfEBLQ/linyc6VFcjVJIWtbVh3rm02ldNRJG65etg1rnWMJYcGPX0mlshrgXFA1IHiQPrSN3ilpd3HlJ+gNa0gpNjrJQ3j2FL2XUGCcpE/2XVvupC52os5gqh2JIGgAGviZ+VOXxmf3ckAjefHlHdQTT4C4tckd7doP9m4ga/Cp9Lid1UgcoWdRoTyq8/tCaOG4qP2B/mJVB4hzlPhT9EpI7sKuXc+n+tOuE2MzoJBBdQfCQDvHfQ32hC094RfhgYOi3G/u2rjD5gU0hJI6x6lyWKn3mLHmNZO403NNfZrFZduCRyil2vmN8w/tQ312rIEeB32TvewxWHuzol5C37mYB/5C1eibULcY8kQnyLmf8uvNoIKEZJJB0Un3t9IM6nur0OUK5Eks36BSeZNo3brE+OQz+9SSL4LeoL4Zvl9adqsCmeA1+v3fcfWnrHSgjCLHnXFvQE84NZdrph7p8KxgL2vScBi0/8AQujy9m0fhXnL+ke4dO/foCPvr1BjsOLlq4n7aMv95Sv315aVf0YJEEgT8qdK0LIX4Zq9tTsXUerCtNc1aP2mHXZmFd8PEXLf76/4q6ZPef8Aff8AxNWkvF+BZ/0PzfIV7PXCLwciRaV7xH/RRrg9WVR50PvM3MmeZ6mn/D7gW3e6sqoD0m4rkHxW0R5mmeLO1OobNiN1BL3v5fIc4ex+jVjzZ/QC2P8A+qmn2O9nzexrYgyLeGnX9q66lQvgFLE+K9ai10gWMP4XPX2rfdFXd9luEFnhtgje7mvE9faMSs/wZB5CltJE48kxJpKZNcZiaVAikHN0j+sfD7zS1NL9wL7RiYCpJPQAMSaxgdiscLdpDIUdSJ1MmIketZVU9tu2q4gLaw05EMm4RGaAQAo3C67mCeg57p0l2TcyycNfuLcCuyMHQOMqlcoOX3dWadxJ0mNqMRW6yuXFJu7Lz6NLvFdzWVlWFNFqQvXDMVlZWMiO3NHb94/U0y4hcIFZWVwT5Z6EOAPgcQRdB00kidto+/5UW7DcUu31ue0bMVuMJ0GmhAAEAAdBWVldOHhHPn5H/wBoc/7Nxep0tj/GtUHijpWVldS4OR/z9RJ9qf8AD1GW4f8A0j/MUQ/JzWVlNIWXQwvW5I8K4urWVlGlQY8IK9mlzYrCKT7rYiwpHc162D8ia9BXNb6dwdvMKi/S63rWVlQkX+zf3e5/AOYHbxJ+sUtdOlZWViYgBS3KsrKJjjDr7qnuH0rzBx63kxGJt7hMReQeC3nUfStVlFPkViOBf9LZ/wCon+IUpjDFxx/bf/Ga3WVpvx/gX/x/zfI3b/8Ak55tispPdbsAj/OahziWArKymT8JPJ17g7ibX+7WZ5PeHysN9WNXR9mGY8Ow+Zs0IQukQod1Ve+AAJ7qyspeiUHuTFVrBWVlAobbao720xJt4HGONxYbrzBXlrzrKyigHntMTpoqCP7Ct/jBNZWVlPpRzuTs/9k="/>
          <p:cNvSpPr>
            <a:spLocks noChangeAspect="1" noChangeArrowheads="1"/>
          </p:cNvSpPr>
          <p:nvPr/>
        </p:nvSpPr>
        <p:spPr bwMode="auto">
          <a:xfrm>
            <a:off x="971550" y="806601"/>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5" name="AutoShape 33" descr="data:image/jpeg;base64,/9j/4AAQSkZJRgABAQAAAQABAAD/2wCEAAkGBxMTEhUUExQWFhUVFxgXFhcYFx0cHBcXFxQXFhcVFxgaHSggGBwlHBUVITEhJSkrLi4uFx8zODMsNygtLiwBCgoKDg0OFBAQGiwcHBwsLCwsLCwsLCwsLCwsLCwsLCwsLCwsLCwsLCwsLCwsNywsLCwsNzcrKysrLCsrKysrK//AABEIAKYBMAMBIgACEQEDEQH/xAAbAAADAAMBAQAAAAAAAAAAAAACAwQAAQUGB//EAD8QAAEDAgMFBQcDAgUDBQAAAAEAAhEDIQQxQRJRYXGBBRMikaEGMrHB0eHwFEJSYvEVcoKSojPC0gcWI0NT/8QAGQEBAQEBAQEAAAAAAAAAAAAAAQACAwQF/8QAHxEBAQEAAgIDAQEAAAAAAAAAAAERAiESMQNBURNx/9oADAMBAAIRAxEAPwDrG1yIRPgJjg12RlaNMFfSx49Axm8LX6Zs+6m1HNyDskxmIAyEqWhp4cDIQiFIFY/Ex+0o24s/x9EHQjCwllmaY7FuRMxbdSFLYSxrhkPRDUYdQrXYmR4SEh9YnOEpM6XDIea3hwBnCZVa0pNVzBopk3bJMonHMb0DKojJZUqRokgaIyMJorAjJaoAvzIT9kN0B4oMaNYAQTC2NmNOqBxBOQWqgaMzKFtGaoAWwG6glKaAMsk5+U36Kw7WgxoyWOcNEruJ1IS+4n3SZ5q6W38UMpnktPok6qeuS2xe0HXxA/Aoxt70Hv8AGMw7szBQnDPcZ2rbkwlwziEulVcCYlWAxtN0RPoie8tFylurE8Ft7JE5qITWJ4oqT3fxKUmNeRkpdjdVP8StTIjxBZ+qgwgrYknRCEGwMzC0bZEoRik4VxulQKFY6lZ3tyZlbe5pNxKRXos3OCkY+rO9KfbQomUW5F7hwVNKm0D3yTxQtJbS4ptSkIsVp5Yf7rHVaTrDTiujIaVMTvVD3bJtA6JTqrALJdGpJvJUFfeE3lqT+pDjAAVOyI0HNTmkYyB5ZohsF4f4glLeGi+yB0U5sf8Apnmq6VeRZvmnB7LDhrcck04mlllzCcKgjRKe5hzieSiWyvT1iFtuw8S2CjobM2jlCRiu2KTCGSA53uty2junJFsjU42jDNnJtyqW9mVH3LY52SGdrin7xaDwOSfT9oqe+Vy5fLnp24/B+nUewnj97PX6J3/td+feno0osH7Ri0NABOZvruXWHtD1HKPiuV+XlW/4xzR7NPj/AKmX9H3S6vs/Uj3mnmCPkum/2hN4gfnFR1O3Kn8x5BU+Tkv5RBU7HrD9sgboK5/azjQZt1WljN8HONF3B227UAptXtDvG7Njva4Wct/1o/lHy7tH2zIB7ltv5vz6N+q81W7Yr1CS97vP8AX0jtf2coVJIZsE2Ii3UacwvBdvdiPw7oNwbh28Lc5Ss8uNk6L7Pw1Ss4MbJcfQZlx5L6Rg9plJjHEmGgSdYtPOy817CM2Q6oWk32QRuF3esBetLgLnRajn5J31QVpmIAsnuE3aG8yUiQMwDySvKD70Kg1gRGSnp051RVaUaKxbANw98ymtokZ3WqDBqU9jNzpUthBpzkUt4I4q8UjlIK27DbwhOb3JPu5rVIuNnEQFc6ns3+Ch2xORKhaaaIzByS6lc6Ii4JtMBQ1MCTchNLBE6plVwOSEsMJWqKbKY/aJQ02Nm7R6JTmt0MLQZ/UQtYzpr2MmzZWxQnLwhAzZGqYCM5KkCrg7+8T1SKmCIMyfNVsrE8lv9QJglXayUtjDEbSYGwFlUi8WShh5MyVLoxzRmGrC1u5b2NNpc/t7tL9NRdUJvENG8o1qTUXavazWvLGmNkeJ3H+K892n7Ww3YYc7Ez6DcvM16lR8yT4jLkilgDMm6PDbtd5y8ZkVHG1XukOMcSujgqxbqSVMyiGjxEBNw+KYZ2SDGcaJ5eME5V3aHaD7QrHdo1YzPmVxsJiAdYV36hus9SuWRryM/wAYqDM+qdS7bnOfzgudWw4N1BW2m7jzVkp8q9P/AIjORlMpdqOF5Xk6HaQBuI3buS6WGxrDrbXllKzZIfJ7fs3tplQbL+qtxvYdOvTLDcHI5lp/kF8n7QxlSlVLmOlthwjevdexvtYHgAm4zHSQR0R/g1Z2H2d3FIUXAF1N7yY1l0zyiFdXYHaW1H4F1+0qAe3vGGJEOgXygFcvYgXLnLpxuxx5ce0pwjG3A5WQHAzcH0VbsPrskoe8i0Fb1nxiSnhiDmT0R17D9yqZWcOHNIqVAXeJoVq8Ubqu8mEYd/GQrwWmwgJFRrQbzPBOjxBTqDXNBVqO0fCPYBNymvpMOsFS8ambWMXcUQrHMEeS3UoCMpQ06OyCdn1QPGtF87vJNuI90gpBId+2OqHuY/c4KGKX5mGjgJU4qu/jHVGxv8XH0WOa4WO1zhXSsPqlo39At1XNgWPRN2CLbMInk/xS1hbGtOXwCB9B3DqEVWgTeI6pBxrmnZdEaaqHUV06VvEL7woKjPFl1hUGu8ZNtzT2OL4kWUslSnDtMeIyq20IbmEt9jZoKbBIyE6KWRptK2YXj/8A1ChopbZhsu6kDJeprYh1NhJZYAmZ4ar5l2tiauIqzUm3ugZALOz9dOEvtLh3yLNzVjMLUOQhW9mdmxouuMGRp1Wbz/DenlqvY5zJvuN0rs/sRtFzn3Jd6L1v+GON4QDs15Nh+c1i8tZ3HBZSE2twWqziDC7lXsl4uWWXBxDRtwJHH7LfHtSH0ayoqNDggp4Iv91wnjZNdhnsjaaeYuPMKvTWVxMbgzmFGKrmm4Xo+kpf6NrswrZWNscl1bvAAdAl4OadRuySL57rwunW7LAEtskOphwiIcM/krI15/r6R7Je0U//ABvcDOV9CLtI3Z35Lo4vs7YfIcdl128t2Wi+TUMQaZaRIIzj84eq+pdhdqjFUo/c24HS/msd8a6XOU2KWgxw4pdMyZsIWnVg3Q8fwoC1pAhrhG7zvvXZx1vEVeIPokYjEiBst5/aye7DsdAhyRUp7J8LQRzVi2spNk59IVBZBHiHkpXVhoITqTm7zfyVg0x1EZAjySH4PiSeKKo0k+E+qZkLuKjoadNwERPVadPEdJQOdeznTuJW6bjqPIKwaCN8zvj5JlVvCeaftM1MFA5ozDgfzioluMDxGPJAytOtkysZ0np80ruBaWkHmgWlveZuJ4lbqVbXE81ux/cY5InARnEZWXRjsvaMagbkinWYTYX4qtmyTBceq22nOQ6wpZRMceB/1ICC2+c8UQBbYmeAaipkEWPmg6S7Ld8UdMAXE9UZpmJkeS13R1iOR+KkLGirVZsF5AMH3QMuS5dPsMh0vO11sOmq6m0AM4jO6wBpEmIO4LF4RqcrmJm4bZPhA8j8U+nSIzW+9H7Yjet94DkQeqciec9p6VZrm1acwLOALob/AFQN68pisbWHia98tMxtETfKF9U2rRlPFc3EdjMcZNNh5nNF4prC1GvYHtbLagDgRGvEZrl9p+zoqAmmC1+eUA84+K61JhYA0bLWjICbDhayZ+ocMpPmnxHk+fvpVaDoqNLSd+R5HIrvdjYjbcGucACLzrwC9FiWd4IcGuaR7rh9V57G+zgLppOcz+k+IDkZkDzVymunH5J9r+0fZ0NG1RO03Uaj7LjnDkZgqulTx1EgNLKgjLag9QV0cG2pUk1aYY4WImZ8rLjlns8px5dxxaeGJyE2J6ASfRQ18INmR7xmRlGUGdZXramAMZQuXjsK0GATeRfTICXc5vwTrOPGYtxE2kiJMZXzXT9m+1+6cHACzpJm8XGyBMHMHoud2pR8UTe4J0IH7gdZ+Skws7RDsy7QamTpy9V0s2DjbK+yPrB4D2kw4TlN9Ul1YtymOQ5LzPsnjyS6i/XIE5EHNeoOHbNyBusfUdEcfWU859wxmJ1k9Aj70EzedJMKSoLwCWngDBEo+4fvBtxC0xp1avylSHFO/pPRUDK+yepQVAyNOhSCxUuJa3oqhVJGQIG+FLsRlEbpTWbJvsgHgpF7DZ9w+awYVpya4dfnKKo6LRPFDSrNHUTBv8FAz9K0aOnn90Zbwf5BStxVMn3SOYKYasZA8LR80HYJ1WLHaAWqZBm5MKd9Qm11lOpGVuqcZ1cabyPdAA1MpVOk+c2nhBTXzGh4SgvuhGt0x20c25cYC0Q45WQudxWyXRYkpQTLd5nUQUdJrM4M8vit02EJRa5AUVa7QLGBwlaY9oA8TiDpClqM4Dmt0hOcDqk6dUAJsXA7oj5LYaBq/wAx6JJ273HmtjayMZ758tylp9Z52bHpZKp1IzHk0ISTJEH86rKLntEnYPMpQ2VTkJ6t+6PviMxnlP8AdLdWJEwI3gmEYeRFnDlcIQa9IOizQN8ean7h+gad0K+s+flZJqPyBLIVFYjdSd/+YHl9Vl490Dpn6qixsI+PlK2WCLtBWgndePC4cdnd1VLTOczy0jXNR9+Wu90xyEBWYaqQSTrkPks8vR4XtTQfZzXAO1kWjkVzMdgw/Ia5+tt661MRJ8vTPzQGmTNt5vlPyXHHd84x/Z0kE2FwOmnASfivM41mydoEyJBI4GBBz39F9N7Z7PAktsIy4wdV4DtDCHbDQPE4wBIGe8mw6rXFy5T8T4HHgeKHGBYjTxCdvplGq+p9kY+nWpNqbM1C0Tlugn4L5BTp3LIdNwbztOmwA5c16r2NxhZVpsnMAb9kukxb8E8FX21x9WV7w0icmujmAUxuHGcnqQlu72bfIrO6qGZkdAumuYxTE5ieJ+yJzW5QzmA4o6eFfqCeJH3R02P1HwRpxIajbwG+qKkwHd0JEpuIpiNJ5D5KMMg+80f6R9FDFAo7MiBHNx9Eotm+7h9lql3kyCD5D5JrnONy6DwCliU4kgxsOI/P6U4PY7IuPNoMeiLEU5/eJSGFwNi1LOYoYGjcN1oW6rRP/wBZ3giClvo7WbgDwSjSg+84xuCDi4gfkINobneSEOjNbBOh9VLR7TTYISY/d6fZC6mZvfz+qFzeB/Oqlpm3uk8UDCePktMaQPz6rJ4+qka3mRzTG1I3JBDjlHmts2wDIalGQ4zEeSAyBcCPzilCu8T7kdVgxb5/Z6qxacWA5W4QtgNiNkjpZKp4x4MECOo8lt3aBketjlzUZTe6EQLcIW/05IufIfdBVxbRcBxk6NRP7Rbnsv8A9qlsLFI5D4fFacyAJPyK07tBpudsD/KfyVXQxFN2Tzyd91el1UNZgJkiT+ayiot3jPeSfmum/ZAADgOeqQ+i4XEO4XVpwru5tpzP0TKeGAAJJz0v8k2nQE3AGuXzQ7RAgEG/GctbeizaZD6bZkb/AM6IquHvJsOPmqOz6YkyZkiARvz6pmMdIIDbCZOoOQngue9un041enIIPlvuvnvtR2ae8EAkONraGT6fJfSzR1BLt5jJc/tPAtrs2CL3Adq1agfF8LU2XtcQIa8GZtmPejxEcl2exHgV6bgbbYjmXQT6yofaHs1+HqVGVGeJplu43ueoXa9jcCKzYa6Koe0taRZzCSHAf1QJjgFcvWrjPp9CDCM2k7rSsNKdSDuIKoMi21YHPNCMFtX2gY81vXNpuGc79zhOn4UFNuyYJfwk/GEL+z5MgGeBH90TcK4C/wB/gpdmsqnKZHFp9Cj7wGZjyM+q02Bd1+Vz6IKjGuu12yeIUdEWgkADS+YvvtoidTMWIB5fdTim/I1WngR91vu3DMNI4NhQ0VTDWg+gHrJU/uwDknDEnJrXE74FkTBUddwEf1NUiv1c5bXIA/NbqPt7zuUX9CmFov7oIytCQKjzoyN8fG6gwcSjYYylKZWZEzPQyl/qZNj6fdOM6qNYfgQseTnHkgHIoXPAzF+JUtUtYTojFDUwpaLzujknO29HeRQ1unfphEz5XWjhp/d6/JTis8G7nDr91ulinATrobKMsPFAZCZ4oXYffteQ+SS/GkEeKeFviU79aSLC3D7K7Ww0MJymeMoXGplAP0Uru0yDZo8yPiVQ3HTFiC4nI5jqYBR2uguoPdc/nol1MGev+aE52LkAbG1GZLhN9comUdDGsIuWyD7u0CR9FbV0mp4GxDg07hM+SVXokWNGeIjyVP6xgPuX3tPzGSfSY14n1klO0ZHN7r+kjdf7ptNhGtQDfNvgrtqmBBE7vDKAUabrgEEcPkrVhAbcDaeSb32Ux9YCRtNzi7QYMJlTCsdbbIiBuiMuC0MKyYlpPE35I1rKs7OdteGQdktNgQDvXQxDtZiTeDGepUXZ9DZfYC+dzJ3c43J2Jc8uJAhotJGi5Xuuk9JXtiTfaOcnVQ16sSczpHP7rpOftG0n80XF7YqOY7aERYnrYD1my1pzXK9o2U8VRuBtsJY4jUQDAOszqvBYfEPw1QhjgDILXQPDH7huNyOq9bWBo9+JmAHRNzsuByzuI8l46o/vXbRiXHy39Fm8sjpx4zX0D2a9ou+inX2dsiWPy2jo1w0J3rrupybbHIg+VyvnOFYdZ4EcAQF77sPGNrMh87QgO8RvYX6rfGuXycXRbAvsMtrtfZUDFjgORmymq4akJBd5klIGCpnIjoSt9OPag12E3m3n6lIYZMBwE/yagPYzSJiTxGnxTKOEIsIni0/VPQ2qTTEwHD/SPqkvLW2kdQT/ANyTUwtUXJA5IsKyoDd+0OMFC09ldoyM8NmySGhx8TfN7h8lRWe0GJM8AELmB2/qICCndSoC2xJ4OmPNY11ETbZPGSD6p7sCwXgnqFptMT7rvIfVKAwSD4COJaENSk+bA9IUDHskEvqEndPqnVcfo3vJ3zM/NLOmlrsiPOPmVlOMpHml0Krj7zXGeMfBtkOw0fsaOTiT6JCtp4yFlXETZovP7go2vdPhkD/K76ovHcyOgJ+aMOm7Jz8B4QtS7+Ijn90pjgRdt+O0EbLZN/2vn0hWJRTws3geaeyhs5gid30XL/VOab7YHTXojq4pjmyTVHCfWylLDcRcWZUJ4sHHVbpuAGTp3OZ/4qahVh0NqvHM26yrH49zfdO0d5HyClM9k1qZf7rnSdNkhJZ2cRHjfbh8iLqsY2tAkZm0ED4oH48giQHHUFwsfJXavj9m0sO0iTnwMehKA4WntA+Kd4BjzW6eKD5OywxnDhbmt1G2zaP9cH4lR2fRjhBgn/kJz81j6l77Ub4meoPyQYbCHM+LjIPmVUzCNvcZznEeqKYWxwI8D75XB424ZeiF7a1pczhZVd02wMc0TajQQLEZZxHNGtYbg9qASDI1yvciN9lRUeXyZI/NBlvTKLhtxERAnOTqBOllmIeZnS1uv3XG3t1kIpU/DAtuH5yUnaOAbVhr7gaZRxXYpCIjqhxVG0wRJ+SN7aeTf2AA4924gHMHxag63OUZ5Liv9gSHuBrjYsbM8QkZZxHVe+b4ROfDehddrREE52vBLiPiE3sS2PDVvYyvRbtUqjagsYPgJjzE8CQg9kMSGVngh12EERBlrhmDlEkL1+J72QBk2dkC2amZ2YxtR1fYIqOGy+5vYXiYkwPJbkxm89ObjwTEel0x7wRlHMEfRadU3gmwzaPiCge3e9w/OK25kVXNEggnfDvuklzAJDHA7/e9JVNRrv5T0CBlAu1I6A/NLNKbUdqY4bH3Q1KdICTM8Lesq3u4sXbUb2qOoWkkQ0X3KCX9RTHu1Hk7he3UwniuSLB3OD8nEJVSnrccAAspNJGb/MBLPZlOs8nOegHxTatYjMxPCfSUkOIyYTuJd62QOkm/LMfRB1Q+uRk9tt5nyCRicS8SQZnQWAWHs2RwGh3rVHs8jPZjgDl53WhdRsqVdBPM5ehXSovMSQS4HKRlvuLIzTa0XjzQU3uOWzHOPkq3VJh7mNdeB1An4pdLYdMRbPw/2QVaH8oPUhJZg2D3dk8nfRDWrHEWAFuAEDjGagxdSpMNEt56eSscxzcoPAmPiEtlQEw7Zn81CoL2hw+JqA634n81V7MQ6AC5u+XWJW62EBFovxn5qZnZZJM7PCBlzlPVZksVh0j3wepJHkl1Gtm7yDrP4Et2Di/iJ/NVQ3a2deNvqEN/6lxGEObZtqCD6rnU8CQ4m4mcxK7MEyIb/tKw0H6OHlZOs3hrhMwWzERZ20JF9LGbRwQ4jAyNqCd8aARnwXZq0njdbgtU4i+udoTv2z4T0XgKTaXdGlUkk+NhMMhw1Ji4tffzXQxOKaHQHNOXiHSw36pNKo3ItEAg2yneJHBbLKTiZsDpf4D4rnnbpOp0Z+qb7pfN8jmn0mBwDhsxPXqCAeqiPZ9NwGyREcfRPodnOknbcBGkNibmJ0jRV6jU16DD0ztQ73rXtuO7PNXOa2415Fc7CU9hrQH7XHW5nNVF8Lz13nptjbp2LaXOHL8ugpNk/FPN7SYGqy0jrMAb7uf5CTiKQjOdJzm98tytrMBuc9JtPDnxUrGQCCCNb56ed4WpWa5zKMuJG0DyMHcn1coEHW28Wnf/AHTiwZwLmL2nqPy6mfhwSDOS6SsWIalCfeH/ACj4Jhoi0Qbc4vlMJzKYaHbU7xrfmlOuLmJm/wBCtazgNgjKJ4j6FY0kSYBnyCU/Dtn3hA43+Ca2jBjbzAtAz5wkFte8EmB5fFA2vBv8Pgqdm0ee8HgELqbdZyGbo6wrQT4c9eI+6UzEAGC2/T6ppFPc0RxnigIGYIjI3AjnZIo+/aJzniljETcW8vqtU6Y0I8+qGrRPPlZS7VuoO2TJ92xjmQuePEdnjE3zgnKeCxYsTlcpsOOA2ah2ztAAbIyztfqmitTeHbLXNgOkB1iBfPzWLEW0yTtNQw9FwLWNcHGSJcIBbI3SRcqbs1jXFxc0QyDDbHO0ZzBWLEy3KxZN4qcP3Ic/Ya8Rcku3hpgAW1Ty6lVlgYQR4dom8xIJ8j5rFiztbwgYEspte4ySQAN0zs7tAU3BAvdmQSSNYtxm/ksWLe3KzncVig4uBm0gR/maTe17aoamHBaHtMhwsHAb4vGaxYsy10s6KwuGL6ZeCBsWdx1kcUBqENB/Py4W1iZbtZrKVQOAcJAkjPUZ2RS12cnoFixbCnu2hsAWmeqjrUQGzpwz/LBYsWYaLDVBYCdoSQZtAyXRFHRx0vG4/NYsWeVPFYGhsASBZU1qJsRAyWLFydofhnW+CY4rFiyQ4t1oOU6JTKfEza6xYmegkp1Rt7F5DoMG1/7LVd0ucMtkSY1nK/n5rFiQkxbtkW3xnlnv5Je2YExeSLbm6+Y9VixdJ6c77KmSdLaDd1Wm0yXEA5b+PC6xYtA52Ad4Q53C3EnVardnAOjQyONs/h6rFiJTkJx2Ba3IATewHxXJYGm184mNZ943vmsWLUvTHOQTg1ri1vW0A5TaShq1diJFiRkT8OUrFi1PTFf/2Q=="/>
          <p:cNvSpPr>
            <a:spLocks noChangeAspect="1" noChangeArrowheads="1"/>
          </p:cNvSpPr>
          <p:nvPr/>
        </p:nvSpPr>
        <p:spPr bwMode="auto">
          <a:xfrm>
            <a:off x="1133475" y="966259"/>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7" name="AutoShape 35" descr="data:image/jpeg;base64,/9j/4AAQSkZJRgABAQAAAQABAAD/2wCEAAkGBxMTEhUUExQWFhUXFxQUGBgXFxUYGBcXFBQWFxQUFBgYHCggGBolHBQUITEhJSksLi4uFx8zODMsNygtLisBCgoKDg0OGhAQGywkICQsLCwsLCwsLCwsLCwsLCwsLCwsLCwsLCwsLCwsLCwsLCwsLCwsLCwsLCwsLCwsLCwsLP/AABEIAIoBbQMBEQACEQEDEQH/xAAbAAACAwEBAQAAAAAAAAAAAAACAwEEBQAGB//EAD4QAAEDAgMFBQcDAwIGAwAAAAEAAhEDIQQxQQUSUWFxE4GRofAGIjJCscHRFFLhYnLxB4IVFjNDosIjJJL/xAAaAQADAQEBAQAAAAAAAAAAAAAAAQIDBAUG/8QANREAAgEDAwICCQMEAwEBAAAAAAECAxEhBBIxQVEFExQiMkJhcYGRobHh8CNSwdEVM/FiNP/aAAwDAQACEQMRAD8A16+znTLQe9fWQrq1mfDPTNcIW2i9ti09QqcovKZm6VXsxbi/UHwVrYZ/1VyiQONu9F+xas+RjaY0qEH1wUtvrE1VJdJ2DmqMqm8p/pvlWHetHiVyf1372nql5X9rF6Q/fRxxDTk5wR5b6pCc4S6sggHKoe9LKxtM/VfEwjQcRZ6SqRTzEflyfEhDsNVGs962VSmyHTqoFtV7U3GMiPMnEt0drPyLgeThPmsZaaPY6Ya+osN/cf8AqabviaAeINln5c48M386lP2lb5EfpwbtenvfVB5MXmMhT6J/cFal8DN02uoHaRr5BPbcz3W6gmqDnHgntBzT5EVKYOUeC0UmuTGUV0Eua4fKrTT6meUAa/EJ7B7+4BeDxT2kNtcM6SMiiy7C3PuGKzktkR75dyHVEbA3yBD09iHukGKrhk4+JUulB8oqNepHiTD/AFjjnB6j8KPR4dMGvpdT3rP5oB1eLxHQn6KHRtm4/SN2LW+QQxTkKl8CHV6XBqVQc2ocZIFKNuciRHyu8UwlHuiHzrBVqTRHlroQWTl4LSNTuS7rkFriFbSaE1cY06qHBCfYltVJ0xq8S1RxY59xWc6TNo1rcjxUDtQs9riVKSl1ANPiPBWpfEylDuhJfH8q0rmd3HgIVknAHMLtVG0FUsE2uU9iNI1mWKWKcFlOCN46iUR4xlI/EBKjyqi4Z0LUUZe2irisY4GxkcQT53WlKmpLKOeWqmnhi6W1KnFaS08B+nVEWDtV2RDSPXJZrTrlFf8AISeGhFSuw5tHmFooSXUzdanL3RJe3QEd8q7PqZtx6HDERkUbLkqo08D27QBs4Ss3R7G61N/aR2+w6x1CLTQKdN9bEjcI0Prmpe+5LUGLdQObZHrkrU1xIzdNr2QP1FRtj5p+VTlwG+ceRn6kHMHxUqm48D81P2gHNbpKtOXUhxg+BREK73M3ghtSP4Q43HF2E4vbzcO+mXgvaZ3uIHIarzfEPMjT/puzPd8HhTnUbqK66fM9zs2th8VTDqYa9p5Dw5FfOR1FaEvadz6qemoVI2cU18jN2n7PwZpE/wBp/wDU/Ze1pfFU/Vq/c+e13gdvXofb/RjdkW5r1lNSV0fPunKLs+S3RwhPxe75k/7R94XFW11KnhO7PT03hNesrvC+P+i1S2W39jnf3HdHgPyvPn4rVfs4PYpeBUI5m2/x+hZZs2Pkpj/aCfOVzS1teXMmd0PD9NDiC+w39HxDP/wFn6VV/uf3NPQ6H9i+yE1Nm0zmxvdb6LaGvrx97/Jz1PC9LPmC+mCrV2C0/C4jrcfldtPxafvq/wAjza3gFN5pya+eUZ+J2U9mneF6VHXUqnDz2Z42o8L1FHLV13RSdTIXT5ke5xKjN9CNzgq3ENWwwCE9yQJENM2QpIGmsg4ge6lLgcORNIAjgoSNZSkmR2cZFTtaNFUi+RtEHU2QkRVfYffQynwYXXVAgdxVKV+RtdjnNlUpEptCiIWhVw2kpNIQxldwUOCY07FhsHNZtOPBe6MuSThJyKPNtyHldmQaBapctzM5U5IJjxqs5Rd8Ci0GH2Rm5optA2Oit3J5G/rP6QfJJU/ob+kW91CHYln7PD/C0UJdwdaD5iJfWacgVai+rM3tfQgJkYAKYImyAsRuTqi4BGmUbkJJkdmdUbkDQfbECxIU7IvlBFtcMOnjHa3HNS6Uehp5slh5JNRp0hFmiW4voSGcCEX7oFDsxrac5+IUOVuDVU08SOdgeBlCrDem7MztsbE7RmUkTbkRcLDUJVYW6ndoJPT1M8Pn/Z532Z2rUwNcC+4TBGYI4jn/ACvn6unbjg+tp1lc+vUMaKjQ8GQRNlxI6mKrMY83F9HRddEK9SMdqeDnnpqUpqcoq6CwrABGo8+hWJuWW1W6JiGtp72UIA44R3JIZWqYZ/JMCu9rxogBYxRFiFSZLQivg6dS7fdd5Fd9DVyhiWUebqfD4VE3HDMh4AcWPG64cfqDwXuQk5R3Rd0fL1qcYTcKisyvWw17H13IlUkKNCNsCHUOGfX7JNvlEQS9mRL6Nla1CfIPSSWUU+yIGWquFRNEVIbXkkHqqMmgw+OBSJ23+BwrTyKLsbi0MpmbT45qbmcu524tOVgFIkiVUcBwNpMWVWbRLuwoUqb6iTOt0+ivLReGsHTCWSbtBjEHW6FBM1VZ9Ti4It0JbiyADop2q/Itr6AGeC1VhWYIxBtMdYE/RPyzVTf8RYD6ZF3eULO01wjWOzqyDToxZ58P4QpVOw5RovqDTbSm7z4Km6nRCSpdZMI0KR/7w72u+ynfUXu/kry6b4n90SNnk/DUpu/3R9Ueeuqa+g/Rv7ZJ/Un/AIdV/aDzDvwUvPp9xS0tTlIgYKoPlPmh1YPqZPT1uzBdRePlcfP6qlOD6i21FymcY1Hkpu74M211QndGh+y1uwwSWehB+6LjcbAFUSd2h4pbUPczhUPE+aLILsa2sdTKlwXQpVJPlmbtzZLard4fF6uDy4LzdTp3ffFfNHveH66O3ypv5N/5I9l9tvw57Or8BgA8J1j9vHh9PH1OnuvMh9T6KhXz5c+eh7zeBALclxJnWwgfFUI51766/kIBoZh8SQfV0CNbC4231BRYRFVwKBlWo5MCtVIOd0AVKtHVqaYipi6IrN3XWcPhd9jyXbptTKlL4dTz9doo6iHx6MwHPcxxY6ZHrPgvejNTScXdM+SnCVKTjNWaOLgUWcWN7Zo4VS21+9EqSkuBU686bs3ga2sDmAFjCLizprTjNXYRYDqO/wDhdKk+p5zgnwxFXDg5jvCrdcm0oijh4V2QvMZG4mhXCBGqdrcE5C3YTuK5LXpSjdA0EXLNQSJsC1vNXKSih3C6pKSawFyUsPhgSUluuIhrzoraTLTaHNqSs3gpTZUa0/tWzs+oWJqchHrRKOORJdxW47mrvEqyCjkUriSZG6enVO6DggJgGyoREEjpZS4p9BqTXBbdtOqPmJHMlYrTwfQ0jqa39zCp7XqcfG6T00C1q6q6jmbWJsWtPULN6a2U2V6ZK2YpjG4ikfipgc2qNtRcSBV6EsTh9iH4Ck74XEdR901XqR5H5FKXsSt8yrU2c5vMLeNeLMp6aa4yVnUyMwtVJM52muRaoCSSlZAGKpCnamNNlXGYYPBLbOvwEyL3t7xyk2XDX0jvup/VdGevpPEtq8us3bo+qG7D232Ltx59ySIvNODFyRdtj4cF4Oo0rzKC45Xb9j6jT6tOyk1nhrh/ue2o7rwHNMzey4kztY1tO6YCMThy2+iYjqNbn3/YpiL9OtI5oAVWKAKr3oADfTAW9oKEwKm0MCKo4PA913H+k8l3aTVui85R52u0EdRHGJLhnmazKjHbrm+uK96LhUW6LwfKVIzotwnhruWab2uG67zunKE0vVJhUpt+vj9A24IDI25XCmM+4VIO108Elh0K0OVRJ3XDilhj9eJIeNQhprgacXyMODDhLShVmuS/IurxZXOHIVqqjKVOS6EQQq3RZDiyE+BBKbNcE8EhJ+sBBKahZ4CxO8l5eQsDvLSxViQ0HVK7QHBiNwXIcwnIlNNLkoWWuCq6HcNjH8ISbiFmGHkfMApsn0Gm+DjiBwDvFGx/Iak0+EyRWaf+2BzBS2yXvFOpG3shCmDlCW5omylwyThzGVkt93yKVKSyJdRjSFam7meVyKhaDGNcocUKxZwtGpUdFMFx5fcrCpOlRV6jSN9Pp61aVqSbfwD/AFlRhLXWIsQRB6FNU4TW6PBp59alLbLldyxT2g0/Eye5Zui1wzaOrjLEog1KFF/wmDwyTU6keRShRn7OGVK2AcOa2jWiznlp5RK1Sm4cVopIxtbkFp7k2ArF4MOhws4ZOAB7iDmOvcuetQjVWeTr0urqad3WV2/nDA2Ht1+FeKdQHdO40C7t4kHefSgfDIyzEhfOa3Rypu9v9H2Gh1sK0cP/AH9T6LgMWyq0OaQQdQvOT7no2LppyIKoRi4mkabuSpCZzaka9Dw5FMC22pvDnqkBWqtQBWKAJBTA5yEAnEUG1BDrHQrr02qnReOOxwa3Q09TG0uejMyts4ix7ja692jq41FdHymp8OqUJWlx0ZWdhnA5Hjb+Fs5RkcqjUp8EtOh807djNyu8hMqxr3ZhS0VGVuBjmtdpB/pI+mqm7RraL5/AplNwPunwsfAqtyayZ7JJ+qxgxByIn1wU7E+C1WksSRLMRykc/wApOmxqsuxFRjTceHrNUnJYZMlCWYimubqFav0ITh7yJNMH4Sn5ncHST9lgbpCu6Zk4tHbpOQQsYbElcGE7hZnEphY7fRYLFhtEnksnJI1VNsM0+cJbvgVsXcTUwx0Mq1URLgxDqJGYPgVpvTJsyNxvAhF2BxmLR4ox1FYggp4DAYCkSGtqFQ0g3C3wqTuJMFUBb9mvaBlOr2boaZcJ4mQB9F8n4tKU6r+HB954NThT08bcvLPfVcFSxDffAPA6joVw6fU1qErwf06HdqtJR1EdtSN/j1+55jaPsxUpyWAVGgE6h0AtAFs3EuOnyr6PT+KU6qSl6r/H/h8pqvBKtJt0/WX5/wDTHr0nNkOa5sFwORHumHXHAr0YTjLKaZ5VSlOm7Si1+3JzMSRaTHrRNwXIlVaw2OZim/MDHK48Fm6b6Giqw95HVG0TkSERdVEyjRfDsKOEacn+IhV51vaQlpt3sv8AB532tewYd4NWnvt95kObv7wPy65SO9cmsrUpUpZz0PR8NoaiGoi9rt1+RgeyntjUwzgDG57ogWaAJ3nEASXXHgvmpLcfYRwfaPZ72gpYlgcx2gkaiRqFnlFmni6IeFSEY76e6rQhQqFh5erJAXDDhIQBUqUygBSACTARUBCYg6bg4Qe5a06rpy3IxrUY1YOMhHaAEtOfL6r3IS3xUony1aKozdOaD7IEZT4KrtGflxkuCrX2aD8JI6i3iFaq9zCWlT4x8ynUwj26T0K1U4s55UZx6EMqaG/VJoIyfD/I8sac5HW/g5Tdrg1cYPm4urQGYKuM+jMp0lymI3yrSuY3aJ35TtbgL3BIV3T5JyTv8VOy3BW7udKrkho5xKFYL9wU7WC4MKh3CqOPFJJBe53an1KNqHkJuIKTgh3l0C7c8PJLYh72Qat/hA709vxByT6AOqcAPXemo9xXDF848B9kuBbu4zcB+Zvgfwou+zHZPqgey4QeiNzJcWAQqFZgFiu4zzG2sMWVt4SJO8DwOq8XxDTXlvR9R4Rq709j5R9C9kvaGWhr3XELwqlGzPoYVVJHrmY4HmsWjVMVi9nsrAw7dcdf4Gd4z4LSFaUeGTOlCas0eA26/F4cntsPvNh7y9l2hpdBc4wQ0kwbmbrsp6youJM4anh9GXMEzBd7T0j+5lwT7rCIiC0WMDWblbem1v7jD/jNMvcRn4vabz8GKjjusDTrJ0PCBryWc9TWlzI2p6PTw9mC+x5rF4h7/iqOfYSHFxuZkX4W8VzuUnyzqiox4RReOAhSXc1Nl7PHxPECNZkzw4JWLigqGLrYSp2lFxEHuPJw1COQlFrg+sexft/SxQFOpFOt+05O5tP2UuNuCbnp8TGaEDMrEujoqARg8buPjQ+pCQzd3Q4SECKtWggZVLIQB27KBC3UiE7isVdpUN4SMxcfcL0vD6+yW18M8bxjR+bT3x5RSw2OLbGe8eivYlTvwfNU67jhmjSx4OR7h+Fi6TR3Q1KY41AQSM1FmjW8ZZsU8RSkiG6X0PgtIN9WctbDwixRwzSMp62cOsKZzaZpSpxmuP8AaK9XCuHEt5/yrU0ZSoSWOgh9AnNsjiM/FaKS7mEqUr8XRXqUCPX1WiqGUqDWRSsx4wyYTTBq50qiCUAC9qaYIBo4ok30QO4aQHFie4YBpninuQ7nbiLiCc1JMSZwb0RcpsOB/hLIXViN1FxWCvFvsli47Mg1TqntQ9zJFY6ed0tqGpsr7RoiqzdcADmDGv3USpKSsbUdTOlNSSPPbr6ToNiPUheNW07i7M+o02qjUinFm/sr2ic0gPK4J0D0YVu57LZ212uAuuaVNo6FNM26eLDhDocDmDBB5EGxWbjYtSM/bPsvhMVvF9Mb5pupBzQAWBzt7eY2N3fkn3om5Su0PDPKbU/0npOLjQqlkmiGtdMMa0RWc43L3O+IAboBkdKVRhsR57E/6XYtpMODm71aNT2dO9Nzo+Z4yaNR4XvuT5djz20PZqrQO8+nUt2Z+Gw7UTTBjU8M5EIuilAz/wBSZIMggkQbEEWIjiOCLmiQFep/hK5QpjmN97dO8LjdkX0M6IRnLae09kvb8iKOKPJtT7O/KrBkexxeIBaSDIIkIAxsNiw4xPRNoEz0+y8XFj65hSBsPpyJQBSr0kAVggY9osgCviqNpVwlaSZM43Vii8DgL8QPuvoKE98LnyetpeXUt3AZTAM7rfD6QVs72tc5FFLNkMdVE6i3JTswab84CZVH8QltC+cj6Ef5+iymmb0pE1C5mV26jO2vckkpc8lScqfHAFKnSMQSOXG/OyG5x5CMaMuME1GmbNteOPrvTTXApRd7pFbF4IG4EHvutKdVx5yYVtPGplYZQdhi3MGPWq6lUUuDglQlDlEtpAnI+ae5oSgpMGrQI0KqM0+pEqTXQTKsm3wBcDomrEkylYVmkSECZBTQEdJQBxKYEGUYHY5rHIuh2CLTwU3QrMlpSYsgngqQWZwpHSU9y6lqMn0IDD/lF0J4Br4UOEOHrkokozVmVCrKm7xdjCx2DdTNrt48OvBebW0tso+g0mvVRWlhjcFjHNNlwTpHqQqnq9lbbmxK5Z0rcHZCrfk9HhcfOq53E3UjSpYxZuJVy3SxAU2K3FgEHXxQO4H6Rh0HgPwiyHvYvEbKpPEPYxw4OaCPMJ2QeYzzG2f9N8JWksHZO/pu3vaftCL2E5X5PB7c/wBKMSwE0t2qP6bO8D9ir3Ihpmb7KYutTqOwlYOGe6HAgtP7TKtO5LViadVzKzmnQrVrBmnk9hs7EbzRxWTRoj0uysXI3T3fhSMtYqkkNGW8XQMbRQA+tdsaoA89tnDSMsr/AJHkvZ8PrKLs+DwvF9M6kE48ox2VI0XuNXPk02i7hsYMjIOec5cJuuedJt4OqjqFGLUghtCNSeRA+uafk3I9IkutwsPtKXDetOunelOk0sGtLUbpWkXO2O9ncW6cO7yWLjg6N9nyOidL8vv5LO/Q2ceoL3gG/eIm3JNRb4M5zSb3HHabAIExwIT8mV7mfpMErIS3aTDxCt0mhKvF4ZZ7EO94RH9Iz/Cnc1j9S3RUvWXHwFGuxuZd9fEZqtkn0Rl5kYvNys5tNxzA4c1snOKMmoTfIp9H1f8ACpTIdNFQFbnLdoY2NR5/wofzHdPlBAs1BPkk9z4ZS2LlEhgOVuUE/SUXceR7Iy4BdSI9SCmppkuDjkBrh0PrKSm0ScX2RtyK5PanXykJbF0LUu5Dq95E+X1T2PqVvSyF+qeO/iJUunFlRrzi7/qFS2k8fyAVPo0Hk09MqrF8DH4oO+IQeIt32QqbjwRKtGftCwRcE/nzCHd9AioLN/59hFVsiLcL5EdCk1KxcZQUr/sYeOwDqfvtuyeMxOhXLVpduT19Nqbq0icNVXFKB6UJmxgMc5pzsuacLnTCbR6XCY+QFyygdUZXNXD4lZtFpmjTqSpaGPpuKQyw1IY0J2A6ECMjbPs/QxDmVHsHaMMteLO/tPEIWB3xY8L7VezsVd9tiQtYzM3EwGbR7GC7K/kE3kODd2DtxlW7XAnP/PBQ00UmmexwmMFQQcwoKKeIZBKBgMfCBDqZ9cUIGUdrkBpdwBPlAXTTlYxnG55SmJX1NBt04v4HwWsShXml3CpPueVoWyyc8lYgC9/XNTd3BtWJ6Jt3AsUHjImDobx0WTjY0U3Llmjhapym05X8RwWE4rk7KE2sN4HvcDa0jL1oVkrxZ0SSmrdSjiWDPLTvXRG5wziuxTLCDp64rTkztY0Nn1y0wRY2KxqQujpoVdrsDtGhuGQbFVRmpKzDU0nB3XBSa4arocTjUkhoP9XkPyoLv8SuCtjnJ3ylZAE2tCHEpSaC7SbzHQKdvQd7ktqnj/PXijauwb5LqMD50Hf9tVFgU/gjnUnwfdEcon6yjdC/JpsqNYQDZHHpJVOzMuHYHeHMeabTZSaXwOJbxJPWPKEvWXBaUHl3YDqg4evBTnm5oklhL+fYcyva+73j8kLCVSKdr/z8nTChJxuo4+X+2jhiRoGG/I/+ylTU/ea/nyLlRlTxsT+Wf8kVMWGn3mR4jxBU1JtYUjWjQUneVO34/BXNVrhAaL2ytdXDda8ngipGDdoL1uxj4vDFhkZfT+FlVUZZidenlOPqzHYeouKUT0YyNbB4ndhc843OiErHo9nYtrtVzSjY6YyTN/DvCzaNC2wqbDGtelYY5jkWAY1ABwkBg+0eE3mEgZIA+P8AtFQfuVGtEuYd8D91N4zHQiO9aJ5uSzy+yNoFrg4DdLT72hI1HVXyRwfYvZSqXhrtI+3rxWLRqng28eyyBmVv8UWAeysmgZmbZxAcNwXOv4W0EZSdkYYyhfV0E1Sin2PgNXLdXm13CpgQ48leUZrKyCBldBDOPBCQEzotLCsWqWRIBkZ/4hc0+bG9NY3IturvaZgHu6TkslCMlY6ZVZwd0N/XMcIc3ONPqp8qS4ZXpNOWJIXXZTvEyOOUfdXBz6mdSNN8fxFR4cDb89FrdMxs0aGCxPaDceOi5pw2vdE7aNVVFsmivWwEHktoVrqxy1aG2WAv+GkgEEEHy80nXzwUtO2rozTHErrycTRIQIkN4pXAIUxxS3MYbQBqpbfYpJPlkuc0DKba5TyjJR65qlST/wBhMr6cs5jxIz70eWwdW/TB1WqbDzB+sEoSX/oJyf7CH187iedvqo8yEWarT1prjHcy6m0gCQbmwAh0me5ZPU3usnctAkk8fz9Rf6urIypjUktBjlJ+yjy5za3YXzNPNhTUtmX0wIxW0vlpEvdqRLj0n8IqVI08UvqFGhOr62oWOi/YbgnvcIcyoTcxumB1uEqcn7yv8y61OPuOy+Fr/cQ7td6/ujMCBlx3ckmpSecGkNkI+q737g1S6we/MgZu3b8SRCNspNbmO8YJ7I/Yv0t3WJyNo6xOn1XVujH2VdnD5U5u820u1ym1zd47roPA27gspU4S5wdCq1KaVldFujiyfiN1yVNNJcHZT1cXyaWCrEGxK5J02uTtp1E+GeiwO0SPX1XNKKOqMzXo46eKzaNLl6liVNiizSxAOqljLVKopAe1IYmu0EJAeB9qPZslweyRExGk5jmDwVRYNXPNUPZyXDebbXgtCT2+ycK2kwAKWMPH19FJSMl7gLk24nJOwXKGI2oPhZ3n8K0iWytvxfUzu/Te6a8/Fdulo+bNR+552v1PkUnPr0ECBqvp1FJWPh5Nyd3ywWus4cYWbs8mkZOJJHBBATaYGZCpCbYbntGieSUmQyROk/RS1fktSa4GVq54evUKNtjTduQvtLJ2M7htxEJbS1Is0sSMjHiR+VMoPoWqncczFNGULN02y41EmMxOOBzbPMR91MKWeTWrVUuUVBXGnmt/LZxb+wVShT+V3dI+5v6slGc/eNJ04e6xRhaZMcAkJkg9nyuncdmSRpH1kJXDjAAuYF5yTbS5BRb4OcwjMfwmpJjcZLoVsTUa2C420Gck5QBmpm4pXZpSjUd4xM6riHw5x9y5MQC8j5SZIIXK3LL4/U9GnCF1C279CqcS193PFxDpcGg8/iH0WLzm9zsjDbhRt2srk/8A123Dxwhr6f1F/JUoxXDF/UfKLdPG0gPcqhsZNBDRPExBPeVd42wY7J7s/cY+sXEQC51h7tIvknKHBv0JzTsvoF2sYu/iDinV90nsKu6InfYKbZPNx5ZC6XmRbssscaTSvJ2X3/wZtBpnfMUwbkNDnP6e8YadU4wbzY0nNJWWX+AmVmT8w5ndv1sFajFEPzH2GOw7XmdZkcFnszkvzLJDOz43PNbLGDB2buTSrOb8LnN6FRKnF8o0hUkuGaeD2zVbm/e/uDT9p81yVNNTfQ7aepqLlmizbtQmYb0AOveuZ6SJ1x1cmP8A+YaoPvU5HEC2cSTNu9T6JF8Mr0uS5Rbw/tUwO3TujQ3jLnEFZvQytcuOui3Y9Ngdu0y2enzNPmCuWVBo641k1cvf8YZGaydNo0UgXbVZGpUbB3KOJ2m2Da3Mo2hcyqm0r2YHcsvPRUkBWO1zPvUwAOZv4J7UK7MjHbaeXHdaAOlh3lVtQrmfU7Spm6YzvA6cEATh6IHvPyvA4x9k0uiE3ZXZxqFx3syTp5D6eC+i0FOMYY5PkPFas5zs+AnNK9C6aPIRLTa4+/gswCkHRCAJwA0hCuHIrd/j+VQXJaUAc8osAMKQIKpICQEMLkb14HipaKTtlhByIxBybyGavBVZEJGy/sTIlg5ST4HRca8xdz1JKg78L4CHijPxffxVp1bcHPKGnvhld72ZST0F46rRKbMHsXGRbasZDxJnyVbL5YnUSVooIuGf49FKzIuhdRxuNLHKdb2P1lCjfJfmWVvwS1zsomIi5y6ZJtK4lLGCrjqDiCW5gSI3b8WiR6lZz4urnRQmk7O1n8zzOK2diKhuHQP3ECJ0HFccqVWbPXjqaFNcq/wBp+zb83ua0a3uPsqjo37zIl4lC9oK7Hf8usEEEu62HkJWq0cV8TH/AJCbw8Cjsfdc2XR7wyIYYn5TJM90oemdzVau8Xj/AD9zdpVarS5oqOaHboA3iSd20EgC1uErfyb+0cnnpetCPzIqYafiJJkXJJGWgP34LXy1YxWod79AauDbFxfLl53Ce1Aq8u5ndgJyhc88M74SuiwymouOwZampE7QWNztPf8AhEnccVYDszxUto0V2X6WJIYGlsgEOB920Zi4NuVuc6c8opyudUZPbYsU8aSAG2A3pgxJNiTHKyjZZ3ZfmNqyK5qUpyBPJv1V+vbn8md4X4/A+liWRHaAa3DhlwtkspRnzY2jUhxuNGrhKhpb1F53s/cfMz8O6CWiI5nNcMpx3ZO9QezDyYoxOJpXcyq7X3g4i/FNxpy6ohSqR6Md2tR94ew5wWgCeAdN9Vi7Lg2V3zgLAVnvdG9ln3aCMzyCmVki43bNEVBqIPAGfHhbkps2PckA0Nlo3fOe/mjax7uhZbhi6d0RzsBI4OSVguyvXcXtawMd7ojfPuzxsch+NMlrTSUjGo3tEmlwI6jKeS+j0ycIJSPjNdOM6zcM/IMCBK2bu7HDkUKnOesosUc6ueKW1DsLYRrnorBoYgkhyaAWCSVLeS3ZIkoSuScqYDCdB/lIAEJgcEAEmSMp1SMiQk4p8lqbXDLmHxJcQHhruG8B9ZWM6airxbR006zk7SSfzLowjX2AAI0GnAgFYeZKObnT5EaislZlCvgXNuBb1wW8a0XycNTTThmxTAW9zAKEuQUiCOXnPlohDbuIr1XWDGtcZvvEgARrBvpoVMk+htS2Wbn+4x9R4iGMgZtAN++R9EbfiCnB8/cJj5J05SCPpKNrXJNSSxYHd7pV8EXEUaDWgwAONhJ5mERilwjSdSUnl3JYzP1ZMUpcEVKoaPVuZSlLaXTpubK+IBMEHTjGWoCznJpJnVRhG7jz8SuKWXPofpzWUzppyvgburM2scGJXFtOY2eiTZaiOrUxAmIgHMRccVClcvbYzXN96AXAesrp8jLJDOBPX+EslWRPZxdsjmClv7hstxgr4hhcIEnpc+V+5ZTqYNYU89xuD2Yfds9hgmWFwcYm3ZuAvbQwuSdX6/zudcKX0/nY18DjHwW7znsEDecXh4OodNo0gLmqRX1OinJ8dCxiNx5B1iJJaCIG9NswIPis0mkatpiaGGdJhz92DJaDBNgWSOuaptEpMs0sIBG6CCZ4OLsriDa9kbu4bexqUdk33nNAlpEB1xcRkTGRWbqPhF7Fyya4JgRZggAwN0HOAOfHikVdIy8Y929AIj+m/rqvU0mnko7mvueJr9bBS2X6XuuPr+xOBpC8xy424SV01q06btF3OHTUIV4tzSj8e/yXJFfDkze2foZrSOsiva57I55+FzveDx3eMfIolpldcJuWbWOCpThDCd3+P3BY1adTN5Vzg26YnwWG+62Tnoi+Qti5Xc4m+Sd+wcAyeCVgwF0+qfABsQSwXJMaICXyAkJiCBVciLLqQ0PcVCk+qKko9GIc1aJkEhxGRKTSY1JlmjtRzR71/V/JZSoRfB109TNY5LHbUX5iDPQws9tWPBW6hPlWGVdltiWvkHp+bqVqZXs0VLRRteEicPs3j6HVZ1NV0SNqXh3WTGVMMwW3QTx/x+Eo1ZS6lz09OHu3+JUFG8bo4zLgOi2dRLl/g5VQcuIr7hnAAm1jwz80vSLLILROTssfkS7ZpvuuB6c1fpUVyC0FR8MrVsK4GM/XFWq8WsGT084vIurSc2DHrVWpp8MzdOS5VivW6eV+gnPNTJ5OikrL/fQr1hfSOUWWU+bI7KTw5S5/nY5hPOyzc3waKir7hxaDcgxBygXAHKNQsrs6FFWB3BlIBIm+udgePL7ov1BR6XBqYNwyz/ut0QqqB0mhLt8RMjqPpxTvFhaSAFITOp0UuXYtR7jn0oEn7rJzNVAbT2dUqNLqdJ7mj5g0keSxlWinZs1jSbV0is3DG+8zLORkeBnJZzqJ9TWFN9jRwGI3DvNgHKYHAiJ/C55ZOiOCRX90ZgnemOts9M1DWS08BUKZcSAAXEhtzDnXgg9wOSTdhpXH0cJVL5c4MaJkFx3eG6zPjlkjckg2u+TRbs9rwC+YOs/CBkLZRbNZ7muC9qZs4ipYmZMgXJ8Z7ioSLMXH48QQSHRORN+sGAPULv0ukqVPWjj4nma3X0aK2zy+xVw7C8TuwB82TR0GveuqVbyrpyd+Lcv79DijpvOs1BKPN+F9la/1GNqNa6WgERBdNsrRzWG2UoevLrx1+p1b4wqf04LjMuF8EitXcWxJJkQZi033brpo7W3tVkv/AC5w6hTSW93bw/nzYRWg5euq7qM5ZjI8vUUoYnHr/P5gQ0SQBrb1wW0qqirsxp0JTso9RrZBhTTqOplKyHXpRo3jJ3f6DBTJMnNaXscrd8BnDWBPhB81Knd2DZJLCIfRAHBUpMSUr5BZSixtf6J3G+RXZxmYR8guA7POVV7IaOhJdwCDDE6JoWAxSTTsiXIcfypCQJTJIdomhgOTQzPeffd/bRP/AJuSj7b+h2L2F85fojQCbOJj8BUJIBJiRqsq8VY6qEnusMxB/wDkKmC9UKje4ZVMEALJ8HRHDsh1Jx3c/W8Vgzshxcb8w9aLNewW/wDtKGyqrjVIJJucyVpWS2EadvzCxXPvlb00thxV5PzOSlUEm/D7FawxDBnLNTJmYg+u4LOp7Z2af/rIrPJOZtEX5BZJI6W2W8EJpvm8bscviWNTEkb0sxY7CUm7zhAjfNoEWYSom3ZG1OK3PHX/AAU2OO/64hW/ZM17RcxWo0kLGJvUEFgnIZflPoT1LWwhvPDXXbnBuJ4weiwr4V0b0MuzPb1MJTJaSxpMC5aJzGsLy9zs8nobV2PG+0Lz29a5/wCvU+q6IJWRjJu55+g4mSTJ3jn0K1Myzso372/b8qJ8Fw5PWkRg2EZw6/8AtJXL750+6ee2dVdxPzang1dMkYQZ6XDWp2tJBManiVg+TZcEe0FQii0gkEhswc+quiryIrO0GY2x2g1HSAYBXp66clSikzyfDqcHUk2lfBov/wChV6fcLi0X/wCiHzO3xLGln8intIwWAWApEjkd0XC3p+zN/H/JzVsTprptf6Ge/wCFvee/ivS0/tP5I8bXexF//TCIsnTbcRVoxTukAR73isuaeTotarjsPd912U/YR4mo/wC6XzHU05BR5CqGCIsmuDZuzwc4TM8kkSdGfU/RMl9SnUyPrVWuTDqIA+irqWiaeYT6hLqNq5hImPAwpkH/2Q=="/>
          <p:cNvSpPr>
            <a:spLocks noChangeAspect="1" noChangeArrowheads="1"/>
          </p:cNvSpPr>
          <p:nvPr/>
        </p:nvSpPr>
        <p:spPr bwMode="auto">
          <a:xfrm>
            <a:off x="1295400" y="11259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8" name="AutoShape 37" descr="data:image/jpeg;base64,/9j/4AAQSkZJRgABAQAAAQABAAD/2wCEAAkGBhQSERUUEhMWFRQVFRQXFxQYFxgYFxcYFBYXFRgUGBcYHCYfFxkjGRYVHy8gJCcpLCwsFR8xNTAtNSYrLCkBCQoKDgwOGg8PGiogHCUpKSwpKSwsKSksKSwsKSwpKSkpKSwsLCkpKSkpKSwpLCwsKSwsLCwsKSwpKSwpLCwsKf/AABEIALcBEwMBIgACEQEDEQH/xAAbAAABBQEBAAAAAAAAAAAAAAAEAQIDBQYAB//EAEEQAAIBAwIEBAQDBgQFAwUAAAECEQADIRIxBAVBUSJhcZEGEzKBQqGxFFLB0eHwBxUjYjNykqLxFkOCJGNzwtL/xAAaAQADAQEBAQAAAAAAAAAAAAAAAQIDBAUG/8QAJBEAAgIBBAMAAwEBAAAAAAAAAAECEQMSITFBBBNRImFxQjL/2gAMAwEAAhEDEQA/AKdWPc+5/nT1Y9z7muC1IFr6E86xoY9z7mnaj3PuacFpdNIBoY9z7mllu59zT9NLopAM1Hufc/zpC57n3P8AOpNNNIoAZrPc+5prXG7n3NSaaaVoGRl27n3NNLt3PualKU3TTGM1Hufc12pv3j7mpNNJooAZrP7x9zTdR7n3NSaa7TQFkeo9z7mu1nufc1IUpNNA7I9Z/ePua7W3c+5p+mu00BZHrPc+5pNZ7n3NSFaTTQFjdZ7n3NJ8w9z7mnaa4rQA35h/ePuaUXD3Pua7TS6aAsT5h7n3Nd8w9z7ml00kUBYnzD3PuaT5h7n3NOikimFjS7dz7mk1t3PuacRSUgIy5/ePuaYzt+8fc1KwpjLTAHLt3Pua6nkV1BVluFp4WlC09RSMBAlO0VIq04LSCyMJXaKmCUumgVkBWkKVPppClAWQaKQpRGimlaCrIFBFc1mDH97UTbtSY/v0p7WzJmMZIMeWPOkAG1iI8xNNKUVxxhdaLO3hBJg9R3xUvIeYvPhRGboSNvTufWs5ZVHY1jByAClJorZcIt680tB+wCirZeXcPbguqM+/0j+VQ86XKH630YHguT3bv/Dts3nGPc4q94T/AA8ut9bqvkJY/wAq0l/n6qIUDyUVV8Z8S3F/2/35Vk88nxsWsa7Hp/hogHiuN/2qPzmmN8A2B/7jfZl//ms5x/xoxbBJ86D/APUzARqIJ/vpWXun2y/WjRcR8EWwfDdP3j+VCXfghvwXFPriqn/M7hzrPrU1n4pZcagT6imvIl9D1oZx3w3ftZZJHdfEPyqsKVeW/jRlwwIB6xPsan4q/wAPxC6lBR+u0T/Eetaw8nepESxfDN6K7TRV3hypg1GUrsTsxIIroqXRXFKYEJWkipdNJpoAiIphqYrTGWgCI00ipGWmMKYyE0tKRSUDLxVqRUpyrUqpUnOMVKkCU9UqQJSERqldoogW6X5dILBvl1xt0VopHtQf76UBYLopDaonTXFKAsFCVxWidFKlqSIEknA7+VA7BksEkACSTgedaXlnwroA1Y6mNzPTyFFcq5WthddyNUZPRR2HnWc+JP8AEHS3y7AycFjvXHly/DqxQfLNNxvMrdhdIieiiqe9dJU3Lri2vnue0VleI40W4bV824ZMnYEf7Zqo474kdmJ4m3qEyCv0jpscx5GuaU0joUTS8T8aWrZ0WELmd4knyFBcfxPF3bes6Vk4tlhrO+So22/FG9VfD/FlpVIREAjJCAHJjJj0FcfjBMkDvMYFRrvllVQFxvF3rZ0umkkbEb+YPWqluJYtJJBq95j8efNti2RqX/dn+FZ5b3zbo0rjsP4Cs3/Rht3mrwFEnz71Jw3D3WbttB8+lXXKeBSRqBkdI/WatrvB7FV6/wB9KQWZnjl4swH1sduhXyg1Ly61eVhqUgTmI261qrYVhBGR0YDNC8dydHyoFtuoH0nzHb2jyothY+0C694yD/PtUGiqXjDe4VtLbbhhEEbyCuD9iateXcet1d/FGR19a9Dxct/iznzw/wBIkKV2ip9FKbdd5y2ClKbookpTSlAWD6KjZKKKVGyUx2CMtRstEslROtBQMRXU8iloGaJVqQLSotTIlQc1iJbqUW6ei1KqUE2RC3ThbqbRS6aQrINFNKUUEppt0BYN8ukNuilt12mgLBRZJMAT5VdcHwi2RqaNcZPRR1in8Lw62kNx4Haen996xXxP8Vl1Kp1kHsIP9+9cmXL0jtw4u2N+M/jMt/p2SSNsdTsTVPyvlvy1+Zczcbbyn9KF5ahLSBLHbrHc+taa1wBiWMydyfzz7VyJ3udfBWLaJ2H3pW4ER4iIn3PcVZXFAws5A9/XtvQv7MzHvNZyuWyFqSKXiOX23P8Aw1650596iT4btET8v8zH61qLXI26gAR9/ail5OgyxJjucD+laQ8abMZeQlwZAclsj8AP6e5pP8ws2vpAkdB0+4qL4x+ILVxfk2CukEF2A307KO4nM+VZHUTWc0ouluaQi5K5HpXK/iy0WAZTJIA2OemN6093i5AGfyrIfB3wubai9eHjOUU7qD+I/wC49unrWrKV3YcFxuZy5MlSqJG7A9M96ntcfHQH2qMpTfl1t6Mfwj3T+g3M7C3QfCIPTp6isjxPKLlp5W22ncFen2BzW2KUmiol4sHxsXHyJIruWXC6GdRgkBmXQWHRtM4MVOVogrSFK6YqlTMpSt2Dss03RRBWm6KoQOUqNkoopTGWmFgT26gdaOdaguJQWmAla6pildQXZq7fAN2oyxypsTFSC7Uq8SaybZz7BVnkinr+dELyNPOgyrgAkEA7Uv7S3esvyfY7S5QTc5IOhIqA8sI6iI6jvSDi371zX2PWmlIluJBc4IqMxuPUVCbdFxMlp2MHz6T5VGUq0yH+iEpUnDcNJHvJ6AbmnFKp/ijnYs8MQpOu8IgEAhJznOYn/qrPNk0xN/Hx6nbKr4o+IP2m78mxlEEMw2G2Z/jWd4qI+XZ8UzqYCfQTQvG8Z8mz8q3Op83M5icL+X61efCPBH5qruGnABEwcYORXnXex6T2RZfDvKkVRnxtgY2Xsfy/sVetbUeBQDnJgGOpPtV3w3w9mYUCBtjHbHSlXkzqDpQDPlnz/StYQ+mM8lLZWZw8tUnUwn8hUy2AMAAelXtvl5Jm6pCgDyk0Y3DWwPoEY/s11pxh/wAo42pS3bMwLPkY9Kju8IHBUrqBBBG4IOCD9q1rcTpGBjsKWzcBBJCj0Ak+tP2uuBLGuLPMb3+H/CE/8Ir/AMrsPymjOX/C/DWDNu0oYfiMsw+7TH2rZcfdtHBXPcb0Dd4W2MhifLrTioc0EpT41FabdJ8uiNFJorazIHKU0pRQsk7Caf8AscEB2VfU59qTklyUk5cAHy6Q26P4riLNlQzKzg9Tgewqu434ttCNFy3bESfCNW8du/61i88UbxwSZxSmlKrLH+JF5bhHyjcQAbEAsCJBHhP6GjeE+N7Vwf8A1HDG1vmRPuoAn1FQvKjdMt+NLpk3ysE9qZooheKsuZsXg4idP03F6eJTn7jFKyf3610xkpK0c8k4umCFKjZKMNuont1VgBMlQOtHOlD3EqikAlaWpmSuoKNYvpRlvh2DAxn39+33pbKx12qT9pM/nXO3ZFUGji4aSJ8jmmuEbOnJ3qBrgOwipLN0DoDWdVwO7JG5cukEMZPfb8tqBZKsQ87mnPaB3H3oUmuQcU+CsC0RZ4FmEgCO5Me1GcPw6gzE9qlUTuYpSyfAjj+lFzS2UAHhluk5g4msBz7mKveZm8SWjpUAb6dyMTvP6ZrXc147/Vdj9KzHqJA9yKwvPbI0FVWZMntkz0wB0zXNlbZ3Y4qKog+F+BfiL4YAl2OpfUQ0nGwAr17kXIVtEFiNZwWP2JC/frv9hVH8F8jFiyCyj5jwSYyFIwBGBgyR/KtHeu5XMMpaf1EfanDHSInPcP8AnCe2mcx2qO7xxGxEelDG0dAfbpH6NSFtQz0B/v8AvvWiijFyY/ieN1LGe/3odNs7UpIIwAD/ACqJmitElVGTbbCrjqQBG3vTLfB9SYHqKF1Uq3c+VPTXA7vkS/wOoyuR3OKD+SZjrn8qtbd6cbVBzW0jWWVrjW1fwko0Nk7Ke52+9GtxJ0KXBRnmlnXoN1NQMFZlp7QJzRl9kRdVzUojAMBj9pOkeuaxnLTw/LiSg+dxLMwX/YMwPWI2k+lScbxd12m6dTbhYIVDOQR1NY++TOpeNHstuL+MAqkLbZLZM61KliNiBqKzOdqH4X414DCuLymCNTIDv/yzWb4rXcOZO0z2XYfah7XJ1O59q53OcmdCUYo9AbmnAXgC/HQjEj5bJpk7yZSQM1jfi3kdgXx+yul606SdEsLbDBH3xFPHKlVRjfaf4UTYcJjA8+/rVPFJ7yIeVLgq7XIWXT6YHp08qseG5MW2JXsD4hkHatDwXLg6h2ON1jH50bb4VV+kAef9a0XjWzF+RRiuY8RxtrFu69yCMMpYeW4nbzNXHw7zO9eQi/ZKMsePSVDdI0nqO9X+mmsldEMTg+TKeXWt0DlaidaMK1E9dNmKAXWoGt0a4qB6ZQK3Dmdq6i/25vKkpWxmhe7NIpod7VwZI/jT7J8JJncAYPXr9se9Z7JCaYWholbhIAAHXpQKNmBnsf6VOr467VLEtgq2etTpfIoM8RgdQNvenC6KhopbBmv+xTOI4jSjEdFJP2E1D840FzhyeHvATPy3j/pNS1sWnuYvjOKDtMyNWYnAGZPac/nTeD5ct2/ZRSGYnXcYT4VgHQcQCDOR+9VFb4ki0bkmPpkeeQD7Vs/8OOAPy34gkEM2kHqCMESRHXpO4ziByxlqdHdLZGwaCNjsFx0zg9v7I6UOzAkQDEsATsT0GcdutEC8J1biRjpBzBPqaH4lfECFA66SPCRJAIHX866kccibhQWOk7kR0wQMR5fzpIgwd9qGZ5IHQdc9u3sKKZpGrtAM+hG/XAmnVE9DSgBxsSfb+dRxU1u+Rsdvy/v+NNce/wDWnZFEUUmmpCw/L85oHmXMRZQs2ew7k/oPOm5UrYVeyE5hzFbIljk7AbmOvkPOsHzf4ivcQ5FszH4hhRJ6HtMULzfnD3nb90tBboRnHaPKi+R8i1nV+Gdzgt5f2K45TeV0uDuhjWNW+ReW8pVBqkPcManAMHGQJ/XrJou9ajDb9AK0NrlyqNKySN4xGKevw5mTicjr9/61uoIieSjK/wCXuw1aYUdYMf8Amj+E5MxjSJ8yMD3xWot8uRYwSR+9mPQbCiAPIzWkYJHNKcmYr4ssHhuEa7q8YZFGJA1NB38prz/lSXuNvraBJZz4nkyqjLP5QOn2r0b4z5BxXHOlldNrh7Z1F2Ml3IjCjMAE7xknyq3+F/hO3wSEWhLNGu431NHTyHkKxnFzl+jWElGP7DrHDKltUUQqKFA8lECuNujBwzHp+ddcttHT3roUkjBxbANFIUotOCY7R70y7wrLuPuM1WpE6WCOtQMtEsagZxVWNIGdKabSRljPpUrsKHuPTKSIGtCfq/I11IxFdTGH2+ep1M+U+dWHC/EFkR0EFjkAYB2mMV5c3ECZBlQJnGB2wcf1pycSsT4hgmTAB05MEkE9MVjKWMpKSPUD8R25MFZ9RtUnB80S40G4oJB0ycaiDE9h0nzFeX2uLQwA8EgwNOd8TJ2PcTVry2zbmbklG0ywI1AyYKicyQQeme8UVFrYVvs3lzilRoOPJsEeWaReJAG49x2n9KxHMbdy5eYu0kb+ME9xGT3mBtNCQYwzCIG8zIzEAdf1qlEluz0b9pHlWa51/iHw1higm643CxpHeXOJ8hJrEcd8SMztbVvDpKMwWS0xIWNj01SCapOJ5M9tPmlGFv5nyw0ELI1GAxwxgdNorkyZa2idMMXcixPM3v8AyODtpoDXhsNTs1wgAnAMBfwjtNe2cv5SvCWrdi22pbakMxGnUxMlj5mTjfavLf8ADrgkF67ca7w6vbR1VyznSXbQL66YEeMAEiCs7dbLk/xRddnDNqNp3Rhuzpq0fNESrmRJgkdRsKyxLc1ycG7t3iu0HVgzuQTme3qDipb6ATBJAAz2UnY/fv2rPWOY/wCqUDGRpi5A0wVGHLZmZ3BmR2muTibiu2SNZ0nUdWAdMruWiRgkZHWuzSzkbRdpvGJIEHp96mscX0EEGcGIPoTEGY/WqC7zQkPiBqhTBWCY0rOwwDiSJGYk1HwvEOSC6wPEWggDMqgGcjUMx23qnGydSRpLoWCQesQJwRgjz71LfYFB00sZBwYIBFVHBXXDBrg/0wFnqX2EiTiZmPI0RZ48srQohidPfuVPmAfuM1NDsTiOKCKzthVBJM7dBn1j3rB/EPMTdI1NGpUYAEGQ0kKCDAgFZBzMdslfF/NWuKLQICTNwk5DY0yo8UAEHAOWIyRio+HeUHiLm0Km+CMCML3O+9c2RuctKOjHHStTC+Q8ga4wbCiZC7nSMZwB2zW94TlyARtuT0GBPqTgVAlr5aBQhkwBAyfXG2KMLaFAABJMZ3wATj7sJxWygoqkJybZNYeMIseQGM+Q+1SHiirEGcY9aA4rnItBdBBZWkgE7bKsjfJJx3qv4rmJFxlMgRq1HYiNUmPI1cY2ZydF/wD5n5elK/Ngdxn1rHp8Rr2b2xUg+IE86v1Iz9jNLc4sE/TTTxQ8xWc/9SW8ZOad/n6byfan6w1MvG4qozxNU688Q9f78u9J/n1rq496ej9Cv9lyOJPQ10Meo9xVT/nVr96u/wA7t/vijSIsLlo+R+9CXBUR5vb/AHhTW5ih/GKdMYrComFK3GIfxD3qNr6n8Q96ooY1LTDdXuPeuoGYbg+XlmAcnTDEk4zGBv3j7jrVlwNnDBbDW2Yalu+J31JJ8IEDSRIkDzxBqrSyWCanyMfMllLgn6SQcnz3j0qy4LgXRvC90/TBi4ACGGkHIO/rvXEsSfRo5UJcTiLNzUviDqCylQq6cCNJBg+GO/50byzj3J8S2xrW4qK1mQSQf/cx1CjMjxT2pp4S8usLD6lgarjSpBH0hhAb/mMb0v7FxKtpPy3GDJ3zEwMGRkdNqfqS+k6/4VZ5lcJ+iCThQhkKcBRiDg4xJ79aFu8xbTGuDBklQCJJxnyg4jffFazguDZ2+W1olmuD5fji2wBJ0sN1ZsQRjpNU3H8qdIW4jZJkfSQVJkAEGfI7HO8UPG+mxxkuaDfhj4esPb+cQA1sBl8SsGMhdN0HYFp36DETVja5G16w63uJe7bbSVdkll+sas7wTsO570OOAtDQbGuGi3ocaWViCdEjM6hqn9K0vCErcVBbKqVRiFloL51MOglj7DtSjjo0crMeeRW7IZRe0sum27QVMBj4gdasVIIDACT4vQ98N8tdeOn/AIdtRphg2jU6QHgDBLqDGCD6RWs53yZbzNaJbARtekkhyJgnUAY38O+ZrN8Ly9kuhirEsCNBbLpMCG+lWHhB3wdzFJQqSoJSuLL5uHv51Q8ABSAM+o8s7jrUy8qZVAfXJHUeJWWQAuJAMDPSPuQeC465pjSwInTkqD4/EMZypGfFGkwBuam/8T3kIBZ9Pi1CdgYGDAb8Jz/Mmuq2cumy8ZmttEgmRNvfIwIG84ORVpwATiVAJg29GqSDAGkYH+4xg7Qe9Z3hfiYXNIN2cEdOoUwZEz9QJ2HSZxreV80UIAIEtMGASDLZVjLTEb9qicttioQ33L3i+VobejUQBG5kSOvY4P51UnhzaS67QSnjkr4ThoMnbeD6VYcV8QWbVlr1xtKoJIjaDGgTmSf1rF/DX+JNzieLuIQFR8Wo/DnCkDBBG56flXKpyWx1etPcy3FXBcvFbXi3ZrjDDEg6rksu2cDoBvJmt9yrlYs21TT4oA2AbJkyRGo5OSNqD434Ha1eQoT8uQ2mTgy0D6YMQsDy9J0/KuDVyZWMk53EiB/5pwpKxTtugOxwbq73CSqqdIgwe0GRkyftUL8O4XwwRlskSQfwnUYAnNaC5wgYMpjSG6eUEetVHGWVBAHcrjBJIxk+nXtWkZWQ1RnLvBsG1KAGBwOgA2IHU7Z/Kk5hYfWrXMkouSTuZHQ5G4metXV3g9IbO4wZ2n0BjtPvQd23FsATGwjxSSJnG4kdMZrfUYuJQ8Xy6TgQCZ3zmo05OxbSN4mCP4dRV6eF8AYEEgCeuO5jqDTL3GZ1CJjG0jyBIAiSfeq1k6EZ7iOX/LOc95iAc48tjQr2RuB/Z9D6VZc0uQqsLZ0sSNwNJGY28/PagE4u2NwRG5GfPGxn+dWpIzadgTWz29iJz6mucKNzB8/4biaJe/aYz/qA99GD67kes/aouIa0DLLM9Raz9x0q7Q9wY3uxwekTMd5rjMSNOfIEx5VG3HWhgLP/AMSB7Rv7VOy2d9YWRsUIM9gRNPUh0R32JAxAGevXtmogJP28/wCdQ3GtnrMYyCv9KYmnX9Mk/usJgbme3nSc0i0gr1DAT3rrjL3P2qK6BAzO+zTGdsD+FQJbInDY38U/bep9sboaiwo6epI+9dQZtznQ589P9K6r1Iqma7jf2izeC2NiSbSmG1JI0wCACF2MZznvT34vjDhrC6g2otLLBjKyJWB0yd6k5Vyt7Ntm4y+FN22llE/EiSG/CQynwjGQQc7RVvw/C2tS6hcOkLA1M0aoAZkMae0mN/vXnQk0ty5RRTcPy3iLqO2m2gMYNxi4jbQRESGIJ7dNq0XDcudLTaW+ZcaFUtqHgEMwI1OcQTIyRR/B8rf9oY/IKW9QXSRbCkCDrJgswO2+IitOOXAZxJmCAME7nHXMb/rSllHHHZi+FssWBXVOgkH5elSMnSpOVM9Z+wojjeA1+F7R+kEMDMLIUxIjV9O4jAM99LxILNDOpCjYw3323pvB8EGldR8QPcAdMUezsPX0jL8Pyp1VQWVCG/AcjTq32E5EwD9TQKPtckT5atcwwAgxBfSJ8+sH7UZc5O1v/htLhoJcA4YAHSRAGFHenWtZyRpHhgGcRiI65GIFGu+AUa5AeIgjJnsxA0ao6eW3t55ruX2WZ0Qor7hmXYB21fS0RBZtj12zVpxVlyhthVGAd40xMkmTPT3oDl/DEMNRKg7sWxAOwIiDHUTWkaoh3ZleO+FHNwqhgaiNMxOTER6jHfaaCPw22QzyZ/FqJA2Md8xv2zW35nwqKxdgWBgAADIWOomTI2Hl2oLjOfrdBUW7gKiNWkqUJ7QAZ28q01snTXZmbXwpaMwGOBPUe355q14fhxYGm2mwkEvO3bwmNztUnDXGBIL3ip2k4XyErT+KYadT32AH4mKx6QMfajYnf6A8eHuMlsqHQENHjjVmNRxAB9NhU3KuDWzdXTaW2wJOsEAbbgHO4Gw+1RLx7upFhy/ZggVNtiIM/lTOHe47AuiwoPiBEEzsBkDfaalxXwpTa7PSeC+IEYQJYRJI274J9RvS8DxdkEwxAbGkgiNsdawXAcw1mMprTdYQ7QNXRsjsNqOv8zCuzKwI3OoZbBmYInc5/lWLxGvtNfc4u2Ghbo3M521DAmqjmHFlBqTS3igQceuYjeKy3EcR8wAq0fhOjaB1LA98Y7+lT2bgtghNQPUliZIBMgnParUdJDnYbe5/cAJIDJsTEemc4JkfYU2zzfUGBslNhALMDsMEYBAjtiq67zEgqwX5pMaoZQcgiYbB/PbNCL8TNZuFGtaQQSSoZGJMRKbSQPw48zVWhblvwnGBbhWPCFIKkHIMuckZyIzO+9UV/wCZdPj6bb95/uatE54t1QZdR0UhY7E5YkD7eVDkq2zSw3IIMDtp/FWqXZk30iNGIXx6ip7KWHmPCDH9aX/L7bDYQciWK575zUV4MPpZsRhVA2/5SQaHv2bhMLcfSFBLh+u2mM5kjHnTuhU2EDk6agUNvvBLN+ZP8BTDZ0n/AFjakbaQdRAk6fvMSCIqvflFyNXzr5HX6saTuDMUouHWup8f/cQTPSSvi++dqOeR/wALpb/D3EwpUgARqDTAyQcn3HlVdd5SHkhl8j4dp2k7n/4iiDZCj67bE58D4z2BkfaKY3DAjI0nybUSPQ7H0qlGuxOQLd5HpOcj96VB/wC0/f71WXOVZKiM75YkxmDAx960XBwAPA0TJljO/bau4u5ayVAnYkgEgxGO35U2r2BSdmYtcEqySqCQQAHaQemqQSR6An9aVbFgg/MVYkAsFPhHcOpknfdanu2yoJVlM76l7fc+9QFU3P8Apk7MDuewA9djWEsa+mykVl63aDHQt0rODKbfauom5ag/8VT5gNH6GurDR+zWwjkPxM9q4WdiymCwY6gWH0s2uZithwnM3sXkNy8pR9DFUWF+WTqLMzQRJ0mMmsWqDwsiT1jeCAMHGe9GcUxuEC59TR9MBs7eTbg9PyreWJN2Kz0rkXFpfD3E4jBfwWy2klpkoFnKk4ztG1ad2IWIgCYg5IHTyEV5Jy/l623AXSXlSiAyVLAZkHAzEkjbGc1tLPHkErr1MoGrqc9vzNYSx7laqRanj01T8s7GMSDHcDE/yqwtczgACQSJJjHp6/wrHcbzQKRpJBGxPpmO1Nbn+lfLYnYmc+/1dqr1WRrNUPiMEkOQCCBBOJI64moV5mGQGRjbVux/hH8qp+H5jbOkvBIy05B1TnUkGfIzvvirDgrtgPA0QQDgsvU9yAc1OlIpNsZxvEaiCcLB2HUgfURnAxiPWheMdLJBXU5CzEQQTOfMTk+lXvGcDZuCFWNJBIEg4xkdRNUnG8iaYAEEnBBMyZ3LT3O/enFoUkwHieBW8kmBj8JIO07bRIpnC8o0pqLFEBURpLEyYwDMDzgx51cvysqi6QJB84g/UBOfQHtQ/GftDJI1gKZKrCgmTGqdxEYPbcGr1fCNP0yhsKLkMCBkl9SgdIkj8XSKO4Lh1doBwCykFlyW3EljMDaDUFzlDC5KM7DwvOpD4zs2FMkEESc59Z7l/Kbiv4LTwRqBYYzOcGf/ABWj4JS3Jhw1pbsG8QVB8UawpImIBIYSB7wKKscC5QP85G1tu0oCJ1HBAgjbUfP7D33uaj/p6mOrJOkAicBcCIk5ztR/KvnJ4Sxg/UNa6CCC2qGJbuYHcmpldbDVfAXjOEtqil2UvqbSqvIMrAllEQdsA79hWfu+CRgnxQywwZSSMzuIj0rU8QktptIXJLzpEIpB3JKmPP8ASpOFs+BtVoMgXcFCcmCCqAGhOuQ03wZM2/CCFYjHQgYiRiZiR07bVYW+YfLufLuarbY0mcExP1GY2Ikg+9aXhOKs21yCqj6UtqynzJzpAztMk4oXjb/D6ixJ+YCBJAYkYKzB9aWq3wPTRn+JS3ct3XB0X7csXAOp1Mifk4DyOoA7zWe4VrrkaSTcAkFbTKYHXcE1r+L5dYvAMTbJ6uWVSACIGckyOncUZZ+HbAOlbnigAr6gEHSScbGi6e46MMf2nSUDOA0T4HmJ6ntJJ3ozieVG6Mo4fYqDc0nbxCVIUzPX3rRcx5Q9u7AuKEK9bQCyIkAk5mDiOvpVfxnEPbIDjUpJyF0iOkMZBJHl1FONCakV1vlN9LZUIWUnKOwZfWImfMZpjcBcOCiQJIRtZ0zGVbUBOP50ceMtkL4SCRJLQRMHCgDT2996r+I5gtv8TgdYUlZ22gDO+Metafj2R+R1ospCyE/2yVPfB0xP3obm3Htr0lLgidzrAnqqgiPY05fixLYhWJB2Elt/9rDw+k9ajf4ssEHUt1mPkoI9MkEUnOP0FGXwGXmIH0q7QMhrSmM4iPvgxTP8yZj4SZ6j5Vv/AM0Xw3OLTRpW9OxEE4xIIBgjyAq04F7OQngneARMGRvH881S3BtLlFfwHGORkuzSPwDEbjwsP0o1+OuAiLOcwSoYbbwZM/ep73EMAQLvh88jE/feq5uLefBxCz+7rj8mBFPQuyVJvgc3M7oGnTA//HpI7bCPzoO5xDjBtSM7jb0NWHD8wumVC2nIyZdQRvnB9aV74PhJtkn90q8dxIJk/wAqdrhA7W9FA5M5srPoR+grqs3tW5yyDy0x/wDsKWlSDUN5fzL5RDBghYMPpLsVMHY+ED7zUp5qhuBkcKwIm7pYXGP7xIG/9O1dXVZT2Jf2q5kKyDURn5ayQe7RJaYzRd0POoXbhcjABRYiNIDBdh6CurqmkFgxNwwGa5r8RJZlIYR0GYMSJ8qeOPg4+kHIgEmNpkAHp29MV1dU0MP5RzZVBbUysAcgCMkAArEECJ++1Wac8uq7NcIu2/EvUNuAWIgA9P8Aq6xNLXVOlNjsK5R8SeF2CwJIClnZtTRGdt2gnfHWrSx8Uz9PjEtEAgDSQTOsyZWTjsK6uqZY4hqaJeH+KbdwNKsIDMZzgbj74/OmX+d2oIJaYZiAPwDHeIA6V1dUaEh62RjmtkFrYLM0aiAoUACSSZMMQBIqXiOaoiK9wIQwAEhtWkjwkEKdxvXV1Dih6mCDipA8FtgSJ3ACnH0lYJzORRF3jwYgaSJOqTExpkKNsT+ldXUOKHZXjiyjMSdeZM4kxGwAEDek5b8ThlgAgCWY/ug5g4BI3wJ/hXV1VSoV7hHF8Zw1+zpgkghic/izO0x6ZxVRxHKrbMAUCiB9JMGZHviftXV1EVQmx93kNvSFtyCM74/3A/lQXM+XfLyQp0iSQOkjMSIGBtnJ8q6upp7jfBDbvObXy2tq6GCFJ2k7gkyD0++Kg+QQT8stbgAadUnfuCARGIIrq6rSJbK25wLLlwfF0B36jrjpTG05OoiehUECBPfzrq6mFjDet6SxMgf7BUHC8bYY+AAHsbeR91NdXVnreqhuO1h9u+Dsrz0ZXNsemDNPuftASAEgbhmYn1kaSfekrq35MXsBDmUEf6gNyJKeNQDJwCVYH1mhr/P1Yw9lSe5Ib9Rikrq55ya7OhQj8B25j+6Ex0KD9aROYvq8IVj2Hh/WurqLdlaVQQ/MeInNv/vWurq6nqf0ml8P/9k="/>
          <p:cNvSpPr>
            <a:spLocks noChangeAspect="1" noChangeArrowheads="1"/>
          </p:cNvSpPr>
          <p:nvPr/>
        </p:nvSpPr>
        <p:spPr bwMode="auto">
          <a:xfrm>
            <a:off x="1457325" y="12855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9" name="AutoShape 41" descr="data:image/jpeg;base64,/9j/4AAQSkZJRgABAQAAAQABAAD/2wCEAAkGBxQSEhUUExQUFBQXFxoaGBUWFxgUGRwbFxcXGh4aHBwYHCggGholHxkcITIhJSkrLy4uGB8zODMsNygtLisBCgoKDg0OGxAQGywmICYsLCwvLC8sLCwsLCwsLCwsLDc3NCwsLCw0LCwsLCwsLSwsLCwsNCwsLCwsLCwvLCwsLP/AABEIAOEA4QMBIgACEQEDEQH/xAAcAAEAAQUBAQAAAAAAAAAAAAAAAgEDBAYHBQj/xABDEAABAwIDBQQIAwcDAgcAAAABAAIRAyEEMUEFBhJRYSJxgfAHEzJCkaGxwSNS0RQzYnKC4fFTssKS0jVDVGNzoqP/xAAaAQACAwEBAAAAAAAAAAAAAAAABAIDBQEG/8QAMREAAgIBBAAEBAQGAwAAAAAAAAECAxEEEiExE0FRsQUiYXEyQoGhFJHR4fDxFTPB/9oADAMBAAIRAxEAPwDuKIiACLWd5d9cPgyWXq1f9NhFv5nGzfr0WnVfSlXJhtGlT6O4nn6tVUroR4bGatHdYsxXH8jq6Lkw9IGKdk6mB0p5fO6gd88af/NA/oZ/25f38IfxMC//AI276HXEXI274Y3/AFv/AM6f/botm3d2tj68O/D9XN3vZHgA0iTl0XY6iMnhJkLNDZXHdJr+ZuyKwKx6fRSFbmD5+avEi6igKo5/G31U0AEREAEREAEREAEREAEREAEREAEREAEREAEREAFpHpF3v/ZW+oouHr3iS7/Tadf5jp8eU7nXqhrXOOTQSfASvmzG7QfiKtSs8kuqEuPjkO4CB4Km6bjHgc0VKsnmXSLkSb3JMkm5Ockzmc1dDBaROcZz3gi4PT9VbpHLzr0KyWOGudv+I5dXDRZrPRotuoOF2S4Xt7wz0Gfh81mYDEFxDSJJsO+wjv5ZHRWcOwuIDQSSQABckyOXWD49F1Tdjdk0WCo8gYgtFwPZt7Lrw+/jnBU663Y8C+q1EaI5f6It7A3RDYfWuc/V8siOIg3jll9FtjWgWAAHIWCs061wHANdpyP8p+2avrShCMVwedttnY8yYhCi8rbe220BA7VQizOX8TuQ+Z+alKSSyyEISm8RMzH46nRbxVHBo05noBqVpG1t56z3fhE0Wg2iOIx+Y92kfFYmOxNSq7ie4uJFjoBGQGgHRYj6JPPusdbCNT5hJW3Sl1wjY02krhzPl/sexhN98RT/AHgZVHMjgd8Rb5ahbBs/fnD1IFTiou/iEtn+YfeFoNSkRzOR741/XlCxKlL5fPhP6u7raqCvsiXT0NE/LH2O20K7XtDmOa5pyLSCD4hXFw7CYqrh3cVJ7mHXhMAxa4yIJOvJbdsX0iEQ3FMkf6tMd93N+4+CYhqYvvgQu+HWQ5hyv3OhosbZ+0KddnHSe17ebTPgdQehWSmTPaxwwiIg4EREAEREAEREAEREAEREAeTvbX9XgsS7lQqf7CvnSiPPmfJXf/SE6Nm4r/44+JA+64A3L/KV1HaNX4cuGzIa7z5+CyaTibDnb5ad4CwmLqO4G6HBw4jEN7RvTpOHs3s9wPvWBHLvS0a3N4Ro26iNUN0v9mduJusaIFesIqkdhpvwggXMiz9Ol+a3RElaEIKCwjz11srZbpEajA4QRI5edVivc+lJvUZ0u5vf+YdRfoc1mStN343qNAijRd+IbvcLlgMADo4znoB1RZNQW5hTVK2ahEyt4N66dN3qabx6xzZ48w0OFo5uNu5altSlWu5ruJxzDiJMcnEZg6nlpr4eOotxJNRjuGsbkOPZccjcZHqqYDbz6ZLKrTbMH2hbrpIF+iz52ubybdWmVUcLvz+pn0HmoJbWedD2WCHZlpllnWOfVZjPWi4exwnJ7C2RmLtcNLyQRYqOHeMSeKhxOrNA/DEDjbIEGbDhvDsh4rP3k3fxdHDGpRa2s4QTSb2nAXMiYD4nLp0XYqUuiM5whxN4MB2OERVb6vTj9pnJriQJbpBcGkzmVLEQb6Ek56WOeXIh0iMisXDVS5rSQZMW1B4QTb8+pLrNDedlBreC9MTT7Rcxna4Q7IsP8zTmbxIAm8c5LVmJTEUvHP8A5adSMvksOuyJ8fo0/r5K9Uw4SDYiZE5OuDnOd5JtrYrErNj6/BtxHR17ZzaVW0MwkYuDxlWhU46LyxwObTYgOyIyIg5FdA3d9IbHwzFgUn2AqD92ba/k+ncueVKfy+zWmJHU3WPUbz0nvMGPCTIU67ZQ6IX6Wq5fMufXzPoVjgQCCCDcEXCquI7tb1V8EYH4lGb0iSRpJYfdMnLI8l1rYG3qOMp8dJ0x7TDZzTyI++RWhXdGfXZganSTofPK9T1ERFaKhERABERABERABERAGt+kb/w3E/yD/c1cAafNv1X0Hv8AsnZ2K6UnH/pv9lxncnd84ytBBFFkGoRInk1v8R+klLXrLRpaKajBtmx+jjdUVSMTWaDTafw2HJzh7xt7IPxPcurSsXDUw1oa0BrWgAACAI6A2GSvg+fNwrK4qKE77nbLLLkpKtk+YH6rwN7t5m4OnbhNZw7DTppxuv7InvPxIm5KKyyEISnJRj2Wt9N6RhW+rp3ruE5TwN1cbRxRJAOcTkL8krVCXgkhznFznEm5IzMga5/FTrV3VHue8lz3Ekk3JJnunIi2llbdUhze0QJNsw60yCQYIaMjyWdZY5vJ6GjTxphhd8ZZQVy0gO7L9YmPAgwbEEar2NnM/a3MoPplznO4WVBxBzTreIiBJBsvNZlFiOXZINoNsgeshdC3DwtDDUTWABqOEDh0Exwi/tOMTHRQgk5ehLU2OuvL59Pue/sLZlHAtbQY5pqvHaqPsXH9M4ZOh6la56RsLXaKbiX1cPxE1Dx8AbEcLS1hEjMkzeALCVnbH3mwtarUwlZzDXeZcJ4mkz7DXZFzIyGUWWzYekW/huPrKZs1zu0Y/I/83R2ut7l1JSjhf6MLe4z3S5fucqpFp9gcc6MHECNGtAcZabwLCxJJyVobTbUe5pMua6HBxgt4TlcRTGhIBcTIAXR8FsbDbPFWu5/C0SeKo61Nn5W9PmclomKxVGtiKmKpUBR9aWy50hzw02e4AENJPu3JgSCVRKrYuXz6GlXqfFliK49TDbVNMzm1zgeEgN4JNyGm7aMloIIm2UTF54iJk5TYyQDw3FyXHMNyHDKmW2ix6AF14EAthoc4ucSZOhnJea+r6qx7THF8OtLTwuMgwOIT2eIDsgRPKpjUeCbxzPec/eJc4/w9nPWFi1B0OuhkF0TP8VxbqOayqhm4OtoPZltMvEACOEEkiOl1jOaBllkM8oaRmBLiDJOgkhQaGYsx6jfDPuGX0CYLH1cPUFSi4se3UZfykZEdDyUqg8jqdAOvTMTkVju8j6Dv/vyQng60pLDOz7mb5U8aOB0U8QBLmaOA95nMcxmPmtpXzXSrOY8PY4tc0y1zTBBGo+a7LuJviMY31dWG4houMg8D3m9eY07loU3buH2YOs0XhfPDr2/sbeiImDOCIiACIiACIiAMDb2F9bhq9Ox46T23y7TCFrm7eymYWi2kyDAlzoEucc3HzbJbiQtcbYkcvsl7+MMnFvDRlNPmB9lcDvOf1hY7X+fPkrG2ntBlCm6rUMMaO8nQBoJu45dVGMuAUW3hEN49uswdLjeJJsxlgXO5TeBqT+q47jce+vUdUqkue43zGlgBoAJAU9ubXfiqxqvto1ujW3ho66k6lYY86Je2zc/ob+j0ypjl9svsvPX4X52iJ10JVvFTAIvBB7Uixz8YOesKoPnTP6HkhiI05W+MAzlMqpDcllA1DfMeM/GPuo4Evoiq2nUqhlVwJYXSBmIaYtM56gBY/EKduy2nFjxaybGfl9LK8038nxsu4a6IYjZ+Jcovt2QK5Yxre1xQzg7Lg4TEHMOEdBbMLs+y6j8JhabcVWFWo0Q6pHDxEmw6mIE6xOq41htrVsO5tWiwVOEw9heAeEg8UOJGUdblZu9G2zjjwu4vUibOIBNrl0SGgR1yVtVjghDV0O6xRiuvM7M3B+sBNcBwcIFJwlrQReZs5x1OmQ66Jtzc+ph3zhQalF5/dy41GOcYsSSCwyQCfZnllH0c711eNuDxHFVBkUa4BcYaJ4KpHIZP7gdCuhYvHMptknoALkk6AZk9E01CyBnKVunsx+xoO82572YEvp1QMSzhd2nRTIFjSA8YB1PetWs08MtJsCAQQeHhsS25a0AkiwvEkrafSHs3FVPV4hzpw7LuoNbxerccqlSD22gG5Hs30krWMOw1DwjjqOOTbniLiOEENbZsNLok2iQlLkk0kjT0c5Si5Sln/wAPPc00xDeHhgktJDS0ubNiTDTb2dAQJvCkKgc0uaDBBsZEZMa0w32rG0qtTFEVX0Yc19FxD2u7PCYceIho4WiXZ3PJYtdhB42iHgWvwy0NAHu8RdJniIsdVDHkxqLWMxeV/n+YMqpn/UQJyJEEuMWhsQO5YrvlplrJHibq5TqhwkD+iIyBPBe8DtcTpvZRe/WSebr63kTkXACB/Co4L08lhw895/RVwuKfTe2oxxa9pBa4Zg+fqhGnfYd4HerbvPnuC6jkllYO77l7zsx1GbNrMgVGcj+Yfwn9RothXzpsPa1TCVm1qR7Tcx7rm6tPQ/I30XfdibVp4qiytSMtcMtWkZtPIgrQps3rD7PPazTeFLK6ZnIiK4TCIiACIiAC17Ht4aju+fjdbCvF2+yC13MR8P8AKo1CzAlDsw31gGkkwAJJOQAuSen6Lk2928RxdWG2osJ4BzOr3dTeBoO8r1N+t4eOcNTPZH70jU27HcMz1toVpzUnng19Jp9vzy78ibCrgVsKagzURIHz4dFMjz/cKAKqD57vqokirr53GV4PxkahYpaWyW9oRZvELZ5f57lkz5kfdRJ8yD9lJMhKKZBtcOJEyQLgzInvGsZqbCOlteyfG/W6tVWA630IdH0EGM72UadQkkEEf9JF7WK7j0IbmuJHRdw9rYZtGq5rgazTFZzjLmNBPC2+TYE2tPdazsTfthxbjWaBSJ4aVQn2JMS6bBrvzfG2WgVabSSeFsnPhiXRoSAAfFXcPhHVXCm1vG5x4QILrm0RYTfUqcZYaEp6Xc5Ob7Poam4O5FpzGef2Xi4PYuEwJq1h2Bcy4yKYOYZ+UE6Z2AyACxdhUjgMGylWresLBd5vwjSmDm4NyBNz3L0cBTc8+tqwRHZp5hoIu46FxGfIGBqnNyk0sc+xkcxzh8dfc5TvDtiliqz8RSptph/CPWEQanACGvjN7uUWAiZOWDwHreJBJBJNw17iATA7TrgXW3717pfs/wCNhGO9WT2mMuaZdqwC5beAJ7PFlGVnGbkVf2Gq+eDFcJfTYXdloHaLHkm7nARMgCByKVlXNzaNirUVQpT/AEx55NJqNiXtHEIAcGg8JsTI4oAfAgRmJGcK8SZm0kkSMp1vJkNbbxUKtODDocRaSHG97NbYGTaBpdYzR6s8MGHTw5lw7N2wXSGG7pNrRlZVdje7a/oXiR1A01sfuc1D4KRdmZ1N8xPaH9RyysqO8+B6d0LhbnJSFs24W8xwVeHn8CoQHj8p0eO7Xp3Ba0VQhSjJxeUV21qyLjI+l2uBEi4ORVVz/wBFe8XrKZwtQ9umJpk5mn+Xvb9COS6AtKElJZR5q2p1zcGERFIrCIiAC8bfBj/2OsaX7xrC5neAcusTHWF7KoROa41lYOp4eT5iB1/v4qTR58+c16m9Gyv2XFVaMQGuln8jrt+RA8CvNAWbLh4PTVtSSkvMk0efgpAKgUgqy5BVVEKDpUec1Tz/AH0hAqz58/RAESfh3kfTIFWqtPi5gjIiJ7u7Q5q67zz+WZUSPPm5K6mRaTXJZp1eK5B5EG+XdY9ApVatUQ6hUbTqMILSQXCxiBAIGuY0hWa54TxXsIOWU5xnIv1urvF5PEc1P6lD+ZODPY25vLVxNNtMtDGx+JwuJ4nRBiQIbpzi3f7Xo83pfRezCVnF9NxDaNS7iwnKm8/l0B0yNoWmsPw+3WRqugbgDDhhrNipXDnNcS6fV+ByJF+LUW5qUJbWKaimuNfsdFq4ltNpuBFydB/ZaN6QK+Kq4YPpNIw5dFQiePh0JAuGE2J01ztj4je3DnFto1ndmYn3A6eyHzlOmgtOa3ttQRb2SILYtGWXLomYydieeDMS8KSbWThxpQciP6eEx4udE84klyxH8L+KnAseFzQCINgRA7RdaLrrez9yaNHFGuOH1cB1OjHsvnPq0ZgaE9Fou+bsOcZWdQb2yfxnA2NSIMHJtgJPMuS8q3BZZrw1MbZKEVxjk1hlXhIa4nQB0i5JyJzBExGferwd4fLlpy/uq1mhwg3BtFiDoQARMWA+Kw21OAwY4LQ6TY5Q6b9B5mGNwwm4d9GZPnz3qqo3yPhn+qkFAvMrZmPfQqsrUzD2OkdeYPQgkHvX0FsraDMRRZWZ7L2gjpzB6g28F86LpPok21BfhXGxmpT/AOTfof8AqTGnniW31M74jRuh4i7XsdNRETxhhERABERAHNvTFsXiZTxTRdn4dT+Vx7J8HW/rXLQvpLaeBbXpPpPEte0tPiM+8Zr532lgXUKz6L/apuLT15HuIg+KT1EMPcbPw63dHY/L2LLVMFQapJRmoisIqpC4dIAKqqVFdAq5QPnzzVfP6qh89+i6BD9VhnsSZJabixJByN5kt+iy3efD+6gVNMpnHJQDzBPQfdW6DjRc91EupOeIfwOInoQDE6+JVt1HhJLIkxYkwTflkUZVByixiOXxz7ypookk+JImKAI4SOLitFjM/cldh3EpYnD4eMXmCBSDjNQM5VOoyGsZ5X5HhcfVoPZVoNY5zHA8LiACIIIBte+emei23bu/ANPhw5fxOGbhHBP+53dZdUmnwK6mG/EUv1N/xGPdVeGNkD33jQHQEannouZ71bsnZ7+z28NUceB5Eua4gngqE2JzIcReOYXu+jjer1o/Z6xHr2ixNvWtHvR+YajxXQatFnAW1Wte0wQxwDhYggkHkQCFYo7ovd2KRsdE+Ecn2jupiG4QYn3i9pNI+0KJEccnKLHh/LK17hHy85+QFvXpK3oLHNwzA6aoPE+DwkDOm05F3PkD1WjDz46crwqZpR4RqaayVicpevXoY9KWnhOXum8ECLd4mDzzWQFZrukcQzF9DOpHS091lNj/AB7lF88l8HjgvLN2PtB2Hr06zc2OB7xqPESPFYIKk0qHXJbJKSwz6Sw9YPa17TLXAOB5giQVcWvbhMqtwVJlYcLmiw14JPDI0MadFsK1YvKyeVnHbJr0CIi6RCIiAC5p6XNgSG4xguIZVjl7rvAmPEcl0tWsXhm1WOpvAcx7S1wOoIgqM47o4LabXVNSR82tUgvQ3k2M7BYh9F0kC7HfmYcj36HqCvOaVlyTTwz00JKSTXRNCgKSokyjgoqRUSunChUSfPeqnz55qhC6cIEqJU3hQc37qSIstlWKzTZzcx4SOX91kOHnvUD5/RTRVJZ4IsqAidD58hU9XdWiOEz7pPzJ+6vg+brpX32bzufu/QY2li6jhVf7VINPYYcpcR7Tx+XIHOVsNPbAxFSpSp1QXsID7yWz9/ouVbMx1XDU3UqNRzKbiTw2MEgAlpIltgFa2Zi6mHrMq0yS4kDhEuLp0gZzMR1HJGG/MTlVJvdLs7VtDZNHFUP2aswQLtcM2u0e05zzE8x1WHsHcSlQw7xiYq1KjHsJE8LWPBb2Z96Lzp9fUwNUNYypUBa4gEUybgkXnp9bdFp+/wBvZxMdh6bgS8EVCD7Lciy2TjkRmB3q1Tjw32LQVjzCL4fZpFShTpH1dJxdTZ2WuJkuA97xN4GkLHwvsj4RPK0dwVmk8ss7iLdDEx0P6rIw2UzYkkfHn9lS0a8GuF6L+helb56PN2PWFuKrDsAzSYR7RHvkflGnM30v5G5O6xxdT1lQEYdh7Whe4e53cyMhYXNuvsAAAAgCwAsABaAOSuopz8zFNdq9q8OHfmZWEdfv/wArMXmU3QQV6acZjIIiLh0IiIAIiIA1nfvdkY2h2QPXU5NM8+bCeR+oC4eWkEgiCCQQbEEZg9ZX0sub+kzdEunF0Gy4D8ZgzIA9sAZuAz5juutfVuW5GloNVsfhy6fX0OZBVJVtpUpSJuFVQokoDJQqiqVWF04W3KLv1UiVQ+fPNdIstkefuoEKbj91B33+ymitlt7QRB1+6tUnZtOY+Y59f1V/z8laq05i8EZHvHzUkVSXmiZC2H0e7Vw1PE1BUhtZrJY98Bg/NBOT4NukrV21rw/snTke4/ZZLQu9FU4+IsJm17z73l7nU6Dv5qt5M/lnIfxd8c1pQBa4u93Xp1Uq7eEh+mTu7n4H6lX2mCuLhcBCtLgkw6r3t1N33YuqGN7NNt6j+QJNhzcbwNLnRYewtg1MS/gpQG2lzsm52MXJgEgdOi7Nu/slmFotpU9LucbFzjm4/ToAAp1w3v6Fep1PhRwvxexm4TDMpMbTY0NY0Q1oFgB9+qvqKrKeRivkqCvUpGQO5eDtLHsoUnVKhhrR4k6AA5k8lk7p7UOJwrKpABcX2F4h7gB1tC45LOPMkoPbu8uj2EREHAiIgAiIgAiIgDk3pD3JNIuxOGb+Eb1KY9w6uaPyakaZ5ZaAHL6XIXK9/dw/V8WIwrZZm+iBJb/EwD3ebdNLWSl1P5omto9b+Sx/ZnPkKgwqoSZr5KoqqkIApCipFUK6cZaIUI8+P0V0jz91AhTTK2iBHn6qBHmyuqhC7ki0Wi1Wjh23tE8iR9Dmr8pPm6lki4p9ln1A5uH9Rv8AE/Renu/sKrinilRFmgcTzPCwcydeg1V7d7YVTGVOCnZo9uoR2Wj4Xdyb/ldk2NsinhqQpUmwBcnVx1cep+GinFNieovjXxHsxNi7uUsPR9UyZNzVntl4FnSDaOQ0JGpn1sFUJBkQ4GHDQHO3QggjoVcHnzKx8U3hPrABYQ+1y3w1bn3SEwljlGW5OT5M1W69ZrGuc8hrWiS45ABVbUBEgiM5m0c5XLt+N5/2l3qqRPqWG5/O4HO3ui8c8+SlZaoxyToods8eXmYm9W8bsZUtLaLJ4G5f1O/iPyC6N6Kak4KPy1Xj48Lv+S400+b+fIXV/Q9UmhXboKoPxYP0SlEm7Ms0tZWo0bY9Jo6AiInjGCIiACIiACIiACIiAOd787gipxV8I0Cpm+iLB3Mt5O6ZHvz5WWkEgggixBsQeRHPovphanvhuRSxk1GRSr/njsu6PAz78+/JLW0Z5iaWk12z5bOvX0OJgqqzNsbHrYV/BXYWHQ5td1a4WP1WEEk01wzZjJSWUFRVKpCDpFyiVOFSF04WyFGFcKiVIiy2vY3Z3bqY2pDezSae3UiQJGTebjy0zKyd1t16mMfN2UW+1UjOPdbzd10+R69s7Z9OhTFOk0MY3ID6nmTqdVbCOeRDValQ+WPfsWtk7Lp4emKVJvC0eJJObicy46lZkefOanwoQmEjHcm3lkQqkeCOMXNhqTbxK5nvpvoanFQwxincPqixfpDeTeuZ7syUlFcllNMrZYiQ3x3o9vC0HfhcUOcIvmXUwfyTrrcZZ6cD5/wrBbIjL7KdJ8556hJy55N2qEa1tReauqehv93iP52f7SuVBdX9DY/Brn/3G/7P7qdH4yjXf9L/AEOhoiJ8wwiIgAiIgAiIgAiIgAiIgDHx2Cp1mFlVjajDm1wkf56rn23/AEXtMuwj+E/6VQkjwfmPGV0lFCUIy7Lar51PMGfOu19j1sMYr0n0+RIlp7nDsn4rz19L1qLXtLXtDmnMOAIPeCtO216NsLWk0uLDv/guzxYcv6SEtLTP8rNOr4knxNY+xxmVSVtG29wcZh5IZ65g96lcx1Z7Q8J71rBEGDYjMGxVEouPZoQtjYsxeSBK2HdHdR+MdxvllAGC4e04jNrfudO9ZW526bsSRVqgtoA9QakaDk3mfhzHVKFJrGhrQGtAAAAgADQBWVwzyxHV6vb8sO/YphMKymxrGNDWNENaMgFehAqymUY7yFF7wASSABck2AHM8go4iu1jS55DWtEucTAAGpPJcj303zdiiaVKW0BnNjUiDJ5CRYfFclNRLaaJWP6F/fbfE4gmjQJFDV1wanxuG9Nc1ppKjxKqWbbeWbNcIwjtiSCq63a8D3c/BRBVxpUWXIvBdh9EVGMG935qzvgGsH1lcdwFF73ilTa57zZjW3J6Du1K+gt0tkHCYWnRJBcAS8jLicS4x0BMeCu08XuyI/ELF4aj5tnsIiJwxwiIgAiIgAiIgAiIgAiIgAiIgAiIgAvL2ru9hsSZrUWPI94iHW0kXI6ZL1EQ1ns6m08owDs4D2TAGQj9MvgrTsG8aA9x/VeoijsQZZ4zqLh7p+Cxsbim0mOfUPAxokk+ZJ6LYkXNgZPnzfHfF2MdwNPBQabMJu4j3nfYad61niX1JVwzHe0xru9oP1WFX3fwr/aw1B3fSYfsq3S/UdhrIxWFH9/7HzOHKvGvoipuRs92eEo+DeH6KA3C2d/6Sl/9j91zwWT/AI1eh89esGpXtbA3cxOMcBRpOLTnUcC2mBzLjn3CSu9YLdrB0TNPDUGHmKbZ+MSvVAXVR6sjLXv8qPA3S3Uo4GnDQH1T7dUgcR6D8ren1K99EVySXCEZScnlhERdOBERABERABERABERABERABERABERABERABERABERABERABERABERABERABERAH//2Q=="/>
          <p:cNvSpPr>
            <a:spLocks noChangeAspect="1" noChangeArrowheads="1"/>
          </p:cNvSpPr>
          <p:nvPr/>
        </p:nvSpPr>
        <p:spPr bwMode="auto">
          <a:xfrm>
            <a:off x="1619250" y="14452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0" name="AutoShape 43" descr="data:image/jpeg;base64,/9j/4AAQSkZJRgABAQAAAQABAAD/2wCEAAkGBxQSEhQUExQWFRUXFBQUFRcXFBcVFxcXFxUYGBUXFxQYHCggGBwlHBQVIjEhJSkrLi4uFx8zODMsNygtLisBCgoKDg0OGxAQGiwkICQsLywsLC8sLCwsLCwsLCwsLCwsLCwsLCwsLCwsLCwsLCwsLCwsLCwsLCwsLCwsLCwsLP/AABEIALcBEwMBIgACEQEDEQH/xAAcAAEAAQUBAQAAAAAAAAAAAAAABwECAwUGBAj/xABHEAABAwICBgcEBQkHBQEAAAABAAIDBBESIQUGMUFR8AciYXGBkaETMrHBFEJSYnIkY3OSoqOz0fEjNIKDssLSJUNUk+Ez/8QAGQEBAAMBAQAAAAAAAAAAAAAAAAECBAMF/8QAKREAAgEDAwMEAgMBAAAAAAAAAAECAxESBCExMkFREyJhcRSRI4GhM//aAAwDAQACEQMRAD8AnFERAEREAREQBERAEREAREQBERAEREAREQBERAEREAREQBERAEREAREQBERAEREAREQBERAEREAREQBERAEREARWySBoJcQANpJsB3krntI660sVwHGQ8GC4/WNh5XUNpckqLlwjo0Ua6Q6R5TlFGxna4l5+QHqudrdbquTbO8fgsz/QAubrRR3jppsmtzrbcl5JdKwN96aJvfI0fEqBqisc83c5zj94l3xWD2q5vUfB1Wk8sng6xUn/AJMP/sb/ADVzNP0p2VMP/tZ/NQIZVb7ZPX+B+IvJ9Ew1TH+49rvwuB+CzL5v9sthSax1EXuTyN7MZI/VOSsq68FXpH2Z9AIoeoOkmqZ7+CUfebhPm23wXUaN6TKd9hLG+I8R/aN9LH0KuqkWcZUZrsdyi8WjtLwVAvDKx/YD1h3tOY8QvauhyCIiAIiIAiIgCIiAIiIAiIgCIiAIiIAiIgCISsLpeCAVdUyJjnvcGtaLklcLpnpC2inZb778z4MHzPgrOk3SVhHADt/tHd2YYPPEfAKPHPWarVadkbKFBSWUjY6S0zLObyPc/hc5DubsHgtc6RYyVYefVZm2zcopcFz3LGXKjljc5QWLi9ULl55Kpo33O2wz7d3irfbn7LvQehN9ynFkZIzlytxLAZD9h37P/LsKtMttrXDwv3+6SlmRczlytxrAJ2nf8j5HvCYk3QunwZvaKolXmLlaX889ykhmwiqy0ggkEZgg2I7iut0J0iVUNg9wmZwf71uyQZ+d1wYkVRIrqTXBylCMuUfQOruudPVkNBMclr4Hb7bcLhkfQ9i6RfPWo9VhrYO1zm/rMI+YU1QVbmbMxwPyO5a6bclc8+tBQlZG7RYKWra/Zt3g7VnVzmEREAREQBERAEREAREQBERAFrdN6aipWYpDmfdaPed3Dh2rxa06zMpG2FnSkdVu4fed2dm/1US6S0k+Z5fI4ucd59ABuHYuVSrjsuTRRoOe74Ja1drZKlhnkyDyRGwbGtabX7STfPsW2Xm0VS+yhij+yxrfEDP1uvQ51s/FdorY4TavsQ9rxW+0rJeDSIx/hFj64vNc06a5s0XOwnYB3n5BV0rW45XOdiAe5zy4Ana4m1wMu/kbzUWhiq6lkVwWNaZHNB2tbbK24Elo8VgacpXtyerFxhCzfCNMaN2HG7GWk4QQC1hcNoBG0jhdXUWhnzlwhiMjmguIGZAva+Z4kdualbWXVA1ZjwSNhZGXANEeLLq2AAIAFwT5L0aq6pNonveJTIXtDT1Q0CxvlmV0VKWXwcXqYYXtuQxVaKMTyyRrmOH1S5wtn39h2LYU+p80kXtmQ3jsTic4G4abHIknaOClHSOpUFTK6aSSXE7KzS0ABpNgOqT2rbx6Ijipfo7S/wBnhc29+vZ7iTmBt6xtkrKk7u72KS1McVZK/wBEDU8Y3ADu8v5rbaS1XqYofbvYBEQ12IOBycLi4GY2qTodQaFoA9m898j/AJELbaU0XFNE2CRpMV2jCHObkwXaMQIO4b1Vad73Ly1i2x/sg/Q+i5KmVsUVsbr2xGw6oubkXtkObquntBTUbmtmABcDYtdcZAEi/Zdu7epp0Xq1S07/AGkUWB4BAON5yIsci4ppDQ1PUOJmhEhaSGk3yBDb2sfujyRaf2/JD1nu2WxCOi9X56vGIGB+AAuBc1pANwLB23YR5LV1ujTE90b2ljm5Obm23hfvX0HorV+mp3F8MQjcWlpIc49UkG1i4ja0LWaV1PpKmWSSVj/aEi7mvcNjQBls2din0JJbPcj8qLlutv8ASE2aDlMftRDKY+sfaDHg6ps7rX3EW8F5JKcAbXD/ABX+K+idG6GjpqYwRlxZ/aWxEEjFmRewyzK5SLo4pQ6N4llOEsdhd7NzXAEHC4YBkbWKOlLbcLUQ3uvohnGRvxDyd/8AfRXMlB2HnZ/NS50iaoU4p5amJgikY32jsHVY4NPWuzYDbO4tsULyTtvdhu7LIZg+WQKrKDTsXjVTV0dFqtNaspv00Y83AfNTsvn7V2S1VTn8/D2f9xu/wX0A/nyXfT8MzarqRacswbHjs9Vp9Aa/tEz6arIa5sjmNl2NNnEDGPqn72zuW4xc885KFNcDhrqgfnL/AKzQ75q9V2VznSipXTPpAFVUJ6idIDqYiGcl8Gwb3R/h4t+75cDM9LUNkY17HBzHC7XA3BHYVEZJkTg4vcyoiKxQIiIAiIgCIiALQa26yNo48rGVw6jeH3ndnx81s9LaQbTxOlfsaMhvJ3Ad6g7TelHTyvkkN3OPgBuA7AFyq1MUd6FLN78GKurXSOc97i5zjck7ysmgYfa1MDNuKVgPdiF/S608lUL2FyeAz/ot5qHG99fBmG2c52fWyaxzjkMswCNu8LJHeSPRn7YO3gnJxWr0vpFjYZcL2l4jfYBwJxFpDchszXsfTtd7wxXBBDswQdoLdhWm11sygqMPVu0DIW2vaD53K9GTsrnkRV5JEHmod9Vjj39X4rteiWoP02Rr8IJgdhAdc++y9/L4rhpHlz8F8IsCftOve9uAHHbmtxq/WfRJmSxtF2m5GfWBFnAnuJzz3LBC0Wmz1aic4tRJW1g1zp6HA2VkrnvdJgaxgN8JGLNxAHvt81dqxre2ufI1kMkYjDSS8sNy4kADCTn1So6150/HWOhcxpaWCS+K1xiwfZJH1Vh1I1n+hOkBYHNkw3OIAgsxWtfbk70Xf1ffbsZPx/48u50ulek2SComgZSNf7KRzMTpy2+8HCIzx4rrHaYe7R5qsDQ/6MZwy5LQQwvDb5EjLaoZ0zVNmqZ5mghskhcL8LW/28VuqDXKWOmfA/C5vs3RN6uYBaRm7FuvllsAUKtu78Ey0zxVlv3PdQdJVdLJE0R0zcb2N2SEjE5o+2M+suw6RdOS0dKJocBf7VjBjaXNs4EHIEfFQ5TSlha5psWkFp4Fpu3yt6Ldaf1tmq4GwyhptI15c0Yb4QRa1+3b2KI1tnctPTe5YrbudZqFrdW1lUY5jD7MRPe7BGWm4Ia3rF53n0Wv171zraWufDTuiDMEb+vHjN3NzzxDguT0LpiSlkEkRsbYXXGIEG1wRfjY7RsWPT2lnVc7pngAlrG2Gzqjbt3m6hVvb8kvTLPjYkPo41lrauWUVDojGyK/UiwuxlwDbnEcrB+5eTXLXypo618MTIXMDI3dcPxYnDPMHZs3LktWNZ30T3FoBa8WcDfd7tju28FrNZ9K/S6qSYjCHYAG7bNa0DPyJVvV9vyV/H/k42Jr1T03JWUbZ5WNYXGSzWkkWaS0G542K4Wn6YgA3HRPA2XZIHZcbYR5LBqxr62npfYPYbsbL7NwPvFxLgHA/ecc1H0LbBoJyyBOZ7zbxCmVWyVikdPdu+xPGv8AVgaOqS6wvTvbYnK7+q0X7S4ea+fQSPq+RB52ei7/AKStbo6qMU8GIsxNL3FpaC1nuANOZz63gFHhYWjq7OBPwO5RVs3YtQTjG5tNXAXVVOBt9tEc8rAPFyb+K+hXSAr541eqSKiBzSR/axdmRe2/ha/qvoKSBh+qPDLMAcO70C6UOGc9TyiuJQt0iG2kJ7fmj5wx3UwPgIvhedo96zhlt7c8lCvSBj+nzYrE9T3dlhG3Dkc/dw+qtW6Sun6jUxyrttQteH0T8D7vgcesze0/bZ28Rv8AVR42XnevRHKs6bRplFSVmfWVHVMlY2SNwcxwDmuGwgrMoI6M9dTSSCGV35PIc7n/APNx+uOziPHdnOwK0RldGKccXYqiIrFQiIgCIiAifpR1gL5vo7DlGBi4YyL3PcLDzUevbf3iXdgyHpmV0Gu2L6dUB232rtgtl9X9nCufIXn1G3JnrUYpQRW/DIdmS6rozbevj7Gyn924fNcmSut6Lj+XN/RyW8hsSl1otW/5v6JjJXOdILv+nz/5f8Ri6IrmOkM/kE/+X/EYvRn0v6PJp9a+0QrNGHWvkQbgjIjuKtM725EYxxbkfFp3+KriTEvMy7M9nHujA+oJ2Ru8bBCZT9lviSfiAs1+eQmLn+inNdkRg3yzEIHb5HbtgaB/TbvQtkGx99nvDPjtae9ZLqmLn+pTNjBfP7Zi9s8bWX/CR8+9Wuqvuv4+6fiL8grLfnntKtvzzzkmS8EYvyYhV/df2dXnsVj6l25h/wARt8+wLM5WE887eCnJeCMZeTATId7R4E85hWOY/wC2P1e1Zzzzx2qw8/1tzmpzIw8t/swFzxtAPGxseO/+axuqDva7yv8AC/Bek88+NlYeefBTku6K4Pszytk4Nce8W+PefNCwu9634Rs8Tv8Ags7lRTl4Ix8np0OL1EI/PRD94OfJfRBPPPevnzV7+9U/6eLfb67d6+guefVaNPwzHquUY3c8+ChTpJFtIS9rYj+7b/JTW/n4qE+kg/8AUJewRj921XrdJXTdZzBdxz71Sw7R6hUVFlNjM8UpHb3Kfuh/WM1NKYXm74MIBO0xuvg8sJHcGr58YpM6DajDXSMt79O7O9rYXsObd9+PYusHuZ6sdidURF3MoREQBFbdEBFnSvocsmbUtHUkAY88HtGV+9oH6pXAysX0LpfRrKmF8Ug6rha+8HaHDtBzUH6c0PJSyuikGYzadzm7nDsKyVqdnc36erdYvsaEhdX0YOtXs7Y5R+zf5LmnsW+6PX4a+Dt9oPOJ65U+tGiq7039E1rnOkFv5BUfhaf3jbLoQVpdc2YqGpH5px8s93cvRn0s8mHUvsgcnnkqhVxCpZeSe4WkpdUQlSQCeeQqXRLoCl0xc8lUKopIKOKtvz5K4jnnvVp558UIMZKtPPPkrnc8+FlYVJBbzzlzdUKvsrTz6KSDEQqLIVapKmz1V/vtN+nj32+txU9k88+CgnU1t66m/StPln8lOLjz5LXQ6WYNV1Iq93PPcoQ6QnX0hP8A5f8ACYppcVCWvP8Af6j8bf4bFat0kabqf0c/ZLK/CrmsWc1NlI2KS+hGkca57wOoyBwcd13ubhHecLj/AISuE0dQvlkZFG0ue9wa0DeT8t99wC+j9S9W20FM2EHE8nHK/wC08gXt2AAAdgXWCuzhVltY3yIi7GYIiIC1ERAFqNZtAR1kWB2Thcxvtm0/MHeFt0UNX2ZKbTuiANL6Kkp5HRyNs5vkRuIO8FXaqPwVtOfzrR+t1fmpl1l1fjrI8Lsni+B9s2ngeIPBQ9XaPkpJwJGlrmOa8cCAbgtO8G21ZZQwlc2wq5xa7kztK8eno8VNO3jDKP2CvU03FxsOatmZia4cQR5iy28owLZnzwVassrCDY7RkfBY3Lyj3EyyytVxKtKgC6oqhUQFqoVUq0qSLlCVQlVKoUILVYriqKSGUIVquKtKki5aVbZXlWqSpu9SR+XU/wCM/wChymh7lDeobL10PZjP7tymErZQ6TBqeoXUJ63m9bUH86R5AD5KbLKENYXYqqoP56X0eQPgprcEUOWasNWeGIkgAEkkAAC5JJsAAMySdwWagoZJntjiY6SRxs1rRcn+Q4k5Depy1A6P2UVpprSVJGW9kV9oZxdxd4C2d+MY3O05pFvRnqR9DZ7ecD6Q9uQ2+xafq3+0d58BvJ7xEWhKxlbu7sIiKSAiIgKEKiuVLICiIiALXab0LFVswSt44XDJzSeB+WxbFEauSnY1FLSOijYxxxYWhuLjYWBI3GwGSvJW0IXkmpfs+X8kIZ8+abgwTzN4SyDwxG3oteV13SDQezrHmxAeGv2WztZ3qPVco+NYJxs2epTneKZhKtKucFaVSx1uFaUQoLlpVFUq0lBcEq0lVKtKEXBVpQlUUlbhWqpVpUkXKFLIitYq2dN0csvWs7GSH9m3zUtqKujRt6wnhE8+rR81KRfuGZ3AZla6XSYK/UHlRFoPVyfSMzzE2zC9xfK6+Bt3Ekfedn7o8bbVMjdEe0BEtw0ixa0kEjeC4bPDzW+0bo9sbGsY0MY0Wa1oAAHAAbFMlkVhLE1upuqcFAy0Yu9w68rvfd2fdb90epzXSKgCqpSsQ3cIiKSAiIgCIiAIiIAqWVUQFqK5UsgKIiIDX6Y0NDVNwzMDrXsdjm3+y4ZhRxrB0bSsu6md7Vv2HWbIO4+6707lK5VhVJQUuS8ako8HzZW0j43Fr2uY4bWuBaR3g5rxuC+kNKaLhqG4Zo2yDdiGY7nbR4LhtM9GMTrmCR0Z+y8Y2+BycPG64ui1waY6hdyJirSuo0nqJWRbIxKOMbg79k2d6LmqqF0ZtI1zDwe1zT6hcnFo7xqJ8FixuVcStKrYtkFaVUlWEpYZFCioVbjCtYpcvVEha55sxrnng1pPwW7oNUKuW3UEY4vOf6rbnzVlFsq5pcmjur6eF0jg2NrnuOxrWlx8gpJ0L0aNyMpdIeHuN9M/VSJobVpkDcLGNYODWgefFdFSfc4yrLsR/wBHuqE8TnSzD2eJoa1tw51rgkm2Q2DfxUk0Wjw33R3nee8rZxUjQs4C7pWVjNJ3d2YYaYBZ0RSQEREAREQBERAEREAREQBERAEREAREQFLKharkQGMsWN0S9CIDxSUt14qnR2IWIDhwIBHkVulSyixNzha7Ummkvemjvxa3CfNtlpKjo2pz7rJG/he7/ddSrZMIUYInOXkhuTowadjpvNn/ABVo6LPvyebP+KmXAFWyYR8E+pLyRPTdFEX1sZ73kfCy3VF0Z0rP+00/iu//AFXXfopxXghyk+5oqXVuJgsGgDgAAvfFotjdy9yKSpYyIDYFeiIAiIgCIiAIiIAiIgCIiAIiIAiIgCIiAIiIAiIgCIiAIiIAiIgCIiAIiIAiIgCIiAIiIAiIgCIiAIiIAiIgCIiAIiID/9k="/>
          <p:cNvSpPr>
            <a:spLocks noChangeAspect="1" noChangeArrowheads="1"/>
          </p:cNvSpPr>
          <p:nvPr/>
        </p:nvSpPr>
        <p:spPr bwMode="auto">
          <a:xfrm>
            <a:off x="1781175" y="160488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1" name="AutoShape 45" descr="data:image/jpeg;base64,/9j/4AAQSkZJRgABAQAAAQABAAD/2wCEAAkGBxQTEhUTEhQVFRUVFRgaFRUYGBUYGRoWFxgYHRQXFhQYHiggGBolGxcYITEiJSorLi4uFx8zODMtNygtLisBCgoKDg0OGhAQGiwmICQtLS8sLywsLCwsLCwsLCwsLCwsLCwsLCwsNCwsKywsLCwsLCwsLCwsLCwsLCwsLCwsLP/AABEIAMIBAwMBIgACEQEDEQH/xAAcAAEAAgMBAQEAAAAAAAAAAAAABgcDBAUCCAH/xABBEAACAQIDBAYHBQYGAwEAAAAAAQIDEQQhMQUSQVEGEyJhcYEHMkKRobHwFFJicoIjM0NjksFTk6Ky0eE00uIW/8QAGQEBAAMBAQAAAAAAAAAAAAAAAAECAwQF/8QAIxEBAAICAgICAgMAAAAAAAAAAAECAxESITFBImEEURNCkf/aAAwDAQACEQMRAD8AvEAAAAAAAAAAAAAAAAAAAAAAAAAAAAAAAAAAAAAAAAAAAAAAAAAAAAAAAAAAAAAAAAAAAAAAAAAAAAAAAAAAAAAAAAAAAAAAAAAAAAAAAAAAAAAB4q1YxTlJqKWrbSS8WyObS6eYGjk6ym/u005/FZfEjaYrM+EmBXm1PSd1ai4YKu1P1JVH1Sl+Xsu5u47au1t2EqWHwr3tUqjk48rt7qa8BtbhMeU2BH6kMXaO7iYKXt3oJprlGKmms+cmbEdu029xVaTqPJJST7Vvup34aXJUdgFeQ9JM6VedDGYVw3JbsqlOTku6Sg4puNrPJ8ScYbaEJxUovsyScXwaeaaZETta1Zr5bYPyMk9D9JVAAAAAAAAAAAAAAAAAAAAAAAAAAABjxFeMIuc5KMVq3kivukHTedSfU4R7m80nUlk7N23vwRvx1yImYhetJt4TLa238Phl+1qRT+4s5v8ASs/N5EE2v6S5ye7haaV8t+falfwT3Y+bZ7o9AZ9cp1q8akbxk+y3vO93GUW81lq2730O/S2lhalWpDDqjVxGHhnGKimlmowVS1lmrWv2bq9rkatP0tulftEdp9D9oVpweJrRqJu8kqkt2OeazS4fdX/fexHQnAJqShKPVRvKEJSbaWackrybydrWucvYHTqdetUpYqEcPCScYWlJShJXUlObtZvg0lZrvIZsjaf2HFzq05Os96UZSlKTdWF3Zyk7tvJNMj4wvrJb6WNsjp5hsTiI4eEatmuxVnFKMpLSKu967V85JcuJx10zxNLaLoYvqY0YtxluKStvJOnUcpSeVmrr8T5Fd4/a6nWnVyg5zclGF8m3fK3G+dzDicRUqyc225SfanN3b4XfF+diJvK0YapbPpFUwm0pzWIqYiipWalNzXVytK0M7KUb2utbe7i7c2hQ+2VKuFahHfU4Oyi1Kycmlw7V35nLhhOefjb5aGxTw65IrNmtcWu3U6Y9IqeLqU6sE41FSUam677003ok81nbM6nQLpM6Mo0sQ7052V/8Ob4p8INt3XC9+d46qKPXUr/sry72t/HHHjPhfEouzSlJXWqea70yLT6cVcHWdDGw346wrQVnKD0k4aN87WzWjM/QHa7rUOrm71KNk3xlB33JfC3l3mTpzsJYnDtxV6lK8oc2vah5r4pG89xuHHWIrfjdKdlbVo4mHWUKkZx42eafKS1i+5m6fOWytp1sLUVWhNxa1XsyX3Zx4ourod0upY6GXYrRX7Sk+H4ov2o/Lj31rfa2XDNO48JGAC7AAAAAAAAAAAAAAAAAAAA8ylY/ZOxq1Z6t6ICD9M6WIlO9R3pX7G76q8V97vflyIFWxDipRVr3bk02kk32d+fs9myss8tS48bRWIg4TuqUlwylLRpp8I/HIqfbuzHQm6atFwd45XTTWUrcX38zK9dTt14r8o1+km2DtVYnDTweKla9HdU1eEnC1ndX9ZK2XFJ34ogWztqPBVVKlu70d6KildSjp6q4aPyRgr1Krycorwi7283/AGNaNJR0zfFvVkTZpGOImft+4mrVqzlOclFzk5Ssk223d9yMCwMHreX5m38NDYTDRXctOMPEMMlokvAzxpHmLMkeRC3T1CBmp0z9w9OU5KMYuUm7KKTbb5JLNndwWBhTqqk4rEYp5/Z4y/Z0klnLF1Voks91ebJis28K3vWkbli2N0fnWs29ynf13xtruL2rat6LizUr4eMZyjCW/FSajK1t5J5O3edra+2Lp0oT38rVayW6pW/h0Yr1KC4LjqzjWItqOoRSbT3b/HR6MY/7PiITb7L7M/yy1fk7PyLbKWtkWb0O2h12Gjd3lT7EvL1X/S17maYrenP+TT+yuum+yeoxM0l2Knbh+pvej5O/lYj+BxM6FWNalLdnB3i/mnzTWXmWr6RtndZhusS7VF3/AEyspL5PyKmrMpeNS3w2507fRWx8esRQp1o6VIKVuTazXk7ryNwivoxjJbOpb3Fza8N+ViVG8eHBeNWmAAEqgAAAAAAAAAAAAAY8RWjCLnJ2jFXbMhEulW0024XtCHrPg5LW/cvmRM6haleU6cvam2pOo68pOEYrs55RiufO/E7uxtorFUo1mrK+UHwa0k1qm+C5MriVXr5dZJPqk/2UH7TT/eTXLLsrjryO10c2v1VazfZqOz7nfsy9/wAzOlu3Rkx7r16TyTIl0+2V1tHroLt0ld99PWXu19/MlE5mCcjaY3GnLW01ncKKqT+vr695gudXpVs77PiZ016r7UPySvZeTuvI4yWatq9PFnPp6UW3G239le51mVm7JfN+F1YxqRneI362IoRz6qNNQS1appqq0ue/NvwMFOjKUlGKcpN6JNv3Im9dSpiycomXqLOlgdnOcZVZyjSoR9etP1V3RSznLlGN2auIxOHwn761atww8JdmL/n1Fp+WOfgc6l9q2nVvUmo0qSzk1u0KFPlGKyT5LWTLVx/tnk/IiOqu/hdqzrzeF2XF000+txU7RqOn7U3L+BS42XafO+RtqrToUnhsK24y/fV2rTry+caad7R46s1quMp06X2bCxcKKd5yfr1pr26r5coaI1qc/r6+tCLW9QnHjnfK/lnR6hPmYXUPzrDJ0tmUlwJN6Pcfu15Um8qkLr88c1/p3vcQ6VQybMx/VV6VS/qVIt+F1vLzVyazqdq5K8qzC6cdQVSnOm9JxcX+pWKDqxe9ue1e1u+9re8vxyK06L7IVfa87WdOlVnUk+FlN7i85W8kzbLG9OT8a/GLLZ2Jguow9Kiv4dOMX4pZv33N4AuwmdgACAAAAAAAAAAAAABo7axvVUnLi8o+L4+WpU20av2ibh/Bg+3/ADJLWF+MV7XN5Et9IOOk5Ro032n2U/uuSvOf6Y5+NuZFam7Sgox0irLn3vvbebfMyvO5deKuoYMXiLfXyONiMTmMbirtnOqVSjfwtro1tXr8PCTd5R7M/wA0bZ+as/edJyK49Hm0t2tKk3lUjdfmh/8AN/ciwHM6azuHnZa8bSifpLwG/RhWS7VOW7L8k/8AiSj/AFMr/ZrTq00+M4/7l/ct7bWH62hVp8ZQkl+a3Z+NilN9+DXwZnkjU7dGC266cfGVJwxFSScozjVn2k2mnvvRrM2q/SHEzjuutOz13bQb8XBJvzOntfCQxU3XVSFKrP8AewmmoSkvbhNJpXtdxa1NXDbIowd61Trbfw6d4p/mqvh4K/ea8o8ub+O29aYNibGde85S6ujF9uq88/uwXtzfLhqyR4jHLcjSox6uhF3jDjJ/fqy9ub58NEaOKxsp2VlGEFaEI+rFckvm+JhjL6+vrMxvbfTrxYor3Pluxn9fX1me41TTUz1Gb+uX9jNvtu9afjq88u/TLvb0Nfhzuk9eDvZ3/S/cZVT3mmo2au1m7W7Si1nbNO6fPRkxX9qzkjXxe1UvfuuuHrLVe5PLXK9rZmCc7mWdOMMs953ytxbu7Xd1dvz5cTWm1HXOXLVLvfN9wtr0nHNtfJPOlXTW1CNOhK0pU4uc1wvFNxi+fN/Smvo06OvC4XeqK1avaU+ajn1cPJO775MgPou6LvFVvtVZXo0pdm/8SqtF+WOr77LmXYaV3PcuTJMVjhUABdiAAAAAAAAAAAAAAAAqTbO0N7EVqj13pQj3RT7XvaS8IIjuNxVzvdO8E6FerJq0ZS3ovukr37le6/SyB1sUnxMPb0YmOMae8RVNaVQ1alVtmOVVltKzZ0tlY7qa9Or9ycW/DSXwuXG6hQ0ncuLYmL6zD0pt+tTjfxStL4pmuNy5/Uut1hTG3aHVYmtDlUlbwbvH4NFudYVf0+hu4yT+/CEvhuv/AGjJHSuCfk4u8IvkeIyurZe9LNN+ed/hwCaXf8vB8/DTnvFOMe5bzefUMjnom0r6JtK/gnmzLBvny0tx0zbS0z10MMHZWjKXDi45LJeq+Vj0lpwsksm1kr20twy8hqpE5JZm8rqMnpkoubu+aTSik+N34GXcaau0s7tc7rgnFu6ay0fa1Wpgpy3rJdq2iS092hngt19pqPcu1LPlbJe8ibRHiExjmY+Ut2SikpVbOy01evFN52d3m289eB4q1XqluJtPPOXkvN+/U1FiUvUXm835cEYatbVt38Ss2mV60rV7qYl+zdc29X/wdvoX0YqY+tuRvGlBp1qvJfdjzm+C4amLof0Sr7RqWh2KMX+0qtZL8MV7U3y4avv+gtibIpYWjGjQjuwj72+MpPjJ8y1aqZMuuoZ9n4KFGnClSiowhFRjFcEvm+82ADRyAAAAAAAAAAAAAAAAAAA4vSno5TxtLcm3CavuVI6xb1y9qL4oorpV0YxOCnatBSg32a0LqMteKyT7n8T6PMWJw8KkXCpGM4SVpRkk013pkTG165Jjp8p9b328Uv7WPEvGL96/sW/0q9EUZ3qYGe49epqN7nhCdm4+Dv5FVbc2FiMJLdxFGdPOyk12X+Wa7L8mV02i8S0nfkvJomvRnpNTo4eFOop70XL1VFqzk2s795A3I/N8mNwi0RaNStD/APZ4f+Z/Sv8AkinTHHwxFSE6Sk7Q3ZXstG2uPeRjeCkTMzKtaVrO4bLpy7l4yj8keoLnKPld/wBl3GqpH7vldNdt1SgtXKXglFcOdwqyT7MF53l88jUUz0qhGk8m5OvKWrfhovcjG5WNd1eHPJLv4JIl3Rv0dY7F2bp9RTetSqnF2/DT9Z+dl3jiTdF3Wd8uOSXPuLF6E+i+riN2tjVKlSeapZqpNd/Gmv8AV4alh9EvR9hMDaaj1tb/ABaiTaf8uOkPn3ktLRVjbLPpgwODp0acadKChCCtGMVZJGcAsxAAAAAAAAAAAAAAAAAAAAAAAADHXoRnFxnGMovWMkmn4p6mQAQfbXorwFduUYSoSfGk7L/Ld4+5IhG1PQpXjd0MRTqLgpxlTfm05J+ORd4C3KXzTjvRptOm/wDxXNfepzpSXu3lL4HKr9E8dD1sJiPKnN/JM+qwE85fJsejuMemExP+TV/9TdodCNoztu4Kv5pR+M2j6lAOcvnjZ3ok2lUt1kKVFfjqRk/dT3l8SXbH9CdOOeKxM6n4aUVTXhvScm/gWyAjlLh7C6IYPCW6ihCMl7b7c/65XZ3AAqAAAAAAAAAAAAAAAAAAAAAAAAAAAAAAAAAAAAAAAAAAAAAAAAAAAAAAAAAAAAAAAAAAAAAAAAAAAAAAAAAAAAAAAAAAAAAAAAAAAAAAAAAAAAAAAAAAAAAAAAAAAAAAAAAAAAAAAAAAAAAAAAAAAAAAAAAAD//Z"/>
          <p:cNvSpPr>
            <a:spLocks noChangeAspect="1" noChangeArrowheads="1"/>
          </p:cNvSpPr>
          <p:nvPr/>
        </p:nvSpPr>
        <p:spPr bwMode="auto">
          <a:xfrm>
            <a:off x="1943100" y="1764544"/>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2" name="AutoShape 49" descr="data:image/jpeg;base64,/9j/4AAQSkZJRgABAQAAAQABAAD/2wCEAAkGBxAPEBQUEBAPFBAQDxAQFBAWDg8UEBUUFBUWFhQUFBUYHCggGBolHBQUITEiJSkrLi4uFx8zODMsNygtLisBCgoKDg0OGxAQGywkICQsLCwsLCwsLCwsLCwsLCwsLCwsLCwsLCwsLCwsLCwsLCwsLCwsLCwsLCwsLSwsLCwsLP/AABEIAOEA4AMBIgACEQEDEQH/xAAcAAEAAQUBAQAAAAAAAAAAAAAAAQIDBQYHBAj/xAA+EAABAwIDBgQEAwUHBQAAAAABAAIRAyEEMUEFBhJRYZETInGBB6Gx8ELB0RQjMlLhFTNTYnKC8SQ0Q5LC/8QAGgEBAAMBAQEAAAAAAAAAAAAAAAECAwQFBv/EACURAQEAAgIDAAEEAwEAAAAAAAABAhEDEgQhMVETMkGxImGRFP/aAAwDAQACEQMRAD8A7giIgIiICIiAiIgIiICIiAiIgIiICIiAiIgIiICIiAiIgIiICIiAiIgIiICIiAiIgIiICIiAiIgIiICIiAiIghSiICIiAiIgIiICIiAiLxbT2rQwrQ6vUDQTAsST6AXUXKYzdHtRaVi/iHSaT4dB72jJxeGT1Ag/NeE/EapP/bs4eXiGe8fkue+Xwz+f7V7R0NFpGC+I1FxAq0X0x/MHcY9YgGFtezdqUMS3io1GvAzGTh6tNwtMObDP9tTLK9iIi1SIiICIiAiIgIiICIiAiIgIiICIiAiIgIixu3K1cUi3DMLqzhAdbhZP4pNp5BVyy6zY8W395KeHljCDVAvyb68z0XLtqYqpXqF9R5c4nUm3IDQC+izOK3R2iPNwcZJJMVGudOZmTeVr2Jwz6RLarXtdqHNLT6rxvI5OTO/5Syfhld36rpt7iPv8lS+lH39/YVNOItP5/NXgS7Ww/L6rKYIeV1OPzE6K9h8VUpFr6b3te38QcQf+PuFJdHO2undUACIVtWDftgb+AgNxYE/4rW/Nze+XZbvQrNqNDmODmuEhwMgrg5bbPL2WX2DtuvhDNN3lnzUzdjvUHI9Qu3h8uz1n7WmX5dlRYzYO26WNp8VOzmwH0yQXNJy9QdD+YIWO3z3p/s4U2somrXxHieGzi4W/uw2S50GB52+0rv749e38NZN/GyIte2Dvbh8TRL3vpUnsdwVKfitdwugEX6gj6L01N6cC3PE0/biP0CmWWbhZZ6ZhFiGbz4J0RiKd+fEPqFksPiadQTTexw5tcD9FKF1ERAREQEREBERAREQEREBERAXnxmCpVm8NVjXgiLtB7HRehFFks1Rou19wGwXYZ5Bv+7fF+gdp791pu0di4vDf3lCoAPxAcTf/AGHqu2KHEASTAAknRcmfh4X9t1/Stxj55q4o2+sqr9umA4e/XnZbJ8QfiFgg51HDUKFZ4JDqppMcARyJC50N4OL+8otEyQWPyHVpm/Zc2fj5T5dtZ4nLlO0jYTWGjr3zg/TL5r14euOh9Dr6G57LA4evTqQWu6RrPovaMPGbuv1WXz1XPlLjdVlm451J3FTqFhPldEg8J0I1jNa38QqtV1GjUNRzoqubxS6Wkg5HqGlZQvIGhA53bFtFre3NpvfhX02hjqZc1xueNha7Ns5jMEaSuvgt+fw6/Eu5lNNi3F3ZdVwbHipwtql7rc+It/8AlZ3F7olrZa57nWgWXk3B2k7+z6NOmHEt8UWExNRxk8v4luAxZaIc9gtFoc8x0Fueq6PTs65b9NMZu7iG35fiBXowdWrSqfu3VbZcN3T1NgBPqtmr7aYQW8DoIgmYPyyVGEx1HDu8lFodzJc8+oMlV7Tfqt/0rcfeHtldh7Z2iI8SkHs/zGHd1uGFxPGLtc08j+RXPK+1W1dQD6rwVdq1qV2VHD0cVrOSOTLwsvvx1pFzrYnxAcHBmJAI/nFj/Vb/AITFMrND6bg5p1C0l25M8LhdVeRERQREQEREBERAREQEREBcb+MO/TuN2Bwr44R/1FUHWJ8Jp+vbmt/+IO8o2ZgalYR4zv3VFp1quBgxqAAXH/SvmIvLnFziXOcS5zibkkySTqVly5amo7/B8eZ5dsvkXGUQAOZ0tZZ3YWwjXOY9M9JWFpDnrqtg3Z2x+z1BxRwEjPRc+P19HcLOO3H62SluE0mRLbAgxfLp1U1t3a9Mzxvd0ceL6yugYPaFKo3McVpEg5idFeNNrrLW8eOX14OfPbdZxy9mDJdFd37vItENHyCtDZWzqcwytVkx4ReOC414QHEW58l0PEbvsqElxHoruG3cpMyDeyTDU1ETk4sfk/56afsvY7akuZg6NORDRFm9WtyC2HB7umD4jiScgLALO02MZlAVFTaLG6hR+nJ7a/8AszzmsZpjRsVo0Ct19jCJFtR0K9b9qNXmxG12gZqNYr9uRgcVs4td5j/u19Vi8RiXMJY5zXCf4tehHRZXH7Xa4GCPWVoO2sf5/KfMDdRMdfHXx53OdaztbLiEETwkeoP37LKbpb1VMHUiSaZPmYTp0Wl4bavEL2cOxSpVl7S1wEmJJMD1IkgK2PJpyc/jbnt9OYDGMr021KZlrhP9F6FyX4X7zcDxRqH93Vs2T/C8f8rrS6frxssbjdURERUREQFClEEKURARFBKDgfxy2z4+0GYeT4WEpt4gP8SrDnGMieDg+a50wXtkvfvJtI4vGYiuTIq16jm/6eI8A9mwPZeNrSM7GB2Nx+S5M7uvpPD4+uEi+x/lgyYADfNZtyTb3VTTeVaCFyyenLpl9mbbrYc+R2vutoob+Q2DIdzvFlodN8Kmo4SYsJsJvC2l1HPzcHHyXdje6HxDrNfcAg6xfospT38nN4vpB+RXMfFmS7zEiJJMjKCI6CF68PQbF5mPkrTJy5+Hw/hvOI3sBvxfO6wtXeky48TptAzadDebWWtOrgyGNMDP9V5XVFTLJtx+PxYTbZ6u81Rw66HksbX2xVcZ4j84WJNSefVQXLLTo74SeoyFPadWb1CAYBJEwOcLxVXkkiZ8xMyYnmJ9AqfLwm54+IWgcPDBm/OY7q3KvuscrP4Xa9cvcXGJJkw0NHYCArpxIkwIaTIEzHSdV5CrtJrSHcRIIYS2BMuByPK03TSlu5qs3sXFlr2kWNnC/Uj6tIX0lu9j/wBow1OpqWgO9RmvlPZjiKoI0K+iPhfjOKg5h/DwuHvn+S6eO+ng+bhJnuN2REWjjQilEBERAREQFjd5sV4OCxNSY8PDVnT1DDCyS1v4jT/ZWMjM4dw7wFF+LYTeUj5fpiyv0xxG7gLEyZ0Fhb0gKijTn2Cpm647H1OF16XRkb+15KqpvDSCWhwBktJIB6Egg9laKoJVdNbnpdAJnK18wDytzUOaYBtBJ1E2jMZjNW5UlW0pctqgVdOJcMnGCIVgI6ddf+FbaOw0o4qFSVVFy9aS3NV1okgGQDAde4GRuqA2xNrRqJv0USisqUUSpCGwlXfDmS0eUu4RJBImYB55ZwrbWyYWa2Ts0FwJIgQTI5EG3I2j3KtjFM+SYzdWtl4BzaokWLZ9dWrs/wALvK9w0LPpBWiNoAEADKF0L4eU4qmNKZJ9yunCPD8nPt7dAREVnKIiICIoQSihSgLD734bxcBiWDN2HqR6gSPoswqK1MPa5pyc0tPuIRMurt8gkwTHMhWw6Fnt6NknD13iMnuBHuQsC7ouW46fR48szm4uaDr3UsLQDIJJHlvEGRc2uIkRbPoqHVAYsBAjqbzdQ5yppt2VciRaefKP1UBG+15HX1RhHEJmJvETHRTFdqmGFQ9xKEq9Wrhw/hAyyysr1G4shHvJzvAhGwQb3EQIN+d1DROoGenTJULRqgqs03RMHhmJgxIvE87hGMkwM/WFbR/pTClXOEcMzeQOGNIN57KghTMU/HowzbrYNnH9e11rVIniWd2MC93QGCev3KvI5fIbVh2S5v8ApBPc/oF0j4f0bVH9A377Ln+Cokkei6xurhPCw45uv2+ytpPTx+W7rMoiIxEUIglERAREQEREHHvihu6f2g1Gxw1Bxe5z+a5NtHCFj4jNoiJuef0X1DvTsz9ooGB5mAkdRqFwjeHZpbPDIcx3EDkQRyKyzxej4fNq9a0qLqgL04qnDzYiMwc+qtiGukXAIMEZ9CP6rB6tihv6WVcSJkWtEXi5nJUEC/yskGb5qYifioUSrlWmWktIhwcQc5nKFSxxbNhcEGQDHpORU7Vs9jANcvaeyqb6D590pTIiJkRMR7yq7cJmeKRGUReZ+SifWknpcbUABsMrdDOfyVognIHIntclVcMG9wDobH0KpfnbL1V034kG0QLEmddLfL5qSFMHWMhy5WyUVHl0C8NEAchmfqrItV0yCSXEkkSOriRme62fdrD5cz9Vqoc3iJy5Nz1yldC3Mwfk43a2A9IJ/JTi4vLy1G2bv7OL6jWgXMffZdPpUw1oAyAAWvbobO4Gmo4XdZvpqtkWrxsruiIiIEREBERAREQEREBc6373fAcXtHlf2DuS6KrOLwzarCx4lrhH9QiccrLuPmLbezS0yAZEyOY+/osEafESbDM8hzgBdc3t2EaLyx+t2P5jRc32hgjTd0OR0WGWOns8Hkd8NViOEWmc73GXTrmoI1m/3H30XpewXmZGUQR3Vhw6j01UaXvNpSZ9wqySTJPmcZ4iZMzmTnMqDlp6X7qbGbjnERPOITS85d1AaSTqbkn0zKhzlLhynIG4QiORsOdif0TTXv6S/S4uO2l1IMmGtF+Z5C5k+ip4TyN8rZqHAadzE9lKMuRLSqbXmZsGxlM6q7RfGo10Gog6clS2mS4gN+cwPUKVO0nur2zsI59QAc+ExBzsYK7Tujsnj4GAWEegAzK0XdDZf4zYDLpzP30Xbd0MB4dEPIgvHl6M075rTCaeT5XN3y1Gdp0w0ADICAqkRWcgiIgIiIChSiAiIgIiIIUooJQY7b2x2YyiWPsblj9Wu/RcH3p2c/D1HUqrSHNPt6joea+hnVQFrO+u79DaNHhceCs0Hw60TH+Vw1b9hRcdr8fJ1r5zrNg+q8dZ4HtCyO82zsRgahp4mmRfy1B5qTxzY7X0zWvvqic5WenfOXGx6vEEkdrhXGutPt2WPbUnr6K4Hff6ovjnK9/FAnnIyER76qjit9wvP4n6dkNS2uZvp9/qo027Rf4oNweoyKtuf1VoVepyurfij29UReSPaHSRcGIGXT+i2Dd7Zfiun+Fjbl2gWp08UGuFiSD/AAjOdJXR9zd2sdjeHxyMNhc4Iiq4f5WZ+7o91eRy83kS+pW37nbPGMrBjARhaEGo7Lj/AJWe/wBAusCBlkNFg9i4KjhKTaVFsMF5zc46ucdSsk2qtNPOuW69cqVYa9XAU0bVooClQlCKUQEREBERAREQUlWahK9CgtUosY2vxLDY9lQi0raTTCtPwzToiPblO3qFd7S002vac2uaHNPqCub4/c9znk+EWz+FohvZfTD9nMOgVh2xqZ/COyjS0y0+aW7uVGtgNj/bc+p1Vl279TVvyX0u7d+ifwjsrR3aon8DewTqnu+XsXsOuz+FjnDoLqw3ZGJP/jcPUL6mO69D+RvZButQ/kb2UdYv+vk+X6e7uJd+B3ZZPDbpYgizYPOL919IN3Zoj8I7BXWbBpD8IU9YpeS1wLZXw+dxBzwSZmbro2wthvogXPcrf2bKpjQK83BNGin0rbaxGEpOGcrI0mFettABXAwJtGlljFdAVUKU2nSFKIoSIiICIiAiIgIiICIiAiIgIihBKIiAiIgIiICIiAiIgIiICIiAiIgIiICIiAiIgIiICIiAiIgIiIBREQEREBERAREQEREBERAREQf/2Q=="/>
          <p:cNvSpPr>
            <a:spLocks noChangeAspect="1" noChangeArrowheads="1"/>
          </p:cNvSpPr>
          <p:nvPr/>
        </p:nvSpPr>
        <p:spPr bwMode="auto">
          <a:xfrm>
            <a:off x="0"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3" name="AutoShape 51" descr="data:image/jpeg;base64,/9j/4AAQSkZJRgABAQAAAQABAAD/2wCEAAkGBxQTEhUUEhQWFhQXFxcYGBcXFxgVFRUeFhcWFhoYGBQYHCggGBwlHBQXITEhJSkrLi4uFx8zODMsNygtLisBCgoKDg0OGhAQGiwkHCQsLCwsLCwsLCwsLCwsLCwsLCwsLCwsLCwsLCwsLCwsLCwsLCwsLCwsLCwsLCwsLCwsLP/AABEIAOEA4QMBIgACEQEDEQH/xAAcAAEAAgMBAQEAAAAAAAAAAAAAAwQCBQcGAQj/xAA9EAABAwIDBQYFAwMDAwUAAAABAAIRAyEEMUEFElFhgQZxkaGxwQcTIuHwMlLRI0JyFGKCosLxFyQzkrL/xAAaAQEAAwEBAQAAAAAAAAAAAAAAAQIDBAUG/8QAJxEBAQEAAgICAQMEAwAAAAAAAAECAxESIQQxQRMyUQUiI3EUM2H/2gAMAwEAAhEDEQA/AO4oiICIiAiIgIiICIiAiIQg87tztrhMK2X1N8l27u0/rMjOdB1K2mxtr0cVSFWg8PYbaggjMOabg8lyHtTsZ9Ct8moAWm9Kp+4c+DhNxyBW1+E+JNDFVsK+R8xu8AdHU5nxaZ/4rmzz/wCTwsdOuD/H5x1dERdLmEREBERAREQEREBERAREQEREBERAREQEREBF8Ji5yWh2l2tw9KwPzHcG5f8A2NvCVFvS2c3V6kb9F4at23ef0MYBzJdHWwVGt2txDrCoxv8Aju+8qvnGt+NyT7jo6LkWN2tiTd1erHJ5b5ArSYjaNUz/AFnnjLnSLd+Si8ki2fjXX5do2zseliWblVsxdrsnMPFp0XJ+0lKphMQzEMvVw9Rofpvtj6T3OZY95VCljnmXNq1G2mz3A6TF+qlZinVt5lVzn7zCAXOJMiCLnlKx1rOr317dOOHfHm++47XgcU2rTZUYZa9rXN7nAEeqnXCti9uMVhWCi1wcymXNa17QbA5bwg6r0GF+LhBAq0Gn/Bxb5OBW83K5L8fc+nVUXicN8TMK79TajecNI9Z8lN/6i4U/pbVd/wAQPVyt5Rn+lv8Ah7BF44fETDatqf8ASfdWsL28wbzBc5n+TTHi2U8oXj1Pw9OigwmMp1RvU3teOLSD/wCFOpUEREBERAREQEREBERAREQFT2ptKnQYX1DAGQ1J4AKTaGNbRpuqPMNHieAHMrk+2NpvxlYlxhgmBo0cPzNZcvJMR1/E+Lrn1/5+WfabtdVrGBLKejBrzJ19F5Orjj3qxj3ibZanU/wIWoxNfIRAGgz8Vxfqa3fb6THxMcU6kWP9W5xAHgsRiiDYqmyk45AxrA9TopQ3d/V4KZrpGuCabXDbUcNbazcKPGPp1DYGm/8AdnTPeP7VqsRiXa2jIRCwGKPjxWk3fy4uX42Z7i7819KWutJmMxwDmnUK2a5AaeF/D7LWiuHN3SZGnLmOCy+W4NzkEECDdVuLNdxzzdnqvu0a+5iKgP8Ae10cJJMZZWla3OoToLwchGSt47DVHPY/dniSRbQ5m/cpW0qY/W43iQ0erj/Cte59IzfxE1FoI3otkBGeueatQ9xDQCNN0G3U6LBm0qbIDWz/AJGdOSyxO1naGB/tsPJT9/bbuz6ylGFeRG5H5+4iT4o7CPAuD6wqP+rfmHkjvlZ0dsPGbieRVp0x5Jv+G0wGOqUXBzHlp4gkLpXZjtmKkMxEB2j8gf8AIad+XcuWMx7X5jqM/ureGqbpztxGXULbNcPJnv7jvSLx3Y3bxMUahn9h/wC2fTwXsVo5rOhERECIiAiIgIiICIqu1MV8uk9/AW7zYeZRMnd6c/8AiFtkvqfJZkzhqbST3ZLzFdm42NczHPIKZp3nuqm94Ht/KqbTqECTn7nX2Xlcu/LT7H4XBOLjkabGVCTH4Cof9MIGZMX4C9hOuinfTjPPMq1SpDdLnWE+fADoo76dPXfuqtJhiJgQZvExfqVWJgku8MvFWKr55Z/nVQVBYiL6fdWiNKjLuEgka3zi5E6fdRYwje3W2H5aVYyFs75TOipRdaRybysNIaQWiYFwbiViys4m7rmeZnn/ACsDZs8fz2UIMRHDvVo5d8cqSrXdPTrxWJfN5UbKn1Am8cbju7lmCDOnJTanjxIz+ZMA+P8AK+xmIvYjkoBkpmA5qF7liCVj80zdStcAfqy6dFFWZqplc+4lpVzoVfwe0I9xotFvGealbVnvWkrk3nudPe7G2luuAm09W8wuybCx/wA6kDMuFjz59f5X5v2djIcB4LqvYHbQD2tcbOt4/dbZrh5cOmIiK7nEREBERAREQF5ft/i92gG/uPp9z5L1C8D8Qq01Azg1viTPos+XXWK6/g8fnz5jydOpuwP2585Elais81KkATGQVvEvMATmSR7n84LVYkAOIByNjxgryp9vspmSekmLpQRJkkyeGsq1g9nuqkCcvfNVqJJJ0mw9yvabCwk1G2AaGju7+8rbGe6w+Ry/p5eeq7H3b6j2WrxGFIkkHLPu5rsdTZLHi48lodsbEcW7lt2TuwL/AJZb64vTzeP58t9uR4u0C1rW1uddVVMA2PW40mPFbnb+C+W/dIy6QtPUbY9FTrp1+XlO4tU8Nv0y4ZDRa1zVfpOO5ujX/wA5KlUURGp6VyYNlNSYeHVU9+62taqHBsNAgXI15lWrPElV3m5Vv5hY2xs8X8cjzVWrCjdV0UL/AE+Vn27kpulY1WFsEixy5qIPgK0c3IkrMvK+ASDyWVaqHX+3kvrD52V5PTl0U32HGc/Reu2DiiYcLH3H4F4sWkL0PZ6tBHA384KtlhyT0/R2y8R8yjTf+5oJ74v5q0vOdhMTvYbd/a4job+sr0a6Hm2dURERAiIgIiIC5t2vM1qh4EjwAC6SuYdojvVanNzvUhY8/wC16P8ATP8Au7ePxJgny8JWugknlc+MX8fNbPG0omcxP8fwtXSeZIFgYBibxGfG4lefJ0+smu202bSLnNEWvn4LpexsMAR3D0XPNlu3XDeyt5xbyXQ8BiN03yMLo4nlf1C2+npGBU8aPRfaWLByK0vaLaO4yQb3jyXVdTp4mOPV108D23qMdUeM4jd4c/VeRdQJFhK3/aF4JYASXBv18AeAWo/1BabEjmOYgrk1fb3uKeOJFRz4EeKq1QpsQblVHuySNNVUqBbAGwVOoFOypkprLPqrVNrSDvWsb89AqVbPkpSVEkW17QV6lgFEXRlqFlWCj07vdXjl5Lexj1Myoq5EEKamFeubPdfajplbjYFT6Rxk+q1G4cluNj0t2FMZbjtfwzrfS9vENPhb3XuVzf4Z1IqEcWn2PsukLafTzuSf3CIilQREQEREBcw2wPqfx3nepXT1zbbDf6lQc3epWPN9PQ/p963Xl8bRBDuMeN/uVqMNQjPO56/mi9FiG3PT7rXPzJA456c1yXL6Hj5GIcDMuuGmLTfgeCvUNuPaBJO6OvvZaivTMSDEqNj4N/56xqol6X3mbnt6l3aR0iM8+MrV7S28XyTF/wAyWiqVDPC3sq9WqNenf4q/nWGvj5nuRYxVSZ4T5mSqDzwH2WLat1LQLd76yQL5eXRVrTOfSjizYqqbKzWcq1RWim/tjSxBY7eEcL3z5KIG471jVCyqRbdnITPGL+asw7WahULMrrNgsoVC9rGpT8xZQBxiNDp3K3UeTAJmBA5DOPNY4en9SvKw3Fbdgq1S+l3gpMRRlwju8Fn8u4Kt9ub6r6Kd1stni6rhmXcruBbdWjHd7dL+Gv8A83Q+i6cuX/Dg/wDuB3O//JXUFtn6efy/uERFLMREQEREBc+7R0y3EVNLkjqJ910FeS7XUP6jXaOb6H7hZ8k/tdfw9dcn+3isSI8VrXiHXy1W4xjLfmi1FVhMgaCe5c1j3OLTBzPqduyQJ8JsTwUb8KTBiykoAzE5g6xOsK4DblPQW+3kq9Nrqxp8RhmwIH1CZvO8tYaG8d0C5McJ7yVtcRrK1taZ06mMh6qOmlvcVjht10IIbUBcJGoykd6zpvk81HiblQTSpiIJMWvkq7wrhorB1C1laKa1FDEUCHCREgEdxyWIbKsCkZWYpXVmHcRtYYso2tutnSBAMZG3uq3y1ERdsXsEm0DTVfKYuOCneJCiddXkY70+1WSQQsgFmzJfSdNFeObVTNYrGFsoqanwzLhWjPTo3w2Z/WHIH0I9105c8+GVP63Hgz1I+66GtM/Tg5f3CIiszEREBERAWl7V4Xfo7wzYZ6Gx9lulhWphzS05EEeKizuLY146lcvxbJaStHixfwHsvUYqiWuc0iDcH3815rGtuVzaj3uDftSBuFaEgX1EjzHsqoNjafbmFKHrN16fK9KQtVi8KbLdsWNeiC0nUafdT0rNWPNVKLg7K0KL5jmk3iRB7jovQvob3DKbnOFqcdh+A/OSr00/Ul9NeXL4HSsn0kAtZTGerHwqF4Vr5YgmenFViLK0Y1Iap3QNBl1ULlkCvlV+8SfRTIpazpuiNeWh5KIlZxKfL10UxTVZUgjBJWdFqzoC6vHPpK1sCVYw3ssQpcM26K11f4Y0f6VR3NrfASfUL2y0HYbCfLwbOL5eeth5ALfrafTzt3vVERFKoiIgIiICIiDynarB7rw8ZO9Rn5e68TtanBJjNdW2phfmU3N1iR3j8jqubbXo2E6WWO49L4nJ31P4eaLM7xaRzvFvzRfad9VlimR4KFttQbDosHr9+lxr7NnQ5aZ/ZKhuearBxPepH1fpi3uiqOvkqtdshTG+sAnPgsN7ipUv209Rqwr2MRunUGeuasV4kwqdU3ROqweoyJUibsXVmVY7sL40KQnisA7kpimq+QpaLZKMjraFPQpoh8ptzX2m26zpskFfaYVow19voC2GysOX1GMGbiAO8mFRbde1+Guzd/FB5FqYLuuQ8zPRTIy3rqdusYWiGMawZNaGjoIUqItnniIiAiIgIiICIiAvF9rMDuucRk/6h36j36r2io7ZwXzaZA/ULt7+HVRZ3GnFvx124/i2cVrnCFvNpUoefLktTjKcagzfzXLZ7fQY13mVDTdfLRZteJvJE6H3WDCc+HkjXguM2kWjIFVaRjVKr1qqnLxcHPRVahm35dSrqKlcKE1DG7bjkJ8VYew3OmUqIiDlKmMtIgvj3E5lfSF9jxVumdrAsMTosAOKn+WZgXWO6pZ2sWhXKQ+m3VQMGisAeAUVMpupzWbgstxWY19o08l2L4cbM+VhvmEfVVM/8RYe56hcz7P7NNetTpD+50E8Bm49AF3WjSDWhrRDWgADgAIAV8T8uXn1+GaIi0coiIgIiICIiAiIgIiIOf8AbfZm4/faPpdcd+o914rENXZdu7PFei5n92be8ZfwuQYyluugyIOYzHGyw5M+3rfD5e8+N/DWPED18lG03Viu38Crf3WGuV/Dis3d30zq2gwDeb69c4VepEdcvurDakjdm2f5KgfcARf+SkhrStU8s+fijxkY5d/5KzAzXypp+QrdMbUVQaePNREKxur5F5KtGOtIl8jldZlnNfSO+URPZTb5LJqze6wnpwQjhCiJ16j61v3WdISsCzRbfYGy3V6rabBmegAzJ5KzG3qPefC/ZMNfiHDP6Gerj6DxXvlX2fg20ababP0tEd/E9SrC1k6jz968r2IiKVRERAREQEREBERAREQFz3t3sncqfMaPpfnydr45+K6Eqm1MC2tSdTdrkeBGRUanca8PJ4a7cRxDbWGWapvIIyg92fmt5tjAOpvcxwhzTB4eOq09Sjbu85XNZ09ya8p2qvz0HcfvnyXwOGonhos6tMRYlRFlpn87lKtHCNbHmjgIGq+uvfj0CxKmM9Rge5YnyWbWZrFwUs+kbysHKQs/M18a1E9MW5hWWBGMvfqrdDDlzg1rSSTAAFzOQCRXd6Y4XDue4NaCXOIAAFyeAXZexvZsYSnLr1Xj6j+3/aFW7GdkxhmipVANYjvFOdBz5r1a1zlwcvJ5ep9CIiswEREBERAREQEREBERAREQEREGk7SbAbiWyIFQCx0PI/yuZbU2Y6m4tc0g2kHNdoVXH7Pp1hFRoPPUdxVNZ7dPD8i8fr8OEuoR+dVDUocF1fGdhabjLKhHItnzBChZ8Pmf3VT0b7kqvg6f+Xly5lDP2WTMN6rr1DsNhm3O+7vdA/6QFtMLsDDU/wBNFk8SN4+LpU+DPXyp+I4pS2Y912sce4E+ir1cEWn6gQeBC/QjRGVlDisHTqCKjGuH+4AqfBSfKv5j8+Pw918GGvlkuz1+xGFcZAe3k11vMFT4Psjhad/l7x4vJd5ZKPCtL8vPTlmxOzlauYpsJGrjZo7z7LqHZvspSwv1frq6vOnJo0W+p0w0Q0AAZACAOgWStM9OXk5tbERFZkIiICIiAiIgIiICIiAiIgIiICIiAiIgIiICIiAiIgIiICIiAiIgIiICIiAiIgIiIP/Z"/>
          <p:cNvSpPr>
            <a:spLocks noChangeAspect="1" noChangeArrowheads="1"/>
          </p:cNvSpPr>
          <p:nvPr/>
        </p:nvSpPr>
        <p:spPr bwMode="auto">
          <a:xfrm>
            <a:off x="161925" y="83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4" name="AutoShape 53" descr="data:image/jpeg;base64,/9j/4AAQSkZJRgABAQAAAQABAAD/2wCEAAkGBxMTEhQUExQUFhQVFRUVFxUXFRUUFBcVFBQWFxcUFBQYHCggGBwlHRQUITEhJSkrLi4uFx8zODMsNygtLisBCgoKDg0OGhAQGy0kHyQsLCwsLCwsLCwsLCwsLC0sLCwsLCwsLCwsLCwsLCwsLCwsLCwsLSwsLCwsLCwsLCwrNP/AABEIAMIBAwMBIgACEQEDEQH/xAAcAAEAAQUBAQAAAAAAAAAAAAAABQIDBAYHAQj/xAA6EAACAQIDBQQIBAUFAAAAAAAAAQIDEQQFIRIxQVFhBnGBkQcTIjJSobHwFULB4RQjctHxM0NigpL/xAAaAQEAAwEBAQAAAAAAAAAAAAAAAQIDBQQG/8QAKREBAQACAQQBAgUFAAAAAAAAAAECEQMEEiExQRNRBSJhscEUMjNCkf/aAAwDAQACEQMRAD8A7gAAAAAAAAAAAInM+0eHoScZ1PbX5IpyluvZ23b1vIKfpBp3tCjN/wBUox+lzHLn48bq1FykbmDTqfpAo/mpVFzs4y+tiWyntVhcRLYhUtPhCacJPpG+kvC5bHlwy9U7omwAaJAAABqeP7dUaVeVLZbULqctpRalF2ezGVtpXvx4E1k2eUcUpOjJy2bbV4tWb4X3N6cCszxt1Km42JIAFkAAAAAAAAAAAAAAAAAAAAAAAAAAAGodsu0MofyqL9r88lq4/wDBK298+BsGeY9UKM6jTdlZW37UtFrwOSVZzTvJ3ve7vd975s8XV8l/x43VqmeWlipVT57Ra9Yr3b2Xzdop+L0fcV1ZJ6NprqW3hIvVJHk4+KYz0xXakFJXaTvukuXeRmJoyi/iXXRrqpLqX5YTZ1i3B810+K29d57692tUW0uMlaMlwbs9H3aFtSIbZ2P7fyi40cVLah7qqS0qQ4Lb+OP/ACWq434dKqYynGO3KcFC19pySjbntXsfOuWwVbE0qSV6cqsItyW9Skl7qei5q517J+xGAwiTqOM521lUkoq/NRb082eviz5O37t+PdnlLVO1eHvs0tuvLlSg5r/1pHyZTOvjq3uU4UF8VR7c7c1FaJ96Mmnm+DpLZjVoRXKMoJfIrWf4Z+7XpN8Ftx1Ne3K/3Zf8a9t+I4dnlRylJ3bbnK7fF7Tbfi9fE7H2EyV4XCQjJWqT/mTXJyStHwVl33OPxntVMP7O051Ytx3f7lmvK536nVi9zT7mmePoJLcsmnJvSsAHSYgAAAAAAAAAAAAAAAAAAAAAAAAAA1nt6r0I2dn6xNK2+0ZeVrnOquFqPlrzOhduN1LS/v8An7Jz6pOcm730+9eZy+a282Wv0Y8ntjyy2FntO7t3/e4w55bG/s3T6Oz70zJnJ79fPf13HtPGRgm5rTlxb4JffArr7s/CxCvKlHbm1KC/LNe038MWtb991ZEFjMZUqyvJ6X0gvdX9y9jsRKrO8ty0S4JffE8wmH2m7dy72TuSG/iK8LFw9rdZXT67k795kYeo5K97vxMHNsTGMlTT93f32Vl4fqSOUYiNtY3++49XDPybvy7PR8Nxw3Z7YOMzCUXrp1aI2eNnK7T1XL6mzZlgVUi3BX5x/N4czWq0YxjqrNNq/Gzvo14fU0s06mGeOtaSeMl/Lpyg3e1Rp+b/AFLGHzmtBXUpLXg2voVwbeFpPjqvlE8eEnO1oSa36Rdr99jw9J47p+tZdPqTLG/dM5d25xVN/wCrP/tLaXkzb8q9I9R224wnzsnF/LT5Gi4bIZWvUcYLq7vwS/UnMvp4akvil3WXke2ZWfKeXi4cv9XTMt7W0Ktk7wb+LVeaJ6nUUldNNc07o5L+J01/tx8CSyvtGov2JNdL3XijSckrm8nS/OLpQInKs9p1bK6UvkyWNHjuNnigACAAAAAAAAAAAAAAAAAAAQvaqDdHopJy7uHzsc6rTSuo3vd35HVM0wqq0pQfFfTVM5LnFZRnKNtU5Q8na9vA5vVY9vJMr8/wy5GI43f38yDzCvtydvdju69fH6Gbja/stJ6yuvDS/fy8yOlDcul39Sm2FWlG0UvzMycfiP4emkn/ADZL2bK9uDm7/LuG0oR25W237kOL10bXw6PXpYjP4apVk3Jtt73+nRdBjh3eb6/d0+g6P6l78vX7oylTcm29W3dt723vdyRpVHG1m1zMyOXuK3FDwj3tO31PR3vquPixxx8vPxKd0lp972XPxye5pO3F6/UwKtN30TKfVF5kreDC1fr4i81OyurWa03bjLpZrVb1d+nMj6Om9d37mThNJXS59TPLLXpb6WOvSQc5NXv4FFd8U2eRnuL0amj5M81zsrK+FiGIfMSxDW4x6js7cGWoVrXXFFpv3FMsYm8sz2UWtTpnZXtfGdoVH0UuK7+hxCrPW6MvL8zlCWr05ns4868XUdNM4+mUz00nsB2nVVKjN+1b2HzXwm7Hol24ueFwuqAAlUAAAAAAAAAAAAAAAB5I5N27yz1eIlKOrqLaat7rbtp5NnWjmXbPF3qylybVuaWljDqMJni14unvPuT7NKnSvJLlp3JFFkoupNeytbXs38Kv1ZL1cLvt1+f7Ih+0VRRcKS4JTkur0in4XfieDGd10x6bg+pyzGsCmpVZtve33JLgl0Rs2BwEYw1Wu7y5kTldGyTS15mwYR3aV+vibZZT0+r4+Lsm1FPLdrei/LLY23EsnZWLOIxMYp3ELna1jMsNGK1sQdSKe79zNzvMtuT5EP6y5eN8JdeVcrF6nNKPW5H1KlmVQqJrqRV9MzbZkLEKxGQraModYyyx2pljtkYh3MarLS/ESrGPKRfDHTKzT1vQ8iymV2UKRrIxyT/Z/M5UakZJvRpro1yPoXIsyjiKMKseK16PifM+Hmdc9EWaX26Le9bUe9b7G2FcvrOPc7nTAAauaAAAAAAAAAAAAAAAAoqytFvkm/JHHs+rtzZ17G/6c/6X9Djeby9qXR7jLkdb8Lk3ajPxv1UUnDaSTs07PonfhuXcjXpVpVqspyttSd3bcuCS6JW8iVxFO9rrf/gxqVBJ2433nmmMm9Opj0mGOdzxnv2lKEmlZPRGRRxDTuYe5LU9c9DDJ7NTSYp521vs0YOd5neGj3kVVlZEfiql+JbFT6U9xZr1LsxqsrIOdnqY9adzZbWiVXTrfeVxkYsN5eQRayE9Cix5FnqkRIrtTKRalK7FWZRtF5GOd8vdoqiy1cuqRZ56vQepvXo4xexiqfV28zRImy9katq9P+uL+ZePNzY7xr6MAQNnEAAAAAAAAAAAAAAAAW8RG8ZLmn9DjedRtKXRnaDk/a3C7FWff/gz5HT/AA3L81jUasUWHo07XXLoZGIRj1H9PtGGn0Eq5Cppqro9nPe+Dfh3GNB8HuKJTKXFdcxj5EZUZmSncxqupWYpl0jam8s1GZtSny0MSdM0kVyyWoq5dUdSnZK9ktphlkqiz1yPEOBKm1qoWkX5ot2JjPK+XhUhslyMNCVKrpM2fsfSvXp9ZRS8zX4QTN99G2A28VT5Ral5K/6Fo8/PdYWu3IAGrhgAAAAAAAAAAAAAAABpHpBwPu1EtHo+9ffyN3MLOMCq1KUHxWnetxFm426fk+nyTJwnEacN1/mYdV/5JzNsG4Taa1u0Q1SL5GFj6Xjz3NxjO+hbkyqp3lmdyunolJTLEplUmWZMaLSUixMuyLLZLLKqLHgPbExnXsWDw9e7qBRUd3qURRcaPIomM8vaqCL0YFMEZdJdCVavYOjqdg9GGWbMZVGuFl4/svmc0ybBuU0jvORYL1NCENztd974eGi8C2Mc7reTU7UgADRzAAAAAAAAAAAAAAAAAAAaX26yPaXroL+rv4SOZ4qhb9Tv1SCkmmrpqzXRnM+1vZ50puUVeEtz/TvM8sXU6LqfHZXO8RAw5InMZhbXIWtFozsdnjz3GLVZaci5WRZkQ0t3HjkUTKpMomGdeWfmEVI906llHjFipP8AY8YBoQjqepFylTuIzyV0qZIYamWsPSNo7J9n54mqox0itZS4RXN9SzDk5JjN1tHo5yHbl66S9iG7rLgvDf5HTTHwGDhSpxpwVoxVl/d9TINJNOJy8lzy2AAlmAAAAAAAAAAAAAAAAAFmrMD2dWxgY+cZxcZq6f3ddTzEVSLxNcLRqWeZRsN21i9z/vyZp2aYG2qR0bF4jea5mFCDvZW6cPLgZ3F0eDq7j4yaFXpmLOJOZhhLN2IerCxTtdbDlmU8MZspkVTLTY0XJcueKWhQmNslXuVxLi+/8Fn1nU9g7hW5xdijPw2HZTg8NqtLvktWbTlGUJtOpu+Fce9k6efl55jFPZ/IZ4iVo+zBe9N7l0XN9Dr2R4alh6ap0lZcXxk+cmazgaqikopJLcloiZw1cvPDlc3Jc62WFW5cTIrD1TPpTLMF4ABAAAAAAAAAAAAAAAAAWK0S+eNARGIgRWJpGy1aFzCr4QhaVp+KpMh8VQZu9fAdCNr5b0IXmTQMZhmQOMy+XD78TpeIynoR9fJuhGm2HLcfVcsxOFqL8r8NTFlTn8EvKx1CrkfQxpZD0Gm39Vk5v/D1H+Xza/Q9WBqvl5v+x0T8A6FcMh6DSt58r8tCoZTN735Il8HlKXM2+lkfQzaOTdBpS8tvygMDg7blYm8Jh2SlDKehJYfLehOmdyYWEokzhaTL2HwBI0cISytUYeBI0YnlKhYvpEq2vQAEAAAAAAAAAAAAAAAAAAAHjiegC3KimWZ4NMygBGzy5FieVLkTICdoCWULkW3ky5GxnlgbrW/wZcipZMuRsVj2wO6tfjlHQvwypciZANo2GXIyIYNIygELcaKRWkegAAAAAAAAAAAAAAAAAAAAAAAAAAAAAAAAAAAAAAAAAAAAAAAAAAAAAAAAAAAP/9k="/>
          <p:cNvSpPr>
            <a:spLocks noChangeAspect="1" noChangeArrowheads="1"/>
          </p:cNvSpPr>
          <p:nvPr/>
        </p:nvSpPr>
        <p:spPr bwMode="auto">
          <a:xfrm>
            <a:off x="323850"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5" name="AutoShape 55" descr="data:image/jpeg;base64,/9j/4AAQSkZJRgABAQAAAQABAAD/2wCEAAkGBxITEhUUEhQVFhUXGBoYFxgYFxUYGhgaFhoXGBoXGBgYHCggGBolHBgVITEkJSkrLi4uFx8zODMsNygtLisBCgoKDg0OGxAQGiwmHyY0LCw0LCwsLCw0LCwsLCwsLCwsLCwsLCwsLCwsLCwsLCwsLCwsLCwsLCwsLCwsLCwsLP/AABEIAOEA4QMBIgACEQEDEQH/xAAcAAEAAgMBAQEAAAAAAAAAAAAABAUCAwYHAQj/xAA5EAABAwIDBQYEBQQDAQEAAAABAAIRAyEEMUEFElFhcQaBkaGx8BMiwdEjMnLh8QcUQoJSYsKiQ//EABoBAQADAQEBAAAAAAAAAAAAAAABAgMEBQb/xAApEQACAgEEAQMDBQEAAAAAAAAAAQIRAwQSITFBEyJRYXGBBTIzUpEU/9oADAMBAAIRAxEAPwD3FERAEREAREQBERAEREAREQBERAEREARUPaztPTwTaZc0vfUdusYCBMRvEk5ASO8hWmy9oU69JtWmZa7xBFi0xkQZBVdyuvJO11fglIiKxAREQBERAEREAREQBERAEREAREQBERAEREARYVarWiXENA1JAHiVTYntVh2khrviEaN+5VZTjHtlowlLpF4i4zF9sX/4MaPFxHcoR7R4h2dTpAAXLLXYkbx0s5HoCLzWvtSscqj+m84fVQjtGtP53+JWD/U4eEx/zP5PV0Xm2H2pUB/M6f1u+6hdoe02IZS3G1HA1LTMnd/yicuHerQ/UoSdUyHp2ldlV/UbbDcTit1kFlIbjSNT/kehNu5Xn9JcViN57dxzqJ/O6wa2oNRP5i4QCBMQ02yXB4bCFzgBqvXdgbQGGoU6O4CGiJba+ZJ4kmVWGaPqXJ0XcXspI65FAwu16L7BwB4OsfsVPXoxkpK0zlaa7CIisQEREAREQBERAEREAREQBERAERQ9q7TpYematZwa0eJOjWjUo3RKTbpEp7wASSABck2A6lcjtvtxTZLaADj/AM3Wb/qD+b3muI7Rdq6+MfDARSBswWHV5/yPkNOJh4TBvOe74THeVw5tT4iepg0CSvI/wW1TbdWs7ee4u/2EDoMgs6RacxfoscLsuLmO7LzU9uBjJeZk3PmzqeyPETXUw5AEZefmtMDI2PvzU5tOBEHp9v2WvFU5HEeNlyZE07MZMjvbP6hwH1Ud4IPBbt/d96KVtEsLQ6RIUQi5JszuiHTN5JsbcP5VBtx4fWMZNAaPX6hWFTE/yqYOl5cdSujCq5KT/bRc7Bw4aTUOlm9f2HqrkYlzrkwNCcz0CrsIQGgHT1N7qY2tf5u6M/2VXkV8muNxiuTb8U6C/E5+CttmbVrU9SW8DlHfcKsZJyAHVZ/CMiH9YMWWsMzjymXkoyVNHcYDazKkA/K7gcu4qxXntK2TyY5yrzZm2HNgPu3zHRelg1yfE/8ATgy6auYnTIsKNUOEtMhZr0OzkCIiAIiIAiIgCIiAIiICPj8YyjTdUqGGtEk/QcSTaOa8Z7Rbafja2++QxsimybNHHm46n6K3/qR2j+LV+Ax34dM34OcMyeQyHfyXGNqkgQYA1XDqMlvaj1dHp6W59k0l3FrQO8qx2fTc+JBI5m3hkoOCogmYnm6/gNF0WCIA1K4Wz0JPaqXZvpbPaMy3whWNPCt/xMLRh3uOYaPMqa2uBmR0VLTOXJOZ8fQ45C6h4lvAmFO+I05FRK+S5cy+Dn3WymrniqytirFs+wpW2Ja2BnmFUOMglWxQ4ssYOrzZfAQBJ4qLQMuX3aFQDdHf7811beaM2WNLGGIVrg6lrrlMHVkq+wu/z9FjlxpF4l/hq28dR3jopTqTTbeHWb/squnhDGam0qG6czJXM/sXb+CW5m7pPu0rPf1/bqtDpmRMrF2LGSsuGTGMmW+zce6m6xkaic+5dbhcS2o3eb4cOS8/oCCLzx96K52Xjiwz4jiPuvV0mpcfbLox1GDdyuzrUWFKoHAOaZBWa9U80IiIAiIgCIiAKi7ZbY/tsM5wMPd8rORObu4T3wr1eQ/1V2r8Ssac/JTG7/sbu+3+qpOVI2wY980jhH1/iOLjlw4qbhHyROWg4qlZWExopeGxZjgAYkZnkOAXnyTZ9BFUqOnpVGt/Me7rpCs6FXeAvujgM466LmcKZO8892g5DiVPpYob4jOOPmVzz+hLh8HT4YaDLiTKsKAaMlR0cbachHitlHGOqWFgNVUweKUu+i3fXDdRGohYPG8LCFqoADTvWYMGL3Mm8+CycfBjLGvBQ7VpPiCCeECVztdxE8tF6M45LXicLTcPmaD1CQ9vBhTPNsHx5qS/ZFWs+Y3W5SfoF3DdmUW3axo6BbjR5KZZX2iqiUuydg06YEiTxKuf7VmoC+CW2NwfLqpDPlFyq1fZr6Rpdh90SDAGhyWbXDUdDxWYdETloeC2upBwhwHvmo2FlGuzX8MyLLTXotNnBZsmn+Y7zdDmW9+oW4kERfrZXS4NlcfsU9aiQPkvyvIW7Z+PIs7pw/hbKgIN/wA2jtHcjwUY1WkwRY+R4KVwzppSVM7Ds5joO4cnG3I/uukXneAqbsCcsrrvMBiN9gOuR6herpclraeLrcW2W5EhERdZxBERAEREBpxuIFOm95ya0u8BK/OvajEOe83uSXE9TJXt/bvE7mEcNXuDf/R8m+a8K22Lg8SY99ywzPg9DQx5sqDEgDTP6qfh3jOIAy+6rQyLZ6n6BT6EuFrLll0evEtcJDrnuWzCtJJJyiT04LVSrAC2iwfirWudVg02aRtlozFlxjJoz6K9wT7CFy2Cfk3vd3K/w9ZVaoZFxRZ1MREAXJUinUgBU2HqS8kmSMuQW6liN554C33WdNmbx+C4dUyW4PVUK8l18slIZiIaCeSUZSxk1bGlaWi0meWeq2UmuP5RqqbPBg4o14jK598F83bbpuYUluE3gQT71UmjhQACLniV0Qwt9lt6iiDhmPI+a0WP35KThcO8AgwYMA8R91KewT5FfMNax0Nui19FIrKdrghV5FiInJaqbedx9dVa1qYNjkoxoi5GmYVJYq5JjP2le8nI3HBQ8fQINrmLHIkDTmeCnYhwvpz68FFr4gFhDsxqMxGseC565OmDfaI+DrXLH6XDl2fZfGSSw93OPZ8FwdMmSI+Yew4cQVebLxu7Ua46EHu1XRp51Ipq8O+Do9DREXrnzoREQBERAcT/AFKrfLTb+px8gPqvI9psLugK9P8A6j1PxQODB6uP2XnNUZrmy8nq6RVFHNVT8wbzurCiBl3qNiMOWu6qQ0W6rmmekfajzI5n7Qsg6JlZOA3mwtW0bNJ1JhVXwaRZN2XXHzE6x9VeUXw3hZcphyRA4roadQAZqmRUXkiXQrwwEyDeV92dWG6SdSoGNxB3YHCV9w28G24BU8Epe0scNivmOrZJPmrvDVmGLXJBErlaDg3eFoAz5qxr1fkB4QfRS3RWcLZ2vxJCyZUVJg9pNc6MiGmQeqk0cc0ujeGvlmt01Z57xNFsK0ROq3MeqepjGARvC181sftKnu7+8I0jkrbkivpPwi3N/Raa9Vsb0i35uXVUG0NsOe0tZ8sxebyDMQOIVVUrbxLSTHDS8eapLMvBtj0rfLOoq7VpggB0lwJbBtlxVNj9oVGvDpO7k4DUH1XP06ssdnvMMi8e9VZtriq0AjMEa5/RYym5HWtPHH9S6q4gRxkeyqjH2lzTBv5DK+q+7OqubFN9yBY8haFsxQLsrSL8rLFy5plIpQlRApVwHbxOQGXmI81e4chw3h7n6Ljq9MhxaSJ8uPdaV02AqQGzlEW5D34rWHdmueHHB6dsurvUaZ13RPUWPmFKVZ2cdNBo4Ej6/VWa9iLtI+UyqptBERWKBERAeb/1BvWd0aPIFcHiaZjqvQu39H8WeLQfp9Fw+Kp381hPs9XTP2oo8ZSz4gKPhnHdAI9lWVeleON1FqtAXNNcHoQd8GEQ3vUPHHIKYySJPgq7ETvSVSK5Nom2hU+YWVpSrzyiyqsO3UqfG7781E0jXwZ4iraB081Lw1azOdz5qmY8yrSwIM5fZQ40WfVGtr5Bj/J0dVb1DLWtk/xxVIGEbovmSO+FZB0m55SPRUmgzB2M/FaROo8cvVWNOvl75KoxDT8RvO0nrFlNAjLjwUSj8CUUTX1pEcpWyjVJojjp4qG1wynNaw6Ke7r91WhtLSkd4crHnooz3FpaZkSRPLRfMHWGRzI9BHqtxpy09LQNRfxUslcMi06fzk8c7aceqsMM4AQRcdFEwLSY8DP0W1lLe3yCbRbJUovLnhkjFVQ2ox2Qdnwi/vvUzFVQI8PFUO0KpLQI98le4eoH0WmLxfuUONswyRpJ/gi1MCHEOGt45HPv+6m4IEM3eBz8x9lCpYjdAvcH1+qm0buBGRjvOq2gik26pnoHZd80j+r1AVyqTsqPw3dVdr1cf7UfM6j+RhERXMQiIgOR7f4eWseObT6j6rz2uy/JeudpcJ8TDvGoG8P9b+kryvFNWORcnoaWXtoosQzxCg1RmCrSo38RQ3U5Jn+Fi0elBlexjhMXEqM+mS7uVhhhIPUr7/bwTqsnwzpUiOGQ0D3dbMQQBE6cVk5kiZ19hQ8QD5qtWapkaVaOqfKDxHcFVKyJhjbaaqZEo20nS8BbmumYy+x8ljSaC7hAn9kwrRLh6ZLJl7McXUO80c/qFPa6RIM39hQMTSJc2NM+S2UXQMpiynwQbsc75QdYz4LbSMgTPELTV+ZnfHhxWTQQ22ZGfUc+aiuAuibSktN7zI1iFOFWDAVbsoHdvp9VPeBA0Ko7JlV0AYPygwc/qt2EmSLcZjgVqY/SNY/dSmANAN8s9PdlEUUlLijRVogNJAm9vC63bJM0y05yR43WGFpk70m0z781s2fSIc8d4KtRST4aItNsVi2NLef7q6wrCIB4W99QqdstxGWZt4Qr+nZ7emfgtYqzDLI7bsy38Ini76BW6hbGp7tFvOT4lTV6UFUUfOZXc2wiIrGYREQHwheXbe2caVZ7NAZHQ3C9SXNds9nb7BVAu2zv0nLwPqqTVo3089svueW4mleVW1WWde5v4LocRRk++9U+Po3garnZ7EGVlEQJ5qTQO8fFY/2510X1zC3Lqs5KzoR8c3iPRVWLeZ3bxorl9okKDiaYLhHFUSNUyC4C0BWpZYdFExjA2B7hT90FognrqpZazDDgQTrkPFfdnuu+OMrYKfyxGfFY0nhsgC5Ko+i1n1v5XcbXQvA+WNJnvy8lsoiRunj66LGtR+YGbNBB5qEibDLgEZfstu6YF7rbhaI3R0ujyQ4DlrxCUE+TPA047/PkpLKLxPj9lroO3ZJ99Fq/vXEjKJ+tpVaJt2WRNp6e+a3UH6d/8LS4/Lms6dIFozn35ojN1R9wuIBeQLTaFIbLSb2Oai0sL89vHW6OeSI/7ROfmpq2VlXgl06W9UD4sAZ+wVnsumXuBP6QOJKjbPFgNdV03Z3BS9pizbnrot8cbZw6jLtizqqTIAHAR4LJEXeeCEREAREQBY1GBwIIkEQRyKyRAeW9oNmuo1S3TNp4tOR+niufxtOSPovXe0OyRiKcD87bsPq08j9l5bjKBaSCIMxB0IzBXPONHraXLvX1KuqyAo9MznoYU+oJUXc3XHndYs74mrFC0cFFp4eYPBT3QV8pUfmvbkqGqdIrNqUJhwBiL9QpOy6oIuL+GSk4qja5trwuomBpkSLclHglco34h9pHHVYOtNl9r0ZBGd1sptJcoLojPsSZzIy5eik71pKwrEExrM9yzA+Unh68kJJNNx3YA/dfcREC18r818o1gJ0svuIMuYdP4UELs1N3iSCNIC00qRlt4v32VjTMyMjxWzDUOQ98EonfRmyC05n05L5Te4PInIDSOK21WxEcUbSl0wcvfklFNxIGucxeStdKmC1o7ylWd102045qZs2llbSytGJjJ0rLPZlBdtsfDblMcXX+3vmqfYWzpgnIZ8+S6ZdmKFcni6rLudIIiLY4wiIgCIiAIiIAua7WdnvjNNSmPxALj/mB/wCh5rpUUNWqLwm4StHiTmEEzpYjVRMdRmDw+q9V7SdmG15fThtTXQP68Hc/Hl59jMO+mSx7S1w0Iv8AuuScXFntYM8ci47KZkeGizrzbhlMrY+nun1WVZgc2APfJZs60xXjdtn91DpDxVlUpbzANYVaaBaZ981UtA2UqfLvWoPM56+S2sed5vP391kLOMjOEotZH3YqAnUKTU3ZtN7jktWLpkkcllUbcRaIHedUomzKp8ogi5CkUX2Gtsytj6YIvBGaxfA04WUopdmIENJm8qVhXQBwiStFegbWtmsxR+URNzF0oNpolzvGBl7K30IklYspRqpWEw05pRjJqj5/abwjiZKu9h7LLjl1PALdsnZJdYWA196rrMLhm027rR+66MePyzztRqaW1GVCiGNDRkFsRF0nmBERAEREAREQBERAEREAUDauyaWIbFRtxk4WcOh4cslPRQ1fZMZOLtHmu2eytajJaPiU+LRcdW/aQqB9OLjJe0qt2jsKhWu5kO/5Nse/Q98rCWH+p6OLXtcTX5PKGTrotOMFp0Xb7Q7E1L/Ce1w4OG6fEWPkqCvsLEU5D6L45DeHi2QsHCS7R6GPUY5cpnMT74d6m5tBK308I27Ta+Sz+ENBbhkq2b2Qab7jjJ6LVUqHfi1yNOCsm0BkWxF18fhATrBvdCbRlTF9Ms/5Wf8Abbxn7LaKAgAeikYTBkWuSURm5URxTk5W6qW3DAkcArfCbCrOEBhA4m3qrzBdmGiPiOnkPuVpHHJnLk1WOPk5jB7PLrRJJtA0XU7N2DEGp3NH1Vzh8MxghjQPfFblvHEl2edl1cp8LgxYwAQBAWSItjkCIiAIiIAiIgCIiAIiIAiIgCIiAIiIAiIgNNfC03/nY136mg+qhVNgYU50Wdw3fRWaKGkyynKPTZTu7MYU/wD5/wD0/wC6xPZbC/8AA2/7O+6ukUbI/Bf18n9n/pW0tg4ZpkUxPMuPqVOo4djfyta3oAPRbEUqKXRSU5S7YREUlQiIgCIiAIiIAiIgCIiAIiIAiIgCIiAIiIAiIgCIiAIiIAiIgCIiAIiIAiIgCIiAIiIAiIgCIiA//9k="/>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 name="AutoShape 2" descr="data:image/jpeg;base64,/9j/4AAQSkZJRgABAQAAAQABAAD/2wCEAAkGBxQTEhUUEhQWFhUVGBcaFxYVFxcXFhcXFxQXFxcXGBgYHCggGBwlGxUYITEhJSkrLi4uGB8zODMsNygtLisBCgoKDg0OGxAQGywkICQsLCwsLCwsLCwsLC8tLCwsLCwsLCwsLCwsLCwsLCwsLCwsLCwsLCwsLCwsLCwsLCwsLP/AABEIAQMAwgMBIgACEQEDEQH/xAAcAAABBQEBAQAAAAAAAAAAAAAAAQMEBQYCBwj/xABEEAABAwIEAwUEBwYFAwUBAAABAAIRAyEEBRIxQVFhBhMicYEykaGxBxQjQlLR8GJygpLB4TNDssLxU6LSFSQlY+IX/8QAGgEAAgMBAQAAAAAAAAAAAAAAAAIBAwQFBv/EACsRAAIBBAIBAwMDBQAAAAAAAAABAgMRITEEEkEiMlEFE4EVwfAzYXGR0f/aAAwDAQACEQMRAD8A9uekCV/BcjyUgEolcgbJY3/XFACyiVzG1knOyCTqUoXIFx+uCGhAACgFA4I5eqAOpXIcqHtL2hZhm6f8w3jeBPtGbD1+Kxlbt+8OAbyuZke+APclckh1Bs9PfWA3t52sqXMO2GEpGHVmzyb4vkvLc17d1qzdIG3XcQdxtxkLG4vGOJBMy43m59CdrqHP4JUPk9qxP0l4ZuwcRzNvkpGB+kPC1IGrRJgaxAPqJXgrKnjIOoB08vyUqlTGtoBmI5Az5FJ9xlihFn0tgca2q2WOa8c2O1D3qVK8IyXMq1CXUXGQbtki3yI/Vl6N2d7atqw2u0U3Abz4T5/hPwTRqJ7ElSa0bIFKSmqbwQC3Y7QZB6hdnirCoWUSueSAgDvUjUuALBdcf10QB0hIEIAV4XGkLtyRAHOlLCEIATSlhCEAJCAEqEAELPds+0rMDQ1Eaqj5FNnEniTyaJufLmtCvAPpYzkVsY/QTppRSBm0tnUWx+0SPRLJ2Q0FdlDmucVK1QuqO1OJ8R/p5Jh1SRO/L+3RVdKS7+iuKTeSzvBpWSprvINuvn5rltRx3PzVx/6dquf15qBicCWmwtup7p4Dox3B1RPicCeA1fmpwy/UdWkc5G/wVKWcRBHIifQ8lMwDxNnFh+Hyj3pWSjQ4CnpuHnycSJ8jKsqdcC5B6kCY84+aq6esiZYeoIE+60pxuI6EHmLke6Ug5qsmz2rhXgsOqmfapz4HDm0/cd8CvVcBi2VqbajLtcJHMdD1XgzMVAg+nKenEHotX9HPaIsr9w932dU+GTYVOHv29ytpzadmU1IXV0ergJA1KlWkzCQiEqEACEqEAI5crpy5QAIQhAAhCEACEIQBBzzMm4ehVrP2ptJ6kxYDqTAXyzjsUXOLidyT1JJuSvefpkxWjAafx1Gt9BLv9oXz683Vcy2CwPYY3t6n5qwZWPoq7D3K1WRZR3gk7LNUlY0043OMrpOqGBtzWgbkmoQeKs8vy9rIDRACvKOHWfs2alFI8oz3IHUjqAgfDyVZQqx7TZjiF7ZissbUYWuEgrzjP+zz8O6RdvXaFbGfyVSh8EDBuBGoQRxtMeZAn3rvEOO4Ejm03TNMtaZEtPHkR6LmpUdNnW/XqE5Ux6hmDTZ4I4TwK570sqC9iQWkcxeRyKr61UX+MbH8l132saekjmDwU2IufSnZrMxicPTq8SId0eLOHvVmvPfobxJNCswn2XMd/OyD/oXoS1Rd0ZJq0mgSpEqYUEIQgBHLldOXKABCEIAEIQgAVV2kzb6vRLh7Rs3+p/XMK1WO7ds1up0+BHw8U/BqrqycYNou48FOok9Hl/b7OqmJo0y4vIDiYcZG24WHoYdzyA0XK3/aWm1wcxoNmnhbw3HrZRux2VX1kLJCq1HOzbVpLvjCKjLOzNUul4gei3mW4QMAA4KRVAapGDrNIvZVSblseCSWB7D04VjRao7W8lKoqEhmyZTao+aZc2rTLSN0+0pwuVngr8nkfars86iS5t27gjgsi7EkG699zDBNqsLSNwvLO03YuowudTu3cDjHLzCaMrYYso3yjI1Kku1D169V0x9weXpb81Fe0gwbEfNOtEfrZXmc9z+hVs4es/m9rf5W/wD6C9GWD+hilGX6vx1Xn3Na3/at4roaM836mKEIQmFBCEKAEeuSunrhSAJUiEACEIUkgsd2zfFZp/8ArgH9ouMD5rYrOdr6M926LAkE+4t+RVNdXgy7ju1RGAfhQ5192kgjrAN/eFYYDDhoDWiAuajfG7qR8hv6QpeGasCR0Ju7G8bDRJ25/wB1Vtx+HfYug8x+a1TactgixCx+f9j6dT/Cim6ZsBE2+KZRTeRW2lgfdSr0/FTq943grXKc2L7PEO4rO4LK6uHa1xf4nOgsvoAMBovtJ62kdZtcA6alxBCiSs8DxfZZNSx661KI2pAUetmjWmHGFIiRYF6jYt4O6SnXa4S1wPko+IclY6PKe2WVGnXc8DwvM+vH4yqvB0DrAiSSAGnYkm3zW47X4tsBtiSVx9FuS/Wsd3jrso/aHkSDDB77/wAK0Um5KxlrJRdz2Xsvk4wmFpUBuxviPNxu4+8q2QhbDCCEIUACEIQQI9cLt64UkghCFJIIQhAAuK1IOBa4Ag7g7LtIoAwGfYVlOs4MEDkOoHNMZeZTmaVu8qvfwJt5cFGw/huufO3bB06a9OTQ4ZoS1aLTuFWU8zbsDJ5BOvx8NJIhQS0xasNs0brnAYIai47m5XDtZItYqxps0tS3uyXoo8+qOEhlgBJJ4BZmrmtNj9FcPFpJiQAYuY23HvC2zWy4rPZ52Wp13EmWvizhI5WiYiABysmik9itySwMU8skCphqoI5TbyspTcW6NLxDlWYLJK+Gq/Zj7K1gSSIEGZ3B+HkrHNnllIkDxu8LR1P6n0UOKuS5Ox57jhUxOKLKYL3F2lobeYtAXvfYjsy3A4cUxBqOg1XDi6Nh+yLgevNYb6LMgLa/ewToDpdwl0ggDiZ49CvWlspJWujFyLqVmKhIlVxnBCEKCAQlQgDl64XVRcqSQQkSqSQTWIrtY0ucYA+PQdVzi8QKbS435AbkxMBZbNqhOLpl5lrqbtMbAhzSf+1CQrdiJnP0gd0SGsbI2DpcSQYIsQoGE+kp1Vr2PoaC4ODHNdsdO5BH9VnO2tejRrVBp+0I1cYEguuT57LM9mjUqPNR86SIa3YX4x6AKay6Q7P8BRfefVZ+T0LBVdTfMD5K2w+HDmkFZfKsRBLVrMC+QuWsnW0Z7E45uGrCnV8LX+w8jwE/hJHsnzVxoD2xYghM5/gG16ZY70PEHmFAybLnF2mnULHiXObBLC2YETbiOqYdJOPa486m+k4EOcWcWmXDoRyPkrP/ANbZABNza8wPXgozsyDSW1mFpbYuAJYes8F22nTeJEEFRYVp+SZg4k3nqFOrUgQqfvwxzRtNlPOJQFhqu7TZN0codiDpFgPaceE7x1PyT2Cw5r1NIMDny6/rjC2GFwzabQxggD9SeZV1Ol23ooq1ujxsbyzAMoUwxggD4nmpaRKtSVsGFtt3YJUgSqSAQhCgBUJEIIOXrldVFWYjNmA6acVH/hafmbwpRJYqLiswp0/beB0uT7gqWviK7/C+KTjswEwf4h7XoqvN8rfoDi5oa0hxieFyBYe8qbBcuxie+b3mwBsOk/Mi/qqjOagaKTj/AJdQt9Cx0D3FqayTMHEvYBpkBwG5E2iDvDdE+arc91lrtRcdAFQAgNvSdf8A7YF/zTpFctmc+kRgdXoVi2zmljhuDpIj4P8AgjKsLaVd9qcs73BkyS+mQ8Dps8egJPoq7sy/XSHNtj5j+yTmw7UYzXjD/YbhVOteUH5yv3I2Naabw7gbFaTJcVNlDzHChzCFUZXizTeGu4fELlI7G0bXFMMyoD7cDG4LbOaehCs8LXFRouElfDKwItxKqpiXlgptcwgEGXMMuA/EJuSbkqnw/Z6uaheMSaYn2WNbp9zpWnGFPkEupoG6Ac14RDdlTtI1VNUReALjy2XBYSQ0XO1uKK+JbIBfBOzZAJWt7PZUxrW1ZDnESI2b5cz1TwpuTKZ1uiJuTZf3NMN+8buPXl6KwSJVsSsrGBu7uwSpEKSBUqRCABKkSoAEIQoIKnPWElgkBt9UmJ2jp758lE+rACGsAB4j5zPyXfamhOh34A8gcD7O447fFNsptcAQSBya4gT5Ap0sC3yUFXEva7YlzDBt+E6nXMN4Ab8VLzfFnuazHGCGyCImDtvN7cFXY+nUdULdcNkt8I8RGrU+XfuwJsplai7uabo166eiprJMU3NAd1MRqHGysshGyB2bh3cPc8yZa8ENFz4XG4keNrQOit82y+m1wMneDfcPBHrcNPoqHCsaHYhjHx3bw6Dc+wNN3X9tritFndAaRUDxAAdMNnwkOFxwtyRbJDbaTKfJa1j3x06ZY64glri0jbkJ/iWZoAYXG1KQP2VQywng112G/wDL6K/wVQfWaxLYYC0t1cQ5nidHD2N+hVV2sxdPE0y9rSHUC0Sfacx9pINwNQEb8dpCtpJTbpy1L+Iz1rwSqR3HP/S2xQssvmuHm435rRdncR9YpRvUpjxDiRweOY59fNc4vLpXFrUJUpuMkd7j14VYKcXszWW5/UpGHAkcx/ULR0O1jCNjPk78lXHKZNwpmHy1o4KvsXs7xOevf7LTHuVDQzKpiMZTwwqaAdReRcnSJ0tJ4/rgrfNcO4UnupwNIkuOzR+fRYXK6ppYrDOBg6jqdYkNcwtc7z8R8zELbxKDqKU3pHP5fJ+3KMFtmyqZJ9qaws3YknkTBv1n3SvT+zLwaAAERz32Bus41oqQ1jfBFi4WDSLOP4nGBDRsIWrymiGsGnkJ6xxV2lYpeXcnBCRKgBUJEqAFQkQgBUIQgBUJEIApM6xANSk3YuFSJ2OnRI87yPIqPk1IBtRn4Xn0lrSPSCE/2iwne0w5ln0nFzIHERI9dkzkmJFQF4+8Gk9DcEeke6E9/SV29RXY3DRVdJ4wOHtHU4+5wHqrGnRHc07nZnLkms2gVP4Wn/ud/wCI9yf/AMml5M/ohMmSwZPE4NrsUWPAILGRPJr3N58S4e5XONyVgpNaWiWAC2qDaJ6qHmlItr0KgbqDmVWuuBtUDm3NtyN+XJTauLqOZo0guNpJJM6jpAFo25Wh34YLdndCuC6lJmDdJa8kDXTbN4cdBkwPve1w5FRs7rNdTrADT9lJkX0teznfdzP5R0m+zLLGkMovhxIEmI8ZPtQPZgy63JY3PXVMO6tTLWkCjTp6ib6derV5EtA9b9LKUL1ItbKKs7U5J6sZ7BY19KoH03aXNNj+twvUMg7QUMY0NeAyvxbtqjiw8fLcfFeTASfD6jiD+SV2oXYSCLgixB5zwXV5HGhXWdnH43Knx5Y0e01MnHB3w/un6OSUxd0u+A+F/isLlX0h1G0gK1JtSoI8TTpBH7Vj4vKysP8A+hgi+HM9Kg/8Vx/02aeIna/VadrOQ928dOHNOmIbxjbe68uOC746WyTqbYfhEucZ2G49y1OeZzWxZFNrQ0OMNpt3P7x4/JXeWdn3YWldxJqWfFg4uI0taTsBzWp03RpdXtmaFZcispx1HyaHJg1lOmKhlxBt1DiDBPVp36Kwp44iqZcRJGlsEtA0wb7XI8wfjV5HT00neE+G/i4HaxPlc7kyTuoxrNbVM12QWkRNw6A70sWrFY6LdjdUqk8CDyP62Tip8LWc1jZmxnjEOJMeUHyVpRqahKVolO44lSIUEioSJUACVIhACoSIQBW46tp0xaXH3ASfeYHqqJlDu69XuyQ14Y6NgDL9QHjbyHNWmcxqp8vGI5kuZ+Shtph9d4aY0sYDYG94F+IaR7wnS9IifqKXOa7xUJ1mzG7xHtv4l7vkpz8bU7qlYfdvpdwt1I9yazjL4qk6/uM+4z/qHkJ4pz6g7umgaTpcRPE+KeUzfmpjYJPBAy7MnV5keCnZh2m51O5biJMciAJK0eWUg1veuG4hgj7pi8HnA9AOqy2TUj35bH2TIb3fDTTAaRynVawvJ2gBa6tiO89iYnSJBjVxJ6Df0Q9hd9SLWoyTU4U5J5ao2Hk2fevLe1OYmo9zSbk6n34kSxvkGmf4hyXona7Mm0aPdN5S7mW8j1cT8V5NXfqc953eZ6DkPKF0OBScpd3pHL+o1lCH21tkOu6Nt/inmPAFxJ4plzQ54HK5/orKhQaWguBJcTETaDHDj5rpvZykrpIjB4O3xlPMPT3JhrLm+x9Cp2S4IVsRTpH7xMi9wBJFueyiTUY9mJGHeaijZdkcmLQ2uQDUePs2n7rD993mYgcvhcZ9h3tfSe4l4aQ7RMCQCLepar3K8EGjy/Xp/wAKLmtJtdjxvFSm3+EFrvn8lwKtV1J3Z6ehRjSgoodbhNbGEi5g2NucdfVVWc4dvfAho1am3gbwB8wAtTSbDR0CoM5b4ieMmPTh72j3quLLXEkBjgKWl5DSBDYEAabA2uISVsU9hoO8ME+KNQGksnmRvCn4yiAGj8I+TUy9mzd4aBfyH9fkmwJlXLanU1CQnFXYLweGIPwIA3HIjkrBVlyFQkSqABKkSoAVCRCAKPOsGajqWipDm6yBwPsyCDv/AHVDl1Z5xdWWuHhjw3DtBALgeUkj/laXHUJLC28a77EElux9FmMtxbmVtDGzLXRJgBoLQDPHhby3tFkfaVWVwzpz+9IDH+y3izg9p5/tJxlZ1Cj9p/iOdqImWlx4NPIWEb+9QcTWruruBLGw6Q5odMaW8D+1TKn5VSfind/Va0NpOIpg3DyLOeDwE/EJljZDs8IepZecPSL4JfUMu4lvJtr6RJNpuTYiydp5oGUC83DAYdaDFg4RzNup9ycbiS9+m45g+01v3neR2BHNZXt7jmDwUiA0G7R7LnAchtpETz2MgoVL7klHyK6yhFzekZXPM9fXqlr9/aeRzmGN9Gz/ADbAiBWvUejeq89B/UpzEbR+Ix79136MFThZHm+RN1avZhg22Lju4z6cE+DwBIneCYPmn6GH1A3AAgSRO+yaqU9LiD0uNiDsQrE1opkpe44cIV52BwGus+u4eGmNLdruN3RPToVQ1nbAbkgCeZMD5r1zIclpYegym0kEXc4Eglx3JjdYudUtDqvJ0fplK8u78EzE13spEh0GIBO0mBNx12AVbkmJqOLgXbuabAEb1dtN+HFXmNwLTTMPcPZ4g/ebzVXkmXtDvaPsM4N51DwaJ9pcZHfuT6uNe3cgjmQTEXO3lzKgVMW2q9omCXNJB4GQSPItHwS5vhnE6Zb6h21t/FtJaDaIJsq/LqP28ubGlpPiBJvZl3eEWc8fwoSC5qsS8O2vIi1/aMKVSocTv8lVZbp70uJ6A8LdeV+EC/kVbfWAR4TPBQ/ghfJCxzhpOoGAbkcBxd5BWGHfI3mLfr0hVOY1dLH+Rt6Kdl7rRxAAPWLT5qXoIvJNQkSpSwVCRCAFQiUKCCh7RY51Jg0gS7UAIduSxrYIBi5428lR5Ni2OeABDtJADty20QdjGmDHIc1O7c03FlIjxNa55cRciwaCLG41F2x9ncKkymkSXVOLQ6Rb/EgtkwTttJufD4hEJ46FaBzXPeYkazE9HEv+Ac73KdVqPpAdzdgsaX4jwazqorLAEH2WyANtTt3H0mOnmrSkW06fe1LADwtO4nmPxn4D1VqZQ028HOLzSm2iXyBXI2mCwgdd2N9x3XleOxJe4kmetxPN0G4k39ym9pMxFWuXH24gkH2Wn7nU8/dzVNVfYrqcKh0Xd+Tj/UOR3kqa0jjCbvPN3yEJ1gl/Ro+J/sm8MIZfzPzT2HEDqTP5BbVowS23+CRSr6ZEAg7g8xsRyXNSoXGT/YJppldONkWV7lblK3UTC0e8r0WAxL9940gmY9F7YMI4W1C1vZ/uvFMip95jaTJIiCdJg+00R8V66cKf+pU/m/suTzXeod7gx60lgtMZhnd0Y0kw3gW8RxEqnypjxfSDLGey4zsfxAKRmNB7aNqr96e+l3+Y1VuTd+0gk941ouCA10hzhaLbBYVc6Lsc4qu8VSXB7QOJggTzAuAR4T6K3ynE+F74nUYbe1hJH87ne5S24ulVBDrFoMh1nAC5VFWqFkFrQAzWYFiSZMuEwXC4JF5kxBRe+yWrLA5VxDie5pthxcA48Bq425Ekeh4GFb4fLXMbAqefh3MAc+ipsHhnGsCRcufMOPJpFv4VeupkXOoeTnfJQ/7AtZK3MadUNe5ulx3A9kwN/gFNy7Fg1GOaZbVaSYjSw8L8zEeYTb6oa0w4l/BpJ34C997JtmAcwUiHGGwD1ggA8zff05KXoWOzRpUiFWXipVylQAqEiVAFZn7AKUbmbAxclwEeskeRKpsNQBpOcT7IJBPENbueM6SBPQ+Sldq8XekCDp+0J8wAIjj4XPcP3VHzSuyngy5x8JbBI496dJI9Xo0hSi7PvNRralWAIDnx7IkBwb5AR7m8yqft32jnTp3dIpDysarh04Dn5GWqGcDuTTNqbJ4wakX34NEgk9eNljc2zLvqzqsQCA1jfwsaIA9bn1W7jUu87vRi5NXpCy2dUbDeSdzxJXNS5j3ppreJKdYV2lqxwGs3Hal9Lee/kFNw9QAm+mRAcdhz8v7KDTPiLvQem6e1IauJfq0P4uoHOBBBIEEjYnpZR6rl0FHeZQlZEX7SuS+xIJzGnG8E+5zSV7SKJXj30f0v/kKZP4XR6EFez0n+IeY+a4vMxUZ6HiWdNDGeAikbG/rtLv8AalwDPB+8Sfe4kJzO6nhYP2h7vZP+tM1MUKIAqbAAAjnsB6lYkzdYr+0TWuAZxsS4WcPwgHzEwbGAD7SpA57A2agdqcWjVpmO7eOLhN435Kfi2uJJkEuvN9P/ABAA9ADdsrjNcFUJotDrXk6p0g6Wz7G8ExPJOtCpZH8jxdV9UuH4TPgBaHS2J0vJEieCvMQ52klwPud/WApGVUWspMawQCA49S4SSfena8usNkl7sZmaL9dakzh4nnyZERH7TmmRy3Uv6w4M1vkgRpmNw4SLdQU5i2Btei4NB1EsJ87if1wUzG4cPDwRLQ4W89/imbEir5LeUJnCnwN4+EX5wITqQuOkBIgIAVKuUqAMv2udaleL1PSNBkdRGqOIa5ZntriiMua3bVUaLcgXOjqJbboAtL2yw76vctY8NfLyCdollyOkg9Y63wn0gYoinQoOZpLSTHCGtDWx/MfctXFipTijHypuNORknHUIJMHcSbpv6k3r7100roOXdUYrSPOynP5GnYQ8DK5YxwNwVLAXYU2F+4/I23lt8kR+h+RXbqSk4LKa9RpfTpue1pglt4MAxG+xHBRJqOWEU5v05IlUkN89pEJhv/KsqmUYg27mpb9krjFZLiabNb6L2s5kbefJL9yHyixUppe1/wCiV2KxLWY9hcYApv8A6L1fCZkwvAmbTYONtuAXj3ZUj6439x22qbj9kg8F6NTDS48QBxbeS4n77xHKei5PMzUZ2+CkqSLLO8zYHs8Q8IJIm/imLHiCwKhdnn1io4QdNOZ6m/wiR1vwuqvP60OcWOE2Y2dPEA2I2gvgbiXBRskBYXOB8Ej1c0XibmBJJtwG4KxqJubNfklbvqbYBmSCOAJNx6AD1PNL9YIEneSY/dZEfzEprs89wc7YDhHWHH5x6KI29Rxu69XSN5u4iB5vHwTNeBIvybbBNDWNaTJAAJvwAC6xVYWgpo12QfEAeA2MnbdVGJwb58FUydmu8WrmLpYxVwlJ2Crii6uCD4aIl0cXu9hoHOL+oUxmLeKbnOA8VhG0udHuBd7gqjJsPVZTis0Co53eVIM7uMCN+At0Vnm1Q06TS0h43IiCGsuSPWAR1TSsJBstcpqF1ITwkfH87eimqLl1PTTaOJEnzdcj4qSqjQKgJEqCRZSrlCAKDtPWLKuGc4eCajHg8naINvIrHfSbk1ao6nUpt1sYwyBd48UkgcQJGy2najD66OkbguIvuWlp+UphuKa+iyoPu+15Rpd+forqM3TakjNWgqkXFnhgcnGX2Wi7R5WK1V9bCgOYbOA41BIcWjkQAZ5yqHuXU3Fr2lrhwPXiP1wXcp1ozWDg1aEqd7o7a5OtTDmSmy5zeqv0ZOvYmjyW/wDosrNDcQyD7TH/AMzdP+xec0MSDaYK2P0cYt4q12tpuf4aZOmLCXwb7rJzUnRZq+nqUeQvyekYmoCDY2/pdNVawEW3MH1UKpi6hmMPV246W/Eyq7H5hV8LRRc18F41kaDpG2obElwAXFjE9DKT+CThOydBpGJpsDKu5j2TGoDw/ds87KVVxLWOc17b24gDaePmusDiJpMAnVIDwd2n2iHDzEKJiwyv3rZ0vPh1xqiW2IBjh13U58kJrxgxuFZ9ZxtV7rUWSBHW2meBIm42k9FTdoszaa5o0BpYxsW21OaQAOQA4dV6Bl3ZehTptpNe+BuQYc8xcu3BJUrB9kMDTdqGHa5x3NQuqTeZhziN+ihsfBRYbEaZay4bJLrxdrTvxvOyuMoy8Yem3W/VVDYJAgcyG+o33MBS81yai4A6dJBHsEgGSG+JswQpODdTs0HxOE33IgfmhybIjFIjVa2oQfcbCepUHJMQ51apWmadPwMDuGkeKOI42ub8Fc5m4NpuJAmIH7zrCD71HGUCnQZTZxjUDy9pw5dL85ui+ASzcfwNVtZ0kQ4+Ig7ifZA4GBGyjVQX14+6SG+YE6j/AKhP7IXFfwUnOIh52vHidZpnzIvuegsuezL9VQtkubTaC1xFzqEC/Vun1BUNkwiadKuUspC0VKuQUqAFlCRCAIGfCO7jmf8AU1ZTKhNLEM+7qqCOhBlCFbD2meXuGuy40amts1r3ADkDUdPyCrPpJwrAzUGgO7wCejmFzh6kT5oQtFH+sjPWzRl/gwNFxlPlCF3Eeensr8a2LjdbH6Lsa9r60O+6zgD953MJELFzPYzo8L3RZ6RUzGpI8Xwb+SpswxTneJxksaC0wLHW29kIXIgdibwSs2P/ALqi4WLmODo+9wuOOyzOXZpV76sNQ/xB91v4T0SoVsdFE/ci3p5lU1bjf8DOR6J6rmtUEQ7j+FvPyQhIy6JKzLGP7mZEyz7rfxt6LL0MyqOYJddoYWkNaCDop7EDqUIREU3eLMmiDcF9+tgrDE+1/D83X+SVCq8ouXtI+dCWsB2lxg8xTcR8VX9ktqv75+ZQhKWI0CEIQSKhCEACEIQ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UUExQWFhUXFx8YGRcXGBweHRgYGRweGhscGBwaHSggGBslHRwYITEhJSkrLi8uGCAzODMsNygtLi0BCgoKDg0OGxAQGywkICUsMDQsLDQsLCwsLCwvLywsLCwsLCwsLCwsLCwsLTQsLCwsLCwsLCwsLCwsLCwsLCwuLP/AABEIAMgAyAMBIgACEQEDEQH/xAAcAAABBQEBAQAAAAAAAAAAAAAAAwQFBgcBAgj/xABTEAACAQIEAgUFDAQLBgUFAAABAgMAEQQSITEFQQYTIlFhBzJxgZEUFyNCUlWhpLHB0eMzwsPwCBUWJFNicoKDkuFDRFRz0/GEk6Kj0iU0ZHSU/8QAGQEAAgMBAAAAAAAAAAAAAAAAAAIBAwQF/8QAMhEAAgIBAgQDBwMEAwAAAAAAAAECEQMSIQQxQVETMvAiYXGBkaGxFMHRBTPh8RUjQv/aAAwDAQACEQMRAD8A3GiiigAooooAKKKKACiiigAooooAKKKKACiiigAooooAKKKKACiiigAooooAKKKKACiiigCj+Uryg/xV7n/m/X9d1n+1yZeryf1GvfP4bVSff/Pzf9Z/Jo/hJ74D/H/Y1nvQPoc/EZiM3Vwx26yQC57WyIObmx9Fr+BgdJVbNC9/8/N/1n8mj3/z83/WfyabY5eHYMFMPg4JSDlWSbNIZGAu22y/1tt9KioOE4LiTpEsCYOeRXKPC10V0+LIh84MLm62NLrV0FLsT3v/AJ+b/rP5NHv/AJ+b/rP5NZ3H0WMMwixekpfKkCnWQA6yO/8AsYOeexJANgBdg6x/QyWZ2fAxF49D1YzAxi1xczWJLi0gS5IWRL7i7E1EvXv/AJ+b/rP5NHv/AJ+b/rP5NZZwfo9LPZiOqhIzNPJ2UVAbMy5iOst3LfUjardxfos2IjgWB4YoI4UeMObAmd8rySyAlQ5sguTrlsBZdAGoll9/8/N/1n8mj3/z83/WfyaoWE6E3GaXGYZE0yMjiTPpmNgGBXTa45cqeHhmBkjhwkeIBnZrRtqUWWSUAhyiAyXQKM5ygKost70EVEujeXpgATw0gNexOINjbex6jW3OvHv/AJ+b/rP5NZs2IwyYVgjmRxK4hWRAw6s5Qz5VI6qRrZrnNokag6E1XqLGjBM2r3/z83/WfyaPf/Pzf9Z/JrFaKLJ8NG1e/wDn5v8ArP5NHv8A5+b/AKz+TWK1fOE9FeHSYb3Q+KnCoFE1gvYcgEgDJc7i29JLIoq2JPTDmW73/wA/N/1n8mj3/wA/N/1n8msTV6UgXMyqCLsQBrzJtrT2NoibR7/5+b/rP5NHv/n5v+s/k1RODdCi3EfcOJfKchYtEQ2vIdoWqoOwubHS+l+7lelU0+QsdEnsbV7/AOfm/wCs/k0e/wDn5v8ArP5NYoWFdqbH8NG1e/8An5v+s/k0e/8An5v+s/k1itFFh4aPqDyaeUD+NfdH836jqer/ANrnzdZn/qLa2Tx3oqk/wa98f/gftq7TFT2Zz+EnvgP8f9jTvoNhVi4PHZsnWJJK7qQCCxIvfkQoAv4CvP8ACIwEkvuExoWC9de3K/VW+w+ykfJFOZYPcMw6t0LFRIP0kTm7BRzKm9x3MPGhNWLJ+zscl4BDkgWOOEzyI1y2IbsIozHq1KkMlrC+l9KguivCOsxUE6AxdVeVhcaq2gW45m59V60GXDi0sSyKr3MbKpUHKHYqNNcoUjTvvUf0eiWNXQOjPn7ZWwGg7N+7sn6TWHh4t5FfQ3cTkhHE6Xr167RHlOxcWHZMR2Vxc2HaMF0zIEQgHTcSsGUAm6gA99ZXjukmKlcO+IlzAKLq5XzAQp7J1YXY5t7sTzqZ8pfHxjMUBEc0cK9Wrcma93IPMXsB6Kq+HwjubIhY+FbZczNjrTuPcZxmSSIozOzO2aaV5C7S5dI1JOoRNTa5uTfkoFl4t0QlbADGy4i8gjST3KE/R4dmKqR29FA1tlHPXnVUXg87DSJ9fCrdxTplxFutzxKsEkRgEPVjIilcoynztLEi5teqcjna0Ne/+Abj0PEPk8U8Vbh3unzUzmbqeYANsnWeO+b1VTsFxGSJX6tsudcrEAXy8wG3W97GxFxpV1n8os5xC4r3Hh1kBJLBWvJdShDNe5Wx28BVaxvFetxEcvuaFQhX4GNCEYKb2YbkHY+FRi8T/wB9l9epKZY8d5Nmjjwze6FZ5JYYpoxHrhvdHms3b7WulrLc074n5LHQxrFiC7viOoAmgaEE5WYuhzNnUBSbgeg8qa/y94jI0ruiyo7rIEKC0ZSQSJkK2Y2y2FydPGlMR0xx5dWgwseH+G69hGpPWSkEFnLNzBO1Ur9T1a9fIjWu54wHQCDEH+acQWYLOkMp6gpkElwrpdz1gJB7r23pjD0Nj6vEzSYvq48NizhnPUljlGiyBQ/NrDJy1N9NV8Z0ixhCLh8JHhEWVZisCEB5EN1LknUD5O1eOknHcZi4jD7lSCN5OtlEKkdbKd3e5177d4FMvGvd7fK/wGpdxt0x6MQYIIExnXyuEfq+oKWjkUsHzZ2HIC3jTjgA/wDo/Ef+ZHUdx98Vi5EkeAqUiSIBQbWjGUE3O5pfh2KniweIwvuUsJyCXJIK2AAsNjt9NPUtCTdu127i5GnHZ9UX/F5euxQ6uMW4YraIvnHNrtvqdahOkvGmhwmDgRE/nOHjDvbtZVZbKCPEk694pGbpbiWQr7gGd4OoeTMbsALKRpoBdjl11O9QfHsXicSuGHuYxnDJkVluc1stib7arf11VjxtNavz7v5M8Ibq/wAmhJxAvx9YciAQq9nA7T9YEPaPMC2ndc1HdBMuHweEOaFVndzPnHalUAhUUWOa2lxtaouTpXiDiosUOHKJUV1ezH4TPlsSbXGXKbDXzjTXo70hxOFjVDgRJ1Ts8LEkGIve455hr4UrxS017l1Xv/2Joemv3+JYOheOjSLqMMEkaOaXrsPoHnizMEKl9HsLCx+iskcWJ0I1Oh3HgfEVoHAuk+KgiWOTBGdo5WljcsVyu+bMSoBzas2xGhqoT8MxLsztE5ZmLE25sbn6TV+NVJ2acW0nZG0U/wD4lxH9C/srn8TYj+hf2VdaNGuPc1z+DXvxD/A/bV2lf4OuEeNseJEZSRBbMLX/AE1dpkUPmXrpx50Pok/UqsugO66g3BGhU94I1B8as/TQXkg0Pmya8t49/Hu9dV5ox4+yubnbWR+uhmmvaKpxbo6erQRshSLOyiRTmIfUrnDai97aX7R76gIODv1JSSYRKQfg1BXOL3IbQkjXa67860TEKCCNbgqdBcjU2Nu7So7GcNiIcuqJn7JdrjQ8iFO5/e9qMeSuY7zTcdLexmeNwpiUKVZbXAUgaH42opfhGJIYWIz3soYCwFjqdNBe1PeK8MXK8qkADQAE2zX1sTctprypjwjqc/wpax0BXe50tqCLnTet93EU1HhptCgZusOXViLZrnXlteq50pxTBgoRyoAKjXWQ5tCBrsB6qlFxSyQgoQqjzNReykrY8swtfXTUVEYoSF7hpbgHNmiy5Ve4Ur2jY6ONfDWsWPzWxKKzi3a63y5SFsL3IU3YAX2ttSaEZVBDKCxJPIrbQDxvSmOw2Ts5baAsTfXxBIuL7+yn/BMLmzXJN1ynLvc7F9NBcA37hW26jYxJ4DjqZkMcZARO2M1rcjluNTre2lWSHGKJRGWuzAlQEYCwNjv3nn4VAYbhWVkVhcoOtc2BUCxawsdbnny9dSXDuFSoCoK2dyzSC4ZL65AD5w3t7dax5NHcWibV7j/SvV/3tQqHW/ebabDkN9fTXopWa0RR59nsrvrrpFecvhU2RQZfH6KMnjXQlBTwFSFHOrFHV16EfgKBH+9qAo8dXQIq99XR1ZqLCjzkoy+Ir1k8K9ZP3vRYaSwdCFs022yfr0V66FLYzack5/26K6XD/wBteuppx+UOmXnQ6X0f9Sq+V8KtHSmDM0XgH+nJ+FQZww8a5XFTrNJfD8IHC9xi0YP2ad3dTaVnL5FAuAGFx5177DmFsL6633FSksQtcjbne1hsSfCo6RMrE26wKbnM+il9mGUEi1voquMmyNBUek0EfVsxbKSudgTfMzagqO8kHamXRfgxLxuSouOsVWbKzZWsOrBPaII3NhtS/SVCsQsM4IyBlUlbL2rFvDv9VHBYXMMpWGOVeq61yxsLajLoc1iQbDW+U7CuipNYuYaS7pw4MGHVsbm5EhuQRy7RNra2ANcWKVRpEdtxbeluGwMsk8YLZIiEAZSBexPYN+0MpGtzT/EREIzA2YC/gPHU7Df1VzHlknWzGWJPuZf0xglLdaysFsAGAurC53PIjlfelujkHWRldkBzEc3NrW9FPunKxCMJHmDK1mDXJtfs2O3a1rvB4cggfOrK23YJYPY3Q6di2mp3rpwyf9KbEcOiJjBxqqlh2Se5joQedqeQz5rG9hyGvP8A0+2ny4SPQyKtyLnLtfxvuab4hl+KLemuf4rkyJQ0hmHfRcUjGSfN7XoBP2UquGk/o3/yn8KZWIdoVaTa4NmVh6QR9teUmFFgOAterUgJa71tMpIiheuMeegtzpIPULxycOxAY9XhcsspVyuaUn4GMMuuhBc+gbU8Y63RK5ifSTpMsQCQFWlcXBAuEW9rnXUnW2+1N+iPEsTiOtdYuuES2LJa1wG7Nj58ljewN+yO8VBcBmRmnx2JUOA4VIzoJZmGbL4Ii2Zh4gVYuE9JWkze6jmWPLiIlQBQrxN2UUDZWzAegeNa3FQi4xV93/HpDKkydwWKSVFkQhkYaEG4pcEUzwOL66KOZwoeRT1mUWBkRrO3rBSnOlYZKmKyydCzrN6E/XornQq2aa3cn69crp8N/aXrqXw5D7pCvaj7rNcd/m29W9RbRjuqc4wNU17/ALqjmHpri8bF/qJP4fhGiPlGyx/vahICPNUDuAAFvRSp9BNI4m5y5flAkZitwDrqouOXLlVCgwtFQ6VcRVRLFnBUxOojVlJznQk72y0j0IwcsmGiDpGIWXLlU+cMtmMniQFpHiCFMNH7pw+aQQsoIvaPK7Etr8q4vtsN6sfBHEGCgz5UQRKbs1tSoPrNq6E1pxaYrr6oqTV7kjBw8AZQLAd3M7k33v476U7GFO5OnO+3rqlcQ6cgAiFc3IM23qH3n2VWOKcaxM2jyMSxsqjT02vtYc6qhwOWb9qkNrj0TLB01gwwhcJMhmuLBRfZr6kbHl7NK8jpFEsUa9WWIAuwIUFlAF8xHq2NVjFRWjKgBdNFBve+l9hr4mveLw9gozEHKAAABlAHPeunDh4qCT33KZv2iexPTTILJBGzHYvmNrc9TqPVTKHjuMl7RmWFPlBVQD+yOdRWE4UCczlj6fjeFHEsQsdgqoGtyA0HpOutWRSjtENPctEXSJohrima45yZmPoA0Wm38q5ri0pudhmJv6t6q3D8Ezm+uup++/hUzhuHAggnMO8jT1Cpk+gLcnIOluKQgMxN+4G49t6er05iLZZYi/eVAuPTt9tVeXBqBqSD3CRvZvUOFKyMsegB9nMgmk8OMhtTNRwvE8JN5jGM9zgW9oOlLYjDZRmNsvygbj28qzdLb7HvU/vepvgfHniJW5IIsfEeA2v4VmnwqflIpPmWDHYpIY5JXtljUsfGw0HrNhVXx2BkHDoI1UtNiMWwkIGpdQwIGu9w1h6eV6S8oOMV/c8caqI5byNbZstgo8BckkeApTjXFGiwEDFryzvJlO2VCEWQ25liLX7napx4ZY9Pdv8AZ/7K+V365ENjowDHhoyCsIKlgbgyMc0jA8xeyg8wg8KlJuE2w0mIY2y9WI12JQuA7lfk3sB4hjSXR/AKkUmJlBZYgtkvbO7GyRg8r6E9wt3044LLJiZp1kOZ8RhpFNh2UKZXjVByUWsBVmSdcuS5/liVb368ie6PAmCK+/wrkdwdwq+jSM1LBaieAEmCMg/EttvZ3t9BqSse+sk4vU/i/wAg2WXoetjL6E/Xorx0LBvNc/I/XorocOqxr11L4eUW6VY4xNFZb5g99bWtl/GoU8XY/EPt/wBKlOmRN4bdz/qVXwT3Vg4jGnlk69UhJZJJ0mO/44O3U38c33Wry/F7amMADW5NtPTUHxbjccOh7b/IU/aeXLxqq8Rx0s5PWNlA1WMX9RIv6N6MfCuXSiFOb6li490ySRTDDCCTfMxN1IsRolte/U8tjVQnleYRvNJcBVC310AAyoO7bb/WiTFopSOME20Y99hqL8xofCkuEL1gzZ17KjQ8+XsGuldCGGOOPsjJ29yYTDRqgdr67d/s7z3U3xWJWI6qWkawsCLoNbAX0/Gu47GaWW2VOfeTz8BpUTFKGbMAWksx7gx3AGpIHq5k00Y2M5UOyqIG7bNI4zWY8jv6Nbc+7SlIFzHM+pu2xuNNRfx3FqQnEZK2zEsDcuNcvcbWubgnwqXnhAdyBaw27qeWyK09xhxbF5RYb21t47Ad3OoLNc3NOsfrZrntE8uQ0FjSCr5oHM/Z/wB6WKoZsk+HJ2MztlX9+XOpTBYtpT2EtGg3Pjt4DY6eFQmFK5vhNUX7u6rNgF+DXQhd9aRolHuOAC7vdrDXxP3b/RUVxCOxNhbmAPbp6fvqWxOJWxBNr9+n7mobiEosvb1Gh9G4++gGJxyXAItYi+tKvYjf0eFNcOmYXAsL3XxB9ptXpY7MAGC79q5YX7rWGp8TapogZ9JpCEgcm4CyAeBBVj7SamOl6AS4aHZcPhY7/wBpxmNu8k1AdLFCxRoL+bIxvuScov8ARV2aNRxTESyb4WAELuOshiBB8bMwPptSZJaal2T/AGQrV/UjOkc/VxwYW9mjvLMBylcWVD4olwfFvCnPQx7PJMDfq4nI/tMAqD1kj2U06F8C90zNLOc0cI6yUk+e5uQD4EgsfC3fUj0VwC+54wR+lPXzd7BSVgS/yQese3iO+qZ6VF41u+vztv7flCLnr+nyJng8RSMDNpYKNNwt9fWWb1AU9L+ii1dAqt7lZYehTXM2nyP16K70LGs39z9eituHyI04vKjnTRlXq2YgKoe5J28z8Kzfi/SFm7EQyjv+Me8n5C/TU75bcSyHBn4nw19rZvgsmY7hdWJt3VSsHCWW51zfGHxiOenIchSyjFS1MVwuVicYKbayMNCdh42Ow/703xLixVTcHzid3Pj3L4c70riUABLE3JsBzt/r3U3QZtVsQOyD39508foFNfUa+iEIRZ0Y66kMCNAp52t3ePspWORgqRhRpzuOdhyGgGunjS7MUN2GYFi3LVQCdO7uojxi3yRMAbZmIte+yqTsTqb68hVsncSIx3EsW4QhV1vcMSfO77+HdSSstxow1BB1uNddQLNSGJsHIB2Ogvyr0maQ2FyALb6AenalWxMiUwCdtcwUGx/urfQAj22p3xKYqNx3eu1M4oWW+lxYWAOtxfw1ocu8oIAyHW6i9hcEi50vbTaobshKuY0xZDZQovYW1pmJQpUDzgWGmvLw8atWC6Myy6CKxY310y37+4a/RT6XoSyOOteJez55awaxOmY6AgW08ar8SK2bGq+RUsHF8ZrAA89b+ob+0VKzNI5QM5Km/ZRcuq2O4JNiCefI1MJw7CxH4RjKRuIxp/mbT6DUxwrFQTEIkJicHMrBszAr8kgb2uLba86SebStVDKNuitw8KmtdIXXldQ30mnXDujGJlPxtr3ZSAPW1qdydK5ntlkZQNOyQGttqQup9QqKxmOkdss0jup8x3Olj8UgaBh9OlQnNkbIm5OhqRx52dSq7hmt6gQLEX5WptJJg4wE6ouWBvdrCwtcCwvz52pDhnFsJFHIk062fkuuS2hIA1JJN/VVdxPEYc3WB2aKNSMzLkMjmxyKDttq3IHXuojjm/NZDkuhI4oRYvGwsF6qDDRCXEEkkBVfNa5NyWsF9ZpvhsSz4fFzN+kxDhWG9hiJC5UHwRLegCkOKYaSHCxrMMsmNk6+RdssGHXLErA6gFnZh/Z76m8dgzHDgkG7K8zLzaWTIkI8bBiB6aHSpd+Xytv7/sVyuvXwCFSmF9zISDimLyEaFMPFZLD+s5uAatMWBkQMQVdAR5n+zG2UjkFsBfnqdKqkMiy4nEKrxgKqRoWYLdMOTcrc65nAPovSi8QaMiSLMGXzjyYcxro4Iv4eNJpd+uvqvkOopx3LWAfGvUbrzzH0MB9xp/7vc+bIwHIX2BF7eravDYhzuxPpqFp57/T/ACUNUSnRC2aawb4nnEH5e1gLUUp0W86U87J+tRWvF5UaMflKh5ZGUS4LMOU9mOw/Q8+V/uqhmEG5GnflJUd2ykC9X/yvcSxMU2BXDMBnE2dXCtGwHU2MgbSwudd9T31nkfSZiWE0EM0TBbiNepIKk5TGy3sRdtCLG/K1DUrtEtrqEuEDHdsvyb3/APV5xHhXfcsY2RQBzAsfbv8ATS44tw/+hx4Pybw2/wA2f7q5PxXCMcvuTFW3JinR3A8UKW+mlUpcqfr5iul1RGhw7Fznt5qjOTZbHbPffbwvShey5nZUGl7C415KSdf9ae4qXCiEKMNjo5XICvNkVN97BgdR4G16sfDOPYcn+YQpEL2ZpkzSOe7U2Ub99RkzaI3pJjDU6TKY2D64sqJm0Oij2H01Z+HdE8Qy3ZVijG5fs6D1a+ynnEulsyuiLkQiMElFyjOSc3ZvY5dBc9/jUPjOJSzMTLKz+BO3haq3lnJdF9x1jLK/C8KgICS4h7aCMhbnWwXffa5NR/DOJwKq5YHJI7RaQABtiuULcWNxY91HRqN3fImi5bt/VqW4x0WkDGdGVxa8inRiFHnDkzAe0DwrNHI1NxmyycIuNpDWfj8jKVj+DXuQb/fTrGYVsThlYZcwuGQnRs2h77NsR6aQwWGwxswnEwOuWHtaEc22UHxqb4TMDLEgUJGpuF3JYDQsfTVPESjBqS5oswwk0+xmMnEDE7QyKWkQ5TqAB4s2uU94sSDU1guKYeJgxDl1vZklC622XQsTrytVDaOSJ3jmBWYMRIGGuYnVj3gnW/OnMzLZHyhWLMhI1BVVTUX53Yj2d2vWliTOfJu9i9JhsLjBI0XWRYhVL5TIXWQLq1jYWbTUePrqs8RwJmRrMQ8SZit7rInevNCBc2N79wtq76JtbF4cAsBcrYclYEXIPhrTdeJZWBtvfQHa/Z22FJFNOkLrsgMFgHkvkXQWueV2NlHpJ2FSeH4jh8KczGOaVDljVj2IyNS7X885thzysTyq2cJ6DxwhfdcvW5SCuHhYhA215H+NppYAc9TerThscYhlw8ccK2sFjQD0XtvWXP8A1LGnUfa+33N+Lgcs1fIzXhuHm4jJJM79blUdbK7hVROQL7LfXQDSp7HNLCxnxUkYla/udY2DgC1g6AH9HGpuL2u1gKtM80eIiMU0KSRtYsLWueRNra+uoiPobw9NUwzjMwH6ZwD9PIXNvCqVx+OT9tNe6k9vr+wS4HJH3/MzjiKSrNcBlaTSMREsbWFkBTVmC2BFtTfStNwiYh4YFni+GjXtvKNRc6Bb+cbc9RUxw+OOBCmHjSFdyRppzLudbDnc1zA8RWcHI2cISM3eTzHPL3Hnvzp48Z47qMdl1KZ4niju9xVG01Gvf3mu9YKGQ15CN3D9/VVhkJ/oo9zL4Zf1qK50UGsnoT9aitmLyI04/KU3y14gK+CHVo5Kz2Lk9kDqb2A3vceys593KG1w8LLc6Kzrcem5sD3VfPLw9pcB/ZxHp3g2rMCw5uq/Sfwp2hJRblsWGLjaKLR4GM21OeUtb0MEFh6a5Jx/GzHJAtixvkwsWpt3kXJHjUC0KHeZfXr9ApzhENiI52se5CRcG42J1B1pWkSsbH+L6O4mONpsQVQrrlklzSEi2gRL2PiTVh4VwrC4cZCZp2c3Vosq57C5DBriIAX1va3O+lVXESz5CpdHB7wQ1PY8dKMvwSkqbqyvqDYjbLroSLX2qnJGc1T5e40wjCL62XXGzYedAsmGWIqbq0bhmXv1sup9dVvBcLJYr2FW+juxFxyJVQbH10keLnnC4/s2I9VA4wo5MPStZ1DJFUi9PG+pc+CgwKVV47mxJEZv4bvUhNaTSUiQfJYdn/KNPbVCj46mxvb0H8KeR8dW2khHgQfwrPLDku2NcOhZcBhSmFgjUiyRhCBpcp2SfE6UlqDpoRVcPSPIey7WJuyZSQfFTyb7fClP5WI2pSe/d1f4E3qvJw2SXtJFmLPGHsvkWTGmHEWGKgimIFgzp2vaCCPbWd9NuHwRGNsMnVo2YMtywzdkgrmJy3Gn90VK4npOCLZJQOfYIv4GoTjPF1liKlHGoKkrYAj19xNaODw58c1d126FPEPBKL08w6NYnqsXhHZgFEyZib8zl1JNiNaXx65MWysoVkkJy9xDE2Pfpb21CYYKylWUfjfv1+7mafyzGV80hu6jKWJ1bIAoLab2trfX1Gujp9qzlWuRecPirgFWuvjT6LiSjdCPQQaojzTID1bJY9oqynU94Nxvva29NhxbEEi7Rx30GmptvbMa5r4BPsdb9br7/A0SLikSmQMSArb25MAeXO96YYzpZCnbN2a1o4h53izfJJ8dgKqWB4HNNmbOWF7lnNlzHc76n0CnuG4GyHzYpRbbKyj2hr00eBxJ23ZXLO+XIY8a47i8XYMoji3ESHQnkXJ1e3IHTwo4RicTAeykwGmqqTYDwI17t++p2KPL5kKof6ub7dKUVX539p/GtqaS0pbGWUU3dktw/papX4aKZT3hND6QbW9V6k4uP4dtna9tij3+gWPqqsFyN3K/3j97UkcTfTrXPoJ/CkcUKsSNO6I4sO01lcWCastr3z7c+XcN6KhfJclnxW+0WrX1/Sd9FX41UR0q2IXy2refh9wG7OI0JAB/QcztVQgwjbkYWJe5ZBf2ir55XEPX8PYMFyGZrlM/9FsCLd41OxO/Kqe64wFBQMwBBbJGNzcEgKNRy1okGrekN43VNFfDA9/ZJ9pNKjiL/wDERH1j7Aa57rX5A/yqPsFePdSfIXX+qv3rVdInfqhnxbEhz2mR2NlFtrX11B05+2ncTggZpIQeeUf6U2xGMS4e21xlGXnt9hpxFi47XA9ZVamtiN+wosaHaVD7K60C/wBInt/1pN+JRnQqD/cX8K4s8R2VR/cH4VFE6mjjRx/LjP8AfAojMev6O/8AzAfvpbsfJT1qv4V2N8OZE6+LPEFbSJUVgTaxuMt9uZqJUlZbw8XmyKF1d7/BN+7tQpDiAuzQL/eFem4nb/eYl9lNJ4sLmYrA4XrQVByk9V2MynXztHsQeY9TeOOEK4MZZrHIyqFUHKLXUkm2a/P21X4i7HTX9ItX4kft/JJLxYD/AH2IU3xGJgfRsZBrz6sevnrXjEdTr1aOvZaxIGhzAoPO5LoW5nWwromhuuYS5chDbatpZhrY317JsNBrroa12ZH/ABG1+LH7fyVvF4WON+xMjr3jl6u77K8RQZnAXn5rXH28x+NTsc0WUCxuIz5pI+Fv2W32A/7UnxPjCpM0kYVw7FvhFGbQ3AZjmJNjqw3Iq2GbU6oy8X/S/AxyyeJF10XXdLv77+A4jhto65bi4dbMQV1Yk8yPZ6KawTxXZZMRKoFhkkiXq5CNDqWN9PlKp00Pc2g40yhSqqjgh42CKGjNtcrBBmB0vffKO/V0mLndmkOInQsSbCaUDU3sAGFh3CmpHKiTGJGDJzJBEO4qVW3oIpKOeIaXkUHukB+1h9lN4sWwAvK7HvLyH7Wr2caOZJ8SCftal0ruXqT7C3wR/wB5k9n4NXfc0P8AxDH6Pvpq2KQ7j/014JgPJPWGo0ruTrfb19CWQwLs0YPedT9JrkmMHKdbekD7G1qLEMPIQD0qa4FRfNWD/wAtT9tGlEWzR/JdNmfFdpWsItr6X6zvJopn5IFHWYyyoNIfMULf9Lvbf/vRVsORJO9OeiD49oCmJ6jqg4PwefN1mT+uuW2Tx86q9D5K5R52OVh/+tr7eurT7UVOlEUZynkv78SD/gkfta6fJieWKA/wL/ta0Wio0okzWfyXu1h7sAF72GHtf/3ae4fyeMgAGITT/wDH/GWr7RU6URSKcvQyQbYlP/51/wDnR/I6X/iYz/4Yf9SrjRRQaUVBehrc5YT/AOHI/a15foJG3nGM/wCGw/a1caKKDSikHyfJyeMD/lNf29dTU+Tc3/8AuVHgIW/61aDRRSCjPR5NTzxC+qE/9akpvJpITpi0C93udzp4n3RWj0UaUDVmd4TyYhCS0sMh/rwSW9gxGtSH8gYrEFMJbu9yn75jV0oqVsL4cexVMV0Ew0hzPHFnIALKhB0Fhaz6CwFIe91hRsGH95z9GerlRQTpRR5fJph2+MQfDMP166nk1w4+M/tb/wCVXeiopE6UUlvJ1Afje0Mf2lJ+9rD8pfWjH9rV6oqSNKKdH5P4B8WL1xX+169t0Cw53SH/AMm32PVuoosNKIPo50YhwbSNELGXLmte3YzWsCTbzzXKnaKBgooooAKKKKACiiigAooooAKKKKACiiigAooooAKKKKACiiigAooooAKKKKACiiigAoooo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QTEhUUExQWFhUXFx8YGRcXGBweHRgYGRweGhscGBwaHSggGBslHRwYITEhJSkrLi8uGCAzODMsNygtLi0BCgoKDg0OGxAQGywkICUsMDQsLDQsLCwsLCwvLywsLCwsLCwsLCwsLCwsLTQsLCwsLCwsLCwsLCwsLCwsLCwuLP/AABEIAMgAyAMBIgACEQEDEQH/xAAcAAABBQEBAQAAAAAAAAAAAAAAAwQFBgcBAgj/xABTEAACAQIEAgUFDAQLBgUFAAABAgMAEQQSITEFQQYTIlFhBzJxgZEUFyNCUlWhpLHB0eMzwsPwCBUWJFNicoKDkuFDRFRz0/GEk6Kj0iU0ZHSU/8QAGQEAAgMBAAAAAAAAAAAAAAAAAAIBAwQF/8QAMhEAAgIBAgQDBwMEAwAAAAAAAAECEQMSIQQxQVETMvAiYXGBkaGxFMHRBTPh8RUjQv/aAAwDAQACEQMRAD8A3GiiigAooooAKKKKACiiigAooooAKKKKACiiigAooooAKKKKACiiigAooooAKKKKACiiigCj+Uryg/xV7n/m/X9d1n+1yZeryf1GvfP4bVSff/Pzf9Z/Jo/hJ74D/H/Y1nvQPoc/EZiM3Vwx26yQC57WyIObmx9Fr+BgdJVbNC9/8/N/1n8mj3/z83/WfyabY5eHYMFMPg4JSDlWSbNIZGAu22y/1tt9KioOE4LiTpEsCYOeRXKPC10V0+LIh84MLm62NLrV0FLsT3v/AJ+b/rP5NHv/AJ+b/rP5NZ3H0WMMwixekpfKkCnWQA6yO/8AsYOeexJANgBdg6x/QyWZ2fAxF49D1YzAxi1xczWJLi0gS5IWRL7i7E1EvXv/AJ+b/rP5NHv/AJ+b/rP5NZZwfo9LPZiOqhIzNPJ2UVAbMy5iOst3LfUjardxfos2IjgWB4YoI4UeMObAmd8rySyAlQ5sguTrlsBZdAGoll9/8/N/1n8mj3/z83/WfyaoWE6E3GaXGYZE0yMjiTPpmNgGBXTa45cqeHhmBkjhwkeIBnZrRtqUWWSUAhyiAyXQKM5ygKost70EVEujeXpgATw0gNexOINjbex6jW3OvHv/AJ+b/rP5NZs2IwyYVgjmRxK4hWRAw6s5Qz5VI6qRrZrnNokag6E1XqLGjBM2r3/z83/WfyaPf/Pzf9Z/JrFaKLJ8NG1e/wDn5v8ArP5NHv8A5+b/AKz+TWK1fOE9FeHSYb3Q+KnCoFE1gvYcgEgDJc7i29JLIoq2JPTDmW73/wA/N/1n8mj3/wA/N/1n8msTV6UgXMyqCLsQBrzJtrT2NoibR7/5+b/rP5NHv/n5v+s/k1RODdCi3EfcOJfKchYtEQ2vIdoWqoOwubHS+l+7lelU0+QsdEnsbV7/AOfm/wCs/k0e/wDn5v8ArP5NYoWFdqbH8NG1e/8An5v+s/k0e/8An5v+s/k1itFFh4aPqDyaeUD+NfdH836jqer/ANrnzdZn/qLa2Tx3oqk/wa98f/gftq7TFT2Zz+EnvgP8f9jTvoNhVi4PHZsnWJJK7qQCCxIvfkQoAv4CvP8ACIwEkvuExoWC9de3K/VW+w+ykfJFOZYPcMw6t0LFRIP0kTm7BRzKm9x3MPGhNWLJ+zscl4BDkgWOOEzyI1y2IbsIozHq1KkMlrC+l9KguivCOsxUE6AxdVeVhcaq2gW45m59V60GXDi0sSyKr3MbKpUHKHYqNNcoUjTvvUf0eiWNXQOjPn7ZWwGg7N+7sn6TWHh4t5FfQ3cTkhHE6Xr167RHlOxcWHZMR2Vxc2HaMF0zIEQgHTcSsGUAm6gA99ZXjukmKlcO+IlzAKLq5XzAQp7J1YXY5t7sTzqZ8pfHxjMUBEc0cK9Wrcma93IPMXsB6Kq+HwjubIhY+FbZczNjrTuPcZxmSSIozOzO2aaV5C7S5dI1JOoRNTa5uTfkoFl4t0QlbADGy4i8gjST3KE/R4dmKqR29FA1tlHPXnVUXg87DSJ9fCrdxTplxFutzxKsEkRgEPVjIilcoynztLEi5teqcjna0Ne/+Abj0PEPk8U8Vbh3unzUzmbqeYANsnWeO+b1VTsFxGSJX6tsudcrEAXy8wG3W97GxFxpV1n8os5xC4r3Hh1kBJLBWvJdShDNe5Wx28BVaxvFetxEcvuaFQhX4GNCEYKb2YbkHY+FRi8T/wB9l9epKZY8d5Nmjjwze6FZ5JYYpoxHrhvdHms3b7WulrLc074n5LHQxrFiC7viOoAmgaEE5WYuhzNnUBSbgeg8qa/y94jI0ruiyo7rIEKC0ZSQSJkK2Y2y2FydPGlMR0xx5dWgwseH+G69hGpPWSkEFnLNzBO1Ur9T1a9fIjWu54wHQCDEH+acQWYLOkMp6gpkElwrpdz1gJB7r23pjD0Nj6vEzSYvq48NizhnPUljlGiyBQ/NrDJy1N9NV8Z0ixhCLh8JHhEWVZisCEB5EN1LknUD5O1eOknHcZi4jD7lSCN5OtlEKkdbKd3e5177d4FMvGvd7fK/wGpdxt0x6MQYIIExnXyuEfq+oKWjkUsHzZ2HIC3jTjgA/wDo/Ef+ZHUdx98Vi5EkeAqUiSIBQbWjGUE3O5pfh2KniweIwvuUsJyCXJIK2AAsNjt9NPUtCTdu127i5GnHZ9UX/F5euxQ6uMW4YraIvnHNrtvqdahOkvGmhwmDgRE/nOHjDvbtZVZbKCPEk694pGbpbiWQr7gGd4OoeTMbsALKRpoBdjl11O9QfHsXicSuGHuYxnDJkVluc1stib7arf11VjxtNavz7v5M8Ibq/wAmhJxAvx9YciAQq9nA7T9YEPaPMC2ndc1HdBMuHweEOaFVndzPnHalUAhUUWOa2lxtaouTpXiDiosUOHKJUV1ezH4TPlsSbXGXKbDXzjTXo70hxOFjVDgRJ1Ts8LEkGIve455hr4UrxS017l1Xv/2Joemv3+JYOheOjSLqMMEkaOaXrsPoHnizMEKl9HsLCx+iskcWJ0I1Oh3HgfEVoHAuk+KgiWOTBGdo5WljcsVyu+bMSoBzas2xGhqoT8MxLsztE5ZmLE25sbn6TV+NVJ2acW0nZG0U/wD4lxH9C/srn8TYj+hf2VdaNGuPc1z+DXvxD/A/bV2lf4OuEeNseJEZSRBbMLX/AE1dpkUPmXrpx50Pok/UqsugO66g3BGhU94I1B8as/TQXkg0Pmya8t49/Hu9dV5ox4+yubnbWR+uhmmvaKpxbo6erQRshSLOyiRTmIfUrnDai97aX7R76gIODv1JSSYRKQfg1BXOL3IbQkjXa67860TEKCCNbgqdBcjU2Nu7So7GcNiIcuqJn7JdrjQ8iFO5/e9qMeSuY7zTcdLexmeNwpiUKVZbXAUgaH42opfhGJIYWIz3soYCwFjqdNBe1PeK8MXK8qkADQAE2zX1sTctprypjwjqc/wpax0BXe50tqCLnTet93EU1HhptCgZusOXViLZrnXlteq50pxTBgoRyoAKjXWQ5tCBrsB6qlFxSyQgoQqjzNReykrY8swtfXTUVEYoSF7hpbgHNmiy5Ve4Ur2jY6ONfDWsWPzWxKKzi3a63y5SFsL3IU3YAX2ttSaEZVBDKCxJPIrbQDxvSmOw2Ts5baAsTfXxBIuL7+yn/BMLmzXJN1ynLvc7F9NBcA37hW26jYxJ4DjqZkMcZARO2M1rcjluNTre2lWSHGKJRGWuzAlQEYCwNjv3nn4VAYbhWVkVhcoOtc2BUCxawsdbnny9dSXDuFSoCoK2dyzSC4ZL65AD5w3t7dax5NHcWibV7j/SvV/3tQqHW/ebabDkN9fTXopWa0RR59nsrvrrpFecvhU2RQZfH6KMnjXQlBTwFSFHOrFHV16EfgKBH+9qAo8dXQIq99XR1ZqLCjzkoy+Ir1k8K9ZP3vRYaSwdCFs022yfr0V66FLYzack5/26K6XD/wBteuppx+UOmXnQ6X0f9Sq+V8KtHSmDM0XgH+nJ+FQZww8a5XFTrNJfD8IHC9xi0YP2ad3dTaVnL5FAuAGFx5177DmFsL6633FSksQtcjbne1hsSfCo6RMrE26wKbnM+il9mGUEi1voquMmyNBUek0EfVsxbKSudgTfMzagqO8kHamXRfgxLxuSouOsVWbKzZWsOrBPaII3NhtS/SVCsQsM4IyBlUlbL2rFvDv9VHBYXMMpWGOVeq61yxsLajLoc1iQbDW+U7CuipNYuYaS7pw4MGHVsbm5EhuQRy7RNra2ANcWKVRpEdtxbeluGwMsk8YLZIiEAZSBexPYN+0MpGtzT/EREIzA2YC/gPHU7Df1VzHlknWzGWJPuZf0xglLdaysFsAGAurC53PIjlfelujkHWRldkBzEc3NrW9FPunKxCMJHmDK1mDXJtfs2O3a1rvB4cggfOrK23YJYPY3Q6di2mp3rpwyf9KbEcOiJjBxqqlh2Se5joQedqeQz5rG9hyGvP8A0+2ny4SPQyKtyLnLtfxvuab4hl+KLemuf4rkyJQ0hmHfRcUjGSfN7XoBP2UquGk/o3/yn8KZWIdoVaTa4NmVh6QR9teUmFFgOAterUgJa71tMpIiheuMeegtzpIPULxycOxAY9XhcsspVyuaUn4GMMuuhBc+gbU8Y63RK5ifSTpMsQCQFWlcXBAuEW9rnXUnW2+1N+iPEsTiOtdYuuES2LJa1wG7Nj58ljewN+yO8VBcBmRmnx2JUOA4VIzoJZmGbL4Ii2Zh4gVYuE9JWkze6jmWPLiIlQBQrxN2UUDZWzAegeNa3FQi4xV93/HpDKkydwWKSVFkQhkYaEG4pcEUzwOL66KOZwoeRT1mUWBkRrO3rBSnOlYZKmKyydCzrN6E/XornQq2aa3cn69crp8N/aXrqXw5D7pCvaj7rNcd/m29W9RbRjuqc4wNU17/ALqjmHpri8bF/qJP4fhGiPlGyx/vahICPNUDuAAFvRSp9BNI4m5y5flAkZitwDrqouOXLlVCgwtFQ6VcRVRLFnBUxOojVlJznQk72y0j0IwcsmGiDpGIWXLlU+cMtmMniQFpHiCFMNH7pw+aQQsoIvaPK7Etr8q4vtsN6sfBHEGCgz5UQRKbs1tSoPrNq6E1pxaYrr6oqTV7kjBw8AZQLAd3M7k33v476U7GFO5OnO+3rqlcQ6cgAiFc3IM23qH3n2VWOKcaxM2jyMSxsqjT02vtYc6qhwOWb9qkNrj0TLB01gwwhcJMhmuLBRfZr6kbHl7NK8jpFEsUa9WWIAuwIUFlAF8xHq2NVjFRWjKgBdNFBve+l9hr4mveLw9gozEHKAAABlAHPeunDh4qCT33KZv2iexPTTILJBGzHYvmNrc9TqPVTKHjuMl7RmWFPlBVQD+yOdRWE4UCczlj6fjeFHEsQsdgqoGtyA0HpOutWRSjtENPctEXSJohrima45yZmPoA0Wm38q5ri0pudhmJv6t6q3D8Ezm+uup++/hUzhuHAggnMO8jT1Cpk+gLcnIOluKQgMxN+4G49t6er05iLZZYi/eVAuPTt9tVeXBqBqSD3CRvZvUOFKyMsegB9nMgmk8OMhtTNRwvE8JN5jGM9zgW9oOlLYjDZRmNsvygbj28qzdLb7HvU/vepvgfHniJW5IIsfEeA2v4VmnwqflIpPmWDHYpIY5JXtljUsfGw0HrNhVXx2BkHDoI1UtNiMWwkIGpdQwIGu9w1h6eV6S8oOMV/c8caqI5byNbZstgo8BckkeApTjXFGiwEDFryzvJlO2VCEWQ25liLX7napx4ZY9Pdv8AZ/7K+V365ENjowDHhoyCsIKlgbgyMc0jA8xeyg8wg8KlJuE2w0mIY2y9WI12JQuA7lfk3sB4hjSXR/AKkUmJlBZYgtkvbO7GyRg8r6E9wt3044LLJiZp1kOZ8RhpFNh2UKZXjVByUWsBVmSdcuS5/liVb368ie6PAmCK+/wrkdwdwq+jSM1LBaieAEmCMg/EttvZ3t9BqSse+sk4vU/i/wAg2WXoetjL6E/Xorx0LBvNc/I/XorocOqxr11L4eUW6VY4xNFZb5g99bWtl/GoU8XY/EPt/wBKlOmRN4bdz/qVXwT3Vg4jGnlk69UhJZJJ0mO/44O3U38c33Wry/F7amMADW5NtPTUHxbjccOh7b/IU/aeXLxqq8Rx0s5PWNlA1WMX9RIv6N6MfCuXSiFOb6li490ySRTDDCCTfMxN1IsRolte/U8tjVQnleYRvNJcBVC310AAyoO7bb/WiTFopSOME20Y99hqL8xofCkuEL1gzZ17KjQ8+XsGuldCGGOOPsjJ29yYTDRqgdr67d/s7z3U3xWJWI6qWkawsCLoNbAX0/Gu47GaWW2VOfeTz8BpUTFKGbMAWksx7gx3AGpIHq5k00Y2M5UOyqIG7bNI4zWY8jv6Nbc+7SlIFzHM+pu2xuNNRfx3FqQnEZK2zEsDcuNcvcbWubgnwqXnhAdyBaw27qeWyK09xhxbF5RYb21t47Ad3OoLNc3NOsfrZrntE8uQ0FjSCr5oHM/Z/wB6WKoZsk+HJ2MztlX9+XOpTBYtpT2EtGg3Pjt4DY6eFQmFK5vhNUX7u6rNgF+DXQhd9aRolHuOAC7vdrDXxP3b/RUVxCOxNhbmAPbp6fvqWxOJWxBNr9+n7mobiEosvb1Gh9G4++gGJxyXAItYi+tKvYjf0eFNcOmYXAsL3XxB9ptXpY7MAGC79q5YX7rWGp8TapogZ9JpCEgcm4CyAeBBVj7SamOl6AS4aHZcPhY7/wBpxmNu8k1AdLFCxRoL+bIxvuScov8ARV2aNRxTESyb4WAELuOshiBB8bMwPptSZJaal2T/AGQrV/UjOkc/VxwYW9mjvLMBylcWVD4olwfFvCnPQx7PJMDfq4nI/tMAqD1kj2U06F8C90zNLOc0cI6yUk+e5uQD4EgsfC3fUj0VwC+54wR+lPXzd7BSVgS/yQese3iO+qZ6VF41u+vztv7flCLnr+nyJng8RSMDNpYKNNwt9fWWb1AU9L+ii1dAqt7lZYehTXM2nyP16K70LGs39z9eituHyI04vKjnTRlXq2YgKoe5J28z8Kzfi/SFm7EQyjv+Me8n5C/TU75bcSyHBn4nw19rZvgsmY7hdWJt3VSsHCWW51zfGHxiOenIchSyjFS1MVwuVicYKbayMNCdh42Ow/703xLixVTcHzid3Pj3L4c70riUABLE3JsBzt/r3U3QZtVsQOyD39508foFNfUa+iEIRZ0Y66kMCNAp52t3ePspWORgqRhRpzuOdhyGgGunjS7MUN2GYFi3LVQCdO7uojxi3yRMAbZmIte+yqTsTqb68hVsncSIx3EsW4QhV1vcMSfO77+HdSSstxow1BB1uNddQLNSGJsHIB2Ogvyr0maQ2FyALb6AenalWxMiUwCdtcwUGx/urfQAj22p3xKYqNx3eu1M4oWW+lxYWAOtxfw1ocu8oIAyHW6i9hcEi50vbTaobshKuY0xZDZQovYW1pmJQpUDzgWGmvLw8atWC6Myy6CKxY310y37+4a/RT6XoSyOOteJez55awaxOmY6AgW08ar8SK2bGq+RUsHF8ZrAA89b+ob+0VKzNI5QM5Km/ZRcuq2O4JNiCefI1MJw7CxH4RjKRuIxp/mbT6DUxwrFQTEIkJicHMrBszAr8kgb2uLba86SebStVDKNuitw8KmtdIXXldQ30mnXDujGJlPxtr3ZSAPW1qdydK5ntlkZQNOyQGttqQup9QqKxmOkdss0jup8x3Olj8UgaBh9OlQnNkbIm5OhqRx52dSq7hmt6gQLEX5WptJJg4wE6ouWBvdrCwtcCwvz52pDhnFsJFHIk062fkuuS2hIA1JJN/VVdxPEYc3WB2aKNSMzLkMjmxyKDttq3IHXuojjm/NZDkuhI4oRYvGwsF6qDDRCXEEkkBVfNa5NyWsF9ZpvhsSz4fFzN+kxDhWG9hiJC5UHwRLegCkOKYaSHCxrMMsmNk6+RdssGHXLErA6gFnZh/Z76m8dgzHDgkG7K8zLzaWTIkI8bBiB6aHSpd+Xytv7/sVyuvXwCFSmF9zISDimLyEaFMPFZLD+s5uAatMWBkQMQVdAR5n+zG2UjkFsBfnqdKqkMiy4nEKrxgKqRoWYLdMOTcrc65nAPovSi8QaMiSLMGXzjyYcxro4Iv4eNJpd+uvqvkOopx3LWAfGvUbrzzH0MB9xp/7vc+bIwHIX2BF7eravDYhzuxPpqFp57/T/ACUNUSnRC2aawb4nnEH5e1gLUUp0W86U87J+tRWvF5UaMflKh5ZGUS4LMOU9mOw/Q8+V/uqhmEG5GnflJUd2ykC9X/yvcSxMU2BXDMBnE2dXCtGwHU2MgbSwudd9T31nkfSZiWE0EM0TBbiNepIKk5TGy3sRdtCLG/K1DUrtEtrqEuEDHdsvyb3/APV5xHhXfcsY2RQBzAsfbv8ATS44tw/+hx4Pybw2/wA2f7q5PxXCMcvuTFW3JinR3A8UKW+mlUpcqfr5iul1RGhw7Fznt5qjOTZbHbPffbwvShey5nZUGl7C415KSdf9ae4qXCiEKMNjo5XICvNkVN97BgdR4G16sfDOPYcn+YQpEL2ZpkzSOe7U2Ub99RkzaI3pJjDU6TKY2D64sqJm0Oij2H01Z+HdE8Qy3ZVijG5fs6D1a+ynnEulsyuiLkQiMElFyjOSc3ZvY5dBc9/jUPjOJSzMTLKz+BO3haq3lnJdF9x1jLK/C8KgICS4h7aCMhbnWwXffa5NR/DOJwKq5YHJI7RaQABtiuULcWNxY91HRqN3fImi5bt/VqW4x0WkDGdGVxa8inRiFHnDkzAe0DwrNHI1NxmyycIuNpDWfj8jKVj+DXuQb/fTrGYVsThlYZcwuGQnRs2h77NsR6aQwWGwxswnEwOuWHtaEc22UHxqb4TMDLEgUJGpuF3JYDQsfTVPESjBqS5oswwk0+xmMnEDE7QyKWkQ5TqAB4s2uU94sSDU1guKYeJgxDl1vZklC622XQsTrytVDaOSJ3jmBWYMRIGGuYnVj3gnW/OnMzLZHyhWLMhI1BVVTUX53Yj2d2vWliTOfJu9i9JhsLjBI0XWRYhVL5TIXWQLq1jYWbTUePrqs8RwJmRrMQ8SZit7rInevNCBc2N79wtq76JtbF4cAsBcrYclYEXIPhrTdeJZWBtvfQHa/Z22FJFNOkLrsgMFgHkvkXQWueV2NlHpJ2FSeH4jh8KczGOaVDljVj2IyNS7X885thzysTyq2cJ6DxwhfdcvW5SCuHhYhA215H+NppYAc9TerThscYhlw8ccK2sFjQD0XtvWXP8A1LGnUfa+33N+Lgcs1fIzXhuHm4jJJM79blUdbK7hVROQL7LfXQDSp7HNLCxnxUkYla/udY2DgC1g6AH9HGpuL2u1gKtM80eIiMU0KSRtYsLWueRNra+uoiPobw9NUwzjMwH6ZwD9PIXNvCqVx+OT9tNe6k9vr+wS4HJH3/MzjiKSrNcBlaTSMREsbWFkBTVmC2BFtTfStNwiYh4YFni+GjXtvKNRc6Bb+cbc9RUxw+OOBCmHjSFdyRppzLudbDnc1zA8RWcHI2cISM3eTzHPL3Hnvzp48Z47qMdl1KZ4niju9xVG01Gvf3mu9YKGQ15CN3D9/VVhkJ/oo9zL4Zf1qK50UGsnoT9aitmLyI04/KU3y14gK+CHVo5Kz2Lk9kDqb2A3vceys593KG1w8LLc6Kzrcem5sD3VfPLw9pcB/ZxHp3g2rMCw5uq/Sfwp2hJRblsWGLjaKLR4GM21OeUtb0MEFh6a5Jx/GzHJAtixvkwsWpt3kXJHjUC0KHeZfXr9ApzhENiI52se5CRcG42J1B1pWkSsbH+L6O4mONpsQVQrrlklzSEi2gRL2PiTVh4VwrC4cZCZp2c3Vosq57C5DBriIAX1va3O+lVXESz5CpdHB7wQ1PY8dKMvwSkqbqyvqDYjbLroSLX2qnJGc1T5e40wjCL62XXGzYedAsmGWIqbq0bhmXv1sup9dVvBcLJYr2FW+juxFxyJVQbH10keLnnC4/s2I9VA4wo5MPStZ1DJFUi9PG+pc+CgwKVV47mxJEZv4bvUhNaTSUiQfJYdn/KNPbVCj46mxvb0H8KeR8dW2khHgQfwrPLDku2NcOhZcBhSmFgjUiyRhCBpcp2SfE6UlqDpoRVcPSPIey7WJuyZSQfFTyb7fClP5WI2pSe/d1f4E3qvJw2SXtJFmLPGHsvkWTGmHEWGKgimIFgzp2vaCCPbWd9NuHwRGNsMnVo2YMtywzdkgrmJy3Gn90VK4npOCLZJQOfYIv4GoTjPF1liKlHGoKkrYAj19xNaODw58c1d126FPEPBKL08w6NYnqsXhHZgFEyZib8zl1JNiNaXx65MWysoVkkJy9xDE2Pfpb21CYYKylWUfjfv1+7mafyzGV80hu6jKWJ1bIAoLab2trfX1Gujp9qzlWuRecPirgFWuvjT6LiSjdCPQQaojzTID1bJY9oqynU94Nxvva29NhxbEEi7Rx30GmptvbMa5r4BPsdb9br7/A0SLikSmQMSArb25MAeXO96YYzpZCnbN2a1o4h53izfJJ8dgKqWB4HNNmbOWF7lnNlzHc76n0CnuG4GyHzYpRbbKyj2hr00eBxJ23ZXLO+XIY8a47i8XYMoji3ESHQnkXJ1e3IHTwo4RicTAeykwGmqqTYDwI17t++p2KPL5kKof6ub7dKUVX539p/GtqaS0pbGWUU3dktw/papX4aKZT3hND6QbW9V6k4uP4dtna9tij3+gWPqqsFyN3K/3j97UkcTfTrXPoJ/CkcUKsSNO6I4sO01lcWCastr3z7c+XcN6KhfJclnxW+0WrX1/Sd9FX41UR0q2IXy2refh9wG7OI0JAB/QcztVQgwjbkYWJe5ZBf2ir55XEPX8PYMFyGZrlM/9FsCLd41OxO/Kqe64wFBQMwBBbJGNzcEgKNRy1okGrekN43VNFfDA9/ZJ9pNKjiL/wDERH1j7Aa57rX5A/yqPsFePdSfIXX+qv3rVdInfqhnxbEhz2mR2NlFtrX11B05+2ncTggZpIQeeUf6U2xGMS4e21xlGXnt9hpxFi47XA9ZVamtiN+wosaHaVD7K60C/wBInt/1pN+JRnQqD/cX8K4s8R2VR/cH4VFE6mjjRx/LjP8AfAojMev6O/8AzAfvpbsfJT1qv4V2N8OZE6+LPEFbSJUVgTaxuMt9uZqJUlZbw8XmyKF1d7/BN+7tQpDiAuzQL/eFem4nb/eYl9lNJ4sLmYrA4XrQVByk9V2MynXztHsQeY9TeOOEK4MZZrHIyqFUHKLXUkm2a/P21X4i7HTX9ItX4kft/JJLxYD/AH2IU3xGJgfRsZBrz6sevnrXjEdTr1aOvZaxIGhzAoPO5LoW5nWwromhuuYS5chDbatpZhrY317JsNBrroa12ZH/ABG1+LH7fyVvF4WON+xMjr3jl6u77K8RQZnAXn5rXH28x+NTsc0WUCxuIz5pI+Fv2W32A/7UnxPjCpM0kYVw7FvhFGbQ3AZjmJNjqw3Iq2GbU6oy8X/S/AxyyeJF10XXdLv77+A4jhto65bi4dbMQV1Yk8yPZ6KawTxXZZMRKoFhkkiXq5CNDqWN9PlKp00Pc2g40yhSqqjgh42CKGjNtcrBBmB0vffKO/V0mLndmkOInQsSbCaUDU3sAGFh3CmpHKiTGJGDJzJBEO4qVW3oIpKOeIaXkUHukB+1h9lN4sWwAvK7HvLyH7Wr2caOZJ8SCftal0ruXqT7C3wR/wB5k9n4NXfc0P8AxDH6Pvpq2KQ7j/014JgPJPWGo0ruTrfb19CWQwLs0YPedT9JrkmMHKdbekD7G1qLEMPIQD0qa4FRfNWD/wAtT9tGlEWzR/JdNmfFdpWsItr6X6zvJopn5IFHWYyyoNIfMULf9Lvbf/vRVsORJO9OeiD49oCmJ6jqg4PwefN1mT+uuW2Tx86q9D5K5R52OVh/+tr7eurT7UVOlEUZynkv78SD/gkfta6fJieWKA/wL/ta0Wio0okzWfyXu1h7sAF72GHtf/3ae4fyeMgAGITT/wDH/GWr7RU6URSKcvQyQbYlP/51/wDnR/I6X/iYz/4Yf9SrjRRQaUVBehrc5YT/AOHI/a15foJG3nGM/wCGw/a1caKKDSikHyfJyeMD/lNf29dTU+Tc3/8AuVHgIW/61aDRRSCjPR5NTzxC+qE/9akpvJpITpi0C93udzp4n3RWj0UaUDVmd4TyYhCS0sMh/rwSW9gxGtSH8gYrEFMJbu9yn75jV0oqVsL4cexVMV0Ew0hzPHFnIALKhB0Fhaz6CwFIe91hRsGH95z9GerlRQTpRR5fJph2+MQfDMP166nk1w4+M/tb/wCVXeiopE6UUlvJ1Afje0Mf2lJ+9rD8pfWjH9rV6oqSNKKdH5P4B8WL1xX+169t0Cw53SH/AMm32PVuoosNKIPo50YhwbSNELGXLmte3YzWsCTbzzXKnaKBgooooAKKKKACiiigAooooAKKKKACiiigAooooAKKKKACiiigAooooAKKKKACiiigAoooo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8" descr="Image result for birthday cak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xQHBhUSExQWFhIXGSEbGBUWFxwaIRgeICQfIh4iHhkeHCggHyAlHB0cITIjJSkrLzAwHyAzODM4OCstLywBCgoKBQUFDgUFDisZExkrKysrKysrKysrKysrKysrKysrKysrKysrKysrKysrKysrKysrKysrKysrKysrKysrK//AABEIAPAAoAMBIgACEQEDEQH/xAAcAAEAAgMBAQEAAAAAAAAAAAAABgcDBAUCAQj/xABGEAABAwIEAwUEBgcFCAMAAAABAAIDBBEFBhIhBzFBE1FhcYEUIjKRFUJScqGxFiMzQ2KCwSRTkrLxCFRzg6LC0eEXJSb/xAAUAQEAAAAAAAAAAAAAAAAAAAAA/8QAFBEBAAAAAAAAAAAAAAAAAAAAAP/aAAwDAQACEQMRAD8AvFERAREQEREBERAREQYqqobSUrpHbNY0uceewFzt5LxQVrMRomTRODo3tDmuHUFQ/i5j30Vlg08fvVVWexhYOZ1WDiPIEDzIXK4IzSUNNWYbKdT6OawI5aX35eGprj6oLNREQEREBERAREQEREBERAREQEREBcHN2bafKeH9pM67z+zibu+Q9A0efXkFBs2cUJarHPo7CYxNUElrpju1p66RyIHVx281IMm8P24RV+11chqq925mfuGeDAeVuV/lbkg0sl5ZqMTx44tiQAqCLU9P0p2eP8W/puethl4dwCbN2MVLfgfUMib5xNOvfr7zvwUgztj/AOj+BOe0ap5CI4I+r5XbNA9d/IKqKnIVVgeNsZh9QWVkdI2Z9ibVD9Za8G5t12ve/ggvZFFuHWbP0uwDtHN0TxuMc0fLS8eB3APP5jopSgIiICIiAiIgIiICIiAiL4TYIII3iA2h4iSYbUWa12nsJBtu4D3HeZ5H07l0OKeKuwbIlTKw6X6dLXDmC4htx47qs8EoxxEx3Gpmi8TowyF38QN4yPPs7/zLvY7ixzRwHdO/eTsxrPe5jgCfmLoM3ADLLcNyyaxzf11QdiR8MbdgB5m7vl3K1FHuHsXY5Ho290LfyWTPU7abJ1W9xIAhebgkEG21iNwb25IITxsmnwqtw6viiMsdLI90g3sL6LarXts141W2K6uQq6XNePS4m+F0EBhbDAx/xPF9b38uV7Ac+qj/AA+zjWYVmVuF4m7W6RjXQzHn7wuGuPW42udwWnndW8grjCIfoTjPUxs2jq6cTOH8bTa/4n5lWHFO2a+lzXaTY2INj3G3I+CgscZq+NLndIKIA/zuUWxrLj6nipVtpah9NVuhZPE9p915Huva9vUHY36W5G6C50UI4d5ykxySWkq2CKvpzaRnR4+00fmPEHqpugIiICIiAiIgIvj3aGEnkN1q4ZiUWLUglgkbJGeTmG4/1QbaqriLnZ2K1BwnDP1tTLdssjD7sbfrDVyva9z08ztyeLeb6nE8xtwehJDnENlLTYuc7fTfo0N3P/rew8hZKgyZhQZGA6ZwHazW3ef6NB5BBmyHlVmT8vMpmEOd8Uj7W1vPM+WwA8AFVWJ5OxanrKjDKdo+jqmbtBKbERtcbkc7i2wItvbbmr3RBzpZocuYIDI8RwQsA1OPINFh6qtafFZeLWK9myMxYTC8Okc7nUlpuG9wG24F9rX5gLQzxBJxB4oswzUW0tMNctr7kgFx7tViGg9LnxBuLD6GPDaJsUTAyNgs1rRYAIKV46O9mz5hsjdnjSb/AHZAR+N1eSpPiBTHMHGyipubY2sc7yBLz+VvVXYgrbLmJtpeMGIwykNfKyLsbm2oNBuB4+9e3gteGvZiXHi0RDhDSuY8jcB3UelwvvFzhk/N1QyppnMbUNbpe1+wkH1fe6Eb9N79Lb7vCPh67JdLJJO5rqmWwOncMaOgPUk7k+AQc3il/wDm86YdijNgX9hP/E08r9/u6/kFaqrnjlS+3ZXhitdz6qNrfN1xt813s558pMnMAncTI4XbFGLuI+YAHiSEEoRRDIOfI87iUxQSxsisC6TTYk32FjzAFz5jvUvQEREBERAX58p55cg57xCpgBdSQzMFRCNrxzanNc3e12G4Hn4m36DVRYXE3MFbmN9rxPDYmnoXRsk1fI6T6oMGUKAHjlVyn3g6LtYnd7XhliPQkK5FQXDvNEeI5zwwMDu2bSup5rjnpuWm/XYK/UFbcUMZxDL+M0jqORpbUO7IxSAFvababHYguuRz6eK7XD7OwzZDLHJEYKuA6ZoT05i7b72uCLdPkTyuKLPb8w4RSj4nVXa+TYgCf8yyy0AoOM8crNhUUj9Y7ywtF/kWoNLJcXZ8YcWuNy2MjyIF/wAbKzFBsOp+w4w1J6SUbHeofZTlBU+SIfpLjNidQf3IEbfC9h/2H5rBm7MeJ5LzgI4nGsp5WGRkUgGoBvxta5ouSOfU26LLhtezJnF+rZUERw1zWvjkds3UL7E8uZcPks2d68YrxVwqngOqSBz5JC3fSHadiRy2YfmEExyRnGDOWF9rCbObYSRE+9GT394NjY9bKRqlcwUoyBxdpqiH3aeuOh7BsLktDtuVg5zH/NXUghubWDEc54ZTG1mvkqXf8toa3/qkv6KN5Yy2zMvEjEK2qaJGQSiGFjxqFwBckHbYabD+Irb4h443KOfKKuma407oZIXOaL6Tdrh/p1se5djhTWDFcuyVQGkVFTLIAeYGoht/HSAg0OCh1ZbncQBI6qlMltveuOnlZWEqyyNP9BcS8Rw92zZne0xeZ+P53H+FWagIiICIiCNcRsw/ozlCaoBtJbTH992w+XP0Xzh7lluWMpRU5A1kapfF7viv5fD6KMcXf7bmLCKQ/s5KkvcO/s9Fh6h7grNQQfKvC+jyxmF9XEZC43DGOILY787bXO2wuphX1rMOonzSuDI2Auc48gAthUZxvx2TG8yQYPAbAub2lvrPeRpB8Gj3vXwQS7IUj84ZikxeRhZC1pho2Hnov77z4uNh8/M+uKNNW0WI0uI0Mfavpw9skQBcXMfp+qNyPdPLfkpzhdAzC8OjgjFmRtDWjwAstpBX3DSCsxXEp8Tro+xkla2KKHSW6I2kk3B33JHPfY+CsFEQcvMGXqbMdH2VTE2Ro3F+bT3tcNx6Ln5UyNR5Te51NFpe/Yvc4uNu4E8h5KSIgq/jDTe2ZiweMC8hqSR90GMv+QsVaCgVKRmLitI/nHh8QYP+LLufUNbZRXHMaq8u51xCrpnGSmgdCamlJNiJGn32cw0jTuQOoJugtrF8KhxqiMNRG2SM7lrhcXHI+BWXD6GPDaNsUTAyNgs1rRYALzhWIR4thsc8R1RyNDmnwP8AVcTB83x4hm2qw82bNBYt3/aNLQT6tJ3HcR42CF8aI34Bi9Fi8Iu6F+iUfaadwD4Ea238QrToqptdRslYbse0Oae8EXCjvE3DhimRKqMi5EZePNnvD8lweA+MHE8iNY74oHmL02c38HW9EFjIiICIiCquNkhwzFcKrvqQVBDz4O0H/Kx6tVUNxpZWDHpqaO8lNNC2cxnfSYzZzmdxGxIHMX2VncMMe/SHJUEt7va3s3/eZsfmLH1QdbAswQ466YROu6CV0UjTza5pI5dxsbFUPg83tP8AtBkv5+0yAfytcG/gAtXKmLVOVs71tW1rn08VQWVbRzDHvfZ1uuktJv4263WXijA7LPEOHE4CHxTFs8bgdnFunW246EWP8yD9JItbDa5mJ0DJonao5GhzSOoK2UBERAREQUJkviHDlHEsUbVtf2zqh8jQ0E63XcCzubbaxO257t5twtwaStwKqqq1v63EHlz2EWtHYhgselnG3gQpbWZVo67EhUSU0L5h9dzATtyv3+q7CCs+CtZ7BkidkzvdpJ5WOPcG2cfzKrCB9RhGaKHGZCWitqHu0fZj1NFieRBY/b7qtDKGBHHcl1LNWiOqrJnyHq6PtCCB4uDbX6A3XrizgwxH6Lpo2gXq2tDQOTA0l1vANagmebX9nlWqJ/uJP8pVcf7N0Jbliof0M9h6Nbf81KuMGI/R3D2pN7F7RGPNxA/K6zcLMCOXskQROFpHDtHjuL97egsPRBLUREBERBDuJGGyGkhr6duqponmRrP7yMi0rPVovyO4WzlfCqenf7ZQWbBVAOkjBs2+9ntbya7exA2PoFKFW1fiDeG2NagQ7DKh/vsabmklPMtaP3b+ZA5EHv3DGMNGXeK7y9oNLicZbuNu1bYlpFre8LkX53K6DMggU0tBIBLhj7vhu60lK/7LSebTckHpuDcFS6uoYcew4NeBJE6z2kHqN2ua4bgjmCFvoKxyplvE8gyGGEx1tCTcML+yfHc7ltwR5i9j4KyqeQywBxaWki5abXHgbEj5FZEQEREBERAWhjtS+lwmR0TS6XTaNo6vOzb9wuQSegut9EHPy/hTcDwSGmZu2JgbfvsNz6m5W1JSskqmSFoL2AhrurQ62q3nYLMuPmTM9Llik7SplawH4W83Ot9lo3KCtOONdUTVsLIqZ0lPS/2iZz2Hsy7k0F2wIAvcA76rKb8L8Zmx/JsVRUG8r3PJIFhbUbWA6WsqazlxLbneubTPc6lw693kN1ySW3FwNge4XsOZJVg4bxZwvCqCKJjJ44GtDWExG1gNuu6C0EWlhGKw41QtmgkbJG7k5pv6HuPgt1AUE4mY/UUc9LQUZDKmseWiU/umttqNu/f8D4KdqHcQsAmrzT1lIGurKN5exjjYSscLPZfoSALHz70FeZzyhDgtRH7VVSS3sO1q2VD2F5+1Ix+hgvyFjYcypBkbKmHY9QTsmw+OKohkMMzQ5zgDbZzHE3sQbhRKvxilmwtlJW1dXHTxEH6PfSlsp0/DG6oBs9oOwOkG1uR3XTyfi2MVDJ5KWgZGaiUyumqCWtaLAMa1pDTpa0AX3vugkWC4FiuRSYabs66iveNkr+yfGO4OsR/TwHJSHLOeIsZxJ9JLG6mrY/ip5SDfxY4bPHy8lAqusnxKq7GfFJqmTrS4VHa33p+TR03t5r4eDzsZex+lmHhly0Ne6oleTYh0jyWgEEbBt+Z3QXSiqvEcsYflukaMSqaiumd+zilke9zvCOAOPW25v5qMxU+IZKLq6mjbS0j3gNw+eYvdJcnk36rjzsDceiC+kVUHjdDSMIqKGqikHxNAaQP5nFpt42XeoMYxXMcd4qaOgiPKSpJle4eEI02/mKCcoqswisxiOSqkZM2rNNUOidTPjbH2rA1jgY3C5a/3uRuOXr7m4xMq4RHSUdRLWOOkQOZp0kbO1EX2aef42QWgipPMkGYIy2ad8hgIu+Ogc1r4/QtJdbuB37xzWtl6qxbMTDHR4tHI0fH2rBHNEOR1RlpPqCfNBNOJXERuWiKanAfVv57FwgafrPa25PPZo/8AF9DJmE4XXTuqpattfWBuqSSe12AbnTCfhaN+hso5heDzZCxNzKiplppJztiAAmhnNyQ2ZrxqY4XO4eNW/cpjicuLU9C4Pp6bEInsLS6B5heWuFjbVqHI9EHHrqpmKS09a+nY5sjuzw2jIAD3O/fzWFgAACBvpHiVuZv4hGmxeGnZTxzUsk/s8j3/AL11wHiJnUMJAJNxqIb0KhVNmNlNhsNDisFVSmldelrGNLXstyuLEHawNtQPdtdY/wBJ8Pw7F21cUlVidf8ADA2VmhkZN99IaCTcnZo593NBMOGlAMv8TMSooSfZg1sgZ0aSRYegcR5AdytdQjhjlufC6aarrDeuq3B8o+wBfSzu2ub28B0U3QEREHwmwVP4fisecqafEcRmczDI5THBSgkNktbd4b70jjcAN77q4HN1NseRVFUmDnA2zYHPIInmUVNBVPHuuc0iwd0B2/E+FwncOHVFVBrwyf2RjTYU01EY2nbrcNffx37lx8z5oxbKdE2SrZTup3ODHzU19cd+oa/3b2va4Ius2NQYvihYdLKF7SNdU2sL49I5/wBnLNJv4n1XF4wZuizHhrMNoT7TPLINXZe8AG72vyuXegAJKCT4zjNFkuQezx+0YjUAFo1apJL8nSSm5ay2/dYbCwXjLGWX4pO6uxJwllPwdGRs31NY08mG+5O509y8ZH4ZDBXiapl7adwBed+f2dRNy0AAdL+QssPHHEJIsHpqKI6fbJhE4j7Owt6lw9AUHFx3P1Fi2ONfNJehp3/qaeManVUo5PLRsI2kWaHczupbScTYZIS+Wkr4Ix+8kpXlvzZq/FMTon5WjhpcIoYjLIHEyvFmRtbpBL32u5xLhYX71qQ1eYaFxMkFHUN+yx5jPpfZB8y7xHwg4lMI6gtdPJ2jjKwsbq0tZs4iw2YOa4+I0TqTP09PA8MknAraJ+2kTAaZW+LJWizvIHoupW5whc4R4vhj6Zkh09pI1k0Vz0MgG3y71GuIuRXZUZFiWHvd2dM7WYHOLgwEgkx35NP1m+OyCfVGf4afJJxAtOoe4YL+8Jr2MZ22Id4ct7LhsjrKjEYX1NZRUlbL+zgZSiWVrTzbrMgdy57WXIzlQR0WNUeMjUcPkkjmqYhuGSaSI5dPW2qxtvsOd9tihxhmC5mrKlmispqzSe1glj7WGwtpMbnAlu9xbu5HoHjGqEZjikhEuKV7WuLXugdDFEHDmBcNa+x+9a3NRugxaoyDrNJJNLTwkGooKxuiSJpOzmlpLS0n6zNgbXG67uT8frcMp4aRrJDSQkASx0FQXytB+GxGhpPVxJHmuXn7GAcRqKmoYI55Kc0tPR6mvkOo7vlDLhvg25O6C6MBxaPMOCR1Ee8crb2PTvBHeDstmnoo6Z12Rsae9rQPyCjvDDBJMv5Ip4JdpAC5zT9UuJdb0vZSpAREQEREBcnMmW6bM9B2NTGHt5tPItPe1w3BXWRBVQ4G0jpRrqap0TTtGXNsPC+nYeQCn+A5bpcvQaKaFkYtYkD3j5uO59SusiAoFxny5JmDKWqAEzwPErA3mbAhwFt72NxbqAp6iCucs8SqbNeAGL2htNXOjLf1lhZ9ramk7EX3tzUNwXLgy80/SFHiL6jUb1NJM+RsnUH9W4PHqPVW/i+VKPGjeemikP2iwX/xDdRz9CarA3//AFlcYov92qWmWMfcdfUweG/NBH8zYlV56wn6PoqGoihdpElTWAss0Ecg65de3O9/De63uL+LtwbJseHRkyVNQGwsYOZaLAkjx2A8T4FZ60ZjmboZ7CzoZGl1/OxGy2MlcOfojFnV1bOauudyeR7sfQ6b8z0vtYbAd4SnLuEDDssQ0sgDtETWPBFwdtxbqLrhVXCzC6qQuNK1t/sOc0fIFTNEFf8A/wAP4awnQ2Zl+YZM8f1XVy3w7w/LVV2sEA7To95Ly3y1cvRStEBERAREQEREBERAREQEREBERAREQEREBERAREQEREBERAREQEREBERAREQEREBERAREQEREBERAREQEREBERAREQEREBERAREQEREBERAREQEREBERAREQEREBERAREQEREBERAREQEREH/2Q=="/>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data:image/png;base64,iVBORw0KGgoAAAANSUhEUgAAANYAAADsCAMAAAA/3KjXAAAAilBMVEX///8AAAD8/Pz19fXa2trT09P4+Pjw8PDl5eXf39/Jycnp6enPz8/e3t7W1tbFxcV7e3tmZmaOjo6oqKiHh4dXV1eZmZm4uLiysrKsrKxPT09bW1s3Nzejo6NHR0dqamoRERFAQEAeHh5zc3M2NjYnJyecnJwuLi6JiYkiIiJwcHALCwsYGBgQEBCuOn4JAAAfh0lEQVR4nN1diZaqOBAloKKisoiAICgq7v3/vzepSgIJhH57Y0+dM29aRMxNaq9KNIz3oYwQZ+gx/ANKCTl7Qw/i75NJgC5Le+iB/F1isAhJhx7IX6aY4yrMoUfyV8mlkJIN/WdjDT2Uv0kJRWQYT/rvdOih/E2iePaGEfzPYIWIynAorNnQY/l75OwIOdH/Twny4v+FQLLAywBYr6EH89fIomgy+AOY8DT0aP4agaZYwR/e91YZq9Vqed5P+Cv7SkgFmuJGUeVDjutPKL5F6FBkwvDm9EUAf8D1aMCR/SZNZ9M1uQs3acuv2vCCLpIdM+P1zci6PIlEdXwVMYECJU/8IQf4W2SPEc25vFrmkXMd0pHBgrUqBhzf71HA1iiHiGokNB8lK+UCBe8mAw7wd2gBgyeHADkPjO5IvANreAed+A0dDFge8gp4LEWFaVOHVYSrQZ/+Px5oeL9JK9QVgu0MhdvgHcqYYyph6UT76XelFQz9WbPdTI7twa9Y86B/PcjofpdGsFbRsn5NkYzrFzQi2YEW+XaGeIHKol4r40JfNgmLkC0daJT5AIP7fSoAVrNWsC5h84rCKg2mMNwvH9ofkFm2NLeq8Sgsi8Vb3yogMdFg3aQr1JeQ8tIhciR4GOPOZ9+YUlULYsj4kN6/QABpfTdTvHoRVZZAijL5jidVGVbrnrcnjKwqyczOCQpTQ6AJHdlYfwMyQcOlMoy4zW6EXJ3ym4kWZJ9VM+u2YX0Qst18L1iztmCxdIVyYcqjym8E66ZEwUBmR+ctvx2syZ4Od6tcMjsARt8O1rgjWQhL9f0Q+7eClXSzE11YomD3prAWt44HTn4KlrF9Z1g5dcFbBW0Y7U69pINlJMX7muNlRUMMFRfpaAw9LPSo3rV9ARyKSjZSmEJrVYJ7YBn73fFfju0PiPUgSJPu8exL+6bvFQUzt5akdZD7P4E1ujJVLXCFmswfwFp89cD+kHwG6+mjQI3uXY2BsMoBhvYntOF+EKngFfjqx/bKdH3C96eVgHX0LBYwZu1bviMsA5NMbM1shFW0O32+JSwXNQa4guRszTXW+HvCMvao/NB5fWLE0S5YmaAtH9rPvjEtmE7H9Qp1sHBBv199mJuqi1AeHVjfs+ztMVjL42ewvh0TQkCMWsLpg4Vapc99etsOyYWon2Y9sFCr9NRGgrfVkQvhBpqbHliwjmf9h983Y13D4qG8piNh08uF79tY3cBi2lADCxLY2uFTs7D5h0P7ObK0M543sCALoBS2BHmd7EBzfXClsdKWsOUQ66QJI4Fm+lWcQc9TMXQPw5KU3SHYRNNy0aFVN8dhMI9/+BjT00kI1d5lk3OHYepmH7K9F+3VXiX5ZQRjeLUbRE5KiAXzr1UCVJtcO5suuAEftjuDsYyvBh7TUjG19qavlY50N11Q96OMoSQ7aK+uxydXudiuyd30yoF5+q00rg/G+NC9/rVEw47z+knlS9YJXss7hyXVNjKBMvxQrrhopIOBo8zRCzQGSLlUEugmAeldlXanWdiOnK/IflCavP+D4f4sMWU22Sg8Q1+dlR0ioS7uR5oDu0kdQzyfY6c9JvyLqGDMEiuw/HaHD/KUPrl+JYrSFI5i3Ts+CGEd+4bWt4FlFa2l4Qk2X2e7sHGmNnGe0C2Q8H4M5WmMsDfGRFi1bJlFW9x5lle7dckEJBVX5k0+yrkOqAuxiDDGKW+S7FTcXorNwbZ9v0+3uR+1mrQACzdw1PKRke7+f08mRwXw6ovj9rJMr8hZp75ouBCAgXlJxjlvQFjgJFwNm2qve7M8QZt5II70mEF66Lan4hrtTd4eKszbwLAWqOYahzVSFbbR9LWnpKfejVlSl+1aqFd9aFhj1Y+9t3kQVAIKHuRknrqnYJL0aayVeGRgWIFqd+hiPRUehKXg+2D2RB9Gzc4AKFGb2MoBNSHT21kjMZDuVKpxFkT83G3qzU+fuAE4lM2ThlwtzGHK7h8hahw8reQVSvqUIU8myt5wOWDENcHxNKEUKD0lxbdVnQvSU1k18TlyXiYe1HkynEpWGCBoySisuxfaLcXgyJ51njxqDSl3MCN9C/tF5EgLMAXZ3xyapoxbi7PQ4GrXqwULUr7Vvxju79Cai75Q4+hbqeoMrlw16wXe8M5Wbvvo3jUMEUH8NcD0re4tmsjL2igLq+t5GIpsgYorZh61KDT6UIyuRHBdBCggo/poegB6aGA927YHK8k6sYkkWPD322ynxiRU2ShmgNUNicHO6kzSrJFD1IPvsuvTLlCUmjHrj1GY4G6TZec6LCPPykDqY+isrqDJEb2/rGEfgLXr3mi+9O5eWGORGHlw8plPe23meUr0R2z1JAGj2rFQ/cxBaf5ifsGZBpacAJb25JVOchApEDKXv5FkERafTO8/AWvx0i2H+2S8Bxn7dzFaAbdGgaQlemEZO6KrHlXs/nnbmR+OrB0PgSMpMAFYcgpqUYoYZkKIpiLCk4TaRr1hqBRKIJK0BMCSOpFBJYjQDBB0tnbaTJX0VsO+nMpaZbdhNf7qTQY5P2ga3sFtf9rvAwtUAHdp27BqLyNQjRE1b2WbC7GRKMSQ+y1g3WqLo8Byjo2bFMievcGya+0wUbjG3nvAcqSwSoYllT0C0oIVk24LzcRn978JLJh5kc9QYG1rxmOoZBxEcyrGmt2v7R34chrJkVKkZJ523Km9MViyf7vXOFDYRjQWZ0wMTCGR0k2RcugPhPIlBX5U4jCkzk5WSpOyhjW4lwFDf9XhLqYvatcCu+6aZIAMa3nWuLsF3hS/g084UsIPhNX4CJAoSxIdLIilO8FkyZwqeOLQvVxE5kG+G6g5OIfapz1W7BINrM4ZVbwaCf8OnclQx8A1ea2gC75QQdWGlWlakLn7BBpx4A61uojNaUfU9RIwd21YhuYwVg5rRbRh9VdSOyQUHeJcvkxhsc4aWF3LxYphViZroSHIfLS8IPCAXOydY2PGUmPF7JQafOlggQQCa94H7kLuuNsm2tkFNcB75E086M1m/KWONOyBBYVY2cIPQYs2LMQRMdcDU1A+Vw2gI83WRztGN+FGGpa7HDBLM+7AAuOT2qxsD7gyHjCOqtZyzds4jQYWSNeQ9a2qC2vGpA0rlQnjPvRx6bIdZD3gamCthUsFfxyGa5QkXVhYWqRwwGXwzUY1tHeikS4su7nlTIbsayWkG0WAdF0oIx2Znl8L1RCpsLZdWFL1ctGahK8lQjTN0Rljwwk2+5jNBoa1skmyo0M447I/MVWfDuUZajiJeb8QV2L8NFs0ho3I9XPNcgDfikgLY8qhTpkgWvcNrkLMiB6hxGyzg+Sbw3utOnIhI0H3ciCtoZcA8KgOy8bRrRd0JokiIZ10RioXZVHFDLQhT6MJgZD9TOvchoUeL9+80Z2RVifr4kWG6mLogcVOkRWVfwkWlr7Z2Z5dsWx3q4DqGebc4D5YqJ+PWHNVh5/XmoC0Q3uwWgf5glkNxYZ9sPgGmI35aMFiVXz+UdXVBY2vduaBf3Ud4scJ4j5YxvnIiqZ+m9l4hGZ2YEEzRit69DtL+jXU9eBrilivawfW4on6jl7fqQsBza2tFAbYZ2+Aw4M/gQXc9nIMhzxbqoE1iD7aYoM54KLVjgEu/QBx8iew0BMCnyFsVeGQC+HkbUXLiTPU1N4GOLJwgFNQPitGYe9/As2dKhtBKeI1b7sQuFMSPlEpaINhTlH/5GcRsJKiiQXFSYRp52aL2XF5f+ttmDrDifQmzFG577opCZNvZZNlBtotqbC5xrxQNaQHK/t3h/xT1A+LuUoa/ZwzWLJfJAQrZn9KTTYfw3R1fQYr7vp9QAxW0bDaMqjdLMbWEt89h4FVfBKcYxDfTfitiQrX3taoAA+Vr2ezH3kgWDOi2xPNCKWrU9FnfdQN2um9RsWUI5HV0ECwIGHe2x2iO1ob+5ClFfYxv80OKGP5gwWRZHIgWLCNsddgLq+kHTIxMWr0PtuzltsH0mRFwE8W8eRAsNDU9LptwG/z9t0NqonYicf2q9R3SYWIoWBBCnTfV45qn/VxU1DNSKPqiVwHx4Ya9udgsI5tP0iiNiwZVe6jQL1mK/5OA0vq1v0Y6vAMR2+dkFRYdp2zqanOXyuwmrSGN9iBf6jGe6RLhRV3UDVjJopZrztcgwFPndz1phxUWKtDB1ZtvkB3SP5jSS2DiTpxuIJQ/8lhLdlaueJIxsx10SrXcgPiJHnuFBZ4hv6gv6wD7pB2m6ru1COHG2P1qFPYwSZlMkqm4smgnSe4xUkXnHfslgHicsQIuHWCa9CBtYIIezfkcSCewlA1mbpfkbnz4Uetz1xlC1VCayF4UcOeigxDvHYmVlf2GB/EqhBVqb+kmtIKf0ft1G85vojsTCcGmJxonecREtEqD5pG4juq9Q5CF4KPdTPJ8B14Yq+3TCbbeqsIHfz4AHffoQ5bNblCMOt8uSx+5n19NsNwBAzXSkKJjWoyG6aSnrCIXMuUvBWRxRm8o8tgfo6akLHaNpeZp638EenVti4t8HD5+g4/bu90pCsUk65ckrZ2qlu8cvFCOFnvgIqJjcI1YHxmcFBJnUm6EDV1CK/r/dY51+c8wfsuuyMhqFVcjQKDXKo3nkK6SOsWlCehNQAWbBFloeV2cG3BaVapmWWxESsVKzTpWgF2CMikvh9gFcTPhm5qlUlNmOPvdsIfI8GcUG1oaRW2t4E5IgKWNXhftUo5kQ4rxMOq0flbvtBtnYCCOONG5MmskZvm2CEwEW+zL1cmyf9hkXC9F2PHRIancjNp0WAzF0Y1k2xwX0lLlrwNmp3wRwpoL8GTGbCKzDaNZ4qJFk1RI3RILJvSlw8975Nld8usDZeL+qh70Nlyit2Qq/1IMXOvwDxsbKYG19uvCh5H6QaIFPBvaJhIE6GsrRTiefjvjlONhX6RhG5g4WAdvN70IzNYywNbauENZpt0ZP7rtnHbJVoq3Dg2ZjGrWAVohai5scAO0zHmAeQFMwHrxDxh5vA12Wo4V26Cm9EuRjuN4/7LVRv7uGOd7JxuRozKO+99X+OYwP/DC0xbjFfjCYclkvGOxI8c1gaSA2fG31R9jkazqn76v9pZ7eJKhV4YiyXz68MWaipvhiuSfRsOsiaAtTPZmDfGswsLCXWoM1+TYjwHPTkSB3CSxNVCc/+gB2DOINC5D+hS3WeLcUpFYU8UOi3sZEMHegDWG9/5Wrn8sAyP8mTMFDr0avDFrb0NMVmed6tfJHzcuVgzr0sPmOvTr7jD9ipQhp2uMWMHYBLHgJm+b40zHTuohj34qhG5+3jIxxrXBtYq5gJ0Iule5DOkZwrmYm1E9FZlqhKRSJuRKu3whkzLMaXRy/vh4Qbz20b95GYC3363cRu0h7COOQ1ud86KlPj1OTisqJszsQF0LvjKk4Jm8URYBV4VY+IKItligbkx9WDH5Cu+foqruf8Tmkwr5eYy45YIc6xnlw4AVysHt2FW76I+LI0HKbjYbA0uMSGD1agz8VTMwKEpgIjxzmvFtvrVryd0pCQF3p04fProbKQZpY1Hh6TM/2frhcGODyqbMlPpHptKox09ydEj3oIu2IrK0PIKv3oB71jg/O3J2WQbZ6I8EABmeLS2AusG2ANYS0xU0IEGtWmeJh5RyQenMYipPO7yy+WStc44cOX7P8m9mXc4DNKkk3iCU/STOkQ1nTGuxZku0moMQo0VOOSvFPefvkw85pfkFKUIjEFXPVRY29mO3jbBG+izJy1XKWxxnOM4F/itl5RVjUSLjeXwcTElEKGE9poCbMpPMBM2pnfSoYsgYUGuMDMpHb83BT6biGGbG4rKOUMsT8ebJfaxwI6SHcja1laag+D6BOzavNNCj9qazpJzCVVgJJnvySY2t0mydYx8DbSlauSyzldGLpvv3uXiLfkJfO+ebJ1Xk0HBDXOlRTVC9SJPkwk4W6vUsA44VQeSmtR1jXj75BVXdyKpDHZWujOlUx3Dd9WAL8WxKJ2YecpTbNOt6fqA7PAGBUr1B+6qkqzSNC3cfdEp0SM3Q5PtaBVS3l8282nHINzMjviJ4QIqTLbMroExfaWgy5eQUYuJZ+7YUuTRHTUnzqKLCY25lJ8+IWe4IOl2XUkxt8iUeRBR2pE+erSXVKFNix3ppTnwzhx41ab6o4YFB7DyD81Mpude4IlO4ZY1qvTls6CP253ouzFhHEZV5dGBsg+9zryp0ar5SsC1J1e/Nl7wKfnQIGe01JT6gFzg52o64sRt/Jb6XXiEaqv9Cx+/CRcGsz1OSR0I6D+d24azWIFW3sforB598Gkshipm6wE8aT7oN6L6xlwo5JsvD5yiQjrRb+rGuGZCj0W5POQRfZI1lTLEl/B+C2/XMAxv4MHQefOpVNvqmV8XwdDcusqER+1ZqLJLCFkDnBgYo8fmY0zn+nElwQq5OvOuIB47LIkn4FTYkHJ/4L0Hl/foQ8pzgupS0FokgNv6HOlJJzyIlXodfBQTVCDg/hY6cVbGI9F6TvhMtcwBsGbG2DFmIija07l2shAHCs21swh8KfMpsTFTl/Sj89XqSdxVyd5BWCDiECCeqTeB4zKpMzCma8cMB33YK9Ozma5uu0AX+Al5KdwEYi8WjAWcBaMxS8ZlrZOkANYxIMUtKCFh8rpdGPqID/UR3mGixUug1CpIegvDPciJTFjtjjmsgjqxOM49XdPqbLnMGFOXZjfvgdWu2yb0YRgXAJ9Tw+qFIXTGhh41yqqCjOPWpKADvfNBNl7EuWCNdGmsfP+Rkf3j8djvKRc8P0iFTs/N0KuqwzS7CxctIiXbIWTWx+tuQwLBDurykpxXdAjLniWzbRp78ZWiMA8g8ObmNWIjTTPfx+XZZP5mmgmVdsN0kAwLD2KPqRMDgMlpizPpXfI8Dwn8m+e4TuUEvbEb78tqyKPMmcWUAca147m1wFhVkc2+aUaDUSrUwJ3w8kxnCOTfiLUqb9ccMjwnV+dAwijyUR/Q2UlQp7p+GQvgnKZtWMwjwuyeGaRPch1bnmZFDmd0SutI+ErRvKglnBgTy+q4MEx7Fzm5EtzslFBHMI9YEZ1+vxsw7WCZD72rHlDTjbFPPsVZxFLfEy7RSPt1bRrkdtQcw7QvOrDQPzisWWwL24f9jvfZEEyjRb2ZfOkm6/64oDFKBLlya8yqlG/GMMlxa9ZjmOba78ldnMEb/F4e/TYLnwmRZn4vtttCaT+FbsVDFxYPT8uxZU96FDBQlVuyj2pLHaC1eRLvj0mtFWAo5MOmUn+mTHe0MWW4k8Zga7/xTJ4wawE5O+zpO+oMTbY7Upng9SoJKvhxlC4slC4fq/BlHGm+oryAW0PxJ4kxXzPzMD02RilJE/Batw7ltASDdyeofSMDl8sG5rtRm1jFPOkmZSWCi34u4b2cPidKkuRKUYE1jDRZS7AZ030nP8xSs21AzxdxyWI2my3ZGjxgmjNRLV6T2y2iUd20NHFbiBGsSVyJwRjNb/chStDcLrnLObq9IUukt9HM58UwTboy8KT9dGb6LxLUJteUPg03gGPThntXH+cFt9stlI127FIRSINbEARUOpbxNCYvozzGEHg62Bhf68ej9F1A6NamUNCnPGiW0te0ys4BORENea7D5/7QVG5hT3mT0gdXLerAmu6fzVOK5UpNWgVgvOCdCpb/sYdCTkU5PS4IxlgB1D/cWtNSWFEuw0IjmZPKgUvbS/NNpHqoh7ouzLGU8G5o9/Cd5Z5cpHmG+2pYwJvPSUu25kIISuYrOitqgRjV+mzjeThU6wxTTKMrj8QlebCsC9yAJ1UzM3SPIK9OI4Ers7fsqSX6kB5pSZGoSlC1N8XZ1MFi1J8ThVYQW1UZJxbEeIs59dpOnueFJblJD4sBnotiau8hwzujvBSEJN6QE6pmt6QLtAQWbBKkAGtyujNn7YqaxcU4YJm3cBV8rDkxIuxRmVP1tRBP8peJdG8W8mxhu3Eb5w5SlWL1RGpwZsxmmqS0enaqS9iWhMw3SEmFf0tX4ziFgPfUsj24QLUKQBUzuZLHCPXnpVRvRkdg+ioTvq4FrKubKW9nrcQbpd1SKGIAkUs/F9PIw72jhtzYTdWTprkhyh+U/8r4SY4g4N6KBGfitD6M46tb+FmKBTJnhtRVUhO3F4TqOQ8s1Yi5EDHf6nsMMPMYawodEVVgQQhFDRqTZLXJAGa7tufhmaUx056mysyceVxSuOQgXMwPzC0cW89g5cnaA2Ofn1TkfvAdp6V1YTOo6TvU4XQpENcGbUBNn0/D8TJjDw6mdH6t0XI08TSuFgylgFIZ3ygAUhVtt8o98bZvM3MzzWpKoejyB+o361KPnz/Bwa+K1627D8DePiSzYipJJXWwz1PMF2SesUiYPkuZv+3HzXZthVLng38NDHNjGXLks2C+ke10Kp62NPcPrXWRSKi+1gV4jA1nM7QDksCwPIhpNs+NjU423L+LaBwUQE7R8qV7CxJiSda20pKS0AeHu0hcg6DB8N1t0jyfEr5cq8DsKvk81y8TO4p7JF2RtwiOqR3r4Co2WAnLIEniXsDXzGnkOd2xIroSvnyorYoxDZ3Y8rPKO3adm8nMCDbNbFzQiN4rMOcTJPysqebJe8ieMql+ZgWrCtfEVEDJbBTViBRz64kJpmcpH5bco7rAWDAkxuC1gvtRrq5Gl5yARJzDuIDMDPwxEXJishhEJEDJWLD3WUdjX+ZBJvg9hYkQM1nJAsU4OvZbQJP0CGsAlxUhRZkO7uBtx3GOnBPDRdCyN7g/xjHrYDU04/K8TKcm+B4bId9MnYDE8ROK+bEIn9BuNhqtYKjC80nqbklxxwQnveALASV05BYZF0vzOdwCMu8PYMGsz9aYuXN+CGsM+gIFbqw4LNel6ZN8TvZzZ5Vxe6dPphZhGLacVb4tRmw9kAg4ayNM1BXDwRhkTvZ8t9Q2uRSHF4Zcxyz5zwglqQ+wZuufgRXX3cLS93tUQ94nOzLz6OOmsdkZoCCsoLpq7MOF1OnCCthXXtHtdRlXUnO3MpxGHxS4wnKmEGQL3qchF3201ytbPbD2+8YoLWC1w9i4plvKNyE7xLlD2mOmHAlVvcRnHAxyGDAHrtcCvXpgWZC2SChZ6qrt6WSOFkvDdHBmTjg9JU9LQC6o5+fyBNFnxpPiGhB/4nmyrc3WxMN8hWHf0MJpXMWezgnuhrCd7DMe60yX4Jcdwa+BiT/O2Ho92PEgKMmiAQR2CmEB+xCcChrv4aMgnma56Jmy0VBPVKNeHHCDAjpuw56SIxu+EU2pgng+nwcsx9E/VETpZmT0BQjU766Kuq8L9czZ50oRMyrIpICLWgzQt8+6ryhn3+6Clh5tMqa/qg0uGSw/AWv7aHihj8AdnJIiBnYaRaVH1So+iq7DKOm6Q5zypL91JwbJKB91q8xLMKvNzn4yOEA4h8ewy9K2YRlF+cZiX59eAhj3MgFChzwApwFM1xKZQfvThg0BY18Ri2uHwPsWtnXzmuWUO/TXNOU8+JEWO+eT9kxbiH79vfCCNUM1RUi2CjPU9hWzyHX5ZrIu8Mr9njjSklBYDDLK6I8OnOTmcs3Zmjr2uAMV3cXtlhkqL59iHWWb5/mPTvPhEfZ9m/hBPR7phxTIa9V861Ryhw5SrX5ZZwSi+iqsVsM9P+wRZebytXROr9i2r4TaQZgsw+LFj+fdxpUzpz/Vs1Lr9vqHF1ALMY50xZ/cr1ajC7kHwXF4jFOl5QqZI6rP7KGfO/ywfU1EZekEcudw9lkOc8m5L41+bRsf/NpxSNcc8qtTAxXlrIHF8pCW7FKFURRdyP6SkXZvhdv4J0G8NRvH7fxTp+Gxe19kNYKwcnImWaPK57/ai0kVa7wie1gijxfbJFgs/l9CcLPnZhqtABxluuicAGAupUC4DhweP8c1vAEQJjYEH8VsIo9fPyPQBSmiHExRfYhlRljCbPMfUqTDXHEHk170qLzZ8E6368z0VI8t+PnTTnnH357CAh9UiHH5G0fO0XUOt3Q6Asm5AVhHseoxm0Lmx5aweNSs3jJjUr0uPYfcLcZjEbP9uGVLpkk3gM5O3V/y+THlsL/7ccSgvjYCzk72dBDQisnWDms7eU42HnWYgk/PCbIfnnYD5mfktMpmuftbGwewWBxcQ9BzErOsZb8VT2iZdXK2FYjdP9iuEPj1Gca/3bKt6GtXPAaYUJJy7jBWex+bVti3FuAd/5sfMFnESL9/et74Q1mAgtsWGLGUNOf7uiCt4caugw4wedze5xePWsTWqmjCl2oirisnhDKGdzCxlVXXijB7MsQpcD9BqAWireGsE1GiYGeYvtqbR1K+WtxyhWb8bH7r+N2InWXlQrYezxqY5KxiBO5d6yxCZNaY/WwBeVhwvNOb/DBQh6CUuoafoy6wyyXkv0cQjqPuiWHMeYjr7ZOk6pxj+y4EPGgbj6wCOwwdoBVjtte5e2KY6R+ONDRxHVJOl7Bv4z32QeoIzwVf1Z4OZb21X3B/WSs26MliEuWrh/orhMeNL7yInEQxqHgFxhLjlB5DyC3YW25GEzTmzsLGH4vDc8hjgV25RZ+SM0/e6U12rPYR8/LOkESQMyAbMuhZHn9OrM4c2U2Z9TUxVurG8G9IjPU2VxLVh7PsMAOmOaXwOxEPik5T9ieEb2MwTYP+zMWfkyUW6QI9+uDK5rat+5Gj70aI64qlJN6TChfe0zH/FcIWr9jcRrwqvf5/wGLO6yZLiT2xLJuFiN8flmG09rSxM56/P5ntRoDvrd0bUvpbqv8LKqEo0ISthuLA/wDRd7RzBFVwWgAAAABJRU5ErkJggg=="/>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6" name="Picture 25" descr="http://fc08.deviantart.net/fs18/f/2007/134/f/c/Doing_the_Dishes_by_akumagami.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61162" y="1313725"/>
            <a:ext cx="1167837" cy="13680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7" name="Picture 2" descr="8dff6db29b1ef8d953b910fe ..."/>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26422" r="-33070"/>
          <a:stretch/>
        </p:blipFill>
        <p:spPr bwMode="auto">
          <a:xfrm>
            <a:off x="4642682" y="1285573"/>
            <a:ext cx="972273" cy="13638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0" name="Picture 2" descr="http://t0.gstatic.com/images?q=tbn:ANd9GcT4yHKWJIvpkWarxvhin6ZFPh-jQeT89sqZ7lGZ3UNXFKvsHKKqmNBKOsQ"/>
          <p:cNvPicPr>
            <a:picLocks noChangeAspect="1" noChangeArrowheads="1"/>
          </p:cNvPicPr>
          <p:nvPr/>
        </p:nvPicPr>
        <p:blipFill rotWithShape="1">
          <a:blip r:embed="rId4" cstate="print">
            <a:grayscl/>
            <a:extLst>
              <a:ext uri="{28A0092B-C50C-407E-A947-70E740481C1C}">
                <a14:useLocalDpi xmlns:a14="http://schemas.microsoft.com/office/drawing/2010/main"/>
              </a:ext>
            </a:extLst>
          </a:blip>
          <a:srcRect/>
          <a:stretch/>
        </p:blipFill>
        <p:spPr bwMode="auto">
          <a:xfrm>
            <a:off x="2105025" y="2814978"/>
            <a:ext cx="1553184" cy="12998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t0.gstatic.com/images?q=tbn:ANd9GcRB4nTHcvXCEXFln5cTWacHJtmndBrEHB4SaXy_62GuZCfq_7hR43t5vK8u"/>
          <p:cNvPicPr>
            <a:picLocks noChangeAspect="1" noChangeArrowheads="1"/>
          </p:cNvPicPr>
          <p:nvPr/>
        </p:nvPicPr>
        <p:blipFill>
          <a:blip r:embed="rId5">
            <a:grayscl/>
            <a:extLst>
              <a:ext uri="{28A0092B-C50C-407E-A947-70E740481C1C}">
                <a14:useLocalDpi xmlns:a14="http://schemas.microsoft.com/office/drawing/2010/main"/>
              </a:ext>
            </a:extLst>
          </a:blip>
          <a:srcRect/>
          <a:stretch>
            <a:fillRect/>
          </a:stretch>
        </p:blipFill>
        <p:spPr bwMode="auto">
          <a:xfrm>
            <a:off x="4648200" y="2785238"/>
            <a:ext cx="1295400" cy="13308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9" name="Picture 28" descr="http://t2.gstatic.com/images?q=tbn:ANd9GcQfSJk0ILxnOq3We6lp1z8f2ZLUc4_86rxThh_cmvOSfeHDBbDMuswSePI"/>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105026" y="5559888"/>
            <a:ext cx="1070172" cy="9502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6" name="Picture 8" descr="Pix For &gt; Snake Pet Store"/>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4276725" y="5425002"/>
            <a:ext cx="1666875" cy="10938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4286885" y="6716041"/>
            <a:ext cx="1287952" cy="1030023"/>
            <a:chOff x="1776095" y="6705600"/>
            <a:chExt cx="1287952" cy="1030023"/>
          </a:xfrm>
        </p:grpSpPr>
        <p:pic>
          <p:nvPicPr>
            <p:cNvPr id="33" name="Picture 32" descr="http://fc08.deviantart.net/fs18/f/2007/134/f/c/Doing_the_Dishes_by_akumagami.jp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776095" y="6705600"/>
              <a:ext cx="761636" cy="8922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4" name="Picture 2" descr="8dff6db29b1ef8d953b910fe ..."/>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l="-26422" r="-33070"/>
            <a:stretch/>
          </p:blipFill>
          <p:spPr bwMode="auto">
            <a:xfrm>
              <a:off x="2438400" y="6858000"/>
              <a:ext cx="625647" cy="8776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pic>
        <p:nvPicPr>
          <p:cNvPr id="2057" name="Picture 9"/>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1921734" y="6716041"/>
            <a:ext cx="1436755" cy="9805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6" name="Picture 2" descr="8dff6db29b1ef8d953b910fe ..."/>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l="-26422" r="-33070"/>
          <a:stretch/>
        </p:blipFill>
        <p:spPr bwMode="auto">
          <a:xfrm>
            <a:off x="4483344" y="7994176"/>
            <a:ext cx="814831"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7" name="Picture 10" descr="Image result for boy finds nest"/>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68000"/>
                    </a14:imgEffect>
                    <a14:imgEffect>
                      <a14:saturation sat="0"/>
                    </a14:imgEffect>
                  </a14:imgLayer>
                </a14:imgProps>
              </a:ext>
              <a:ext uri="{28A0092B-C50C-407E-A947-70E740481C1C}">
                <a14:useLocalDpi xmlns:a14="http://schemas.microsoft.com/office/drawing/2010/main"/>
              </a:ext>
            </a:extLst>
          </a:blip>
          <a:srcRect r="41818"/>
          <a:stretch/>
        </p:blipFill>
        <p:spPr bwMode="auto">
          <a:xfrm>
            <a:off x="2048575" y="7921388"/>
            <a:ext cx="1126623" cy="1288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8" name="Picture 6" descr="A ranger takes notes while talking on the phone."/>
          <p:cNvPicPr>
            <a:picLocks noChangeAspect="1" noChangeArrowheads="1"/>
          </p:cNvPicPr>
          <p:nvPr/>
        </p:nvPicPr>
        <p:blipFill>
          <a:blip r:embed="rId15">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a:ext>
            </a:extLst>
          </a:blip>
          <a:srcRect/>
          <a:stretch>
            <a:fillRect/>
          </a:stretch>
        </p:blipFill>
        <p:spPr bwMode="auto">
          <a:xfrm>
            <a:off x="4572000" y="4267200"/>
            <a:ext cx="1288413" cy="967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0" name="AutoShape 2" descr="Image result for book"/>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AutoShape 4" descr="Image result for book"/>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Susan Richmond\AppData\Local\Microsoft\Windows\Temporary Internet Files\Content.IE5\JKRE8CXP\green_book[1].png"/>
          <p:cNvPicPr>
            <a:picLocks noChangeAspect="1" noChangeArrowheads="1"/>
          </p:cNvPicPr>
          <p:nvPr/>
        </p:nvPicPr>
        <p:blipFill>
          <a:blip r:embed="rId17" cstate="print">
            <a:biLevel thresh="50000"/>
            <a:extLst>
              <a:ext uri="{28A0092B-C50C-407E-A947-70E740481C1C}">
                <a14:useLocalDpi xmlns:a14="http://schemas.microsoft.com/office/drawing/2010/main"/>
              </a:ext>
            </a:extLst>
          </a:blip>
          <a:srcRect/>
          <a:stretch>
            <a:fillRect/>
          </a:stretch>
        </p:blipFill>
        <p:spPr bwMode="auto">
          <a:xfrm rot="6595766">
            <a:off x="2282916" y="4362663"/>
            <a:ext cx="998657" cy="776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312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28</a:t>
            </a:fld>
            <a:endParaRPr lang="en-US" dirty="0"/>
          </a:p>
        </p:txBody>
      </p:sp>
      <p:sp>
        <p:nvSpPr>
          <p:cNvPr id="3" name="TextBox 2"/>
          <p:cNvSpPr txBox="1"/>
          <p:nvPr/>
        </p:nvSpPr>
        <p:spPr>
          <a:xfrm>
            <a:off x="170539" y="319313"/>
            <a:ext cx="7403761" cy="789816"/>
          </a:xfrm>
          <a:prstGeom prst="rect">
            <a:avLst/>
          </a:prstGeom>
          <a:noFill/>
        </p:spPr>
        <p:txBody>
          <a:bodyPr wrap="square" lIns="96378" tIns="48189" rIns="96378" bIns="48189" rtlCol="0">
            <a:spAutoFit/>
          </a:bodyPr>
          <a:lstStyle/>
          <a:p>
            <a:pPr algn="ctr"/>
            <a:r>
              <a:rPr lang="en-US" sz="1900" b="1" u="sng" dirty="0"/>
              <a:t>What do Animals Need?</a:t>
            </a:r>
          </a:p>
          <a:p>
            <a:pPr algn="ctr"/>
            <a:r>
              <a:rPr lang="en-US" sz="1300" i="1" dirty="0"/>
              <a:t>By Elizabeth Yeo</a:t>
            </a:r>
          </a:p>
          <a:p>
            <a:pPr algn="ctr"/>
            <a:endParaRPr lang="en-US" sz="1300" i="1" dirty="0"/>
          </a:p>
        </p:txBody>
      </p:sp>
      <p:sp>
        <p:nvSpPr>
          <p:cNvPr id="8" name="TextBox 7"/>
          <p:cNvSpPr txBox="1"/>
          <p:nvPr/>
        </p:nvSpPr>
        <p:spPr>
          <a:xfrm>
            <a:off x="283369" y="931935"/>
            <a:ext cx="7284903" cy="328152"/>
          </a:xfrm>
          <a:prstGeom prst="rect">
            <a:avLst/>
          </a:prstGeom>
          <a:noFill/>
        </p:spPr>
        <p:txBody>
          <a:bodyPr wrap="square" lIns="96378" tIns="48189" rIns="96378" bIns="48189" rtlCol="0">
            <a:spAutoFit/>
          </a:bodyPr>
          <a:lstStyle/>
          <a:p>
            <a:r>
              <a:rPr lang="en-US" sz="1500" dirty="0"/>
              <a:t>An animal’s habitat is all around it.  What can animals find in their habitats that they need?</a:t>
            </a:r>
          </a:p>
        </p:txBody>
      </p:sp>
      <p:grpSp>
        <p:nvGrpSpPr>
          <p:cNvPr id="9" name="Group 8"/>
          <p:cNvGrpSpPr/>
          <p:nvPr/>
        </p:nvGrpSpPr>
        <p:grpSpPr>
          <a:xfrm>
            <a:off x="283369" y="1479108"/>
            <a:ext cx="7112852" cy="1953521"/>
            <a:chOff x="304800" y="1299752"/>
            <a:chExt cx="6694449" cy="1864725"/>
          </a:xfrm>
        </p:grpSpPr>
        <p:pic>
          <p:nvPicPr>
            <p:cNvPr id="2052" name="Picture 4" descr="http://api.ning.com/files/q3kOzP7LEzQeEAeESpBl9RkGmJkh4-dl0KIu5CHzSdVPhVWzPNxqVUPIItW70tmup5F9iLfR6-2DoXM49A0Is0MHEOkoOLC*/Z9540011Giraffe_Giraffa_camelopardalis_eating_from_treeSPL.jpg"/>
            <p:cNvPicPr>
              <a:picLocks noChangeAspect="1" noChangeArrowheads="1"/>
            </p:cNvPicPr>
            <p:nvPr/>
          </p:nvPicPr>
          <p:blipFill rotWithShape="1">
            <a:blip r:embed="rId2" cstate="print">
              <a:grayscl/>
              <a:extLst>
                <a:ext uri="{28A0092B-C50C-407E-A947-70E740481C1C}">
                  <a14:useLocalDpi xmlns:a14="http://schemas.microsoft.com/office/drawing/2010/main"/>
                </a:ext>
              </a:extLst>
            </a:blip>
            <a:srcRect/>
            <a:stretch/>
          </p:blipFill>
          <p:spPr bwMode="auto">
            <a:xfrm>
              <a:off x="4401517" y="1524000"/>
              <a:ext cx="1373994" cy="16404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304800" y="1371600"/>
              <a:ext cx="4071026" cy="1219215"/>
            </a:xfrm>
            <a:prstGeom prst="rect">
              <a:avLst/>
            </a:prstGeom>
            <a:noFill/>
          </p:spPr>
          <p:txBody>
            <a:bodyPr wrap="square" rtlCol="0">
              <a:spAutoFit/>
            </a:bodyPr>
            <a:lstStyle/>
            <a:p>
              <a:r>
                <a:rPr lang="en-US" sz="1700" b="1" u="sng" dirty="0"/>
                <a:t>Animals Need Food and Water</a:t>
              </a:r>
            </a:p>
            <a:p>
              <a:r>
                <a:rPr lang="en-US" sz="1500" dirty="0"/>
                <a:t>Animals find food and water in their habitat.</a:t>
              </a:r>
            </a:p>
            <a:p>
              <a:r>
                <a:rPr lang="en-US" sz="1500" dirty="0"/>
                <a:t>A lion hunts other animals for its food.</a:t>
              </a:r>
            </a:p>
            <a:p>
              <a:r>
                <a:rPr lang="en-US" sz="1500" dirty="0"/>
                <a:t>A giraffe eats the leaves of an acacia tree for its food.</a:t>
              </a:r>
            </a:p>
            <a:p>
              <a:r>
                <a:rPr lang="en-US" sz="1500" dirty="0"/>
                <a:t>Bears</a:t>
              </a:r>
              <a:r>
                <a:rPr lang="en-US" sz="1500" b="1" dirty="0"/>
                <a:t> </a:t>
              </a:r>
              <a:r>
                <a:rPr lang="en-US" sz="1500" dirty="0"/>
                <a:t>need to roam a large area to find enough food.</a:t>
              </a:r>
            </a:p>
          </p:txBody>
        </p:sp>
        <p:pic>
          <p:nvPicPr>
            <p:cNvPr id="2054" name="Picture 6" descr="https://www.bear.org/website/images/stories/images/images-new/bear_eating_hawthorn.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31000"/>
                      </a14:imgEffect>
                      <a14:imgEffect>
                        <a14:colorTemperature colorTemp="5300"/>
                      </a14:imgEffect>
                      <a14:imgEffect>
                        <a14:saturation sat="0"/>
                      </a14:imgEffect>
                      <a14:imgEffect>
                        <a14:brightnessContrast bright="47000" contrast="23000"/>
                      </a14:imgEffect>
                    </a14:imgLayer>
                  </a14:imgProps>
                </a:ext>
                <a:ext uri="{28A0092B-C50C-407E-A947-70E740481C1C}">
                  <a14:useLocalDpi xmlns:a14="http://schemas.microsoft.com/office/drawing/2010/main"/>
                </a:ext>
              </a:extLst>
            </a:blip>
            <a:srcRect/>
            <a:stretch>
              <a:fillRect/>
            </a:stretch>
          </p:blipFill>
          <p:spPr bwMode="auto">
            <a:xfrm>
              <a:off x="5675955" y="1299752"/>
              <a:ext cx="1323294" cy="1712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grpSp>
        <p:nvGrpSpPr>
          <p:cNvPr id="10" name="Group 9"/>
          <p:cNvGrpSpPr/>
          <p:nvPr/>
        </p:nvGrpSpPr>
        <p:grpSpPr>
          <a:xfrm>
            <a:off x="373805" y="3979306"/>
            <a:ext cx="7275428" cy="1979488"/>
            <a:chOff x="390727" y="3296959"/>
            <a:chExt cx="6847462" cy="1889512"/>
          </a:xfrm>
        </p:grpSpPr>
        <p:sp>
          <p:nvSpPr>
            <p:cNvPr id="5" name="TextBox 4"/>
            <p:cNvSpPr txBox="1"/>
            <p:nvPr/>
          </p:nvSpPr>
          <p:spPr>
            <a:xfrm>
              <a:off x="3083668" y="3746916"/>
              <a:ext cx="4154521" cy="1439555"/>
            </a:xfrm>
            <a:prstGeom prst="rect">
              <a:avLst/>
            </a:prstGeom>
            <a:noFill/>
          </p:spPr>
          <p:txBody>
            <a:bodyPr wrap="square" rtlCol="0">
              <a:spAutoFit/>
            </a:bodyPr>
            <a:lstStyle/>
            <a:p>
              <a:r>
                <a:rPr lang="en-US" sz="1700" b="1" u="sng" dirty="0"/>
                <a:t>Animals Need a Home</a:t>
              </a:r>
            </a:p>
            <a:p>
              <a:r>
                <a:rPr lang="en-US" sz="1500" dirty="0"/>
                <a:t>Animals find homes in their habitats.</a:t>
              </a:r>
            </a:p>
            <a:p>
              <a:r>
                <a:rPr lang="en-US" sz="1500" dirty="0"/>
                <a:t>Beavers need trees to cut down to build their homes.</a:t>
              </a:r>
            </a:p>
            <a:p>
              <a:r>
                <a:rPr lang="en-US" sz="1500" dirty="0"/>
                <a:t>Birds</a:t>
              </a:r>
              <a:r>
                <a:rPr lang="en-US" sz="1500" b="1" dirty="0"/>
                <a:t> </a:t>
              </a:r>
              <a:r>
                <a:rPr lang="en-US" sz="1500" dirty="0"/>
                <a:t>need a nest to hold their young.</a:t>
              </a:r>
            </a:p>
            <a:p>
              <a:r>
                <a:rPr lang="en-US" sz="1500" dirty="0"/>
                <a:t>Bears</a:t>
              </a:r>
              <a:r>
                <a:rPr lang="en-US" sz="1500" b="1" dirty="0"/>
                <a:t> </a:t>
              </a:r>
              <a:r>
                <a:rPr lang="en-US" sz="1500" dirty="0"/>
                <a:t>need a den for their home.</a:t>
              </a:r>
            </a:p>
            <a:p>
              <a:r>
                <a:rPr lang="en-US" sz="1500" dirty="0"/>
                <a:t>Fawns find a soft place in the woods to live.</a:t>
              </a:r>
            </a:p>
          </p:txBody>
        </p:sp>
        <p:pic>
          <p:nvPicPr>
            <p:cNvPr id="2056" name="Picture 8" descr="http://www.pics-place.com/wp-content/uploads/Baby-Birds-Photography-4.jpg"/>
            <p:cNvPicPr>
              <a:picLocks noChangeAspect="1" noChangeArrowheads="1"/>
            </p:cNvPicPr>
            <p:nvPr/>
          </p:nvPicPr>
          <p:blipFill>
            <a:blip r:embed="rId5" cstate="print">
              <a:grayscl/>
              <a:extLst>
                <a:ext uri="{28A0092B-C50C-407E-A947-70E740481C1C}">
                  <a14:useLocalDpi xmlns:a14="http://schemas.microsoft.com/office/drawing/2010/main"/>
                </a:ext>
              </a:extLst>
            </a:blip>
            <a:srcRect/>
            <a:stretch>
              <a:fillRect/>
            </a:stretch>
          </p:blipFill>
          <p:spPr bwMode="auto">
            <a:xfrm>
              <a:off x="390727" y="3296959"/>
              <a:ext cx="1283709" cy="14641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8" name="Picture 10" descr="http://media.northjersey.com/images/deer318246.jpg"/>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371600" y="3992733"/>
              <a:ext cx="1514475" cy="11715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grpSp>
        <p:nvGrpSpPr>
          <p:cNvPr id="11" name="Group 10"/>
          <p:cNvGrpSpPr/>
          <p:nvPr/>
        </p:nvGrpSpPr>
        <p:grpSpPr>
          <a:xfrm>
            <a:off x="283369" y="6625772"/>
            <a:ext cx="7112852" cy="2434741"/>
            <a:chOff x="304800" y="5311828"/>
            <a:chExt cx="6694449" cy="2324071"/>
          </a:xfrm>
        </p:grpSpPr>
        <p:sp>
          <p:nvSpPr>
            <p:cNvPr id="6" name="TextBox 5"/>
            <p:cNvSpPr txBox="1"/>
            <p:nvPr/>
          </p:nvSpPr>
          <p:spPr>
            <a:xfrm>
              <a:off x="304800" y="5562600"/>
              <a:ext cx="5029200" cy="1659895"/>
            </a:xfrm>
            <a:prstGeom prst="rect">
              <a:avLst/>
            </a:prstGeom>
            <a:noFill/>
          </p:spPr>
          <p:txBody>
            <a:bodyPr wrap="square" rtlCol="0">
              <a:spAutoFit/>
            </a:bodyPr>
            <a:lstStyle/>
            <a:p>
              <a:r>
                <a:rPr lang="en-US" sz="1700" b="1" u="sng" dirty="0"/>
                <a:t>Animals Need to be Safe</a:t>
              </a:r>
              <a:endParaRPr lang="en-US" sz="1500" dirty="0"/>
            </a:p>
            <a:p>
              <a:r>
                <a:rPr lang="en-US" sz="1500" dirty="0"/>
                <a:t>An animal’s home can protect it.</a:t>
              </a:r>
            </a:p>
            <a:p>
              <a:r>
                <a:rPr lang="en-US" sz="1500" dirty="0"/>
                <a:t>There are other ways animals keep safe from danger.</a:t>
              </a:r>
            </a:p>
            <a:p>
              <a:r>
                <a:rPr lang="en-US" sz="1500" dirty="0"/>
                <a:t>A lizard</a:t>
              </a:r>
              <a:r>
                <a:rPr lang="en-US" sz="1500" b="1" dirty="0"/>
                <a:t> </a:t>
              </a:r>
              <a:r>
                <a:rPr lang="en-US" sz="1500" dirty="0"/>
                <a:t>hides under rocks to protect itself from hungry birds.</a:t>
              </a:r>
            </a:p>
            <a:p>
              <a:r>
                <a:rPr lang="en-US" sz="1500" dirty="0"/>
                <a:t>Some animals use camouflage.</a:t>
              </a:r>
            </a:p>
            <a:p>
              <a:r>
                <a:rPr lang="en-US" sz="1500" dirty="0"/>
                <a:t>Some animals have sharp teeth.</a:t>
              </a:r>
            </a:p>
            <a:p>
              <a:r>
                <a:rPr lang="en-US" sz="1500" dirty="0"/>
                <a:t>Large </a:t>
              </a:r>
              <a:r>
                <a:rPr lang="en-US" sz="1500" dirty="0" smtClean="0"/>
                <a:t>groups, </a:t>
              </a:r>
              <a:r>
                <a:rPr lang="en-US" sz="1500" dirty="0"/>
                <a:t>called herds, give animals a safe place to hide.</a:t>
              </a:r>
            </a:p>
          </p:txBody>
        </p:sp>
        <p:pic>
          <p:nvPicPr>
            <p:cNvPr id="2060" name="Picture 12" descr="http://hd.wallpaperswide.com/thumbs/lizard_on_a_rock-t2.jpg"/>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5198181" y="5311828"/>
              <a:ext cx="1801068"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62" name="Picture 14" descr="http://www.animalhi.com/thumbnails/detail/20130308/animals%20dust%20elephants%20baby%20elephant%20baby%20animals%20herds%201680x1050%20wallpaper_www.animalhi.com_56.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944373" y="6476971"/>
              <a:ext cx="1857823" cy="11589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spTree>
    <p:extLst>
      <p:ext uri="{BB962C8B-B14F-4D97-AF65-F5344CB8AC3E}">
        <p14:creationId xmlns:p14="http://schemas.microsoft.com/office/powerpoint/2010/main" val="3799373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29</a:t>
            </a:fld>
            <a:endParaRPr lang="en-US" dirty="0"/>
          </a:p>
        </p:txBody>
      </p:sp>
      <p:grpSp>
        <p:nvGrpSpPr>
          <p:cNvPr id="7" name="Group 6"/>
          <p:cNvGrpSpPr/>
          <p:nvPr/>
        </p:nvGrpSpPr>
        <p:grpSpPr>
          <a:xfrm>
            <a:off x="990600" y="609600"/>
            <a:ext cx="5131266" cy="5231725"/>
            <a:chOff x="990600" y="609600"/>
            <a:chExt cx="5131266" cy="5231725"/>
          </a:xfrm>
        </p:grpSpPr>
        <p:sp>
          <p:nvSpPr>
            <p:cNvPr id="5" name="Rectangle 4"/>
            <p:cNvSpPr/>
            <p:nvPr/>
          </p:nvSpPr>
          <p:spPr>
            <a:xfrm>
              <a:off x="990600" y="3810000"/>
              <a:ext cx="5131266" cy="2031325"/>
            </a:xfrm>
            <a:prstGeom prst="rect">
              <a:avLst/>
            </a:prstGeom>
          </p:spPr>
          <p:txBody>
            <a:bodyPr wrap="square">
              <a:spAutoFit/>
            </a:bodyPr>
            <a:lstStyle/>
            <a:p>
              <a:r>
                <a:rPr lang="en-US" sz="1400" dirty="0"/>
                <a:t>What can you do with rocks? A sea otter uses them to help it eat</a:t>
              </a:r>
              <a:r>
                <a:rPr lang="en-US" sz="1400" dirty="0" smtClean="0"/>
                <a:t>!</a:t>
              </a:r>
            </a:p>
            <a:p>
              <a:endParaRPr lang="en-US" sz="1400" dirty="0"/>
            </a:p>
            <a:p>
              <a:r>
                <a:rPr lang="en-US" sz="1400" dirty="0"/>
                <a:t>Sea otters live in the ocean. They eat crabs and other animals with hard </a:t>
              </a:r>
              <a:r>
                <a:rPr lang="en-US" sz="1400" dirty="0" smtClean="0"/>
                <a:t>shells. Here </a:t>
              </a:r>
              <a:r>
                <a:rPr lang="en-US" sz="1400" dirty="0"/>
                <a:t>is how rocks help the sea otter eat a meal</a:t>
              </a:r>
              <a:r>
                <a:rPr lang="en-US" sz="1400" dirty="0" smtClean="0"/>
                <a:t>.</a:t>
              </a:r>
            </a:p>
            <a:p>
              <a:endParaRPr lang="en-US" sz="1400" dirty="0"/>
            </a:p>
            <a:p>
              <a:r>
                <a:rPr lang="en-US" sz="1400" dirty="0"/>
                <a:t>First the sea otter catches its food. Next it swims to the top of the water. Then </a:t>
              </a:r>
              <a:r>
                <a:rPr lang="en-US" sz="1400" dirty="0" smtClean="0"/>
                <a:t>the sea </a:t>
              </a:r>
              <a:r>
                <a:rPr lang="en-US" sz="1400" dirty="0"/>
                <a:t>otter floats on its back. It puts the hard shell on its belly. </a:t>
              </a:r>
              <a:r>
                <a:rPr lang="en-US" sz="1400" i="1" dirty="0"/>
                <a:t>Bam! </a:t>
              </a:r>
              <a:r>
                <a:rPr lang="en-US" sz="1400" dirty="0"/>
                <a:t>The otter </a:t>
              </a:r>
              <a:r>
                <a:rPr lang="en-US" sz="1400" dirty="0" smtClean="0"/>
                <a:t>hits the </a:t>
              </a:r>
              <a:r>
                <a:rPr lang="en-US" sz="1400" dirty="0"/>
                <a:t>shell with a rock. The shell breaks. The otter eats what is inside.</a:t>
              </a:r>
            </a:p>
          </p:txBody>
        </p:sp>
        <p:pic>
          <p:nvPicPr>
            <p:cNvPr id="4098" name="Picture 2"/>
            <p:cNvPicPr>
              <a:picLocks noChangeAspect="1" noChangeArrowheads="1"/>
            </p:cNvPicPr>
            <p:nvPr/>
          </p:nvPicPr>
          <p:blipFill rotWithShape="1">
            <a:blip r:embed="rId2" cstate="print">
              <a:graysc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l="8165" t="14414" r="8165" b="26593"/>
            <a:stretch/>
          </p:blipFill>
          <p:spPr bwMode="auto">
            <a:xfrm>
              <a:off x="1752600" y="1547018"/>
              <a:ext cx="3984771" cy="1871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Rectangle 5"/>
            <p:cNvSpPr/>
            <p:nvPr/>
          </p:nvSpPr>
          <p:spPr>
            <a:xfrm>
              <a:off x="1752600" y="609600"/>
              <a:ext cx="3886200" cy="584775"/>
            </a:xfrm>
            <a:prstGeom prst="rect">
              <a:avLst/>
            </a:prstGeom>
          </p:spPr>
          <p:txBody>
            <a:bodyPr>
              <a:spAutoFit/>
            </a:bodyPr>
            <a:lstStyle/>
            <a:p>
              <a:pPr algn="ctr"/>
              <a:r>
                <a:rPr lang="en-US" b="1" u="sng" dirty="0"/>
                <a:t>Rocks Help This Animal Eat</a:t>
              </a:r>
            </a:p>
            <a:p>
              <a:pPr algn="ctr"/>
              <a:r>
                <a:rPr lang="en-US" sz="1200" b="1" dirty="0"/>
                <a:t>By Kate </a:t>
              </a:r>
              <a:r>
                <a:rPr lang="en-US" sz="1200" b="1" dirty="0" err="1"/>
                <a:t>Paixão</a:t>
              </a:r>
              <a:endParaRPr lang="en-US" sz="1200" dirty="0"/>
            </a:p>
          </p:txBody>
        </p:sp>
      </p:grpSp>
    </p:spTree>
    <p:extLst>
      <p:ext uri="{BB962C8B-B14F-4D97-AF65-F5344CB8AC3E}">
        <p14:creationId xmlns:p14="http://schemas.microsoft.com/office/powerpoint/2010/main" val="3032794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3320" y="213244"/>
            <a:ext cx="2905654" cy="134729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lIns="96359" tIns="48180" rIns="96359" bIns="48180"/>
          <a:lstStyle/>
          <a:p>
            <a:fld id="{F177B04D-AEB5-43ED-B9BA-B3D1EC9C9067}" type="slidenum">
              <a:rPr lang="en-US" smtClean="0"/>
              <a:pPr/>
              <a:t>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99851130"/>
              </p:ext>
            </p:extLst>
          </p:nvPr>
        </p:nvGraphicFramePr>
        <p:xfrm>
          <a:off x="1036320" y="670560"/>
          <a:ext cx="5440680" cy="6169152"/>
        </p:xfrm>
        <a:graphic>
          <a:graphicData uri="http://schemas.openxmlformats.org/drawingml/2006/table">
            <a:tbl>
              <a:tblPr firstRow="1" bandRow="1">
                <a:tableStyleId>{5940675A-B579-460E-94D1-54222C63F5DA}</a:tableStyleId>
              </a:tblPr>
              <a:tblGrid>
                <a:gridCol w="2763520"/>
                <a:gridCol w="2677160"/>
              </a:tblGrid>
              <a:tr h="1374648">
                <a:tc gridSpan="2">
                  <a:txBody>
                    <a:bodyPr/>
                    <a:lstStyle/>
                    <a:p>
                      <a:pPr algn="ctr"/>
                      <a:endParaRPr kumimoji="0" lang="en-US" sz="15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en-US" sz="1500" b="1" i="0" u="none" strike="noStrike" kern="1200" cap="none" spc="0" normalizeH="0" baseline="0" noProof="0" dirty="0" smtClean="0">
                          <a:ln>
                            <a:noFill/>
                          </a:ln>
                          <a:solidFill>
                            <a:prstClr val="black"/>
                          </a:solidFill>
                          <a:effectLst/>
                          <a:uLnTx/>
                          <a:uFillTx/>
                          <a:latin typeface="+mn-lt"/>
                          <a:ea typeface="+mn-ea"/>
                          <a:cs typeface="+mn-cs"/>
                        </a:rPr>
                        <a:t>All elementary ELA assessments were reviewed and revised in June of 2015 by the following amazing and dedicated HSD K-6</a:t>
                      </a:r>
                      <a:r>
                        <a:rPr kumimoji="0" lang="en-US" sz="15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grade teachers.</a:t>
                      </a:r>
                    </a:p>
                    <a:p>
                      <a:pPr algn="ctr"/>
                      <a:endParaRPr lang="en-US" sz="2200" dirty="0"/>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Ko</a:t>
                      </a: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a:t>
                      </a: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Orchards</a:t>
                      </a:r>
                      <a:endPar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58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176318" y="-158909"/>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a:p>
        </p:txBody>
      </p:sp>
    </p:spTree>
    <p:extLst>
      <p:ext uri="{BB962C8B-B14F-4D97-AF65-F5344CB8AC3E}">
        <p14:creationId xmlns:p14="http://schemas.microsoft.com/office/powerpoint/2010/main" val="3288435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5266696"/>
              </p:ext>
            </p:extLst>
          </p:nvPr>
        </p:nvGraphicFramePr>
        <p:xfrm>
          <a:off x="728664" y="718457"/>
          <a:ext cx="6315075" cy="8886117"/>
        </p:xfrm>
        <a:graphic>
          <a:graphicData uri="http://schemas.openxmlformats.org/drawingml/2006/table">
            <a:tbl>
              <a:tblPr firstRow="1" bandRow="1">
                <a:tableStyleId>{5940675A-B579-460E-94D1-54222C63F5DA}</a:tableStyleId>
              </a:tblPr>
              <a:tblGrid>
                <a:gridCol w="6315075"/>
              </a:tblGrid>
              <a:tr h="1186543">
                <a:tc>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lang="en-US" sz="1900" b="1" dirty="0" smtClean="0"/>
                        <a:t>8.</a:t>
                      </a:r>
                      <a:r>
                        <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rPr>
                        <a:t> </a:t>
                      </a:r>
                      <a:endParaRPr lang="en-US" sz="1900" b="1" dirty="0" smtClean="0"/>
                    </a:p>
                    <a:p>
                      <a:endParaRPr lang="en-US" sz="1900" b="1" dirty="0" smtClean="0"/>
                    </a:p>
                    <a:p>
                      <a:endParaRPr lang="en-US" sz="1900" b="1" dirty="0" smtClean="0"/>
                    </a:p>
                    <a:p>
                      <a:endParaRPr lang="en-US" sz="1900" b="1" dirty="0" smtClean="0"/>
                    </a:p>
                    <a:p>
                      <a:endParaRPr lang="en-US" sz="1900" b="1" dirty="0" smtClean="0"/>
                    </a:p>
                    <a:p>
                      <a:endParaRPr lang="en-US" sz="1900" b="1" dirty="0" smtClean="0"/>
                    </a:p>
                    <a:p>
                      <a:endParaRPr lang="en-US" sz="1900" b="1" dirty="0" smtClean="0"/>
                    </a:p>
                  </a:txBody>
                  <a:tcPr marL="97155" marR="97155" marT="47897" marB="47897"/>
                </a:tc>
              </a:tr>
              <a:tr h="544395">
                <a:tc>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endParaRPr lang="en-US" sz="900" b="1" dirty="0" smtClean="0"/>
                    </a:p>
                    <a:p>
                      <a:pPr marL="0" marR="0" lvl="0" indent="0" algn="l" defTabSz="1018809" rtl="0" eaLnBrk="1" fontAlgn="auto" latinLnBrk="0" hangingPunct="1">
                        <a:lnSpc>
                          <a:spcPct val="115000"/>
                        </a:lnSpc>
                        <a:spcBef>
                          <a:spcPts val="0"/>
                        </a:spcBef>
                        <a:spcAft>
                          <a:spcPts val="0"/>
                        </a:spcAft>
                        <a:buClrTx/>
                        <a:buSzTx/>
                        <a:buFontTx/>
                        <a:buNone/>
                        <a:tabLst/>
                        <a:defRPr/>
                      </a:pPr>
                      <a:r>
                        <a:rPr lang="en-US" sz="1900" b="1" dirty="0" smtClean="0"/>
                        <a:t>9</a:t>
                      </a:r>
                      <a:r>
                        <a:rPr lang="en-US" sz="1600" b="1" dirty="0" smtClean="0"/>
                        <a:t>.</a:t>
                      </a:r>
                      <a:r>
                        <a:rPr kumimoji="0" lang="en-US" sz="1600" b="1" i="0" u="none" strike="noStrike" kern="1200" cap="none" spc="0" normalizeH="0" baseline="0" noProof="0" dirty="0" smtClean="0">
                          <a:ln>
                            <a:noFill/>
                          </a:ln>
                          <a:solidFill>
                            <a:srgbClr val="000000"/>
                          </a:solidFill>
                          <a:effectLst/>
                          <a:uLnTx/>
                          <a:uFillTx/>
                          <a:latin typeface="+mn-lt"/>
                          <a:ea typeface="Times New Roman"/>
                          <a:cs typeface="Times New Roman"/>
                        </a:rPr>
                        <a:t>      How do lizards and elephants protect themselves differently?</a:t>
                      </a:r>
                      <a:endParaRPr lang="en-US" sz="1600" b="1" dirty="0" smtClean="0"/>
                    </a:p>
                    <a:p>
                      <a:endParaRPr lang="en-US" sz="900" b="1" dirty="0" smtClean="0"/>
                    </a:p>
                  </a:txBody>
                  <a:tcPr marL="97155" marR="97155" marT="47897" marB="47897" anchor="ctr"/>
                </a:tc>
              </a:tr>
              <a:tr h="1497113">
                <a:tc>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lang="en-US" sz="1900" b="1" dirty="0" smtClean="0"/>
                        <a:t>10.</a:t>
                      </a:r>
                      <a:r>
                        <a:rPr lang="en-US" sz="1900" b="1" baseline="0" dirty="0" smtClean="0"/>
                        <a:t> </a:t>
                      </a:r>
                      <a:endParaRPr lang="en-US" sz="1900" b="1" dirty="0" smtClean="0"/>
                    </a:p>
                    <a:p>
                      <a:r>
                        <a:rPr lang="en-US" sz="1900" b="1" dirty="0" smtClean="0"/>
                        <a:t>    </a:t>
                      </a:r>
                    </a:p>
                    <a:p>
                      <a:endParaRPr lang="en-US" sz="1900" b="1" dirty="0" smtClean="0"/>
                    </a:p>
                    <a:p>
                      <a:endParaRPr lang="en-US" sz="1900" b="1" dirty="0" smtClean="0"/>
                    </a:p>
                  </a:txBody>
                  <a:tcPr marL="97155" marR="97155" marT="47897" marB="47897"/>
                </a:tc>
              </a:tr>
              <a:tr h="1676400">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900" b="1" dirty="0" smtClean="0"/>
                        <a:t>11.</a:t>
                      </a:r>
                      <a:r>
                        <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rPr>
                        <a:t> </a:t>
                      </a: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cs typeface="Times New Roman"/>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lang="en-US" sz="1900" b="1" dirty="0" smtClean="0"/>
                    </a:p>
                    <a:p>
                      <a:pPr marL="347663" indent="-293688"/>
                      <a:endParaRPr lang="en-US" sz="1900" b="1" dirty="0" smtClean="0"/>
                    </a:p>
                    <a:p>
                      <a:pPr marL="347663" indent="-293688"/>
                      <a:endParaRPr lang="en-US" sz="1900" b="1" dirty="0" smtClean="0"/>
                    </a:p>
                  </a:txBody>
                  <a:tcPr marL="97155" marR="97155" marT="47897" marB="47897"/>
                </a:tc>
              </a:tr>
              <a:tr h="814009">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900" b="1" dirty="0" smtClean="0"/>
                        <a:t>12.</a:t>
                      </a:r>
                      <a:r>
                        <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rPr>
                        <a:t>.</a:t>
                      </a:r>
                      <a:endParaRPr lang="en-US" sz="1900" b="1" dirty="0" smtClean="0"/>
                    </a:p>
                    <a:p>
                      <a:endParaRPr lang="en-US" sz="1900" b="1" dirty="0" smtClean="0"/>
                    </a:p>
                    <a:p>
                      <a:endParaRPr lang="en-US" sz="1900" b="1" dirty="0" smtClean="0"/>
                    </a:p>
                    <a:p>
                      <a:endParaRPr lang="en-US" sz="1900" b="1" dirty="0" smtClean="0"/>
                    </a:p>
                    <a:p>
                      <a:endParaRPr lang="en-US" sz="1900" b="1" dirty="0" smtClean="0"/>
                    </a:p>
                    <a:p>
                      <a:endParaRPr lang="en-US" sz="1900" b="1" dirty="0"/>
                    </a:p>
                  </a:txBody>
                  <a:tcPr marL="97155" marR="97155" marT="47897" marB="47897"/>
                </a:tc>
              </a:tr>
              <a:tr h="480497">
                <a:tc>
                  <a:txBody>
                    <a:bodyPr/>
                    <a:lstStyle/>
                    <a:p>
                      <a:pPr marL="403225" marR="0" lvl="0" indent="-403225" algn="l" defTabSz="1018809" rtl="0" eaLnBrk="1" fontAlgn="auto" latinLnBrk="0" hangingPunct="1">
                        <a:lnSpc>
                          <a:spcPct val="115000"/>
                        </a:lnSpc>
                        <a:spcBef>
                          <a:spcPts val="0"/>
                        </a:spcBef>
                        <a:spcAft>
                          <a:spcPts val="0"/>
                        </a:spcAft>
                        <a:buClrTx/>
                        <a:buSzTx/>
                        <a:buFontTx/>
                        <a:buNone/>
                        <a:tabLst/>
                        <a:defRPr/>
                      </a:pPr>
                      <a:r>
                        <a:rPr lang="en-US" sz="1900" b="1" dirty="0" smtClean="0"/>
                        <a:t>13.</a:t>
                      </a:r>
                      <a:r>
                        <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rPr>
                        <a:t> </a:t>
                      </a:r>
                      <a:r>
                        <a:rPr kumimoji="0" lang="en-US" sz="1600" b="1" i="0" u="none" strike="noStrike" kern="1200" cap="none" spc="0" normalizeH="0" baseline="0" noProof="0" dirty="0" smtClean="0">
                          <a:ln>
                            <a:noFill/>
                          </a:ln>
                          <a:solidFill>
                            <a:srgbClr val="000000"/>
                          </a:solidFill>
                          <a:effectLst/>
                          <a:uLnTx/>
                          <a:uFillTx/>
                          <a:latin typeface="+mn-lt"/>
                          <a:ea typeface="Times New Roman"/>
                          <a:cs typeface="Times New Roman"/>
                        </a:rPr>
                        <a:t> Look at the two texts above.  How are they the same?  How are they different?</a:t>
                      </a:r>
                    </a:p>
                    <a:p>
                      <a:pPr marL="0" marR="0" lvl="0" indent="0" algn="l" defTabSz="1018809" rtl="0" eaLnBrk="1" fontAlgn="auto" latinLnBrk="0" hangingPunct="1">
                        <a:lnSpc>
                          <a:spcPct val="115000"/>
                        </a:lnSpc>
                        <a:spcBef>
                          <a:spcPts val="0"/>
                        </a:spcBef>
                        <a:spcAft>
                          <a:spcPts val="0"/>
                        </a:spcAft>
                        <a:buClrTx/>
                        <a:buSzTx/>
                        <a:buFontTx/>
                        <a:buNone/>
                        <a:tabLst/>
                        <a:defRPr/>
                      </a:pPr>
                      <a:endParaRPr kumimoji="0" lang="en-US" sz="1600" b="1" i="0" u="none" strike="noStrike" kern="1200" cap="none" spc="0" normalizeH="0" baseline="0" noProof="0" dirty="0" smtClean="0">
                        <a:ln>
                          <a:noFill/>
                        </a:ln>
                        <a:solidFill>
                          <a:prstClr val="black"/>
                        </a:solidFill>
                        <a:effectLst/>
                        <a:uLnTx/>
                        <a:uFillTx/>
                        <a:latin typeface="+mn-lt"/>
                        <a:ea typeface="+mn-ea"/>
                        <a:cs typeface="+mn-cs"/>
                      </a:endParaRPr>
                    </a:p>
                  </a:txBody>
                  <a:tcPr marL="97155" marR="97155" marT="47897" marB="47897" anchor="ctr"/>
                </a:tc>
              </a:tr>
            </a:tbl>
          </a:graphicData>
        </a:graphic>
      </p:graphicFrame>
      <p:sp>
        <p:nvSpPr>
          <p:cNvPr id="36" name="TextBox 35"/>
          <p:cNvSpPr txBox="1"/>
          <p:nvPr/>
        </p:nvSpPr>
        <p:spPr>
          <a:xfrm>
            <a:off x="1871530" y="2561951"/>
            <a:ext cx="1623494" cy="276999"/>
          </a:xfrm>
          <a:prstGeom prst="rect">
            <a:avLst/>
          </a:prstGeom>
          <a:noFill/>
        </p:spPr>
        <p:txBody>
          <a:bodyPr wrap="square" rtlCol="0" anchor="b">
            <a:spAutoFit/>
          </a:bodyPr>
          <a:lstStyle/>
          <a:p>
            <a:pPr algn="ctr"/>
            <a:r>
              <a:rPr lang="en-US" sz="1200" b="1" dirty="0"/>
              <a:t>f</a:t>
            </a:r>
            <a:r>
              <a:rPr lang="en-US" sz="1200" b="1" dirty="0" smtClean="0"/>
              <a:t>ood and water</a:t>
            </a:r>
            <a:endParaRPr lang="en-US" sz="1200" b="1"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30</a:t>
            </a:fld>
            <a:endParaRPr lang="en-US" dirty="0"/>
          </a:p>
        </p:txBody>
      </p:sp>
      <p:sp>
        <p:nvSpPr>
          <p:cNvPr id="3" name="Rectangle 2"/>
          <p:cNvSpPr/>
          <p:nvPr/>
        </p:nvSpPr>
        <p:spPr>
          <a:xfrm>
            <a:off x="727149" y="159657"/>
            <a:ext cx="6304750" cy="528200"/>
          </a:xfrm>
          <a:prstGeom prst="rect">
            <a:avLst/>
          </a:prstGeom>
        </p:spPr>
        <p:txBody>
          <a:bodyPr wrap="square" lIns="96371" tIns="48186" rIns="96371" bIns="48186">
            <a:spAutoFit/>
          </a:bodyPr>
          <a:lstStyle/>
          <a:p>
            <a:r>
              <a:rPr lang="en-US" sz="1400" b="1" dirty="0"/>
              <a:t>Selected Response </a:t>
            </a:r>
            <a:r>
              <a:rPr lang="en-US" sz="1400" b="1" dirty="0" smtClean="0"/>
              <a:t>Picture Prompts</a:t>
            </a:r>
            <a:endParaRPr lang="en-US" sz="1400" dirty="0"/>
          </a:p>
          <a:p>
            <a:r>
              <a:rPr lang="en-US" sz="1400" dirty="0" smtClean="0"/>
              <a:t>Informational Passages: </a:t>
            </a:r>
            <a:r>
              <a:rPr lang="en-US" sz="1400" b="1" u="sng" dirty="0" smtClean="0"/>
              <a:t>What Do Animals Need?</a:t>
            </a:r>
            <a:r>
              <a:rPr lang="en-US" sz="1400" b="1" dirty="0" smtClean="0"/>
              <a:t> </a:t>
            </a:r>
            <a:r>
              <a:rPr lang="en-US" sz="1400" dirty="0" smtClean="0"/>
              <a:t>and </a:t>
            </a:r>
            <a:r>
              <a:rPr lang="en-US" sz="1400" b="1" u="sng" dirty="0" smtClean="0"/>
              <a:t>Rocks Help This Animal Eat </a:t>
            </a:r>
            <a:endParaRPr lang="en-US" sz="1400" b="1" u="sng" dirty="0"/>
          </a:p>
        </p:txBody>
      </p:sp>
      <p:sp>
        <p:nvSpPr>
          <p:cNvPr id="9" name="AutoShape 21"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0" name="AutoShape 23"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647700" y="48728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3" name="AutoShape 25" descr="data:image/jpeg;base64,/9j/4AAQSkZJRgABAQAAAQABAAD/2wCEAAkGBxQTEhUUEhEVFBQVFhcYGBYYFhgYHBcYFxccFxgUGRUYHCggHx0lHBQXITEhJSksLi4uGB8zODMsNygtLisBCgoKDg0OGxAQGiwkHyUsLCwsLCwsLCwsLCwsLCwsLCwsLCwsLCwsLCwsLCwsLCwsLCwsLCwsLCwsLCwsLCwsLP/AABEIAJAA3AMBEQACEQEDEQH/xAAbAAABBQEBAAAAAAAAAAAAAAAAAgMEBQYBB//EAEEQAAEDAgQEAwUFBgUDBQAAAAEAAgMEEQUSITEGQVFhInGBEzKRobEHQlLB0RQjM2Lh8BVDcoKSFmPiRFNUg6L/xAAaAQEAAwEBAQAAAAAAAAAAAAAAAgMEAQUG/8QANBEAAgECBAMGBQMEAwAAAAAAAAECAxEEEiExBUFREyIyYYGRFHGxwdGh4fAVJDNCBiPx/9oADAMBAAIRAxEAPwD24a+X1QHQ0dEApACAEAIAQAgBACAEAIAQAgBACAEAIAQAgBACAEAIAQHCEBzJ00QHM/XRAdj2HkEApACAEAIAQAgBACAEAIAQAgBACAEAIAQAgBACAEAIAQAgBACAi1W/ogJEew8ggFIAQCJSQDYXNtB1PRcd7aHVa+pVx4lMAPaUzgeeXxfMLP2lVbxL+zpvaR1mPx3s67T0Oh+BXPi4rSSaO/DSezJTMTjOzgu/FQ5EXh5rkOioB+8E7a/Mg6bXIWD3Xcz6kbHbruZgLpmYscuVzNIWQB6l2jFhQcpKojljt1NO5w6ugEAIAQAgBACAEAIAQAgBARarf0QEiPYeQQCkAIAQFb+0mSV8bTZkVg8jdz3DNkvyABBPXMFVUk9kSSH5KVrveY13mAfqqLE1JojPweE/cA8tFF04vkSVaa5jRwVo91zh6qLoRLFiZcxIw6QbSH6/oo9i1syXbxe6FBsw+8D5gplqLZi9N8hYqJhuwO8iFK9UjkpPyA4o4e9E4ehXe1kt4jsYPaQk4y03tpYXN1x177BYdrcbwjG2zPLNLgX9ApUqmZ2ZGrSyq6LhXFBHgqCJDG7pma7qL2IPcG3xCujK5xkxSOAgBACAEAIAQAgBACAEBFqt/RASI9h5BAKQAgBAYWn4gbTYhUw1A9m2VzXsediS3Le/Q5R6gqmcWyasbKN4cLggg8xqqgxyy7YAu2OAlgcUDpzL2UkLiTGuncxXYvhRmbYOyutof1VdSnnLadXIyFw5w7+zlz3OzyOFr8gN7ALlOnlO1a2fQu56hsYzPeGtHMm31VpSZnB8WbWVxdG4+yhjIB/ESd/L9FbBEWbFWEQQAgBACAEAIAQAgBACAi1W/ogJEew8ggFIAQAgPOvtWomSeyOmdoeL8xcjQ9lmr1HBpnrcNwUMVGcXo1azMbwxilRBNGwTuEZcARvp0aToD5rka1OZDEcLxNDVxuuq1/8ADUu+0x0U0kcsJe2N5aJG6ZgNieV7HVTy3V0ee9NGXFJ9pdE/3nOYe4S0hoWUPGtE7apb63/Rcs+gF/8AV9D/APLi/wCQXLeQOScYUQGb9pZl6i5HxtZRszpFm+0Cgb/6lrvLVSV+gt5lZVfanRt93O89gu6ixn8R+1aVwPsIQ3u7+pARR6nUrvQz2P4o6qEJ9tI5xZeW58Oc2PhHbUW7Kvt4I9OhwnEVtdl1f4PTvsxo2R07izUucLu5mw/rsrqEnJNszcQw8aE1CPQ2KuMB1ACAEAIAQAgBACAEAICLVb+iAkR7DyCAhY1jMNLEZaiQRsHM8zyaANSewXG7HUm3ZHmOL/bRd2SipDIeTpL69xGzX5hRz9C1UepAjrOIq/3WmnjP3sogbY93XkPoud5nbU4iK3gSeib7Saq9tJKfH72mUaeJxJO5+CyYuGiPf4DiIqU426fcrHMsbFYD6tNNCHQhTjUlHZmarhKFXxwTIs1E0i58gNNT5nl3V0cVU8jzKvA8G9VdfJ/m5fvrv8PibFEGF8lnOswZyLg6uN7A7Ab2V86rjaz/AHPJoYONeUk47aLovbeXXkR8ZwhlZG+aP+KGmSMj/MY3+LA4H78ehB3LTzV/aZoZonmywjp1+xqu3n9GVf8Aicj6RtNdoaGhpdbUtBzBtttze6xvEO97HvR4DGzWf9Cp/wAO/nJ9AuPFvoWR/wCPUuc3+g42lA5n5Kt4qozTDgWFW6b+b/FhYjHS/mq3UlLdnoUcLQo+CCXoOB64maLHq/AOLR0+GSTzEiON7i42J0FhsF6mF1gfE8dX91byRCxDjmWaxgPs49wbau7nMPkF6NOEHzuzwaiqxV8rS+Q5Sca1Lfe9nJ5tsfi0/kpuhHkUqtIuaXjpp/iQuHdpB+tlB0HyZNV1zLrDuIoJjlY45t7FpHz2VU4OCvIshNTdkWTZmk2Dhfpf8lWndXRN6aMcXQCAEAIAQAgItVv6ICRHsPIIDD/azgj6mmjMcTpTG8khu4a5tiQ3nsNtQoyVyUZOLujIYRxi6kYGQ4VFFbo14JPU38V/NEG29x2b7TsRfpFRNH/1Sv8AoQl2cKrGMbxeZoM8L2Rg6fuMgue9rquootd81YWdeEn2O/uQZH5XRC5c6SMF99Mr9bst0FvmsdelC2aB9JwrHYl1XQxC5XTtYetr0WM+gJdPC1t5pR+6jAIB++77rfzV9KlbvzPHx2Nk/wC3w/jejfT+deRQTVDpZHSSG7nG57dAPJQnNt3NuFw0KMFCOy/ly0wCucx+UODcxBaTs2Qe6T2Ny09ircPVyytyZh4zgu3o54rvR+nMY4goRDKHxtLYpgXtb+BwNpIj3a7T4LuIp5ZeTOcJxjrUu94o6P7MgOcsrPZTEF6iduN51Ii2Gc8hddSM9bG0aCvVkl9fY2uDYrJ+y/s2RgjJJcLXL72Ot9BstlOUlDKj5SrxHBVcQ6lTM/TRem5Kv1UbNHs0a9Gsv+uSf86DUzGAEusANb7K2GJqw2ZTW4dhqvigvp9CznwVrWXE13gXLSPkCtkeINeJXPmp8NhOpam2l56kWhqpIHOczXO1rbX0GUk3HnfXyClUrUa9k5ZSS4bi8NfLBS+TG6rEHyODn6OAtoSNPNa8NShCNou55eKlUcu/HKP0+NTs92d47Xv8irnTg90Z1UmtmXNDxTWH/K9r/sIPxbp8lROFFbyt6miFSq9o3Ld3FT42h1RSvjBNrhzXa+W6pjGE3aEk2XSnKCvKNiwo+I4JG5w57W9XRvA/5Wt81yUHF2f1OxmpK6LGnrI3i7JGPH8rgfoouLW6JKSew+uHSLVb+iAkR7DyCAUgEujB3APogOhttggMtx5VNEbIifG8ucB2ZYE//sLPifAenwn/AD+h5hUDVeaz7Sn1FYfQ+1eLi7W6kdSdGt9fpddpUs8tdkZ+IY5YWlp4novu/Qh8T1udwiabsYTcjZz+Z8hsFZWnd2Rj4ThHCPaz8UtvJfuVYFlmPbOoDUQx/tdM6Pd/vM6iZjdR5SMHxZ3W+L7Wnbmj5Oov6djsy8Evo/wzGe0WJo+oi7DUkqKJ1yLKh4dqZhdrQxpGj3G2/MAalZqmNoUnZu76Ix1cSkrLc0lHwW5rP49392+H9VjfFW5aQ0/U+UrcMU7yc3mfM0WC8OMYxrqgnxbBh0077r2I1mop20MMeHbqTuy4OHwxtc+NmcdHHN8AVZ2rkrl1LDRpSutyrmwd0hNow1hGxIt30XU1bXc0/HYunKySlHz/ADv9To4ede8lQ0DpclV89z0Y4+ko3VKzHH0dMz35yfKwXc6IPiFR+GKGjXULdo3SeeY/0RVWtrkHLE11bl8iPU8VxxN8FMxncgBTdarLe/qyEOFO+x2bGMRMXtGQtAIuGl7Wut1yf2VFRlu2cVKhmyJ6+e3vqZoYxVykiobZmlrHMPMkL08D8PGWbPr56GDiOExiWXstOq1/f9C+o+KHNjawAHKA3QixHcLTLAucnJSWp50cYqcckotNFG12XW9jcm40tr2XpJWjaR5jd5XiaXgXHn+3cJZnexyGwe7QuuLEX7XXm4urBWselhaU2rs9BfKHWcNiPzKzp3Vy5qzsTI9h5BSOCkAIAQHnH2uF0Zpp2tJDS9jrbWeASD/wFvVUVoOSNvD68aNZSltszFh/tCMniLjYAcydgvMs27H3CnGMM7em9/Ita6cU0WVh8brgEczs+T091vqVqk1ShlR87RjLiOKdSfgX05L15mPY3W6xSPqoLmdIXCRwocLDAa72co8WUOsM34XA3Y/0P1KvozySPL4rhfiKDtutV9yPxlRZZw5jbCbxBo5PvZ7B/u+qnVilP5mXheL7TD5Zbx09OQ1/0fVlpORt7e7mBJ7aaX9VGxZLiFO9i/4T4jbpBIDHKwBuR2l7aaX59l4OPwMoN1I6r+bmdzjJ6G4p5Ny0i2Vwtbmdj6a/FZ8HVhSleSv0fQy1ovYiVVWQwtsDta593yXu37tim3euMxVvgsudokg4NspZ8akY7JUOdDr4XaOY7paQaDyNlZSSmr5jy8ViqlJ27P1OyVDTqZHO/wB2nyWlUYIwSx1eXO3oRRIHuDI4wXONhfr5lStBaWIU8TVzrLJ3JeKYTPE27Zo3295tjp681GS6H0cOKV6ML1YqSXTR/j6FCaQu/igi/Maj0I29VU1O9z2MLxnA4iOWMsrfJ6P32NA7EnusQR5jb4JmZ1cMp3vmGm6LpvsRK2Rg94Anpz+Ksp1JxfdbRnxFGjNWqRT+aGcLwqWR7jLdsOhbrqRbUDn8V6Xx77JJu7Pja2AprES7NWj8yzZEDLlaABmAAC89ycpXZssoxsj1VjLNYP5Qt8djzZbk+PYeQUjgpACAEBBxrCo6mF0Mo8LhuN2kbOHcFcaB5bRcKuoZ5DNIC0MJY5p0yfekLfukDS3dUTilK6Wpsp4mr2TpuXc6GZxCpfM39oDLRF2VuouGt0Ay/wB7rNVoyctD2+HcRw1OkoSunzfJv0IOYBZZRa3R9FSr0qi7kk/UC4KJaNSSIcGHPXSNzWUuWrpm3/iREXPRzbEHyc1vxatVs8b80fKV4vB4l28MvubPAagOBB1CrM0hrirgmGtbmH7uYDwyj5Bw5j5jkpRdiHaNaFfhNFPTRBs82eVt7m1rt7H731Xk4vAJtzoq3l+DVSru2Wpr5na9hkGaEi53G4PcLFTxMod2XsaVBEGmp5f8y3k0KXxcb90Sgi5o8GEjHZgMmxzag9rK6hCtiG3F2S5marKEFZq9+Rna7gzK4upJAx3/ALbiSx3YHdq0vE1KMslbXzR5lbh1Ksr09H05ECKtMMjRUxOp5AfC4+JhPUOC206sJK8Xc8OdGthZ3enmWjpHPBJeHMdva2va4V0SU8fWkrO3sACkZCHViNpu45Xfy+98B+aZUz0cJxDF0P8AHN26PVfr9isZiMpk9m1jnB3uuLdT8NCq3GzPuMHxB1sMqk7Jmgw3Bsvil8T+m4H6lSMGIxjnpHYtaiZsbbucB5oYkRMBZnlaerr/AJrsFdio7RPUJxaw7BekeYSo9h5BARcRxSKAAyvDQdtyT6DVcbBXHiqn8HidZ7soOU2v35jzsouaW5ZClKd7ciqxzjUNlbT01nyudlzH3WdSethqs1TFa2h7mqng3lzT9jS0srg0BzhIebhYX9F2FeXPUzygr6aFDxRRSOe2SHK7QNIcDpY31FjdpubgdlJzTaaZ2CSVmjN1/DjZI3M9j7NrzdzYXtLb9Qx9iNuS6rPY60tr+6/BlMR4Jc3+E+QdnRv+rcwUr9Tig/8AV/qQqLBjG/8AfxNmYQQWhwjcP5mnw6juoSUHyNFOtiae0pe7G8W4RksX0chlYN4yQJWemzx3B9FHLDmi74zEvw1GvJv7/n3GKHAXPpnXikM9zY3d2yjQ5QBY3vrqjhG+iIPG4naVSV/mWHCeB1cE93x/u5Blf4r25tdY9D9SrElyRlnVqT8cm/mbDh9xbLI07AZh6bj6LHOOV2NkZZoovOHcYFQwkNLCN2kg6HVpuOo/NRTT2LsThp0GlMsMToY54zHI0uaehsR3DhsumZHl2I4XU4W/M0malJ35t/1fhPfYrLicJCuukuv5L6VeUPNdDS4LjUU7czTfr1HZw/NfPVsPOlK1RWfXkzcmpq8C5aywIabBxuedza1/gFpo4upRjlWxRKCk7sTTUgaS65LiLXPToAoVsROr4gklsKroI3sLZWtcw7hwBHzUITlF3TsRlBTVpK6PP8XwxsLs1C9518Ud7gDsTv5FevhMROo8sl6ni43hKjHPS9hiKqqJtGtLbaGwy693FenF6annUMJUl/rr5lhR4E0ayOzHoNB8dymc9SlgYrWepbOnjiAGjQNgPyAXLNmyyirDFI+ed59iMjB4bu67l1uvJTjC5ZVlGFOOmr1+S5fk0FHwozeVxlcdy7X4DYK+NNIxOozR4TgMMRDmxgOHn9FYoLoVyqSelyzqt/RWlRJj2HkEBkeMeHRVF1p5InFtgWu0HQ5Toqpbk0ZGonkMkzHEAUxjii8VwHyNDXTlx7AeV3dVjxEm2onoYaCUcxkX1JiqB7K8ha85eZcNuSoyatI2OScFm0PUMFrp3MDnsykjYnUdrhT7Ka2MUpQehoIK8/eBS8luVOnF7Dwna7cBcUkzjptbDbsPa43a4jyt+auhUkvMrkjj8NP43eozD4K7tVzuQsRH4UAc2WDTmY2tP/IC6lni+YtIrcTwDMQ5wIP443uaT2NrZh5690cbFsK0krMr30bmg2M5IB1bKXDtma+5HzHdE0JS+XsT4qF1xIW2uLEcwD5clmnB7l0ZrYicN4CaaaVwfmje1gaOYyknX4qqMbG/F4x4iEU1qjSBTMIt4a8Frmgg6EHYjpZDmxjavgeOGQzU2Zv/AGw42b/pHMdj6KFaEakcs1dE6U3F3TE0VeWHKSD2/vYrwK+FlQ1WsfoejGcai6MRXY47MWsba3M7qqNPNsHG25UTzvf7ziVupYKT30+pB1UtghYAvRpUI09tzPOo5aDslY1u516DU/BXpNlTaW4gTSye6Mg+J/QKxQ6lbn0JlNhoY10j9Q1pcSdToL7lWpWK0nOSit2aTh2gLIWZveIzO/1O8R+ZUoo7iZqVR22Wi+S0NBCxWpGZssYGqaIMTVb+i6cFzS5Yy7o2+vYLjB56cdZkdPNI+skcHCOCEEtaDyze6D3vdQ+ZIx9ZjbG1FzGRFUwN9owm7wRs4n8Vjeyx4hJnqYS8o2NhwjhFJlGRzZHHd5tc/p5LtJxtbmU4lVL3exuoKBrRYBacqMeYH0YtoouJJTK+WhcNlRKiuRdGqJa1w52VfZNcyedMi1PE0cRy5y99vcZ4j8lFOSdkd7BSV3p8zHcUY/UzuEZjdBGXAXOm5tckKeVtrMWRUKcW4O5q+AmH9jbcuIzvyF2+TNp+a00/CZaz75ey0Idy9RoR8FJq5VcgOp5Ivc8Ten/j+nwKjaxJO4nMCA4NIB3b08v62WOdWmpWuaIXe4lsuvZLlling4jvVmBwGVxLGEb5mi5DvPW3kind2NtTAuFBVb+dvJl1W1oiYXvBIAG26kzAlcxOK1zJn5mRZDzN9XeYGl1CSLY3RAcVXCnGPhSRNybIktWAbDU9ArlFsrcktxt8rrXe7I3++f6KzKlqyMc9R5YIr6nFQ24ibyPiO9+w/MqLrRWiPRocMk9Z79OXqO4ZxE5os8tu3qL39eZ+C4qxrrcMpyleMfZ/sXTeJ2ytEbmjK5zc1tPCDctIOmtrb81JVovQz/03spZldNbc9fTX9Da02LBwzeyly9QGuHxY4/JaVK+p48sLZ2zxv6r6ovqB4cA5pBaRcEcwrEZJxcW4vdFowKZWMVW/ougddGHMykAgixBF+XQrjBR1tVHFo5puOjSfhYKlosMbXYBDXVkMhd7JjQ7OHAsMmoyhoNv5rqPZqT1LoV5U13RfGWJwU8ns4aYuyN8QYSzl4Q0tF7912SjLS2hCNSce9fUzcfGNVFLkjmkLCxrg2UeNmYXMbtbEjqss7wejZ6VGEK0byirlzh3GFdNLHE2RjXSOytJbe5sXbDoBdTpuc9mU16VKlui0xWDFBTmf9tjyhuYgMI06C2t1N06lvEVRrUE/Aef1+NVErfHUPNxfRxsbjQ6LNJa2Z6NNQaTiL4XhllhljidK0iaN5dE4Ne8hpytJdu1psct9SVppaIwY15pm6qJ/aSBlZG6O7LENYHMqXcnM/A4C92nXXQkC6sk421MsMyfdZosKqwGNDGlsYFmDbwjQaBEdepfQPuFMgxwtuhwhVNHzbv8AVYMRg1PvR0f83L6dW2jMtj9XJG5ojjJdzAG4uvOpwrRq5bW69DdFwy3bIdRw0H1MNTG/LZ4e9pvy/D3PO63qOtzR8dLsXRaurWRbcRj9w/0+qmzDEw9S8tFwLk6JludzWIZhe/3jYdBopqCRBzbHYqTLyXbkSp4njdmj3tY/G6y1qicnHoe/waKyy63HcE4ddNY5bN/E5RhDMejXxUaOm7JnE2EwwsaIw0uB1d1U6kVFaFODrVKkm5iosGjnjzMcGSNHu8nf1U4wUlpuRnXlTnaSuuvQn8BiRlSWAnIWkubfQEbG3IqdC6lYwcXUJUlLnfQ3rYzATLGCYzrLGNbf92MderRv577dtUeLGSrLs5vvf6v7P7Pl8jR08oc0OaQWkXBGoIOxBViMcouLs1qNVW/ounCRHsPIIBt8IKi0dM5xfw+yZsby1zvZk+6S11nWuQ4ai1r/AB6qDRJMguw2mgzTF/tC4D949+azBs1p5D5nmoMkefYlg76qr9pSsIZl1cbgOdfcEjyVUoN7GuhWUNyzwrhmsima8BrXC5Y7NoHN1A20Dvdv3XaUHDc5iq0alrCcNxPFJ5XUufLdpa9rmt/dtOhJAFxYHTqbWV19NTJoQYOHKZ0jryy2uQImMAtY21kcbcuQVOVNmuNZxjY1+F8PNhIfTMyaAFrjfNrfNm66qajYzzm5PUs8QhfODFJDaJ1s1zcnyI289/JdsQuXVHQWt0U0jly1YyynYjcVZLA4WrlhcakhB3AUXEmmRZ6UHbQ/VVTp3LIzsUPEn8B47j6rO1yNMWY4MzGy6jkmW1FgbnakWVqgylzLM4FYbKfZkc5BxDA2vble3TkeYXlY3C1HJVKW/TqbcLinSejsUEmCVMIIhkLm9A4j5HRYocQcdJpo9hYyE9ZxT8yjraSpOj43nyAV6xlKXM0wxlKOy/nudpqGq2axze5Ib/VSeMpx2ZXPGQfI23BmFmHM55zPeANNh6nU+a14KU5tzei5Hh4/EOq0jc0rV6iPLZ2goTE5+Uj2TvEGfgcfey8sp3tyN+q6lYtq1VUir+JaX6rl6+Y9U7+ikUEiPYeQQCkAh7LqLR0rJsAhcbujaba6jS/WyjlO3JMdC0aAADsEsLhUUeZpAJaeTha4PUXFkaFzNs4Xe2X2jHtjk5yNBzyDpISfGPPblZRszty0oeHYo9Q0X5my7lOZi2ZTNHJSscuL9kF2wuKDV2xwUugEAIDhC5YCCxRaJJkHE8MbM0tdex5jQ6KEqaluTjUcdiLR8PxR+40X6nU/Erqgkcc2yzjpgFOxC4swhdsLjEtEDyUHBM6pMrqrBA7a4PUaLNVwkKniSLo1misl4dfyld8AVkfC6XQt+JYmPhl1/FI4qyHD6ceRF4hsuaPCwxboU0iiU7lrFHZWpEGOrpwi1W/ogHxp5fRAdDggFIAQAgOLlgCWAJYHV0AgBACAEAIAQAgOWXLALLoOoAQAgOIAyrlgcyroO2QBdAcz9NUBz2fXVAf/2Q=="/>
          <p:cNvSpPr>
            <a:spLocks noChangeAspect="1" noChangeArrowheads="1"/>
          </p:cNvSpPr>
          <p:nvPr/>
        </p:nvSpPr>
        <p:spPr bwMode="auto">
          <a:xfrm>
            <a:off x="809625" y="646944"/>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4" name="AutoShape 27" descr="data:image/jpeg;base64,/9j/4AAQSkZJRgABAQAAAQABAAD/2wCEAAkGBxQTEhUUExQWFRQWGBwYGBcYGBcaGhgXFxcXFxwWGBwaHCggGB0lHRcYITEhJSkrLi4uFx8zODMsNygtLisBCgoKDg0OGxAQGy8kHyQsLCwsLCwsLCwsLCwsLCwsLCwsLCwsLCwsLCwsLCwsLCwsLCwsLCwsLCwsLCwsLCwsLP/AABEIALUBFgMBIgACEQEDEQH/xAAcAAABBAMBAAAAAAAAAAAAAAAFAwQGBwABAgj/xABKEAACAQIEAwUFBAYHBwIHAAABAhEAAwQSITEFQVEGYXGBkRMiMqGxB8HR8CNCUnKCohQzYpKys+EVJENTc4PxY5MWNDVEwsPS/8QAGQEAAwEBAQAAAAAAAAAAAAAAAQIDAAQF/8QAMBEAAgIBBAADBQcFAAAAAAAAAAECEQMSITFBIlFhE3GxwdEEMoGCkaHwM0JE4fH/2gAMAwEAAhEDEQA/ALHw2MtuJR1bwIP0pyDXmi1bgyND1Gh9RRLD8VxC/DfvD/uP9Jryn9na4ZXR6noaaTu2g24BqjLXanGj/wC5uecH6inA7X43/nsfJfwpfYzGUZeZcwR1+FpHRvxrsY2PjEd/KqWParFne8/rH0pG5xy83xO58Wb8aPspDqLLvucRtqJNxQO8ihuJ7XYVP+JmPRdapz+mk7iadWcZbPxBh4QRW0PsOksDGdvh/wAK2fFjHyFAsb2qxFzd8o6LpQiz7FtroH7wIp9a4OW+FkbwNakgNUMrmJLakknvMn50kzmjA7OX+Sg+Yrr/AOGsR+x9KOpAVAMg1rJ30fXstiP2fnS9vsfd5lR51taDZGYFZFTC12RUf1lwAUmLvDLJIe6jsvIMJ9KGvyA2RZMOTsCfKiuD7NX7myEDqRFGcL25wak+zw5jkYWnGL7eyP0SDXqT+FFufkC35DXC9ksv9YaJWsThcLvBPhJqK8Q45fvfHcMdBoKGkUtN8jWL/af2oOIw621TKguhpO5IVh5b1F8NaORWnQA+MRNL9rB+hH74+hphhr5yAcoPkADV4rwo6sf3Ddm5AUjbc+ldWHnEabFDPoK4t25tKRoQo8xpTjg2GZnuQAMtouRP6uZdup1puLHT5GuKTXaIX1OmtchoCHoW+gpxxC2FzESc0DuHM0PvEwvjWRaNuDJz2dwt65aQ2wxHXYbnyqXYPgZibzjwA++oj2d4iEsKqsoyjdnaNddF5RNOMVxJW+PEAjoJj0Fc0rbOGWrU6DPE0w9vZ5PQa/Sha37Z/aHlQt+J2F2zt4CPrSFzjg/Ut+bH8KZRZk2uQ77h2b5VzcRQJLqB3mPrUWvcXutsQo6KIphdJbU6+OtOsb7DqJqsHZ1PmKw2u8eoqDhO6t+zNN7P1BqXkTX2Dfk1lQwI3IkVlb2fqDUvI0q0oqVtRXQIqjYqRsLXYWuwOpA8fw3rLNxDu2XvysR8hSjIxUrpbdLkKNM6n1HkcwFLJaqbY8Y2NRZrRs0RWxWNYpdZTQDGt1oKRtp8qevbpErTKQridWuIXl+G64/iP408t9o8Uv8AxW8zQ4rSNx6DSfQulBte1mJkDOTSfEe1t9Blzk3OYmQvj1PdSAtCxZFw/wBbcHuDmq/teOo9fGgXsSxPn68/ofSmjii92ickuEJY3iF6+0XbjvPJiSvku3yppdsEGI1inaYU+60bj5gmi/EuGSqXB4N3aSD9/nV7UdkIo2M+DWpI68zJH025a064riLltgDy1BHgOfPx+ddYPClStwTlbpyYcvofWm/G7wBA26SdI7o256UVuFqgtw7ja5RNkOecsQfQTpRa1x9OWFt+p/CoLhMeAwnUd3fz/IqVWLY9a5cmOKLYoxmNe2HFvbWfZCwiS6nMu+k6bd9BcPZAU6cm+SmpBj7HrTBsJdYOchHuEAabkePdWg9qRbQo7IQwFv3E/dH0FIW3IxLAH9U7cxH+lFbPDHVVEDQDSddNKC4hXXEmQV03jcDeOtUW9hTHXFU93uBBoZfSQsdfuozxJfcP55zQVbmvWNfurRLQlWNhLD2vdk7yfrSns6a2sQQI39edabFtyFMos4ZTVjvJWZKYPxIjdfpXdriqHQ6UdEhdcR5krWStWsQrbEUtFAPImErpUFdha2EoWA49nWUsErK1isYInXxj/XlXHtY5gDu5+H41viUoY5wJ+ojyimqyNf1jt3Dr3U6QLOXxJnUCOn31r+nN1rGtka/OmxFPsLuLPiW611guKNbaZJHNSdCPuPfSOSkbi1mkzW1uWHw66l5A6GR8weh6GnL2Kr/gvFjh7gO67MNpG/qKsmxdW4gdTKsJBrz80HjfoehhyKa9QXdsUzuWqN3bdMrtuljIaUQRdWBSeDsZnUHYkT4c/lT7EWdKa2hBFWsg0SDH4A3GUgTzj+ypyqPUzTa32dYFTG4G/ofqaRs4vEuo9kpMkTA2AbXU+tSE3sUEDPZOYchBnXU6dYPqKrTol2M04IFBEfrAehDfQ/y0SvcEiz4Sp8jAP55Gn9v3tSjKGA3GoPf0rMXxAorKwPI/Qfd86Wr5C76I9wjABWe2w91pjudROniD8hUH4phS951zBUQ+85khRO8DUkjZRv8AOpxjOJt7VQoClStwsdQqoVOY9dtBzOm01CeM4sM5y6Ivwidf3mPNj1/CrR24Ekr5HmFu4dfdw+F9s23tcSSwMbkWbZCx4zymu73EbhkZ1UAfDbRUUDooSJ8yaHYfEMLJQfCxl+/oumpG+n5L/hGDm27MwMkAdx10HXfyoSDEAY+4WM6+ZP8AoOtEODY11EC+bancsWb0GoHiBNN+JYbLpt3fneh6KSQAe/XbxNMqaEezJPe4soEFluA7Ehljw029KHXOINPIr0meUaTqKS9kiIGZgWbYAST4TtQ6/dnSPLn5xWSTC5NB9rwuW94jQ+PKuOE8JJljqJ0/PSgvDg7NCqW/aAnYdfzyqxOD2MwAiO6kn4FsWxTc9nwDl4TOppticBG1Tn+hqBTXEYAHlUVOVl9MKK3xOEoVew5H/ip9xDhVRriOFgz/AOfz+FdOOZy5sK5RHQ+U6GKK8L4oZCuw7jTTEjXamjKem3WrNKSORNxZMHuqBJIA74FINxK0P1x9ai7XC+8nxpJh+e+prCu2UebyRLP9rWv2x8/yayomayj7FC+0kWjieCi9rz089/uFKr2WBAPPb7h+e+pPZw6gZpgkRS9gTABBg8orm1M6tK6IHxbs6Ukge6BP3VE7tkg99XTjsPodJFQPinBoeRsT6A/+apFiSRD2TlSMc+n31I7vCYnv08oOv0pk2EH3+lURNgO5bzDw1qd9jbgNgrJJU6jpOundUWGHymekT5n8KfcExT2y+SJ0BkVL7RHVCimCWmVsmtym1wV1ZclRmiecda5c156PQbGtxaHumtE3rixbUnUZuev+lVRJhbhntmS2qwEIAkjkDq2ngT6VLsRBWO7QjemPDhkC+6DmUADpAkjuFPranaDHfBg9x5109EQVgsPeBP6Q5YEA6mRueR16Tp30dFuV97U/WstWgNa3irmlNuBorbjuty6F90NcW3A0lVbKAOgzZj4zUSe1LXQR72f5DSB+edS3GYZ3uEqpY2rpJ7/0pYeZ19aW4v2ZuNiC9lZVjJ1AidSD50Lo0o7ga1w9RaEkDSf9B1Ouvp1pbhtkxbzE5Z06AE6/n+1R3DcMIyh1ICrkYEcgZn1nyNPL3CNVQQVJ+vL60uqw7Ij3FOHDEhnUZYbnuQQCD476VEjgGRsrDUbDr3eoI8jVqWlyoBEFtPPUGPMyPCoj2qUBSAJZjmLHSDmnTuMkRTQbWwjpkQaTJOrNrPdroOgrV2xl1jQc/wA/nWi6cOzW1cbAQe6AdT5getI2rTNlQicx+YUAE92UE+VUTEaCPYxhBCjVveOnLbfoPvqacDtyzwNj86EdmuHXrIJsMwBBXN3H4oHKetHMMhtJ7u4qGVxvY6McZaaNYvDKWjNB28KSfCXbQzI5dBuCJ0+vzoJdZ7mLUByoZgCSoygEiTMjYZmM9I76keCx+W49kwcukjUMI+JTsy8p7tQDpTKLSvo1712DOJXAyhl2OoqFY9WLHMOcjTQcoPWpti8IQxj4Zn13oDxSxpttvr05R51oSphyRuJD8VcaYyx4D8/mKb+yPvFjt5+Wn50ohj7wDe6DPWh2IECCZPMV1o8+XI2G+mvlypwtqdPSm7LtOn3U9w5JAANMKcJa5+W3nWUtPQjXX8+daoALi4F/vGGVzoYiDPoZAnpP1pvwe7cD3Fe1bHs4iI96eSyok6HmduUij3DsOLdtU2getZg7BDGNia41JLo79LoeYVZG0UJ49gRBYaRv30emNqZY1c6kHWaNipEMfAlwNYB0J6TpPiNvSuOL9kxbsl7buWWZDFTmjUxAEd1SsYRQMoU66SOXPc7aimPaS6LeHcbMVyKOZYyoPlM+VFSY2ldlY3mBGmo0Jn8+NPuHYMqyKwILMsyOrAUhhFhgYzBCCw+QnxqXWbwMTDD4lJ7j8iDWzPohBHeMt5bjqNgxHoabMaWxdzM7Mf1jPrTcmuFKuT0E9hJ65wlzK6nkDMeGtdPXFpJIHXT13+VOgMkrcRdMPbdULsFylZ1JiZHjHzopwfib3QM+He2epKkfWR6UC4dd97X4WuRPIHRQB5aeVSzC2oGldUWmiDdIc8qa3j1pR7lDsdiwoJJgDnTAQxthf6Tk0IvKSRzDpAzd0qV/u99L8HFkMwVwWBggNMeU6b9K54Tgy1w4hlg5ciSPey7knmJMadFEwSQO1wobEZ2AJC5QYG0yfHl6UloLTJGkEdaZYzhhyk29946kdKe4dIFOBTE+Cu73FPaAk+7lMAHqPi+poXxNBcMkgg66dATr9PWpPxPgzXMQgVQLYJZztmJI0/lNE7fBLSEkKM24kA6A7Dp40XRkiBcOw9vKyKZkTEDYFdfI/JqS4LYXMx/VTQfxHT6fzVLu1vBfcF60ALw0kaZkb4g3WPiB7o51EOF38xuAg6Nr10BNDlbDJbonGAxByQoEdOo0mOnOPKunw267iTE9KYcIxavlIJgidRBH4ij9q2JneoSi+GWugDbwBDTlmnWJwwaDEEc6Lu6im2JcRW3S5NqtgfGoIJqB8bxBB0nWamPEcROgqJ4rhbXTHz8abHs7YZp6aRGWYLLEktyHTTehty5J0XL+PTWplxDsg6rKOrEaEExrEgAgRPcah+IUgkMsZSQVPIzBBrthJS4PPyQceRGCT+eu1LosDTakre/5/wDNO1qhIy3bB9KyuTmPw1qlGVl78PvKy6GfP7vvojZGlVz2PdLqqC7LctbZSVJUaKWjUxqpG2gncVYNhzA1nvO9cjVHZa6F3NN7hpRmpBtTQYRFGMkzAqD9tMa2dQoLe9tqSSdgOvPSp3ilhaAcL4U1/EswnKiHXKSoZiBE7Bok+E0Y8iy+62AuG8Fa3o+7hg3cSAVH8JEUtas5Qy7RDDz0I+lOePcS/o5uW3/rEZY7/hII8VIodc4qGMgbgCg4tsRNDl7snwUT4yfwrRplgLubMTuYP1FdY3Fi2ATzMCoTXio6oPwi1ylMMNSf2VJ+Uf8A5UNscTRzl1DeoNP7N2D4iD4H8g+VCqe4b1LY5v3nIgEypDKOmvL89TT+327yFluI0r+skGQOZBIjpz5eTBUltBr3baeI03PPyrrh/Y04i6QxyLpm/aCnoNhI0HU66gGr4lbojldEuW7dce6BrrJPI1q5wosAWYSrKwDfCSpBg+nrFPcFbCqADIX3Qe4aD6Vu/jQNNZ5RHkdaLdBjb4HGCxQZZykEEqe4gkGevjS+FsDeg/B+IZR7G+BbcbGd5OhM9evUwddz9gaUaM3Q4WtXNqwVpjRJiGG2BPIfMjWtAzqdZmNPhB2ExtETWNdM6Vu4rEa6DxrUwpoin2h8VdLEWozDcn9kgrp1OvoPCoR2SvAWrzMDI+pG5nxNWFx/ArdQqRPTz76i/ZrCZDdtxMPqJ/srGo5U3CDFpyV8BLh1tgLc6FAFy82n4vAa/KpKNBTLCYUIJhV6BfvPOnNy7pUskk3sUOS5mmPEL+h1pW9foDxHFE7VNIohB7omCdzA76MYbCyPZAROputooIPwTyPjUNcP7RWH6pkeINF8f2xNtTntgzE5TlJ7+YmqOL2SFcvMP4pURQJEApm10OXVgfIEzy86pjjeKF29duLorOzLp+qTpy00A076L9o+2VzEj2aILVs6GDLMN4JAAA5wN+dRq598fU9a6MONx3ZxZ8qlSR1hzt5/dy++nCU2sL1MDxHcKkOE4DdcD2dq687Zbbtvz0U+tWbokot8CPCcKWknbvHOsqV8P7M4vLH9FvadbbL/AIgJrKhLU3wdUVGKpsAdmOKLaxCOQZAKvG5VhB05wQDH9mrgTFzbVwj5WUMrZWgqwkHUaSDzqp+DcCvLirI/o5uEuGNkf8tGUsCWMBYMSx5gc6vPjduLV0jX3CR3lQSPmIpnBMjGdbEau4p9sreYNEeGYJ35E9/L1oj2VC3ULxMQBPKRPrtUhIpYY9StjTy6XVAlOCof6z3v7I2/E06a0AAqgADQACAO4U7UUk4irKKXBFyb5Ke+2nBqt3D3ZAzKyHXU5CGUx/EwnwqMYbAObYYgiSCF589+gj6ir44twy3ftvbuKHRhBDfUdCOo1qv+MdnnsSQC6R/EoEbj9bbcUk0VxU9mR9LQBkcwB6UI7VD9Gp10b6iKX4hxAWrZuASCQFHXvqLcQ41dugqSAp5AVyqDc7R2JeEzgzMb6hTruSegqd2rBYZo0nTvNQDs5bd8TaS2CzuwRRMSWIEEwYHXSrP4xxUC2uHtKpgZ8w09ottC/WQCRmjoyjvLZcdyRKMtKG2Cwcn9JiLOHUKWD3DlXTKPdM+8xB9JjutHguGsCypsENbb4XWSGjTNI+LbfbTSRVCcba415bVx5Mi0pAhUTNklZOgGsnx8vQl637G3bs2QFgC1aEaKFWM3gqKW74A510Y4KKOfI5SnpGuH4RZggFgoJHxaEj4o57yNNiCOVAcbw83PbCyY9n8IG7tO0+R18N6M8U7R4TCWxbN5SQNEQ57jbnZdZJnUxqSZqseN9pGZ7mTNas3DmZG3IUEKGjWNjA8NYoTgtjLI99w/g2tWro9oSz3CFHtPiDR8B5RoYiZ86l9k9NqqLgrXLjLiHE2luJcJ20RpzDqRuAOkDarTw+NQquQhswBEayCJBEb1OUWikZ6kEM1IXbwFJG1ebZCB/a92fAHWh7WLgch9CPp1HUVmmkZNMJ2TJmlcQdKQw4NLXBO1AzAOOeJqIcGz27ly4w/R3GkOGBAM5Qrc10gaxqI3NWVb7PG4ZuMUHQfEfuXznwozhOGW7SBEHuqIE6+s71SOO1uLLKovYhNnFgiZpniMXrpS3bnhqW8RZhhh7RsYh7jAQuZFX2fcDmPwiM2oqDcHx73rMs0sGIaI8Y08alLA49loZlLhEmvYoRqYoc19WOlbs8NB+IT4mjHDOzly7/VWzH7UQv8AeO/lSqPSK6q3YGvoANqB8Z4FiLti5iFVVw9r4ndiM7TAW2IlzJA6SYmZqzV7HRfs2rjg5gzuFB0tplHxcizOoGm2YzpQv7Sb63r9vAaWsHhra4nEvBgW1JQWkynRiDAG5LqRtr0YsTTtnPnzJql2UcxAn0/Hxpzw3ANfuJZtxmuNlGZsokgn3jy0HzrvFfpLjMqZfaO2RBEKWacoOghZA6bUT7O8FBx9ixdGcZxmFp0bMEBuHKytAPumefdNWOMlX2K4c2+IYhHC50tup0nKyXVUhW8j4iryDmqL+y1yOL4iCWn225MsPaEiTrJ2OuulXWbhA2H+prBHB76ymjXm6/SsoGOLGEW0DHxNu3M/6d1MuMpmtZBobjLb8nZVMd+UsfIUSuamk7djNeSdVthn/jPuL8muegoPgeHNse4XDhFhRAJLHxYkn6/KlGNbJpOiIYTXO9bFdRWCJXDSF61I1A++nNbYcz6VjFZ/aB2JN+0xsCLqnMEGgudw6MeXU+M1SDKRoQQRoQdCCOR6V6wxS7aDXSqa+2zs6tm5bxVtYF4lLkbe0ADK8dWGaf3AdyaXSujoxZXdMF/Y1hkbHNcuj3bOHu3T/LbP8txqFNxe6wuOzaXXzZD72UxEgnXRfdnnI76ffZ6cuH4rdkjLgXt6ftXTCn1X50DvnRV5Ks+ZP4fSmSTW5Ocmsmxxib73DLHWNTqTEk6knXfyEDQACnHFEyIljpDOOQdhISOWQECP2s1b4Wu90rK24YzsTMInm2sfsq3SmTXszFjqSSSTzJMk+Zk+dPSuhXN032/h/vj8GPeH8Uu2UZLbBc8SYEiPEaU4/phSCyrcYgNNyWAnVZUH3pENvswphw61nuAbZjBPRf1m8hJ8q7xt4M07SZA6DkPIQPKs4psjqfBJezxvcSxtizeYuhcM4Oo9lb99xGwBC5egzDz9DE+VU/8AYbhwb+JfSUtIo/7rMT/lVcBrSVbIIgglmJHMLHcBPqcx+VCONWxnB55fkCfxoo9yXEbQZ6GCIjwk699NsThy121EZfeL6dChGvT4hHeOlTkrVFIOnYjgeGGMzHKDrHPznailqyq6KNeu59ac+dYR01NZRSA5N8mkt1ttK6Z+lNLz60wpXX2uY6+uGxHs79lLbKltrJA9q4c5CwnWPeXpARt5o9w7geExWHw7iQgtKFVCFABAJWI5GfnVa/aabTYm6UIZ7roCtss5AtIDccqPdzkhQF1gWM2k6WD9mV5RYKIr+zVjGcg5ZZiLYI0MW/ZEkaZnaKLKRT0uS6r97+hJOHdnsNajLbDEc2JePDNoPKjQrhK5xd3JbdpAyqWk6AQCZJ6aVkTbcnuCMO83cViGMKsWVJ2C2QzO/d77uD/0hXn3tJxZruaRN7FOL90gam3oMNZUAkwVC3I3Oe3+zVu9vMd7Lh1rD3PcGKdLd1lDStpv0l98oBOaM2mvxc5iqq7N4lLmPe/icS2DfMzh1thilwsVywQVRU1BJGkDbcFDzdv+dEZeycxVlKlfdKkEERuCDqDOpqcdiPs7u40C7cJs4fkw+O4Qf1AdhP655jQGmVjD3uJ8QQXnVnuuLbXEXKGt2hBuAcpRC3iR4V6Kw2FVEVEUKigKqgQFVRAUDkAABTNaSZFOC9hsLhHFyyjLcAI9oWZmM7hgTDA9IGwiIFFbxiQ2h/E7jy+tGWSmHErE6/nSpsIzzjnWUzxFyTFZQCEbIkzS+EHvOe8L/dUH6ufSsw6aCucA0pm/aZm8mdiPlFYbpsXaubjhQWOwBJ8BrXZpHFYbOpQllmDKmCCNR84Pl0oinaXA2xB8D9a2aEvwhxGV1IBnUMpkREQYO3PqNwAK0lq+oSQ4gAEI2YAZ5O+/uqBMTD8yCawLC4Hyrnc9w+tNeG3mZSzEkzGqhSI0OgHWfKKegQKxhriTLL3VEvtfw4bhd4kfA1th3EXFH0MedS0CWmgP2mpPCsX3WwfR1NYKdMqbsTho4TxV4+MWkH8DA/8A7Kj+JTRttWgaj9UR176nvALQHAcWw1kEyOeVrU/NTUFVQ721JyqxLM37KSzMfJVJ9KEXsitXKT9Pi0vqOcamSxatjdv0r6r+sClrWeSZn/79C/YED4fQT9KV4pjPaOWjLnaQo2VQIVB3KuVR+7TZ2Ggp48WQlzt/KCeBw+VXYiCtuBOmtxltk+OR3jvg8qY3LQLeH5++ilm9FkwxBa6NjGltDP8AnL6CmQuyTIBHgJ9RB+dFckYvcsD7Fcatu/ibbHW5aVh/2WYsB10uE+CmrcJLb6DePx/CqG+z22LnEsKoBEMzGCYIS27x11ywdYIJBEVfF5p90ef4UJvctHgZ3veuA8kQx43CBPiFtsPC5RezZjxpjw63nOblM+I2X1iaKzFKNLyNZAK4kCuWed6E4bixylmUsNxlnNBOgKxofGNj0iiAK3W06Cqi7b9o72Mxv+zsLdFm2pK3brXMgLqCXDONVRYyRzaQdIq2sPcDw422HdtPnM1SfZjHn2t8W8AuLuNfN+5cZVZktFyTkJ2aSSBrmltDTRXYDXHcPjMDcw12yLK27ls2LBsCFRWRGZlnUu5zEuwMgA6EgLafY3B+xwdlN4Da9ZuOR46EVTuOxmFu4zCvhkuW7L37ClLjSAExCq7KCTAYgamD+iMgTV7YCzks215hFB8Qon50suR1LwuPqv2v6jxWob2ob/dmTU+2K2YHMXnW2f5WY+VE7S1WX2tdplVUt2Lv6W3cBLW2+Bo0UkaZokxuJHXUD4F40/Lf9Nxa9xdbt84y0hTFYYezxGGdRcvtZzIzLh0mQQHYZhCsZmQA1RLt/wBmrVm1K2UwyqLfsVzK12+126Td9owY+0a2iLrJA9pAJ5rdn79i5avX7ONu4XGBTnVytw3Q5TM65hDM+RtAfdLjQALUM43w3+j371r2ourZgKbZlNVViEGwOwMbka61VckWyw/sU4d7TEXb8HLaQIp5Zrhkx3hU9LnfVyUE7HcDXBYS3YHxATcb9q42rHwnQdwAo01LN2zHJM0ji10HcfxH30uBSV/Y+vprShAN/De/mG0R5/mfSt0/NnM7AdZ+SfjWUAnFu7ltlj+qGbyWT91bwNsratL0RQfEKBTXHH9AV/5hFv8A9xgp/lJPlRBDMUOx+Ie9/D/opWxWkrFokzo1y40rc1q6dKxji0ulZdNaRtBWEVjHNtaj32kf/S8Z/wBI/wCJaktR/t5bLYDEqBJZMoHUl1AHrWCuSKcEwHs+z7qRBOEuufFkZ59SKrC9bhc0atCL+6gUufUoJ/fq5+L2FtcNe07hUNoWnuGYRGXIXIAJjl58t6pnieUv+iuC5aj3DGUgSSQyHVSWZj361kyiklCXvXz+oOuCW8K5CgsK0gMk1lpiJMbD/Wq2qOfoI4tYt2hsQrsf4rjAE+Koh8CKHWUI50+4rdh2XfKqW/O2i2yPVTTS1cEVo0wIlP2WM3+1LHhc/wAm4Pvq8eJ3zbtOy/EBCz+23uoP7xFUZ9mVwDiNnXfOPWzd/Crv4j+kNhOrZ2/7Ylf5yhqc9mXxJOSvj6bhXhloIgA2EKPBRlH30uTzpGyIAFLga+H1oCM5cQKZ3eH22IJEMDIZSVO53jfc+p608cyaROp8KxhK0wt2SToqKWJ7gMxPyNeauD8RxNtyLF1rLXQAxUxoep5ASdfGvQ/aS77PA4lumHuf5bV57sBVFxgSdMi6agvIPP8AYDj+KmukK2MMQ03PdJCiApkyFWAp7jABPeSedWdZ+1u8bKr/AEe37UCGcs2UkcwggiR/a3qs7KAtMnccu/xpzhsqltM3jIE/wmfmK3oNT9nq9SQcW7bY3Egq99lQ7pai2PAke8fMmguOtBbdtes3D/EYBP8ACornDtmYKttJJga3NSdANbnWnXGMQRdcLlyqcg9xDonu7kE8utZu6Q8HpxyfnS+fy/cZYcBQx6oQfMqKTzKqyNW310XTXYax5ilHvkj3iT8I+pMDYfCKf9irAv8AEcLbI903ZM8wga4R55I86MeTnR6UsNKhiCCQDB3E6we+lIrSa61smlKGE0hc5+BpUUkdz4VgiWG+Jz3gfyifurK5w492ep+4D7qysYDXHzXLa8kK+BZle56qLS/+7RZPuphYsQQeZLsfEBLQ/linyc6VFcjVJIWtbVh3rm02ldNRJG65etg1rnWMJYcGPX0mlshrgXFA1IHiQPrSN3ilpd3HlJ+gNa0gpNjrJQ3j2FL2XUGCcpE/2XVvupC52os5gqh2JIGgAGviZ+VOXxmf3ckAjefHlHdQTT4C4tckd7doP9m4ga/Cp9Lid1UgcoWdRoTyq8/tCaOG4qP2B/mJVB4hzlPhT9EpI7sKuXc+n+tOuE2MzoJBBdQfCQDvHfQ32hC094RfhgYOi3G/u2rjD5gU0hJI6x6lyWKn3mLHmNZO403NNfZrFZduCRyil2vmN8w/tQ312rIEeB32TvewxWHuzol5C37mYB/5C1eibULcY8kQnyLmf8uvNoIKEZJJB0Un3t9IM6nur0OUK5Eks36BSeZNo3brE+OQz+9SSL4LeoL4Zvl9adqsCmeA1+v3fcfWnrHSgjCLHnXFvQE84NZdrph7p8KxgL2vScBi0/8AQujy9m0fhXnL+ke4dO/foCPvr1BjsOLlq4n7aMv95Sv315aVf0YJEEgT8qdK0LIX4Zq9tTsXUerCtNc1aP2mHXZmFd8PEXLf76/4q6ZPef8Aff8AxNWkvF+BZ/0PzfIV7PXCLwciRaV7xH/RRrg9WVR50PvM3MmeZ6mn/D7gW3e6sqoD0m4rkHxW0R5mmeLO1OobNiN1BL3v5fIc4ex+jVjzZ/QC2P8A+qmn2O9nzexrYgyLeGnX9q66lQvgFLE+K9ai10gWMP4XPX2rfdFXd9luEFnhtgje7mvE9faMSs/wZB5CltJE48kxJpKZNcZiaVAikHN0j+sfD7zS1NL9wL7RiYCpJPQAMSaxgdiscLdpDIUdSJ1MmIketZVU9tu2q4gLaw05EMm4RGaAQAo3C67mCeg57p0l2TcyycNfuLcCuyMHQOMqlcoOX3dWadxJ0mNqMRW6yuXFJu7Lz6NLvFdzWVlWFNFqQvXDMVlZWMiO3NHb94/U0y4hcIFZWVwT5Z6EOAPgcQRdB00kidto+/5UW7DcUu31ue0bMVuMJ0GmhAAEAAdBWVldOHhHPn5H/wBoc/7Nxep0tj/GtUHijpWVldS4OR/z9RJ9qf8AD1GW4f8A0j/MUQ/JzWVlNIWXQwvW5I8K4urWVlGlQY8IK9mlzYrCKT7rYiwpHc162D8ia9BXNb6dwdvMKi/S63rWVlQkX+zf3e5/AOYHbxJ+sUtdOlZWViYgBS3KsrKJjjDr7qnuH0rzBx63kxGJt7hMReQeC3nUfStVlFPkViOBf9LZ/wCon+IUpjDFxx/bf/Ga3WVpvx/gX/x/zfI3b/8Ak55tispPdbsAj/OahziWArKymT8JPJ17g7ibX+7WZ5PeHysN9WNXR9mGY8Ow+Zs0IQukQod1Ve+AAJ7qyspeiUHuTFVrBWVlAobbao720xJt4HGONxYbrzBXlrzrKyigHntMTpoqCP7Ct/jBNZWVlPpRzuTs/9k="/>
          <p:cNvSpPr>
            <a:spLocks noChangeAspect="1" noChangeArrowheads="1"/>
          </p:cNvSpPr>
          <p:nvPr/>
        </p:nvSpPr>
        <p:spPr bwMode="auto">
          <a:xfrm>
            <a:off x="971550" y="806601"/>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5" name="AutoShape 33" descr="data:image/jpeg;base64,/9j/4AAQSkZJRgABAQAAAQABAAD/2wCEAAkGBxMTEhUUExQWFhUVFxgXFhcYFx0cHBcXFxQXFhcVFxgaHSggGBwlHBUVITEhJSkrLi4uFx8zODMsNygtLiwBCgoKDg0OFBAQGiwcHBwsLCwsLCwsLCwsLCwsLCwsLCwsLCwsLCwsLCwsLCwsNywsLCwsNzcrKysrLCsrKysrK//AABEIAKYBMAMBIgACEQEDEQH/xAAbAAADAAMBAQAAAAAAAAAAAAACAwQAAQUGB//EAD8QAAEDAgMFBQcDAgUDBQAAAAEAAhEDIQQxQRJRYXGBBRMikaEGMrHB0eHwFEJSYvEVcoKSojPC0gcWI0NT/8QAGQEBAQEBAQEAAAAAAAAAAAAAAQACAwQF/8QAHxEBAQEAAgIDAQEAAAAAAAAAAAERAiESMQNBURNx/9oADAMBAAIRAxEAPwDrG1yIRPgJjg12RlaNMFfSx49Axm8LX6Zs+6m1HNyDskxmIAyEqWhp4cDIQiFIFY/Ex+0o24s/x9EHQjCwllmaY7FuRMxbdSFLYSxrhkPRDUYdQrXYmR4SEh9YnOEpM6XDIea3hwBnCZVa0pNVzBopk3bJMonHMb0DKojJZUqRokgaIyMJorAjJaoAvzIT9kN0B4oMaNYAQTC2NmNOqBxBOQWqgaMzKFtGaoAWwG6glKaAMsk5+U36Kw7WgxoyWOcNEruJ1IS+4n3SZ5q6W38UMpnktPok6qeuS2xe0HXxA/Aoxt70Hv8AGMw7szBQnDPcZ2rbkwlwziEulVcCYlWAxtN0RPoie8tFylurE8Ft7JE5qITWJ4oqT3fxKUmNeRkpdjdVP8StTIjxBZ+qgwgrYknRCEGwMzC0bZEoRik4VxulQKFY6lZ3tyZlbe5pNxKRXos3OCkY+rO9KfbQomUW5F7hwVNKm0D3yTxQtJbS4ptSkIsVp5Yf7rHVaTrDTiujIaVMTvVD3bJtA6JTqrALJdGpJvJUFfeE3lqT+pDjAAVOyI0HNTmkYyB5ZohsF4f4glLeGi+yB0U5sf8Apnmq6VeRZvmnB7LDhrcck04mlllzCcKgjRKe5hzieSiWyvT1iFtuw8S2CjobM2jlCRiu2KTCGSA53uty2junJFsjU42jDNnJtyqW9mVH3LY52SGdrin7xaDwOSfT9oqe+Vy5fLnp24/B+nUewnj97PX6J3/td+feno0osH7Ri0NABOZvruXWHtD1HKPiuV+XlW/4xzR7NPj/AKmX9H3S6vs/Uj3mnmCPkum/2hN4gfnFR1O3Kn8x5BU+Tkv5RBU7HrD9sgboK5/azjQZt1WljN8HONF3B227UAptXtDvG7Njva4Wct/1o/lHy7tH2zIB7ltv5vz6N+q81W7Yr1CS97vP8AX0jtf2coVJIZsE2Ii3UacwvBdvdiPw7oNwbh28Lc5Ss8uNk6L7Pw1Ss4MbJcfQZlx5L6Rg9plJjHEmGgSdYtPOy817CM2Q6oWk32QRuF3esBetLgLnRajn5J31QVpmIAsnuE3aG8yUiQMwDySvKD70Kg1gRGSnp051RVaUaKxbANw98ymtokZ3WqDBqU9jNzpUthBpzkUt4I4q8UjlIK27DbwhOb3JPu5rVIuNnEQFc6ns3+Ch2xORKhaaaIzByS6lc6Ii4JtMBQ1MCTchNLBE6plVwOSEsMJWqKbKY/aJQ02Nm7R6JTmt0MLQZ/UQtYzpr2MmzZWxQnLwhAzZGqYCM5KkCrg7+8T1SKmCIMyfNVsrE8lv9QJglXayUtjDEbSYGwFlUi8WShh5MyVLoxzRmGrC1u5b2NNpc/t7tL9NRdUJvENG8o1qTUXavazWvLGmNkeJ3H+K892n7Ww3YYc7Ez6DcvM16lR8yT4jLkilgDMm6PDbtd5y8ZkVHG1XukOMcSujgqxbqSVMyiGjxEBNw+KYZ2SDGcaJ5eME5V3aHaD7QrHdo1YzPmVxsJiAdYV36hus9SuWRryM/wAYqDM+qdS7bnOfzgudWw4N1BW2m7jzVkp8q9P/AIjORlMpdqOF5Xk6HaQBuI3buS6WGxrDrbXllKzZIfJ7fs3tplQbL+qtxvYdOvTLDcHI5lp/kF8n7QxlSlVLmOlthwjevdexvtYHgAm4zHSQR0R/g1Z2H2d3FIUXAF1N7yY1l0zyiFdXYHaW1H4F1+0qAe3vGGJEOgXygFcvYgXLnLpxuxx5ce0pwjG3A5WQHAzcH0VbsPrskoe8i0Fb1nxiSnhiDmT0R17D9yqZWcOHNIqVAXeJoVq8Ubqu8mEYd/GQrwWmwgJFRrQbzPBOjxBTqDXNBVqO0fCPYBNymvpMOsFS8ambWMXcUQrHMEeS3UoCMpQ06OyCdn1QPGtF87vJNuI90gpBId+2OqHuY/c4KGKX5mGjgJU4qu/jHVGxv8XH0WOa4WO1zhXSsPqlo39At1XNgWPRN2CLbMInk/xS1hbGtOXwCB9B3DqEVWgTeI6pBxrmnZdEaaqHUV06VvEL7woKjPFl1hUGu8ZNtzT2OL4kWUslSnDtMeIyq20IbmEt9jZoKbBIyE6KWRptK2YXj/8A1ChopbZhsu6kDJeprYh1NhJZYAmZ4ar5l2tiauIqzUm3ugZALOz9dOEvtLh3yLNzVjMLUOQhW9mdmxouuMGRp1Wbz/DenlqvY5zJvuN0rs/sRtFzn3Jd6L1v+GON4QDs15Nh+c1i8tZ3HBZSE2twWqziDC7lXsl4uWWXBxDRtwJHH7LfHtSH0ayoqNDggp4Iv91wnjZNdhnsjaaeYuPMKvTWVxMbgzmFGKrmm4Xo+kpf6NrswrZWNscl1bvAAdAl4OadRuySL57rwunW7LAEtskOphwiIcM/krI15/r6R7Je0U//ABvcDOV9CLtI3Z35Lo4vs7YfIcdl128t2Wi+TUMQaZaRIIzj84eq+pdhdqjFUo/c24HS/msd8a6XOU2KWgxw4pdMyZsIWnVg3Q8fwoC1pAhrhG7zvvXZx1vEVeIPokYjEiBst5/aye7DsdAhyRUp7J8LQRzVi2spNk59IVBZBHiHkpXVhoITqTm7zfyVg0x1EZAjySH4PiSeKKo0k+E+qZkLuKjoadNwERPVadPEdJQOdeznTuJW6bjqPIKwaCN8zvj5JlVvCeaftM1MFA5ozDgfzioluMDxGPJAytOtkysZ0np80ruBaWkHmgWlveZuJ4lbqVbXE81ux/cY5InARnEZWXRjsvaMagbkinWYTYX4qtmyTBceq22nOQ6wpZRMceB/1ICC2+c8UQBbYmeAaipkEWPmg6S7Ld8UdMAXE9UZpmJkeS13R1iOR+KkLGirVZsF5AMH3QMuS5dPsMh0vO11sOmq6m0AM4jO6wBpEmIO4LF4RqcrmJm4bZPhA8j8U+nSIzW+9H7Yjet94DkQeqciec9p6VZrm1acwLOALob/AFQN68pisbWHia98tMxtETfKF9U2rRlPFc3EdjMcZNNh5nNF4prC1GvYHtbLagDgRGvEZrl9p+zoqAmmC1+eUA84+K61JhYA0bLWjICbDhayZ+ocMpPmnxHk+fvpVaDoqNLSd+R5HIrvdjYjbcGucACLzrwC9FiWd4IcGuaR7rh9V57G+zgLppOcz+k+IDkZkDzVymunH5J9r+0fZ0NG1RO03Uaj7LjnDkZgqulTx1EgNLKgjLag9QV0cG2pUk1aYY4WImZ8rLjlns8px5dxxaeGJyE2J6ASfRQ18INmR7xmRlGUGdZXramAMZQuXjsK0GATeRfTICXc5vwTrOPGYtxE2kiJMZXzXT9m+1+6cHACzpJm8XGyBMHMHoud2pR8UTe4J0IH7gdZ+Skws7RDsy7QamTpy9V0s2DjbK+yPrB4D2kw4TlN9Ul1YtymOQ5LzPsnjyS6i/XIE5EHNeoOHbNyBusfUdEcfWU859wxmJ1k9Aj70EzedJMKSoLwCWngDBEo+4fvBtxC0xp1avylSHFO/pPRUDK+yepQVAyNOhSCxUuJa3oqhVJGQIG+FLsRlEbpTWbJvsgHgpF7DZ9w+awYVpya4dfnKKo6LRPFDSrNHUTBv8FAz9K0aOnn90Zbwf5BStxVMn3SOYKYasZA8LR80HYJ1WLHaAWqZBm5MKd9Qm11lOpGVuqcZ1cabyPdAA1MpVOk+c2nhBTXzGh4SgvuhGt0x20c25cYC0Q45WQudxWyXRYkpQTLd5nUQUdJrM4M8vit02EJRa5AUVa7QLGBwlaY9oA8TiDpClqM4Dmt0hOcDqk6dUAJsXA7oj5LYaBq/wAx6JJ273HmtjayMZ758tylp9Z52bHpZKp1IzHk0ISTJEH86rKLntEnYPMpQ2VTkJ6t+6PviMxnlP8AdLdWJEwI3gmEYeRFnDlcIQa9IOizQN8ean7h+gad0K+s+flZJqPyBLIVFYjdSd/+YHl9Vl490Dpn6qixsI+PlK2WCLtBWgndePC4cdnd1VLTOczy0jXNR9+Wu90xyEBWYaqQSTrkPks8vR4XtTQfZzXAO1kWjkVzMdgw/Ia5+tt661MRJ8vTPzQGmTNt5vlPyXHHd84x/Z0kE2FwOmnASfivM41mydoEyJBI4GBBz39F9N7Z7PAktsIy4wdV4DtDCHbDQPE4wBIGe8mw6rXFy5T8T4HHgeKHGBYjTxCdvplGq+p9kY+nWpNqbM1C0Tlugn4L5BTp3LIdNwbztOmwA5c16r2NxhZVpsnMAb9kukxb8E8FX21x9WV7w0icmujmAUxuHGcnqQlu72bfIrO6qGZkdAumuYxTE5ieJ+yJzW5QzmA4o6eFfqCeJH3R02P1HwRpxIajbwG+qKkwHd0JEpuIpiNJ5D5KMMg+80f6R9FDFAo7MiBHNx9Eotm+7h9lql3kyCD5D5JrnONy6DwCliU4kgxsOI/P6U4PY7IuPNoMeiLEU5/eJSGFwNi1LOYoYGjcN1oW6rRP/wBZ3giClvo7WbgDwSjSg+84xuCDi4gfkINobneSEOjNbBOh9VLR7TTYISY/d6fZC6mZvfz+qFzeB/Oqlpm3uk8UDCePktMaQPz6rJ4+qka3mRzTG1I3JBDjlHmts2wDIalGQ4zEeSAyBcCPzilCu8T7kdVgxb5/Z6qxacWA5W4QtgNiNkjpZKp4x4MECOo8lt3aBketjlzUZTe6EQLcIW/05IufIfdBVxbRcBxk6NRP7Rbnsv8A9qlsLFI5D4fFacyAJPyK07tBpudsD/KfyVXQxFN2Tzyd91el1UNZgJkiT+ayiot3jPeSfmum/ZAADgOeqQ+i4XEO4XVpwru5tpzP0TKeGAAJJz0v8k2nQE3AGuXzQ7RAgEG/GctbeizaZD6bZkb/AM6IquHvJsOPmqOz6YkyZkiARvz6pmMdIIDbCZOoOQngue9un041enIIPlvuvnvtR2ae8EAkONraGT6fJfSzR1BLt5jJc/tPAtrs2CL3Adq1agfF8LU2XtcQIa8GZtmPejxEcl2exHgV6bgbbYjmXQT6yofaHs1+HqVGVGeJplu43ueoXa9jcCKzYa6Koe0taRZzCSHAf1QJjgFcvWrjPp9CDCM2k7rSsNKdSDuIKoMi21YHPNCMFtX2gY81vXNpuGc79zhOn4UFNuyYJfwk/GEL+z5MgGeBH90TcK4C/wB/gpdmsqnKZHFp9Cj7wGZjyM+q02Bd1+Vz6IKjGuu12yeIUdEWgkADS+YvvtoidTMWIB5fdTim/I1WngR91vu3DMNI4NhQ0VTDWg+gHrJU/uwDknDEnJrXE74FkTBUddwEf1NUiv1c5bXIA/NbqPt7zuUX9CmFov7oIytCQKjzoyN8fG6gwcSjYYylKZWZEzPQyl/qZNj6fdOM6qNYfgQseTnHkgHIoXPAzF+JUtUtYTojFDUwpaLzujknO29HeRQ1unfphEz5XWjhp/d6/JTis8G7nDr91ulinATrobKMsPFAZCZ4oXYffteQ+SS/GkEeKeFviU79aSLC3D7K7Ww0MJymeMoXGplAP0Uru0yDZo8yPiVQ3HTFiC4nI5jqYBR2uguoPdc/nol1MGev+aE52LkAbG1GZLhN9comUdDGsIuWyD7u0CR9FbV0mp4GxDg07hM+SVXokWNGeIjyVP6xgPuX3tPzGSfSY14n1klO0ZHN7r+kjdf7ptNhGtQDfNvgrtqmBBE7vDKAUabrgEEcPkrVhAbcDaeSb32Ux9YCRtNzi7QYMJlTCsdbbIiBuiMuC0MKyYlpPE35I1rKs7OdteGQdktNgQDvXQxDtZiTeDGepUXZ9DZfYC+dzJ3c43J2Jc8uJAhotJGi5Xuuk9JXtiTfaOcnVQ16sSczpHP7rpOftG0n80XF7YqOY7aERYnrYD1my1pzXK9o2U8VRuBtsJY4jUQDAOszqvBYfEPw1QhjgDILXQPDH7huNyOq9bWBo9+JmAHRNzsuByzuI8l46o/vXbRiXHy39Fm8sjpx4zX0D2a9ou+inX2dsiWPy2jo1w0J3rrupybbHIg+VyvnOFYdZ4EcAQF77sPGNrMh87QgO8RvYX6rfGuXycXRbAvsMtrtfZUDFjgORmymq4akJBd5klIGCpnIjoSt9OPag12E3m3n6lIYZMBwE/yagPYzSJiTxGnxTKOEIsIni0/VPQ2qTTEwHD/SPqkvLW2kdQT/ANyTUwtUXJA5IsKyoDd+0OMFC09ldoyM8NmySGhx8TfN7h8lRWe0GJM8AELmB2/qICCndSoC2xJ4OmPNY11ETbZPGSD6p7sCwXgnqFptMT7rvIfVKAwSD4COJaENSk+bA9IUDHskEvqEndPqnVcfo3vJ3zM/NLOmlrsiPOPmVlOMpHml0Krj7zXGeMfBtkOw0fsaOTiT6JCtp4yFlXETZovP7go2vdPhkD/K76ovHcyOgJ+aMOm7Jz8B4QtS7+Ijn90pjgRdt+O0EbLZN/2vn0hWJRTws3geaeyhs5gid30XL/VOab7YHTXojq4pjmyTVHCfWylLDcRcWZUJ4sHHVbpuAGTp3OZ/4qahVh0NqvHM26yrH49zfdO0d5HyClM9k1qZf7rnSdNkhJZ2cRHjfbh8iLqsY2tAkZm0ED4oH48giQHHUFwsfJXavj9m0sO0iTnwMehKA4WntA+Kd4BjzW6eKD5OywxnDhbmt1G2zaP9cH4lR2fRjhBgn/kJz81j6l77Ub4meoPyQYbCHM+LjIPmVUzCNvcZznEeqKYWxwI8D75XB424ZeiF7a1pczhZVd02wMc0TajQQLEZZxHNGtYbg9qASDI1yvciN9lRUeXyZI/NBlvTKLhtxERAnOTqBOllmIeZnS1uv3XG3t1kIpU/DAtuH5yUnaOAbVhr7gaZRxXYpCIjqhxVG0wRJ+SN7aeTf2AA4924gHMHxag63OUZ5Liv9gSHuBrjYsbM8QkZZxHVe+b4ROfDehddrREE52vBLiPiE3sS2PDVvYyvRbtUqjagsYPgJjzE8CQg9kMSGVngh12EERBlrhmDlEkL1+J72QBk2dkC2amZ2YxtR1fYIqOGy+5vYXiYkwPJbkxm89ObjwTEel0x7wRlHMEfRadU3gmwzaPiCge3e9w/OK25kVXNEggnfDvuklzAJDHA7/e9JVNRrv5T0CBlAu1I6A/NLNKbUdqY4bH3Q1KdICTM8Lesq3u4sXbUb2qOoWkkQ0X3KCX9RTHu1Hk7he3UwniuSLB3OD8nEJVSnrccAAspNJGb/MBLPZlOs8nOegHxTatYjMxPCfSUkOIyYTuJd62QOkm/LMfRB1Q+uRk9tt5nyCRicS8SQZnQWAWHs2RwGh3rVHs8jPZjgDl53WhdRsqVdBPM5ehXSovMSQS4HKRlvuLIzTa0XjzQU3uOWzHOPkq3VJh7mNdeB1An4pdLYdMRbPw/2QVaH8oPUhJZg2D3dk8nfRDWrHEWAFuAEDjGagxdSpMNEt56eSscxzcoPAmPiEtlQEw7Zn81CoL2hw+JqA634n81V7MQ6AC5u+XWJW62EBFovxn5qZnZZJM7PCBlzlPVZksVh0j3wepJHkl1Gtm7yDrP4Et2Di/iJ/NVQ3a2deNvqEN/6lxGEObZtqCD6rnU8CQ4m4mcxK7MEyIb/tKw0H6OHlZOs3hrhMwWzERZ20JF9LGbRwQ4jAyNqCd8aARnwXZq0njdbgtU4i+udoTv2z4T0XgKTaXdGlUkk+NhMMhw1Ji4tffzXQxOKaHQHNOXiHSw36pNKo3ItEAg2yneJHBbLKTiZsDpf4D4rnnbpOp0Z+qb7pfN8jmn0mBwDhsxPXqCAeqiPZ9NwGyREcfRPodnOknbcBGkNibmJ0jRV6jU16DD0ztQ73rXtuO7PNXOa2415Fc7CU9hrQH7XHW5nNVF8Lz13nptjbp2LaXOHL8ugpNk/FPN7SYGqy0jrMAb7uf5CTiKQjOdJzm98tytrMBuc9JtPDnxUrGQCCCNb56ed4WpWa5zKMuJG0DyMHcn1coEHW28Wnf/AHTiwZwLmL2nqPy6mfhwSDOS6SsWIalCfeH/ACj4Jhoi0Qbc4vlMJzKYaHbU7xrfmlOuLmJm/wBCtazgNgjKJ4j6FY0kSYBnyCU/Dtn3hA43+Ca2jBjbzAtAz5wkFte8EmB5fFA2vBv8Pgqdm0ee8HgELqbdZyGbo6wrQT4c9eI+6UzEAGC2/T6ppFPc0RxnigIGYIjI3AjnZIo+/aJzniljETcW8vqtU6Y0I8+qGrRPPlZS7VuoO2TJ92xjmQuePEdnjE3zgnKeCxYsTlcpsOOA2ah2ztAAbIyztfqmitTeHbLXNgOkB1iBfPzWLEW0yTtNQw9FwLWNcHGSJcIBbI3SRcqbs1jXFxc0QyDDbHO0ZzBWLEy3KxZN4qcP3Ic/Ya8Rcku3hpgAW1Ty6lVlgYQR4dom8xIJ8j5rFiztbwgYEspte4ySQAN0zs7tAU3BAvdmQSSNYtxm/ksWLe3KzncVig4uBm0gR/maTe17aoamHBaHtMhwsHAb4vGaxYsy10s6KwuGL6ZeCBsWdx1kcUBqENB/Py4W1iZbtZrKVQOAcJAkjPUZ2RS12cnoFixbCnu2hsAWmeqjrUQGzpwz/LBYsWYaLDVBYCdoSQZtAyXRFHRx0vG4/NYsWeVPFYGhsASBZU1qJsRAyWLFydofhnW+CY4rFiyQ4t1oOU6JTKfEza6xYmegkp1Rt7F5DoMG1/7LVd0ucMtkSY1nK/n5rFiQkxbtkW3xnlnv5Je2YExeSLbm6+Y9VixdJ6c77KmSdLaDd1Wm0yXEA5b+PC6xYtA52Ad4Q53C3EnVardnAOjQyONs/h6rFiJTkJx2Ba3IATewHxXJYGm184mNZ943vmsWLUvTHOQTg1ri1vW0A5TaShq1diJFiRkT8OUrFi1PTFf/2Q=="/>
          <p:cNvSpPr>
            <a:spLocks noChangeAspect="1" noChangeArrowheads="1"/>
          </p:cNvSpPr>
          <p:nvPr/>
        </p:nvSpPr>
        <p:spPr bwMode="auto">
          <a:xfrm>
            <a:off x="1133475" y="966259"/>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7" name="AutoShape 35" descr="data:image/jpeg;base64,/9j/4AAQSkZJRgABAQAAAQABAAD/2wCEAAkGBxMTEhUUExQWFhUXFxQUGBgXFxUYGBcXFBQWFxQUFBgYHCggGBolHBQUITEhJSksLi4uFx8zODMsNygtLisBCgoKDg0OGhAQGywkICQsLCwsLCwsLCwsLCwsLCwsLCwsLCwsLCwsLCwsLCwsLCwsLCwsLCwsLCwsLCwsLCwsLP/AABEIAIoBbQMBEQACEQEDEQH/xAAbAAACAwEBAQAAAAAAAAAAAAACAwEEBQAGB//EAD4QAAEDAgMFBQcDAwIGAwAAAAEAAhEDIQQxQQUSUWFxE4GRofAGIjJCscHRFFLhYnLxB4IVFjNDosIjJJL/xAAaAQADAQEBAQAAAAAAAAAAAAAAAQIDBAUG/8QANREAAgEDAwICCQMEAwEBAAAAAAECAxEhBBIxQVEFExQiMkJhcYGRobHh8CNSwdEVM/FiNP/aAAwDAQACEQMRAD8A16+znTLQe9fWQrq1mfDPTNcIW2i9ti09QqcovKZm6VXsxbi/UHwVrYZ/1VyiQONu9F+xas+RjaY0qEH1wUtvrE1VJdJ2DmqMqm8p/pvlWHetHiVyf1372nql5X9rF6Q/fRxxDTk5wR5b6pCc4S6sggHKoe9LKxtM/VfEwjQcRZ6SqRTzEflyfEhDsNVGs962VSmyHTqoFtV7U3GMiPMnEt0drPyLgeThPmsZaaPY6Ya+osN/cf8AqabviaAeINln5c48M386lP2lb5EfpwbtenvfVB5MXmMhT6J/cFal8DN02uoHaRr5BPbcz3W6gmqDnHgntBzT5EVKYOUeC0UmuTGUV0Eua4fKrTT6meUAa/EJ7B7+4BeDxT2kNtcM6SMiiy7C3PuGKzktkR75dyHVEbA3yBD09iHukGKrhk4+JUulB8oqNepHiTD/AFjjnB6j8KPR4dMGvpdT3rP5oB1eLxHQn6KHRtm4/SN2LW+QQxTkKl8CHV6XBqVQc2ocZIFKNuciRHyu8UwlHuiHzrBVqTRHlroQWTl4LSNTuS7rkFriFbSaE1cY06qHBCfYltVJ0xq8S1RxY59xWc6TNo1rcjxUDtQs9riVKSl1ANPiPBWpfEylDuhJfH8q0rmd3HgIVknAHMLtVG0FUsE2uU9iNI1mWKWKcFlOCN46iUR4xlI/EBKjyqi4Z0LUUZe2irisY4GxkcQT53WlKmpLKOeWqmnhi6W1KnFaS08B+nVEWDtV2RDSPXJZrTrlFf8AISeGhFSuw5tHmFooSXUzdanL3RJe3QEd8q7PqZtx6HDERkUbLkqo08D27QBs4Ss3R7G61N/aR2+w6x1CLTQKdN9bEjcI0Prmpe+5LUGLdQObZHrkrU1xIzdNr2QP1FRtj5p+VTlwG+ceRn6kHMHxUqm48D81P2gHNbpKtOXUhxg+BREK73M3ghtSP4Q43HF2E4vbzcO+mXgvaZ3uIHIarzfEPMjT/puzPd8HhTnUbqK66fM9zs2th8VTDqYa9p5Dw5FfOR1FaEvadz6qemoVI2cU18jN2n7PwZpE/wBp/wDU/Ze1pfFU/Vq/c+e13gdvXofb/RjdkW5r1lNSV0fPunKLs+S3RwhPxe75k/7R94XFW11KnhO7PT03hNesrvC+P+i1S2W39jnf3HdHgPyvPn4rVfs4PYpeBUI5m2/x+hZZs2Pkpj/aCfOVzS1teXMmd0PD9NDiC+w39HxDP/wFn6VV/uf3NPQ6H9i+yE1Nm0zmxvdb6LaGvrx97/Jz1PC9LPmC+mCrV2C0/C4jrcfldtPxafvq/wAjza3gFN5pya+eUZ+J2U9mneF6VHXUqnDz2Z42o8L1FHLV13RSdTIXT5ke5xKjN9CNzgq3ENWwwCE9yQJENM2QpIGmsg4ge6lLgcORNIAjgoSNZSkmR2cZFTtaNFUi+RtEHU2QkRVfYffQynwYXXVAgdxVKV+RtdjnNlUpEptCiIWhVw2kpNIQxldwUOCY07FhsHNZtOPBe6MuSThJyKPNtyHldmQaBapctzM5U5IJjxqs5Rd8Ci0GH2Rm5optA2Oit3J5G/rP6QfJJU/ob+kW91CHYln7PD/C0UJdwdaD5iJfWacgVai+rM3tfQgJkYAKYImyAsRuTqi4BGmUbkJJkdmdUbkDQfbECxIU7IvlBFtcMOnjHa3HNS6Uehp5slh5JNRp0hFmiW4voSGcCEX7oFDsxrac5+IUOVuDVU08SOdgeBlCrDem7MztsbE7RmUkTbkRcLDUJVYW6ndoJPT1M8Pn/Z532Z2rUwNcC+4TBGYI4jn/ACvn6unbjg+tp1lc+vUMaKjQ8GQRNlxI6mKrMY83F9HRddEK9SMdqeDnnpqUpqcoq6CwrABGo8+hWJuWW1W6JiGtp72UIA44R3JIZWqYZ/JMCu9rxogBYxRFiFSZLQivg6dS7fdd5Fd9DVyhiWUebqfD4VE3HDMh4AcWPG64cfqDwXuQk5R3Rd0fL1qcYTcKisyvWw17H13IlUkKNCNsCHUOGfX7JNvlEQS9mRL6Nla1CfIPSSWUU+yIGWquFRNEVIbXkkHqqMmgw+OBSJ23+BwrTyKLsbi0MpmbT45qbmcu524tOVgFIkiVUcBwNpMWVWbRLuwoUqb6iTOt0+ivLReGsHTCWSbtBjEHW6FBM1VZ9Ti4It0JbiyADop2q/Itr6AGeC1VhWYIxBtMdYE/RPyzVTf8RYD6ZF3eULO01wjWOzqyDToxZ58P4QpVOw5RovqDTbSm7z4Km6nRCSpdZMI0KR/7w72u+ynfUXu/kry6b4n90SNnk/DUpu/3R9Ueeuqa+g/Rv7ZJ/Un/AIdV/aDzDvwUvPp9xS0tTlIgYKoPlPmh1YPqZPT1uzBdRePlcfP6qlOD6i21FymcY1Hkpu74M211QndGh+y1uwwSWehB+6LjcbAFUSd2h4pbUPczhUPE+aLILsa2sdTKlwXQpVJPlmbtzZLard4fF6uDy4LzdTp3ffFfNHveH66O3ypv5N/5I9l9tvw57Or8BgA8J1j9vHh9PH1OnuvMh9T6KhXz5c+eh7zeBALclxJnWwgfFUI51766/kIBoZh8SQfV0CNbC4231BRYRFVwKBlWo5MCtVIOd0AVKtHVqaYipi6IrN3XWcPhd9jyXbptTKlL4dTz9doo6iHx6MwHPcxxY6ZHrPgvejNTScXdM+SnCVKTjNWaOLgUWcWN7Zo4VS21+9EqSkuBU686bs3ga2sDmAFjCLizprTjNXYRYDqO/wDhdKk+p5zgnwxFXDg5jvCrdcm0oijh4V2QvMZG4mhXCBGqdrcE5C3YTuK5LXpSjdA0EXLNQSJsC1vNXKSih3C6pKSawFyUsPhgSUluuIhrzoraTLTaHNqSs3gpTZUa0/tWzs+oWJqchHrRKOORJdxW47mrvEqyCjkUriSZG6enVO6DggJgGyoREEjpZS4p9BqTXBbdtOqPmJHMlYrTwfQ0jqa39zCp7XqcfG6T00C1q6q6jmbWJsWtPULN6a2U2V6ZK2YpjG4ikfipgc2qNtRcSBV6EsTh9iH4Ck74XEdR901XqR5H5FKXsSt8yrU2c5vMLeNeLMp6aa4yVnUyMwtVJM52muRaoCSSlZAGKpCnamNNlXGYYPBLbOvwEyL3t7xyk2XDX0jvup/VdGevpPEtq8us3bo+qG7D232Ltx59ySIvNODFyRdtj4cF4Oo0rzKC45Xb9j6jT6tOyk1nhrh/ue2o7rwHNMzey4kztY1tO6YCMThy2+iYjqNbn3/YpiL9OtI5oAVWKAKr3oADfTAW9oKEwKm0MCKo4PA913H+k8l3aTVui85R52u0EdRHGJLhnmazKjHbrm+uK96LhUW6LwfKVIzotwnhruWab2uG67zunKE0vVJhUpt+vj9A24IDI25XCmM+4VIO108Elh0K0OVRJ3XDilhj9eJIeNQhprgacXyMODDhLShVmuS/IurxZXOHIVqqjKVOS6EQQq3RZDiyE+BBKbNcE8EhJ+sBBKahZ4CxO8l5eQsDvLSxViQ0HVK7QHBiNwXIcwnIlNNLkoWWuCq6HcNjH8ISbiFmGHkfMApsn0Gm+DjiBwDvFGx/Iak0+EyRWaf+2BzBS2yXvFOpG3shCmDlCW5omylwyThzGVkt93yKVKSyJdRjSFam7meVyKhaDGNcocUKxZwtGpUdFMFx5fcrCpOlRV6jSN9Pp61aVqSbfwD/AFlRhLXWIsQRB6FNU4TW6PBp59alLbLldyxT2g0/Eye5Zui1wzaOrjLEog1KFF/wmDwyTU6keRShRn7OGVK2AcOa2jWiznlp5RK1Sm4cVopIxtbkFp7k2ArF4MOhws4ZOAB7iDmOvcuetQjVWeTr0urqad3WV2/nDA2Ht1+FeKdQHdO40C7t4kHefSgfDIyzEhfOa3Rypu9v9H2Gh1sK0cP/AH9T6LgMWyq0OaQQdQvOT7no2LppyIKoRi4mkabuSpCZzaka9Dw5FMC22pvDnqkBWqtQBWKAJBTA5yEAnEUG1BDrHQrr02qnReOOxwa3Q09TG0uejMyts4ix7ja692jq41FdHymp8OqUJWlx0ZWdhnA5Hjb+Fs5RkcqjUp8EtOh807djNyu8hMqxr3ZhS0VGVuBjmtdpB/pI+mqm7RraL5/AplNwPunwsfAqtyayZ7JJ+qxgxByIn1wU7E+C1WksSRLMRykc/wApOmxqsuxFRjTceHrNUnJYZMlCWYimubqFav0ITh7yJNMH4Sn5ncHST9lgbpCu6Zk4tHbpOQQsYbElcGE7hZnEphY7fRYLFhtEnksnJI1VNsM0+cJbvgVsXcTUwx0Mq1URLgxDqJGYPgVpvTJsyNxvAhF2BxmLR4ox1FYggp4DAYCkSGtqFQ0g3C3wqTuJMFUBb9mvaBlOr2boaZcJ4mQB9F8n4tKU6r+HB954NThT08bcvLPfVcFSxDffAPA6joVw6fU1qErwf06HdqtJR1EdtSN/j1+55jaPsxUpyWAVGgE6h0AtAFs3EuOnyr6PT+KU6qSl6r/H/h8pqvBKtJt0/WX5/wDTHr0nNkOa5sFwORHumHXHAr0YTjLKaZ5VSlOm7Si1+3JzMSRaTHrRNwXIlVaw2OZim/MDHK48Fm6b6Giqw95HVG0TkSERdVEyjRfDsKOEacn+IhV51vaQlpt3sv8AB532tewYd4NWnvt95kObv7wPy65SO9cmsrUpUpZz0PR8NoaiGoi9rt1+RgeyntjUwzgDG57ogWaAJ3nEASXXHgvmpLcfYRwfaPZ72gpYlgcx2gkaiRqFnlFmni6IeFSEY76e6rQhQqFh5erJAXDDhIQBUqUygBSACTARUBCYg6bg4Qe5a06rpy3IxrUY1YOMhHaAEtOfL6r3IS3xUony1aKozdOaD7IEZT4KrtGflxkuCrX2aD8JI6i3iFaq9zCWlT4x8ynUwj26T0K1U4s55UZx6EMqaG/VJoIyfD/I8sac5HW/g5Tdrg1cYPm4urQGYKuM+jMp0lymI3yrSuY3aJ35TtbgL3BIV3T5JyTv8VOy3BW7udKrkho5xKFYL9wU7WC4MKh3CqOPFJJBe53an1KNqHkJuIKTgh3l0C7c8PJLYh72Qat/hA709vxByT6AOqcAPXemo9xXDF848B9kuBbu4zcB+Zvgfwou+zHZPqgey4QeiNzJcWAQqFZgFiu4zzG2sMWVt4SJO8DwOq8XxDTXlvR9R4Rq709j5R9C9kvaGWhr3XELwqlGzPoYVVJHrmY4HmsWjVMVi9nsrAw7dcdf4Gd4z4LSFaUeGTOlCas0eA26/F4cntsPvNh7y9l2hpdBc4wQ0kwbmbrsp6youJM4anh9GXMEzBd7T0j+5lwT7rCIiC0WMDWblbem1v7jD/jNMvcRn4vabz8GKjjusDTrJ0PCBryWc9TWlzI2p6PTw9mC+x5rF4h7/iqOfYSHFxuZkX4W8VzuUnyzqiox4RReOAhSXc1Nl7PHxPECNZkzw4JWLigqGLrYSp2lFxEHuPJw1COQlFrg+sexft/SxQFOpFOt+05O5tP2UuNuCbnp8TGaEDMrEujoqARg8buPjQ+pCQzd3Q4SECKtWggZVLIQB27KBC3UiE7isVdpUN4SMxcfcL0vD6+yW18M8bxjR+bT3x5RSw2OLbGe8eivYlTvwfNU67jhmjSx4OR7h+Fi6TR3Q1KY41AQSM1FmjW8ZZsU8RSkiG6X0PgtIN9WctbDwixRwzSMp62cOsKZzaZpSpxmuP8AaK9XCuHEt5/yrU0ZSoSWOgh9AnNsjiM/FaKS7mEqUr8XRXqUCPX1WiqGUqDWRSsx4wyYTTBq50qiCUAC9qaYIBo4ok30QO4aQHFie4YBpninuQ7nbiLiCc1JMSZwb0RcpsOB/hLIXViN1FxWCvFvsli47Mg1TqntQ9zJFY6ed0tqGpsr7RoiqzdcADmDGv3USpKSsbUdTOlNSSPPbr6ToNiPUheNW07i7M+o02qjUinFm/sr2ic0gPK4J0D0YVu57LZ212uAuuaVNo6FNM26eLDhDocDmDBB5EGxWbjYtSM/bPsvhMVvF9Mb5pupBzQAWBzt7eY2N3fkn3om5Su0PDPKbU/0npOLjQqlkmiGtdMMa0RWc43L3O+IAboBkdKVRhsR57E/6XYtpMODm71aNT2dO9Nzo+Z4yaNR4XvuT5djz20PZqrQO8+nUt2Z+Gw7UTTBjU8M5EIuilAz/wBSZIMggkQbEEWIjiOCLmiQFep/hK5QpjmN97dO8LjdkX0M6IRnLae09kvb8iKOKPJtT7O/KrBkexxeIBaSDIIkIAxsNiw4xPRNoEz0+y8XFj65hSBsPpyJQBSr0kAVggY9osgCviqNpVwlaSZM43Vii8DgL8QPuvoKE98LnyetpeXUt3AZTAM7rfD6QVs72tc5FFLNkMdVE6i3JTswab84CZVH8QltC+cj6Ef5+iymmb0pE1C5mV26jO2vckkpc8lScqfHAFKnSMQSOXG/OyG5x5CMaMuME1GmbNteOPrvTTXApRd7pFbF4IG4EHvutKdVx5yYVtPGplYZQdhi3MGPWq6lUUuDglQlDlEtpAnI+ae5oSgpMGrQI0KqM0+pEqTXQTKsm3wBcDomrEkylYVmkSECZBTQEdJQBxKYEGUYHY5rHIuh2CLTwU3QrMlpSYsgngqQWZwpHSU9y6lqMn0IDD/lF0J4Br4UOEOHrkokozVmVCrKm7xdjCx2DdTNrt48OvBebW0tso+g0mvVRWlhjcFjHNNlwTpHqQqnq9lbbmxK5Z0rcHZCrfk9HhcfOq53E3UjSpYxZuJVy3SxAU2K3FgEHXxQO4H6Rh0HgPwiyHvYvEbKpPEPYxw4OaCPMJ2QeYzzG2f9N8JWksHZO/pu3vaftCL2E5X5PB7c/wBKMSwE0t2qP6bO8D9ir3Ihpmb7KYutTqOwlYOGe6HAgtP7TKtO5LViadVzKzmnQrVrBmnk9hs7EbzRxWTRoj0uysXI3T3fhSMtYqkkNGW8XQMbRQA+tdsaoA89tnDSMsr/AJHkvZ8PrKLs+DwvF9M6kE48ox2VI0XuNXPk02i7hsYMjIOec5cJuuedJt4OqjqFGLUghtCNSeRA+uafk3I9IkutwsPtKXDetOunelOk0sGtLUbpWkXO2O9ncW6cO7yWLjg6N9nyOidL8vv5LO/Q2ceoL3gG/eIm3JNRb4M5zSb3HHabAIExwIT8mV7mfpMErIS3aTDxCt0mhKvF4ZZ7EO94RH9Iz/Cnc1j9S3RUvWXHwFGuxuZd9fEZqtkn0Rl5kYvNys5tNxzA4c1snOKMmoTfIp9H1f8ACpTIdNFQFbnLdoY2NR5/wofzHdPlBAs1BPkk9z4ZS2LlEhgOVuUE/SUXceR7Iy4BdSI9SCmppkuDjkBrh0PrKSm0ScX2RtyK5PanXykJbF0LUu5Dq95E+X1T2PqVvSyF+qeO/iJUunFlRrzi7/qFS2k8fyAVPo0Hk09MqrF8DH4oO+IQeIt32QqbjwRKtGftCwRcE/nzCHd9AioLN/59hFVsiLcL5EdCk1KxcZQUr/sYeOwDqfvtuyeMxOhXLVpduT19Nqbq0icNVXFKB6UJmxgMc5pzsuacLnTCbR6XCY+QFyygdUZXNXD4lZtFpmjTqSpaGPpuKQyw1IY0J2A6ECMjbPs/QxDmVHsHaMMteLO/tPEIWB3xY8L7VezsVd9tiQtYzM3EwGbR7GC7K/kE3kODd2DtxlW7XAnP/PBQ00UmmexwmMFQQcwoKKeIZBKBgMfCBDqZ9cUIGUdrkBpdwBPlAXTTlYxnG55SmJX1NBt04v4HwWsShXml3CpPueVoWyyc8lYgC9/XNTd3BtWJ6Jt3AsUHjImDobx0WTjY0U3Llmjhapym05X8RwWE4rk7KE2sN4HvcDa0jL1oVkrxZ0SSmrdSjiWDPLTvXRG5wziuxTLCDp64rTkztY0Nn1y0wRY2KxqQujpoVdrsDtGhuGQbFVRmpKzDU0nB3XBSa4arocTjUkhoP9XkPyoLv8SuCtjnJ3ylZAE2tCHEpSaC7SbzHQKdvQd7ktqnj/PXijauwb5LqMD50Hf9tVFgU/gjnUnwfdEcon6yjdC/JpsqNYQDZHHpJVOzMuHYHeHMeabTZSaXwOJbxJPWPKEvWXBaUHl3YDqg4evBTnm5oklhL+fYcyva+73j8kLCVSKdr/z8nTChJxuo4+X+2jhiRoGG/I/+ylTU/ea/nyLlRlTxsT+Wf8kVMWGn3mR4jxBU1JtYUjWjQUneVO34/BXNVrhAaL2ytdXDda8ngipGDdoL1uxj4vDFhkZfT+FlVUZZidenlOPqzHYeouKUT0YyNbB4ndhc843OiErHo9nYtrtVzSjY6YyTN/DvCzaNC2wqbDGtelYY5jkWAY1ABwkBg+0eE3mEgZIA+P8AtFQfuVGtEuYd8D91N4zHQiO9aJ5uSzy+yNoFrg4DdLT72hI1HVXyRwfYvZSqXhrtI+3rxWLRqng28eyyBmVv8UWAeysmgZmbZxAcNwXOv4W0EZSdkYYyhfV0E1Sin2PgNXLdXm13CpgQ48leUZrKyCBldBDOPBCQEzotLCsWqWRIBkZ/4hc0+bG9NY3IturvaZgHu6TkslCMlY6ZVZwd0N/XMcIc3ONPqp8qS4ZXpNOWJIXXZTvEyOOUfdXBz6mdSNN8fxFR4cDb89FrdMxs0aGCxPaDceOi5pw2vdE7aNVVFsmivWwEHktoVrqxy1aG2WAv+GkgEEEHy80nXzwUtO2rozTHErrycTRIQIkN4pXAIUxxS3MYbQBqpbfYpJPlkuc0DKba5TyjJR65qlST/wBhMr6cs5jxIz70eWwdW/TB1WqbDzB+sEoSX/oJyf7CH187iedvqo8yEWarT1prjHcy6m0gCQbmwAh0me5ZPU3usnctAkk8fz9Rf6urIypjUktBjlJ+yjy5za3YXzNPNhTUtmX0wIxW0vlpEvdqRLj0n8IqVI08UvqFGhOr62oWOi/YbgnvcIcyoTcxumB1uEqcn7yv8y61OPuOy+Fr/cQ7td6/ujMCBlx3ckmpSecGkNkI+q737g1S6we/MgZu3b8SRCNspNbmO8YJ7I/Yv0t3WJyNo6xOn1XVujH2VdnD5U5u820u1ym1zd47roPA27gspU4S5wdCq1KaVldFujiyfiN1yVNNJcHZT1cXyaWCrEGxK5J02uTtp1E+GeiwO0SPX1XNKKOqMzXo46eKzaNLl6liVNiizSxAOqljLVKopAe1IYmu0EJAeB9qPZslweyRExGk5jmDwVRYNXPNUPZyXDebbXgtCT2+ycK2kwAKWMPH19FJSMl7gLk24nJOwXKGI2oPhZ3n8K0iWytvxfUzu/Te6a8/Fdulo+bNR+552v1PkUnPr0ECBqvp1FJWPh5Nyd3ywWus4cYWbs8mkZOJJHBBATaYGZCpCbYbntGieSUmQyROk/RS1fktSa4GVq54evUKNtjTduQvtLJ2M7htxEJbS1Is0sSMjHiR+VMoPoWqncczFNGULN02y41EmMxOOBzbPMR91MKWeTWrVUuUVBXGnmt/LZxb+wVShT+V3dI+5v6slGc/eNJ04e6xRhaZMcAkJkg9nyuncdmSRpH1kJXDjAAuYF5yTbS5BRb4OcwjMfwmpJjcZLoVsTUa2C420Gck5QBmpm4pXZpSjUd4xM6riHw5x9y5MQC8j5SZIIXK3LL4/U9GnCF1C279CqcS193PFxDpcGg8/iH0WLzm9zsjDbhRt2srk/8A123Dxwhr6f1F/JUoxXDF/UfKLdPG0gPcqhsZNBDRPExBPeVd42wY7J7s/cY+sXEQC51h7tIvknKHBv0JzTsvoF2sYu/iDinV90nsKu6InfYKbZPNx5ZC6XmRbssscaTSvJ2X3/wZtBpnfMUwbkNDnP6e8YadU4wbzY0nNJWWX+AmVmT8w5ndv1sFajFEPzH2GOw7XmdZkcFnszkvzLJDOz43PNbLGDB2buTSrOb8LnN6FRKnF8o0hUkuGaeD2zVbm/e/uDT9p81yVNNTfQ7aepqLlmizbtQmYb0AOveuZ6SJ1x1cmP8A+YaoPvU5HEC2cSTNu9T6JF8Mr0uS5Rbw/tUwO3TujQ3jLnEFZvQytcuOui3Y9Ngdu0y2enzNPmCuWVBo641k1cvf8YZGaydNo0UgXbVZGpUbB3KOJ2m2Da3Mo2hcyqm0r2YHcsvPRUkBWO1zPvUwAOZv4J7UK7MjHbaeXHdaAOlh3lVtQrmfU7Spm6YzvA6cEATh6IHvPyvA4x9k0uiE3ZXZxqFx3syTp5D6eC+i0FOMYY5PkPFas5zs+AnNK9C6aPIRLTa4+/gswCkHRCAJwA0hCuHIrd/j+VQXJaUAc8osAMKQIKpICQEMLkb14HipaKTtlhByIxBybyGavBVZEJGy/sTIlg5ST4HRca8xdz1JKg78L4CHijPxffxVp1bcHPKGnvhld72ZST0F46rRKbMHsXGRbasZDxJnyVbL5YnUSVooIuGf49FKzIuhdRxuNLHKdb2P1lCjfJfmWVvwS1zsomIi5y6ZJtK4lLGCrjqDiCW5gSI3b8WiR6lZz4urnRQmk7O1n8zzOK2diKhuHQP3ECJ0HFccqVWbPXjqaFNcq/wBp+zb83ua0a3uPsqjo37zIl4lC9oK7Hf8usEEEu62HkJWq0cV8TH/AJCbw8Cjsfdc2XR7wyIYYn5TJM90oemdzVau8Xj/AD9zdpVarS5oqOaHboA3iSd20EgC1uErfyb+0cnnpetCPzIqYafiJJkXJJGWgP34LXy1YxWod79AauDbFxfLl53Ce1Aq8u5ndgJyhc88M74SuiwymouOwZampE7QWNztPf8AhEnccVYDszxUto0V2X6WJIYGlsgEOB920Zi4NuVuc6c8opyudUZPbYsU8aSAG2A3pgxJNiTHKyjZZ3ZfmNqyK5qUpyBPJv1V+vbn8md4X4/A+liWRHaAa3DhlwtkspRnzY2jUhxuNGrhKhpb1F53s/cfMz8O6CWiI5nNcMpx3ZO9QezDyYoxOJpXcyq7X3g4i/FNxpy6ohSqR6Md2tR94ew5wWgCeAdN9Vi7Lg2V3zgLAVnvdG9ln3aCMzyCmVki43bNEVBqIPAGfHhbkps2PckA0Nlo3fOe/mjax7uhZbhi6d0RzsBI4OSVguyvXcXtawMd7ojfPuzxsch+NMlrTSUjGo3tEmlwI6jKeS+j0ycIJSPjNdOM6zcM/IMCBK2bu7HDkUKnOesosUc6ueKW1DsLYRrnorBoYgkhyaAWCSVLeS3ZIkoSuScqYDCdB/lIAEJgcEAEmSMp1SMiQk4p8lqbXDLmHxJcQHhruG8B9ZWM6airxbR006zk7SSfzLowjX2AAI0GnAgFYeZKObnT5EaislZlCvgXNuBb1wW8a0XycNTTThmxTAW9zAKEuQUiCOXnPlohDbuIr1XWDGtcZvvEgARrBvpoVMk+htS2Wbn+4x9R4iGMgZtAN++R9EbfiCnB8/cJj5J05SCPpKNrXJNSSxYHd7pV8EXEUaDWgwAONhJ5mERilwjSdSUnl3JYzP1ZMUpcEVKoaPVuZSlLaXTpubK+IBMEHTjGWoCznJpJnVRhG7jz8SuKWXPofpzWUzppyvgburM2scGJXFtOY2eiTZaiOrUxAmIgHMRccVClcvbYzXN96AXAesrp8jLJDOBPX+EslWRPZxdsjmClv7hstxgr4hhcIEnpc+V+5ZTqYNYU89xuD2Yfds9hgmWFwcYm3ZuAvbQwuSdX6/zudcKX0/nY18DjHwW7znsEDecXh4OodNo0gLmqRX1OinJ8dCxiNx5B1iJJaCIG9NswIPis0mkatpiaGGdJhz92DJaDBNgWSOuaptEpMs0sIBG6CCZ4OLsriDa9kbu4bexqUdk33nNAlpEB1xcRkTGRWbqPhF7Fyya4JgRZggAwN0HOAOfHikVdIy8Y929AIj+m/rqvU0mnko7mvueJr9bBS2X6XuuPr+xOBpC8xy424SV01q06btF3OHTUIV4tzSj8e/yXJFfDkze2foZrSOsiva57I55+FzveDx3eMfIolpldcJuWbWOCpThDCd3+P3BY1adTN5Vzg26YnwWG+62Tnoi+Qti5Xc4m+Sd+wcAyeCVgwF0+qfABsQSwXJMaICXyAkJiCBVciLLqQ0PcVCk+qKko9GIc1aJkEhxGRKTSY1JlmjtRzR71/V/JZSoRfB109TNY5LHbUX5iDPQws9tWPBW6hPlWGVdltiWvkHp+bqVqZXs0VLRRteEicPs3j6HVZ1NV0SNqXh3WTGVMMwW3QTx/x+Eo1ZS6lz09OHu3+JUFG8bo4zLgOi2dRLl/g5VQcuIr7hnAAm1jwz80vSLLILROTssfkS7ZpvuuB6c1fpUVyC0FR8MrVsK4GM/XFWq8WsGT084vIurSc2DHrVWpp8MzdOS5VivW6eV+gnPNTJ5OikrL/fQr1hfSOUWWU+bI7KTw5S5/nY5hPOyzc3waKir7hxaDcgxBygXAHKNQsrs6FFWB3BlIBIm+udgePL7ov1BR6XBqYNwyz/ut0QqqB0mhLt8RMjqPpxTvFhaSAFITOp0UuXYtR7jn0oEn7rJzNVAbT2dUqNLqdJ7mj5g0keSxlWinZs1jSbV0is3DG+8zLORkeBnJZzqJ9TWFN9jRwGI3DvNgHKYHAiJ/C55ZOiOCRX90ZgnemOts9M1DWS08BUKZcSAAXEhtzDnXgg9wOSTdhpXH0cJVL5c4MaJkFx3eG6zPjlkjckg2u+TRbs9rwC+YOs/CBkLZRbNZ7muC9qZs4ipYmZMgXJ8Z7ioSLMXH48QQSHRORN+sGAPULv0ukqVPWjj4nma3X0aK2zy+xVw7C8TuwB82TR0GveuqVbyrpyd+Lcv79DijpvOs1BKPN+F9la/1GNqNa6WgERBdNsrRzWG2UoevLrx1+p1b4wqf04LjMuF8EitXcWxJJkQZi033brpo7W3tVkv/AC5w6hTSW93bw/nzYRWg5euq7qM5ZjI8vUUoYnHr/P5gQ0SQBrb1wW0qqirsxp0JTso9RrZBhTTqOplKyHXpRo3jJ3f6DBTJMnNaXscrd8BnDWBPhB81Knd2DZJLCIfRAHBUpMSUr5BZSixtf6J3G+RXZxmYR8guA7POVV7IaOhJdwCDDE6JoWAxSTTsiXIcfypCQJTJIdomhgOTQzPeffd/bRP/AJuSj7b+h2L2F85fojQCbOJj8BUJIBJiRqsq8VY6qEnusMxB/wDkKmC9UKje4ZVMEALJ8HRHDsh1Jx3c/W8Vgzshxcb8w9aLNewW/wDtKGyqrjVIJJucyVpWS2EadvzCxXPvlb00thxV5PzOSlUEm/D7FawxDBnLNTJmYg+u4LOp7Z2af/rIrPJOZtEX5BZJI6W2W8EJpvm8bscviWNTEkb0sxY7CUm7zhAjfNoEWYSom3ZG1OK3PHX/AAU2OO/64hW/ZM17RcxWo0kLGJvUEFgnIZflPoT1LWwhvPDXXbnBuJ4weiwr4V0b0MuzPb1MJTJaSxpMC5aJzGsLy9zs8nobV2PG+0Lz29a5/wCvU+q6IJWRjJu55+g4mSTJ3jn0K1Myzso372/b8qJ8Fw5PWkRg2EZw6/8AtJXL750+6ee2dVdxPzang1dMkYQZ6XDWp2tJBManiVg+TZcEe0FQii0gkEhswc+quiryIrO0GY2x2g1HSAYBXp66clSikzyfDqcHUk2lfBov/wChV6fcLi0X/wCiHzO3xLGln8intIwWAWApEjkd0XC3p+zN/H/JzVsTprptf6Ge/wCFvee/ivS0/tP5I8bXexF//TCIsnTbcRVoxTukAR73isuaeTotarjsPd912U/YR4mo/wC6XzHU05BR5CqGCIsmuDZuzwc4TM8kkSdGfU/RMl9SnUyPrVWuTDqIA+irqWiaeYT6hLqNq5hImPAwpkH/2Q=="/>
          <p:cNvSpPr>
            <a:spLocks noChangeAspect="1" noChangeArrowheads="1"/>
          </p:cNvSpPr>
          <p:nvPr/>
        </p:nvSpPr>
        <p:spPr bwMode="auto">
          <a:xfrm>
            <a:off x="1295400" y="11259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8" name="AutoShape 37" descr="data:image/jpeg;base64,/9j/4AAQSkZJRgABAQAAAQABAAD/2wCEAAkGBhQSERUUEhMWFRQVFRQXFxQYFxgYFxcYFBYXFRgUGBcYHCYfFxkjGRYVHy8gJCcpLCwsFR8xNTAtNSYrLCkBCQoKDgwOGg8PGiogHCUpKSwpKSwsKSksKSwsKSwpKSkpKSwsLCkpKSkpKSwpLCwsKSwsLCwsKSwpKSwpLCwsKf/AABEIALcBEwMBIgACEQEDEQH/xAAbAAABBQEBAAAAAAAAAAAAAAAEAQIDBQYAB//EAEEQAAIBAwIEBAQDBgQFAwUAAAECEQADIRIxBAVBUSJhcZEGEzKBQqGxFFLB0eHwBxUjYjNykqLxFkOCJGNzwtL/xAAaAQADAQEBAQAAAAAAAAAAAAAAAQIDBAUG/8QAJBEAAgIBBAMAAwEBAAAAAAAAAAECEQMSITFBBBNRImFxQjL/2gAMAwEAAhEDEQA/AKdWPc+5/nT1Y9z7muC1IFr6E86xoY9z7mnaj3PuacFpdNIBoY9z7mllu59zT9NLopAM1Hufc/zpC57n3P8AOpNNNIoAZrPc+5prXG7n3NSaaaVoGRl27n3NNLt3PualKU3TTGM1Hufc12pv3j7mpNNJooAZrP7x9zTdR7n3NSaa7TQFkeo9z7mu1nufc1IUpNNA7I9Z/ePua7W3c+5p+mu00BZHrPc+5pNZ7n3NSFaTTQFjdZ7n3NJ8w9z7mnaa4rQA35h/ePuaUXD3Pua7TS6aAsT5h7n3Nd8w9z7ml00kUBYnzD3PuaT5h7n3NOikimFjS7dz7mk1t3PuacRSUgIy5/ePuaYzt+8fc1KwpjLTAHLt3Pua6nkV1BVluFp4WlC09RSMBAlO0VIq04LSCyMJXaKmCUumgVkBWkKVPppClAWQaKQpRGimlaCrIFBFc1mDH97UTbtSY/v0p7WzJmMZIMeWPOkAG1iI8xNNKUVxxhdaLO3hBJg9R3xUvIeYvPhRGboSNvTufWs5ZVHY1jByAClJorZcIt680tB+wCirZeXcPbguqM+/0j+VQ86XKH630YHguT3bv/Dts3nGPc4q94T/AA8ut9bqvkJY/wAq0l/n6qIUDyUVV8Z8S3F/2/35Vk88nxsWsa7Hp/hogHiuN/2qPzmmN8A2B/7jfZl//ms5x/xoxbBJ86D/APUzARqIJ/vpWXun2y/WjRcR8EWwfDdP3j+VCXfghvwXFPriqn/M7hzrPrU1n4pZcagT6imvIl9D1oZx3w3ftZZJHdfEPyqsKVeW/jRlwwIB6xPsan4q/wAPxC6lBR+u0T/Eetaw8nepESxfDN6K7TRV3hypg1GUrsTsxIIroqXRXFKYEJWkipdNJpoAiIphqYrTGWgCI00ipGWmMKYyE0tKRSUDLxVqRUpyrUqpUnOMVKkCU9UqQJSERqldoogW6X5dILBvl1xt0VopHtQf76UBYLopDaonTXFKAsFCVxWidFKlqSIEknA7+VA7BksEkACSTgedaXlnwroA1Y6mNzPTyFFcq5WthddyNUZPRR2HnWc+JP8AEHS3y7AycFjvXHly/DqxQfLNNxvMrdhdIieiiqe9dJU3Lri2vnue0VleI40W4bV824ZMnYEf7Zqo474kdmJ4m3qEyCv0jpscx5GuaU0joUTS8T8aWrZ0WELmd4knyFBcfxPF3bes6Vk4tlhrO+So22/FG9VfD/FlpVIREAjJCAHJjJj0FcfjBMkDvMYFRrvllVQFxvF3rZ0umkkbEb+YPWqluJYtJJBq95j8efNti2RqX/dn+FZ5b3zbo0rjsP4Cs3/Rht3mrwFEnz71Jw3D3WbttB8+lXXKeBSRqBkdI/WatrvB7FV6/wB9KQWZnjl4swH1sduhXyg1Ly61eVhqUgTmI261qrYVhBGR0YDNC8dydHyoFtuoH0nzHb2jyothY+0C694yD/PtUGiqXjDe4VtLbbhhEEbyCuD9iateXcet1d/FGR19a9Dxct/iznzw/wBIkKV2ip9FKbdd5y2ClKbookpTSlAWD6KjZKKKVGyUx2CMtRstEslROtBQMRXU8iloGaJVqQLSotTIlQc1iJbqUW6ei1KqUE2RC3ThbqbRS6aQrINFNKUUEppt0BYN8ukNuilt12mgLBRZJMAT5VdcHwi2RqaNcZPRR1in8Lw62kNx4Haen996xXxP8Vl1Kp1kHsIP9+9cmXL0jtw4u2N+M/jMt/p2SSNsdTsTVPyvlvy1+Zczcbbyn9KF5ahLSBLHbrHc+taa1wBiWMydyfzz7VyJ3udfBWLaJ2H3pW4ER4iIn3PcVZXFAws5A9/XtvQv7MzHvNZyuWyFqSKXiOX23P8Aw1650596iT4btET8v8zH61qLXI26gAR9/ail5OgyxJjucD+laQ8abMZeQlwZAclsj8AP6e5pP8ws2vpAkdB0+4qL4x+ILVxfk2CukEF2A307KO4nM+VZHUTWc0ouluaQi5K5HpXK/iy0WAZTJIA2OemN6093i5AGfyrIfB3wubai9eHjOUU7qD+I/wC49unrWrKV3YcFxuZy5MlSqJG7A9M96ntcfHQH2qMpTfl1t6Mfwj3T+g3M7C3QfCIPTp6isjxPKLlp5W22ncFen2BzW2KUmiol4sHxsXHyJIruWXC6GdRgkBmXQWHRtM4MVOVogrSFK6YqlTMpSt2Dss03RRBWm6KoQOUqNkoopTGWmFgT26gdaOdaguJQWmAla6pildQXZq7fAN2oyxypsTFSC7Uq8SaybZz7BVnkinr+dELyNPOgyrgAkEA7Uv7S3esvyfY7S5QTc5IOhIqA8sI6iI6jvSDi371zX2PWmlIluJBc4IqMxuPUVCbdFxMlp2MHz6T5VGUq0yH+iEpUnDcNJHvJ6AbmnFKp/ijnYs8MQpOu8IgEAhJznOYn/qrPNk0xN/Hx6nbKr4o+IP2m78mxlEEMw2G2Z/jWd4qI+XZ8UzqYCfQTQvG8Z8mz8q3Op83M5icL+X61efCPBH5qruGnABEwcYORXnXex6T2RZfDvKkVRnxtgY2Xsfy/sVetbUeBQDnJgGOpPtV3w3w9mYUCBtjHbHSlXkzqDpQDPlnz/StYQ+mM8lLZWZw8tUnUwn8hUy2AMAAelXtvl5Jm6pCgDyk0Y3DWwPoEY/s11pxh/wAo42pS3bMwLPkY9Kju8IHBUrqBBBG4IOCD9q1rcTpGBjsKWzcBBJCj0Ak+tP2uuBLGuLPMb3+H/CE/8Ir/AMrsPymjOX/C/DWDNu0oYfiMsw+7TH2rZcfdtHBXPcb0Dd4W2MhifLrTioc0EpT41FabdJ8uiNFJorazIHKU0pRQsk7Caf8AscEB2VfU59qTklyUk5cAHy6Q26P4riLNlQzKzg9Tgewqu434ttCNFy3bESfCNW8du/61i88UbxwSZxSmlKrLH+JF5bhHyjcQAbEAsCJBHhP6GjeE+N7Vwf8A1HDG1vmRPuoAn1FQvKjdMt+NLpk3ysE9qZooheKsuZsXg4idP03F6eJTn7jFKyf3610xkpK0c8k4umCFKjZKMNuont1VgBMlQOtHOlD3EqikAlaWpmSuoKNYvpRlvh2DAxn39+33pbKx12qT9pM/nXO3ZFUGji4aSJ8jmmuEbOnJ3qBrgOwipLN0DoDWdVwO7JG5cukEMZPfb8tqBZKsQ87mnPaB3H3oUmuQcU+CsC0RZ4FmEgCO5Me1GcPw6gzE9qlUTuYpSyfAjj+lFzS2UAHhluk5g4msBz7mKveZm8SWjpUAb6dyMTvP6ZrXc147/Vdj9KzHqJA9yKwvPbI0FVWZMntkz0wB0zXNlbZ3Y4qKog+F+BfiL4YAl2OpfUQ0nGwAr17kXIVtEFiNZwWP2JC/frv9hVH8F8jFiyCyj5jwSYyFIwBGBgyR/KtHeu5XMMpaf1EfanDHSInPcP8AnCe2mcx2qO7xxGxEelDG0dAfbpH6NSFtQz0B/v8AvvWiijFyY/ieN1LGe/3odNs7UpIIwAD/ACqJmitElVGTbbCrjqQBG3vTLfB9SYHqKF1Uq3c+VPTXA7vkS/wOoyuR3OKD+SZjrn8qtbd6cbVBzW0jWWVrjW1fwko0Nk7Ke52+9GtxJ0KXBRnmlnXoN1NQMFZlp7QJzRl9kRdVzUojAMBj9pOkeuaxnLTw/LiSg+dxLMwX/YMwPWI2k+lScbxd12m6dTbhYIVDOQR1NY++TOpeNHstuL+MAqkLbZLZM61KliNiBqKzOdqH4X414DCuLymCNTIDv/yzWb4rXcOZO0z2XYfah7XJ1O59q53OcmdCUYo9AbmnAXgC/HQjEj5bJpk7yZSQM1jfi3kdgXx+yul606SdEsLbDBH3xFPHKlVRjfaf4UTYcJjA8+/rVPFJ7yIeVLgq7XIWXT6YHp08qseG5MW2JXsD4hkHatDwXLg6h2ON1jH50bb4VV+kAef9a0XjWzF+RRiuY8RxtrFu69yCMMpYeW4nbzNXHw7zO9eQi/ZKMsePSVDdI0nqO9X+mmsldEMTg+TKeXWt0DlaidaMK1E9dNmKAXWoGt0a4qB6ZQK3Dmdq6i/25vKkpWxmhe7NIpod7VwZI/jT7J8JJncAYPXr9se9Z7JCaYWholbhIAAHXpQKNmBnsf6VOr467VLEtgq2etTpfIoM8RgdQNvenC6KhopbBmv+xTOI4jSjEdFJP2E1D840FzhyeHvATPy3j/pNS1sWnuYvjOKDtMyNWYnAGZPac/nTeD5ct2/ZRSGYnXcYT4VgHQcQCDOR+9VFb4ki0bkmPpkeeQD7Vs/8OOAPy34gkEM2kHqCMESRHXpO4ziByxlqdHdLZGwaCNjsFx0zg9v7I6UOzAkQDEsATsT0GcdutEC8J1biRjpBzBPqaH4lfECFA66SPCRJAIHX866kccibhQWOk7kR0wQMR5fzpIgwd9qGZ5IHQdc9u3sKKZpGrtAM+hG/XAmnVE9DSgBxsSfb+dRxU1u+Rsdvy/v+NNce/wDWnZFEUUmmpCw/L85oHmXMRZQs2ew7k/oPOm5UrYVeyE5hzFbIljk7AbmOvkPOsHzf4ivcQ5FszH4hhRJ6HtMULzfnD3nb90tBboRnHaPKi+R8i1nV+Gdzgt5f2K45TeV0uDuhjWNW+ReW8pVBqkPcManAMHGQJ/XrJou9ajDb9AK0NrlyqNKySN4xGKevw5mTicjr9/61uoIieSjK/wCXuw1aYUdYMf8Amj+E5MxjSJ8yMD3xWot8uRYwSR+9mPQbCiAPIzWkYJHNKcmYr4ssHhuEa7q8YZFGJA1NB38prz/lSXuNvraBJZz4nkyqjLP5QOn2r0b4z5BxXHOlldNrh7Z1F2Ml3IjCjMAE7xknyq3+F/hO3wSEWhLNGu431NHTyHkKxnFzl+jWElGP7DrHDKltUUQqKFA8lECuNujBwzHp+ddcttHT3roUkjBxbANFIUotOCY7R70y7wrLuPuM1WpE6WCOtQMtEsagZxVWNIGdKabSRljPpUrsKHuPTKSIGtCfq/I11IxFdTGH2+ep1M+U+dWHC/EFkR0EFjkAYB2mMV5c3ECZBlQJnGB2wcf1pycSsT4hgmTAB05MEkE9MVjKWMpKSPUD8R25MFZ9RtUnB80S40G4oJB0ycaiDE9h0nzFeX2uLQwA8EgwNOd8TJ2PcTVry2zbmbklG0ywI1AyYKicyQQeme8UVFrYVvs3lzilRoOPJsEeWaReJAG49x2n9KxHMbdy5eYu0kb+ME9xGT3mBtNCQYwzCIG8zIzEAdf1qlEluz0b9pHlWa51/iHw1higm643CxpHeXOJ8hJrEcd8SMztbVvDpKMwWS0xIWNj01SCapOJ5M9tPmlGFv5nyw0ELI1GAxwxgdNorkyZa2idMMXcixPM3v8AyODtpoDXhsNTs1wgAnAMBfwjtNe2cv5SvCWrdi22pbakMxGnUxMlj5mTjfavLf8ADrgkF67ca7w6vbR1VyznSXbQL66YEeMAEiCs7dbLk/xRddnDNqNp3Rhuzpq0fNESrmRJgkdRsKyxLc1ycG7t3iu0HVgzuQTme3qDipb6ATBJAAz2UnY/fv2rPWOY/wCqUDGRpi5A0wVGHLZmZ3BmR2muTibiu2SNZ0nUdWAdMruWiRgkZHWuzSzkbRdpvGJIEHp96mscX0EEGcGIPoTEGY/WqC7zQkPiBqhTBWCY0rOwwDiSJGYk1HwvEOSC6wPEWggDMqgGcjUMx23qnGydSRpLoWCQesQJwRgjz71LfYFB00sZBwYIBFVHBXXDBrg/0wFnqX2EiTiZmPI0RZ48srQohidPfuVPmAfuM1NDsTiOKCKzthVBJM7dBn1j3rB/EPMTdI1NGpUYAEGQ0kKCDAgFZBzMdslfF/NWuKLQICTNwk5DY0yo8UAEHAOWIyRio+HeUHiLm0Km+CMCML3O+9c2RuctKOjHHStTC+Q8ga4wbCiZC7nSMZwB2zW94TlyARtuT0GBPqTgVAlr5aBQhkwBAyfXG2KMLaFAABJMZ3wATj7sJxWygoqkJybZNYeMIseQGM+Q+1SHiirEGcY9aA4rnItBdBBZWkgE7bKsjfJJx3qv4rmJFxlMgRq1HYiNUmPI1cY2ZydF/wD5n5elK/Ngdxn1rHp8Rr2b2xUg+IE86v1Iz9jNLc4sE/TTTxQ8xWc/9SW8ZOad/n6byfan6w1MvG4qozxNU688Q9f78u9J/n1rq496ej9Cv9lyOJPQ10Meo9xVT/nVr96u/wA7t/vijSIsLlo+R+9CXBUR5vb/AHhTW5ih/GKdMYrComFK3GIfxD3qNr6n8Q96ooY1LTDdXuPeuoGYbg+XlmAcnTDEk4zGBv3j7jrVlwNnDBbDW2Yalu+J31JJ8IEDSRIkDzxBqrSyWCanyMfMllLgn6SQcnz3j0qy4LgXRvC90/TBi4ACGGkHIO/rvXEsSfRo5UJcTiLNzUviDqCylQq6cCNJBg+GO/50byzj3J8S2xrW4qK1mQSQf/cx1CjMjxT2pp4S8usLD6lgarjSpBH0hhAb/mMb0v7FxKtpPy3GDJ3zEwMGRkdNqfqS+k6/4VZ5lcJ+iCThQhkKcBRiDg4xJ79aFu8xbTGuDBklQCJJxnyg4jffFazguDZ2+W1olmuD5fji2wBJ0sN1ZsQRjpNU3H8qdIW4jZJkfSQVJkAEGfI7HO8UPG+mxxkuaDfhj4esPb+cQA1sBl8SsGMhdN0HYFp36DETVja5G16w63uJe7bbSVdkll+sas7wTsO570OOAtDQbGuGi3ocaWViCdEjM6hqn9K0vCErcVBbKqVRiFloL51MOglj7DtSjjo0crMeeRW7IZRe0sum27QVMBj4gdasVIIDACT4vQ98N8tdeOn/AIdtRphg2jU6QHgDBLqDGCD6RWs53yZbzNaJbARtekkhyJgnUAY38O+ZrN8Ly9kuhirEsCNBbLpMCG+lWHhB3wdzFJQqSoJSuLL5uHv51Q8ABSAM+o8s7jrUy8qZVAfXJHUeJWWQAuJAMDPSPuQeC465pjSwInTkqD4/EMZypGfFGkwBuam/8T3kIBZ9Pi1CdgYGDAb8Jz/Mmuq2cumy8ZmttEgmRNvfIwIG84ORVpwATiVAJg29GqSDAGkYH+4xg7Qe9Z3hfiYXNIN2cEdOoUwZEz9QJ2HSZxreV80UIAIEtMGASDLZVjLTEb9qicttioQ33L3i+VobejUQBG5kSOvY4P51UnhzaS67QSnjkr4ThoMnbeD6VYcV8QWbVlr1xtKoJIjaDGgTmSf1rF/DX+JNzieLuIQFR8Wo/DnCkDBBG56flXKpyWx1etPcy3FXBcvFbXi3ZrjDDEg6rksu2cDoBvJmt9yrlYs21TT4oA2AbJkyRGo5OSNqD434Ha1eQoT8uQ2mTgy0D6YMQsDy9J0/KuDVyZWMk53EiB/5pwpKxTtugOxwbq73CSqqdIgwe0GRkyftUL8O4XwwRlskSQfwnUYAnNaC5wgYMpjSG6eUEetVHGWVBAHcrjBJIxk+nXtWkZWQ1RnLvBsG1KAGBwOgA2IHU7Z/Kk5hYfWrXMkouSTuZHQ5G4metXV3g9IbO4wZ2n0BjtPvQd23FsATGwjxSSJnG4kdMZrfUYuJQ8Xy6TgQCZ3zmo05OxbSN4mCP4dRV6eF8AYEEgCeuO5jqDTL3GZ1CJjG0jyBIAiSfeq1k6EZ7iOX/LOc95iAc48tjQr2RuB/Z9D6VZc0uQqsLZ0sSNwNJGY28/PagE4u2NwRG5GfPGxn+dWpIzadgTWz29iJz6mucKNzB8/4biaJe/aYz/qA99GD67kes/aouIa0DLLM9Raz9x0q7Q9wY3uxwekTMd5rjMSNOfIEx5VG3HWhgLP/AMSB7Rv7VOy2d9YWRsUIM9gRNPUh0R32JAxAGevXtmogJP28/wCdQ3GtnrMYyCv9KYmnX9Mk/usJgbme3nSc0i0gr1DAT3rrjL3P2qK6BAzO+zTGdsD+FQJbInDY38U/bep9sboaiwo6epI+9dQZtznQ589P9K6r1Iqma7jf2izeC2NiSbSmG1JI0wCACF2MZznvT34vjDhrC6g2otLLBjKyJWB0yd6k5Vyt7Ntm4y+FN22llE/EiSG/CQynwjGQQc7RVvw/C2tS6hcOkLA1M0aoAZkMae0mN/vXnQk0ty5RRTcPy3iLqO2m2gMYNxi4jbQRESGIJ7dNq0XDcudLTaW+ZcaFUtqHgEMwI1OcQTIyRR/B8rf9oY/IKW9QXSRbCkCDrJgswO2+IitOOXAZxJmCAME7nHXMb/rSllHHHZi+FssWBXVOgkH5elSMnSpOVM9Z+wojjeA1+F7R+kEMDMLIUxIjV9O4jAM99LxILNDOpCjYw3323pvB8EGldR8QPcAdMUezsPX0jL8Pyp1VQWVCG/AcjTq32E5EwD9TQKPtckT5atcwwAgxBfSJ8+sH7UZc5O1v/htLhoJcA4YAHSRAGFHenWtZyRpHhgGcRiI65GIFGu+AUa5AeIgjJnsxA0ao6eW3t55ruX2WZ0Qor7hmXYB21fS0RBZtj12zVpxVlyhthVGAd40xMkmTPT3oDl/DEMNRKg7sWxAOwIiDHUTWkaoh3ZleO+FHNwqhgaiNMxOTER6jHfaaCPw22QzyZ/FqJA2Md8xv2zW35nwqKxdgWBgAADIWOomTI2Hl2oLjOfrdBUW7gKiNWkqUJ7QAZ28q01snTXZmbXwpaMwGOBPUe355q14fhxYGm2mwkEvO3bwmNztUnDXGBIL3ip2k4XyErT+KYadT32AH4mKx6QMfajYnf6A8eHuMlsqHQENHjjVmNRxAB9NhU3KuDWzdXTaW2wJOsEAbbgHO4Gw+1RLx7upFhy/ZggVNtiIM/lTOHe47AuiwoPiBEEzsBkDfaalxXwpTa7PSeC+IEYQJYRJI274J9RvS8DxdkEwxAbGkgiNsdawXAcw1mMprTdYQ7QNXRsjsNqOv8zCuzKwI3OoZbBmYInc5/lWLxGvtNfc4u2Ghbo3M521DAmqjmHFlBqTS3igQceuYjeKy3EcR8wAq0fhOjaB1LA98Y7+lT2bgtghNQPUliZIBMgnParUdJDnYbe5/cAJIDJsTEemc4JkfYU2zzfUGBslNhALMDsMEYBAjtiq67zEgqwX5pMaoZQcgiYbB/PbNCL8TNZuFGtaQQSSoZGJMRKbSQPw48zVWhblvwnGBbhWPCFIKkHIMuckZyIzO+9UV/wCZdPj6bb95/uatE54t1QZdR0UhY7E5YkD7eVDkq2zSw3IIMDtp/FWqXZk30iNGIXx6ip7KWHmPCDH9aX/L7bDYQciWK575zUV4MPpZsRhVA2/5SQaHv2bhMLcfSFBLh+u2mM5kjHnTuhU2EDk6agUNvvBLN+ZP8BTDZ0n/AFjakbaQdRAk6fvMSCIqvflFyNXzr5HX6saTuDMUouHWup8f/cQTPSSvi++dqOeR/wALpb/D3EwpUgARqDTAyQcn3HlVdd5SHkhl8j4dp2k7n/4iiDZCj67bE58D4z2BkfaKY3DAjI0nybUSPQ7H0qlGuxOQLd5HpOcj96VB/wC0/f71WXOVZKiM75YkxmDAx960XBwAPA0TJljO/bau4u5ayVAnYkgEgxGO35U2r2BSdmYtcEqySqCQQAHaQemqQSR6An9aVbFgg/MVYkAsFPhHcOpknfdanu2yoJVlM76l7fc+9QFU3P8Apk7MDuewA9djWEsa+mykVl63aDHQt0rODKbfauom5ag/8VT5gNH6GurDR+zWwjkPxM9q4WdiymCwY6gWH0s2uZithwnM3sXkNy8pR9DFUWF+WTqLMzQRJ0mMmsWqDwsiT1jeCAMHGe9GcUxuEC59TR9MBs7eTbg9PyreWJN2Kz0rkXFpfD3E4jBfwWy2klpkoFnKk4ztG1ad2IWIgCYg5IHTyEV5Jy/l623AXSXlSiAyVLAZkHAzEkjbGc1tLPHkErr1MoGrqc9vzNYSx7laqRanj01T8s7GMSDHcDE/yqwtczgACQSJJjHp6/wrHcbzQKRpJBGxPpmO1Nbn+lfLYnYmc+/1dqr1WRrNUPiMEkOQCCBBOJI64moV5mGQGRjbVux/hH8qp+H5jbOkvBIy05B1TnUkGfIzvvirDgrtgPA0QQDgsvU9yAc1OlIpNsZxvEaiCcLB2HUgfURnAxiPWheMdLJBXU5CzEQQTOfMTk+lXvGcDZuCFWNJBIEg4xkdRNUnG8iaYAEEnBBMyZ3LT3O/enFoUkwHieBW8kmBj8JIO07bRIpnC8o0pqLFEBURpLEyYwDMDzgx51cvysqi6QJB84g/UBOfQHtQ/GftDJI1gKZKrCgmTGqdxEYPbcGr1fCNP0yhsKLkMCBkl9SgdIkj8XSKO4Lh1doBwCykFlyW3EljMDaDUFzlDC5KM7DwvOpD4zs2FMkEESc59Z7l/Kbiv4LTwRqBYYzOcGf/ABWj4JS3Jhw1pbsG8QVB8UawpImIBIYSB7wKKscC5QP85G1tu0oCJ1HBAgjbUfP7D33uaj/p6mOrJOkAicBcCIk5ztR/KvnJ4Sxg/UNa6CCC2qGJbuYHcmpldbDVfAXjOEtqil2UvqbSqvIMrAllEQdsA79hWfu+CRgnxQywwZSSMzuIj0rU8QktptIXJLzpEIpB3JKmPP8ASpOFs+BtVoMgXcFCcmCCqAGhOuQ03wZM2/CCFYjHQgYiRiZiR07bVYW+YfLufLuarbY0mcExP1GY2Ikg+9aXhOKs21yCqj6UtqynzJzpAztMk4oXjb/D6ixJ+YCBJAYkYKzB9aWq3wPTRn+JS3ct3XB0X7csXAOp1Mifk4DyOoA7zWe4VrrkaSTcAkFbTKYHXcE1r+L5dYvAMTbJ6uWVSACIGckyOncUZZ+HbAOlbnigAr6gEHSScbGi6e46MMf2nSUDOA0T4HmJ6ntJJ3ozieVG6Mo4fYqDc0nbxCVIUzPX3rRcx5Q9u7AuKEK9bQCyIkAk5mDiOvpVfxnEPbIDjUpJyF0iOkMZBJHl1FONCakV1vlN9LZUIWUnKOwZfWImfMZpjcBcOCiQJIRtZ0zGVbUBOP50ceMtkL4SCRJLQRMHCgDT2996r+I5gtv8TgdYUlZ22gDO+Metafj2R+R1ospCyE/2yVPfB0xP3obm3Htr0lLgidzrAnqqgiPY05fixLYhWJB2Elt/9rDw+k9ajf4ssEHUt1mPkoI9MkEUnOP0FGXwGXmIH0q7QMhrSmM4iPvgxTP8yZj4SZ6j5Vv/AM0Xw3OLTRpW9OxEE4xIIBgjyAq04F7OQngneARMGRvH881S3BtLlFfwHGORkuzSPwDEbjwsP0o1+OuAiLOcwSoYbbwZM/ep73EMAQLvh88jE/feq5uLefBxCz+7rj8mBFPQuyVJvgc3M7oGnTA//HpI7bCPzoO5xDjBtSM7jb0NWHD8wumVC2nIyZdQRvnB9aV74PhJtkn90q8dxIJk/wAqdrhA7W9FA5M5srPoR+grqs3tW5yyDy0x/wDsKWlSDUN5fzL5RDBghYMPpLsVMHY+ED7zUp5qhuBkcKwIm7pYXGP7xIG/9O1dXVZT2Jf2q5kKyDURn5ayQe7RJaYzRd0POoXbhcjABRYiNIDBdh6CurqmkFgxNwwGa5r8RJZlIYR0GYMSJ8qeOPg4+kHIgEmNpkAHp29MV1dU0MP5RzZVBbUysAcgCMkAArEECJ++1Wac8uq7NcIu2/EvUNuAWIgA9P8Aq6xNLXVOlNjsK5R8SeF2CwJIClnZtTRGdt2gnfHWrSx8Uz9PjEtEAgDSQTOsyZWTjsK6uqZY4hqaJeH+KbdwNKsIDMZzgbj74/OmX+d2oIJaYZiAPwDHeIA6V1dUaEh62RjmtkFrYLM0aiAoUACSSZMMQBIqXiOaoiK9wIQwAEhtWkjwkEKdxvXV1Dih6mCDipA8FtgSJ3ACnH0lYJzORRF3jwYgaSJOqTExpkKNsT+ldXUOKHZXjiyjMSdeZM4kxGwAEDek5b8ThlgAgCWY/ug5g4BI3wJ/hXV1VSoV7hHF8Zw1+zpgkghic/izO0x6ZxVRxHKrbMAUCiB9JMGZHviftXV1EVQmx93kNvSFtyCM74/3A/lQXM+XfLyQp0iSQOkjMSIGBtnJ8q6upp7jfBDbvObXy2tq6GCFJ2k7gkyD0++Kg+QQT8stbgAadUnfuCARGIIrq6rSJbK25wLLlwfF0B36jrjpTG05OoiehUECBPfzrq6mFjDet6SxMgf7BUHC8bYY+AAHsbeR91NdXVnreqhuO1h9u+Dsrz0ZXNsemDNPuftASAEgbhmYn1kaSfekrq35MXsBDmUEf6gNyJKeNQDJwCVYH1mhr/P1Yw9lSe5Ib9Rikrq55ya7OhQj8B25j+6Ex0KD9aROYvq8IVj2Hh/WurqLdlaVQQ/MeInNv/vWurq6nqf0ml8P/9k="/>
          <p:cNvSpPr>
            <a:spLocks noChangeAspect="1" noChangeArrowheads="1"/>
          </p:cNvSpPr>
          <p:nvPr/>
        </p:nvSpPr>
        <p:spPr bwMode="auto">
          <a:xfrm>
            <a:off x="1457325" y="12855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9" name="AutoShape 41" descr="data:image/jpeg;base64,/9j/4AAQSkZJRgABAQAAAQABAAD/2wCEAAkGBxQSEhUUExQUFBQXFxoaGBUWFxgUGRwbFxcXGh4aHBwYHCggGholHxkcITIhJSkrLy4uGB8zODMsNygtLisBCgoKDg0OGxAQGywmICYsLCwvLC8sLCwsLCwsLCwsLDc3NCwsLCw0LCwsLCwsLSwsLCwsNCwsLCwsLCwvLCwsLP/AABEIAOEA4QMBIgACEQEDEQH/xAAcAAEAAQUBAQAAAAAAAAAAAAAAAgEDBAYHBQj/xABDEAABAwIDBQQIAwcDAgcAAAABAAIRAyEEMUEFBhJRYSJxgfAHEzJCkaGxwSNS0RQzYnKC4fFTssKS0jVDVGNzoqP/xAAaAQACAwEBAAAAAAAAAAAAAAAABAIDBQEG/8QAMREAAgIBBAAEBAQGAwAAAAAAAAECAxEEEiExE0FRsQUiYXEyQoGhFJHR4fDxFTPB/9oADAMBAAIRAxEAPwDuKIiACLWd5d9cPgyWXq1f9NhFv5nGzfr0WnVfSlXJhtGlT6O4nn6tVUroR4bGatHdYsxXH8jq6Lkw9IGKdk6mB0p5fO6gd88af/NA/oZ/25f38IfxMC//AI276HXEXI274Y3/AFv/AM6f/botm3d2tj68O/D9XN3vZHgA0iTl0XY6iMnhJkLNDZXHdJr+ZuyKwKx6fRSFbmD5+avEi6igKo5/G31U0AEREAEREAEREAEREAEREAEREAEREAEREAEREAFpHpF3v/ZW+oouHr3iS7/Tadf5jp8eU7nXqhrXOOTQSfASvmzG7QfiKtSs8kuqEuPjkO4CB4Km6bjHgc0VKsnmXSLkSb3JMkm5Ockzmc1dDBaROcZz3gi4PT9VbpHLzr0KyWOGudv+I5dXDRZrPRotuoOF2S4Xt7wz0Gfh81mYDEFxDSJJsO+wjv5ZHRWcOwuIDQSSQABckyOXWD49F1Tdjdk0WCo8gYgtFwPZt7Lrw+/jnBU663Y8C+q1EaI5f6It7A3RDYfWuc/V8siOIg3jll9FtjWgWAAHIWCs061wHANdpyP8p+2avrShCMVwedttnY8yYhCi8rbe220BA7VQizOX8TuQ+Z+alKSSyyEISm8RMzH46nRbxVHBo05noBqVpG1t56z3fhE0Wg2iOIx+Y92kfFYmOxNSq7ie4uJFjoBGQGgHRYj6JPPusdbCNT5hJW3Sl1wjY02krhzPl/sexhN98RT/AHgZVHMjgd8Rb5ahbBs/fnD1IFTiou/iEtn+YfeFoNSkRzOR741/XlCxKlL5fPhP6u7raqCvsiXT0NE/LH2O20K7XtDmOa5pyLSCD4hXFw7CYqrh3cVJ7mHXhMAxa4yIJOvJbdsX0iEQ3FMkf6tMd93N+4+CYhqYvvgQu+HWQ5hyv3OhosbZ+0KddnHSe17ebTPgdQehWSmTPaxwwiIg4EREAEREAEREAEREAEREAeTvbX9XgsS7lQqf7CvnSiPPmfJXf/SE6Nm4r/44+JA+64A3L/KV1HaNX4cuGzIa7z5+CyaTibDnb5ad4CwmLqO4G6HBw4jEN7RvTpOHs3s9wPvWBHLvS0a3N4Ro26iNUN0v9mduJusaIFesIqkdhpvwggXMiz9Ol+a3RElaEIKCwjz11srZbpEajA4QRI5edVivc+lJvUZ0u5vf+YdRfoc1mStN343qNAijRd+IbvcLlgMADo4znoB1RZNQW5hTVK2ahEyt4N66dN3qabx6xzZ48w0OFo5uNu5altSlWu5ruJxzDiJMcnEZg6nlpr4eOotxJNRjuGsbkOPZccjcZHqqYDbz6ZLKrTbMH2hbrpIF+iz52ubybdWmVUcLvz+pn0HmoJbWedD2WCHZlpllnWOfVZjPWi4exwnJ7C2RmLtcNLyQRYqOHeMSeKhxOrNA/DEDjbIEGbDhvDsh4rP3k3fxdHDGpRa2s4QTSb2nAXMiYD4nLp0XYqUuiM5whxN4MB2OERVb6vTj9pnJriQJbpBcGkzmVLEQb6Ek56WOeXIh0iMisXDVS5rSQZMW1B4QTb8+pLrNDedlBreC9MTT7Rcxna4Q7IsP8zTmbxIAm8c5LVmJTEUvHP8A5adSMvksOuyJ8fo0/r5K9Uw4SDYiZE5OuDnOd5JtrYrErNj6/BtxHR17ZzaVW0MwkYuDxlWhU46LyxwObTYgOyIyIg5FdA3d9IbHwzFgUn2AqD92ba/k+ncueVKfy+zWmJHU3WPUbz0nvMGPCTIU67ZQ6IX6Wq5fMufXzPoVjgQCCCDcEXCquI7tb1V8EYH4lGb0iSRpJYfdMnLI8l1rYG3qOMp8dJ0x7TDZzTyI++RWhXdGfXZganSTofPK9T1ERFaKhERABERABERABERAGt+kb/w3E/yD/c1cAafNv1X0Hv8AsnZ2K6UnH/pv9lxncnd84ytBBFFkGoRInk1v8R+klLXrLRpaKajBtmx+jjdUVSMTWaDTafw2HJzh7xt7IPxPcurSsXDUw1oa0BrWgAACAI6A2GSvg+fNwrK4qKE77nbLLLkpKtk+YH6rwN7t5m4OnbhNZw7DTppxuv7InvPxIm5KKyyEISnJRj2Wt9N6RhW+rp3ruE5TwN1cbRxRJAOcTkL8krVCXgkhznFznEm5IzMga5/FTrV3VHue8lz3Ekk3JJnunIi2llbdUhze0QJNsw60yCQYIaMjyWdZY5vJ6GjTxphhd8ZZQVy0gO7L9YmPAgwbEEar2NnM/a3MoPplznO4WVBxBzTreIiBJBsvNZlFiOXZINoNsgeshdC3DwtDDUTWABqOEDh0Exwi/tOMTHRQgk5ehLU2OuvL59Pue/sLZlHAtbQY5pqvHaqPsXH9M4ZOh6la56RsLXaKbiX1cPxE1Dx8AbEcLS1hEjMkzeALCVnbH3mwtarUwlZzDXeZcJ4mkz7DXZFzIyGUWWzYekW/huPrKZs1zu0Y/I/83R2ut7l1JSjhf6MLe4z3S5fucqpFp9gcc6MHECNGtAcZabwLCxJJyVobTbUe5pMua6HBxgt4TlcRTGhIBcTIAXR8FsbDbPFWu5/C0SeKo61Nn5W9PmclomKxVGtiKmKpUBR9aWy50hzw02e4AENJPu3JgSCVRKrYuXz6GlXqfFliK49TDbVNMzm1zgeEgN4JNyGm7aMloIIm2UTF54iJk5TYyQDw3FyXHMNyHDKmW2ix6AF14EAthoc4ucSZOhnJea+r6qx7THF8OtLTwuMgwOIT2eIDsgRPKpjUeCbxzPec/eJc4/w9nPWFi1B0OuhkF0TP8VxbqOayqhm4OtoPZltMvEACOEEkiOl1jOaBllkM8oaRmBLiDJOgkhQaGYsx6jfDPuGX0CYLH1cPUFSi4se3UZfykZEdDyUqg8jqdAOvTMTkVju8j6Dv/vyQng60pLDOz7mb5U8aOB0U8QBLmaOA95nMcxmPmtpXzXSrOY8PY4tc0y1zTBBGo+a7LuJviMY31dWG4houMg8D3m9eY07loU3buH2YOs0XhfPDr2/sbeiImDOCIiACIiACIiAMDb2F9bhq9Ox46T23y7TCFrm7eymYWi2kyDAlzoEucc3HzbJbiQtcbYkcvsl7+MMnFvDRlNPmB9lcDvOf1hY7X+fPkrG2ntBlCm6rUMMaO8nQBoJu45dVGMuAUW3hEN49uswdLjeJJsxlgXO5TeBqT+q47jce+vUdUqkue43zGlgBoAJAU9ubXfiqxqvto1ujW3ho66k6lYY86Je2zc/ob+j0ypjl9svsvPX4X52iJ10JVvFTAIvBB7Uixz8YOesKoPnTP6HkhiI05W+MAzlMqpDcllA1DfMeM/GPuo4Evoiq2nUqhlVwJYXSBmIaYtM56gBY/EKduy2nFjxaybGfl9LK8038nxsu4a6IYjZ+Jcovt2QK5Yxre1xQzg7Lg4TEHMOEdBbMLs+y6j8JhabcVWFWo0Q6pHDxEmw6mIE6xOq41htrVsO5tWiwVOEw9heAeEg8UOJGUdblZu9G2zjjwu4vUibOIBNrl0SGgR1yVtVjghDV0O6xRiuvM7M3B+sBNcBwcIFJwlrQReZs5x1OmQ66Jtzc+ph3zhQalF5/dy41GOcYsSSCwyQCfZnllH0c711eNuDxHFVBkUa4BcYaJ4KpHIZP7gdCuhYvHMptknoALkk6AZk9E01CyBnKVunsx+xoO82572YEvp1QMSzhd2nRTIFjSA8YB1PetWs08MtJsCAQQeHhsS25a0AkiwvEkrafSHs3FVPV4hzpw7LuoNbxerccqlSD22gG5Hs30krWMOw1DwjjqOOTbniLiOEENbZsNLok2iQlLkk0kjT0c5Si5Sln/wAPPc00xDeHhgktJDS0ubNiTDTb2dAQJvCkKgc0uaDBBsZEZMa0w32rG0qtTFEVX0Yc19FxD2u7PCYceIho4WiXZ3PJYtdhB42iHgWvwy0NAHu8RdJniIsdVDHkxqLWMxeV/n+YMqpn/UQJyJEEuMWhsQO5YrvlplrJHibq5TqhwkD+iIyBPBe8DtcTpvZRe/WSebr63kTkXACB/Co4L08lhw895/RVwuKfTe2oxxa9pBa4Zg+fqhGnfYd4HerbvPnuC6jkllYO77l7zsx1GbNrMgVGcj+Yfwn9RothXzpsPa1TCVm1qR7Tcx7rm6tPQ/I30XfdibVp4qiytSMtcMtWkZtPIgrQps3rD7PPazTeFLK6ZnIiK4TCIiACIiAC17Ht4aju+fjdbCvF2+yC13MR8P8AKo1CzAlDsw31gGkkwAJJOQAuSen6Lk2928RxdWG2osJ4BzOr3dTeBoO8r1N+t4eOcNTPZH70jU27HcMz1toVpzUnng19Jp9vzy78ibCrgVsKagzURIHz4dFMjz/cKAKqD57vqokirr53GV4PxkahYpaWyW9oRZvELZ5f57lkz5kfdRJ8yD9lJMhKKZBtcOJEyQLgzInvGsZqbCOlteyfG/W6tVWA630IdH0EGM72UadQkkEEf9JF7WK7j0IbmuJHRdw9rYZtGq5rgazTFZzjLmNBPC2+TYE2tPdazsTfthxbjWaBSJ4aVQn2JMS6bBrvzfG2WgVabSSeFsnPhiXRoSAAfFXcPhHVXCm1vG5x4QILrm0RYTfUqcZYaEp6Xc5Ob7Poam4O5FpzGef2Xi4PYuEwJq1h2Bcy4yKYOYZ+UE6Z2AyACxdhUjgMGylWresLBd5vwjSmDm4NyBNz3L0cBTc8+tqwRHZp5hoIu46FxGfIGBqnNyk0sc+xkcxzh8dfc5TvDtiliqz8RSptph/CPWEQanACGvjN7uUWAiZOWDwHreJBJBJNw17iATA7TrgXW3717pfs/wCNhGO9WT2mMuaZdqwC5beAJ7PFlGVnGbkVf2Gq+eDFcJfTYXdloHaLHkm7nARMgCByKVlXNzaNirUVQpT/AEx55NJqNiXtHEIAcGg8JsTI4oAfAgRmJGcK8SZm0kkSMp1vJkNbbxUKtODDocRaSHG97NbYGTaBpdYzR6s8MGHTw5lw7N2wXSGG7pNrRlZVdje7a/oXiR1A01sfuc1D4KRdmZ1N8xPaH9RyysqO8+B6d0LhbnJSFs24W8xwVeHn8CoQHj8p0eO7Xp3Ba0VQhSjJxeUV21qyLjI+l2uBEi4ORVVz/wBFe8XrKZwtQ9umJpk5mn+Xvb9COS6AtKElJZR5q2p1zcGERFIrCIiAC8bfBj/2OsaX7xrC5neAcusTHWF7KoROa41lYOp4eT5iB1/v4qTR58+c16m9Gyv2XFVaMQGuln8jrt+RA8CvNAWbLh4PTVtSSkvMk0efgpAKgUgqy5BVVEKDpUec1Tz/AH0hAqz58/RAESfh3kfTIFWqtPi5gjIiJ7u7Q5q67zz+WZUSPPm5K6mRaTXJZp1eK5B5EG+XdY9ApVatUQ6hUbTqMILSQXCxiBAIGuY0hWa54TxXsIOWU5xnIv1urvF5PEc1P6lD+ZODPY25vLVxNNtMtDGx+JwuJ4nRBiQIbpzi3f7Xo83pfRezCVnF9NxDaNS7iwnKm8/l0B0yNoWmsPw+3WRqugbgDDhhrNipXDnNcS6fV+ByJF+LUW5qUJbWKaimuNfsdFq4ltNpuBFydB/ZaN6QK+Kq4YPpNIw5dFQiePh0JAuGE2J01ztj4je3DnFto1ndmYn3A6eyHzlOmgtOa3ttQRb2SILYtGWXLomYydieeDMS8KSbWThxpQciP6eEx4udE84klyxH8L+KnAseFzQCINgRA7RdaLrrez9yaNHFGuOH1cB1OjHsvnPq0ZgaE9Fou+bsOcZWdQb2yfxnA2NSIMHJtgJPMuS8q3BZZrw1MbZKEVxjk1hlXhIa4nQB0i5JyJzBExGferwd4fLlpy/uq1mhwg3BtFiDoQARMWA+Kw21OAwY4LQ6TY5Q6b9B5mGNwwm4d9GZPnz3qqo3yPhn+qkFAvMrZmPfQqsrUzD2OkdeYPQgkHvX0FsraDMRRZWZ7L2gjpzB6g28F86LpPok21BfhXGxmpT/AOTfof8AqTGnniW31M74jRuh4i7XsdNRETxhhERABERAHNvTFsXiZTxTRdn4dT+Vx7J8HW/rXLQvpLaeBbXpPpPEte0tPiM+8Zr532lgXUKz6L/apuLT15HuIg+KT1EMPcbPw63dHY/L2LLVMFQapJRmoisIqpC4dIAKqqVFdAq5QPnzzVfP6qh89+i6BD9VhnsSZJabixJByN5kt+iy3efD+6gVNMpnHJQDzBPQfdW6DjRc91EupOeIfwOInoQDE6+JVt1HhJLIkxYkwTflkUZVByixiOXxz7ypookk+JImKAI4SOLitFjM/cldh3EpYnD4eMXmCBSDjNQM5VOoyGsZ5X5HhcfVoPZVoNY5zHA8LiACIIIBte+emei23bu/ANPhw5fxOGbhHBP+53dZdUmnwK6mG/EUv1N/xGPdVeGNkD33jQHQEannouZ71bsnZ7+z28NUceB5Eua4gngqE2JzIcReOYXu+jjer1o/Z6xHr2ixNvWtHvR+YajxXQatFnAW1Wte0wQxwDhYggkHkQCFYo7ovd2KRsdE+Ecn2jupiG4QYn3i9pNI+0KJEccnKLHh/LK17hHy85+QFvXpK3oLHNwzA6aoPE+DwkDOm05F3PkD1WjDz46crwqZpR4RqaayVicpevXoY9KWnhOXum8ECLd4mDzzWQFZrukcQzF9DOpHS091lNj/AB7lF88l8HjgvLN2PtB2Hr06zc2OB7xqPESPFYIKk0qHXJbJKSwz6Sw9YPa17TLXAOB5giQVcWvbhMqtwVJlYcLmiw14JPDI0MadFsK1YvKyeVnHbJr0CIi6RCIiAC5p6XNgSG4xguIZVjl7rvAmPEcl0tWsXhm1WOpvAcx7S1wOoIgqM47o4LabXVNSR82tUgvQ3k2M7BYh9F0kC7HfmYcj36HqCvOaVlyTTwz00JKSTXRNCgKSokyjgoqRUSunChUSfPeqnz55qhC6cIEqJU3hQc37qSIstlWKzTZzcx4SOX91kOHnvUD5/RTRVJZ4IsqAidD58hU9XdWiOEz7pPzJ+6vg+brpX32bzufu/QY2li6jhVf7VINPYYcpcR7Tx+XIHOVsNPbAxFSpSp1QXsID7yWz9/ouVbMx1XDU3UqNRzKbiTw2MEgAlpIltgFa2Zi6mHrMq0yS4kDhEuLp0gZzMR1HJGG/MTlVJvdLs7VtDZNHFUP2aswQLtcM2u0e05zzE8x1WHsHcSlQw7xiYq1KjHsJE8LWPBb2Z96Lzp9fUwNUNYypUBa4gEUybgkXnp9bdFp+/wBvZxMdh6bgS8EVCD7Lciy2TjkRmB3q1Tjw32LQVjzCL4fZpFShTpH1dJxdTZ2WuJkuA97xN4GkLHwvsj4RPK0dwVmk8ss7iLdDEx0P6rIw2UzYkkfHn9lS0a8GuF6L+helb56PN2PWFuKrDsAzSYR7RHvkflGnM30v5G5O6xxdT1lQEYdh7Whe4e53cyMhYXNuvsAAAAgCwAsABaAOSuopz8zFNdq9q8OHfmZWEdfv/wArMXmU3QQV6acZjIIiLh0IiIAIiIA1nfvdkY2h2QPXU5NM8+bCeR+oC4eWkEgiCCQQbEEZg9ZX0sub+kzdEunF0Gy4D8ZgzIA9sAZuAz5juutfVuW5GloNVsfhy6fX0OZBVJVtpUpSJuFVQokoDJQqiqVWF04W3KLv1UiVQ+fPNdIstkefuoEKbj91B33+ymitlt7QRB1+6tUnZtOY+Y59f1V/z8laq05i8EZHvHzUkVSXmiZC2H0e7Vw1PE1BUhtZrJY98Bg/NBOT4NukrV21rw/snTke4/ZZLQu9FU4+IsJm17z73l7nU6Dv5qt5M/lnIfxd8c1pQBa4u93Xp1Uq7eEh+mTu7n4H6lX2mCuLhcBCtLgkw6r3t1N33YuqGN7NNt6j+QJNhzcbwNLnRYewtg1MS/gpQG2lzsm52MXJgEgdOi7Nu/slmFotpU9LucbFzjm4/ToAAp1w3v6Fep1PhRwvxexm4TDMpMbTY0NY0Q1oFgB9+qvqKrKeRivkqCvUpGQO5eDtLHsoUnVKhhrR4k6AA5k8lk7p7UOJwrKpABcX2F4h7gB1tC45LOPMkoPbu8uj2EREHAiIgAiIgAiIgDk3pD3JNIuxOGb+Eb1KY9w6uaPyakaZ5ZaAHL6XIXK9/dw/V8WIwrZZm+iBJb/EwD3ebdNLWSl1P5omto9b+Sx/ZnPkKgwqoSZr5KoqqkIApCipFUK6cZaIUI8+P0V0jz91AhTTK2iBHn6qBHmyuqhC7ki0Wi1Wjh23tE8iR9Dmr8pPm6lki4p9ln1A5uH9Rv8AE/Renu/sKrinilRFmgcTzPCwcydeg1V7d7YVTGVOCnZo9uoR2Wj4Xdyb/ldk2NsinhqQpUmwBcnVx1cep+GinFNieovjXxHsxNi7uUsPR9UyZNzVntl4FnSDaOQ0JGpn1sFUJBkQ4GHDQHO3QggjoVcHnzKx8U3hPrABYQ+1y3w1bn3SEwljlGW5OT5M1W69ZrGuc8hrWiS45ABVbUBEgiM5m0c5XLt+N5/2l3qqRPqWG5/O4HO3ui8c8+SlZaoxyToods8eXmYm9W8bsZUtLaLJ4G5f1O/iPyC6N6Kak4KPy1Xj48Lv+S400+b+fIXV/Q9UmhXboKoPxYP0SlEm7Ms0tZWo0bY9Jo6AiInjGCIiACIiACIiACIiAOd787gipxV8I0Cpm+iLB3Mt5O6ZHvz5WWkEgggixBsQeRHPovphanvhuRSxk1GRSr/njsu6PAz78+/JLW0Z5iaWk12z5bOvX0OJgqqzNsbHrYV/BXYWHQ5td1a4WP1WEEk01wzZjJSWUFRVKpCDpFyiVOFSF04WyFGFcKiVIiy2vY3Z3bqY2pDezSae3UiQJGTebjy0zKyd1t16mMfN2UW+1UjOPdbzd10+R69s7Z9OhTFOk0MY3ID6nmTqdVbCOeRDValQ+WPfsWtk7Lp4emKVJvC0eJJObicy46lZkefOanwoQmEjHcm3lkQqkeCOMXNhqTbxK5nvpvoanFQwxincPqixfpDeTeuZ7syUlFcllNMrZYiQ3x3o9vC0HfhcUOcIvmXUwfyTrrcZZ6cD5/wrBbIjL7KdJ8556hJy55N2qEa1tReauqehv93iP52f7SuVBdX9DY/Brn/3G/7P7qdH4yjXf9L/AEOhoiJ8wwiIgAiIgAiIgAiIgAiIgDHx2Cp1mFlVjajDm1wkf56rn23/AEXtMuwj+E/6VQkjwfmPGV0lFCUIy7Lar51PMGfOu19j1sMYr0n0+RIlp7nDsn4rz19L1qLXtLXtDmnMOAIPeCtO216NsLWk0uLDv/guzxYcv6SEtLTP8rNOr4knxNY+xxmVSVtG29wcZh5IZ65g96lcx1Z7Q8J71rBEGDYjMGxVEouPZoQtjYsxeSBK2HdHdR+MdxvllAGC4e04jNrfudO9ZW526bsSRVqgtoA9QakaDk3mfhzHVKFJrGhrQGtAAAAgADQBWVwzyxHV6vb8sO/YphMKymxrGNDWNENaMgFehAqymUY7yFF7wASSABck2AHM8go4iu1jS55DWtEucTAAGpPJcj303zdiiaVKW0BnNjUiDJ5CRYfFclNRLaaJWP6F/fbfE4gmjQJFDV1wanxuG9Nc1ppKjxKqWbbeWbNcIwjtiSCq63a8D3c/BRBVxpUWXIvBdh9EVGMG935qzvgGsH1lcdwFF73ilTa57zZjW3J6Du1K+gt0tkHCYWnRJBcAS8jLicS4x0BMeCu08XuyI/ELF4aj5tnsIiJwxwiIgAiIgAiIgAiIgAiIgAiIgAiIgAvL2ru9hsSZrUWPI94iHW0kXI6ZL1EQ1ns6m08owDs4D2TAGQj9MvgrTsG8aA9x/VeoijsQZZ4zqLh7p+Cxsbim0mOfUPAxokk+ZJ6LYkXNgZPnzfHfF2MdwNPBQabMJu4j3nfYad61niX1JVwzHe0xru9oP1WFX3fwr/aw1B3fSYfsq3S/UdhrIxWFH9/7HzOHKvGvoipuRs92eEo+DeH6KA3C2d/6Sl/9j91zwWT/AI1eh89esGpXtbA3cxOMcBRpOLTnUcC2mBzLjn3CSu9YLdrB0TNPDUGHmKbZ+MSvVAXVR6sjLXv8qPA3S3Uo4GnDQH1T7dUgcR6D8ren1K99EVySXCEZScnlhERdOBERABERABERABERABERABERABERABERABERABERABERABERABERABERABERAH//2Q=="/>
          <p:cNvSpPr>
            <a:spLocks noChangeAspect="1" noChangeArrowheads="1"/>
          </p:cNvSpPr>
          <p:nvPr/>
        </p:nvSpPr>
        <p:spPr bwMode="auto">
          <a:xfrm>
            <a:off x="1619250" y="14452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0" name="AutoShape 43" descr="data:image/jpeg;base64,/9j/4AAQSkZJRgABAQAAAQABAAD/2wCEAAkGBxQSEhQUExQWFRUXFBQUFRcXFBcVFxcXFxUYGBUXFxQYHCggGBwlHBQVIjEhJSkrLi4uFx8zODMsNygtLisBCgoKDg0OGxAQGiwkICQsLywsLC8sLCwsLCwsLCwsLCwsLCwsLCwsLCwsLCwsLCwsLCwsLCwsLCwsLCwsLCwsLP/AABEIALcBEwMBIgACEQEDEQH/xAAcAAEAAQUBAQAAAAAAAAAAAAAABwECAwUGBAj/xABHEAABAwICBgcEBQkHBQEAAAABAAIDBBESIQUGMUFR8AciYXGBkaETMrHBFEJSYnIkY3OSoqOz0fEjNIKDssLSJUNUk+Ez/8QAGQEBAAMBAQAAAAAAAAAAAAAAAAECBAMF/8QAKREAAgEDAwMEAgMBAAAAAAAAAAECAxESBCExMkFREyJhcRSRI4GhM//aAAwDAQACEQMRAD8AnFERAEREAREQBERAEREAREQBERAEREAREQBERAEREAREQBERAEREAREQBERAEREAREQBERAEREAREQBERAEREARWySBoJcQANpJsB3krntI660sVwHGQ8GC4/WNh5XUNpckqLlwjo0Ua6Q6R5TlFGxna4l5+QHqudrdbquTbO8fgsz/QAubrRR3jppsmtzrbcl5JdKwN96aJvfI0fEqBqisc83c5zj94l3xWD2q5vUfB1Wk8sng6xUn/AJMP/sb/ADVzNP0p2VMP/tZ/NQIZVb7ZPX+B+IvJ9Ew1TH+49rvwuB+CzL5v9sthSax1EXuTyN7MZI/VOSsq68FXpH2Z9AIoeoOkmqZ7+CUfebhPm23wXUaN6TKd9hLG+I8R/aN9LH0KuqkWcZUZrsdyi8WjtLwVAvDKx/YD1h3tOY8QvauhyCIiAIiIAiIgCIiAIiIAiIgCIiAIiIAiIgCISsLpeCAVdUyJjnvcGtaLklcLpnpC2inZb778z4MHzPgrOk3SVhHADt/tHd2YYPPEfAKPHPWarVadkbKFBSWUjY6S0zLObyPc/hc5DubsHgtc6RYyVYefVZm2zcopcFz3LGXKjljc5QWLi9ULl55Kpo33O2wz7d3irfbn7LvQehN9ynFkZIzlytxLAZD9h37P/LsKtMttrXDwv3+6SlmRczlytxrAJ2nf8j5HvCYk3QunwZvaKolXmLlaX889ykhmwiqy0ggkEZgg2I7iut0J0iVUNg9wmZwf71uyQZ+d1wYkVRIrqTXBylCMuUfQOruudPVkNBMclr4Hb7bcLhkfQ9i6RfPWo9VhrYO1zm/rMI+YU1QVbmbMxwPyO5a6bclc8+tBQlZG7RYKWra/Zt3g7VnVzmEREAREQBERAEREAREQBERAFrdN6aipWYpDmfdaPed3Dh2rxa06zMpG2FnSkdVu4fed2dm/1US6S0k+Z5fI4ucd59ABuHYuVSrjsuTRRoOe74Ja1drZKlhnkyDyRGwbGtabX7STfPsW2Xm0VS+yhij+yxrfEDP1uvQ51s/FdorY4TavsQ9rxW+0rJeDSIx/hFj64vNc06a5s0XOwnYB3n5BV0rW45XOdiAe5zy4Ana4m1wMu/kbzUWhiq6lkVwWNaZHNB2tbbK24Elo8VgacpXtyerFxhCzfCNMaN2HG7GWk4QQC1hcNoBG0jhdXUWhnzlwhiMjmguIGZAva+Z4kdualbWXVA1ZjwSNhZGXANEeLLq2AAIAFwT5L0aq6pNonveJTIXtDT1Q0CxvlmV0VKWXwcXqYYXtuQxVaKMTyyRrmOH1S5wtn39h2LYU+p80kXtmQ3jsTic4G4abHIknaOClHSOpUFTK6aSSXE7KzS0ABpNgOqT2rbx6Ijipfo7S/wBnhc29+vZ7iTmBt6xtkrKk7u72KS1McVZK/wBEDU8Y3ADu8v5rbaS1XqYofbvYBEQ12IOBycLi4GY2qTodQaFoA9m898j/AJELbaU0XFNE2CRpMV2jCHObkwXaMQIO4b1Vad73Ly1i2x/sg/Q+i5KmVsUVsbr2xGw6oubkXtkObquntBTUbmtmABcDYtdcZAEi/Zdu7epp0Xq1S07/AGkUWB4BAON5yIsci4ppDQ1PUOJmhEhaSGk3yBDb2sfujyRaf2/JD1nu2WxCOi9X56vGIGB+AAuBc1pANwLB23YR5LV1ujTE90b2ljm5Obm23hfvX0HorV+mp3F8MQjcWlpIc49UkG1i4ja0LWaV1PpKmWSSVj/aEi7mvcNjQBls2din0JJbPcj8qLlutv8ASE2aDlMftRDKY+sfaDHg6ps7rX3EW8F5JKcAbXD/ABX+K+idG6GjpqYwRlxZ/aWxEEjFmRewyzK5SLo4pQ6N4llOEsdhd7NzXAEHC4YBkbWKOlLbcLUQ3uvohnGRvxDyd/8AfRXMlB2HnZ/NS50iaoU4p5amJgikY32jsHVY4NPWuzYDbO4tsULyTtvdhu7LIZg+WQKrKDTsXjVTV0dFqtNaspv00Y83AfNTsvn7V2S1VTn8/D2f9xu/wX0A/nyXfT8MzarqRacswbHjs9Vp9Aa/tEz6arIa5sjmNl2NNnEDGPqn72zuW4xc885KFNcDhrqgfnL/AKzQ75q9V2VznSipXTPpAFVUJ6idIDqYiGcl8Gwb3R/h4t+75cDM9LUNkY17HBzHC7XA3BHYVEZJkTg4vcyoiKxQIiIAiIgCIiALQa26yNo48rGVw6jeH3ndnx81s9LaQbTxOlfsaMhvJ3Ad6g7TelHTyvkkN3OPgBuA7AFyq1MUd6FLN78GKurXSOc97i5zjck7ysmgYfa1MDNuKVgPdiF/S608lUL2FyeAz/ot5qHG99fBmG2c52fWyaxzjkMswCNu8LJHeSPRn7YO3gnJxWr0vpFjYZcL2l4jfYBwJxFpDchszXsfTtd7wxXBBDswQdoLdhWm11sygqMPVu0DIW2vaD53K9GTsrnkRV5JEHmod9Vjj39X4rteiWoP02Rr8IJgdhAdc++y9/L4rhpHlz8F8IsCftOve9uAHHbmtxq/WfRJmSxtF2m5GfWBFnAnuJzz3LBC0Wmz1aic4tRJW1g1zp6HA2VkrnvdJgaxgN8JGLNxAHvt81dqxre2ufI1kMkYjDSS8sNy4kADCTn1So6150/HWOhcxpaWCS+K1xiwfZJH1Vh1I1n+hOkBYHNkw3OIAgsxWtfbk70Xf1ffbsZPx/48u50ulek2SComgZSNf7KRzMTpy2+8HCIzx4rrHaYe7R5qsDQ/6MZwy5LQQwvDb5EjLaoZ0zVNmqZ5mghskhcL8LW/28VuqDXKWOmfA/C5vs3RN6uYBaRm7FuvllsAUKtu78Ey0zxVlv3PdQdJVdLJE0R0zcb2N2SEjE5o+2M+suw6RdOS0dKJocBf7VjBjaXNs4EHIEfFQ5TSlha5psWkFp4Fpu3yt6Ldaf1tmq4GwyhptI15c0Yb4QRa1+3b2KI1tnctPTe5YrbudZqFrdW1lUY5jD7MRPe7BGWm4Ia3rF53n0Wv171zraWufDTuiDMEb+vHjN3NzzxDguT0LpiSlkEkRsbYXXGIEG1wRfjY7RsWPT2lnVc7pngAlrG2Gzqjbt3m6hVvb8kvTLPjYkPo41lrauWUVDojGyK/UiwuxlwDbnEcrB+5eTXLXypo618MTIXMDI3dcPxYnDPMHZs3LktWNZ30T3FoBa8WcDfd7tju28FrNZ9K/S6qSYjCHYAG7bNa0DPyJVvV9vyV/H/k42Jr1T03JWUbZ5WNYXGSzWkkWaS0G542K4Wn6YgA3HRPA2XZIHZcbYR5LBqxr62npfYPYbsbL7NwPvFxLgHA/ecc1H0LbBoJyyBOZ7zbxCmVWyVikdPdu+xPGv8AVgaOqS6wvTvbYnK7+q0X7S4ea+fQSPq+RB52ei7/AKStbo6qMU8GIsxNL3FpaC1nuANOZz63gFHhYWjq7OBPwO5RVs3YtQTjG5tNXAXVVOBt9tEc8rAPFyb+K+hXSAr541eqSKiBzSR/axdmRe2/ha/qvoKSBh+qPDLMAcO70C6UOGc9TyiuJQt0iG2kJ7fmj5wx3UwPgIvhedo96zhlt7c8lCvSBj+nzYrE9T3dlhG3Dkc/dw+qtW6Sun6jUxyrttQteH0T8D7vgcesze0/bZ28Rv8AVR42XnevRHKs6bRplFSVmfWVHVMlY2SNwcxwDmuGwgrMoI6M9dTSSCGV35PIc7n/APNx+uOziPHdnOwK0RldGKccXYqiIrFQiIgCIiAifpR1gL5vo7DlGBi4YyL3PcLDzUevbf3iXdgyHpmV0Gu2L6dUB232rtgtl9X9nCufIXn1G3JnrUYpQRW/DIdmS6rozbevj7Gyn924fNcmSut6Lj+XN/RyW8hsSl1otW/5v6JjJXOdILv+nz/5f8Ri6IrmOkM/kE/+X/EYvRn0v6PJp9a+0QrNGHWvkQbgjIjuKtM725EYxxbkfFp3+KriTEvMy7M9nHujA+oJ2Ru8bBCZT9lviSfiAs1+eQmLn+inNdkRg3yzEIHb5HbtgaB/TbvQtkGx99nvDPjtae9ZLqmLn+pTNjBfP7Zi9s8bWX/CR8+9Wuqvuv4+6fiL8grLfnntKtvzzzkmS8EYvyYhV/df2dXnsVj6l25h/wARt8+wLM5WE887eCnJeCMZeTATId7R4E85hWOY/wC2P1e1Zzzzx2qw8/1tzmpzIw8t/swFzxtAPGxseO/+axuqDva7yv8AC/Bek88+NlYeefBTku6K4Pszytk4Nce8W+PefNCwu9634Rs8Tv8Ags7lRTl4Ix8np0OL1EI/PRD94OfJfRBPPPevnzV7+9U/6eLfb67d6+guefVaNPwzHquUY3c8+ChTpJFtIS9rYj+7b/JTW/n4qE+kg/8AUJewRj921XrdJXTdZzBdxz71Sw7R6hUVFlNjM8UpHb3Kfuh/WM1NKYXm74MIBO0xuvg8sJHcGr58YpM6DajDXSMt79O7O9rYXsObd9+PYusHuZ6sdidURF3MoREQBFbdEBFnSvocsmbUtHUkAY88HtGV+9oH6pXAysX0LpfRrKmF8Ug6rha+8HaHDtBzUH6c0PJSyuikGYzadzm7nDsKyVqdnc36erdYvsaEhdX0YOtXs7Y5R+zf5LmnsW+6PX4a+Dt9oPOJ65U+tGiq7039E1rnOkFv5BUfhaf3jbLoQVpdc2YqGpH5px8s93cvRn0s8mHUvsgcnnkqhVxCpZeSe4WkpdUQlSQCeeQqXRLoCl0xc8lUKopIKOKtvz5K4jnnvVp558UIMZKtPPPkrnc8+FlYVJBbzzlzdUKvsrTz6KSDEQqLIVapKmz1V/vtN+nj32+txU9k88+CgnU1t66m/StPln8lOLjz5LXQ6WYNV1Iq93PPcoQ6QnX0hP8A5f8ACYppcVCWvP8Af6j8bf4bFat0kabqf0c/ZLK/CrmsWc1NlI2KS+hGkca57wOoyBwcd13ubhHecLj/AISuE0dQvlkZFG0ue9wa0DeT8t99wC+j9S9W20FM2EHE8nHK/wC08gXt2AAAdgXWCuzhVltY3yIi7GYIiIC1ERAFqNZtAR1kWB2Thcxvtm0/MHeFt0UNX2ZKbTuiANL6Kkp5HRyNs5vkRuIO8FXaqPwVtOfzrR+t1fmpl1l1fjrI8Lsni+B9s2ngeIPBQ9XaPkpJwJGlrmOa8cCAbgtO8G21ZZQwlc2wq5xa7kztK8eno8VNO3jDKP2CvU03FxsOatmZia4cQR5iy28owLZnzwVassrCDY7RkfBY3Lyj3EyyytVxKtKgC6oqhUQFqoVUq0qSLlCVQlVKoUILVYriqKSGUIVquKtKki5aVbZXlWqSpu9SR+XU/wCM/wChymh7lDeobL10PZjP7tymErZQ6TBqeoXUJ63m9bUH86R5AD5KbLKENYXYqqoP56X0eQPgprcEUOWasNWeGIkgAEkkAAC5JJsAAMySdwWagoZJntjiY6SRxs1rRcn+Q4k5Depy1A6P2UVpprSVJGW9kV9oZxdxd4C2d+MY3O05pFvRnqR9DZ7ecD6Q9uQ2+xafq3+0d58BvJ7xEWhKxlbu7sIiKSAiIgKEKiuVLICiIiALXab0LFVswSt44XDJzSeB+WxbFEauSnY1FLSOijYxxxYWhuLjYWBI3GwGSvJW0IXkmpfs+X8kIZ8+abgwTzN4SyDwxG3oteV13SDQezrHmxAeGv2WztZ3qPVco+NYJxs2epTneKZhKtKucFaVSx1uFaUQoLlpVFUq0lBcEq0lVKtKEXBVpQlUUlbhWqpVpUkXKFLIitYq2dN0csvWs7GSH9m3zUtqKujRt6wnhE8+rR81KRfuGZ3AZla6XSYK/UHlRFoPVyfSMzzE2zC9xfK6+Bt3Ekfedn7o8bbVMjdEe0BEtw0ixa0kEjeC4bPDzW+0bo9sbGsY0MY0Wa1oAAHAAbFMlkVhLE1upuqcFAy0Yu9w68rvfd2fdb90epzXSKgCqpSsQ3cIiKSAiIgCIiAIiIAqWVUQFqK5UsgKIiIDX6Y0NDVNwzMDrXsdjm3+y4ZhRxrB0bSsu6md7Vv2HWbIO4+6707lK5VhVJQUuS8ako8HzZW0j43Fr2uY4bWuBaR3g5rxuC+kNKaLhqG4Zo2yDdiGY7nbR4LhtM9GMTrmCR0Z+y8Y2+BycPG64ui1waY6hdyJirSuo0nqJWRbIxKOMbg79k2d6LmqqF0ZtI1zDwe1zT6hcnFo7xqJ8FixuVcStKrYtkFaVUlWEpYZFCioVbjCtYpcvVEha55sxrnng1pPwW7oNUKuW3UEY4vOf6rbnzVlFsq5pcmjur6eF0jg2NrnuOxrWlx8gpJ0L0aNyMpdIeHuN9M/VSJobVpkDcLGNYODWgefFdFSfc4yrLsR/wBHuqE8TnSzD2eJoa1tw51rgkm2Q2DfxUk0Wjw33R3nee8rZxUjQs4C7pWVjNJ3d2YYaYBZ0RSQEREAREQBERAEREAREQBERAEREAREQFLKharkQGMsWN0S9CIDxSUt14qnR2IWIDhwIBHkVulSyixNzha7Ummkvemjvxa3CfNtlpKjo2pz7rJG/he7/ddSrZMIUYInOXkhuTowadjpvNn/ABVo6LPvyebP+KmXAFWyYR8E+pLyRPTdFEX1sZ73kfCy3VF0Z0rP+00/iu//AFXXfopxXghyk+5oqXVuJgsGgDgAAvfFotjdy9yKSpYyIDYFeiIAiIgCIiAIiIAiIgCIiAIiIAiIgCIiAIiIAiIgCIiAIiIAiIgCIiAIiIAiIgCIiAIiIAiIgCIiAIiIAiIgCIiAIiID/9k="/>
          <p:cNvSpPr>
            <a:spLocks noChangeAspect="1" noChangeArrowheads="1"/>
          </p:cNvSpPr>
          <p:nvPr/>
        </p:nvSpPr>
        <p:spPr bwMode="auto">
          <a:xfrm>
            <a:off x="1781175" y="160488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1" name="AutoShape 45" descr="data:image/jpeg;base64,/9j/4AAQSkZJRgABAQAAAQABAAD/2wCEAAkGBxQTEhUTEhQVFRUVFRgaFRUYGBUYGRoWFxgYHRQXFhQYHiggGBolGxcYITEiJSorLi4uFx8zODMtNygtLisBCgoKDg0OGhAQGiwmICQtLS8sLywsLCwsLCwsLCwsLCwsLCwsLCwsNCwsKywsLCwsLCwsLCwsLCwsLCwsLCwsLP/AABEIAMIBAwMBIgACEQEDEQH/xAAcAAEAAgMBAQEAAAAAAAAAAAAABgcDBAUCCAH/xABBEAACAQIDBAYHBQYGAwEAAAAAAQIDEQQhMQUSQVEGEyJhcYEHMkKRobHwFFJicoIjM0NjksFTk6Ky0eE00uIW/8QAGQEBAAMBAQAAAAAAAAAAAAAAAAECAwQF/8QAIxEBAAICAgICAgMAAAAAAAAAAAECAxESITFBImEEURNCkf/aAAwDAQACEQMRAD8AvEAAAAAAAAAAAAAAAAAAAAAAAAAAAAAAAAAAAAAAAAAAAAAAAAAAAAAAAAAAAAAAAAAAAAAAAAAAAAAAAAAAAAAAAAAAAAAAAAAAAAAAAAAAAAAB4q1YxTlJqKWrbSS8WyObS6eYGjk6ym/u005/FZfEjaYrM+EmBXm1PSd1ai4YKu1P1JVH1Sl+Xsu5u47au1t2EqWHwr3tUqjk48rt7qa8BtbhMeU2BH6kMXaO7iYKXt3oJprlGKmms+cmbEdu029xVaTqPJJST7Vvup34aXJUdgFeQ9JM6VedDGYVw3JbsqlOTku6Sg4puNrPJ8ScYbaEJxUovsyScXwaeaaZETta1Zr5bYPyMk9D9JVAAAAAAAAAAAAAAAAAAAAAAAAAAABjxFeMIuc5KMVq3kivukHTedSfU4R7m80nUlk7N23vwRvx1yImYhetJt4TLa238Phl+1qRT+4s5v8ASs/N5EE2v6S5ye7haaV8t+falfwT3Y+bZ7o9AZ9cp1q8akbxk+y3vO93GUW81lq2730O/S2lhalWpDDqjVxGHhnGKimlmowVS1lmrWv2bq9rkatP0tulftEdp9D9oVpweJrRqJu8kqkt2OeazS4fdX/fexHQnAJqShKPVRvKEJSbaWackrybydrWucvYHTqdetUpYqEcPCScYWlJShJXUlObtZvg0lZrvIZsjaf2HFzq05Os96UZSlKTdWF3Zyk7tvJNMj4wvrJb6WNsjp5hsTiI4eEatmuxVnFKMpLSKu967V85JcuJx10zxNLaLoYvqY0YtxluKStvJOnUcpSeVmrr8T5Fd4/a6nWnVyg5zclGF8m3fK3G+dzDicRUqyc225SfanN3b4XfF+diJvK0YapbPpFUwm0pzWIqYiipWalNzXVytK0M7KUb2utbe7i7c2hQ+2VKuFahHfU4Oyi1Kycmlw7V35nLhhOefjb5aGxTw65IrNmtcWu3U6Y9IqeLqU6sE41FSUam677003ok81nbM6nQLpM6Mo0sQ7052V/8Ob4p8INt3XC9+d46qKPXUr/sry72t/HHHjPhfEouzSlJXWqea70yLT6cVcHWdDGw346wrQVnKD0k4aN87WzWjM/QHa7rUOrm71KNk3xlB33JfC3l3mTpzsJYnDtxV6lK8oc2vah5r4pG89xuHHWIrfjdKdlbVo4mHWUKkZx42eafKS1i+5m6fOWytp1sLUVWhNxa1XsyX3Zx4ourod0upY6GXYrRX7Sk+H4ov2o/Lj31rfa2XDNO48JGAC7AAAAAAAAAAAAAAAAAAAA8ylY/ZOxq1Z6t6ICD9M6WIlO9R3pX7G76q8V97vflyIFWxDipRVr3bk02kk32d+fs9myss8tS48bRWIg4TuqUlwylLRpp8I/HIqfbuzHQm6atFwd45XTTWUrcX38zK9dTt14r8o1+km2DtVYnDTweKla9HdU1eEnC1ndX9ZK2XFJ34ogWztqPBVVKlu70d6KildSjp6q4aPyRgr1Krycorwi7283/AGNaNJR0zfFvVkTZpGOImft+4mrVqzlOclFzk5Ssk223d9yMCwMHreX5m38NDYTDRXctOMPEMMlokvAzxpHmLMkeRC3T1CBmp0z9w9OU5KMYuUm7KKTbb5JLNndwWBhTqqk4rEYp5/Z4y/Z0klnLF1Voks91ebJis28K3vWkbli2N0fnWs29ynf13xtruL2rat6LizUr4eMZyjCW/FSajK1t5J5O3edra+2Lp0oT38rVayW6pW/h0Yr1KC4LjqzjWItqOoRSbT3b/HR6MY/7PiITb7L7M/yy1fk7PyLbKWtkWb0O2h12Gjd3lT7EvL1X/S17maYrenP+TT+yuum+yeoxM0l2Knbh+pvej5O/lYj+BxM6FWNalLdnB3i/mnzTWXmWr6RtndZhusS7VF3/AEyspL5PyKmrMpeNS3w2507fRWx8esRQp1o6VIKVuTazXk7ryNwivoxjJbOpb3Fza8N+ViVG8eHBeNWmAAEqgAAAAAAAAAAAAAY8RWjCLnJ2jFXbMhEulW0024XtCHrPg5LW/cvmRM6haleU6cvam2pOo68pOEYrs55RiufO/E7uxtorFUo1mrK+UHwa0k1qm+C5MriVXr5dZJPqk/2UH7TT/eTXLLsrjryO10c2v1VazfZqOz7nfsy9/wAzOlu3Rkx7r16TyTIl0+2V1tHroLt0ld99PWXu19/MlE5mCcjaY3GnLW01ncKKqT+vr695gudXpVs77PiZ016r7UPySvZeTuvI4yWatq9PFnPp6UW3G239le51mVm7JfN+F1YxqRneI362IoRz6qNNQS1appqq0ue/NvwMFOjKUlGKcpN6JNv3Im9dSpiycomXqLOlgdnOcZVZyjSoR9etP1V3RSznLlGN2auIxOHwn761atww8JdmL/n1Fp+WOfgc6l9q2nVvUmo0qSzk1u0KFPlGKyT5LWTLVx/tnk/IiOqu/hdqzrzeF2XF000+txU7RqOn7U3L+BS42XafO+RtqrToUnhsK24y/fV2rTry+caad7R46s1quMp06X2bCxcKKd5yfr1pr26r5coaI1qc/r6+tCLW9QnHjnfK/lnR6hPmYXUPzrDJ0tmUlwJN6Pcfu15Um8qkLr88c1/p3vcQ6VQybMx/VV6VS/qVIt+F1vLzVyazqdq5K8qzC6cdQVSnOm9JxcX+pWKDqxe9ue1e1u+9re8vxyK06L7IVfa87WdOlVnUk+FlN7i85W8kzbLG9OT8a/GLLZ2Jguow9Kiv4dOMX4pZv33N4AuwmdgACAAAAAAAAAAAAABo7axvVUnLi8o+L4+WpU20av2ibh/Bg+3/ADJLWF+MV7XN5Et9IOOk5Ro032n2U/uuSvOf6Y5+NuZFam7Sgox0irLn3vvbebfMyvO5deKuoYMXiLfXyONiMTmMbirtnOqVSjfwtro1tXr8PCTd5R7M/wA0bZ+as/edJyK49Hm0t2tKk3lUjdfmh/8AN/ciwHM6azuHnZa8bSifpLwG/RhWS7VOW7L8k/8AiSj/AFMr/ZrTq00+M4/7l/ct7bWH62hVp8ZQkl+a3Z+NilN9+DXwZnkjU7dGC266cfGVJwxFSScozjVn2k2mnvvRrM2q/SHEzjuutOz13bQb8XBJvzOntfCQxU3XVSFKrP8AewmmoSkvbhNJpXtdxa1NXDbIowd61Trbfw6d4p/mqvh4K/ea8o8ub+O29aYNibGde85S6ujF9uq88/uwXtzfLhqyR4jHLcjSox6uhF3jDjJ/fqy9ub58NEaOKxsp2VlGEFaEI+rFckvm+JhjL6+vrMxvbfTrxYor3Pluxn9fX1me41TTUz1Gb+uX9jNvtu9afjq88u/TLvb0Nfhzuk9eDvZ3/S/cZVT3mmo2au1m7W7Si1nbNO6fPRkxX9qzkjXxe1UvfuuuHrLVe5PLXK9rZmCc7mWdOMMs953ytxbu7Xd1dvz5cTWm1HXOXLVLvfN9wtr0nHNtfJPOlXTW1CNOhK0pU4uc1wvFNxi+fN/Smvo06OvC4XeqK1avaU+ajn1cPJO775MgPou6LvFVvtVZXo0pdm/8SqtF+WOr77LmXYaV3PcuTJMVjhUABdiAAAAAAAAAAAAAAAAqTbO0N7EVqj13pQj3RT7XvaS8IIjuNxVzvdO8E6FerJq0ZS3ovukr37le6/SyB1sUnxMPb0YmOMae8RVNaVQ1alVtmOVVltKzZ0tlY7qa9Or9ycW/DSXwuXG6hQ0ncuLYmL6zD0pt+tTjfxStL4pmuNy5/Uut1hTG3aHVYmtDlUlbwbvH4NFudYVf0+hu4yT+/CEvhuv/AGjJHSuCfk4u8IvkeIyurZe9LNN+ed/hwCaXf8vB8/DTnvFOMe5bzefUMjnom0r6JtK/gnmzLBvny0tx0zbS0z10MMHZWjKXDi45LJeq+Vj0lpwsksm1kr20twy8hqpE5JZm8rqMnpkoubu+aTSik+N34GXcaau0s7tc7rgnFu6ay0fa1Wpgpy3rJdq2iS092hngt19pqPcu1LPlbJe8ibRHiExjmY+Ut2SikpVbOy01evFN52d3m289eB4q1XqluJtPPOXkvN+/U1FiUvUXm835cEYatbVt38Ss2mV60rV7qYl+zdc29X/wdvoX0YqY+tuRvGlBp1qvJfdjzm+C4amLof0Sr7RqWh2KMX+0qtZL8MV7U3y4avv+gtibIpYWjGjQjuwj72+MpPjJ8y1aqZMuuoZ9n4KFGnClSiowhFRjFcEvm+82ADRyAAAAAAAAAAAAAAAAAAA4vSno5TxtLcm3CavuVI6xb1y9qL4oorpV0YxOCnatBSg32a0LqMteKyT7n8T6PMWJw8KkXCpGM4SVpRkk013pkTG165Jjp8p9b328Uv7WPEvGL96/sW/0q9EUZ3qYGe49epqN7nhCdm4+Dv5FVbc2FiMJLdxFGdPOyk12X+Wa7L8mV02i8S0nfkvJomvRnpNTo4eFOop70XL1VFqzk2s795A3I/N8mNwi0RaNStD/APZ4f+Z/Sv8AkinTHHwxFSE6Sk7Q3ZXstG2uPeRjeCkTMzKtaVrO4bLpy7l4yj8keoLnKPld/wBl3GqpH7vldNdt1SgtXKXglFcOdwqyT7MF53l88jUUz0qhGk8m5OvKWrfhovcjG5WNd1eHPJLv4JIl3Rv0dY7F2bp9RTetSqnF2/DT9Z+dl3jiTdF3Wd8uOSXPuLF6E+i+riN2tjVKlSeapZqpNd/Gmv8AV4alh9EvR9hMDaaj1tb/ABaiTaf8uOkPn3ktLRVjbLPpgwODp0acadKChCCtGMVZJGcAsxAAAAAAAAAAAAAAAAAAAAAAAADHXoRnFxnGMovWMkmn4p6mQAQfbXorwFduUYSoSfGk7L/Ld4+5IhG1PQpXjd0MRTqLgpxlTfm05J+ORd4C3KXzTjvRptOm/wDxXNfepzpSXu3lL4HKr9E8dD1sJiPKnN/JM+qwE85fJsejuMemExP+TV/9TdodCNoztu4Kv5pR+M2j6lAOcvnjZ3ok2lUt1kKVFfjqRk/dT3l8SXbH9CdOOeKxM6n4aUVTXhvScm/gWyAjlLh7C6IYPCW6ihCMl7b7c/65XZ3AAqAAAAAAAAAAAAAAAAAAAAAAAAAAAAAAAAAAAAAAAAAAAAAAAAAAAAAAAAAAAAAAAAAAAAAAAAAAAAAAAAAAAAAAAAAAAAAAAAAAAAAAAAAAAAAAAAAAAAAAAAAAAAAAAAAAAAAAAAAAAAAAAAAAAAAAAAAAD//Z"/>
          <p:cNvSpPr>
            <a:spLocks noChangeAspect="1" noChangeArrowheads="1"/>
          </p:cNvSpPr>
          <p:nvPr/>
        </p:nvSpPr>
        <p:spPr bwMode="auto">
          <a:xfrm>
            <a:off x="1943100" y="1764544"/>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2" name="AutoShape 49" descr="data:image/jpeg;base64,/9j/4AAQSkZJRgABAQAAAQABAAD/2wCEAAkGBxAPEBQUEBAPFBAQDxAQFBAWDg8UEBUUFBUWFhQUFBUYHCggGBolHBQUITEiJSkrLi4uFx8zODMsNygtLisBCgoKDg0OGxAQGywkICQsLCwsLCwsLCwsLCwsLCwsLCwsLCwsLCwsLCwsLCwsLCwsLCwsLCwsLCwsLSwsLCwsLP/AABEIAOEA4AMBIgACEQEDEQH/xAAcAAEAAQUBAQAAAAAAAAAAAAAAAQIDBQYHBAj/xAA+EAABAwIDBgQEAwUHBQAAAAABAAIRAyEEMUEFBhJRYZETInGBB6Gx8ELB0RQjMlLhFTNTYnKC8SQ0Q5LC/8QAGgEBAAMBAQEAAAAAAAAAAAAAAAECAwQFBv/EACURAQEAAgIDAAEEAwEAAAAAAAABAhEDEgQhMVETMkGxImGRFP/aAAwDAQACEQMRAD8A7giIgIiICIiAiIgIiICIiAiIgIiICIiAiIgIiICIiAiIgIiICIiAiIgIiICIiAiIgIiICIiAiIgIiICIiAiIghSiICIiAiIgIiICIiAiLxbT2rQwrQ6vUDQTAsST6AXUXKYzdHtRaVi/iHSaT4dB72jJxeGT1Ag/NeE/EapP/bs4eXiGe8fkue+Xwz+f7V7R0NFpGC+I1FxAq0X0x/MHcY9YgGFtezdqUMS3io1GvAzGTh6tNwtMObDP9tTLK9iIi1SIiICIiAiIgIiICIiAiIgIiICIiAiIgIixu3K1cUi3DMLqzhAdbhZP4pNp5BVyy6zY8W395KeHljCDVAvyb68z0XLtqYqpXqF9R5c4nUm3IDQC+izOK3R2iPNwcZJJMVGudOZmTeVr2Jwz6RLarXtdqHNLT6rxvI5OTO/5Syfhld36rpt7iPv8lS+lH39/YVNOItP5/NXgS7Ww/L6rKYIeV1OPzE6K9h8VUpFr6b3te38QcQf+PuFJdHO2undUACIVtWDftgb+AgNxYE/4rW/Nze+XZbvQrNqNDmODmuEhwMgrg5bbPL2WX2DtuvhDNN3lnzUzdjvUHI9Qu3h8uz1n7WmX5dlRYzYO26WNp8VOzmwH0yQXNJy9QdD+YIWO3z3p/s4U2somrXxHieGzi4W/uw2S50GB52+0rv749e38NZN/GyIte2Dvbh8TRL3vpUnsdwVKfitdwugEX6gj6L01N6cC3PE0/biP0CmWWbhZZ6ZhFiGbz4J0RiKd+fEPqFksPiadQTTexw5tcD9FKF1ERAREQEREBERAREQEREBERAXnxmCpVm8NVjXgiLtB7HRehFFks1Rou19wGwXYZ5Bv+7fF+gdp791pu0di4vDf3lCoAPxAcTf/AGHqu2KHEASTAAknRcmfh4X9t1/Stxj55q4o2+sqr9umA4e/XnZbJ8QfiFgg51HDUKFZ4JDqppMcARyJC50N4OL+8otEyQWPyHVpm/Zc2fj5T5dtZ4nLlO0jYTWGjr3zg/TL5r14euOh9Dr6G57LA4evTqQWu6RrPovaMPGbuv1WXz1XPlLjdVlm451J3FTqFhPldEg8J0I1jNa38QqtV1GjUNRzoqubxS6Wkg5HqGlZQvIGhA53bFtFre3NpvfhX02hjqZc1xueNha7Ns5jMEaSuvgt+fw6/Eu5lNNi3F3ZdVwbHipwtql7rc+It/8AlZ3F7olrZa57nWgWXk3B2k7+z6NOmHEt8UWExNRxk8v4luAxZaIc9gtFoc8x0Fueq6PTs65b9NMZu7iG35fiBXowdWrSqfu3VbZcN3T1NgBPqtmr7aYQW8DoIgmYPyyVGEx1HDu8lFodzJc8+oMlV7Tfqt/0rcfeHtldh7Z2iI8SkHs/zGHd1uGFxPGLtc08j+RXPK+1W1dQD6rwVdq1qV2VHD0cVrOSOTLwsvvx1pFzrYnxAcHBmJAI/nFj/Vb/AITFMrND6bg5p1C0l25M8LhdVeRERQREQEREBERAREQEREBcb+MO/TuN2Bwr44R/1FUHWJ8Jp+vbmt/+IO8o2ZgalYR4zv3VFp1quBgxqAAXH/SvmIvLnFziXOcS5zibkkySTqVly5amo7/B8eZ5dsvkXGUQAOZ0tZZ3YWwjXOY9M9JWFpDnrqtg3Z2x+z1BxRwEjPRc+P19HcLOO3H62SluE0mRLbAgxfLp1U1t3a9Mzxvd0ceL6yugYPaFKo3McVpEg5idFeNNrrLW8eOX14OfPbdZxy9mDJdFd37vItENHyCtDZWzqcwytVkx4ReOC414QHEW58l0PEbvsqElxHoruG3cpMyDeyTDU1ETk4sfk/56afsvY7akuZg6NORDRFm9WtyC2HB7umD4jiScgLALO02MZlAVFTaLG6hR+nJ7a/8AszzmsZpjRsVo0Ct19jCJFtR0K9b9qNXmxG12gZqNYr9uRgcVs4td5j/u19Vi8RiXMJY5zXCf4tehHRZXH7Xa4GCPWVoO2sf5/KfMDdRMdfHXx53OdaztbLiEETwkeoP37LKbpb1VMHUiSaZPmYTp0Wl4bavEL2cOxSpVl7S1wEmJJMD1IkgK2PJpyc/jbnt9OYDGMr021KZlrhP9F6FyX4X7zcDxRqH93Vs2T/C8f8rrS6frxssbjdURERUREQFClEEKURARFBKDgfxy2z4+0GYeT4WEpt4gP8SrDnGMieDg+a50wXtkvfvJtI4vGYiuTIq16jm/6eI8A9mwPZeNrSM7GB2Nx+S5M7uvpPD4+uEi+x/lgyYADfNZtyTb3VTTeVaCFyyenLpl9mbbrYc+R2vutoob+Q2DIdzvFlodN8Kmo4SYsJsJvC2l1HPzcHHyXdje6HxDrNfcAg6xfospT38nN4vpB+RXMfFmS7zEiJJMjKCI6CF68PQbF5mPkrTJy5+Hw/hvOI3sBvxfO6wtXeky48TptAzadDebWWtOrgyGNMDP9V5XVFTLJtx+PxYTbZ6u81Rw66HksbX2xVcZ4j84WJNSefVQXLLTo74SeoyFPadWb1CAYBJEwOcLxVXkkiZ8xMyYnmJ9AqfLwm54+IWgcPDBm/OY7q3KvuscrP4Xa9cvcXGJJkw0NHYCArpxIkwIaTIEzHSdV5CrtJrSHcRIIYS2BMuByPK03TSlu5qs3sXFlr2kWNnC/Uj6tIX0lu9j/wBow1OpqWgO9RmvlPZjiKoI0K+iPhfjOKg5h/DwuHvn+S6eO+ng+bhJnuN2REWjjQilEBERAREQFjd5sV4OCxNSY8PDVnT1DDCyS1v4jT/ZWMjM4dw7wFF+LYTeUj5fpiyv0xxG7gLEyZ0Fhb0gKijTn2Cpm647H1OF16XRkb+15KqpvDSCWhwBktJIB6Egg9laKoJVdNbnpdAJnK18wDytzUOaYBtBJ1E2jMZjNW5UlW0pctqgVdOJcMnGCIVgI6ddf+FbaOw0o4qFSVVFy9aS3NV1okgGQDAde4GRuqA2xNrRqJv0USisqUUSpCGwlXfDmS0eUu4RJBImYB55ZwrbWyYWa2Ts0FwJIgQTI5EG3I2j3KtjFM+SYzdWtl4BzaokWLZ9dWrs/wALvK9w0LPpBWiNoAEADKF0L4eU4qmNKZJ9yunCPD8nPt7dAREVnKIiICIoQSihSgLD734bxcBiWDN2HqR6gSPoswqK1MPa5pyc0tPuIRMurt8gkwTHMhWw6Fnt6NknD13iMnuBHuQsC7ouW46fR48szm4uaDr3UsLQDIJJHlvEGRc2uIkRbPoqHVAYsBAjqbzdQ5yppt2VciRaefKP1UBG+15HX1RhHEJmJvETHRTFdqmGFQ9xKEq9Wrhw/hAyyysr1G4shHvJzvAhGwQb3EQIN+d1DROoGenTJULRqgqs03RMHhmJgxIvE87hGMkwM/WFbR/pTClXOEcMzeQOGNIN57KghTMU/HowzbrYNnH9e11rVIniWd2MC93QGCev3KvI5fIbVh2S5v8ApBPc/oF0j4f0bVH9A377Ln+Cokkei6xurhPCw45uv2+ytpPTx+W7rMoiIxEUIglERAREQEREHHvihu6f2g1Gxw1Bxe5z+a5NtHCFj4jNoiJuef0X1DvTsz9ooGB5mAkdRqFwjeHZpbPDIcx3EDkQRyKyzxej4fNq9a0qLqgL04qnDzYiMwc+qtiGukXAIMEZ9CP6rB6tihv6WVcSJkWtEXi5nJUEC/yskGb5qYifioUSrlWmWktIhwcQc5nKFSxxbNhcEGQDHpORU7Vs9jANcvaeyqb6D590pTIiJkRMR7yq7cJmeKRGUReZ+SifWknpcbUABsMrdDOfyVognIHIntclVcMG9wDobH0KpfnbL1V034kG0QLEmddLfL5qSFMHWMhy5WyUVHl0C8NEAchmfqrItV0yCSXEkkSOriRme62fdrD5cz9Vqoc3iJy5Nz1yldC3Mwfk43a2A9IJ/JTi4vLy1G2bv7OL6jWgXMffZdPpUw1oAyAAWvbobO4Gmo4XdZvpqtkWrxsruiIiIEREBERAREQEREBc6373fAcXtHlf2DuS6KrOLwzarCx4lrhH9QiccrLuPmLbezS0yAZEyOY+/osEafESbDM8hzgBdc3t2EaLyx+t2P5jRc32hgjTd0OR0WGWOns8Hkd8NViOEWmc73GXTrmoI1m/3H30XpewXmZGUQR3Vhw6j01UaXvNpSZ9wqySTJPmcZ4iZMzmTnMqDlp6X7qbGbjnERPOITS85d1AaSTqbkn0zKhzlLhynIG4QiORsOdif0TTXv6S/S4uO2l1IMmGtF+Z5C5k+ip4TyN8rZqHAadzE9lKMuRLSqbXmZsGxlM6q7RfGo10Gog6clS2mS4gN+cwPUKVO0nur2zsI59QAc+ExBzsYK7Tujsnj4GAWEegAzK0XdDZf4zYDLpzP30Xbd0MB4dEPIgvHl6M075rTCaeT5XN3y1Gdp0w0ADICAqkRWcgiIgIiIChSiAiIgIiIIUooJQY7b2x2YyiWPsblj9Wu/RcH3p2c/D1HUqrSHNPt6joea+hnVQFrO+u79DaNHhceCs0Hw60TH+Vw1b9hRcdr8fJ1r5zrNg+q8dZ4HtCyO82zsRgahp4mmRfy1B5qTxzY7X0zWvvqic5WenfOXGx6vEEkdrhXGutPt2WPbUnr6K4Hff6ovjnK9/FAnnIyER76qjit9wvP4n6dkNS2uZvp9/qo027Rf4oNweoyKtuf1VoVepyurfij29UReSPaHSRcGIGXT+i2Dd7Zfiun+Fjbl2gWp08UGuFiSD/AAjOdJXR9zd2sdjeHxyMNhc4Iiq4f5WZ+7o91eRy83kS+pW37nbPGMrBjARhaEGo7Lj/AJWe/wBAusCBlkNFg9i4KjhKTaVFsMF5zc46ucdSsk2qtNPOuW69cqVYa9XAU0bVooClQlCKUQEREBERAREQUlWahK9CgtUosY2vxLDY9lQi0raTTCtPwzToiPblO3qFd7S002vac2uaHNPqCub4/c9znk+EWz+FohvZfTD9nMOgVh2xqZ/COyjS0y0+aW7uVGtgNj/bc+p1Vl279TVvyX0u7d+ifwjsrR3aon8DewTqnu+XsXsOuz+FjnDoLqw3ZGJP/jcPUL6mO69D+RvZButQ/kb2UdYv+vk+X6e7uJd+B3ZZPDbpYgizYPOL919IN3Zoj8I7BXWbBpD8IU9YpeS1wLZXw+dxBzwSZmbro2wthvogXPcrf2bKpjQK83BNGin0rbaxGEpOGcrI0mFettABXAwJtGlljFdAVUKU2nSFKIoSIiICIiAiIgIiICIiAiIgIihBKIiAiIgIiICIiAiIgIiICIiAiIgIiICIiAiIgIiICIiAiIgIiIBREQEREBERAREQEREBERAREQf/2Q=="/>
          <p:cNvSpPr>
            <a:spLocks noChangeAspect="1" noChangeArrowheads="1"/>
          </p:cNvSpPr>
          <p:nvPr/>
        </p:nvSpPr>
        <p:spPr bwMode="auto">
          <a:xfrm>
            <a:off x="0"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3" name="AutoShape 51" descr="data:image/jpeg;base64,/9j/4AAQSkZJRgABAQAAAQABAAD/2wCEAAkGBxQTEhUUEhQWFhQXFxcYGBcXFxgVFRUeFhcWFhoYGBQYHCggGBwlHBQXITEhJSkrLi4uFx8zODMsNygtLisBCgoKDg0OGhAQGiwkHCQsLCwsLCwsLCwsLCwsLCwsLCwsLCwsLCwsLCwsLCwsLCwsLCwsLCwsLCwsLCwsLCwsLP/AABEIAOEA4QMBIgACEQEDEQH/xAAcAAEAAgMBAQEAAAAAAAAAAAAAAwQCBQcGAQj/xAA9EAABAwIDBQYFAwMDAwUAAAABAAIRAyEEMUEFElFhgQZxkaGxwQcTIuHwMlLRI0JyFGKCosLxFyQzkrL/xAAaAQEAAwEBAQAAAAAAAAAAAAAAAQIDBAUG/8QAJxEBAQEAAgICAQMEAwAAAAAAAAECAxESIQQxQRMyUQUiI3EUM2H/2gAMAwEAAhEDEQA/AO4oiICIiAiIgIiICIiAiIQg87tztrhMK2X1N8l27u0/rMjOdB1K2mxtr0cVSFWg8PYbaggjMOabg8lyHtTsZ9Ct8moAWm9Kp+4c+DhNxyBW1+E+JNDFVsK+R8xu8AdHU5nxaZ/4rmzz/wCTwsdOuD/H5x1dERdLmEREBERAREQEREBERAREQEREBERAREQEREBF8Ji5yWh2l2tw9KwPzHcG5f8A2NvCVFvS2c3V6kb9F4at23ef0MYBzJdHWwVGt2txDrCoxv8Aju+8qvnGt+NyT7jo6LkWN2tiTd1erHJ5b5ArSYjaNUz/AFnnjLnSLd+Si8ki2fjXX5do2zseliWblVsxdrsnMPFp0XJ+0lKphMQzEMvVw9Rofpvtj6T3OZY95VCljnmXNq1G2mz3A6TF+qlZinVt5lVzn7zCAXOJMiCLnlKx1rOr317dOOHfHm++47XgcU2rTZUYZa9rXN7nAEeqnXCti9uMVhWCi1wcymXNa17QbA5bwg6r0GF+LhBAq0Gn/Bxb5OBW83K5L8fc+nVUXicN8TMK79TajecNI9Z8lN/6i4U/pbVd/wAQPVyt5Rn+lv8Ah7BF44fETDatqf8ASfdWsL28wbzBc5n+TTHi2U8oXj1Pw9OigwmMp1RvU3teOLSD/wCFOpUEREBERAREQEREBERAREQFT2ptKnQYX1DAGQ1J4AKTaGNbRpuqPMNHieAHMrk+2NpvxlYlxhgmBo0cPzNZcvJMR1/E+Lrn1/5+WfabtdVrGBLKejBrzJ19F5Orjj3qxj3ibZanU/wIWoxNfIRAGgz8Vxfqa3fb6THxMcU6kWP9W5xAHgsRiiDYqmyk45AxrA9TopQ3d/V4KZrpGuCabXDbUcNbazcKPGPp1DYGm/8AdnTPeP7VqsRiXa2jIRCwGKPjxWk3fy4uX42Z7i7819KWutJmMxwDmnUK2a5AaeF/D7LWiuHN3SZGnLmOCy+W4NzkEECDdVuLNdxzzdnqvu0a+5iKgP8Ae10cJJMZZWla3OoToLwchGSt47DVHPY/dniSRbQ5m/cpW0qY/W43iQ0erj/Cte59IzfxE1FoI3otkBGeueatQ9xDQCNN0G3U6LBm0qbIDWz/AJGdOSyxO1naGB/tsPJT9/bbuz6ylGFeRG5H5+4iT4o7CPAuD6wqP+rfmHkjvlZ0dsPGbieRVp0x5Jv+G0wGOqUXBzHlp4gkLpXZjtmKkMxEB2j8gf8AIad+XcuWMx7X5jqM/ureGqbpztxGXULbNcPJnv7jvSLx3Y3bxMUahn9h/wC2fTwXsVo5rOhERECIiAiIgIiICIqu1MV8uk9/AW7zYeZRMnd6c/8AiFtkvqfJZkzhqbST3ZLzFdm42NczHPIKZp3nuqm94Ht/KqbTqECTn7nX2Xlcu/LT7H4XBOLjkabGVCTH4Cof9MIGZMX4C9hOuinfTjPPMq1SpDdLnWE+fADoo76dPXfuqtJhiJgQZvExfqVWJgku8MvFWKr55Z/nVQVBYiL6fdWiNKjLuEgka3zi5E6fdRYwje3W2H5aVYyFs75TOipRdaRybysNIaQWiYFwbiViys4m7rmeZnn/ACsDZs8fz2UIMRHDvVo5d8cqSrXdPTrxWJfN5UbKn1Am8cbju7lmCDOnJTanjxIz+ZMA+P8AK+xmIvYjkoBkpmA5qF7liCVj80zdStcAfqy6dFFWZqplc+4lpVzoVfwe0I9xotFvGealbVnvWkrk3nudPe7G2luuAm09W8wuybCx/wA6kDMuFjz59f5X5v2djIcB4LqvYHbQD2tcbOt4/dbZrh5cOmIiK7nEREBERAREQF5ft/i92gG/uPp9z5L1C8D8Qq01Azg1viTPos+XXWK6/g8fnz5jydOpuwP2585Elais81KkATGQVvEvMATmSR7n84LVYkAOIByNjxgryp9vspmSekmLpQRJkkyeGsq1g9nuqkCcvfNVqJJJ0mw9yvabCwk1G2AaGju7+8rbGe6w+Ry/p5eeq7H3b6j2WrxGFIkkHLPu5rsdTZLHi48lodsbEcW7lt2TuwL/AJZb64vTzeP58t9uR4u0C1rW1uddVVMA2PW40mPFbnb+C+W/dIy6QtPUbY9FTrp1+XlO4tU8Nv0y4ZDRa1zVfpOO5ujX/wA5KlUURGp6VyYNlNSYeHVU9+62taqHBsNAgXI15lWrPElV3m5Vv5hY2xs8X8cjzVWrCjdV0UL/AE+Vn27kpulY1WFsEixy5qIPgK0c3IkrMvK+ASDyWVaqHX+3kvrD52V5PTl0U32HGc/Reu2DiiYcLH3H4F4sWkL0PZ6tBHA384KtlhyT0/R2y8R8yjTf+5oJ74v5q0vOdhMTvYbd/a4job+sr0a6Hm2dURERAiIgIiIC5t2vM1qh4EjwAC6SuYdojvVanNzvUhY8/wC16P8ATP8Au7ePxJgny8JWugknlc+MX8fNbPG0omcxP8fwtXSeZIFgYBibxGfG4lefJ0+smu202bSLnNEWvn4LpexsMAR3D0XPNlu3XDeyt5xbyXQ8BiN03yMLo4nlf1C2+npGBU8aPRfaWLByK0vaLaO4yQb3jyXVdTp4mOPV108D23qMdUeM4jd4c/VeRdQJFhK3/aF4JYASXBv18AeAWo/1BabEjmOYgrk1fb3uKeOJFRz4EeKq1QpsQblVHuySNNVUqBbAGwVOoFOypkprLPqrVNrSDvWsb89AqVbPkpSVEkW17QV6lgFEXRlqFlWCj07vdXjl5Lexj1Myoq5EEKamFeubPdfajplbjYFT6Rxk+q1G4cluNj0t2FMZbjtfwzrfS9vENPhb3XuVzf4Z1IqEcWn2PsukLafTzuSf3CIilQREQEREBcw2wPqfx3nepXT1zbbDf6lQc3epWPN9PQ/p963Xl8bRBDuMeN/uVqMNQjPO56/mi9FiG3PT7rXPzJA456c1yXL6Hj5GIcDMuuGmLTfgeCvUNuPaBJO6OvvZaivTMSDEqNj4N/56xqol6X3mbnt6l3aR0iM8+MrV7S28XyTF/wAyWiqVDPC3sq9WqNenf4q/nWGvj5nuRYxVSZ4T5mSqDzwH2WLat1LQLd76yQL5eXRVrTOfSjizYqqbKzWcq1RWim/tjSxBY7eEcL3z5KIG471jVCyqRbdnITPGL+asw7WahULMrrNgsoVC9rGpT8xZQBxiNDp3K3UeTAJmBA5DOPNY4en9SvKw3Fbdgq1S+l3gpMRRlwju8Fn8u4Kt9ub6r6Kd1stni6rhmXcruBbdWjHd7dL+Gv8A83Q+i6cuX/Dg/wDuB3O//JXUFtn6efy/uERFLMREQEREBc+7R0y3EVNLkjqJ910FeS7XUP6jXaOb6H7hZ8k/tdfw9dcn+3isSI8VrXiHXy1W4xjLfmi1FVhMgaCe5c1j3OLTBzPqduyQJ8JsTwUb8KTBiykoAzE5g6xOsK4DblPQW+3kq9Nrqxp8RhmwIH1CZvO8tYaG8d0C5McJ7yVtcRrK1taZ06mMh6qOmlvcVjht10IIbUBcJGoykd6zpvk81HiblQTSpiIJMWvkq7wrhorB1C1laKa1FDEUCHCREgEdxyWIbKsCkZWYpXVmHcRtYYso2tutnSBAMZG3uq3y1ERdsXsEm0DTVfKYuOCneJCiddXkY70+1WSQQsgFmzJfSdNFeObVTNYrGFsoqanwzLhWjPTo3w2Z/WHIH0I9105c8+GVP63Hgz1I+66GtM/Tg5f3CIiszEREBERAWl7V4Xfo7wzYZ6Gx9lulhWphzS05EEeKizuLY146lcvxbJaStHixfwHsvUYqiWuc0iDcH3815rGtuVzaj3uDftSBuFaEgX1EjzHsqoNjafbmFKHrN16fK9KQtVi8KbLdsWNeiC0nUafdT0rNWPNVKLg7K0KL5jmk3iRB7jovQvob3DKbnOFqcdh+A/OSr00/Ul9NeXL4HSsn0kAtZTGerHwqF4Vr5YgmenFViLK0Y1Iap3QNBl1ULlkCvlV+8SfRTIpazpuiNeWh5KIlZxKfL10UxTVZUgjBJWdFqzoC6vHPpK1sCVYw3ssQpcM26K11f4Y0f6VR3NrfASfUL2y0HYbCfLwbOL5eeth5ALfrafTzt3vVERFKoiIgIiICIiDynarB7rw8ZO9Rn5e68TtanBJjNdW2phfmU3N1iR3j8jqubbXo2E6WWO49L4nJ31P4eaLM7xaRzvFvzRfad9VlimR4KFttQbDosHr9+lxr7NnQ5aZ/ZKhuearBxPepH1fpi3uiqOvkqtdshTG+sAnPgsN7ipUv209Rqwr2MRunUGeuasV4kwqdU3ROqweoyJUibsXVmVY7sL40KQnisA7kpimq+QpaLZKMjraFPQpoh8ptzX2m26zpskFfaYVow19voC2GysOX1GMGbiAO8mFRbde1+Guzd/FB5FqYLuuQ8zPRTIy3rqdusYWiGMawZNaGjoIUqItnniIiAiIgIiICIiAvF9rMDuucRk/6h36j36r2io7ZwXzaZA/ULt7+HVRZ3GnFvx124/i2cVrnCFvNpUoefLktTjKcagzfzXLZ7fQY13mVDTdfLRZteJvJE6H3WDCc+HkjXguM2kWjIFVaRjVKr1qqnLxcHPRVahm35dSrqKlcKE1DG7bjkJ8VYew3OmUqIiDlKmMtIgvj3E5lfSF9jxVumdrAsMTosAOKn+WZgXWO6pZ2sWhXKQ+m3VQMGisAeAUVMpupzWbgstxWY19o08l2L4cbM+VhvmEfVVM/8RYe56hcz7P7NNetTpD+50E8Bm49AF3WjSDWhrRDWgADgAIAV8T8uXn1+GaIi0coiIgIiICIiAiIgIiIOf8AbfZm4/faPpdcd+o914rENXZdu7PFei5n92be8ZfwuQYyluugyIOYzHGyw5M+3rfD5e8+N/DWPED18lG03Viu38Crf3WGuV/Dis3d30zq2gwDeb69c4VepEdcvurDakjdm2f5KgfcARf+SkhrStU8s+fijxkY5d/5KzAzXypp+QrdMbUVQaePNREKxur5F5KtGOtIl8jldZlnNfSO+URPZTb5LJqze6wnpwQjhCiJ16j61v3WdISsCzRbfYGy3V6rabBmegAzJ5KzG3qPefC/ZMNfiHDP6Gerj6DxXvlX2fg20ababP0tEd/E9SrC1k6jz968r2IiKVRERAREQEREBERAREQFz3t3sncqfMaPpfnydr45+K6Eqm1MC2tSdTdrkeBGRUanca8PJ4a7cRxDbWGWapvIIyg92fmt5tjAOpvcxwhzTB4eOq09Sjbu85XNZ09ya8p2qvz0HcfvnyXwOGonhos6tMRYlRFlpn87lKtHCNbHmjgIGq+uvfj0CxKmM9Rge5YnyWbWZrFwUs+kbysHKQs/M18a1E9MW5hWWBGMvfqrdDDlzg1rSSTAAFzOQCRXd6Y4XDue4NaCXOIAAFyeAXZexvZsYSnLr1Xj6j+3/aFW7GdkxhmipVANYjvFOdBz5r1a1zlwcvJ5ep9CIiswEREBERAREQEREBERAREQEREGk7SbAbiWyIFQCx0PI/yuZbU2Y6m4tc0g2kHNdoVXH7Pp1hFRoPPUdxVNZ7dPD8i8fr8OEuoR+dVDUocF1fGdhabjLKhHItnzBChZ8Pmf3VT0b7kqvg6f+Xly5lDP2WTMN6rr1DsNhm3O+7vdA/6QFtMLsDDU/wBNFk8SN4+LpU+DPXyp+I4pS2Y912sce4E+ir1cEWn6gQeBC/QjRGVlDisHTqCKjGuH+4AqfBSfKv5j8+Pw918GGvlkuz1+xGFcZAe3k11vMFT4Psjhad/l7x4vJd5ZKPCtL8vPTlmxOzlauYpsJGrjZo7z7LqHZvspSwv1frq6vOnJo0W+p0w0Q0AAZACAOgWStM9OXk5tbERFZkIiICIiAiIgIiICIiAiIgIiICIiAiIgIiICIiAiIgIiICIiAiIgIiICIiAiIgIiIP/Z"/>
          <p:cNvSpPr>
            <a:spLocks noChangeAspect="1" noChangeArrowheads="1"/>
          </p:cNvSpPr>
          <p:nvPr/>
        </p:nvSpPr>
        <p:spPr bwMode="auto">
          <a:xfrm>
            <a:off x="161925" y="83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4" name="AutoShape 53" descr="data:image/jpeg;base64,/9j/4AAQSkZJRgABAQAAAQABAAD/2wCEAAkGBxMTEhQUExQUFhQVFRUVFxUXFRUUFBcVFBQWFxcUFBQYHCggGBwlHRQUITEhJSkrLi4uFx8zODMsNygtLisBCgoKDg0OGhAQGy0kHyQsLCwsLCwsLCwsLCwsLC0sLCwsLCwsLCwsLCwsLCwsLCwsLCwsLSwsLCwsLCwsLCwrNP/AABEIAMIBAwMBIgACEQEDEQH/xAAcAAEAAQUBAQAAAAAAAAAAAAAABQIDBAYHAQj/xAA6EAACAQIDBQQIBAUFAAAAAAAAAQIDEQQFIRIxQVFhBnGBkQcTIjJSobHwFULB4RQjctHxM0NigpL/xAAaAQEAAwEBAQAAAAAAAAAAAAAAAQIDBQQG/8QAKREBAQACAQQBAgUFAAAAAAAAAAECEQMEEiExQRNRBSJhscEUMjNCkf/aAAwDAQACEQMRAD8A7gAAAAAAAAAAAInM+0eHoScZ1PbX5IpyluvZ23b1vIKfpBp3tCjN/wBUox+lzHLn48bq1FykbmDTqfpAo/mpVFzs4y+tiWyntVhcRLYhUtPhCacJPpG+kvC5bHlwy9U7omwAaJAAABqeP7dUaVeVLZbULqctpRalF2ezGVtpXvx4E1k2eUcUpOjJy2bbV4tWb4X3N6cCszxt1Km42JIAFkAAAAAAAAAAAAAAAAAAAAAAAAAAAGodsu0MofyqL9r88lq4/wDBK298+BsGeY9UKM6jTdlZW37UtFrwOSVZzTvJ3ve7vd975s8XV8l/x43VqmeWlipVT57Ra9Yr3b2Xzdop+L0fcV1ZJ6NprqW3hIvVJHk4+KYz0xXakFJXaTvukuXeRmJoyi/iXXRrqpLqX5YTZ1i3B810+K29d57692tUW0uMlaMlwbs9H3aFtSIbZ2P7fyi40cVLah7qqS0qQ4Lb+OP/ACWq434dKqYynGO3KcFC19pySjbntXsfOuWwVbE0qSV6cqsItyW9Skl7qei5q517J+xGAwiTqOM521lUkoq/NRb082eviz5O37t+PdnlLVO1eHvs0tuvLlSg5r/1pHyZTOvjq3uU4UF8VR7c7c1FaJ96Mmnm+DpLZjVoRXKMoJfIrWf4Z+7XpN8Ftx1Ne3K/3Zf8a9t+I4dnlRylJ3bbnK7fF7Tbfi9fE7H2EyV4XCQjJWqT/mTXJyStHwVl33OPxntVMP7O051Ytx3f7lmvK536nVi9zT7mmePoJLcsmnJvSsAHSYgAAAAAAAAAAAAAAAAAAAAAAAAAA1nt6r0I2dn6xNK2+0ZeVrnOquFqPlrzOhduN1LS/v8An7Jz6pOcm730+9eZy+a282Wv0Y8ntjyy2FntO7t3/e4w55bG/s3T6Oz70zJnJ79fPf13HtPGRgm5rTlxb4JffArr7s/CxCvKlHbm1KC/LNe038MWtb991ZEFjMZUqyvJ6X0gvdX9y9jsRKrO8ty0S4JffE8wmH2m7dy72TuSG/iK8LFw9rdZXT67k795kYeo5K97vxMHNsTGMlTT93f32Vl4fqSOUYiNtY3++49XDPybvy7PR8Nxw3Z7YOMzCUXrp1aI2eNnK7T1XL6mzZlgVUi3BX5x/N4czWq0YxjqrNNq/Gzvo14fU0s06mGeOtaSeMl/Lpyg3e1Rp+b/AFLGHzmtBXUpLXg2voVwbeFpPjqvlE8eEnO1oSa36Rdr99jw9J47p+tZdPqTLG/dM5d25xVN/wCrP/tLaXkzb8q9I9R224wnzsnF/LT5Gi4bIZWvUcYLq7vwS/UnMvp4akvil3WXke2ZWfKeXi4cv9XTMt7W0Ktk7wb+LVeaJ6nUUldNNc07o5L+J01/tx8CSyvtGov2JNdL3XijSckrm8nS/OLpQInKs9p1bK6UvkyWNHjuNnigACAAAAAAAAAAAAAAAAAAAQvaqDdHopJy7uHzsc6rTSuo3vd35HVM0wqq0pQfFfTVM5LnFZRnKNtU5Q8na9vA5vVY9vJMr8/wy5GI43f38yDzCvtydvdju69fH6Gbja/stJ6yuvDS/fy8yOlDcul39Sm2FWlG0UvzMycfiP4emkn/ADZL2bK9uDm7/LuG0oR25W237kOL10bXw6PXpYjP4apVk3Jtt73+nRdBjh3eb6/d0+g6P6l78vX7oylTcm29W3dt723vdyRpVHG1m1zMyOXuK3FDwj3tO31PR3vquPixxx8vPxKd0lp972XPxye5pO3F6/UwKtN30TKfVF5kreDC1fr4i81OyurWa03bjLpZrVb1d+nMj6Om9d37mThNJXS59TPLLXpb6WOvSQc5NXv4FFd8U2eRnuL0amj5M81zsrK+FiGIfMSxDW4x6js7cGWoVrXXFFpv3FMsYm8sz2UWtTpnZXtfGdoVH0UuK7+hxCrPW6MvL8zlCWr05ns4868XUdNM4+mUz00nsB2nVVKjN+1b2HzXwm7Hol24ueFwuqAAlUAAAAAAAAAAAAAAAB5I5N27yz1eIlKOrqLaat7rbtp5NnWjmXbPF3qylybVuaWljDqMJni14unvPuT7NKnSvJLlp3JFFkoupNeytbXs38Kv1ZL1cLvt1+f7Ih+0VRRcKS4JTkur0in4XfieDGd10x6bg+pyzGsCmpVZtve33JLgl0Rs2BwEYw1Wu7y5kTldGyTS15mwYR3aV+vibZZT0+r4+Lsm1FPLdrei/LLY23EsnZWLOIxMYp3ELna1jMsNGK1sQdSKe79zNzvMtuT5EP6y5eN8JdeVcrF6nNKPW5H1KlmVQqJrqRV9MzbZkLEKxGQraModYyyx2pljtkYh3MarLS/ESrGPKRfDHTKzT1vQ8iymV2UKRrIxyT/Z/M5UakZJvRpro1yPoXIsyjiKMKseK16PifM+Hmdc9EWaX26Le9bUe9b7G2FcvrOPc7nTAAauaAAAAAAAAAAAAAAAAoqytFvkm/JHHs+rtzZ17G/6c/6X9Djeby9qXR7jLkdb8Lk3ajPxv1UUnDaSTs07PonfhuXcjXpVpVqspyttSd3bcuCS6JW8iVxFO9rrf/gxqVBJ2433nmmMm9Opj0mGOdzxnv2lKEmlZPRGRRxDTuYe5LU9c9DDJ7NTSYp521vs0YOd5neGj3kVVlZEfiql+JbFT6U9xZr1LsxqsrIOdnqY9adzZbWiVXTrfeVxkYsN5eQRayE9Cix5FnqkRIrtTKRalK7FWZRtF5GOd8vdoqiy1cuqRZ56vQepvXo4xexiqfV28zRImy9katq9P+uL+ZePNzY7xr6MAQNnEAAAAAAAAAAAAAAAAW8RG8ZLmn9DjedRtKXRnaDk/a3C7FWff/gz5HT/AA3L81jUasUWHo07XXLoZGIRj1H9PtGGn0Eq5Cppqro9nPe+Dfh3GNB8HuKJTKXFdcxj5EZUZmSncxqupWYpl0jam8s1GZtSny0MSdM0kVyyWoq5dUdSnZK9ktphlkqiz1yPEOBKm1qoWkX5ot2JjPK+XhUhslyMNCVKrpM2fsfSvXp9ZRS8zX4QTN99G2A28VT5Ral5K/6Fo8/PdYWu3IAGrhgAAAAAAAAAAAAAAABpHpBwPu1EtHo+9ffyN3MLOMCq1KUHxWnetxFm426fk+nyTJwnEacN1/mYdV/5JzNsG4Taa1u0Q1SL5GFj6Xjz3NxjO+hbkyqp3lmdyunolJTLEplUmWZMaLSUixMuyLLZLLKqLHgPbExnXsWDw9e7qBRUd3qURRcaPIomM8vaqCL0YFMEZdJdCVavYOjqdg9GGWbMZVGuFl4/svmc0ybBuU0jvORYL1NCENztd974eGi8C2Mc7reTU7UgADRzAAAAAAAAAAAAAAAAAAAaX26yPaXroL+rv4SOZ4qhb9Tv1SCkmmrpqzXRnM+1vZ50puUVeEtz/TvM8sXU6LqfHZXO8RAw5InMZhbXIWtFozsdnjz3GLVZaci5WRZkQ0t3HjkUTKpMomGdeWfmEVI906llHjFipP8AY8YBoQjqepFylTuIzyV0qZIYamWsPSNo7J9n54mqox0itZS4RXN9SzDk5JjN1tHo5yHbl66S9iG7rLgvDf5HTTHwGDhSpxpwVoxVl/d9TINJNOJy8lzy2AAlmAAAAAAAAAAAAAAAAAFmrMD2dWxgY+cZxcZq6f3ddTzEVSLxNcLRqWeZRsN21i9z/vyZp2aYG2qR0bF4jea5mFCDvZW6cPLgZ3F0eDq7j4yaFXpmLOJOZhhLN2IerCxTtdbDlmU8MZspkVTLTY0XJcueKWhQmNslXuVxLi+/8Fn1nU9g7hW5xdijPw2HZTg8NqtLvktWbTlGUJtOpu+Fce9k6efl55jFPZ/IZ4iVo+zBe9N7l0XN9Dr2R4alh6ap0lZcXxk+cmazgaqikopJLcloiZw1cvPDlc3Jc62WFW5cTIrD1TPpTLMF4ABAAAAAAAAAAAAAAAAAWK0S+eNARGIgRWJpGy1aFzCr4QhaVp+KpMh8VQZu9fAdCNr5b0IXmTQMZhmQOMy+XD78TpeIynoR9fJuhGm2HLcfVcsxOFqL8r8NTFlTn8EvKx1CrkfQxpZD0Gm39Vk5v/D1H+Xza/Q9WBqvl5v+x0T8A6FcMh6DSt58r8tCoZTN735Il8HlKXM2+lkfQzaOTdBpS8tvygMDg7blYm8Jh2SlDKehJYfLehOmdyYWEokzhaTL2HwBI0cISytUYeBI0YnlKhYvpEq2vQAEAAAAAAAAAAAAAAAAAAAHjiegC3KimWZ4NMygBGzy5FieVLkTICdoCWULkW3ky5GxnlgbrW/wZcipZMuRsVj2wO6tfjlHQvwypciZANo2GXIyIYNIygELcaKRWkegAAAAAAAAAAAAAAAAAAAAAAAAAAAAAAAAAAAAAAAAAAAAAAAAAAAAAAAAAAAP/9k="/>
          <p:cNvSpPr>
            <a:spLocks noChangeAspect="1" noChangeArrowheads="1"/>
          </p:cNvSpPr>
          <p:nvPr/>
        </p:nvSpPr>
        <p:spPr bwMode="auto">
          <a:xfrm>
            <a:off x="323850"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5" name="AutoShape 55" descr="data:image/jpeg;base64,/9j/4AAQSkZJRgABAQAAAQABAAD/2wCEAAkGBxITEhUUEhQVFhUXGBoYFxgYFxUYGhgaFhoXGBoXGBgYHCggGBolHBgVITEkJSkrLi4uFx8zODMsNygtLisBCgoKDg0OGxAQGiwmHyY0LCw0LCwsLCw0LCwsLCwsLCwsLCwsLCwsLCwsLCwsLCwsLCwsLCwsLCwsLCwsLCwsLP/AABEIAOEA4QMBIgACEQEDEQH/xAAcAAEAAgMBAQEAAAAAAAAAAAAABAUCAwYHAQj/xAA5EAABAwIDBQYEBQQDAQEAAAABAAIRAyEEMUEFElFhcQaBkaGx8BMiwdEjMnLh8QcUQoJSYsKiQ//EABoBAQADAQEBAAAAAAAAAAAAAAABAgMEBQb/xAApEQACAgEEAQMDBQEAAAAAAAAAAQIRAwQSITFBEyJRYXGBBTIzUpEU/9oADAMBAAIRAxEAPwD3FERAEREAREQBERAEREAREQBERAEREARUPaztPTwTaZc0vfUdusYCBMRvEk5ASO8hWmy9oU69JtWmZa7xBFi0xkQZBVdyuvJO11fglIiKxAREQBERAEREAREQBERAEREAREQBERAEREARYVarWiXENA1JAHiVTYntVh2khrviEaN+5VZTjHtlowlLpF4i4zF9sX/4MaPFxHcoR7R4h2dTpAAXLLXYkbx0s5HoCLzWvtSscqj+m84fVQjtGtP53+JWD/U4eEx/zP5PV0Xm2H2pUB/M6f1u+6hdoe02IZS3G1HA1LTMnd/yicuHerQ/UoSdUyHp2ldlV/UbbDcTit1kFlIbjSNT/kehNu5Xn9JcViN57dxzqJ/O6wa2oNRP5i4QCBMQ02yXB4bCFzgBqvXdgbQGGoU6O4CGiJba+ZJ4kmVWGaPqXJ0XcXspI65FAwu16L7BwB4OsfsVPXoxkpK0zlaa7CIisQEREAREQBERAEREAREQBERAERQ9q7TpYematZwa0eJOjWjUo3RKTbpEp7wASSABck2A6lcjtvtxTZLaADj/AM3Wb/qD+b3muI7Rdq6+MfDARSBswWHV5/yPkNOJh4TBvOe74THeVw5tT4iepg0CSvI/wW1TbdWs7ee4u/2EDoMgs6RacxfoscLsuLmO7LzU9uBjJeZk3PmzqeyPETXUw5AEZefmtMDI2PvzU5tOBEHp9v2WvFU5HEeNlyZE07MZMjvbP6hwH1Ud4IPBbt/d96KVtEsLQ6RIUQi5JszuiHTN5JsbcP5VBtx4fWMZNAaPX6hWFTE/yqYOl5cdSujCq5KT/bRc7Bw4aTUOlm9f2HqrkYlzrkwNCcz0CrsIQGgHT1N7qY2tf5u6M/2VXkV8muNxiuTb8U6C/E5+CttmbVrU9SW8DlHfcKsZJyAHVZ/CMiH9YMWWsMzjymXkoyVNHcYDazKkA/K7gcu4qxXntK2TyY5yrzZm2HNgPu3zHRelg1yfE/8ATgy6auYnTIsKNUOEtMhZr0OzkCIiAIiIAiIgCIiAIiICPj8YyjTdUqGGtEk/QcSTaOa8Z7Rbafja2++QxsimybNHHm46n6K3/qR2j+LV+Ax34dM34OcMyeQyHfyXGNqkgQYA1XDqMlvaj1dHp6W59k0l3FrQO8qx2fTc+JBI5m3hkoOCogmYnm6/gNF0WCIA1K4Wz0JPaqXZvpbPaMy3whWNPCt/xMLRh3uOYaPMqa2uBmR0VLTOXJOZ8fQ45C6h4lvAmFO+I05FRK+S5cy+Dn3WymrniqytirFs+wpW2Ja2BnmFUOMglWxQ4ssYOrzZfAQBJ4qLQMuX3aFQDdHf7811beaM2WNLGGIVrg6lrrlMHVkq+wu/z9FjlxpF4l/hq28dR3jopTqTTbeHWb/squnhDGam0qG6czJXM/sXb+CW5m7pPu0rPf1/bqtDpmRMrF2LGSsuGTGMmW+zce6m6xkaic+5dbhcS2o3eb4cOS8/oCCLzx96K52Xjiwz4jiPuvV0mpcfbLox1GDdyuzrUWFKoHAOaZBWa9U80IiIAiIgCIiAKi7ZbY/tsM5wMPd8rORObu4T3wr1eQ/1V2r8Ssac/JTG7/sbu+3+qpOVI2wY980jhH1/iOLjlw4qbhHyROWg4qlZWExopeGxZjgAYkZnkOAXnyTZ9BFUqOnpVGt/Me7rpCs6FXeAvujgM466LmcKZO8892g5DiVPpYob4jOOPmVzz+hLh8HT4YaDLiTKsKAaMlR0cbachHitlHGOqWFgNVUweKUu+i3fXDdRGohYPG8LCFqoADTvWYMGL3Mm8+CycfBjLGvBQ7VpPiCCeECVztdxE8tF6M45LXicLTcPmaD1CQ9vBhTPNsHx5qS/ZFWs+Y3W5SfoF3DdmUW3axo6BbjR5KZZX2iqiUuydg06YEiTxKuf7VmoC+CW2NwfLqpDPlFyq1fZr6Rpdh90SDAGhyWbXDUdDxWYdETloeC2upBwhwHvmo2FlGuzX8MyLLTXotNnBZsmn+Y7zdDmW9+oW4kERfrZXS4NlcfsU9aiQPkvyvIW7Z+PIs7pw/hbKgIN/wA2jtHcjwUY1WkwRY+R4KVwzppSVM7Ds5joO4cnG3I/uukXneAqbsCcsrrvMBiN9gOuR6herpclraeLrcW2W5EhERdZxBERAEREBpxuIFOm95ya0u8BK/OvajEOe83uSXE9TJXt/bvE7mEcNXuDf/R8m+a8K22Lg8SY99ywzPg9DQx5sqDEgDTP6qfh3jOIAy+6rQyLZ6n6BT6EuFrLll0evEtcJDrnuWzCtJJJyiT04LVSrAC2iwfirWudVg02aRtlozFlxjJoz6K9wT7CFy2Cfk3vd3K/w9ZVaoZFxRZ1MREAXJUinUgBU2HqS8kmSMuQW6liN554C33WdNmbx+C4dUyW4PVUK8l18slIZiIaCeSUZSxk1bGlaWi0meWeq2UmuP5RqqbPBg4o14jK598F83bbpuYUluE3gQT71UmjhQACLniV0Qwt9lt6iiDhmPI+a0WP35KThcO8AgwYMA8R91KewT5FfMNax0Nui19FIrKdrghV5FiInJaqbedx9dVa1qYNjkoxoi5GmYVJYq5JjP2le8nI3HBQ8fQINrmLHIkDTmeCnYhwvpz68FFr4gFhDsxqMxGseC565OmDfaI+DrXLH6XDl2fZfGSSw93OPZ8FwdMmSI+Yew4cQVebLxu7Ua46EHu1XRp51Ipq8O+Do9DREXrnzoREQBERAcT/AFKrfLTb+px8gPqvI9psLugK9P8A6j1PxQODB6uP2XnNUZrmy8nq6RVFHNVT8wbzurCiBl3qNiMOWu6qQ0W6rmmekfajzI5n7Qsg6JlZOA3mwtW0bNJ1JhVXwaRZN2XXHzE6x9VeUXw3hZcphyRA4roadQAZqmRUXkiXQrwwEyDeV92dWG6SdSoGNxB3YHCV9w28G24BU8Epe0scNivmOrZJPmrvDVmGLXJBErlaDg3eFoAz5qxr1fkB4QfRS3RWcLZ2vxJCyZUVJg9pNc6MiGmQeqk0cc0ujeGvlmt01Z57xNFsK0ROq3MeqepjGARvC181sftKnu7+8I0jkrbkivpPwi3N/Raa9Vsb0i35uXVUG0NsOe0tZ8sxebyDMQOIVVUrbxLSTHDS8eapLMvBtj0rfLOoq7VpggB0lwJbBtlxVNj9oVGvDpO7k4DUH1XP06ssdnvMMi8e9VZtriq0AjMEa5/RYym5HWtPHH9S6q4gRxkeyqjH2lzTBv5DK+q+7OqubFN9yBY8haFsxQLsrSL8rLFy5plIpQlRApVwHbxOQGXmI81e4chw3h7n6Ljq9MhxaSJ8uPdaV02AqQGzlEW5D34rWHdmueHHB6dsurvUaZ13RPUWPmFKVZ2cdNBo4Ej6/VWa9iLtI+UyqptBERWKBERAeb/1BvWd0aPIFcHiaZjqvQu39H8WeLQfp9Fw+Kp381hPs9XTP2oo8ZSz4gKPhnHdAI9lWVeleON1FqtAXNNcHoQd8GEQ3vUPHHIKYySJPgq7ETvSVSK5Nom2hU+YWVpSrzyiyqsO3UqfG7781E0jXwZ4iraB081Lw1azOdz5qmY8yrSwIM5fZQ40WfVGtr5Bj/J0dVb1DLWtk/xxVIGEbovmSO+FZB0m55SPRUmgzB2M/FaROo8cvVWNOvl75KoxDT8RvO0nrFlNAjLjwUSj8CUUTX1pEcpWyjVJojjp4qG1wynNaw6Ke7r91WhtLSkd4crHnooz3FpaZkSRPLRfMHWGRzI9BHqtxpy09LQNRfxUslcMi06fzk8c7aceqsMM4AQRcdFEwLSY8DP0W1lLe3yCbRbJUovLnhkjFVQ2ox2Qdnwi/vvUzFVQI8PFUO0KpLQI98le4eoH0WmLxfuUONswyRpJ/gi1MCHEOGt45HPv+6m4IEM3eBz8x9lCpYjdAvcH1+qm0buBGRjvOq2gik26pnoHZd80j+r1AVyqTsqPw3dVdr1cf7UfM6j+RhERXMQiIgOR7f4eWseObT6j6rz2uy/JeudpcJ8TDvGoG8P9b+kryvFNWORcnoaWXtoosQzxCg1RmCrSo38RQ3U5Jn+Fi0elBlexjhMXEqM+mS7uVhhhIPUr7/bwTqsnwzpUiOGQ0D3dbMQQBE6cVk5kiZ19hQ8QD5qtWapkaVaOqfKDxHcFVKyJhjbaaqZEo20nS8BbmumYy+x8ljSaC7hAn9kwrRLh6ZLJl7McXUO80c/qFPa6RIM39hQMTSJc2NM+S2UXQMpiynwQbsc75QdYz4LbSMgTPELTV+ZnfHhxWTQQ22ZGfUc+aiuAuibSktN7zI1iFOFWDAVbsoHdvp9VPeBA0Ko7JlV0AYPygwc/qt2EmSLcZjgVqY/SNY/dSmANAN8s9PdlEUUlLijRVogNJAm9vC63bJM0y05yR43WGFpk70m0z781s2fSIc8d4KtRST4aItNsVi2NLef7q6wrCIB4W99QqdstxGWZt4Qr+nZ7emfgtYqzDLI7bsy38Ini76BW6hbGp7tFvOT4lTV6UFUUfOZXc2wiIrGYREQHwheXbe2caVZ7NAZHQ3C9SXNds9nb7BVAu2zv0nLwPqqTVo3089svueW4mleVW1WWde5v4LocRRk++9U+Po3garnZ7EGVlEQJ5qTQO8fFY/2510X1zC3Lqs5KzoR8c3iPRVWLeZ3bxorl9okKDiaYLhHFUSNUyC4C0BWpZYdFExjA2B7hT90FognrqpZazDDgQTrkPFfdnuu+OMrYKfyxGfFY0nhsgC5Ko+i1n1v5XcbXQvA+WNJnvy8lsoiRunj66LGtR+YGbNBB5qEibDLgEZfstu6YF7rbhaI3R0ujyQ4DlrxCUE+TPA047/PkpLKLxPj9lroO3ZJ99Fq/vXEjKJ+tpVaJt2WRNp6e+a3UH6d/8LS4/Lms6dIFozn35ojN1R9wuIBeQLTaFIbLSb2Oai0sL89vHW6OeSI/7ROfmpq2VlXgl06W9UD4sAZ+wVnsumXuBP6QOJKjbPFgNdV03Z3BS9pizbnrot8cbZw6jLtizqqTIAHAR4LJEXeeCEREAREQBY1GBwIIkEQRyKyRAeW9oNmuo1S3TNp4tOR+niufxtOSPovXe0OyRiKcD87bsPq08j9l5bjKBaSCIMxB0IzBXPONHraXLvX1KuqyAo9MznoYU+oJUXc3XHndYs74mrFC0cFFp4eYPBT3QV8pUfmvbkqGqdIrNqUJhwBiL9QpOy6oIuL+GSk4qja5trwuomBpkSLclHglco34h9pHHVYOtNl9r0ZBGd1sptJcoLojPsSZzIy5eik71pKwrEExrM9yzA+Unh68kJJNNx3YA/dfcREC18r818o1gJ0svuIMuYdP4UELs1N3iSCNIC00qRlt4v32VjTMyMjxWzDUOQ98EonfRmyC05n05L5Te4PInIDSOK21WxEcUbSl0wcvfklFNxIGucxeStdKmC1o7ylWd102045qZs2llbSytGJjJ0rLPZlBdtsfDblMcXX+3vmqfYWzpgnIZ8+S6ZdmKFcni6rLudIIiLY4wiIgCIiAIiIAua7WdnvjNNSmPxALj/mB/wCh5rpUUNWqLwm4StHiTmEEzpYjVRMdRmDw+q9V7SdmG15fThtTXQP68Hc/Hl59jMO+mSx7S1w0Iv8AuuScXFntYM8ci47KZkeGizrzbhlMrY+nun1WVZgc2APfJZs60xXjdtn91DpDxVlUpbzANYVaaBaZ981UtA2UqfLvWoPM56+S2sed5vP391kLOMjOEotZH3YqAnUKTU3ZtN7jktWLpkkcllUbcRaIHedUomzKp8ogi5CkUX2Gtsytj6YIvBGaxfA04WUopdmIENJm8qVhXQBwiStFegbWtmsxR+URNzF0oNpolzvGBl7K30IklYspRqpWEw05pRjJqj5/abwjiZKu9h7LLjl1PALdsnZJdYWA196rrMLhm027rR+66MePyzztRqaW1GVCiGNDRkFsRF0nmBERAEREAREQBERAEREAUDauyaWIbFRtxk4WcOh4cslPRQ1fZMZOLtHmu2eytajJaPiU+LRcdW/aQqB9OLjJe0qt2jsKhWu5kO/5Nse/Q98rCWH+p6OLXtcTX5PKGTrotOMFp0Xb7Q7E1L/Ce1w4OG6fEWPkqCvsLEU5D6L45DeHi2QsHCS7R6GPUY5cpnMT74d6m5tBK308I27Ta+Sz+ENBbhkq2b2Qab7jjJ6LVUqHfi1yNOCsm0BkWxF18fhATrBvdCbRlTF9Ms/5Wf8Abbxn7LaKAgAeikYTBkWuSURm5URxTk5W6qW3DAkcArfCbCrOEBhA4m3qrzBdmGiPiOnkPuVpHHJnLk1WOPk5jB7PLrRJJtA0XU7N2DEGp3NH1Vzh8MxghjQPfFblvHEl2edl1cp8LgxYwAQBAWSItjkCIiAIiIAiIgCIiAIiIAiIgCIiAIiIAiIgNNfC03/nY136mg+qhVNgYU50Wdw3fRWaKGkyynKPTZTu7MYU/wD5/wD0/wC6xPZbC/8AA2/7O+6ukUbI/Bf18n9n/pW0tg4ZpkUxPMuPqVOo4djfyta3oAPRbEUqKXRSU5S7YREUlQiIgCIiAIiIAiIgCIiAIiIAiIgCIiAIiIAiIgCIiAIiIAiIgCIiAIiIAiIgCIiAIiIAiIgCIiA//9k="/>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 name="AutoShape 2" descr="data:image/jpeg;base64,/9j/4AAQSkZJRgABAQAAAQABAAD/2wCEAAkGBxQTEhUUEhQWFhUVGBcaFxYVFxcXFhcXFxQXFxcXGBgYHCggGBwlGxUYITEhJSkrLi4uGB8zODMsNygtLisBCgoKDg0OGxAQGywkICQsLCwsLCwsLCwsLC8tLCwsLCwsLCwsLCwsLCwsLCwsLCwsLCwsLCwsLCwsLCwsLCwsLP/AABEIAQMAwgMBIgACEQEDEQH/xAAcAAABBQEBAQAAAAAAAAAAAAAAAQMEBQYCBwj/xABEEAABAwIEAwUEBwYFAwUBAAABAAIRAyEEBRIxQVFhBhMicYEykaGxBxQjQlLR8GJygpLB4TNDssLxU6LSFSQlY+IX/8QAGgEAAgMBAQAAAAAAAAAAAAAAAAIBAwQFBv/EACsRAAIBBAIBAwMDBQAAAAAAAAABAgMRITEEEkEiMlEFE4EVwfAzYXGR0f/aAAwDAQACEQMRAD8A9uekCV/BcjyUgEolcgbJY3/XFACyiVzG1knOyCTqUoXIFx+uCGhAACgFA4I5eqAOpXIcqHtL2hZhm6f8w3jeBPtGbD1+Kxlbt+8OAbyuZke+APclckh1Bs9PfWA3t52sqXMO2GEpGHVmzyb4vkvLc17d1qzdIG3XcQdxtxkLG4vGOJBMy43m59CdrqHP4JUPk9qxP0l4ZuwcRzNvkpGB+kPC1IGrRJgaxAPqJXgrKnjIOoB08vyUqlTGtoBmI5Az5FJ9xlihFn0tgca2q2WOa8c2O1D3qVK8IyXMq1CXUXGQbtki3yI/Vl6N2d7atqw2u0U3Abz4T5/hPwTRqJ7ElSa0bIFKSmqbwQC3Y7QZB6hdnirCoWUSueSAgDvUjUuALBdcf10QB0hIEIAV4XGkLtyRAHOlLCEIATSlhCEAJCAEqEAELPds+0rMDQ1Eaqj5FNnEniTyaJufLmtCvAPpYzkVsY/QTppRSBm0tnUWx+0SPRLJ2Q0FdlDmucVK1QuqO1OJ8R/p5Jh1SRO/L+3RVdKS7+iuKTeSzvBpWSprvINuvn5rltRx3PzVx/6dquf15qBicCWmwtup7p4Dox3B1RPicCeA1fmpwy/UdWkc5G/wVKWcRBHIifQ8lMwDxNnFh+Hyj3pWSjQ4CnpuHnycSJ8jKsqdcC5B6kCY84+aq6esiZYeoIE+60pxuI6EHmLke6Ug5qsmz2rhXgsOqmfapz4HDm0/cd8CvVcBi2VqbajLtcJHMdD1XgzMVAg+nKenEHotX9HPaIsr9w932dU+GTYVOHv29ytpzadmU1IXV0ergJA1KlWkzCQiEqEACEqEAI5crpy5QAIQhAAhCEACEIQBBzzMm4ehVrP2ptJ6kxYDqTAXyzjsUXOLidyT1JJuSvefpkxWjAafx1Gt9BLv9oXz683Vcy2CwPYY3t6n5qwZWPoq7D3K1WRZR3gk7LNUlY0043OMrpOqGBtzWgbkmoQeKs8vy9rIDRACvKOHWfs2alFI8oz3IHUjqAgfDyVZQqx7TZjiF7ZissbUYWuEgrzjP+zz8O6RdvXaFbGfyVSh8EDBuBGoQRxtMeZAn3rvEOO4Ejm03TNMtaZEtPHkR6LmpUdNnW/XqE5Ux6hmDTZ4I4TwK570sqC9iQWkcxeRyKr61UX+MbH8l132saekjmDwU2IufSnZrMxicPTq8SId0eLOHvVmvPfobxJNCswn2XMd/OyD/oXoS1Rd0ZJq0mgSpEqYUEIQgBHLldOXKABCEIAEIQgAVV2kzb6vRLh7Rs3+p/XMK1WO7ds1up0+BHw8U/BqrqycYNou48FOok9Hl/b7OqmJo0y4vIDiYcZG24WHoYdzyA0XK3/aWm1wcxoNmnhbw3HrZRux2VX1kLJCq1HOzbVpLvjCKjLOzNUul4gei3mW4QMAA4KRVAapGDrNIvZVSblseCSWB7D04VjRao7W8lKoqEhmyZTao+aZc2rTLSN0+0pwuVngr8nkfars86iS5t27gjgsi7EkG699zDBNqsLSNwvLO03YuowudTu3cDjHLzCaMrYYso3yjI1Kku1D169V0x9weXpb81Fe0gwbEfNOtEfrZXmc9z+hVs4es/m9rf5W/wD6C9GWD+hilGX6vx1Xn3Na3/at4roaM836mKEIQmFBCEKAEeuSunrhSAJUiEACEIUkgsd2zfFZp/8ArgH9ouMD5rYrOdr6M926LAkE+4t+RVNdXgy7ju1RGAfhQ5192kgjrAN/eFYYDDhoDWiAuajfG7qR8hv6QpeGasCR0Ju7G8bDRJ25/wB1Vtx+HfYug8x+a1TactgixCx+f9j6dT/Cim6ZsBE2+KZRTeRW2lgfdSr0/FTq943grXKc2L7PEO4rO4LK6uHa1xf4nOgsvoAMBovtJ62kdZtcA6alxBCiSs8DxfZZNSx661KI2pAUetmjWmHGFIiRYF6jYt4O6SnXa4S1wPko+IclY6PKe2WVGnXc8DwvM+vH4yqvB0DrAiSSAGnYkm3zW47X4tsBtiSVx9FuS/Wsd3jrso/aHkSDDB77/wAK0Um5KxlrJRdz2Xsvk4wmFpUBuxviPNxu4+8q2QhbDCCEIUACEIQQI9cLt64UkghCFJIIQhAAuK1IOBa4Ag7g7LtIoAwGfYVlOs4MEDkOoHNMZeZTmaVu8qvfwJt5cFGw/huufO3bB06a9OTQ4ZoS1aLTuFWU8zbsDJ5BOvx8NJIhQS0xasNs0brnAYIai47m5XDtZItYqxps0tS3uyXoo8+qOEhlgBJJ4BZmrmtNj9FcPFpJiQAYuY23HvC2zWy4rPZ52Wp13EmWvizhI5WiYiABysmik9itySwMU8skCphqoI5TbyspTcW6NLxDlWYLJK+Gq/Zj7K1gSSIEGZ3B+HkrHNnllIkDxu8LR1P6n0UOKuS5Ox57jhUxOKLKYL3F2lobeYtAXvfYjsy3A4cUxBqOg1XDi6Nh+yLgevNYb6LMgLa/ewToDpdwl0ggDiZ49CvWlspJWujFyLqVmKhIlVxnBCEKCAQlQgDl64XVRcqSQQkSqSQTWIrtY0ucYA+PQdVzi8QKbS435AbkxMBZbNqhOLpl5lrqbtMbAhzSf+1CQrdiJnP0gd0SGsbI2DpcSQYIsQoGE+kp1Vr2PoaC4ODHNdsdO5BH9VnO2tejRrVBp+0I1cYEguuT57LM9mjUqPNR86SIa3YX4x6AKay6Q7P8BRfefVZ+T0LBVdTfMD5K2w+HDmkFZfKsRBLVrMC+QuWsnW0Z7E45uGrCnV8LX+w8jwE/hJHsnzVxoD2xYghM5/gG16ZY70PEHmFAybLnF2mnULHiXObBLC2YETbiOqYdJOPa486m+k4EOcWcWmXDoRyPkrP/ANbZABNza8wPXgozsyDSW1mFpbYuAJYes8F22nTeJEEFRYVp+SZg4k3nqFOrUgQqfvwxzRtNlPOJQFhqu7TZN0codiDpFgPaceE7x1PyT2Cw5r1NIMDny6/rjC2GFwzabQxggD9SeZV1Ol23ooq1ujxsbyzAMoUwxggD4nmpaRKtSVsGFtt3YJUgSqSAQhCgBUJEIIOXrldVFWYjNmA6acVH/hafmbwpRJYqLiswp0/beB0uT7gqWviK7/C+KTjswEwf4h7XoqvN8rfoDi5oa0hxieFyBYe8qbBcuxie+b3mwBsOk/Mi/qqjOagaKTj/AJdQt9Cx0D3FqayTMHEvYBpkBwG5E2iDvDdE+arc91lrtRcdAFQAgNvSdf8A7YF/zTpFctmc+kRgdXoVi2zmljhuDpIj4P8AgjKsLaVd9qcs73BkyS+mQ8Dps8egJPoq7sy/XSHNtj5j+yTmw7UYzXjD/YbhVOteUH5yv3I2Naabw7gbFaTJcVNlDzHChzCFUZXizTeGu4fELlI7G0bXFMMyoD7cDG4LbOaehCs8LXFRouElfDKwItxKqpiXlgptcwgEGXMMuA/EJuSbkqnw/Z6uaheMSaYn2WNbp9zpWnGFPkEupoG6Ac14RDdlTtI1VNUReALjy2XBYSQ0XO1uKK+JbIBfBOzZAJWt7PZUxrW1ZDnESI2b5cz1TwpuTKZ1uiJuTZf3NMN+8buPXl6KwSJVsSsrGBu7uwSpEKSBUqRCABKkSoAEIQoIKnPWElgkBt9UmJ2jp758lE+rACGsAB4j5zPyXfamhOh34A8gcD7O447fFNsptcAQSBya4gT5Ap0sC3yUFXEva7YlzDBt+E6nXMN4Ab8VLzfFnuazHGCGyCImDtvN7cFXY+nUdULdcNkt8I8RGrU+XfuwJsplai7uabo166eiprJMU3NAd1MRqHGysshGyB2bh3cPc8yZa8ENFz4XG4keNrQOit82y+m1wMneDfcPBHrcNPoqHCsaHYhjHx3bw6Dc+wNN3X9tritFndAaRUDxAAdMNnwkOFxwtyRbJDbaTKfJa1j3x06ZY64glri0jbkJ/iWZoAYXG1KQP2VQywng112G/wDL6K/wVQfWaxLYYC0t1cQ5nidHD2N+hVV2sxdPE0y9rSHUC0Sfacx9pINwNQEb8dpCtpJTbpy1L+Iz1rwSqR3HP/S2xQssvmuHm435rRdncR9YpRvUpjxDiRweOY59fNc4vLpXFrUJUpuMkd7j14VYKcXszWW5/UpGHAkcx/ULR0O1jCNjPk78lXHKZNwpmHy1o4KvsXs7xOevf7LTHuVDQzKpiMZTwwqaAdReRcnSJ0tJ4/rgrfNcO4UnupwNIkuOzR+fRYXK6ppYrDOBg6jqdYkNcwtc7z8R8zELbxKDqKU3pHP5fJ+3KMFtmyqZJ9qaws3YknkTBv1n3SvT+zLwaAAERz32Bus41oqQ1jfBFi4WDSLOP4nGBDRsIWrymiGsGnkJ6xxV2lYpeXcnBCRKgBUJEqAFQkQgBUIQgBUJEIApM6xANSk3YuFSJ2OnRI87yPIqPk1IBtRn4Xn0lrSPSCE/2iwne0w5ln0nFzIHERI9dkzkmJFQF4+8Gk9DcEeke6E9/SV29RXY3DRVdJ4wOHtHU4+5wHqrGnRHc07nZnLkms2gVP4Wn/ud/wCI9yf/AMml5M/ohMmSwZPE4NrsUWPAILGRPJr3N58S4e5XONyVgpNaWiWAC2qDaJ6qHmlItr0KgbqDmVWuuBtUDm3NtyN+XJTauLqOZo0guNpJJM6jpAFo25Wh34YLdndCuC6lJmDdJa8kDXTbN4cdBkwPve1w5FRs7rNdTrADT9lJkX0teznfdzP5R0m+zLLGkMovhxIEmI8ZPtQPZgy63JY3PXVMO6tTLWkCjTp6ib6derV5EtA9b9LKUL1ItbKKs7U5J6sZ7BY19KoH03aXNNj+twvUMg7QUMY0NeAyvxbtqjiw8fLcfFeTASfD6jiD+SV2oXYSCLgixB5zwXV5HGhXWdnH43Knx5Y0e01MnHB3w/un6OSUxd0u+A+F/isLlX0h1G0gK1JtSoI8TTpBH7Vj4vKysP8A+hgi+HM9Kg/8Vx/02aeIna/VadrOQ928dOHNOmIbxjbe68uOC746WyTqbYfhEucZ2G49y1OeZzWxZFNrQ0OMNpt3P7x4/JXeWdn3YWldxJqWfFg4uI0taTsBzWp03RpdXtmaFZcispx1HyaHJg1lOmKhlxBt1DiDBPVp36Kwp44iqZcRJGlsEtA0wb7XI8wfjV5HT00neE+G/i4HaxPlc7kyTuoxrNbVM12QWkRNw6A70sWrFY6LdjdUqk8CDyP62Tip8LWc1jZmxnjEOJMeUHyVpRqahKVolO44lSIUEioSJUACVIhACoSIQBW46tp0xaXH3ASfeYHqqJlDu69XuyQ14Y6NgDL9QHjbyHNWmcxqp8vGI5kuZ+Shtph9d4aY0sYDYG94F+IaR7wnS9IifqKXOa7xUJ1mzG7xHtv4l7vkpz8bU7qlYfdvpdwt1I9yazjL4qk6/uM+4z/qHkJ4pz6g7umgaTpcRPE+KeUzfmpjYJPBAy7MnV5keCnZh2m51O5biJMciAJK0eWUg1veuG4hgj7pi8HnA9AOqy2TUj35bH2TIb3fDTTAaRynVawvJ2gBa6tiO89iYnSJBjVxJ6Df0Q9hd9SLWoyTU4U5J5ao2Hk2fevLe1OYmo9zSbk6n34kSxvkGmf4hyXona7Mm0aPdN5S7mW8j1cT8V5NXfqc953eZ6DkPKF0OBScpd3pHL+o1lCH21tkOu6Nt/inmPAFxJ4plzQ54HK5/orKhQaWguBJcTETaDHDj5rpvZykrpIjB4O3xlPMPT3JhrLm+x9Cp2S4IVsRTpH7xMi9wBJFueyiTUY9mJGHeaijZdkcmLQ2uQDUePs2n7rD993mYgcvhcZ9h3tfSe4l4aQ7RMCQCLepar3K8EGjy/Xp/wAKLmtJtdjxvFSm3+EFrvn8lwKtV1J3Z6ehRjSgoodbhNbGEi5g2NucdfVVWc4dvfAho1am3gbwB8wAtTSbDR0CoM5b4ieMmPTh72j3quLLXEkBjgKWl5DSBDYEAabA2uISVsU9hoO8ME+KNQGksnmRvCn4yiAGj8I+TUy9mzd4aBfyH9fkmwJlXLanU1CQnFXYLweGIPwIA3HIjkrBVlyFQkSqABKkSoAVCRCAKPOsGajqWipDm6yBwPsyCDv/AHVDl1Z5xdWWuHhjw3DtBALgeUkj/laXHUJLC28a77EElux9FmMtxbmVtDGzLXRJgBoLQDPHhby3tFkfaVWVwzpz+9IDH+y3izg9p5/tJxlZ1Cj9p/iOdqImWlx4NPIWEb+9QcTWruruBLGw6Q5odMaW8D+1TKn5VSfind/Va0NpOIpg3DyLOeDwE/EJljZDs8IepZecPSL4JfUMu4lvJtr6RJNpuTYiydp5oGUC83DAYdaDFg4RzNup9ycbiS9+m45g+01v3neR2BHNZXt7jmDwUiA0G7R7LnAchtpETz2MgoVL7klHyK6yhFzekZXPM9fXqlr9/aeRzmGN9Gz/ADbAiBWvUejeq89B/UpzEbR+Ix79136MFThZHm+RN1avZhg22Lju4z6cE+DwBIneCYPmn6GH1A3AAgSRO+yaqU9LiD0uNiDsQrE1opkpe44cIV52BwGus+u4eGmNLdruN3RPToVQ1nbAbkgCeZMD5r1zIclpYegym0kEXc4Eglx3JjdYudUtDqvJ0fplK8u78EzE13spEh0GIBO0mBNx12AVbkmJqOLgXbuabAEb1dtN+HFXmNwLTTMPcPZ4g/ebzVXkmXtDvaPsM4N51DwaJ9pcZHfuT6uNe3cgjmQTEXO3lzKgVMW2q9omCXNJB4GQSPItHwS5vhnE6Zb6h21t/FtJaDaIJsq/LqP28ubGlpPiBJvZl3eEWc8fwoSC5qsS8O2vIi1/aMKVSocTv8lVZbp70uJ6A8LdeV+EC/kVbfWAR4TPBQ/ghfJCxzhpOoGAbkcBxd5BWGHfI3mLfr0hVOY1dLH+Rt6Kdl7rRxAAPWLT5qXoIvJNQkSpSwVCRCAFQiUKCCh7RY51Jg0gS7UAIduSxrYIBi5428lR5Ni2OeABDtJADty20QdjGmDHIc1O7c03FlIjxNa55cRciwaCLG41F2x9ncKkymkSXVOLQ6Rb/EgtkwTttJufD4hEJ46FaBzXPeYkazE9HEv+Ac73KdVqPpAdzdgsaX4jwazqorLAEH2WyANtTt3H0mOnmrSkW06fe1LADwtO4nmPxn4D1VqZQ028HOLzSm2iXyBXI2mCwgdd2N9x3XleOxJe4kmetxPN0G4k39ym9pMxFWuXH24gkH2Wn7nU8/dzVNVfYrqcKh0Xd+Tj/UOR3kqa0jjCbvPN3yEJ1gl/Ro+J/sm8MIZfzPzT2HEDqTP5BbVowS23+CRSr6ZEAg7g8xsRyXNSoXGT/YJppldONkWV7lblK3UTC0e8r0WAxL9940gmY9F7YMI4W1C1vZ/uvFMip95jaTJIiCdJg+00R8V66cKf+pU/m/suTzXeod7gx60lgtMZhnd0Y0kw3gW8RxEqnypjxfSDLGey4zsfxAKRmNB7aNqr96e+l3+Y1VuTd+0gk941ouCA10hzhaLbBYVc6Lsc4qu8VSXB7QOJggTzAuAR4T6K3ynE+F74nUYbe1hJH87ne5S24ulVBDrFoMh1nAC5VFWqFkFrQAzWYFiSZMuEwXC4JF5kxBRe+yWrLA5VxDie5pthxcA48Bq425Ekeh4GFb4fLXMbAqefh3MAc+ipsHhnGsCRcufMOPJpFv4VeupkXOoeTnfJQ/7AtZK3MadUNe5ulx3A9kwN/gFNy7Fg1GOaZbVaSYjSw8L8zEeYTb6oa0w4l/BpJ34C997JtmAcwUiHGGwD1ggA8zff05KXoWOzRpUiFWXipVylQAqEiVAFZn7AKUbmbAxclwEeskeRKpsNQBpOcT7IJBPENbueM6SBPQ+Sldq8XekCDp+0J8wAIjj4XPcP3VHzSuyngy5x8JbBI496dJI9Xo0hSi7PvNRralWAIDnx7IkBwb5AR7m8yqft32jnTp3dIpDysarh04Dn5GWqGcDuTTNqbJ4wakX34NEgk9eNljc2zLvqzqsQCA1jfwsaIA9bn1W7jUu87vRi5NXpCy2dUbDeSdzxJXNS5j3ppreJKdYV2lqxwGs3Hal9Lee/kFNw9QAm+mRAcdhz8v7KDTPiLvQem6e1IauJfq0P4uoHOBBBIEEjYnpZR6rl0FHeZQlZEX7SuS+xIJzGnG8E+5zSV7SKJXj30f0v/kKZP4XR6EFez0n+IeY+a4vMxUZ6HiWdNDGeAikbG/rtLv8AalwDPB+8Sfe4kJzO6nhYP2h7vZP+tM1MUKIAqbAAAjnsB6lYkzdYr+0TWuAZxsS4WcPwgHzEwbGAD7SpA57A2agdqcWjVpmO7eOLhN435Kfi2uJJkEuvN9P/ABAA9ADdsrjNcFUJotDrXk6p0g6Wz7G8ExPJOtCpZH8jxdV9UuH4TPgBaHS2J0vJEieCvMQ52klwPud/WApGVUWspMawQCA49S4SSfena8usNkl7sZmaL9dakzh4nnyZERH7TmmRy3Uv6w4M1vkgRpmNw4SLdQU5i2Btei4NB1EsJ87if1wUzG4cPDwRLQ4W89/imbEir5LeUJnCnwN4+EX5wITqQuOkBIgIAVKuUqAMv2udaleL1PSNBkdRGqOIa5ZntriiMua3bVUaLcgXOjqJbboAtL2yw76vctY8NfLyCdollyOkg9Y63wn0gYoinQoOZpLSTHCGtDWx/MfctXFipTijHypuNORknHUIJMHcSbpv6k3r7100roOXdUYrSPOynP5GnYQ8DK5YxwNwVLAXYU2F+4/I23lt8kR+h+RXbqSk4LKa9RpfTpue1pglt4MAxG+xHBRJqOWEU5v05IlUkN89pEJhv/KsqmUYg27mpb9krjFZLiabNb6L2s5kbefJL9yHyixUppe1/wCiV2KxLWY9hcYApv8A6L1fCZkwvAmbTYONtuAXj3ZUj6439x22qbj9kg8F6NTDS48QBxbeS4n77xHKei5PMzUZ2+CkqSLLO8zYHs8Q8IJIm/imLHiCwKhdnn1io4QdNOZ6m/wiR1vwuqvP60OcWOE2Y2dPEA2I2gvgbiXBRskBYXOB8Ej1c0XibmBJJtwG4KxqJubNfklbvqbYBmSCOAJNx6AD1PNL9YIEneSY/dZEfzEprs89wc7YDhHWHH5x6KI29Rxu69XSN5u4iB5vHwTNeBIvybbBNDWNaTJAAJvwAC6xVYWgpo12QfEAeA2MnbdVGJwb58FUydmu8WrmLpYxVwlJ2Crii6uCD4aIl0cXu9hoHOL+oUxmLeKbnOA8VhG0udHuBd7gqjJsPVZTis0Co53eVIM7uMCN+At0Vnm1Q06TS0h43IiCGsuSPWAR1TSsJBstcpqF1ITwkfH87eimqLl1PTTaOJEnzdcj4qSqjQKgJEqCRZSrlCAKDtPWLKuGc4eCajHg8naINvIrHfSbk1ao6nUpt1sYwyBd48UkgcQJGy2najD66OkbguIvuWlp+UphuKa+iyoPu+15Rpd+forqM3TakjNWgqkXFnhgcnGX2Wi7R5WK1V9bCgOYbOA41BIcWjkQAZ5yqHuXU3Fr2lrhwPXiP1wXcp1ozWDg1aEqd7o7a5OtTDmSmy5zeqv0ZOvYmjyW/wDosrNDcQyD7TH/AMzdP+xec0MSDaYK2P0cYt4q12tpuf4aZOmLCXwb7rJzUnRZq+nqUeQvyekYmoCDY2/pdNVawEW3MH1UKpi6hmMPV246W/Eyq7H5hV8LRRc18F41kaDpG2obElwAXFjE9DKT+CThOydBpGJpsDKu5j2TGoDw/ds87KVVxLWOc17b24gDaePmusDiJpMAnVIDwd2n2iHDzEKJiwyv3rZ0vPh1xqiW2IBjh13U58kJrxgxuFZ9ZxtV7rUWSBHW2meBIm42k9FTdoszaa5o0BpYxsW21OaQAOQA4dV6Bl3ZehTptpNe+BuQYc8xcu3BJUrB9kMDTdqGHa5x3NQuqTeZhziN+ihsfBRYbEaZay4bJLrxdrTvxvOyuMoy8Yem3W/VVDYJAgcyG+o33MBS81yai4A6dJBHsEgGSG+JswQpODdTs0HxOE33IgfmhybIjFIjVa2oQfcbCepUHJMQ51apWmadPwMDuGkeKOI42ub8Fc5m4NpuJAmIH7zrCD71HGUCnQZTZxjUDy9pw5dL85ui+ASzcfwNVtZ0kQ4+Ig7ifZA4GBGyjVQX14+6SG+YE6j/AKhP7IXFfwUnOIh52vHidZpnzIvuegsuezL9VQtkubTaC1xFzqEC/Vun1BUNkwiadKuUspC0VKuQUqAFlCRCAIGfCO7jmf8AU1ZTKhNLEM+7qqCOhBlCFbD2meXuGuy40amts1r3ADkDUdPyCrPpJwrAzUGgO7wCejmFzh6kT5oQtFH+sjPWzRl/gwNFxlPlCF3Eeensr8a2LjdbH6Lsa9r60O+6zgD953MJELFzPYzo8L3RZ6RUzGpI8Xwb+SpswxTneJxksaC0wLHW29kIXIgdibwSs2P/ALqi4WLmODo+9wuOOyzOXZpV76sNQ/xB91v4T0SoVsdFE/ci3p5lU1bjf8DOR6J6rmtUEQ7j+FvPyQhIy6JKzLGP7mZEyz7rfxt6LL0MyqOYJddoYWkNaCDop7EDqUIREU3eLMmiDcF9+tgrDE+1/D83X+SVCq8ouXtI+dCWsB2lxg8xTcR8VX9ktqv75+ZQhKWI0CEIQSKhCEACEIQ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UUExQWFhUXFx8YGRcXGBweHRgYGRweGhscGBwaHSggGBslHRwYITEhJSkrLi8uGCAzODMsNygtLi0BCgoKDg0OGxAQGywkICUsMDQsLDQsLCwsLCwvLywsLCwsLCwsLCwsLCwsLTQsLCwsLCwsLCwsLCwsLCwsLCwuLP/AABEIAMgAyAMBIgACEQEDEQH/xAAcAAABBQEBAQAAAAAAAAAAAAAAAwQFBgcBAgj/xABTEAACAQIEAgUFDAQLBgUFAAABAgMAEQQSITEFQQYTIlFhBzJxgZEUFyNCUlWhpLHB0eMzwsPwCBUWJFNicoKDkuFDRFRz0/GEk6Kj0iU0ZHSU/8QAGQEAAgMBAAAAAAAAAAAAAAAAAAIBAwQF/8QAMhEAAgIBAgQDBwMEAwAAAAAAAAECEQMSIQQxQVETMvAiYXGBkaGxFMHRBTPh8RUjQv/aAAwDAQACEQMRAD8A3GiiigAooooAKKKKACiiigAooooAKKKKACiiigAooooAKKKKACiiigAooooAKKKKACiiigCj+Uryg/xV7n/m/X9d1n+1yZeryf1GvfP4bVSff/Pzf9Z/Jo/hJ74D/H/Y1nvQPoc/EZiM3Vwx26yQC57WyIObmx9Fr+BgdJVbNC9/8/N/1n8mj3/z83/WfyabY5eHYMFMPg4JSDlWSbNIZGAu22y/1tt9KioOE4LiTpEsCYOeRXKPC10V0+LIh84MLm62NLrV0FLsT3v/AJ+b/rP5NHv/AJ+b/rP5NZ3H0WMMwixekpfKkCnWQA6yO/8AsYOeexJANgBdg6x/QyWZ2fAxF49D1YzAxi1xczWJLi0gS5IWRL7i7E1EvXv/AJ+b/rP5NHv/AJ+b/rP5NZZwfo9LPZiOqhIzNPJ2UVAbMy5iOst3LfUjardxfos2IjgWB4YoI4UeMObAmd8rySyAlQ5sguTrlsBZdAGoll9/8/N/1n8mj3/z83/WfyaoWE6E3GaXGYZE0yMjiTPpmNgGBXTa45cqeHhmBkjhwkeIBnZrRtqUWWSUAhyiAyXQKM5ygKost70EVEujeXpgATw0gNexOINjbex6jW3OvHv/AJ+b/rP5NZs2IwyYVgjmRxK4hWRAw6s5Qz5VI6qRrZrnNokag6E1XqLGjBM2r3/z83/WfyaPf/Pzf9Z/JrFaKLJ8NG1e/wDn5v8ArP5NHv8A5+b/AKz+TWK1fOE9FeHSYb3Q+KnCoFE1gvYcgEgDJc7i29JLIoq2JPTDmW73/wA/N/1n8mj3/wA/N/1n8msTV6UgXMyqCLsQBrzJtrT2NoibR7/5+b/rP5NHv/n5v+s/k1RODdCi3EfcOJfKchYtEQ2vIdoWqoOwubHS+l+7lelU0+QsdEnsbV7/AOfm/wCs/k0e/wDn5v8ArP5NYoWFdqbH8NG1e/8An5v+s/k0e/8An5v+s/k1itFFh4aPqDyaeUD+NfdH836jqer/ANrnzdZn/qLa2Tx3oqk/wa98f/gftq7TFT2Zz+EnvgP8f9jTvoNhVi4PHZsnWJJK7qQCCxIvfkQoAv4CvP8ACIwEkvuExoWC9de3K/VW+w+ykfJFOZYPcMw6t0LFRIP0kTm7BRzKm9x3MPGhNWLJ+zscl4BDkgWOOEzyI1y2IbsIozHq1KkMlrC+l9KguivCOsxUE6AxdVeVhcaq2gW45m59V60GXDi0sSyKr3MbKpUHKHYqNNcoUjTvvUf0eiWNXQOjPn7ZWwGg7N+7sn6TWHh4t5FfQ3cTkhHE6Xr167RHlOxcWHZMR2Vxc2HaMF0zIEQgHTcSsGUAm6gA99ZXjukmKlcO+IlzAKLq5XzAQp7J1YXY5t7sTzqZ8pfHxjMUBEc0cK9Wrcma93IPMXsB6Kq+HwjubIhY+FbZczNjrTuPcZxmSSIozOzO2aaV5C7S5dI1JOoRNTa5uTfkoFl4t0QlbADGy4i8gjST3KE/R4dmKqR29FA1tlHPXnVUXg87DSJ9fCrdxTplxFutzxKsEkRgEPVjIilcoynztLEi5teqcjna0Ne/+Abj0PEPk8U8Vbh3unzUzmbqeYANsnWeO+b1VTsFxGSJX6tsudcrEAXy8wG3W97GxFxpV1n8os5xC4r3Hh1kBJLBWvJdShDNe5Wx28BVaxvFetxEcvuaFQhX4GNCEYKb2YbkHY+FRi8T/wB9l9epKZY8d5Nmjjwze6FZ5JYYpoxHrhvdHms3b7WulrLc074n5LHQxrFiC7viOoAmgaEE5WYuhzNnUBSbgeg8qa/y94jI0ruiyo7rIEKC0ZSQSJkK2Y2y2FydPGlMR0xx5dWgwseH+G69hGpPWSkEFnLNzBO1Ur9T1a9fIjWu54wHQCDEH+acQWYLOkMp6gpkElwrpdz1gJB7r23pjD0Nj6vEzSYvq48NizhnPUljlGiyBQ/NrDJy1N9NV8Z0ixhCLh8JHhEWVZisCEB5EN1LknUD5O1eOknHcZi4jD7lSCN5OtlEKkdbKd3e5177d4FMvGvd7fK/wGpdxt0x6MQYIIExnXyuEfq+oKWjkUsHzZ2HIC3jTjgA/wDo/Ef+ZHUdx98Vi5EkeAqUiSIBQbWjGUE3O5pfh2KniweIwvuUsJyCXJIK2AAsNjt9NPUtCTdu127i5GnHZ9UX/F5euxQ6uMW4YraIvnHNrtvqdahOkvGmhwmDgRE/nOHjDvbtZVZbKCPEk694pGbpbiWQr7gGd4OoeTMbsALKRpoBdjl11O9QfHsXicSuGHuYxnDJkVluc1stib7arf11VjxtNavz7v5M8Ibq/wAmhJxAvx9YciAQq9nA7T9YEPaPMC2ndc1HdBMuHweEOaFVndzPnHalUAhUUWOa2lxtaouTpXiDiosUOHKJUV1ezH4TPlsSbXGXKbDXzjTXo70hxOFjVDgRJ1Ts8LEkGIve455hr4UrxS017l1Xv/2Joemv3+JYOheOjSLqMMEkaOaXrsPoHnizMEKl9HsLCx+iskcWJ0I1Oh3HgfEVoHAuk+KgiWOTBGdo5WljcsVyu+bMSoBzas2xGhqoT8MxLsztE5ZmLE25sbn6TV+NVJ2acW0nZG0U/wD4lxH9C/srn8TYj+hf2VdaNGuPc1z+DXvxD/A/bV2lf4OuEeNseJEZSRBbMLX/AE1dpkUPmXrpx50Pok/UqsugO66g3BGhU94I1B8as/TQXkg0Pmya8t49/Hu9dV5ox4+yubnbWR+uhmmvaKpxbo6erQRshSLOyiRTmIfUrnDai97aX7R76gIODv1JSSYRKQfg1BXOL3IbQkjXa67860TEKCCNbgqdBcjU2Nu7So7GcNiIcuqJn7JdrjQ8iFO5/e9qMeSuY7zTcdLexmeNwpiUKVZbXAUgaH42opfhGJIYWIz3soYCwFjqdNBe1PeK8MXK8qkADQAE2zX1sTctprypjwjqc/wpax0BXe50tqCLnTet93EU1HhptCgZusOXViLZrnXlteq50pxTBgoRyoAKjXWQ5tCBrsB6qlFxSyQgoQqjzNReykrY8swtfXTUVEYoSF7hpbgHNmiy5Ve4Ur2jY6ONfDWsWPzWxKKzi3a63y5SFsL3IU3YAX2ttSaEZVBDKCxJPIrbQDxvSmOw2Ts5baAsTfXxBIuL7+yn/BMLmzXJN1ynLvc7F9NBcA37hW26jYxJ4DjqZkMcZARO2M1rcjluNTre2lWSHGKJRGWuzAlQEYCwNjv3nn4VAYbhWVkVhcoOtc2BUCxawsdbnny9dSXDuFSoCoK2dyzSC4ZL65AD5w3t7dax5NHcWibV7j/SvV/3tQqHW/ebabDkN9fTXopWa0RR59nsrvrrpFecvhU2RQZfH6KMnjXQlBTwFSFHOrFHV16EfgKBH+9qAo8dXQIq99XR1ZqLCjzkoy+Ir1k8K9ZP3vRYaSwdCFs022yfr0V66FLYzack5/26K6XD/wBteuppx+UOmXnQ6X0f9Sq+V8KtHSmDM0XgH+nJ+FQZww8a5XFTrNJfD8IHC9xi0YP2ad3dTaVnL5FAuAGFx5177DmFsL6633FSksQtcjbne1hsSfCo6RMrE26wKbnM+il9mGUEi1voquMmyNBUek0EfVsxbKSudgTfMzagqO8kHamXRfgxLxuSouOsVWbKzZWsOrBPaII3NhtS/SVCsQsM4IyBlUlbL2rFvDv9VHBYXMMpWGOVeq61yxsLajLoc1iQbDW+U7CuipNYuYaS7pw4MGHVsbm5EhuQRy7RNra2ANcWKVRpEdtxbeluGwMsk8YLZIiEAZSBexPYN+0MpGtzT/EREIzA2YC/gPHU7Df1VzHlknWzGWJPuZf0xglLdaysFsAGAurC53PIjlfelujkHWRldkBzEc3NrW9FPunKxCMJHmDK1mDXJtfs2O3a1rvB4cggfOrK23YJYPY3Q6di2mp3rpwyf9KbEcOiJjBxqqlh2Se5joQedqeQz5rG9hyGvP8A0+2ny4SPQyKtyLnLtfxvuab4hl+KLemuf4rkyJQ0hmHfRcUjGSfN7XoBP2UquGk/o3/yn8KZWIdoVaTa4NmVh6QR9teUmFFgOAterUgJa71tMpIiheuMeegtzpIPULxycOxAY9XhcsspVyuaUn4GMMuuhBc+gbU8Y63RK5ifSTpMsQCQFWlcXBAuEW9rnXUnW2+1N+iPEsTiOtdYuuES2LJa1wG7Nj58ljewN+yO8VBcBmRmnx2JUOA4VIzoJZmGbL4Ii2Zh4gVYuE9JWkze6jmWPLiIlQBQrxN2UUDZWzAegeNa3FQi4xV93/HpDKkydwWKSVFkQhkYaEG4pcEUzwOL66KOZwoeRT1mUWBkRrO3rBSnOlYZKmKyydCzrN6E/XornQq2aa3cn69crp8N/aXrqXw5D7pCvaj7rNcd/m29W9RbRjuqc4wNU17/ALqjmHpri8bF/qJP4fhGiPlGyx/vahICPNUDuAAFvRSp9BNI4m5y5flAkZitwDrqouOXLlVCgwtFQ6VcRVRLFnBUxOojVlJznQk72y0j0IwcsmGiDpGIWXLlU+cMtmMniQFpHiCFMNH7pw+aQQsoIvaPK7Etr8q4vtsN6sfBHEGCgz5UQRKbs1tSoPrNq6E1pxaYrr6oqTV7kjBw8AZQLAd3M7k33v476U7GFO5OnO+3rqlcQ6cgAiFc3IM23qH3n2VWOKcaxM2jyMSxsqjT02vtYc6qhwOWb9qkNrj0TLB01gwwhcJMhmuLBRfZr6kbHl7NK8jpFEsUa9WWIAuwIUFlAF8xHq2NVjFRWjKgBdNFBve+l9hr4mveLw9gozEHKAAABlAHPeunDh4qCT33KZv2iexPTTILJBGzHYvmNrc9TqPVTKHjuMl7RmWFPlBVQD+yOdRWE4UCczlj6fjeFHEsQsdgqoGtyA0HpOutWRSjtENPctEXSJohrima45yZmPoA0Wm38q5ri0pudhmJv6t6q3D8Ezm+uup++/hUzhuHAggnMO8jT1Cpk+gLcnIOluKQgMxN+4G49t6er05iLZZYi/eVAuPTt9tVeXBqBqSD3CRvZvUOFKyMsegB9nMgmk8OMhtTNRwvE8JN5jGM9zgW9oOlLYjDZRmNsvygbj28qzdLb7HvU/vepvgfHniJW5IIsfEeA2v4VmnwqflIpPmWDHYpIY5JXtljUsfGw0HrNhVXx2BkHDoI1UtNiMWwkIGpdQwIGu9w1h6eV6S8oOMV/c8caqI5byNbZstgo8BckkeApTjXFGiwEDFryzvJlO2VCEWQ25liLX7napx4ZY9Pdv8AZ/7K+V365ENjowDHhoyCsIKlgbgyMc0jA8xeyg8wg8KlJuE2w0mIY2y9WI12JQuA7lfk3sB4hjSXR/AKkUmJlBZYgtkvbO7GyRg8r6E9wt3044LLJiZp1kOZ8RhpFNh2UKZXjVByUWsBVmSdcuS5/liVb368ie6PAmCK+/wrkdwdwq+jSM1LBaieAEmCMg/EttvZ3t9BqSse+sk4vU/i/wAg2WXoetjL6E/Xorx0LBvNc/I/XorocOqxr11L4eUW6VY4xNFZb5g99bWtl/GoU8XY/EPt/wBKlOmRN4bdz/qVXwT3Vg4jGnlk69UhJZJJ0mO/44O3U38c33Wry/F7amMADW5NtPTUHxbjccOh7b/IU/aeXLxqq8Rx0s5PWNlA1WMX9RIv6N6MfCuXSiFOb6li490ySRTDDCCTfMxN1IsRolte/U8tjVQnleYRvNJcBVC310AAyoO7bb/WiTFopSOME20Y99hqL8xofCkuEL1gzZ17KjQ8+XsGuldCGGOOPsjJ29yYTDRqgdr67d/s7z3U3xWJWI6qWkawsCLoNbAX0/Gu47GaWW2VOfeTz8BpUTFKGbMAWksx7gx3AGpIHq5k00Y2M5UOyqIG7bNI4zWY8jv6Nbc+7SlIFzHM+pu2xuNNRfx3FqQnEZK2zEsDcuNcvcbWubgnwqXnhAdyBaw27qeWyK09xhxbF5RYb21t47Ad3OoLNc3NOsfrZrntE8uQ0FjSCr5oHM/Z/wB6WKoZsk+HJ2MztlX9+XOpTBYtpT2EtGg3Pjt4DY6eFQmFK5vhNUX7u6rNgF+DXQhd9aRolHuOAC7vdrDXxP3b/RUVxCOxNhbmAPbp6fvqWxOJWxBNr9+n7mobiEosvb1Gh9G4++gGJxyXAItYi+tKvYjf0eFNcOmYXAsL3XxB9ptXpY7MAGC79q5YX7rWGp8TapogZ9JpCEgcm4CyAeBBVj7SamOl6AS4aHZcPhY7/wBpxmNu8k1AdLFCxRoL+bIxvuScov8ARV2aNRxTESyb4WAELuOshiBB8bMwPptSZJaal2T/AGQrV/UjOkc/VxwYW9mjvLMBylcWVD4olwfFvCnPQx7PJMDfq4nI/tMAqD1kj2U06F8C90zNLOc0cI6yUk+e5uQD4EgsfC3fUj0VwC+54wR+lPXzd7BSVgS/yQese3iO+qZ6VF41u+vztv7flCLnr+nyJng8RSMDNpYKNNwt9fWWb1AU9L+ii1dAqt7lZYehTXM2nyP16K70LGs39z9eituHyI04vKjnTRlXq2YgKoe5J28z8Kzfi/SFm7EQyjv+Me8n5C/TU75bcSyHBn4nw19rZvgsmY7hdWJt3VSsHCWW51zfGHxiOenIchSyjFS1MVwuVicYKbayMNCdh42Ow/703xLixVTcHzid3Pj3L4c70riUABLE3JsBzt/r3U3QZtVsQOyD39508foFNfUa+iEIRZ0Y66kMCNAp52t3ePspWORgqRhRpzuOdhyGgGunjS7MUN2GYFi3LVQCdO7uojxi3yRMAbZmIte+yqTsTqb68hVsncSIx3EsW4QhV1vcMSfO77+HdSSstxow1BB1uNddQLNSGJsHIB2Ogvyr0maQ2FyALb6AenalWxMiUwCdtcwUGx/urfQAj22p3xKYqNx3eu1M4oWW+lxYWAOtxfw1ocu8oIAyHW6i9hcEi50vbTaobshKuY0xZDZQovYW1pmJQpUDzgWGmvLw8atWC6Myy6CKxY310y37+4a/RT6XoSyOOteJez55awaxOmY6AgW08ar8SK2bGq+RUsHF8ZrAA89b+ob+0VKzNI5QM5Km/ZRcuq2O4JNiCefI1MJw7CxH4RjKRuIxp/mbT6DUxwrFQTEIkJicHMrBszAr8kgb2uLba86SebStVDKNuitw8KmtdIXXldQ30mnXDujGJlPxtr3ZSAPW1qdydK5ntlkZQNOyQGttqQup9QqKxmOkdss0jup8x3Olj8UgaBh9OlQnNkbIm5OhqRx52dSq7hmt6gQLEX5WptJJg4wE6ouWBvdrCwtcCwvz52pDhnFsJFHIk062fkuuS2hIA1JJN/VVdxPEYc3WB2aKNSMzLkMjmxyKDttq3IHXuojjm/NZDkuhI4oRYvGwsF6qDDRCXEEkkBVfNa5NyWsF9ZpvhsSz4fFzN+kxDhWG9hiJC5UHwRLegCkOKYaSHCxrMMsmNk6+RdssGHXLErA6gFnZh/Z76m8dgzHDgkG7K8zLzaWTIkI8bBiB6aHSpd+Xytv7/sVyuvXwCFSmF9zISDimLyEaFMPFZLD+s5uAatMWBkQMQVdAR5n+zG2UjkFsBfnqdKqkMiy4nEKrxgKqRoWYLdMOTcrc65nAPovSi8QaMiSLMGXzjyYcxro4Iv4eNJpd+uvqvkOopx3LWAfGvUbrzzH0MB9xp/7vc+bIwHIX2BF7eravDYhzuxPpqFp57/T/ACUNUSnRC2aawb4nnEH5e1gLUUp0W86U87J+tRWvF5UaMflKh5ZGUS4LMOU9mOw/Q8+V/uqhmEG5GnflJUd2ykC9X/yvcSxMU2BXDMBnE2dXCtGwHU2MgbSwudd9T31nkfSZiWE0EM0TBbiNepIKk5TGy3sRdtCLG/K1DUrtEtrqEuEDHdsvyb3/APV5xHhXfcsY2RQBzAsfbv8ATS44tw/+hx4Pybw2/wA2f7q5PxXCMcvuTFW3JinR3A8UKW+mlUpcqfr5iul1RGhw7Fznt5qjOTZbHbPffbwvShey5nZUGl7C415KSdf9ae4qXCiEKMNjo5XICvNkVN97BgdR4G16sfDOPYcn+YQpEL2ZpkzSOe7U2Ub99RkzaI3pJjDU6TKY2D64sqJm0Oij2H01Z+HdE8Qy3ZVijG5fs6D1a+ynnEulsyuiLkQiMElFyjOSc3ZvY5dBc9/jUPjOJSzMTLKz+BO3haq3lnJdF9x1jLK/C8KgICS4h7aCMhbnWwXffa5NR/DOJwKq5YHJI7RaQABtiuULcWNxY91HRqN3fImi5bt/VqW4x0WkDGdGVxa8inRiFHnDkzAe0DwrNHI1NxmyycIuNpDWfj8jKVj+DXuQb/fTrGYVsThlYZcwuGQnRs2h77NsR6aQwWGwxswnEwOuWHtaEc22UHxqb4TMDLEgUJGpuF3JYDQsfTVPESjBqS5oswwk0+xmMnEDE7QyKWkQ5TqAB4s2uU94sSDU1guKYeJgxDl1vZklC622XQsTrytVDaOSJ3jmBWYMRIGGuYnVj3gnW/OnMzLZHyhWLMhI1BVVTUX53Yj2d2vWliTOfJu9i9JhsLjBI0XWRYhVL5TIXWQLq1jYWbTUePrqs8RwJmRrMQ8SZit7rInevNCBc2N79wtq76JtbF4cAsBcrYclYEXIPhrTdeJZWBtvfQHa/Z22FJFNOkLrsgMFgHkvkXQWueV2NlHpJ2FSeH4jh8KczGOaVDljVj2IyNS7X885thzysTyq2cJ6DxwhfdcvW5SCuHhYhA215H+NppYAc9TerThscYhlw8ccK2sFjQD0XtvWXP8A1LGnUfa+33N+Lgcs1fIzXhuHm4jJJM79blUdbK7hVROQL7LfXQDSp7HNLCxnxUkYla/udY2DgC1g6AH9HGpuL2u1gKtM80eIiMU0KSRtYsLWueRNra+uoiPobw9NUwzjMwH6ZwD9PIXNvCqVx+OT9tNe6k9vr+wS4HJH3/MzjiKSrNcBlaTSMREsbWFkBTVmC2BFtTfStNwiYh4YFni+GjXtvKNRc6Bb+cbc9RUxw+OOBCmHjSFdyRppzLudbDnc1zA8RWcHI2cISM3eTzHPL3Hnvzp48Z47qMdl1KZ4niju9xVG01Gvf3mu9YKGQ15CN3D9/VVhkJ/oo9zL4Zf1qK50UGsnoT9aitmLyI04/KU3y14gK+CHVo5Kz2Lk9kDqb2A3vceys593KG1w8LLc6Kzrcem5sD3VfPLw9pcB/ZxHp3g2rMCw5uq/Sfwp2hJRblsWGLjaKLR4GM21OeUtb0MEFh6a5Jx/GzHJAtixvkwsWpt3kXJHjUC0KHeZfXr9ApzhENiI52se5CRcG42J1B1pWkSsbH+L6O4mONpsQVQrrlklzSEi2gRL2PiTVh4VwrC4cZCZp2c3Vosq57C5DBriIAX1va3O+lVXESz5CpdHB7wQ1PY8dKMvwSkqbqyvqDYjbLroSLX2qnJGc1T5e40wjCL62XXGzYedAsmGWIqbq0bhmXv1sup9dVvBcLJYr2FW+juxFxyJVQbH10keLnnC4/s2I9VA4wo5MPStZ1DJFUi9PG+pc+CgwKVV47mxJEZv4bvUhNaTSUiQfJYdn/KNPbVCj46mxvb0H8KeR8dW2khHgQfwrPLDku2NcOhZcBhSmFgjUiyRhCBpcp2SfE6UlqDpoRVcPSPIey7WJuyZSQfFTyb7fClP5WI2pSe/d1f4E3qvJw2SXtJFmLPGHsvkWTGmHEWGKgimIFgzp2vaCCPbWd9NuHwRGNsMnVo2YMtywzdkgrmJy3Gn90VK4npOCLZJQOfYIv4GoTjPF1liKlHGoKkrYAj19xNaODw58c1d126FPEPBKL08w6NYnqsXhHZgFEyZib8zl1JNiNaXx65MWysoVkkJy9xDE2Pfpb21CYYKylWUfjfv1+7mafyzGV80hu6jKWJ1bIAoLab2trfX1Gujp9qzlWuRecPirgFWuvjT6LiSjdCPQQaojzTID1bJY9oqynU94Nxvva29NhxbEEi7Rx30GmptvbMa5r4BPsdb9br7/A0SLikSmQMSArb25MAeXO96YYzpZCnbN2a1o4h53izfJJ8dgKqWB4HNNmbOWF7lnNlzHc76n0CnuG4GyHzYpRbbKyj2hr00eBxJ23ZXLO+XIY8a47i8XYMoji3ESHQnkXJ1e3IHTwo4RicTAeykwGmqqTYDwI17t++p2KPL5kKof6ub7dKUVX539p/GtqaS0pbGWUU3dktw/papX4aKZT3hND6QbW9V6k4uP4dtna9tij3+gWPqqsFyN3K/3j97UkcTfTrXPoJ/CkcUKsSNO6I4sO01lcWCastr3z7c+XcN6KhfJclnxW+0WrX1/Sd9FX41UR0q2IXy2refh9wG7OI0JAB/QcztVQgwjbkYWJe5ZBf2ir55XEPX8PYMFyGZrlM/9FsCLd41OxO/Kqe64wFBQMwBBbJGNzcEgKNRy1okGrekN43VNFfDA9/ZJ9pNKjiL/wDERH1j7Aa57rX5A/yqPsFePdSfIXX+qv3rVdInfqhnxbEhz2mR2NlFtrX11B05+2ncTggZpIQeeUf6U2xGMS4e21xlGXnt9hpxFi47XA9ZVamtiN+wosaHaVD7K60C/wBInt/1pN+JRnQqD/cX8K4s8R2VR/cH4VFE6mjjRx/LjP8AfAojMev6O/8AzAfvpbsfJT1qv4V2N8OZE6+LPEFbSJUVgTaxuMt9uZqJUlZbw8XmyKF1d7/BN+7tQpDiAuzQL/eFem4nb/eYl9lNJ4sLmYrA4XrQVByk9V2MynXztHsQeY9TeOOEK4MZZrHIyqFUHKLXUkm2a/P21X4i7HTX9ItX4kft/JJLxYD/AH2IU3xGJgfRsZBrz6sevnrXjEdTr1aOvZaxIGhzAoPO5LoW5nWwromhuuYS5chDbatpZhrY317JsNBrroa12ZH/ABG1+LH7fyVvF4WON+xMjr3jl6u77K8RQZnAXn5rXH28x+NTsc0WUCxuIz5pI+Fv2W32A/7UnxPjCpM0kYVw7FvhFGbQ3AZjmJNjqw3Iq2GbU6oy8X/S/AxyyeJF10XXdLv77+A4jhto65bi4dbMQV1Yk8yPZ6KawTxXZZMRKoFhkkiXq5CNDqWN9PlKp00Pc2g40yhSqqjgh42CKGjNtcrBBmB0vffKO/V0mLndmkOInQsSbCaUDU3sAGFh3CmpHKiTGJGDJzJBEO4qVW3oIpKOeIaXkUHukB+1h9lN4sWwAvK7HvLyH7Wr2caOZJ8SCftal0ruXqT7C3wR/wB5k9n4NXfc0P8AxDH6Pvpq2KQ7j/014JgPJPWGo0ruTrfb19CWQwLs0YPedT9JrkmMHKdbekD7G1qLEMPIQD0qa4FRfNWD/wAtT9tGlEWzR/JdNmfFdpWsItr6X6zvJopn5IFHWYyyoNIfMULf9Lvbf/vRVsORJO9OeiD49oCmJ6jqg4PwefN1mT+uuW2Tx86q9D5K5R52OVh/+tr7eurT7UVOlEUZynkv78SD/gkfta6fJieWKA/wL/ta0Wio0okzWfyXu1h7sAF72GHtf/3ae4fyeMgAGITT/wDH/GWr7RU6URSKcvQyQbYlP/51/wDnR/I6X/iYz/4Yf9SrjRRQaUVBehrc5YT/AOHI/a15foJG3nGM/wCGw/a1caKKDSikHyfJyeMD/lNf29dTU+Tc3/8AuVHgIW/61aDRRSCjPR5NTzxC+qE/9akpvJpITpi0C93udzp4n3RWj0UaUDVmd4TyYhCS0sMh/rwSW9gxGtSH8gYrEFMJbu9yn75jV0oqVsL4cexVMV0Ew0hzPHFnIALKhB0Fhaz6CwFIe91hRsGH95z9GerlRQTpRR5fJph2+MQfDMP166nk1w4+M/tb/wCVXeiopE6UUlvJ1Afje0Mf2lJ+9rD8pfWjH9rV6oqSNKKdH5P4B8WL1xX+169t0Cw53SH/AMm32PVuoosNKIPo50YhwbSNELGXLmte3YzWsCTbzzXKnaKBgooooAKKKKACiiigAooooAKKKKACiiigAooooAKKKKACiiigAooooAKKKKACiiigAoooo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QTEhUUExQWFhUXFx8YGRcXGBweHRgYGRweGhscGBwaHSggGBslHRwYITEhJSkrLi8uGCAzODMsNygtLi0BCgoKDg0OGxAQGywkICUsMDQsLDQsLCwsLCwvLywsLCwsLCwsLCwsLCwsLTQsLCwsLCwsLCwsLCwsLCwsLCwuLP/AABEIAMgAyAMBIgACEQEDEQH/xAAcAAABBQEBAQAAAAAAAAAAAAAAAwQFBgcBAgj/xABTEAACAQIEAgUFDAQLBgUFAAABAgMAEQQSITEFQQYTIlFhBzJxgZEUFyNCUlWhpLHB0eMzwsPwCBUWJFNicoKDkuFDRFRz0/GEk6Kj0iU0ZHSU/8QAGQEAAgMBAAAAAAAAAAAAAAAAAAIBAwQF/8QAMhEAAgIBAgQDBwMEAwAAAAAAAAECEQMSIQQxQVETMvAiYXGBkaGxFMHRBTPh8RUjQv/aAAwDAQACEQMRAD8A3GiiigAooooAKKKKACiiigAooooAKKKKACiiigAooooAKKKKACiiigAooooAKKKKACiiigCj+Uryg/xV7n/m/X9d1n+1yZeryf1GvfP4bVSff/Pzf9Z/Jo/hJ74D/H/Y1nvQPoc/EZiM3Vwx26yQC57WyIObmx9Fr+BgdJVbNC9/8/N/1n8mj3/z83/WfyabY5eHYMFMPg4JSDlWSbNIZGAu22y/1tt9KioOE4LiTpEsCYOeRXKPC10V0+LIh84MLm62NLrV0FLsT3v/AJ+b/rP5NHv/AJ+b/rP5NZ3H0WMMwixekpfKkCnWQA6yO/8AsYOeexJANgBdg6x/QyWZ2fAxF49D1YzAxi1xczWJLi0gS5IWRL7i7E1EvXv/AJ+b/rP5NHv/AJ+b/rP5NZZwfo9LPZiOqhIzNPJ2UVAbMy5iOst3LfUjardxfos2IjgWB4YoI4UeMObAmd8rySyAlQ5sguTrlsBZdAGoll9/8/N/1n8mj3/z83/WfyaoWE6E3GaXGYZE0yMjiTPpmNgGBXTa45cqeHhmBkjhwkeIBnZrRtqUWWSUAhyiAyXQKM5ygKost70EVEujeXpgATw0gNexOINjbex6jW3OvHv/AJ+b/rP5NZs2IwyYVgjmRxK4hWRAw6s5Qz5VI6qRrZrnNokag6E1XqLGjBM2r3/z83/WfyaPf/Pzf9Z/JrFaKLJ8NG1e/wDn5v8ArP5NHv8A5+b/AKz+TWK1fOE9FeHSYb3Q+KnCoFE1gvYcgEgDJc7i29JLIoq2JPTDmW73/wA/N/1n8mj3/wA/N/1n8msTV6UgXMyqCLsQBrzJtrT2NoibR7/5+b/rP5NHv/n5v+s/k1RODdCi3EfcOJfKchYtEQ2vIdoWqoOwubHS+l+7lelU0+QsdEnsbV7/AOfm/wCs/k0e/wDn5v8ArP5NYoWFdqbH8NG1e/8An5v+s/k0e/8An5v+s/k1itFFh4aPqDyaeUD+NfdH836jqer/ANrnzdZn/qLa2Tx3oqk/wa98f/gftq7TFT2Zz+EnvgP8f9jTvoNhVi4PHZsnWJJK7qQCCxIvfkQoAv4CvP8ACIwEkvuExoWC9de3K/VW+w+ykfJFOZYPcMw6t0LFRIP0kTm7BRzKm9x3MPGhNWLJ+zscl4BDkgWOOEzyI1y2IbsIozHq1KkMlrC+l9KguivCOsxUE6AxdVeVhcaq2gW45m59V60GXDi0sSyKr3MbKpUHKHYqNNcoUjTvvUf0eiWNXQOjPn7ZWwGg7N+7sn6TWHh4t5FfQ3cTkhHE6Xr167RHlOxcWHZMR2Vxc2HaMF0zIEQgHTcSsGUAm6gA99ZXjukmKlcO+IlzAKLq5XzAQp7J1YXY5t7sTzqZ8pfHxjMUBEc0cK9Wrcma93IPMXsB6Kq+HwjubIhY+FbZczNjrTuPcZxmSSIozOzO2aaV5C7S5dI1JOoRNTa5uTfkoFl4t0QlbADGy4i8gjST3KE/R4dmKqR29FA1tlHPXnVUXg87DSJ9fCrdxTplxFutzxKsEkRgEPVjIilcoynztLEi5teqcjna0Ne/+Abj0PEPk8U8Vbh3unzUzmbqeYANsnWeO+b1VTsFxGSJX6tsudcrEAXy8wG3W97GxFxpV1n8os5xC4r3Hh1kBJLBWvJdShDNe5Wx28BVaxvFetxEcvuaFQhX4GNCEYKb2YbkHY+FRi8T/wB9l9epKZY8d5Nmjjwze6FZ5JYYpoxHrhvdHms3b7WulrLc074n5LHQxrFiC7viOoAmgaEE5WYuhzNnUBSbgeg8qa/y94jI0ruiyo7rIEKC0ZSQSJkK2Y2y2FydPGlMR0xx5dWgwseH+G69hGpPWSkEFnLNzBO1Ur9T1a9fIjWu54wHQCDEH+acQWYLOkMp6gpkElwrpdz1gJB7r23pjD0Nj6vEzSYvq48NizhnPUljlGiyBQ/NrDJy1N9NV8Z0ixhCLh8JHhEWVZisCEB5EN1LknUD5O1eOknHcZi4jD7lSCN5OtlEKkdbKd3e5177d4FMvGvd7fK/wGpdxt0x6MQYIIExnXyuEfq+oKWjkUsHzZ2HIC3jTjgA/wDo/Ef+ZHUdx98Vi5EkeAqUiSIBQbWjGUE3O5pfh2KniweIwvuUsJyCXJIK2AAsNjt9NPUtCTdu127i5GnHZ9UX/F5euxQ6uMW4YraIvnHNrtvqdahOkvGmhwmDgRE/nOHjDvbtZVZbKCPEk694pGbpbiWQr7gGd4OoeTMbsALKRpoBdjl11O9QfHsXicSuGHuYxnDJkVluc1stib7arf11VjxtNavz7v5M8Ibq/wAmhJxAvx9YciAQq9nA7T9YEPaPMC2ndc1HdBMuHweEOaFVndzPnHalUAhUUWOa2lxtaouTpXiDiosUOHKJUV1ezH4TPlsSbXGXKbDXzjTXo70hxOFjVDgRJ1Ts8LEkGIve455hr4UrxS017l1Xv/2Joemv3+JYOheOjSLqMMEkaOaXrsPoHnizMEKl9HsLCx+iskcWJ0I1Oh3HgfEVoHAuk+KgiWOTBGdo5WljcsVyu+bMSoBzas2xGhqoT8MxLsztE5ZmLE25sbn6TV+NVJ2acW0nZG0U/wD4lxH9C/srn8TYj+hf2VdaNGuPc1z+DXvxD/A/bV2lf4OuEeNseJEZSRBbMLX/AE1dpkUPmXrpx50Pok/UqsugO66g3BGhU94I1B8as/TQXkg0Pmya8t49/Hu9dV5ox4+yubnbWR+uhmmvaKpxbo6erQRshSLOyiRTmIfUrnDai97aX7R76gIODv1JSSYRKQfg1BXOL3IbQkjXa67860TEKCCNbgqdBcjU2Nu7So7GcNiIcuqJn7JdrjQ8iFO5/e9qMeSuY7zTcdLexmeNwpiUKVZbXAUgaH42opfhGJIYWIz3soYCwFjqdNBe1PeK8MXK8qkADQAE2zX1sTctprypjwjqc/wpax0BXe50tqCLnTet93EU1HhptCgZusOXViLZrnXlteq50pxTBgoRyoAKjXWQ5tCBrsB6qlFxSyQgoQqjzNReykrY8swtfXTUVEYoSF7hpbgHNmiy5Ve4Ur2jY6ONfDWsWPzWxKKzi3a63y5SFsL3IU3YAX2ttSaEZVBDKCxJPIrbQDxvSmOw2Ts5baAsTfXxBIuL7+yn/BMLmzXJN1ynLvc7F9NBcA37hW26jYxJ4DjqZkMcZARO2M1rcjluNTre2lWSHGKJRGWuzAlQEYCwNjv3nn4VAYbhWVkVhcoOtc2BUCxawsdbnny9dSXDuFSoCoK2dyzSC4ZL65AD5w3t7dax5NHcWibV7j/SvV/3tQqHW/ebabDkN9fTXopWa0RR59nsrvrrpFecvhU2RQZfH6KMnjXQlBTwFSFHOrFHV16EfgKBH+9qAo8dXQIq99XR1ZqLCjzkoy+Ir1k8K9ZP3vRYaSwdCFs022yfr0V66FLYzack5/26K6XD/wBteuppx+UOmXnQ6X0f9Sq+V8KtHSmDM0XgH+nJ+FQZww8a5XFTrNJfD8IHC9xi0YP2ad3dTaVnL5FAuAGFx5177DmFsL6633FSksQtcjbne1hsSfCo6RMrE26wKbnM+il9mGUEi1voquMmyNBUek0EfVsxbKSudgTfMzagqO8kHamXRfgxLxuSouOsVWbKzZWsOrBPaII3NhtS/SVCsQsM4IyBlUlbL2rFvDv9VHBYXMMpWGOVeq61yxsLajLoc1iQbDW+U7CuipNYuYaS7pw4MGHVsbm5EhuQRy7RNra2ANcWKVRpEdtxbeluGwMsk8YLZIiEAZSBexPYN+0MpGtzT/EREIzA2YC/gPHU7Df1VzHlknWzGWJPuZf0xglLdaysFsAGAurC53PIjlfelujkHWRldkBzEc3NrW9FPunKxCMJHmDK1mDXJtfs2O3a1rvB4cggfOrK23YJYPY3Q6di2mp3rpwyf9KbEcOiJjBxqqlh2Se5joQedqeQz5rG9hyGvP8A0+2ny4SPQyKtyLnLtfxvuab4hl+KLemuf4rkyJQ0hmHfRcUjGSfN7XoBP2UquGk/o3/yn8KZWIdoVaTa4NmVh6QR9teUmFFgOAterUgJa71tMpIiheuMeegtzpIPULxycOxAY9XhcsspVyuaUn4GMMuuhBc+gbU8Y63RK5ifSTpMsQCQFWlcXBAuEW9rnXUnW2+1N+iPEsTiOtdYuuES2LJa1wG7Nj58ljewN+yO8VBcBmRmnx2JUOA4VIzoJZmGbL4Ii2Zh4gVYuE9JWkze6jmWPLiIlQBQrxN2UUDZWzAegeNa3FQi4xV93/HpDKkydwWKSVFkQhkYaEG4pcEUzwOL66KOZwoeRT1mUWBkRrO3rBSnOlYZKmKyydCzrN6E/XornQq2aa3cn69crp8N/aXrqXw5D7pCvaj7rNcd/m29W9RbRjuqc4wNU17/ALqjmHpri8bF/qJP4fhGiPlGyx/vahICPNUDuAAFvRSp9BNI4m5y5flAkZitwDrqouOXLlVCgwtFQ6VcRVRLFnBUxOojVlJznQk72y0j0IwcsmGiDpGIWXLlU+cMtmMniQFpHiCFMNH7pw+aQQsoIvaPK7Etr8q4vtsN6sfBHEGCgz5UQRKbs1tSoPrNq6E1pxaYrr6oqTV7kjBw8AZQLAd3M7k33v476U7GFO5OnO+3rqlcQ6cgAiFc3IM23qH3n2VWOKcaxM2jyMSxsqjT02vtYc6qhwOWb9qkNrj0TLB01gwwhcJMhmuLBRfZr6kbHl7NK8jpFEsUa9WWIAuwIUFlAF8xHq2NVjFRWjKgBdNFBve+l9hr4mveLw9gozEHKAAABlAHPeunDh4qCT33KZv2iexPTTILJBGzHYvmNrc9TqPVTKHjuMl7RmWFPlBVQD+yOdRWE4UCczlj6fjeFHEsQsdgqoGtyA0HpOutWRSjtENPctEXSJohrima45yZmPoA0Wm38q5ri0pudhmJv6t6q3D8Ezm+uup++/hUzhuHAggnMO8jT1Cpk+gLcnIOluKQgMxN+4G49t6er05iLZZYi/eVAuPTt9tVeXBqBqSD3CRvZvUOFKyMsegB9nMgmk8OMhtTNRwvE8JN5jGM9zgW9oOlLYjDZRmNsvygbj28qzdLb7HvU/vepvgfHniJW5IIsfEeA2v4VmnwqflIpPmWDHYpIY5JXtljUsfGw0HrNhVXx2BkHDoI1UtNiMWwkIGpdQwIGu9w1h6eV6S8oOMV/c8caqI5byNbZstgo8BckkeApTjXFGiwEDFryzvJlO2VCEWQ25liLX7napx4ZY9Pdv8AZ/7K+V365ENjowDHhoyCsIKlgbgyMc0jA8xeyg8wg8KlJuE2w0mIY2y9WI12JQuA7lfk3sB4hjSXR/AKkUmJlBZYgtkvbO7GyRg8r6E9wt3044LLJiZp1kOZ8RhpFNh2UKZXjVByUWsBVmSdcuS5/liVb368ie6PAmCK+/wrkdwdwq+jSM1LBaieAEmCMg/EttvZ3t9BqSse+sk4vU/i/wAg2WXoetjL6E/Xorx0LBvNc/I/XorocOqxr11L4eUW6VY4xNFZb5g99bWtl/GoU8XY/EPt/wBKlOmRN4bdz/qVXwT3Vg4jGnlk69UhJZJJ0mO/44O3U38c33Wry/F7amMADW5NtPTUHxbjccOh7b/IU/aeXLxqq8Rx0s5PWNlA1WMX9RIv6N6MfCuXSiFOb6li490ySRTDDCCTfMxN1IsRolte/U8tjVQnleYRvNJcBVC310AAyoO7bb/WiTFopSOME20Y99hqL8xofCkuEL1gzZ17KjQ8+XsGuldCGGOOPsjJ29yYTDRqgdr67d/s7z3U3xWJWI6qWkawsCLoNbAX0/Gu47GaWW2VOfeTz8BpUTFKGbMAWksx7gx3AGpIHq5k00Y2M5UOyqIG7bNI4zWY8jv6Nbc+7SlIFzHM+pu2xuNNRfx3FqQnEZK2zEsDcuNcvcbWubgnwqXnhAdyBaw27qeWyK09xhxbF5RYb21t47Ad3OoLNc3NOsfrZrntE8uQ0FjSCr5oHM/Z/wB6WKoZsk+HJ2MztlX9+XOpTBYtpT2EtGg3Pjt4DY6eFQmFK5vhNUX7u6rNgF+DXQhd9aRolHuOAC7vdrDXxP3b/RUVxCOxNhbmAPbp6fvqWxOJWxBNr9+n7mobiEosvb1Gh9G4++gGJxyXAItYi+tKvYjf0eFNcOmYXAsL3XxB9ptXpY7MAGC79q5YX7rWGp8TapogZ9JpCEgcm4CyAeBBVj7SamOl6AS4aHZcPhY7/wBpxmNu8k1AdLFCxRoL+bIxvuScov8ARV2aNRxTESyb4WAELuOshiBB8bMwPptSZJaal2T/AGQrV/UjOkc/VxwYW9mjvLMBylcWVD4olwfFvCnPQx7PJMDfq4nI/tMAqD1kj2U06F8C90zNLOc0cI6yUk+e5uQD4EgsfC3fUj0VwC+54wR+lPXzd7BSVgS/yQese3iO+qZ6VF41u+vztv7flCLnr+nyJng8RSMDNpYKNNwt9fWWb1AU9L+ii1dAqt7lZYehTXM2nyP16K70LGs39z9eituHyI04vKjnTRlXq2YgKoe5J28z8Kzfi/SFm7EQyjv+Me8n5C/TU75bcSyHBn4nw19rZvgsmY7hdWJt3VSsHCWW51zfGHxiOenIchSyjFS1MVwuVicYKbayMNCdh42Ow/703xLixVTcHzid3Pj3L4c70riUABLE3JsBzt/r3U3QZtVsQOyD39508foFNfUa+iEIRZ0Y66kMCNAp52t3ePspWORgqRhRpzuOdhyGgGunjS7MUN2GYFi3LVQCdO7uojxi3yRMAbZmIte+yqTsTqb68hVsncSIx3EsW4QhV1vcMSfO77+HdSSstxow1BB1uNddQLNSGJsHIB2Ogvyr0maQ2FyALb6AenalWxMiUwCdtcwUGx/urfQAj22p3xKYqNx3eu1M4oWW+lxYWAOtxfw1ocu8oIAyHW6i9hcEi50vbTaobshKuY0xZDZQovYW1pmJQpUDzgWGmvLw8atWC6Myy6CKxY310y37+4a/RT6XoSyOOteJez55awaxOmY6AgW08ar8SK2bGq+RUsHF8ZrAA89b+ob+0VKzNI5QM5Km/ZRcuq2O4JNiCefI1MJw7CxH4RjKRuIxp/mbT6DUxwrFQTEIkJicHMrBszAr8kgb2uLba86SebStVDKNuitw8KmtdIXXldQ30mnXDujGJlPxtr3ZSAPW1qdydK5ntlkZQNOyQGttqQup9QqKxmOkdss0jup8x3Olj8UgaBh9OlQnNkbIm5OhqRx52dSq7hmt6gQLEX5WptJJg4wE6ouWBvdrCwtcCwvz52pDhnFsJFHIk062fkuuS2hIA1JJN/VVdxPEYc3WB2aKNSMzLkMjmxyKDttq3IHXuojjm/NZDkuhI4oRYvGwsF6qDDRCXEEkkBVfNa5NyWsF9ZpvhsSz4fFzN+kxDhWG9hiJC5UHwRLegCkOKYaSHCxrMMsmNk6+RdssGHXLErA6gFnZh/Z76m8dgzHDgkG7K8zLzaWTIkI8bBiB6aHSpd+Xytv7/sVyuvXwCFSmF9zISDimLyEaFMPFZLD+s5uAatMWBkQMQVdAR5n+zG2UjkFsBfnqdKqkMiy4nEKrxgKqRoWYLdMOTcrc65nAPovSi8QaMiSLMGXzjyYcxro4Iv4eNJpd+uvqvkOopx3LWAfGvUbrzzH0MB9xp/7vc+bIwHIX2BF7eravDYhzuxPpqFp57/T/ACUNUSnRC2aawb4nnEH5e1gLUUp0W86U87J+tRWvF5UaMflKh5ZGUS4LMOU9mOw/Q8+V/uqhmEG5GnflJUd2ykC9X/yvcSxMU2BXDMBnE2dXCtGwHU2MgbSwudd9T31nkfSZiWE0EM0TBbiNepIKk5TGy3sRdtCLG/K1DUrtEtrqEuEDHdsvyb3/APV5xHhXfcsY2RQBzAsfbv8ATS44tw/+hx4Pybw2/wA2f7q5PxXCMcvuTFW3JinR3A8UKW+mlUpcqfr5iul1RGhw7Fznt5qjOTZbHbPffbwvShey5nZUGl7C415KSdf9ae4qXCiEKMNjo5XICvNkVN97BgdR4G16sfDOPYcn+YQpEL2ZpkzSOe7U2Ub99RkzaI3pJjDU6TKY2D64sqJm0Oij2H01Z+HdE8Qy3ZVijG5fs6D1a+ynnEulsyuiLkQiMElFyjOSc3ZvY5dBc9/jUPjOJSzMTLKz+BO3haq3lnJdF9x1jLK/C8KgICS4h7aCMhbnWwXffa5NR/DOJwKq5YHJI7RaQABtiuULcWNxY91HRqN3fImi5bt/VqW4x0WkDGdGVxa8inRiFHnDkzAe0DwrNHI1NxmyycIuNpDWfj8jKVj+DXuQb/fTrGYVsThlYZcwuGQnRs2h77NsR6aQwWGwxswnEwOuWHtaEc22UHxqb4TMDLEgUJGpuF3JYDQsfTVPESjBqS5oswwk0+xmMnEDE7QyKWkQ5TqAB4s2uU94sSDU1guKYeJgxDl1vZklC622XQsTrytVDaOSJ3jmBWYMRIGGuYnVj3gnW/OnMzLZHyhWLMhI1BVVTUX53Yj2d2vWliTOfJu9i9JhsLjBI0XWRYhVL5TIXWQLq1jYWbTUePrqs8RwJmRrMQ8SZit7rInevNCBc2N79wtq76JtbF4cAsBcrYclYEXIPhrTdeJZWBtvfQHa/Z22FJFNOkLrsgMFgHkvkXQWueV2NlHpJ2FSeH4jh8KczGOaVDljVj2IyNS7X885thzysTyq2cJ6DxwhfdcvW5SCuHhYhA215H+NppYAc9TerThscYhlw8ccK2sFjQD0XtvWXP8A1LGnUfa+33N+Lgcs1fIzXhuHm4jJJM79blUdbK7hVROQL7LfXQDSp7HNLCxnxUkYla/udY2DgC1g6AH9HGpuL2u1gKtM80eIiMU0KSRtYsLWueRNra+uoiPobw9NUwzjMwH6ZwD9PIXNvCqVx+OT9tNe6k9vr+wS4HJH3/MzjiKSrNcBlaTSMREsbWFkBTVmC2BFtTfStNwiYh4YFni+GjXtvKNRc6Bb+cbc9RUxw+OOBCmHjSFdyRppzLudbDnc1zA8RWcHI2cISM3eTzHPL3Hnvzp48Z47qMdl1KZ4niju9xVG01Gvf3mu9YKGQ15CN3D9/VVhkJ/oo9zL4Zf1qK50UGsnoT9aitmLyI04/KU3y14gK+CHVo5Kz2Lk9kDqb2A3vceys593KG1w8LLc6Kzrcem5sD3VfPLw9pcB/ZxHp3g2rMCw5uq/Sfwp2hJRblsWGLjaKLR4GM21OeUtb0MEFh6a5Jx/GzHJAtixvkwsWpt3kXJHjUC0KHeZfXr9ApzhENiI52se5CRcG42J1B1pWkSsbH+L6O4mONpsQVQrrlklzSEi2gRL2PiTVh4VwrC4cZCZp2c3Vosq57C5DBriIAX1va3O+lVXESz5CpdHB7wQ1PY8dKMvwSkqbqyvqDYjbLroSLX2qnJGc1T5e40wjCL62XXGzYedAsmGWIqbq0bhmXv1sup9dVvBcLJYr2FW+juxFxyJVQbH10keLnnC4/s2I9VA4wo5MPStZ1DJFUi9PG+pc+CgwKVV47mxJEZv4bvUhNaTSUiQfJYdn/KNPbVCj46mxvb0H8KeR8dW2khHgQfwrPLDku2NcOhZcBhSmFgjUiyRhCBpcp2SfE6UlqDpoRVcPSPIey7WJuyZSQfFTyb7fClP5WI2pSe/d1f4E3qvJw2SXtJFmLPGHsvkWTGmHEWGKgimIFgzp2vaCCPbWd9NuHwRGNsMnVo2YMtywzdkgrmJy3Gn90VK4npOCLZJQOfYIv4GoTjPF1liKlHGoKkrYAj19xNaODw58c1d126FPEPBKL08w6NYnqsXhHZgFEyZib8zl1JNiNaXx65MWysoVkkJy9xDE2Pfpb21CYYKylWUfjfv1+7mafyzGV80hu6jKWJ1bIAoLab2trfX1Gujp9qzlWuRecPirgFWuvjT6LiSjdCPQQaojzTID1bJY9oqynU94Nxvva29NhxbEEi7Rx30GmptvbMa5r4BPsdb9br7/A0SLikSmQMSArb25MAeXO96YYzpZCnbN2a1o4h53izfJJ8dgKqWB4HNNmbOWF7lnNlzHc76n0CnuG4GyHzYpRbbKyj2hr00eBxJ23ZXLO+XIY8a47i8XYMoji3ESHQnkXJ1e3IHTwo4RicTAeykwGmqqTYDwI17t++p2KPL5kKof6ub7dKUVX539p/GtqaS0pbGWUU3dktw/papX4aKZT3hND6QbW9V6k4uP4dtna9tij3+gWPqqsFyN3K/3j97UkcTfTrXPoJ/CkcUKsSNO6I4sO01lcWCastr3z7c+XcN6KhfJclnxW+0WrX1/Sd9FX41UR0q2IXy2refh9wG7OI0JAB/QcztVQgwjbkYWJe5ZBf2ir55XEPX8PYMFyGZrlM/9FsCLd41OxO/Kqe64wFBQMwBBbJGNzcEgKNRy1okGrekN43VNFfDA9/ZJ9pNKjiL/wDERH1j7Aa57rX5A/yqPsFePdSfIXX+qv3rVdInfqhnxbEhz2mR2NlFtrX11B05+2ncTggZpIQeeUf6U2xGMS4e21xlGXnt9hpxFi47XA9ZVamtiN+wosaHaVD7K60C/wBInt/1pN+JRnQqD/cX8K4s8R2VR/cH4VFE6mjjRx/LjP8AfAojMev6O/8AzAfvpbsfJT1qv4V2N8OZE6+LPEFbSJUVgTaxuMt9uZqJUlZbw8XmyKF1d7/BN+7tQpDiAuzQL/eFem4nb/eYl9lNJ4sLmYrA4XrQVByk9V2MynXztHsQeY9TeOOEK4MZZrHIyqFUHKLXUkm2a/P21X4i7HTX9ItX4kft/JJLxYD/AH2IU3xGJgfRsZBrz6sevnrXjEdTr1aOvZaxIGhzAoPO5LoW5nWwromhuuYS5chDbatpZhrY317JsNBrroa12ZH/ABG1+LH7fyVvF4WON+xMjr3jl6u77K8RQZnAXn5rXH28x+NTsc0WUCxuIz5pI+Fv2W32A/7UnxPjCpM0kYVw7FvhFGbQ3AZjmJNjqw3Iq2GbU6oy8X/S/AxyyeJF10XXdLv77+A4jhto65bi4dbMQV1Yk8yPZ6KawTxXZZMRKoFhkkiXq5CNDqWN9PlKp00Pc2g40yhSqqjgh42CKGjNtcrBBmB0vffKO/V0mLndmkOInQsSbCaUDU3sAGFh3CmpHKiTGJGDJzJBEO4qVW3oIpKOeIaXkUHukB+1h9lN4sWwAvK7HvLyH7Wr2caOZJ8SCftal0ruXqT7C3wR/wB5k9n4NXfc0P8AxDH6Pvpq2KQ7j/014JgPJPWGo0ruTrfb19CWQwLs0YPedT9JrkmMHKdbekD7G1qLEMPIQD0qa4FRfNWD/wAtT9tGlEWzR/JdNmfFdpWsItr6X6zvJopn5IFHWYyyoNIfMULf9Lvbf/vRVsORJO9OeiD49oCmJ6jqg4PwefN1mT+uuW2Tx86q9D5K5R52OVh/+tr7eurT7UVOlEUZynkv78SD/gkfta6fJieWKA/wL/ta0Wio0okzWfyXu1h7sAF72GHtf/3ae4fyeMgAGITT/wDH/GWr7RU6URSKcvQyQbYlP/51/wDnR/I6X/iYz/4Yf9SrjRRQaUVBehrc5YT/AOHI/a15foJG3nGM/wCGw/a1caKKDSikHyfJyeMD/lNf29dTU+Tc3/8AuVHgIW/61aDRRSCjPR5NTzxC+qE/9akpvJpITpi0C93udzp4n3RWj0UaUDVmd4TyYhCS0sMh/rwSW9gxGtSH8gYrEFMJbu9yn75jV0oqVsL4cexVMV0Ew0hzPHFnIALKhB0Fhaz6CwFIe91hRsGH95z9GerlRQTpRR5fJph2+MQfDMP166nk1w4+M/tb/wCVXeiopE6UUlvJ1Afje0Mf2lJ+9rD8pfWjH9rV6oqSNKKdH5P4B8WL1xX+169t0Cw53SH/AMm32PVuoosNKIPo50YhwbSNELGXLmte3YzWsCTbzzXKnaKBgooooAKKKKACiiigAooooAKKKKACiiigAooooAKKKKACiiigAooooAKKKKACiiigAoooo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8" descr="Image result for birthday cak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6" name="Group 25"/>
          <p:cNvGrpSpPr/>
          <p:nvPr/>
        </p:nvGrpSpPr>
        <p:grpSpPr>
          <a:xfrm>
            <a:off x="4439802" y="966258"/>
            <a:ext cx="1479330" cy="1898740"/>
            <a:chOff x="4324925" y="563230"/>
            <a:chExt cx="1479330" cy="1898740"/>
          </a:xfrm>
        </p:grpSpPr>
        <p:sp>
          <p:nvSpPr>
            <p:cNvPr id="30" name="TextBox 29"/>
            <p:cNvSpPr txBox="1"/>
            <p:nvPr/>
          </p:nvSpPr>
          <p:spPr>
            <a:xfrm>
              <a:off x="4324925" y="2184971"/>
              <a:ext cx="1479330" cy="276999"/>
            </a:xfrm>
            <a:prstGeom prst="rect">
              <a:avLst/>
            </a:prstGeom>
            <a:noFill/>
          </p:spPr>
          <p:txBody>
            <a:bodyPr wrap="square" rtlCol="0" anchor="b">
              <a:spAutoFit/>
            </a:bodyPr>
            <a:lstStyle/>
            <a:p>
              <a:r>
                <a:rPr lang="en-US" sz="1200" b="1" dirty="0" smtClean="0"/>
                <a:t>        acacia trees</a:t>
              </a:r>
              <a:endParaRPr lang="en-US" sz="1200" b="1" dirty="0"/>
            </a:p>
          </p:txBody>
        </p:sp>
        <p:pic>
          <p:nvPicPr>
            <p:cNvPr id="28" name="Picture 4" descr="http://api.ning.com/files/q3kOzP7LEzQeEAeESpBl9RkGmJkh4-dl0KIu5CHzSdVPhVWzPNxqVUPIItW70tmup5F9iLfR6-2DoXM49A0Is0MHEOkoOLC*/Z9540011Giraffe_Giraffa_camelopardalis_eating_from_treeSPL.jpg"/>
            <p:cNvPicPr>
              <a:picLocks noChangeAspect="1" noChangeArrowheads="1"/>
            </p:cNvPicPr>
            <p:nvPr/>
          </p:nvPicPr>
          <p:blipFill rotWithShape="1">
            <a:blip r:embed="rId2" cstate="print">
              <a:grayscl/>
              <a:extLst>
                <a:ext uri="{28A0092B-C50C-407E-A947-70E740481C1C}">
                  <a14:useLocalDpi xmlns:a14="http://schemas.microsoft.com/office/drawing/2010/main"/>
                </a:ext>
              </a:extLst>
            </a:blip>
            <a:srcRect/>
            <a:stretch/>
          </p:blipFill>
          <p:spPr bwMode="auto">
            <a:xfrm>
              <a:off x="4495574" y="563230"/>
              <a:ext cx="1066800" cy="16217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sp>
        <p:nvSpPr>
          <p:cNvPr id="39" name="TextBox 38"/>
          <p:cNvSpPr txBox="1"/>
          <p:nvPr/>
        </p:nvSpPr>
        <p:spPr>
          <a:xfrm>
            <a:off x="2286825" y="4771865"/>
            <a:ext cx="1130857" cy="280972"/>
          </a:xfrm>
          <a:prstGeom prst="rect">
            <a:avLst/>
          </a:prstGeom>
          <a:noFill/>
        </p:spPr>
        <p:txBody>
          <a:bodyPr wrap="square" rtlCol="0" anchor="b">
            <a:spAutoFit/>
          </a:bodyPr>
          <a:lstStyle/>
          <a:p>
            <a:r>
              <a:rPr lang="en-US" sz="1200" b="1" dirty="0" smtClean="0"/>
              <a:t>In a nest</a:t>
            </a:r>
            <a:endParaRPr lang="en-US" sz="1200" b="1" dirty="0"/>
          </a:p>
        </p:txBody>
      </p:sp>
      <p:sp>
        <p:nvSpPr>
          <p:cNvPr id="40" name="TextBox 39"/>
          <p:cNvSpPr txBox="1"/>
          <p:nvPr/>
        </p:nvSpPr>
        <p:spPr>
          <a:xfrm>
            <a:off x="4068946" y="4767130"/>
            <a:ext cx="1850186" cy="276999"/>
          </a:xfrm>
          <a:prstGeom prst="rect">
            <a:avLst/>
          </a:prstGeom>
          <a:noFill/>
        </p:spPr>
        <p:txBody>
          <a:bodyPr wrap="square" rtlCol="0" anchor="b">
            <a:spAutoFit/>
          </a:bodyPr>
          <a:lstStyle/>
          <a:p>
            <a:pPr algn="ctr"/>
            <a:r>
              <a:rPr lang="en-US" sz="1200" b="1" dirty="0" smtClean="0"/>
              <a:t>a soft place in the woods</a:t>
            </a:r>
            <a:endParaRPr lang="en-US" sz="1200" b="1" dirty="0"/>
          </a:p>
        </p:txBody>
      </p:sp>
      <p:pic>
        <p:nvPicPr>
          <p:cNvPr id="3076" name="Picture 4" descr="http://t2.gstatic.com/images?q=tbn:ANd9GcQc36zPLgMW_7WIHcCs3v8L4HQNlOjZLlHMshVhimxtDf-BV4t73pvr7w"/>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2142861" y="5267324"/>
            <a:ext cx="914400" cy="11334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7" name="Picture 5"/>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653094" y="6999267"/>
            <a:ext cx="2060363" cy="1184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8" name="Picture 6"/>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4458050" y="6905931"/>
            <a:ext cx="2260385" cy="13716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6" name="Picture 15"/>
          <p:cNvPicPr>
            <a:picLocks noChangeAspect="1"/>
          </p:cNvPicPr>
          <p:nvPr/>
        </p:nvPicPr>
        <p:blipFill>
          <a:blip r:embed="rId7"/>
          <a:stretch>
            <a:fillRect/>
          </a:stretch>
        </p:blipFill>
        <p:spPr>
          <a:xfrm>
            <a:off x="1997960" y="3744827"/>
            <a:ext cx="1370632" cy="1091130"/>
          </a:xfrm>
          <a:prstGeom prst="rect">
            <a:avLst/>
          </a:prstGeom>
        </p:spPr>
      </p:pic>
      <p:pic>
        <p:nvPicPr>
          <p:cNvPr id="27" name="Picture 26"/>
          <p:cNvPicPr>
            <a:picLocks noChangeAspect="1"/>
          </p:cNvPicPr>
          <p:nvPr/>
        </p:nvPicPr>
        <p:blipFill>
          <a:blip r:embed="rId8"/>
          <a:stretch>
            <a:fillRect/>
          </a:stretch>
        </p:blipFill>
        <p:spPr>
          <a:xfrm>
            <a:off x="4222514" y="3662051"/>
            <a:ext cx="1543050" cy="1151353"/>
          </a:xfrm>
          <a:prstGeom prst="rect">
            <a:avLst/>
          </a:prstGeom>
        </p:spPr>
      </p:pic>
      <p:pic>
        <p:nvPicPr>
          <p:cNvPr id="32" name="Picture 31"/>
          <p:cNvPicPr>
            <a:picLocks noChangeAspect="1"/>
          </p:cNvPicPr>
          <p:nvPr/>
        </p:nvPicPr>
        <p:blipFill>
          <a:blip r:embed="rId9"/>
          <a:stretch>
            <a:fillRect/>
          </a:stretch>
        </p:blipFill>
        <p:spPr>
          <a:xfrm>
            <a:off x="4062379" y="5243277"/>
            <a:ext cx="1856753" cy="1181570"/>
          </a:xfrm>
          <a:prstGeom prst="rect">
            <a:avLst/>
          </a:prstGeom>
        </p:spPr>
      </p:pic>
      <p:pic>
        <p:nvPicPr>
          <p:cNvPr id="35" name="Picture 34"/>
          <p:cNvPicPr>
            <a:picLocks noChangeAspect="1"/>
          </p:cNvPicPr>
          <p:nvPr/>
        </p:nvPicPr>
        <p:blipFill rotWithShape="1">
          <a:blip r:embed="rId10" cstate="print">
            <a:extLst>
              <a:ext uri="{28A0092B-C50C-407E-A947-70E740481C1C}">
                <a14:useLocalDpi xmlns:a14="http://schemas.microsoft.com/office/drawing/2010/main"/>
              </a:ext>
            </a:extLst>
          </a:blip>
          <a:srcRect r="22151"/>
          <a:stretch/>
        </p:blipFill>
        <p:spPr>
          <a:xfrm>
            <a:off x="2582104" y="950952"/>
            <a:ext cx="1118291" cy="1077362"/>
          </a:xfrm>
          <a:prstGeom prst="rect">
            <a:avLst/>
          </a:prstGeom>
        </p:spPr>
      </p:pic>
      <p:pic>
        <p:nvPicPr>
          <p:cNvPr id="41" name="Picture 40"/>
          <p:cNvPicPr>
            <a:picLocks noChangeAspect="1"/>
          </p:cNvPicPr>
          <p:nvPr/>
        </p:nvPicPr>
        <p:blipFill rotWithShape="1">
          <a:blip r:embed="rId11" cstate="print">
            <a:extLst>
              <a:ext uri="{28A0092B-C50C-407E-A947-70E740481C1C}">
                <a14:useLocalDpi xmlns:a14="http://schemas.microsoft.com/office/drawing/2010/main"/>
              </a:ext>
            </a:extLst>
          </a:blip>
          <a:srcRect t="14865"/>
          <a:stretch/>
        </p:blipFill>
        <p:spPr>
          <a:xfrm>
            <a:off x="1419827" y="1425431"/>
            <a:ext cx="1385670" cy="1055821"/>
          </a:xfrm>
          <a:prstGeom prst="rect">
            <a:avLst/>
          </a:prstGeom>
        </p:spPr>
      </p:pic>
      <p:sp>
        <p:nvSpPr>
          <p:cNvPr id="42" name="TextBox 41"/>
          <p:cNvSpPr txBox="1"/>
          <p:nvPr/>
        </p:nvSpPr>
        <p:spPr>
          <a:xfrm>
            <a:off x="2047050" y="6463374"/>
            <a:ext cx="1370632" cy="276999"/>
          </a:xfrm>
          <a:prstGeom prst="rect">
            <a:avLst/>
          </a:prstGeom>
          <a:noFill/>
        </p:spPr>
        <p:txBody>
          <a:bodyPr wrap="square" rtlCol="0">
            <a:spAutoFit/>
          </a:bodyPr>
          <a:lstStyle/>
          <a:p>
            <a:r>
              <a:rPr lang="en-US" sz="1200" b="1" dirty="0"/>
              <a:t>t</a:t>
            </a:r>
            <a:r>
              <a:rPr lang="en-US" sz="1200" b="1" dirty="0" smtClean="0"/>
              <a:t>o climb trees</a:t>
            </a:r>
            <a:endParaRPr lang="en-US" sz="1200" b="1" dirty="0"/>
          </a:p>
        </p:txBody>
      </p:sp>
      <p:sp>
        <p:nvSpPr>
          <p:cNvPr id="43" name="TextBox 42"/>
          <p:cNvSpPr txBox="1"/>
          <p:nvPr/>
        </p:nvSpPr>
        <p:spPr>
          <a:xfrm>
            <a:off x="4222514" y="6463373"/>
            <a:ext cx="1543050" cy="276999"/>
          </a:xfrm>
          <a:prstGeom prst="rect">
            <a:avLst/>
          </a:prstGeom>
          <a:noFill/>
        </p:spPr>
        <p:txBody>
          <a:bodyPr wrap="square" rtlCol="0">
            <a:spAutoFit/>
          </a:bodyPr>
          <a:lstStyle/>
          <a:p>
            <a:r>
              <a:rPr lang="en-US" sz="1200" b="1" dirty="0"/>
              <a:t>t</a:t>
            </a:r>
            <a:r>
              <a:rPr lang="en-US" sz="1200" b="1" dirty="0" smtClean="0"/>
              <a:t>o find enough food</a:t>
            </a:r>
            <a:endParaRPr lang="en-US" sz="1200" b="1" dirty="0"/>
          </a:p>
        </p:txBody>
      </p:sp>
    </p:spTree>
    <p:extLst>
      <p:ext uri="{BB962C8B-B14F-4D97-AF65-F5344CB8AC3E}">
        <p14:creationId xmlns:p14="http://schemas.microsoft.com/office/powerpoint/2010/main" val="2668740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31</a:t>
            </a:fld>
            <a:endParaRPr lang="en-US" dirty="0"/>
          </a:p>
        </p:txBody>
      </p:sp>
      <p:grpSp>
        <p:nvGrpSpPr>
          <p:cNvPr id="5" name="Group 4"/>
          <p:cNvGrpSpPr/>
          <p:nvPr/>
        </p:nvGrpSpPr>
        <p:grpSpPr>
          <a:xfrm>
            <a:off x="251851" y="204359"/>
            <a:ext cx="2845097" cy="2844253"/>
            <a:chOff x="141662" y="575101"/>
            <a:chExt cx="3123072" cy="3130467"/>
          </a:xfrm>
        </p:grpSpPr>
        <p:sp>
          <p:nvSpPr>
            <p:cNvPr id="6" name="Rectangle 5"/>
            <p:cNvSpPr/>
            <p:nvPr/>
          </p:nvSpPr>
          <p:spPr>
            <a:xfrm>
              <a:off x="656542" y="575101"/>
              <a:ext cx="1999352" cy="965431"/>
            </a:xfrm>
            <a:prstGeom prst="rect">
              <a:avLst/>
            </a:prstGeom>
          </p:spPr>
          <p:txBody>
            <a:bodyPr wrap="none">
              <a:spAutoFit/>
            </a:bodyPr>
            <a:lstStyle/>
            <a:p>
              <a:r>
                <a:rPr lang="en-US" sz="5100" b="1" dirty="0">
                  <a:effectLst>
                    <a:outerShdw blurRad="38100" dist="38100" dir="2700000" algn="tl">
                      <a:srgbClr val="000000">
                        <a:alpha val="43137"/>
                      </a:srgbClr>
                    </a:outerShdw>
                  </a:effectLst>
                </a:rPr>
                <a:t>Grade</a:t>
              </a:r>
            </a:p>
          </p:txBody>
        </p:sp>
        <p:sp>
          <p:nvSpPr>
            <p:cNvPr id="7" name="Parallelogram 6"/>
            <p:cNvSpPr/>
            <p:nvPr/>
          </p:nvSpPr>
          <p:spPr>
            <a:xfrm rot="1584430" flipH="1">
              <a:off x="141662" y="1611534"/>
              <a:ext cx="2535677" cy="1917285"/>
            </a:xfrm>
            <a:prstGeom prst="parallelogram">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arallelogram 7"/>
            <p:cNvSpPr/>
            <p:nvPr/>
          </p:nvSpPr>
          <p:spPr>
            <a:xfrm>
              <a:off x="1066806" y="1498979"/>
              <a:ext cx="2197928" cy="1817914"/>
            </a:xfrm>
            <a:prstGeom prst="parallelogram">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882705" y="1295400"/>
              <a:ext cx="733669" cy="1067055"/>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700" b="1" dirty="0">
                  <a:ln w="11430"/>
                  <a:effectLst>
                    <a:outerShdw blurRad="80000" dist="40000" dir="5040000" algn="tl">
                      <a:srgbClr val="000000">
                        <a:alpha val="30000"/>
                      </a:srgbClr>
                    </a:outerShdw>
                  </a:effectLst>
                </a:rPr>
                <a:t>K</a:t>
              </a:r>
            </a:p>
          </p:txBody>
        </p:sp>
        <p:pic>
          <p:nvPicPr>
            <p:cNvPr id="10" name="Picture 3" descr="C:\Documents and Settings\Owner\Local Settings\Temporary Internet Files\Content.IE5\TED277KP\MC90005668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405388" y="1757065"/>
              <a:ext cx="1520763" cy="1415862"/>
            </a:xfrm>
            <a:prstGeom prst="rect">
              <a:avLst/>
            </a:prstGeom>
            <a:noFill/>
          </p:spPr>
        </p:pic>
        <p:pic>
          <p:nvPicPr>
            <p:cNvPr id="11" name="Picture 14" descr="C:\Documents and Settings\Owner\Local Settings\Temporary Internet Files\Content.IE5\ZHCKG5LE\MC900238687[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20846326">
              <a:off x="1452096" y="3215500"/>
              <a:ext cx="893546" cy="490068"/>
            </a:xfrm>
            <a:prstGeom prst="rect">
              <a:avLst/>
            </a:prstGeom>
            <a:noFill/>
          </p:spPr>
        </p:pic>
      </p:grpSp>
      <p:sp>
        <p:nvSpPr>
          <p:cNvPr id="12" name="TextBox 11"/>
          <p:cNvSpPr txBox="1"/>
          <p:nvPr/>
        </p:nvSpPr>
        <p:spPr>
          <a:xfrm>
            <a:off x="926936" y="3479040"/>
            <a:ext cx="5829300" cy="2011092"/>
          </a:xfrm>
          <a:prstGeom prst="rect">
            <a:avLst/>
          </a:prstGeom>
          <a:noFill/>
          <a:ln>
            <a:noFill/>
          </a:ln>
        </p:spPr>
        <p:txBody>
          <a:bodyPr wrap="square" lIns="101881" tIns="50941" rIns="101881" bIns="50941" rtlCol="0">
            <a:spAutoFit/>
          </a:bodyPr>
          <a:lstStyle/>
          <a:p>
            <a:r>
              <a:rPr lang="en-US" sz="3400" b="1" dirty="0">
                <a:effectLst>
                  <a:outerShdw blurRad="38100" dist="38100" dir="2700000" algn="tl">
                    <a:srgbClr val="000000">
                      <a:alpha val="43137"/>
                    </a:srgbClr>
                  </a:outerShdw>
                </a:effectLst>
              </a:rPr>
              <a:t>Student QTR </a:t>
            </a:r>
            <a:r>
              <a:rPr lang="en-US" sz="3400" b="1" dirty="0" smtClean="0">
                <a:effectLst>
                  <a:outerShdw blurRad="38100" dist="38100" dir="2700000" algn="tl">
                    <a:srgbClr val="000000">
                      <a:alpha val="43137"/>
                    </a:srgbClr>
                  </a:outerShdw>
                </a:effectLst>
              </a:rPr>
              <a:t>4 </a:t>
            </a:r>
            <a:r>
              <a:rPr lang="en-US" sz="3400" b="1" dirty="0">
                <a:effectLst>
                  <a:outerShdw blurRad="38100" dist="38100" dir="2700000" algn="tl">
                    <a:srgbClr val="000000">
                      <a:alpha val="43137"/>
                    </a:srgbClr>
                  </a:outerShdw>
                </a:effectLst>
              </a:rPr>
              <a:t>Pre-Assessment</a:t>
            </a:r>
          </a:p>
          <a:p>
            <a:r>
              <a:rPr lang="en-US" sz="3000" b="1" i="1" dirty="0">
                <a:effectLst>
                  <a:outerShdw blurRad="38100" dist="38100" dir="2700000" algn="tl">
                    <a:srgbClr val="000000">
                      <a:alpha val="43137"/>
                    </a:srgbClr>
                  </a:outerShdw>
                </a:effectLst>
              </a:rPr>
              <a:t>Listening Comprehension</a:t>
            </a:r>
          </a:p>
          <a:p>
            <a:endParaRPr lang="en-US" sz="3000" b="1" i="1" dirty="0">
              <a:effectLst>
                <a:outerShdw blurRad="38100" dist="38100" dir="2700000" algn="tl">
                  <a:srgbClr val="000000">
                    <a:alpha val="43137"/>
                  </a:srgbClr>
                </a:outerShdw>
              </a:effectLst>
            </a:endParaRPr>
          </a:p>
          <a:p>
            <a:r>
              <a:rPr lang="en-US" sz="3000" b="1" i="1" dirty="0">
                <a:effectLst>
                  <a:outerShdw blurRad="38100" dist="38100" dir="2700000" algn="tl">
                    <a:srgbClr val="000000">
                      <a:alpha val="43137"/>
                    </a:srgbClr>
                  </a:outerShdw>
                </a:effectLst>
              </a:rPr>
              <a:t>Name________________________</a:t>
            </a:r>
          </a:p>
        </p:txBody>
      </p:sp>
      <p:pic>
        <p:nvPicPr>
          <p:cNvPr id="2" name="Picture 1"/>
          <p:cNvPicPr>
            <a:picLocks noChangeAspect="1"/>
          </p:cNvPicPr>
          <p:nvPr/>
        </p:nvPicPr>
        <p:blipFill>
          <a:blip r:embed="rId4"/>
          <a:stretch>
            <a:fillRect/>
          </a:stretch>
        </p:blipFill>
        <p:spPr>
          <a:xfrm>
            <a:off x="4779005" y="0"/>
            <a:ext cx="2993395" cy="1597290"/>
          </a:xfrm>
          <a:prstGeom prst="rect">
            <a:avLst/>
          </a:prstGeom>
        </p:spPr>
      </p:pic>
      <p:pic>
        <p:nvPicPr>
          <p:cNvPr id="3" name="Picture 2"/>
          <p:cNvPicPr>
            <a:picLocks noChangeAspect="1"/>
          </p:cNvPicPr>
          <p:nvPr/>
        </p:nvPicPr>
        <p:blipFill>
          <a:blip r:embed="rId5"/>
          <a:stretch>
            <a:fillRect/>
          </a:stretch>
        </p:blipFill>
        <p:spPr>
          <a:xfrm>
            <a:off x="0" y="8302600"/>
            <a:ext cx="3078747" cy="1755800"/>
          </a:xfrm>
          <a:prstGeom prst="rect">
            <a:avLst/>
          </a:prstGeom>
        </p:spPr>
      </p:pic>
    </p:spTree>
    <p:extLst>
      <p:ext uri="{BB962C8B-B14F-4D97-AF65-F5344CB8AC3E}">
        <p14:creationId xmlns:p14="http://schemas.microsoft.com/office/powerpoint/2010/main" val="1691085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51465359"/>
              </p:ext>
            </p:extLst>
          </p:nvPr>
        </p:nvGraphicFramePr>
        <p:xfrm>
          <a:off x="314326" y="185401"/>
          <a:ext cx="7077074" cy="9334062"/>
        </p:xfrm>
        <a:graphic>
          <a:graphicData uri="http://schemas.openxmlformats.org/drawingml/2006/table">
            <a:tbl>
              <a:tblPr firstRow="1" bandRow="1">
                <a:tableStyleId>{5940675A-B579-460E-94D1-54222C63F5DA}</a:tableStyleId>
              </a:tblPr>
              <a:tblGrid>
                <a:gridCol w="482756"/>
                <a:gridCol w="496749"/>
                <a:gridCol w="559717"/>
                <a:gridCol w="559717"/>
                <a:gridCol w="489753"/>
                <a:gridCol w="559717"/>
                <a:gridCol w="385700"/>
                <a:gridCol w="496015"/>
                <a:gridCol w="496015"/>
                <a:gridCol w="496015"/>
                <a:gridCol w="566875"/>
                <a:gridCol w="496015"/>
                <a:gridCol w="496015"/>
                <a:gridCol w="496015"/>
              </a:tblGrid>
              <a:tr h="548590">
                <a:tc gridSpan="13">
                  <a:txBody>
                    <a:bodyPr/>
                    <a:lstStyle/>
                    <a:p>
                      <a:pPr algn="l">
                        <a:lnSpc>
                          <a:spcPct val="100000"/>
                        </a:lnSpc>
                      </a:pPr>
                      <a:r>
                        <a:rPr lang="en-US" sz="1000" b="1" i="0" dirty="0" smtClean="0"/>
                        <a:t>Kindergarten Reading Informational and Literary Text Quarter</a:t>
                      </a:r>
                      <a:r>
                        <a:rPr lang="en-US" sz="1000" b="1" i="0" baseline="0" dirty="0" smtClean="0"/>
                        <a:t> 4 Pre-Assessment </a:t>
                      </a:r>
                      <a:r>
                        <a:rPr lang="en-US" sz="1000" b="1" i="0" dirty="0" smtClean="0"/>
                        <a:t>Record Form Selected Response </a:t>
                      </a:r>
                    </a:p>
                    <a:p>
                      <a:pPr algn="l">
                        <a:lnSpc>
                          <a:spcPct val="100000"/>
                        </a:lnSpc>
                      </a:pPr>
                      <a:r>
                        <a:rPr lang="en-US" sz="1000" b="0" i="1" dirty="0" smtClean="0"/>
                        <a:t>Directions:  Read each question and the answer choices</a:t>
                      </a:r>
                      <a:r>
                        <a:rPr lang="en-US" sz="1000" b="0" i="1" baseline="0" dirty="0" smtClean="0"/>
                        <a:t> to the student.  Show student the answer-choice prompt for the literary and the informational passages. Check the answer the student gives. Correct answers are highlighted in bold.</a:t>
                      </a:r>
                      <a:endParaRPr lang="en-US" sz="1000" b="1" i="0" baseline="0" dirty="0" smtClean="0"/>
                    </a:p>
                  </a:txBody>
                  <a:tcPr marL="97155" marR="97155" marT="47897" marB="4789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a:lnSpc>
                          <a:spcPct val="100000"/>
                        </a:lnSpc>
                      </a:pPr>
                      <a:endParaRPr lang="en-US" sz="1200" b="1" i="0" baseline="0" dirty="0" smtClean="0"/>
                    </a:p>
                  </a:txBody>
                  <a:tcPr marL="97155" marR="97155" marT="47897" marB="4789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176005">
                <a:tc gridSpan="14">
                  <a:txBody>
                    <a:bodyPr/>
                    <a:lstStyle/>
                    <a:p>
                      <a:pPr algn="l">
                        <a:lnSpc>
                          <a:spcPct val="100000"/>
                        </a:lnSpc>
                      </a:pPr>
                      <a:r>
                        <a:rPr lang="en-US" sz="1200" b="1" i="0" baseline="0" dirty="0" smtClean="0">
                          <a:effectLst/>
                        </a:rPr>
                        <a:t>Literary Passages: </a:t>
                      </a:r>
                      <a:r>
                        <a:rPr lang="en-US" sz="1200" b="1" i="0" u="sng" baseline="0" dirty="0" smtClean="0">
                          <a:effectLst/>
                        </a:rPr>
                        <a:t>Pedro’s Pet </a:t>
                      </a:r>
                      <a:r>
                        <a:rPr lang="en-US" sz="1200" b="1" i="0" baseline="0" dirty="0" smtClean="0">
                          <a:effectLst/>
                        </a:rPr>
                        <a:t>and </a:t>
                      </a:r>
                      <a:r>
                        <a:rPr lang="en-US" sz="1200" b="1" i="0" u="sng" baseline="0" dirty="0" smtClean="0">
                          <a:effectLst/>
                        </a:rPr>
                        <a:t>James and Baby Bird</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c hMerge="1">
                  <a:txBody>
                    <a:bodyPr/>
                    <a:lstStyle/>
                    <a:p>
                      <a:pPr algn="ctr"/>
                      <a:endParaRPr lang="en-US" sz="1200" b="1"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a:endParaRPr lang="en-US" sz="1200" b="1" i="0" baseline="0" dirty="0" smtClean="0"/>
                    </a:p>
                  </a:txBody>
                  <a:tcPr marL="97155" marR="97155" marT="47897" marB="4789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r>
              <a:tr h="395964">
                <a:tc>
                  <a:txBody>
                    <a:bodyPr/>
                    <a:lstStyle/>
                    <a:p>
                      <a:pPr algn="ctr">
                        <a:lnSpc>
                          <a:spcPct val="100000"/>
                        </a:lnSpc>
                      </a:pP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rPr>
                        <a:t>Identify specific characters, setting and event sequences.</a:t>
                      </a:r>
                    </a:p>
                    <a:p>
                      <a:pPr marL="0" marR="0" lvl="0" indent="0" algn="l" defTabSz="1018809" rtl="0" eaLnBrk="1" fontAlgn="auto" latinLnBrk="0" hangingPunct="1">
                        <a:lnSpc>
                          <a:spcPct val="115000"/>
                        </a:lnSpc>
                        <a:spcBef>
                          <a:spcPts val="0"/>
                        </a:spcBef>
                        <a:spcAft>
                          <a:spcPts val="0"/>
                        </a:spcAft>
                        <a:buClrTx/>
                        <a:buSzTx/>
                        <a:buFontTx/>
                        <a:buNone/>
                        <a:tabLst/>
                        <a:defRPr/>
                      </a:pPr>
                      <a:r>
                        <a:rPr lang="en-US" sz="900" b="0" dirty="0" smtClean="0">
                          <a:solidFill>
                            <a:srgbClr val="000000"/>
                          </a:solidFill>
                          <a:effectLst/>
                          <a:latin typeface="+mn-lt"/>
                          <a:ea typeface="Times New Roman"/>
                          <a:cs typeface="Times New Roman"/>
                        </a:rPr>
                        <a:t>Toward RL.K.3</a:t>
                      </a:r>
                      <a:r>
                        <a:rPr lang="en-US" sz="900" b="0" baseline="0" dirty="0" smtClean="0">
                          <a:solidFill>
                            <a:srgbClr val="000000"/>
                          </a:solidFill>
                          <a:effectLst/>
                          <a:latin typeface="+mn-lt"/>
                          <a:ea typeface="Times New Roman"/>
                          <a:cs typeface="Times New Roman"/>
                        </a:rPr>
                        <a:t>  DOK-1 Cd Prompt:   Who wanted a pet?   mom________    </a:t>
                      </a:r>
                      <a:r>
                        <a:rPr lang="en-US" sz="900" b="1" baseline="0" dirty="0" smtClean="0">
                          <a:solidFill>
                            <a:srgbClr val="000000"/>
                          </a:solidFill>
                          <a:effectLst>
                            <a:outerShdw blurRad="38100" dist="38100" dir="2700000" algn="tl">
                              <a:srgbClr val="000000">
                                <a:alpha val="43137"/>
                              </a:srgbClr>
                            </a:outerShdw>
                          </a:effectLst>
                          <a:latin typeface="+mn-lt"/>
                          <a:ea typeface="Times New Roman"/>
                          <a:cs typeface="Times New Roman"/>
                        </a:rPr>
                        <a:t>Pedro_______ </a:t>
                      </a:r>
                      <a:r>
                        <a:rPr lang="en-US" sz="900" b="0" baseline="0" dirty="0" smtClean="0">
                          <a:solidFill>
                            <a:srgbClr val="000000"/>
                          </a:solidFill>
                          <a:effectLst/>
                          <a:latin typeface="+mn-lt"/>
                          <a:ea typeface="Times New Roman"/>
                          <a:cs typeface="Times New Roman"/>
                        </a:rPr>
                        <a:t>  friends _______</a:t>
                      </a:r>
                      <a:endParaRPr lang="en-US" sz="900" b="0"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1"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67166">
                <a:tc>
                  <a:txBody>
                    <a:bodyPr/>
                    <a:lstStyle/>
                    <a:p>
                      <a:pPr algn="ctr">
                        <a:lnSpc>
                          <a:spcPct val="100000"/>
                        </a:lnSpc>
                      </a:pPr>
                      <a:r>
                        <a:rPr lang="en-US" sz="1300" b="1" dirty="0" smtClean="0"/>
                        <a:t>2</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a:lnSpc>
                          <a:spcPct val="100000"/>
                        </a:lnSpc>
                      </a:pPr>
                      <a:r>
                        <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rPr>
                        <a:t>Answer </a:t>
                      </a:r>
                      <a:r>
                        <a:rPr kumimoji="0" lang="en-US" sz="900" b="0" i="0" u="sng" strike="noStrike" kern="1200" cap="none" spc="0" normalizeH="0" baseline="0" noProof="0" dirty="0" smtClean="0">
                          <a:ln>
                            <a:noFill/>
                          </a:ln>
                          <a:solidFill>
                            <a:srgbClr val="000000"/>
                          </a:solidFill>
                          <a:effectLst/>
                          <a:uLnTx/>
                          <a:uFillTx/>
                          <a:latin typeface="+mn-lt"/>
                          <a:ea typeface="Times New Roman"/>
                          <a:cs typeface="Times New Roman"/>
                        </a:rPr>
                        <a:t>describing </a:t>
                      </a:r>
                      <a:r>
                        <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rPr>
                        <a:t>questions about characters, setting or events in a story read and discussed in class</a:t>
                      </a:r>
                    </a:p>
                    <a:p>
                      <a:pPr>
                        <a:lnSpc>
                          <a:spcPct val="100000"/>
                        </a:lnSpc>
                      </a:pPr>
                      <a:r>
                        <a:rPr lang="en-US" sz="900" b="0" dirty="0" smtClean="0">
                          <a:effectLst/>
                          <a:latin typeface="+mn-lt"/>
                          <a:ea typeface="Calibri"/>
                          <a:cs typeface="Helvetica"/>
                        </a:rPr>
                        <a:t>Toward RL.K.3 DOK-1 </a:t>
                      </a:r>
                      <a:r>
                        <a:rPr lang="en-US" sz="900" b="0" dirty="0" err="1" smtClean="0">
                          <a:effectLst/>
                          <a:latin typeface="+mn-lt"/>
                          <a:ea typeface="Calibri"/>
                          <a:cs typeface="Helvetica"/>
                        </a:rPr>
                        <a:t>Cf</a:t>
                      </a:r>
                      <a:r>
                        <a:rPr lang="en-US" sz="900" b="0" baseline="0" dirty="0" smtClean="0">
                          <a:effectLst/>
                          <a:latin typeface="+mn-lt"/>
                          <a:ea typeface="Calibri"/>
                          <a:cs typeface="Helvetica"/>
                        </a:rPr>
                        <a:t> </a:t>
                      </a:r>
                      <a:r>
                        <a:rPr lang="en-US" sz="900" b="0" dirty="0" smtClean="0">
                          <a:effectLst/>
                          <a:latin typeface="+mn-lt"/>
                          <a:ea typeface="Calibri"/>
                          <a:cs typeface="Helvetica"/>
                        </a:rPr>
                        <a:t>Prompt:  What kind of house did Pedro live in?   </a:t>
                      </a:r>
                      <a:r>
                        <a:rPr lang="en-US" sz="900" b="1" baseline="0" dirty="0" smtClean="0">
                          <a:effectLst>
                            <a:outerShdw blurRad="38100" dist="38100" dir="2700000" algn="tl">
                              <a:srgbClr val="000000">
                                <a:alpha val="43137"/>
                              </a:srgbClr>
                            </a:outerShdw>
                          </a:effectLst>
                          <a:latin typeface="+mn-lt"/>
                          <a:ea typeface="Calibri"/>
                          <a:cs typeface="Helvetica"/>
                        </a:rPr>
                        <a:t>Small house with no yard______  </a:t>
                      </a:r>
                      <a:r>
                        <a:rPr lang="en-US" sz="900" b="0" baseline="0" dirty="0" smtClean="0">
                          <a:effectLst/>
                          <a:latin typeface="+mn-lt"/>
                          <a:ea typeface="Calibri"/>
                          <a:cs typeface="Helvetica"/>
                        </a:rPr>
                        <a:t>small house with a yard_____</a:t>
                      </a:r>
                      <a:endParaRPr lang="en-US" sz="900" b="0" dirty="0" smtClean="0">
                        <a:effectLst/>
                        <a:latin typeface="+mn-lt"/>
                        <a:ea typeface="Calibri"/>
                        <a:cs typeface="Helvetica"/>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95964">
                <a:tc>
                  <a:txBody>
                    <a:bodyPr/>
                    <a:lstStyle/>
                    <a:p>
                      <a:pPr algn="ctr">
                        <a:lnSpc>
                          <a:spcPct val="100000"/>
                        </a:lnSpc>
                      </a:pPr>
                      <a:r>
                        <a:rPr lang="en-US" sz="1300" b="1" dirty="0" smtClean="0"/>
                        <a:t>3</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Calibri"/>
                          <a:cs typeface="Helvetica"/>
                        </a:rPr>
                        <a:t>Connects story events to a specific character or setting </a:t>
                      </a:r>
                    </a:p>
                    <a:p>
                      <a:pPr marL="0" marR="0" indent="0" algn="l" defTabSz="966612" rtl="0" eaLnBrk="1" fontAlgn="auto" latinLnBrk="0" hangingPunct="1">
                        <a:lnSpc>
                          <a:spcPct val="100000"/>
                        </a:lnSpc>
                        <a:spcBef>
                          <a:spcPts val="0"/>
                        </a:spcBef>
                        <a:spcAft>
                          <a:spcPts val="0"/>
                        </a:spcAft>
                        <a:buClrTx/>
                        <a:buSzTx/>
                        <a:buFontTx/>
                        <a:buNone/>
                        <a:tabLst/>
                        <a:defRPr/>
                      </a:pPr>
                      <a:r>
                        <a:rPr lang="en-US" sz="900" b="0" dirty="0" smtClean="0">
                          <a:solidFill>
                            <a:srgbClr val="000000"/>
                          </a:solidFill>
                          <a:effectLst/>
                          <a:latin typeface="+mn-lt"/>
                          <a:ea typeface="Calibri"/>
                          <a:cs typeface="Times New Roman"/>
                        </a:rPr>
                        <a:t>Toward RL.K.3 </a:t>
                      </a:r>
                      <a:r>
                        <a:rPr lang="en-US" sz="900" b="0" dirty="0" smtClean="0">
                          <a:solidFill>
                            <a:srgbClr val="000000"/>
                          </a:solidFill>
                          <a:effectLst/>
                          <a:latin typeface="+mn-lt"/>
                          <a:ea typeface="Times New Roman"/>
                          <a:cs typeface="Times New Roman"/>
                        </a:rPr>
                        <a:t>DOK-2</a:t>
                      </a:r>
                      <a:r>
                        <a:rPr lang="en-US" sz="900" b="0" baseline="0" dirty="0" smtClean="0">
                          <a:solidFill>
                            <a:srgbClr val="000000"/>
                          </a:solidFill>
                          <a:effectLst/>
                          <a:latin typeface="+mn-lt"/>
                          <a:ea typeface="Times New Roman"/>
                          <a:cs typeface="Times New Roman"/>
                        </a:rPr>
                        <a:t> </a:t>
                      </a:r>
                      <a:r>
                        <a:rPr lang="en-US" sz="900" b="0" baseline="0" dirty="0" err="1" smtClean="0">
                          <a:solidFill>
                            <a:srgbClr val="000000"/>
                          </a:solidFill>
                          <a:effectLst/>
                          <a:latin typeface="+mn-lt"/>
                          <a:ea typeface="Times New Roman"/>
                          <a:cs typeface="Times New Roman"/>
                        </a:rPr>
                        <a:t>Ch</a:t>
                      </a:r>
                      <a:r>
                        <a:rPr lang="en-US" sz="900" b="0" baseline="0" dirty="0" smtClean="0">
                          <a:solidFill>
                            <a:srgbClr val="000000"/>
                          </a:solidFill>
                          <a:effectLst/>
                          <a:latin typeface="+mn-lt"/>
                          <a:ea typeface="Times New Roman"/>
                          <a:cs typeface="Times New Roman"/>
                        </a:rPr>
                        <a:t> </a:t>
                      </a:r>
                      <a:r>
                        <a:rPr lang="en-US" sz="900" b="0" dirty="0" smtClean="0">
                          <a:solidFill>
                            <a:srgbClr val="000000"/>
                          </a:solidFill>
                          <a:effectLst/>
                          <a:latin typeface="+mn-lt"/>
                          <a:ea typeface="Calibri"/>
                          <a:cs typeface="Times New Roman"/>
                        </a:rPr>
                        <a:t>Prompt:</a:t>
                      </a:r>
                      <a:r>
                        <a:rPr lang="en-US" sz="900" b="0" baseline="0" dirty="0" smtClean="0">
                          <a:solidFill>
                            <a:srgbClr val="000000"/>
                          </a:solidFill>
                          <a:effectLst/>
                          <a:latin typeface="+mn-lt"/>
                          <a:ea typeface="Calibri"/>
                          <a:cs typeface="Times New Roman"/>
                        </a:rPr>
                        <a:t>   How did James and his mom know how to take care of the bird?   </a:t>
                      </a:r>
                    </a:p>
                    <a:p>
                      <a:pPr marL="0" marR="0" indent="0" algn="l" defTabSz="966612" rtl="0" eaLnBrk="1" fontAlgn="auto" latinLnBrk="0" hangingPunct="1">
                        <a:lnSpc>
                          <a:spcPct val="100000"/>
                        </a:lnSpc>
                        <a:spcBef>
                          <a:spcPts val="0"/>
                        </a:spcBef>
                        <a:spcAft>
                          <a:spcPts val="0"/>
                        </a:spcAft>
                        <a:buClrTx/>
                        <a:buSzTx/>
                        <a:buFontTx/>
                        <a:buNone/>
                        <a:tabLst/>
                        <a:defRPr/>
                      </a:pPr>
                      <a:r>
                        <a:rPr lang="en-US" sz="900" b="0" baseline="0" dirty="0" smtClean="0">
                          <a:solidFill>
                            <a:srgbClr val="000000"/>
                          </a:solidFill>
                          <a:effectLst/>
                          <a:latin typeface="+mn-lt"/>
                          <a:ea typeface="Calibri"/>
                          <a:cs typeface="Times New Roman"/>
                        </a:rPr>
                        <a:t>They read a book_____  </a:t>
                      </a:r>
                      <a:r>
                        <a:rPr lang="en-US" sz="900" b="1" baseline="0" dirty="0" smtClean="0">
                          <a:solidFill>
                            <a:srgbClr val="000000"/>
                          </a:solidFill>
                          <a:effectLst>
                            <a:outerShdw blurRad="38100" dist="38100" dir="2700000" algn="tl">
                              <a:srgbClr val="000000">
                                <a:alpha val="43137"/>
                              </a:srgbClr>
                            </a:outerShdw>
                          </a:effectLst>
                          <a:latin typeface="+mn-lt"/>
                          <a:ea typeface="Calibri"/>
                          <a:cs typeface="Times New Roman"/>
                        </a:rPr>
                        <a:t>They called a park ranger</a:t>
                      </a:r>
                      <a:r>
                        <a:rPr lang="en-US" sz="900" b="1" dirty="0" smtClean="0">
                          <a:solidFill>
                            <a:srgbClr val="000000"/>
                          </a:solidFill>
                          <a:effectLst>
                            <a:outerShdw blurRad="38100" dist="38100" dir="2700000" algn="tl">
                              <a:srgbClr val="000000">
                                <a:alpha val="43137"/>
                              </a:srgbClr>
                            </a:outerShdw>
                          </a:effectLst>
                          <a:latin typeface="+mn-lt"/>
                          <a:ea typeface="Calibri"/>
                          <a:cs typeface="Times New Roman"/>
                        </a:rPr>
                        <a:t>_______</a:t>
                      </a:r>
                      <a:endParaRPr lang="en-US" sz="900" b="1" dirty="0" smtClean="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1" baseline="0" dirty="0" smtClean="0">
                        <a:effectLst>
                          <a:outerShdw blurRad="38100" dist="38100" dir="2700000" algn="tl">
                            <a:srgbClr val="000000">
                              <a:alpha val="43137"/>
                            </a:srgbClr>
                          </a:outerShdw>
                        </a:effectLst>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38437">
                <a:tc>
                  <a:txBody>
                    <a:bodyPr/>
                    <a:lstStyle/>
                    <a:p>
                      <a:pPr algn="ctr">
                        <a:lnSpc>
                          <a:spcPct val="100000"/>
                        </a:lnSpc>
                      </a:pPr>
                      <a:r>
                        <a:rPr lang="en-US" sz="1300" b="1" dirty="0" smtClean="0"/>
                        <a:t>4</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Calibri"/>
                          <a:cs typeface="Helvetica"/>
                        </a:rPr>
                        <a:t>Locate information from an illustration or in the text to answer questions about the text.</a:t>
                      </a:r>
                    </a:p>
                    <a:p>
                      <a:pPr marL="0" marR="0" indent="0" algn="l" defTabSz="966612" rtl="0" eaLnBrk="1" fontAlgn="auto" latinLnBrk="0" hangingPunct="1">
                        <a:lnSpc>
                          <a:spcPct val="100000"/>
                        </a:lnSpc>
                        <a:spcBef>
                          <a:spcPts val="0"/>
                        </a:spcBef>
                        <a:spcAft>
                          <a:spcPts val="0"/>
                        </a:spcAft>
                        <a:buClrTx/>
                        <a:buSzTx/>
                        <a:buFontTx/>
                        <a:buNone/>
                        <a:tabLst/>
                        <a:defRPr/>
                      </a:pPr>
                      <a:r>
                        <a:rPr lang="en-US" sz="900" b="0" dirty="0" smtClean="0">
                          <a:solidFill>
                            <a:srgbClr val="000000"/>
                          </a:solidFill>
                          <a:effectLst/>
                          <a:latin typeface="+mn-lt"/>
                          <a:ea typeface="Times New Roman"/>
                          <a:cs typeface="Times New Roman"/>
                        </a:rPr>
                        <a:t>Toward</a:t>
                      </a:r>
                      <a:r>
                        <a:rPr lang="en-US" sz="900" b="0" baseline="0" dirty="0" smtClean="0">
                          <a:solidFill>
                            <a:srgbClr val="000000"/>
                          </a:solidFill>
                          <a:effectLst/>
                          <a:latin typeface="+mn-lt"/>
                          <a:ea typeface="Times New Roman"/>
                          <a:cs typeface="Times New Roman"/>
                        </a:rPr>
                        <a:t> </a:t>
                      </a:r>
                      <a:r>
                        <a:rPr lang="en-US" sz="900" b="0" dirty="0" smtClean="0">
                          <a:solidFill>
                            <a:srgbClr val="000000"/>
                          </a:solidFill>
                          <a:effectLst/>
                          <a:latin typeface="+mn-lt"/>
                          <a:ea typeface="Times New Roman"/>
                          <a:cs typeface="Times New Roman"/>
                        </a:rPr>
                        <a:t>RL.K.6</a:t>
                      </a:r>
                      <a:r>
                        <a:rPr lang="en-US" sz="900" b="0" baseline="0" dirty="0" smtClean="0">
                          <a:solidFill>
                            <a:srgbClr val="000000"/>
                          </a:solidFill>
                          <a:effectLst/>
                          <a:latin typeface="+mn-lt"/>
                          <a:ea typeface="Times New Roman"/>
                          <a:cs typeface="Times New Roman"/>
                        </a:rPr>
                        <a:t> </a:t>
                      </a:r>
                      <a:r>
                        <a:rPr lang="en-US" sz="900" b="0" dirty="0" smtClean="0">
                          <a:solidFill>
                            <a:srgbClr val="000000"/>
                          </a:solidFill>
                          <a:effectLst/>
                          <a:latin typeface="+mn-lt"/>
                          <a:ea typeface="Times New Roman"/>
                          <a:cs typeface="Times New Roman"/>
                        </a:rPr>
                        <a:t>DOK-2 Ci</a:t>
                      </a:r>
                      <a:r>
                        <a:rPr lang="en-US" sz="900" b="0" baseline="0" dirty="0" smtClean="0">
                          <a:solidFill>
                            <a:srgbClr val="000000"/>
                          </a:solidFill>
                          <a:effectLst/>
                          <a:latin typeface="+mn-lt"/>
                          <a:ea typeface="Times New Roman"/>
                          <a:cs typeface="Times New Roman"/>
                        </a:rPr>
                        <a:t> </a:t>
                      </a:r>
                      <a:r>
                        <a:rPr lang="en-US" sz="900" b="0" dirty="0" smtClean="0">
                          <a:solidFill>
                            <a:srgbClr val="000000"/>
                          </a:solidFill>
                          <a:effectLst/>
                          <a:latin typeface="+mn-lt"/>
                          <a:ea typeface="Times New Roman"/>
                          <a:cs typeface="Times New Roman"/>
                        </a:rPr>
                        <a:t>Prompt:  </a:t>
                      </a:r>
                      <a:r>
                        <a:rPr lang="en-US" sz="900" b="0" baseline="0" dirty="0" smtClean="0">
                          <a:solidFill>
                            <a:srgbClr val="000000"/>
                          </a:solidFill>
                          <a:effectLst/>
                          <a:latin typeface="+mn-lt"/>
                          <a:ea typeface="Times New Roman"/>
                          <a:cs typeface="Times New Roman"/>
                        </a:rPr>
                        <a:t> What is an animal Pedro saw at the pet store?  </a:t>
                      </a:r>
                      <a:r>
                        <a:rPr lang="en-US" sz="900" b="0" dirty="0" smtClean="0">
                          <a:solidFill>
                            <a:srgbClr val="000000"/>
                          </a:solidFill>
                          <a:effectLst/>
                          <a:latin typeface="+mn-lt"/>
                          <a:ea typeface="Times New Roman"/>
                          <a:cs typeface="Times New Roman"/>
                        </a:rPr>
                        <a:t> </a:t>
                      </a:r>
                      <a:r>
                        <a:rPr lang="en-US" sz="900" b="1" dirty="0" smtClean="0">
                          <a:solidFill>
                            <a:srgbClr val="000000"/>
                          </a:solidFill>
                          <a:effectLst>
                            <a:outerShdw blurRad="38100" dist="38100" dir="2700000" algn="tl">
                              <a:srgbClr val="000000">
                                <a:alpha val="43137"/>
                              </a:srgbClr>
                            </a:outerShdw>
                          </a:effectLst>
                          <a:latin typeface="+mn-lt"/>
                          <a:ea typeface="Times New Roman"/>
                          <a:cs typeface="Times New Roman"/>
                        </a:rPr>
                        <a:t>fish_______   </a:t>
                      </a:r>
                      <a:r>
                        <a:rPr lang="en-US" sz="900" b="0" dirty="0" smtClean="0">
                          <a:solidFill>
                            <a:srgbClr val="000000"/>
                          </a:solidFill>
                          <a:effectLst/>
                          <a:latin typeface="+mn-lt"/>
                          <a:ea typeface="Times New Roman"/>
                          <a:cs typeface="Times New Roman"/>
                        </a:rPr>
                        <a:t>snake ________</a:t>
                      </a:r>
                      <a:endParaRPr lang="en-US" sz="900" b="1"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1" dirty="0" smtClean="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47273">
                <a:tc>
                  <a:txBody>
                    <a:bodyPr/>
                    <a:lstStyle/>
                    <a:p>
                      <a:pPr algn="ctr">
                        <a:lnSpc>
                          <a:spcPct val="100000"/>
                        </a:lnSpc>
                      </a:pPr>
                      <a:r>
                        <a:rPr lang="en-US" sz="1300" b="1" dirty="0" smtClean="0"/>
                        <a:t>5</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rPr>
                        <a:t>Can sequence the events of an adventure or experience (beginning and ending).</a:t>
                      </a:r>
                    </a:p>
                    <a:p>
                      <a:pPr marL="0" marR="0" indent="0" algn="l" defTabSz="966612" rtl="0" eaLnBrk="1" fontAlgn="auto" latinLnBrk="0" hangingPunct="1">
                        <a:lnSpc>
                          <a:spcPct val="100000"/>
                        </a:lnSpc>
                        <a:spcBef>
                          <a:spcPts val="0"/>
                        </a:spcBef>
                        <a:spcAft>
                          <a:spcPts val="0"/>
                        </a:spcAft>
                        <a:buClrTx/>
                        <a:buSzTx/>
                        <a:buFontTx/>
                        <a:buNone/>
                        <a:tabLst/>
                        <a:defRPr/>
                      </a:pPr>
                      <a:r>
                        <a:rPr lang="en-US" sz="900" b="0" dirty="0" smtClean="0">
                          <a:effectLst/>
                          <a:latin typeface="+mn-lt"/>
                          <a:ea typeface="Calibri"/>
                          <a:cs typeface="Times New Roman"/>
                        </a:rPr>
                        <a:t>Toward RL.K.9</a:t>
                      </a:r>
                      <a:r>
                        <a:rPr lang="en-US" sz="900" b="0" baseline="0" dirty="0" smtClean="0">
                          <a:effectLst/>
                          <a:latin typeface="+mn-lt"/>
                          <a:ea typeface="Calibri"/>
                          <a:cs typeface="Times New Roman"/>
                        </a:rPr>
                        <a:t> </a:t>
                      </a:r>
                      <a:r>
                        <a:rPr lang="en-US" sz="900" b="0" dirty="0" smtClean="0">
                          <a:effectLst/>
                          <a:latin typeface="+mn-lt"/>
                          <a:ea typeface="Calibri"/>
                          <a:cs typeface="Times New Roman"/>
                        </a:rPr>
                        <a:t>DOK-2</a:t>
                      </a:r>
                      <a:r>
                        <a:rPr lang="en-US" sz="900" b="0" baseline="0" dirty="0" smtClean="0">
                          <a:effectLst/>
                          <a:latin typeface="+mn-lt"/>
                          <a:ea typeface="Calibri"/>
                          <a:cs typeface="Times New Roman"/>
                        </a:rPr>
                        <a:t> Ci Prompt:  Which pictures show what happened first?   At the pet shop_____    </a:t>
                      </a:r>
                      <a:r>
                        <a:rPr lang="en-US" sz="900" b="1" baseline="0" dirty="0" smtClean="0">
                          <a:effectLst>
                            <a:outerShdw blurRad="38100" dist="38100" dir="2700000" algn="tl">
                              <a:srgbClr val="000000">
                                <a:alpha val="43137"/>
                              </a:srgbClr>
                            </a:outerShdw>
                          </a:effectLst>
                          <a:latin typeface="+mn-lt"/>
                          <a:ea typeface="Calibri"/>
                          <a:cs typeface="Times New Roman"/>
                        </a:rPr>
                        <a:t>Asking for a pet______</a:t>
                      </a:r>
                      <a:endParaRPr lang="en-US" sz="900" b="1" dirty="0" smtClean="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32309">
                <a:tc>
                  <a:txBody>
                    <a:bodyPr/>
                    <a:lstStyle/>
                    <a:p>
                      <a:pPr algn="ctr">
                        <a:lnSpc>
                          <a:spcPct val="100000"/>
                        </a:lnSpc>
                      </a:pPr>
                      <a:r>
                        <a:rPr lang="en-US" sz="1300" b="1" dirty="0" smtClean="0"/>
                        <a:t>6</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rPr>
                        <a:t>Lists adventures or experiences of characters  ( classroom activity: in two separate lists or columns).</a:t>
                      </a:r>
                    </a:p>
                    <a:p>
                      <a:pPr marL="0" marR="0" indent="0" algn="l" defTabSz="966612" rtl="0" eaLnBrk="1" fontAlgn="auto" latinLnBrk="0" hangingPunct="1">
                        <a:lnSpc>
                          <a:spcPct val="100000"/>
                        </a:lnSpc>
                        <a:spcBef>
                          <a:spcPts val="0"/>
                        </a:spcBef>
                        <a:spcAft>
                          <a:spcPts val="0"/>
                        </a:spcAft>
                        <a:buClrTx/>
                        <a:buSzTx/>
                        <a:buFontTx/>
                        <a:buNone/>
                        <a:tabLst/>
                        <a:defRPr/>
                      </a:pPr>
                      <a:r>
                        <a:rPr lang="en-US" sz="900" b="0" baseline="0" dirty="0" smtClean="0">
                          <a:solidFill>
                            <a:srgbClr val="000000"/>
                          </a:solidFill>
                          <a:effectLst/>
                          <a:latin typeface="+mn-lt"/>
                          <a:ea typeface="Times New Roman"/>
                          <a:cs typeface="Times New Roman"/>
                        </a:rPr>
                        <a:t>Toward RL.K.9 DOK-3 </a:t>
                      </a:r>
                      <a:r>
                        <a:rPr lang="en-US" sz="900" b="0" baseline="0" dirty="0" err="1" smtClean="0">
                          <a:solidFill>
                            <a:srgbClr val="000000"/>
                          </a:solidFill>
                          <a:effectLst/>
                          <a:latin typeface="+mn-lt"/>
                          <a:ea typeface="Times New Roman"/>
                          <a:cs typeface="Times New Roman"/>
                        </a:rPr>
                        <a:t>Anp</a:t>
                      </a:r>
                      <a:r>
                        <a:rPr lang="en-US" sz="900" b="0" baseline="0" dirty="0" smtClean="0">
                          <a:solidFill>
                            <a:schemeClr val="tx1"/>
                          </a:solidFill>
                          <a:effectLst/>
                          <a:latin typeface="+mn-lt"/>
                          <a:ea typeface="Times New Roman"/>
                          <a:cs typeface="Times New Roman"/>
                        </a:rPr>
                        <a:t> </a:t>
                      </a:r>
                      <a:r>
                        <a:rPr lang="en-US" sz="900" b="0" dirty="0" smtClean="0">
                          <a:effectLst/>
                          <a:latin typeface="+mn-lt"/>
                          <a:ea typeface="Calibri"/>
                          <a:cs typeface="Times New Roman"/>
                        </a:rPr>
                        <a:t>Prompt</a:t>
                      </a:r>
                      <a:r>
                        <a:rPr lang="en-US" sz="900" b="0" dirty="0" smtClean="0">
                          <a:solidFill>
                            <a:schemeClr val="tx1"/>
                          </a:solidFill>
                          <a:effectLst/>
                          <a:latin typeface="+mn-lt"/>
                          <a:ea typeface="Calibri"/>
                          <a:cs typeface="Times New Roman"/>
                        </a:rPr>
                        <a:t>:</a:t>
                      </a:r>
                      <a:r>
                        <a:rPr lang="en-US" sz="900" b="0" baseline="0" dirty="0" smtClean="0">
                          <a:solidFill>
                            <a:schemeClr val="tx1"/>
                          </a:solidFill>
                          <a:effectLst/>
                          <a:latin typeface="+mn-lt"/>
                          <a:ea typeface="Calibri"/>
                          <a:cs typeface="Times New Roman"/>
                        </a:rPr>
                        <a:t> Which character gets a new pet?  James ______     </a:t>
                      </a:r>
                      <a:r>
                        <a:rPr lang="en-US" sz="900" b="1" baseline="0" dirty="0" smtClean="0">
                          <a:solidFill>
                            <a:schemeClr val="tx1"/>
                          </a:solidFill>
                          <a:effectLst>
                            <a:outerShdw blurRad="38100" dist="38100" dir="2700000" algn="tl">
                              <a:srgbClr val="000000">
                                <a:alpha val="43137"/>
                              </a:srgbClr>
                            </a:outerShdw>
                          </a:effectLst>
                          <a:latin typeface="+mn-lt"/>
                          <a:ea typeface="Calibri"/>
                          <a:cs typeface="Times New Roman"/>
                        </a:rPr>
                        <a:t>Pedro_____</a:t>
                      </a:r>
                      <a:endParaRPr lang="en-US" sz="900" b="1" dirty="0" smtClean="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93545">
                <a:tc>
                  <a:txBody>
                    <a:bodyPr/>
                    <a:lstStyle/>
                    <a:p>
                      <a:pPr algn="ctr">
                        <a:lnSpc>
                          <a:spcPct val="100000"/>
                        </a:lnSpc>
                      </a:pPr>
                      <a:r>
                        <a:rPr lang="en-US" sz="1300" b="1" dirty="0" smtClean="0"/>
                        <a:t>7</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13">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900" b="1" i="0" dirty="0" smtClean="0">
                          <a:effectLst>
                            <a:outerShdw blurRad="38100" dist="38100" dir="2700000" algn="tl">
                              <a:srgbClr val="000000">
                                <a:alpha val="43137"/>
                              </a:srgbClr>
                            </a:outerShdw>
                          </a:effectLst>
                          <a:latin typeface="+mn-lt"/>
                          <a:ea typeface="Calibri"/>
                          <a:cs typeface="Times New Roman"/>
                        </a:rPr>
                        <a:t>Constructed Response Prompt RL.K.9 </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mn-lt"/>
                          <a:ea typeface="Times New Roman"/>
                          <a:cs typeface="Times New Roman"/>
                        </a:rPr>
                        <a:t>Analyzes the adventure or experiences between two characters. </a:t>
                      </a:r>
                      <a:r>
                        <a:rPr lang="en-US" sz="900" b="0" dirty="0" smtClean="0">
                          <a:effectLst/>
                          <a:latin typeface="+mn-lt"/>
                          <a:ea typeface="Calibri"/>
                          <a:cs typeface="Times New Roman"/>
                        </a:rPr>
                        <a:t>Toward RL.K.</a:t>
                      </a:r>
                      <a:r>
                        <a:rPr lang="en-US" sz="900" b="0" dirty="0" smtClean="0">
                          <a:solidFill>
                            <a:schemeClr val="tx1"/>
                          </a:solidFill>
                          <a:effectLst/>
                          <a:latin typeface="+mn-lt"/>
                          <a:ea typeface="Calibri"/>
                          <a:cs typeface="Times New Roman"/>
                        </a:rPr>
                        <a:t>9  </a:t>
                      </a:r>
                      <a:r>
                        <a:rPr lang="en-US" sz="900" b="0" dirty="0" smtClean="0">
                          <a:effectLst/>
                          <a:latin typeface="+mn-lt"/>
                          <a:ea typeface="Calibri"/>
                          <a:cs typeface="Times New Roman"/>
                        </a:rPr>
                        <a:t> DOK-3 </a:t>
                      </a:r>
                      <a:r>
                        <a:rPr lang="en-US" sz="900" b="0" dirty="0" err="1" smtClean="0">
                          <a:effectLst/>
                          <a:latin typeface="+mn-lt"/>
                          <a:ea typeface="Calibri"/>
                          <a:cs typeface="Times New Roman"/>
                        </a:rPr>
                        <a:t>Anz</a:t>
                      </a:r>
                      <a:r>
                        <a:rPr lang="en-US" sz="900" b="0" dirty="0" smtClean="0">
                          <a:effectLst/>
                          <a:latin typeface="+mn-lt"/>
                          <a:ea typeface="Calibri"/>
                          <a:cs typeface="Times New Roman"/>
                        </a:rPr>
                        <a:t> </a:t>
                      </a:r>
                    </a:p>
                    <a:p>
                      <a:pPr marL="0" marR="0" lvl="0" indent="0" algn="l" defTabSz="1018809" rtl="0" eaLnBrk="1" fontAlgn="auto" latinLnBrk="0" hangingPunct="1">
                        <a:lnSpc>
                          <a:spcPct val="100000"/>
                        </a:lnSpc>
                        <a:spcBef>
                          <a:spcPts val="0"/>
                        </a:spcBef>
                        <a:spcAft>
                          <a:spcPts val="0"/>
                        </a:spcAft>
                        <a:buClrTx/>
                        <a:buSzTx/>
                        <a:buFontTx/>
                        <a:buNone/>
                        <a:tabLst/>
                        <a:defRPr/>
                      </a:pPr>
                      <a:r>
                        <a:rPr lang="en-US" sz="900" b="0" i="0" dirty="0" smtClean="0">
                          <a:effectLst/>
                          <a:latin typeface="+mn-lt"/>
                          <a:ea typeface="Calibri"/>
                          <a:cs typeface="Times New Roman"/>
                        </a:rPr>
                        <a:t>Prompt: Draw, write or tell about what made Pedro and James happy at the end of each story.</a:t>
                      </a:r>
                      <a:r>
                        <a:rPr lang="en-US" sz="900" b="0" i="0" baseline="0" dirty="0" smtClean="0">
                          <a:effectLst/>
                          <a:latin typeface="+mn-lt"/>
                          <a:ea typeface="Calibri"/>
                          <a:cs typeface="Times New Roman"/>
                        </a:rPr>
                        <a:t>   </a:t>
                      </a:r>
                      <a:r>
                        <a:rPr lang="en-US" sz="900" b="0" dirty="0" smtClean="0">
                          <a:effectLst/>
                          <a:latin typeface="+mn-lt"/>
                          <a:ea typeface="Calibri"/>
                          <a:cs typeface="Times New Roman"/>
                        </a:rPr>
                        <a:t>Points:    2___   1____   0_____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4323">
                <a:tc gridSpan="14">
                  <a:txBody>
                    <a:bodyPr/>
                    <a:lstStyle/>
                    <a:p>
                      <a:pPr>
                        <a:lnSpc>
                          <a:spcPct val="100000"/>
                        </a:lnSpc>
                      </a:pPr>
                      <a:r>
                        <a:rPr lang="en-US" sz="1200" b="1" dirty="0" smtClean="0"/>
                        <a:t>Informational</a:t>
                      </a:r>
                      <a:r>
                        <a:rPr lang="en-US" sz="1200" b="1" baseline="0" dirty="0" smtClean="0"/>
                        <a:t> Passages: </a:t>
                      </a:r>
                      <a:r>
                        <a:rPr lang="en-US" sz="1200" b="1" u="sng" baseline="0" dirty="0" smtClean="0"/>
                        <a:t>What Do Animals Eat?</a:t>
                      </a:r>
                      <a:r>
                        <a:rPr lang="en-US" sz="1200" b="1" u="none" baseline="0" dirty="0" smtClean="0"/>
                        <a:t> and </a:t>
                      </a:r>
                      <a:r>
                        <a:rPr lang="en-US" sz="1200" b="1" u="sng" baseline="0" dirty="0" smtClean="0"/>
                        <a:t>Rocks Help This Animal Eat</a:t>
                      </a:r>
                      <a:endParaRPr lang="en-US" sz="1200" b="1" i="0" dirty="0">
                        <a:solidFill>
                          <a:schemeClr val="tx1"/>
                        </a:solidFill>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solidFill>
                          <a:srgbClr val="FF0000"/>
                        </a:solidFill>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8685">
                <a:tc>
                  <a:txBody>
                    <a:bodyPr/>
                    <a:lstStyle/>
                    <a:p>
                      <a:pPr algn="ctr">
                        <a:lnSpc>
                          <a:spcPct val="100000"/>
                        </a:lnSpc>
                      </a:pPr>
                      <a:r>
                        <a:rPr lang="en-US" sz="1300" b="1" dirty="0" smtClean="0"/>
                        <a:t>8</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rPr>
                        <a:t>Explains connections between cause and effect of events.</a:t>
                      </a: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p>
                      <a:pPr>
                        <a:lnSpc>
                          <a:spcPct val="100000"/>
                        </a:lnSpc>
                      </a:pPr>
                      <a:r>
                        <a:rPr lang="en-US" sz="900" b="0" dirty="0" smtClean="0">
                          <a:effectLst/>
                          <a:latin typeface="+mn-lt"/>
                          <a:ea typeface="Calibri"/>
                          <a:cs typeface="Helvetica"/>
                        </a:rPr>
                        <a:t>Toward RI.K.3 DOK-2</a:t>
                      </a:r>
                      <a:r>
                        <a:rPr lang="en-US" sz="900" b="0" baseline="0" dirty="0" smtClean="0">
                          <a:effectLst/>
                          <a:latin typeface="+mn-lt"/>
                          <a:ea typeface="Calibri"/>
                          <a:cs typeface="Helvetica"/>
                        </a:rPr>
                        <a:t> </a:t>
                      </a:r>
                      <a:r>
                        <a:rPr lang="en-US" sz="900" b="0" dirty="0" err="1" smtClean="0">
                          <a:effectLst/>
                          <a:latin typeface="+mn-lt"/>
                          <a:ea typeface="Calibri"/>
                          <a:cs typeface="Helvetica"/>
                        </a:rPr>
                        <a:t>Ch</a:t>
                      </a:r>
                      <a:r>
                        <a:rPr lang="en-US" sz="900" b="0" baseline="0" dirty="0" smtClean="0">
                          <a:effectLst/>
                          <a:latin typeface="+mn-lt"/>
                          <a:ea typeface="Calibri"/>
                          <a:cs typeface="Helvetica"/>
                        </a:rPr>
                        <a:t> </a:t>
                      </a:r>
                      <a:r>
                        <a:rPr lang="en-US" sz="900" b="0" dirty="0" smtClean="0">
                          <a:effectLst/>
                          <a:latin typeface="+mn-lt"/>
                          <a:ea typeface="Calibri"/>
                          <a:cs typeface="Helvetica"/>
                        </a:rPr>
                        <a:t> Prompt: What is something all animals need in their habitat?   </a:t>
                      </a:r>
                      <a:r>
                        <a:rPr lang="en-US" sz="900" b="1" baseline="0" dirty="0" smtClean="0">
                          <a:effectLst>
                            <a:outerShdw blurRad="38100" dist="38100" dir="2700000" algn="tl">
                              <a:srgbClr val="000000">
                                <a:alpha val="43137"/>
                              </a:srgbClr>
                            </a:outerShdw>
                          </a:effectLst>
                          <a:latin typeface="+mn-lt"/>
                          <a:ea typeface="Calibri"/>
                          <a:cs typeface="Helvetica"/>
                        </a:rPr>
                        <a:t>Food and water____  </a:t>
                      </a:r>
                      <a:r>
                        <a:rPr lang="en-US" sz="900" b="0" baseline="0" dirty="0" smtClean="0">
                          <a:effectLst/>
                          <a:latin typeface="+mn-lt"/>
                          <a:ea typeface="Calibri"/>
                          <a:cs typeface="Helvetica"/>
                        </a:rPr>
                        <a:t>acacia  trees_____</a:t>
                      </a:r>
                      <a:endParaRPr lang="en-US" sz="900" b="0" dirty="0" smtClean="0">
                        <a:effectLst/>
                        <a:latin typeface="+mn-lt"/>
                        <a:ea typeface="Calibri"/>
                        <a:cs typeface="Helvetica"/>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000" dirty="0" smtClean="0"/>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45164">
                <a:tc>
                  <a:txBody>
                    <a:bodyPr/>
                    <a:lstStyle/>
                    <a:p>
                      <a:pPr algn="ctr">
                        <a:lnSpc>
                          <a:spcPct val="100000"/>
                        </a:lnSpc>
                      </a:pPr>
                      <a:r>
                        <a:rPr lang="en-US" sz="1300" b="1" dirty="0" smtClean="0"/>
                        <a:t>9</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rPr>
                        <a:t>…or how two individuals/ideas are the same or different …</a:t>
                      </a:r>
                    </a:p>
                    <a:p>
                      <a:r>
                        <a:rPr lang="en-US" sz="900" b="0" dirty="0" smtClean="0">
                          <a:latin typeface="+mn-lt"/>
                          <a:ea typeface="Calibri"/>
                          <a:cs typeface="Helvetica"/>
                        </a:rPr>
                        <a:t>Toward Rl.K.3</a:t>
                      </a:r>
                      <a:r>
                        <a:rPr lang="en-US" sz="900" b="0" baseline="0" dirty="0" smtClean="0">
                          <a:latin typeface="+mn-lt"/>
                          <a:ea typeface="Calibri"/>
                          <a:cs typeface="Helvetica"/>
                        </a:rPr>
                        <a:t> </a:t>
                      </a:r>
                      <a:r>
                        <a:rPr lang="en-US" sz="900" b="0" dirty="0" smtClean="0">
                          <a:latin typeface="+mn-lt"/>
                          <a:ea typeface="Calibri"/>
                          <a:cs typeface="Helvetica"/>
                        </a:rPr>
                        <a:t>DOK-3</a:t>
                      </a:r>
                      <a:r>
                        <a:rPr lang="en-US" sz="900" b="0" baseline="0" dirty="0" smtClean="0">
                          <a:latin typeface="+mn-lt"/>
                          <a:ea typeface="Calibri"/>
                          <a:cs typeface="Helvetica"/>
                        </a:rPr>
                        <a:t> </a:t>
                      </a:r>
                      <a:r>
                        <a:rPr lang="en-US" sz="900" b="0" dirty="0" err="1" smtClean="0">
                          <a:latin typeface="+mn-lt"/>
                          <a:ea typeface="Calibri"/>
                          <a:cs typeface="Helvetica"/>
                        </a:rPr>
                        <a:t>Anp</a:t>
                      </a:r>
                      <a:r>
                        <a:rPr lang="en-US" sz="900" b="0" baseline="0" dirty="0" smtClean="0">
                          <a:latin typeface="+mn-lt"/>
                          <a:ea typeface="Calibri"/>
                          <a:cs typeface="Helvetica"/>
                        </a:rPr>
                        <a:t> </a:t>
                      </a:r>
                      <a:r>
                        <a:rPr lang="en-US" sz="900" b="0" dirty="0" smtClean="0">
                          <a:latin typeface="+mn-lt"/>
                          <a:ea typeface="Calibri"/>
                          <a:cs typeface="Helvetica"/>
                        </a:rPr>
                        <a:t>Prompt: </a:t>
                      </a:r>
                      <a:r>
                        <a:rPr lang="en-US" sz="900" b="0" baseline="0" dirty="0" smtClean="0">
                          <a:latin typeface="+mn-lt"/>
                          <a:ea typeface="Calibri"/>
                          <a:cs typeface="Helvetica"/>
                        </a:rPr>
                        <a:t> Teacher: “</a:t>
                      </a:r>
                      <a:r>
                        <a:rPr lang="en-US" sz="900" b="0" dirty="0" smtClean="0">
                          <a:effectLst/>
                          <a:latin typeface="+mn-lt"/>
                          <a:cs typeface="Helvetica" pitchFamily="34" charset="0"/>
                        </a:rPr>
                        <a:t>How do lizards and elephants protect themselves differently</a:t>
                      </a:r>
                      <a:r>
                        <a:rPr lang="en-US" sz="900" b="0" baseline="0" dirty="0" smtClean="0">
                          <a:effectLst/>
                          <a:latin typeface="+mn-lt"/>
                          <a:cs typeface="Helvetica" pitchFamily="34" charset="0"/>
                        </a:rPr>
                        <a:t>?”  (i.e.</a:t>
                      </a:r>
                      <a:r>
                        <a:rPr lang="en-US" sz="900" dirty="0" smtClean="0"/>
                        <a:t> A </a:t>
                      </a:r>
                      <a:r>
                        <a:rPr lang="en-US" sz="900" b="1" dirty="0" smtClean="0"/>
                        <a:t>lizard </a:t>
                      </a:r>
                      <a:r>
                        <a:rPr lang="en-US" sz="900" dirty="0" smtClean="0"/>
                        <a:t>hides under rocks to protect itself from hungry </a:t>
                      </a:r>
                      <a:r>
                        <a:rPr lang="en-US" sz="900" b="1" dirty="0" smtClean="0"/>
                        <a:t>birds</a:t>
                      </a:r>
                      <a:r>
                        <a:rPr lang="en-US" sz="900" b="1" baseline="0" dirty="0" smtClean="0"/>
                        <a:t> </a:t>
                      </a:r>
                      <a:r>
                        <a:rPr lang="en-US" sz="900" b="0" baseline="0" dirty="0" smtClean="0"/>
                        <a:t>and </a:t>
                      </a:r>
                      <a:r>
                        <a:rPr lang="en-US" sz="900" dirty="0" smtClean="0"/>
                        <a:t>Elephants have herds).</a:t>
                      </a:r>
                      <a:r>
                        <a:rPr lang="en-US" sz="900" baseline="0" dirty="0" smtClean="0"/>
                        <a:t>  Students must have both correct.</a:t>
                      </a:r>
                      <a:endParaRPr lang="en-US" sz="900" dirty="0" smtClean="0"/>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aseline="0" dirty="0" smtClean="0"/>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53848">
                <a:tc>
                  <a:txBody>
                    <a:bodyPr/>
                    <a:lstStyle/>
                    <a:p>
                      <a:pPr algn="ctr">
                        <a:lnSpc>
                          <a:spcPct val="100000"/>
                        </a:lnSpc>
                      </a:pPr>
                      <a:r>
                        <a:rPr lang="en-US" sz="1300" b="1" dirty="0" smtClean="0"/>
                        <a:t>10</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rPr>
                        <a:t>Locate information or ideas presented in the text by the illustrator.</a:t>
                      </a: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algn="l">
                        <a:lnSpc>
                          <a:spcPct val="100000"/>
                        </a:lnSpc>
                        <a:spcBef>
                          <a:spcPts val="0"/>
                        </a:spcBef>
                        <a:spcAft>
                          <a:spcPts val="0"/>
                        </a:spcAft>
                      </a:pPr>
                      <a:r>
                        <a:rPr lang="en-US" sz="900" b="0" baseline="0" dirty="0" smtClean="0">
                          <a:solidFill>
                            <a:srgbClr val="000000"/>
                          </a:solidFill>
                          <a:effectLst/>
                          <a:latin typeface="+mn-lt"/>
                          <a:ea typeface="Times New Roman"/>
                          <a:cs typeface="Times New Roman"/>
                        </a:rPr>
                        <a:t>Toward RI.K.6  </a:t>
                      </a:r>
                      <a:r>
                        <a:rPr lang="en-US" sz="900" b="0" dirty="0" smtClean="0">
                          <a:solidFill>
                            <a:srgbClr val="000000"/>
                          </a:solidFill>
                          <a:effectLst/>
                          <a:latin typeface="+mn-lt"/>
                          <a:ea typeface="Times New Roman"/>
                          <a:cs typeface="Times New Roman"/>
                        </a:rPr>
                        <a:t>DOK-2</a:t>
                      </a:r>
                      <a:r>
                        <a:rPr lang="en-US" sz="900" b="0" baseline="0" dirty="0" smtClean="0">
                          <a:solidFill>
                            <a:srgbClr val="000000"/>
                          </a:solidFill>
                          <a:effectLst/>
                          <a:latin typeface="+mn-lt"/>
                          <a:ea typeface="Times New Roman"/>
                          <a:cs typeface="Times New Roman"/>
                        </a:rPr>
                        <a:t> Cl  Prompt:  Where is the best habitat for a fawn?  In a nest ________       </a:t>
                      </a:r>
                      <a:r>
                        <a:rPr lang="en-US" sz="900" b="1" baseline="0" dirty="0" smtClean="0">
                          <a:solidFill>
                            <a:srgbClr val="000000"/>
                          </a:solidFill>
                          <a:effectLst>
                            <a:outerShdw blurRad="38100" dist="38100" dir="2700000" algn="tl">
                              <a:srgbClr val="000000">
                                <a:alpha val="43137"/>
                              </a:srgbClr>
                            </a:outerShdw>
                          </a:effectLst>
                          <a:latin typeface="+mn-lt"/>
                          <a:ea typeface="Times New Roman"/>
                          <a:cs typeface="Times New Roman"/>
                        </a:rPr>
                        <a:t>a soft place in the woods_____</a:t>
                      </a:r>
                      <a:endParaRPr lang="en-US" sz="900" b="1"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l">
                        <a:lnSpc>
                          <a:spcPct val="115000"/>
                        </a:lnSpc>
                        <a:spcBef>
                          <a:spcPts val="0"/>
                        </a:spcBef>
                        <a:spcAft>
                          <a:spcPts val="0"/>
                        </a:spcAft>
                      </a:pPr>
                      <a:endParaRPr lang="en-US" sz="1000" dirty="0">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24985">
                <a:tc>
                  <a:txBody>
                    <a:bodyPr/>
                    <a:lstStyle/>
                    <a:p>
                      <a:pPr algn="ctr">
                        <a:lnSpc>
                          <a:spcPct val="100000"/>
                        </a:lnSpc>
                      </a:pPr>
                      <a:r>
                        <a:rPr lang="en-US" sz="1300" b="1" dirty="0" smtClean="0"/>
                        <a:t>11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algn="l">
                        <a:lnSpc>
                          <a:spcPct val="100000"/>
                        </a:lnSpc>
                        <a:spcBef>
                          <a:spcPts val="0"/>
                        </a:spcBef>
                        <a:spcAft>
                          <a:spcPts val="0"/>
                        </a:spcAft>
                      </a:pPr>
                      <a:r>
                        <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rPr>
                        <a:t>Locate information or ideas presented in the text by the author.</a:t>
                      </a:r>
                    </a:p>
                    <a:p>
                      <a:pPr marL="0" marR="0" algn="l">
                        <a:lnSpc>
                          <a:spcPct val="100000"/>
                        </a:lnSpc>
                        <a:spcBef>
                          <a:spcPts val="0"/>
                        </a:spcBef>
                        <a:spcAft>
                          <a:spcPts val="0"/>
                        </a:spcAft>
                      </a:pPr>
                      <a:r>
                        <a:rPr lang="en-US" sz="900" b="0" dirty="0" smtClean="0">
                          <a:solidFill>
                            <a:srgbClr val="000000"/>
                          </a:solidFill>
                          <a:effectLst/>
                          <a:latin typeface="+mn-lt"/>
                          <a:ea typeface="Times New Roman"/>
                          <a:cs typeface="Times New Roman"/>
                        </a:rPr>
                        <a:t>Toward RI.K.6</a:t>
                      </a:r>
                      <a:r>
                        <a:rPr lang="en-US" sz="900" b="0" baseline="0" dirty="0" smtClean="0">
                          <a:solidFill>
                            <a:srgbClr val="000000"/>
                          </a:solidFill>
                          <a:effectLst/>
                          <a:latin typeface="+mn-lt"/>
                          <a:ea typeface="Times New Roman"/>
                          <a:cs typeface="Times New Roman"/>
                        </a:rPr>
                        <a:t> </a:t>
                      </a:r>
                      <a:r>
                        <a:rPr lang="en-US" sz="900" b="0" dirty="0" smtClean="0">
                          <a:solidFill>
                            <a:srgbClr val="000000"/>
                          </a:solidFill>
                          <a:effectLst/>
                          <a:latin typeface="+mn-lt"/>
                          <a:ea typeface="Times New Roman"/>
                          <a:cs typeface="Times New Roman"/>
                        </a:rPr>
                        <a:t>DOK-2 Cl Prompt: Why do bears need a large area to roam in?   </a:t>
                      </a:r>
                      <a:r>
                        <a:rPr lang="en-US" sz="900" b="0" dirty="0" smtClean="0">
                          <a:solidFill>
                            <a:schemeClr val="tx1"/>
                          </a:solidFill>
                          <a:effectLst/>
                          <a:latin typeface="+mn-lt"/>
                          <a:ea typeface="Times New Roman"/>
                          <a:cs typeface="Times New Roman"/>
                        </a:rPr>
                        <a:t>t</a:t>
                      </a:r>
                      <a:r>
                        <a:rPr lang="en-US" sz="900" b="0" dirty="0" smtClean="0">
                          <a:effectLst/>
                          <a:latin typeface="+mn-lt"/>
                          <a:ea typeface="Calibri"/>
                          <a:cs typeface="Times New Roman"/>
                        </a:rPr>
                        <a:t>o climb trees____      </a:t>
                      </a:r>
                      <a:r>
                        <a:rPr lang="en-US" sz="900" b="1" dirty="0" smtClean="0">
                          <a:effectLst>
                            <a:outerShdw blurRad="38100" dist="38100" dir="2700000" algn="tl">
                              <a:srgbClr val="000000">
                                <a:alpha val="43137"/>
                              </a:srgbClr>
                            </a:outerShdw>
                          </a:effectLst>
                          <a:latin typeface="+mn-lt"/>
                          <a:ea typeface="Calibri"/>
                          <a:cs typeface="Times New Roman"/>
                        </a:rPr>
                        <a:t>to find enough food___</a:t>
                      </a:r>
                      <a:endParaRPr lang="en-US" sz="900" b="1" dirty="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15000"/>
                        </a:lnSpc>
                        <a:spcBef>
                          <a:spcPts val="0"/>
                        </a:spcBef>
                        <a:spcAft>
                          <a:spcPts val="0"/>
                        </a:spcAft>
                        <a:buClrTx/>
                        <a:buSzTx/>
                        <a:buFontTx/>
                        <a:buNone/>
                        <a:tabLst/>
                        <a:defRPr/>
                      </a:pPr>
                      <a:endParaRPr lang="en-US" sz="10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30300">
                <a:tc>
                  <a:txBody>
                    <a:bodyPr/>
                    <a:lstStyle/>
                    <a:p>
                      <a:pPr algn="ctr">
                        <a:lnSpc>
                          <a:spcPct val="100000"/>
                        </a:lnSpc>
                      </a:pPr>
                      <a:r>
                        <a:rPr lang="en-US" sz="1300" b="1" dirty="0" smtClean="0"/>
                        <a:t>12</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rPr>
                        <a:t>Make generalizations between two texts on the same topic (how they are generally the same/different) about specific illustrations, descriptions or procedures.</a:t>
                      </a:r>
                      <a:r>
                        <a:rPr kumimoji="0" lang="en-US" sz="900" b="0" i="0" u="none" strike="noStrike" kern="1200" cap="none" spc="0" normalizeH="0" baseline="0" noProof="0" dirty="0" smtClean="0">
                          <a:ln>
                            <a:noFill/>
                          </a:ln>
                          <a:solidFill>
                            <a:prstClr val="black"/>
                          </a:solidFill>
                          <a:effectLst/>
                          <a:uLnTx/>
                          <a:uFillTx/>
                          <a:latin typeface="+mn-lt"/>
                          <a:ea typeface="Times New Roman"/>
                          <a:cs typeface="Times New Roman"/>
                        </a:rPr>
                        <a:t> </a:t>
                      </a:r>
                      <a:r>
                        <a:rPr lang="en-US" sz="900" b="0" dirty="0" smtClean="0">
                          <a:solidFill>
                            <a:srgbClr val="000000"/>
                          </a:solidFill>
                          <a:effectLst/>
                          <a:latin typeface="+mn-lt"/>
                          <a:ea typeface="Times New Roman"/>
                          <a:cs typeface="Times New Roman"/>
                        </a:rPr>
                        <a:t>Toward RI.K.9  DOK-2 </a:t>
                      </a:r>
                      <a:r>
                        <a:rPr lang="en-US" sz="900" b="0" dirty="0" err="1" smtClean="0">
                          <a:solidFill>
                            <a:srgbClr val="000000"/>
                          </a:solidFill>
                          <a:effectLst/>
                          <a:latin typeface="+mn-lt"/>
                          <a:ea typeface="Times New Roman"/>
                          <a:cs typeface="Times New Roman"/>
                        </a:rPr>
                        <a:t>Ck</a:t>
                      </a:r>
                      <a:r>
                        <a:rPr lang="en-US" sz="900" b="0" dirty="0" smtClean="0">
                          <a:solidFill>
                            <a:srgbClr val="000000"/>
                          </a:solidFill>
                          <a:effectLst/>
                          <a:latin typeface="+mn-lt"/>
                          <a:ea typeface="Times New Roman"/>
                          <a:cs typeface="Times New Roman"/>
                        </a:rPr>
                        <a:t> Prompt:  Which story tells about the most animals? </a:t>
                      </a:r>
                      <a:r>
                        <a:rPr lang="en-US" sz="900" b="0" baseline="0" dirty="0" smtClean="0">
                          <a:solidFill>
                            <a:srgbClr val="000000"/>
                          </a:solidFill>
                          <a:effectLst/>
                          <a:latin typeface="+mn-lt"/>
                          <a:ea typeface="Times New Roman"/>
                          <a:cs typeface="Times New Roman"/>
                        </a:rPr>
                        <a:t>                                                                </a:t>
                      </a:r>
                      <a:r>
                        <a:rPr lang="en-US" sz="900" b="1" u="none" dirty="0" smtClean="0">
                          <a:solidFill>
                            <a:srgbClr val="000000"/>
                          </a:solidFill>
                          <a:effectLst>
                            <a:outerShdw blurRad="38100" dist="38100" dir="2700000" algn="tl">
                              <a:srgbClr val="000000">
                                <a:alpha val="43137"/>
                              </a:srgbClr>
                            </a:outerShdw>
                          </a:effectLst>
                          <a:latin typeface="+mn-lt"/>
                          <a:ea typeface="Times New Roman"/>
                          <a:cs typeface="Times New Roman"/>
                        </a:rPr>
                        <a:t>What do</a:t>
                      </a:r>
                      <a:r>
                        <a:rPr lang="en-US" sz="900" b="1" u="none" baseline="0" dirty="0" smtClean="0">
                          <a:solidFill>
                            <a:srgbClr val="000000"/>
                          </a:solidFill>
                          <a:effectLst>
                            <a:outerShdw blurRad="38100" dist="38100" dir="2700000" algn="tl">
                              <a:srgbClr val="000000">
                                <a:alpha val="43137"/>
                              </a:srgbClr>
                            </a:outerShdw>
                          </a:effectLst>
                          <a:latin typeface="+mn-lt"/>
                          <a:ea typeface="Times New Roman"/>
                          <a:cs typeface="Times New Roman"/>
                        </a:rPr>
                        <a:t> Animals Need</a:t>
                      </a:r>
                      <a:r>
                        <a:rPr lang="en-US" sz="900" b="1" u="none" baseline="0" dirty="0" smtClean="0">
                          <a:solidFill>
                            <a:srgbClr val="000000"/>
                          </a:solidFill>
                          <a:effectLst/>
                          <a:latin typeface="+mn-lt"/>
                          <a:ea typeface="Times New Roman"/>
                          <a:cs typeface="Times New Roman"/>
                        </a:rPr>
                        <a:t>?</a:t>
                      </a:r>
                      <a:r>
                        <a:rPr lang="en-US" sz="900" b="1" u="none" baseline="0" dirty="0" smtClean="0">
                          <a:solidFill>
                            <a:srgbClr val="000000"/>
                          </a:solidFill>
                          <a:effectLst>
                            <a:outerShdw blurRad="38100" dist="38100" dir="2700000" algn="tl">
                              <a:srgbClr val="000000">
                                <a:alpha val="43137"/>
                              </a:srgbClr>
                            </a:outerShdw>
                          </a:effectLst>
                          <a:latin typeface="+mn-lt"/>
                          <a:ea typeface="Times New Roman"/>
                          <a:cs typeface="Times New Roman"/>
                        </a:rPr>
                        <a:t>_______ </a:t>
                      </a:r>
                      <a:r>
                        <a:rPr lang="en-US" sz="900" b="1" u="none" baseline="0" dirty="0" smtClean="0">
                          <a:solidFill>
                            <a:srgbClr val="000000"/>
                          </a:solidFill>
                          <a:effectLst/>
                          <a:latin typeface="+mn-lt"/>
                          <a:ea typeface="Times New Roman"/>
                          <a:cs typeface="Times New Roman"/>
                        </a:rPr>
                        <a:t>   </a:t>
                      </a:r>
                      <a:r>
                        <a:rPr lang="en-US" sz="900" b="0" baseline="0" dirty="0" smtClean="0">
                          <a:solidFill>
                            <a:srgbClr val="000000"/>
                          </a:solidFill>
                          <a:effectLst/>
                          <a:latin typeface="+mn-lt"/>
                          <a:ea typeface="Times New Roman"/>
                          <a:cs typeface="Times New Roman"/>
                        </a:rPr>
                        <a:t>Rocks help this animal eat_______</a:t>
                      </a:r>
                      <a:endParaRPr lang="en-US" sz="900" b="0"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15000"/>
                        </a:lnSpc>
                        <a:spcBef>
                          <a:spcPts val="0"/>
                        </a:spcBef>
                        <a:spcAft>
                          <a:spcPts val="0"/>
                        </a:spcAft>
                        <a:buClrTx/>
                        <a:buSzTx/>
                        <a:buFontTx/>
                        <a:buNone/>
                        <a:tabLst/>
                        <a:defRPr/>
                      </a:pPr>
                      <a:endParaRPr lang="en-US" sz="1000" b="0" i="1" dirty="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04800">
                <a:tc>
                  <a:txBody>
                    <a:bodyPr/>
                    <a:lstStyle/>
                    <a:p>
                      <a:pPr algn="ctr">
                        <a:lnSpc>
                          <a:spcPct val="100000"/>
                        </a:lnSpc>
                      </a:pPr>
                      <a:r>
                        <a:rPr lang="en-US" sz="1300" b="1" dirty="0" smtClean="0"/>
                        <a:t>13</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rPr>
                        <a:t>Understands the concept of identifying similarities and differences between two texts (can explain or show without much prompting). </a:t>
                      </a: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indent="0" algn="l" defTabSz="966612" rtl="0" eaLnBrk="1" fontAlgn="auto" latinLnBrk="0" hangingPunct="1">
                        <a:lnSpc>
                          <a:spcPct val="100000"/>
                        </a:lnSpc>
                        <a:spcBef>
                          <a:spcPts val="0"/>
                        </a:spcBef>
                        <a:spcAft>
                          <a:spcPts val="0"/>
                        </a:spcAft>
                        <a:buClrTx/>
                        <a:buSzTx/>
                        <a:buFontTx/>
                        <a:buNone/>
                        <a:tabLst/>
                        <a:defRPr/>
                      </a:pPr>
                      <a:r>
                        <a:rPr lang="en-US" sz="900" b="0" dirty="0" smtClean="0">
                          <a:latin typeface="+mn-lt"/>
                          <a:cs typeface="Helvetica" pitchFamily="34" charset="0"/>
                        </a:rPr>
                        <a:t>Toward RI.K.9  DOK-3 </a:t>
                      </a:r>
                      <a:r>
                        <a:rPr lang="en-US" sz="900" b="0" dirty="0" err="1" smtClean="0">
                          <a:latin typeface="+mn-lt"/>
                          <a:cs typeface="Helvetica" pitchFamily="34" charset="0"/>
                        </a:rPr>
                        <a:t>APx</a:t>
                      </a:r>
                      <a:r>
                        <a:rPr lang="en-US" sz="900" b="0" dirty="0" smtClean="0">
                          <a:latin typeface="+mn-lt"/>
                          <a:cs typeface="Helvetica" pitchFamily="34" charset="0"/>
                        </a:rPr>
                        <a:t> Prompt:</a:t>
                      </a:r>
                      <a:r>
                        <a:rPr lang="en-US" sz="900" b="0" baseline="0" dirty="0" smtClean="0">
                          <a:latin typeface="+mn-lt"/>
                          <a:cs typeface="Helvetica" pitchFamily="34" charset="0"/>
                        </a:rPr>
                        <a:t> Look at the two texts above.  How are they the same?  How are they different?</a:t>
                      </a:r>
                    </a:p>
                    <a:p>
                      <a:pPr marL="0" marR="0" indent="0" algn="l" defTabSz="966612" rtl="0" eaLnBrk="1" fontAlgn="auto" latinLnBrk="0" hangingPunct="1">
                        <a:lnSpc>
                          <a:spcPct val="100000"/>
                        </a:lnSpc>
                        <a:spcBef>
                          <a:spcPts val="0"/>
                        </a:spcBef>
                        <a:spcAft>
                          <a:spcPts val="0"/>
                        </a:spcAft>
                        <a:buClrTx/>
                        <a:buSzTx/>
                        <a:buFontTx/>
                        <a:buNone/>
                        <a:tabLst/>
                        <a:defRPr/>
                      </a:pPr>
                      <a:r>
                        <a:rPr lang="en-US" sz="900" b="0" i="0" baseline="0" dirty="0" smtClean="0">
                          <a:effectLst>
                            <a:outerShdw blurRad="38100" dist="38100" dir="2700000" algn="tl">
                              <a:srgbClr val="000000">
                                <a:alpha val="43137"/>
                              </a:srgbClr>
                            </a:outerShdw>
                          </a:effectLst>
                          <a:latin typeface="+mn-lt"/>
                          <a:ea typeface="Calibri"/>
                          <a:cs typeface="Helvetica" pitchFamily="34" charset="0"/>
                        </a:rPr>
                        <a:t>Write student response:  </a:t>
                      </a:r>
                      <a:r>
                        <a:rPr lang="en-US" sz="900" b="0" i="0" baseline="0" dirty="0" smtClean="0">
                          <a:effectLst/>
                          <a:latin typeface="+mn-lt"/>
                          <a:ea typeface="Calibri"/>
                          <a:cs typeface="Helvetica" pitchFamily="34" charset="0"/>
                        </a:rPr>
                        <a:t>Similarities – both have animals and/or both show what animals need.  Differences one is about an otter and the other tells about many kinds of animals.  </a:t>
                      </a:r>
                      <a:r>
                        <a:rPr lang="en-US" sz="900" b="1" i="1" baseline="0" dirty="0" smtClean="0">
                          <a:effectLst/>
                          <a:latin typeface="+mn-lt"/>
                          <a:ea typeface="Calibri"/>
                          <a:cs typeface="Helvetica" pitchFamily="34" charset="0"/>
                        </a:rPr>
                        <a:t>Student must have an example of a similarity and a difference</a:t>
                      </a:r>
                      <a:r>
                        <a:rPr lang="en-US" sz="900" b="0" i="0" baseline="0" dirty="0" smtClean="0">
                          <a:effectLst/>
                          <a:latin typeface="+mn-lt"/>
                          <a:ea typeface="Calibri"/>
                          <a:cs typeface="Helvetica" pitchFamily="34" charset="0"/>
                        </a:rPr>
                        <a:t>.  Any are acceptable if they are taken from text based information and are logical.</a:t>
                      </a:r>
                      <a:endParaRPr lang="en-US" sz="900" b="1" i="0" dirty="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15000"/>
                        </a:lnSpc>
                        <a:spcBef>
                          <a:spcPts val="0"/>
                        </a:spcBef>
                        <a:spcAft>
                          <a:spcPts val="0"/>
                        </a:spcAft>
                        <a:buClrTx/>
                        <a:buSzTx/>
                        <a:buFontTx/>
                        <a:buNone/>
                        <a:tabLst/>
                        <a:defRPr/>
                      </a:pPr>
                      <a:endParaRPr lang="en-US" sz="1000" b="1" i="1" dirty="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57200">
                <a:tc>
                  <a:txBody>
                    <a:bodyPr/>
                    <a:lstStyle/>
                    <a:p>
                      <a:pPr algn="ctr">
                        <a:lnSpc>
                          <a:spcPct val="100000"/>
                        </a:lnSpc>
                      </a:pPr>
                      <a:r>
                        <a:rPr lang="en-US" sz="1300" b="1" dirty="0" smtClean="0"/>
                        <a:t>14</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b="1" i="0" dirty="0" smtClean="0">
                          <a:effectLst>
                            <a:outerShdw blurRad="38100" dist="38100" dir="2700000" algn="tl">
                              <a:srgbClr val="000000">
                                <a:alpha val="43137"/>
                              </a:srgbClr>
                            </a:outerShdw>
                          </a:effectLst>
                          <a:latin typeface="+mn-lt"/>
                          <a:ea typeface="Calibri"/>
                          <a:cs typeface="Times New Roman"/>
                        </a:rPr>
                        <a:t>Constructed</a:t>
                      </a:r>
                      <a:r>
                        <a:rPr lang="en-US" sz="900" b="1" i="0" baseline="0" dirty="0" smtClean="0">
                          <a:effectLst>
                            <a:outerShdw blurRad="38100" dist="38100" dir="2700000" algn="tl">
                              <a:srgbClr val="000000">
                                <a:alpha val="43137"/>
                              </a:srgbClr>
                            </a:outerShdw>
                          </a:effectLst>
                          <a:latin typeface="+mn-lt"/>
                          <a:ea typeface="Calibri"/>
                          <a:cs typeface="Times New Roman"/>
                        </a:rPr>
                        <a:t> Response RI.K.9</a:t>
                      </a:r>
                    </a:p>
                    <a:p>
                      <a:pPr marL="0" marR="0" indent="0" algn="l" defTabSz="96661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rPr>
                        <a:t>Gather (to Synthesize) information within two sources – finds all of the attributes about a topic from both sources that support that different animals need different things in their habitat for different reasons. </a:t>
                      </a:r>
                      <a:r>
                        <a:rPr lang="en-US" sz="900" b="0" i="0" dirty="0" smtClean="0">
                          <a:effectLst/>
                          <a:latin typeface="+mn-lt"/>
                          <a:ea typeface="Calibri"/>
                          <a:cs typeface="Times New Roman"/>
                        </a:rPr>
                        <a:t>Toward RI.K.9 DOK-4 </a:t>
                      </a:r>
                      <a:r>
                        <a:rPr lang="en-US" sz="900" b="0" i="0" dirty="0" err="1" smtClean="0">
                          <a:effectLst/>
                          <a:latin typeface="+mn-lt"/>
                          <a:ea typeface="Calibri"/>
                          <a:cs typeface="Times New Roman"/>
                        </a:rPr>
                        <a:t>Syu</a:t>
                      </a:r>
                      <a:r>
                        <a:rPr lang="en-US" sz="900" b="0" i="0" dirty="0" smtClean="0">
                          <a:effectLst/>
                          <a:latin typeface="+mn-lt"/>
                          <a:ea typeface="Calibri"/>
                          <a:cs typeface="Times New Roman"/>
                        </a:rPr>
                        <a:t> </a:t>
                      </a:r>
                    </a:p>
                    <a:p>
                      <a:pPr marL="0" marR="0" indent="0" algn="l" defTabSz="966612" rtl="0" eaLnBrk="1" fontAlgn="auto" latinLnBrk="0" hangingPunct="1">
                        <a:lnSpc>
                          <a:spcPct val="100000"/>
                        </a:lnSpc>
                        <a:spcBef>
                          <a:spcPts val="0"/>
                        </a:spcBef>
                        <a:spcAft>
                          <a:spcPts val="0"/>
                        </a:spcAft>
                        <a:buClrTx/>
                        <a:buSzTx/>
                        <a:buFontTx/>
                        <a:buNone/>
                        <a:tabLst/>
                        <a:defRPr/>
                      </a:pPr>
                      <a:r>
                        <a:rPr lang="en-US" sz="900" b="0" i="0" dirty="0" smtClean="0">
                          <a:effectLst/>
                          <a:latin typeface="+mn-lt"/>
                          <a:ea typeface="Calibri"/>
                          <a:cs typeface="Times New Roman"/>
                        </a:rPr>
                        <a:t>Prompt: Write and draw about what animals need in their habitat so they can eat.</a:t>
                      </a:r>
                      <a:r>
                        <a:rPr lang="en-US" sz="900" b="0" i="0" baseline="0" dirty="0" smtClean="0">
                          <a:effectLst/>
                          <a:latin typeface="+mn-lt"/>
                          <a:ea typeface="Calibri"/>
                          <a:cs typeface="Times New Roman"/>
                        </a:rPr>
                        <a:t> </a:t>
                      </a:r>
                      <a:r>
                        <a:rPr lang="en-US" sz="900" b="0" i="0" dirty="0" smtClean="0">
                          <a:effectLst/>
                          <a:latin typeface="+mn-lt"/>
                          <a:ea typeface="Calibri"/>
                          <a:cs typeface="Times New Roman"/>
                        </a:rPr>
                        <a:t>Points:    2___   1____   0___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9067">
                <a:tc gridSpan="13">
                  <a:txBody>
                    <a:bodyPr/>
                    <a:lstStyle/>
                    <a:p>
                      <a:pPr algn="l">
                        <a:lnSpc>
                          <a:spcPct val="100000"/>
                        </a:lnSpc>
                      </a:pPr>
                      <a:r>
                        <a:rPr lang="en-US" sz="1200" b="1" dirty="0" smtClean="0"/>
                        <a:t>Each correct</a:t>
                      </a:r>
                      <a:r>
                        <a:rPr lang="en-US" sz="1200" b="1" baseline="0" dirty="0" smtClean="0"/>
                        <a:t> selected response is one point.  </a:t>
                      </a:r>
                      <a:endParaRPr lang="en-US" sz="12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l"/>
                      <a:endParaRPr lang="en-US" sz="10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a:lnSpc>
                          <a:spcPct val="100000"/>
                        </a:lnSpc>
                      </a:pPr>
                      <a:endParaRPr lang="en-US" sz="1200" b="1" dirty="0"/>
                    </a:p>
                  </a:txBody>
                  <a:tcPr marL="97155" marR="97155" marT="47897" marB="4789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91573">
                <a:tc>
                  <a:txBody>
                    <a:bodyPr/>
                    <a:lstStyle/>
                    <a:p>
                      <a:pPr algn="ctr">
                        <a:lnSpc>
                          <a:spcPct val="100000"/>
                        </a:lnSpc>
                      </a:pP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2</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3</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4</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5</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6</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7</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ctr">
                        <a:lnSpc>
                          <a:spcPct val="100000"/>
                        </a:lnSpc>
                      </a:pPr>
                      <a:r>
                        <a:rPr lang="en-US" sz="1300" b="1" dirty="0" smtClean="0"/>
                        <a:t>8</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9</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10</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11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12</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13</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t>14</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r>
              <a:tr h="291573">
                <a:tc>
                  <a:txBody>
                    <a:bodyPr/>
                    <a:lstStyle/>
                    <a:p>
                      <a:pPr algn="ctr">
                        <a:lnSpc>
                          <a:spcPct val="100000"/>
                        </a:lnSpc>
                      </a:pP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/2</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ctr">
                        <a:lnSpc>
                          <a:spcPct val="100000"/>
                        </a:lnSpc>
                      </a:pP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/1</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/1</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/1</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t>/2</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r>
              <a:tr h="817345">
                <a:tc gridSpan="13">
                  <a:txBody>
                    <a:bodyPr/>
                    <a:lstStyle/>
                    <a:p>
                      <a:pPr algn="l">
                        <a:lnSpc>
                          <a:spcPct val="100000"/>
                        </a:lnSpc>
                      </a:pPr>
                      <a:r>
                        <a:rPr lang="en-US" sz="1300" b="1" dirty="0" smtClean="0"/>
                        <a:t>Total Listening Comprehension </a:t>
                      </a:r>
                      <a:r>
                        <a:rPr lang="en-US" sz="1300" b="1" baseline="0" dirty="0" smtClean="0"/>
                        <a:t>  </a:t>
                      </a:r>
                      <a:r>
                        <a:rPr lang="en-US" sz="1300" b="1" dirty="0" smtClean="0"/>
                        <a:t>_____/ 16</a:t>
                      </a:r>
                      <a:endParaRPr lang="en-US" sz="1000" b="1" dirty="0"/>
                    </a:p>
                    <a:p>
                      <a:pPr algn="l">
                        <a:lnSpc>
                          <a:spcPct val="100000"/>
                        </a:lnSpc>
                      </a:pPr>
                      <a:r>
                        <a:rPr lang="en-US" sz="1000" b="1" dirty="0" smtClean="0"/>
                        <a:t>For</a:t>
                      </a:r>
                      <a:r>
                        <a:rPr lang="en-US" sz="1000" b="1" baseline="0" dirty="0" smtClean="0"/>
                        <a:t> students needing support with any one standard, please refer to your grade-level </a:t>
                      </a:r>
                      <a:r>
                        <a:rPr lang="en-US" sz="1000" b="1" i="1" u="sng" baseline="0" dirty="0" smtClean="0"/>
                        <a:t>Reading Learning Progressions</a:t>
                      </a:r>
                      <a:r>
                        <a:rPr lang="en-US" sz="1000" b="1" u="none" baseline="0" dirty="0" smtClean="0"/>
                        <a:t> for </a:t>
                      </a:r>
                      <a:r>
                        <a:rPr lang="en-US" sz="1000" b="1" baseline="0" dirty="0" smtClean="0"/>
                        <a:t>instructional tasks and differentiation.</a:t>
                      </a:r>
                      <a:endParaRPr lang="en-US" sz="10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a:txBody>
                    <a:bodyPr/>
                    <a:lstStyle/>
                    <a:p>
                      <a:pPr algn="l">
                        <a:lnSpc>
                          <a:spcPct val="100000"/>
                        </a:lnSpc>
                      </a:pPr>
                      <a:endParaRPr lang="en-US" sz="1300" b="1" dirty="0"/>
                    </a:p>
                  </a:txBody>
                  <a:tcPr marL="97155" marR="97155" marT="47897" marB="4789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32774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33</a:t>
            </a:fld>
            <a:endParaRPr lang="en-US" dirty="0"/>
          </a:p>
        </p:txBody>
      </p:sp>
      <p:sp>
        <p:nvSpPr>
          <p:cNvPr id="6" name="Rectangle 5"/>
          <p:cNvSpPr/>
          <p:nvPr/>
        </p:nvSpPr>
        <p:spPr>
          <a:xfrm>
            <a:off x="694267" y="1066800"/>
            <a:ext cx="6553200" cy="589762"/>
          </a:xfrm>
          <a:prstGeom prst="rect">
            <a:avLst/>
          </a:prstGeom>
        </p:spPr>
        <p:txBody>
          <a:bodyPr wrap="square" lIns="96378" tIns="48189" rIns="96378" bIns="48189">
            <a:spAutoFit/>
          </a:bodyPr>
          <a:lstStyle/>
          <a:p>
            <a:pPr marL="457200" indent="-398463">
              <a:buAutoNum type="arabicPeriod" startAt="7"/>
            </a:pPr>
            <a:r>
              <a:rPr lang="en-US" sz="1600" b="1" dirty="0" smtClean="0">
                <a:latin typeface="Helvetica" pitchFamily="34" charset="0"/>
                <a:cs typeface="Helvetica" pitchFamily="34" charset="0"/>
              </a:rPr>
              <a:t>Draw, write or tell about what made Pedro and James happy at the end of each story.</a:t>
            </a:r>
          </a:p>
        </p:txBody>
      </p:sp>
      <p:graphicFrame>
        <p:nvGraphicFramePr>
          <p:cNvPr id="7" name="Table 6"/>
          <p:cNvGraphicFramePr>
            <a:graphicFrameLocks noGrp="1"/>
          </p:cNvGraphicFramePr>
          <p:nvPr>
            <p:extLst>
              <p:ext uri="{D42A27DB-BD31-4B8C-83A1-F6EECF244321}">
                <p14:modId xmlns:p14="http://schemas.microsoft.com/office/powerpoint/2010/main" val="3799188040"/>
              </p:ext>
            </p:extLst>
          </p:nvPr>
        </p:nvGraphicFramePr>
        <p:xfrm>
          <a:off x="5410200" y="228600"/>
          <a:ext cx="1981200" cy="611349"/>
        </p:xfrm>
        <a:graphic>
          <a:graphicData uri="http://schemas.openxmlformats.org/drawingml/2006/table">
            <a:tbl>
              <a:tblPr firstRow="1" firstCol="1" bandRow="1"/>
              <a:tblGrid>
                <a:gridCol w="1981200"/>
              </a:tblGrid>
              <a:tr h="123669">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 RL.K.9            DOK </a:t>
                      </a:r>
                      <a:r>
                        <a:rPr lang="en-US" sz="800" b="1" dirty="0">
                          <a:solidFill>
                            <a:srgbClr val="000000"/>
                          </a:solidFill>
                          <a:effectLst/>
                          <a:latin typeface="Calibri"/>
                          <a:ea typeface="Times New Roman"/>
                          <a:cs typeface="Times New Roman"/>
                        </a:rPr>
                        <a:t>3 - </a:t>
                      </a:r>
                      <a:r>
                        <a:rPr lang="en-US" sz="800" b="1" dirty="0" err="1">
                          <a:solidFill>
                            <a:srgbClr val="000000"/>
                          </a:solidFill>
                          <a:effectLst/>
                          <a:latin typeface="Calibri"/>
                          <a:ea typeface="Times New Roman"/>
                          <a:cs typeface="Times New Roman"/>
                        </a:rPr>
                        <a:t>ANz</a:t>
                      </a:r>
                      <a:endParaRPr lang="en-US" sz="800" dirty="0">
                        <a:effectLst/>
                        <a:latin typeface="Calibri"/>
                        <a:ea typeface="Calibri"/>
                        <a:cs typeface="Times New Roman"/>
                      </a:endParaRPr>
                    </a:p>
                  </a:txBody>
                  <a:tcPr marL="34645" marR="3464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BD4B4"/>
                    </a:solidFill>
                  </a:tcPr>
                </a:tc>
              </a:tr>
              <a:tr h="442354">
                <a:tc>
                  <a:txBody>
                    <a:bodyPr/>
                    <a:lstStyle/>
                    <a:p>
                      <a:pPr marL="0" marR="0" algn="l">
                        <a:lnSpc>
                          <a:spcPct val="100000"/>
                        </a:lnSpc>
                        <a:spcBef>
                          <a:spcPts val="0"/>
                        </a:spcBef>
                        <a:spcAft>
                          <a:spcPts val="0"/>
                        </a:spcAft>
                      </a:pPr>
                      <a:r>
                        <a:rPr lang="en-US" sz="800" b="0" dirty="0">
                          <a:solidFill>
                            <a:srgbClr val="000000"/>
                          </a:solidFill>
                          <a:effectLst/>
                          <a:latin typeface="Calibri"/>
                          <a:ea typeface="Times New Roman"/>
                          <a:cs typeface="Times New Roman"/>
                        </a:rPr>
                        <a:t>Analyzes the adventure or experiences between two characters with a prompt(s), (i.e., which character showed/had___ during his/her adventure?)</a:t>
                      </a:r>
                      <a:endParaRPr lang="en-US" sz="800" b="0" dirty="0">
                        <a:effectLst/>
                        <a:latin typeface="Calibri"/>
                        <a:ea typeface="Calibri"/>
                        <a:cs typeface="Times New Roman"/>
                      </a:endParaRPr>
                    </a:p>
                  </a:txBody>
                  <a:tcPr marL="34645" marR="34645"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201295988"/>
              </p:ext>
            </p:extLst>
          </p:nvPr>
        </p:nvGraphicFramePr>
        <p:xfrm>
          <a:off x="685800" y="1676400"/>
          <a:ext cx="6553200" cy="7879846"/>
        </p:xfrm>
        <a:graphic>
          <a:graphicData uri="http://schemas.openxmlformats.org/drawingml/2006/table">
            <a:tbl>
              <a:tblPr firstRow="1" bandRow="1">
                <a:tableStyleId>{5940675A-B579-460E-94D1-54222C63F5DA}</a:tableStyleId>
              </a:tblPr>
              <a:tblGrid>
                <a:gridCol w="6553200"/>
              </a:tblGrid>
              <a:tr h="228600">
                <a:tc>
                  <a:txBody>
                    <a:bodyPr/>
                    <a:lstStyle/>
                    <a:p>
                      <a:pPr algn="ctr"/>
                      <a:r>
                        <a:rPr lang="en-US" sz="1400" b="1" dirty="0" smtClean="0"/>
                        <a:t>Pedro’s Pet</a:t>
                      </a:r>
                      <a:endParaRPr lang="en-US" sz="1400" b="1" dirty="0"/>
                    </a:p>
                  </a:txBody>
                  <a:tcPr/>
                </a:tc>
              </a:tr>
              <a:tr h="3612646">
                <a:tc>
                  <a:txBody>
                    <a:bodyPr/>
                    <a:lstStyle/>
                    <a:p>
                      <a:r>
                        <a:rPr lang="en-US" sz="1400" dirty="0" smtClean="0"/>
                        <a:t>What made Pedro happy at the end of the story?</a:t>
                      </a:r>
                      <a:endParaRPr lang="en-US" sz="1400" dirty="0"/>
                    </a:p>
                  </a:txBody>
                  <a:tcPr/>
                </a:tc>
              </a:tr>
              <a:tr h="273554">
                <a:tc>
                  <a:txBody>
                    <a:bodyPr/>
                    <a:lstStyle/>
                    <a:p>
                      <a:pPr algn="ctr"/>
                      <a:r>
                        <a:rPr lang="en-US" sz="1400" b="1" dirty="0" smtClean="0"/>
                        <a:t>James and Baby Bird</a:t>
                      </a:r>
                    </a:p>
                  </a:txBody>
                  <a:tcPr/>
                </a:tc>
              </a:tr>
              <a:tr h="3657600">
                <a:tc>
                  <a:txBody>
                    <a:bodyPr/>
                    <a:lstStyle/>
                    <a:p>
                      <a:r>
                        <a:rPr lang="en-US" sz="1400" dirty="0" smtClean="0"/>
                        <a:t>What made James happy at the end of the story?</a:t>
                      </a:r>
                      <a:endParaRPr lang="en-US" sz="1400" dirty="0"/>
                    </a:p>
                  </a:txBody>
                  <a:tcPr/>
                </a:tc>
              </a:tr>
            </a:tbl>
          </a:graphicData>
        </a:graphic>
      </p:graphicFrame>
    </p:spTree>
    <p:extLst>
      <p:ext uri="{BB962C8B-B14F-4D97-AF65-F5344CB8AC3E}">
        <p14:creationId xmlns:p14="http://schemas.microsoft.com/office/powerpoint/2010/main" val="1088496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612471841"/>
              </p:ext>
            </p:extLst>
          </p:nvPr>
        </p:nvGraphicFramePr>
        <p:xfrm>
          <a:off x="4977064" y="359664"/>
          <a:ext cx="2511967" cy="589744"/>
        </p:xfrm>
        <a:graphic>
          <a:graphicData uri="http://schemas.openxmlformats.org/drawingml/2006/table">
            <a:tbl>
              <a:tblPr/>
              <a:tblGrid>
                <a:gridCol w="2511967"/>
              </a:tblGrid>
              <a:tr h="145139">
                <a:tc>
                  <a:txBody>
                    <a:bodyPr/>
                    <a:lstStyle/>
                    <a:p>
                      <a:pPr marL="0" marR="0" algn="l">
                        <a:lnSpc>
                          <a:spcPct val="100000"/>
                        </a:lnSpc>
                        <a:spcBef>
                          <a:spcPts val="0"/>
                        </a:spcBef>
                        <a:spcAft>
                          <a:spcPts val="0"/>
                        </a:spcAft>
                      </a:pPr>
                      <a:r>
                        <a:rPr lang="en-US" sz="900" b="1" i="0" dirty="0" smtClean="0">
                          <a:solidFill>
                            <a:srgbClr val="000000"/>
                          </a:solidFill>
                          <a:effectLst/>
                          <a:latin typeface="Calibri"/>
                          <a:ea typeface="Times New Roman"/>
                          <a:cs typeface="Times New Roman"/>
                        </a:rPr>
                        <a:t>Toward RI.K.9</a:t>
                      </a:r>
                      <a:r>
                        <a:rPr lang="en-US" sz="900" b="1" i="0" baseline="0" dirty="0" smtClean="0">
                          <a:solidFill>
                            <a:srgbClr val="000000"/>
                          </a:solidFill>
                          <a:effectLst/>
                          <a:latin typeface="Calibri"/>
                          <a:ea typeface="Times New Roman"/>
                          <a:cs typeface="Times New Roman"/>
                        </a:rPr>
                        <a:t>                                     </a:t>
                      </a:r>
                      <a:r>
                        <a:rPr lang="en-US" sz="900" b="1" dirty="0" smtClean="0">
                          <a:solidFill>
                            <a:srgbClr val="000000"/>
                          </a:solidFill>
                          <a:effectLst/>
                          <a:latin typeface="Calibri"/>
                          <a:ea typeface="Times New Roman"/>
                          <a:cs typeface="Times New Roman"/>
                        </a:rPr>
                        <a:t>DOK </a:t>
                      </a:r>
                      <a:r>
                        <a:rPr lang="en-US" sz="900" b="1" dirty="0">
                          <a:solidFill>
                            <a:srgbClr val="000000"/>
                          </a:solidFill>
                          <a:effectLst/>
                          <a:latin typeface="Calibri"/>
                          <a:ea typeface="Times New Roman"/>
                          <a:cs typeface="Times New Roman"/>
                        </a:rPr>
                        <a:t>4 - SYU</a:t>
                      </a:r>
                      <a:endParaRPr lang="en-US" sz="900" dirty="0">
                        <a:effectLst/>
                        <a:latin typeface="Calibri"/>
                        <a:ea typeface="Calibri"/>
                        <a:cs typeface="Times New Roman"/>
                      </a:endParaRPr>
                    </a:p>
                  </a:txBody>
                  <a:tcPr marL="72866" marR="7286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44605">
                <a:tc>
                  <a:txBody>
                    <a:bodyPr/>
                    <a:lstStyle/>
                    <a:p>
                      <a:pPr marL="0" marR="0" algn="l">
                        <a:lnSpc>
                          <a:spcPct val="100000"/>
                        </a:lnSpc>
                        <a:spcBef>
                          <a:spcPts val="0"/>
                        </a:spcBef>
                        <a:spcAft>
                          <a:spcPts val="0"/>
                        </a:spcAft>
                      </a:pPr>
                      <a:r>
                        <a:rPr lang="en-US" sz="900" b="0" dirty="0">
                          <a:solidFill>
                            <a:srgbClr val="000000"/>
                          </a:solidFill>
                          <a:effectLst/>
                          <a:latin typeface="Calibri"/>
                          <a:ea typeface="Times New Roman"/>
                          <a:cs typeface="Times New Roman"/>
                        </a:rPr>
                        <a:t>Gather (to Synthesize) information within two sources – finds all of the attributes about a topic from both sources that support ___.</a:t>
                      </a:r>
                      <a:endParaRPr lang="en-US" sz="900" b="0" dirty="0">
                        <a:effectLst/>
                        <a:latin typeface="Calibri"/>
                        <a:ea typeface="Calibri"/>
                        <a:cs typeface="Times New Roman"/>
                      </a:endParaRPr>
                    </a:p>
                  </a:txBody>
                  <a:tcPr marL="72866" marR="7286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9" name="Rectangle 8"/>
          <p:cNvSpPr/>
          <p:nvPr/>
        </p:nvSpPr>
        <p:spPr>
          <a:xfrm>
            <a:off x="1167050" y="1744723"/>
            <a:ext cx="2129143" cy="492443"/>
          </a:xfrm>
          <a:prstGeom prst="rect">
            <a:avLst/>
          </a:prstGeom>
        </p:spPr>
        <p:txBody>
          <a:bodyPr wrap="square">
            <a:spAutoFit/>
          </a:bodyPr>
          <a:lstStyle/>
          <a:p>
            <a:r>
              <a:rPr lang="en-US" sz="1300" b="1" dirty="0" smtClean="0">
                <a:latin typeface="Helvetica" pitchFamily="34" charset="0"/>
                <a:cs typeface="Helvetica" pitchFamily="34" charset="0"/>
              </a:rPr>
              <a:t>What does a giraffe need to eat?</a:t>
            </a:r>
            <a:endParaRPr lang="en-US" sz="1300" b="1" dirty="0">
              <a:latin typeface="Helvetica" pitchFamily="34" charset="0"/>
              <a:cs typeface="Helvetica" pitchFamily="34" charset="0"/>
            </a:endParaRPr>
          </a:p>
        </p:txBody>
      </p:sp>
      <p:sp>
        <p:nvSpPr>
          <p:cNvPr id="12" name="Rectangle 11"/>
          <p:cNvSpPr/>
          <p:nvPr/>
        </p:nvSpPr>
        <p:spPr>
          <a:xfrm>
            <a:off x="4684267" y="1692476"/>
            <a:ext cx="2178237" cy="492443"/>
          </a:xfrm>
          <a:prstGeom prst="rect">
            <a:avLst/>
          </a:prstGeom>
        </p:spPr>
        <p:txBody>
          <a:bodyPr wrap="square">
            <a:spAutoFit/>
          </a:bodyPr>
          <a:lstStyle/>
          <a:p>
            <a:r>
              <a:rPr lang="en-US" sz="1300" b="1" dirty="0" smtClean="0">
                <a:latin typeface="Helvetica" pitchFamily="34" charset="0"/>
                <a:cs typeface="Helvetica" pitchFamily="34" charset="0"/>
              </a:rPr>
              <a:t>How does a lion find its food?</a:t>
            </a:r>
            <a:endParaRPr lang="en-US" sz="1300" b="1" dirty="0">
              <a:latin typeface="Helvetica" pitchFamily="34" charset="0"/>
              <a:cs typeface="Helvetica" pitchFamily="34" charset="0"/>
            </a:endParaRPr>
          </a:p>
        </p:txBody>
      </p:sp>
      <p:sp>
        <p:nvSpPr>
          <p:cNvPr id="15" name="Rectangle 14"/>
          <p:cNvSpPr/>
          <p:nvPr/>
        </p:nvSpPr>
        <p:spPr>
          <a:xfrm>
            <a:off x="1230364" y="5664236"/>
            <a:ext cx="2129143" cy="492443"/>
          </a:xfrm>
          <a:prstGeom prst="rect">
            <a:avLst/>
          </a:prstGeom>
        </p:spPr>
        <p:txBody>
          <a:bodyPr wrap="square">
            <a:spAutoFit/>
          </a:bodyPr>
          <a:lstStyle/>
          <a:p>
            <a:r>
              <a:rPr lang="en-US" sz="1300" b="1" dirty="0">
                <a:latin typeface="Helvetica" pitchFamily="34" charset="0"/>
                <a:cs typeface="Helvetica" pitchFamily="34" charset="0"/>
              </a:rPr>
              <a:t>What does a bear need so it can find food</a:t>
            </a:r>
            <a:r>
              <a:rPr lang="en-US" sz="1300" b="1" dirty="0" smtClean="0">
                <a:latin typeface="Helvetica" pitchFamily="34" charset="0"/>
                <a:cs typeface="Helvetica" pitchFamily="34" charset="0"/>
              </a:rPr>
              <a:t>?</a:t>
            </a:r>
            <a:endParaRPr lang="en-US" sz="1300" b="1" dirty="0">
              <a:latin typeface="Helvetica" pitchFamily="34" charset="0"/>
              <a:cs typeface="Helvetica" pitchFamily="34" charset="0"/>
            </a:endParaRPr>
          </a:p>
        </p:txBody>
      </p:sp>
      <p:sp>
        <p:nvSpPr>
          <p:cNvPr id="16" name="Rectangle 15"/>
          <p:cNvSpPr/>
          <p:nvPr/>
        </p:nvSpPr>
        <p:spPr>
          <a:xfrm>
            <a:off x="4733362" y="5678396"/>
            <a:ext cx="2129142" cy="492443"/>
          </a:xfrm>
          <a:prstGeom prst="rect">
            <a:avLst/>
          </a:prstGeom>
        </p:spPr>
        <p:txBody>
          <a:bodyPr wrap="square">
            <a:spAutoFit/>
          </a:bodyPr>
          <a:lstStyle/>
          <a:p>
            <a:r>
              <a:rPr lang="en-US" sz="1300" b="1" dirty="0" smtClean="0">
                <a:latin typeface="Helvetica" pitchFamily="34" charset="0"/>
                <a:cs typeface="Helvetica" pitchFamily="34" charset="0"/>
              </a:rPr>
              <a:t>What does an otter need so it can eat?</a:t>
            </a:r>
            <a:endParaRPr lang="en-US" sz="1300" b="1" dirty="0">
              <a:latin typeface="Helvetica" pitchFamily="34" charset="0"/>
              <a:cs typeface="Helvetica" pitchFamily="34" charset="0"/>
            </a:endParaRPr>
          </a:p>
        </p:txBody>
      </p:sp>
      <p:sp>
        <p:nvSpPr>
          <p:cNvPr id="17" name="TextBox 16"/>
          <p:cNvSpPr txBox="1"/>
          <p:nvPr/>
        </p:nvSpPr>
        <p:spPr>
          <a:xfrm>
            <a:off x="898901" y="1066800"/>
            <a:ext cx="6207361" cy="651317"/>
          </a:xfrm>
          <a:prstGeom prst="rect">
            <a:avLst/>
          </a:prstGeom>
          <a:noFill/>
        </p:spPr>
        <p:txBody>
          <a:bodyPr wrap="square" lIns="96378" tIns="48189" rIns="96378" bIns="48189" rtlCol="0">
            <a:spAutoFit/>
          </a:bodyPr>
          <a:lstStyle/>
          <a:p>
            <a:pPr marL="573088" indent="-573088"/>
            <a:r>
              <a:rPr lang="en-US" sz="1800" b="1" dirty="0" smtClean="0">
                <a:effectLst>
                  <a:outerShdw blurRad="38100" dist="38100" dir="2700000" algn="tl">
                    <a:srgbClr val="000000">
                      <a:alpha val="43137"/>
                    </a:srgbClr>
                  </a:outerShdw>
                </a:effectLst>
              </a:rPr>
              <a:t>14</a:t>
            </a:r>
            <a:r>
              <a:rPr lang="en-US" sz="1800" dirty="0" smtClean="0"/>
              <a:t>.     Write and draw about what animals need in their habitat so they can eat.</a:t>
            </a:r>
            <a:endParaRPr lang="en-US" sz="1800" dirty="0"/>
          </a:p>
        </p:txBody>
      </p:sp>
      <p:grpSp>
        <p:nvGrpSpPr>
          <p:cNvPr id="26" name="Group 25"/>
          <p:cNvGrpSpPr/>
          <p:nvPr/>
        </p:nvGrpSpPr>
        <p:grpSpPr>
          <a:xfrm>
            <a:off x="702477" y="1669242"/>
            <a:ext cx="2570822" cy="2875236"/>
            <a:chOff x="838200" y="1009377"/>
            <a:chExt cx="2419597" cy="2518919"/>
          </a:xfrm>
        </p:grpSpPr>
        <p:sp>
          <p:nvSpPr>
            <p:cNvPr id="27" name="Rectangle 26"/>
            <p:cNvSpPr/>
            <p:nvPr/>
          </p:nvSpPr>
          <p:spPr>
            <a:xfrm>
              <a:off x="868432" y="1045484"/>
              <a:ext cx="363918" cy="368157"/>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200" b="1" dirty="0">
                  <a:solidFill>
                    <a:schemeClr val="tx1"/>
                  </a:solidFill>
                  <a:effectLst>
                    <a:outerShdw blurRad="38100" dist="38100" dir="2700000" algn="tl">
                      <a:srgbClr val="000000">
                        <a:alpha val="43137"/>
                      </a:srgbClr>
                    </a:outerShdw>
                  </a:effectLst>
                </a:rPr>
                <a:t>1</a:t>
              </a:r>
            </a:p>
          </p:txBody>
        </p:sp>
        <p:grpSp>
          <p:nvGrpSpPr>
            <p:cNvPr id="28" name="Group 27"/>
            <p:cNvGrpSpPr/>
            <p:nvPr/>
          </p:nvGrpSpPr>
          <p:grpSpPr>
            <a:xfrm>
              <a:off x="838200" y="1009377"/>
              <a:ext cx="2419597" cy="2518919"/>
              <a:chOff x="838200" y="1009377"/>
              <a:chExt cx="2419597" cy="2518919"/>
            </a:xfrm>
          </p:grpSpPr>
          <p:sp>
            <p:nvSpPr>
              <p:cNvPr id="29" name="Rectangle 28"/>
              <p:cNvSpPr/>
              <p:nvPr/>
            </p:nvSpPr>
            <p:spPr>
              <a:xfrm>
                <a:off x="1253898" y="1009377"/>
                <a:ext cx="2003899" cy="256153"/>
              </a:xfrm>
              <a:prstGeom prst="rect">
                <a:avLst/>
              </a:prstGeom>
            </p:spPr>
            <p:txBody>
              <a:bodyPr wrap="square">
                <a:spAutoFit/>
              </a:bodyPr>
              <a:lstStyle/>
              <a:p>
                <a:endParaRPr lang="en-US" sz="1300" b="1" dirty="0">
                  <a:latin typeface="Helvetica" pitchFamily="34" charset="0"/>
                  <a:cs typeface="Helvetica" pitchFamily="34" charset="0"/>
                </a:endParaRPr>
              </a:p>
            </p:txBody>
          </p:sp>
          <p:sp>
            <p:nvSpPr>
              <p:cNvPr id="30" name="Rectangle 29"/>
              <p:cNvSpPr/>
              <p:nvPr/>
            </p:nvSpPr>
            <p:spPr>
              <a:xfrm>
                <a:off x="838200" y="1600200"/>
                <a:ext cx="1987506" cy="1928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1" name="Group 30"/>
          <p:cNvGrpSpPr/>
          <p:nvPr/>
        </p:nvGrpSpPr>
        <p:grpSpPr>
          <a:xfrm>
            <a:off x="4189997" y="1678672"/>
            <a:ext cx="2570822" cy="2875236"/>
            <a:chOff x="838200" y="1009377"/>
            <a:chExt cx="2419597" cy="2518919"/>
          </a:xfrm>
        </p:grpSpPr>
        <p:sp>
          <p:nvSpPr>
            <p:cNvPr id="32" name="Rectangle 31"/>
            <p:cNvSpPr/>
            <p:nvPr/>
          </p:nvSpPr>
          <p:spPr>
            <a:xfrm>
              <a:off x="868432" y="1045484"/>
              <a:ext cx="363918" cy="368157"/>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200" b="1" dirty="0">
                  <a:solidFill>
                    <a:schemeClr val="tx1"/>
                  </a:solidFill>
                  <a:effectLst>
                    <a:outerShdw blurRad="38100" dist="38100" dir="2700000" algn="tl">
                      <a:srgbClr val="000000">
                        <a:alpha val="43137"/>
                      </a:srgbClr>
                    </a:outerShdw>
                  </a:effectLst>
                </a:rPr>
                <a:t>2</a:t>
              </a:r>
            </a:p>
          </p:txBody>
        </p:sp>
        <p:grpSp>
          <p:nvGrpSpPr>
            <p:cNvPr id="33" name="Group 32"/>
            <p:cNvGrpSpPr/>
            <p:nvPr/>
          </p:nvGrpSpPr>
          <p:grpSpPr>
            <a:xfrm>
              <a:off x="838200" y="1009377"/>
              <a:ext cx="2419597" cy="2518919"/>
              <a:chOff x="838200" y="1009377"/>
              <a:chExt cx="2419597" cy="2518919"/>
            </a:xfrm>
          </p:grpSpPr>
          <p:sp>
            <p:nvSpPr>
              <p:cNvPr id="34" name="Rectangle 33"/>
              <p:cNvSpPr/>
              <p:nvPr/>
            </p:nvSpPr>
            <p:spPr>
              <a:xfrm>
                <a:off x="1253898" y="1009377"/>
                <a:ext cx="2003899" cy="256153"/>
              </a:xfrm>
              <a:prstGeom prst="rect">
                <a:avLst/>
              </a:prstGeom>
            </p:spPr>
            <p:txBody>
              <a:bodyPr wrap="square">
                <a:spAutoFit/>
              </a:bodyPr>
              <a:lstStyle/>
              <a:p>
                <a:endParaRPr lang="en-US" sz="1300" b="1" dirty="0">
                  <a:latin typeface="Helvetica" pitchFamily="34" charset="0"/>
                  <a:cs typeface="Helvetica" pitchFamily="34" charset="0"/>
                </a:endParaRPr>
              </a:p>
            </p:txBody>
          </p:sp>
          <p:sp>
            <p:nvSpPr>
              <p:cNvPr id="35" name="Rectangle 34"/>
              <p:cNvSpPr/>
              <p:nvPr/>
            </p:nvSpPr>
            <p:spPr>
              <a:xfrm>
                <a:off x="838200" y="1600200"/>
                <a:ext cx="1987506" cy="1928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6" name="Group 35"/>
          <p:cNvGrpSpPr/>
          <p:nvPr/>
        </p:nvGrpSpPr>
        <p:grpSpPr>
          <a:xfrm>
            <a:off x="702477" y="5673286"/>
            <a:ext cx="2570822" cy="2875236"/>
            <a:chOff x="838200" y="1009377"/>
            <a:chExt cx="2419597" cy="2518919"/>
          </a:xfrm>
        </p:grpSpPr>
        <p:sp>
          <p:nvSpPr>
            <p:cNvPr id="37" name="Rectangle 36"/>
            <p:cNvSpPr/>
            <p:nvPr/>
          </p:nvSpPr>
          <p:spPr>
            <a:xfrm>
              <a:off x="868432" y="1045484"/>
              <a:ext cx="363918" cy="368157"/>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200" b="1" dirty="0">
                  <a:solidFill>
                    <a:schemeClr val="tx1"/>
                  </a:solidFill>
                  <a:effectLst>
                    <a:outerShdw blurRad="38100" dist="38100" dir="2700000" algn="tl">
                      <a:srgbClr val="000000">
                        <a:alpha val="43137"/>
                      </a:srgbClr>
                    </a:outerShdw>
                  </a:effectLst>
                </a:rPr>
                <a:t>3</a:t>
              </a:r>
            </a:p>
          </p:txBody>
        </p:sp>
        <p:grpSp>
          <p:nvGrpSpPr>
            <p:cNvPr id="38" name="Group 37"/>
            <p:cNvGrpSpPr/>
            <p:nvPr/>
          </p:nvGrpSpPr>
          <p:grpSpPr>
            <a:xfrm>
              <a:off x="838200" y="1009377"/>
              <a:ext cx="2419597" cy="2518919"/>
              <a:chOff x="838200" y="1009377"/>
              <a:chExt cx="2419597" cy="2518919"/>
            </a:xfrm>
          </p:grpSpPr>
          <p:sp>
            <p:nvSpPr>
              <p:cNvPr id="39" name="Rectangle 38"/>
              <p:cNvSpPr/>
              <p:nvPr/>
            </p:nvSpPr>
            <p:spPr>
              <a:xfrm>
                <a:off x="1253898" y="1009377"/>
                <a:ext cx="2003899" cy="256153"/>
              </a:xfrm>
              <a:prstGeom prst="rect">
                <a:avLst/>
              </a:prstGeom>
            </p:spPr>
            <p:txBody>
              <a:bodyPr wrap="square">
                <a:spAutoFit/>
              </a:bodyPr>
              <a:lstStyle/>
              <a:p>
                <a:endParaRPr lang="en-US" sz="1300" b="1" dirty="0">
                  <a:latin typeface="Helvetica" pitchFamily="34" charset="0"/>
                  <a:cs typeface="Helvetica" pitchFamily="34" charset="0"/>
                </a:endParaRPr>
              </a:p>
            </p:txBody>
          </p:sp>
          <p:sp>
            <p:nvSpPr>
              <p:cNvPr id="40" name="Rectangle 39"/>
              <p:cNvSpPr/>
              <p:nvPr/>
            </p:nvSpPr>
            <p:spPr>
              <a:xfrm>
                <a:off x="838200" y="1600200"/>
                <a:ext cx="1987506" cy="1928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1" name="Group 40"/>
          <p:cNvGrpSpPr/>
          <p:nvPr/>
        </p:nvGrpSpPr>
        <p:grpSpPr>
          <a:xfrm>
            <a:off x="4229034" y="5673286"/>
            <a:ext cx="2570822" cy="2875236"/>
            <a:chOff x="838200" y="1009377"/>
            <a:chExt cx="2419597" cy="2518919"/>
          </a:xfrm>
        </p:grpSpPr>
        <p:sp>
          <p:nvSpPr>
            <p:cNvPr id="42" name="Rectangle 41"/>
            <p:cNvSpPr/>
            <p:nvPr/>
          </p:nvSpPr>
          <p:spPr>
            <a:xfrm>
              <a:off x="868432" y="1045484"/>
              <a:ext cx="363918" cy="368157"/>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r>
                <a:rPr lang="en-US" sz="2200" b="1" dirty="0">
                  <a:solidFill>
                    <a:schemeClr val="tx1"/>
                  </a:solidFill>
                  <a:effectLst>
                    <a:outerShdw blurRad="38100" dist="38100" dir="2700000" algn="tl">
                      <a:srgbClr val="000000">
                        <a:alpha val="43137"/>
                      </a:srgbClr>
                    </a:outerShdw>
                  </a:effectLst>
                </a:rPr>
                <a:t>4</a:t>
              </a:r>
            </a:p>
          </p:txBody>
        </p:sp>
        <p:grpSp>
          <p:nvGrpSpPr>
            <p:cNvPr id="43" name="Group 42"/>
            <p:cNvGrpSpPr/>
            <p:nvPr/>
          </p:nvGrpSpPr>
          <p:grpSpPr>
            <a:xfrm>
              <a:off x="838200" y="1009377"/>
              <a:ext cx="2419597" cy="2518919"/>
              <a:chOff x="838200" y="1009377"/>
              <a:chExt cx="2419597" cy="2518919"/>
            </a:xfrm>
          </p:grpSpPr>
          <p:sp>
            <p:nvSpPr>
              <p:cNvPr id="44" name="Rectangle 43"/>
              <p:cNvSpPr/>
              <p:nvPr/>
            </p:nvSpPr>
            <p:spPr>
              <a:xfrm>
                <a:off x="1253898" y="1009377"/>
                <a:ext cx="2003899" cy="256153"/>
              </a:xfrm>
              <a:prstGeom prst="rect">
                <a:avLst/>
              </a:prstGeom>
            </p:spPr>
            <p:txBody>
              <a:bodyPr wrap="square">
                <a:spAutoFit/>
              </a:bodyPr>
              <a:lstStyle/>
              <a:p>
                <a:endParaRPr lang="en-US" sz="1300" b="1" dirty="0">
                  <a:latin typeface="Helvetica" pitchFamily="34" charset="0"/>
                  <a:cs typeface="Helvetica" pitchFamily="34" charset="0"/>
                </a:endParaRPr>
              </a:p>
            </p:txBody>
          </p:sp>
          <p:sp>
            <p:nvSpPr>
              <p:cNvPr id="45" name="Rectangle 44"/>
              <p:cNvSpPr/>
              <p:nvPr/>
            </p:nvSpPr>
            <p:spPr>
              <a:xfrm>
                <a:off x="838200" y="1600200"/>
                <a:ext cx="1987506" cy="1928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p:cNvSpPr txBox="1"/>
          <p:nvPr/>
        </p:nvSpPr>
        <p:spPr>
          <a:xfrm>
            <a:off x="636249" y="4533059"/>
            <a:ext cx="2285999" cy="1015663"/>
          </a:xfrm>
          <a:prstGeom prst="rect">
            <a:avLst/>
          </a:prstGeom>
          <a:noFill/>
        </p:spPr>
        <p:txBody>
          <a:bodyPr wrap="square" rtlCol="0">
            <a:spAutoFit/>
          </a:bodyPr>
          <a:lstStyle/>
          <a:p>
            <a:r>
              <a:rPr lang="en-US" dirty="0" smtClean="0"/>
              <a:t>________________________________________________</a:t>
            </a:r>
            <a:endParaRPr lang="en-US" dirty="0"/>
          </a:p>
        </p:txBody>
      </p:sp>
      <p:sp>
        <p:nvSpPr>
          <p:cNvPr id="47" name="TextBox 46"/>
          <p:cNvSpPr txBox="1"/>
          <p:nvPr/>
        </p:nvSpPr>
        <p:spPr>
          <a:xfrm>
            <a:off x="4141896" y="4551386"/>
            <a:ext cx="2285999" cy="1015663"/>
          </a:xfrm>
          <a:prstGeom prst="rect">
            <a:avLst/>
          </a:prstGeom>
          <a:noFill/>
        </p:spPr>
        <p:txBody>
          <a:bodyPr wrap="square" rtlCol="0">
            <a:spAutoFit/>
          </a:bodyPr>
          <a:lstStyle/>
          <a:p>
            <a:r>
              <a:rPr lang="en-US" dirty="0" smtClean="0"/>
              <a:t>________________________________________________</a:t>
            </a:r>
            <a:endParaRPr lang="en-US" dirty="0"/>
          </a:p>
        </p:txBody>
      </p:sp>
      <p:sp>
        <p:nvSpPr>
          <p:cNvPr id="48" name="TextBox 47"/>
          <p:cNvSpPr txBox="1"/>
          <p:nvPr/>
        </p:nvSpPr>
        <p:spPr>
          <a:xfrm>
            <a:off x="636249" y="8573966"/>
            <a:ext cx="2285999" cy="1015663"/>
          </a:xfrm>
          <a:prstGeom prst="rect">
            <a:avLst/>
          </a:prstGeom>
          <a:noFill/>
        </p:spPr>
        <p:txBody>
          <a:bodyPr wrap="square" rtlCol="0">
            <a:spAutoFit/>
          </a:bodyPr>
          <a:lstStyle/>
          <a:p>
            <a:r>
              <a:rPr lang="en-US" dirty="0" smtClean="0"/>
              <a:t>________________________________________________</a:t>
            </a:r>
            <a:endParaRPr lang="en-US" dirty="0"/>
          </a:p>
        </p:txBody>
      </p:sp>
      <p:sp>
        <p:nvSpPr>
          <p:cNvPr id="49" name="TextBox 48"/>
          <p:cNvSpPr txBox="1"/>
          <p:nvPr/>
        </p:nvSpPr>
        <p:spPr>
          <a:xfrm>
            <a:off x="4141896" y="8576719"/>
            <a:ext cx="2285999" cy="1015663"/>
          </a:xfrm>
          <a:prstGeom prst="rect">
            <a:avLst/>
          </a:prstGeom>
          <a:noFill/>
        </p:spPr>
        <p:txBody>
          <a:bodyPr wrap="square" rtlCol="0">
            <a:spAutoFit/>
          </a:bodyPr>
          <a:lstStyle/>
          <a:p>
            <a:r>
              <a:rPr lang="en-US" dirty="0" smtClean="0"/>
              <a:t>________________________________________________</a:t>
            </a:r>
            <a:endParaRPr lang="en-US" dirty="0"/>
          </a:p>
        </p:txBody>
      </p:sp>
    </p:spTree>
    <p:extLst>
      <p:ext uri="{BB962C8B-B14F-4D97-AF65-F5344CB8AC3E}">
        <p14:creationId xmlns:p14="http://schemas.microsoft.com/office/powerpoint/2010/main" val="1561052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03850463"/>
              </p:ext>
            </p:extLst>
          </p:nvPr>
        </p:nvGraphicFramePr>
        <p:xfrm>
          <a:off x="457200" y="762000"/>
          <a:ext cx="6858000" cy="7040880"/>
        </p:xfrm>
        <a:graphic>
          <a:graphicData uri="http://schemas.openxmlformats.org/drawingml/2006/table">
            <a:tbl>
              <a:tblPr firstRow="1" bandRow="1">
                <a:tableStyleId>{5940675A-B579-460E-94D1-54222C63F5DA}</a:tableStyleId>
              </a:tblPr>
              <a:tblGrid>
                <a:gridCol w="6858000"/>
              </a:tblGrid>
              <a:tr h="259080">
                <a:tc>
                  <a:txBody>
                    <a:bodyPr/>
                    <a:lstStyle/>
                    <a:p>
                      <a:pPr marL="398463" indent="-398463" algn="l"/>
                      <a:r>
                        <a:rPr lang="en-US" sz="1200" b="1" i="0" dirty="0" smtClean="0"/>
                        <a:t>#15 - #16 Writing</a:t>
                      </a:r>
                      <a:r>
                        <a:rPr lang="en-US" sz="1200" b="1" i="0" baseline="0" dirty="0" smtClean="0"/>
                        <a:t> Practice </a:t>
                      </a:r>
                      <a:r>
                        <a:rPr lang="en-US" sz="1200" b="0" i="1" baseline="0" dirty="0" smtClean="0"/>
                        <a:t>SBAC Assessed brief writes and revised writes.  The below activity is a prelude to this concept at a kindergarten level.</a:t>
                      </a:r>
                      <a:endParaRPr lang="en-US" sz="1200" b="1" i="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838200">
                <a:tc>
                  <a:txBody>
                    <a:bodyPr/>
                    <a:lstStyle/>
                    <a:p>
                      <a:pPr marL="398463" indent="-398463"/>
                      <a:r>
                        <a:rPr lang="en-US" sz="1800" b="1" dirty="0" smtClean="0"/>
                        <a:t>15.  Write letters, words or pictures to tell what animal</a:t>
                      </a:r>
                      <a:r>
                        <a:rPr lang="en-US" sz="1800" b="1" baseline="0" dirty="0" smtClean="0"/>
                        <a:t> you liked best in the stories.  Give your words and pictures a title.</a:t>
                      </a:r>
                    </a:p>
                    <a:p>
                      <a:pPr marL="398463" indent="-398463" algn="r"/>
                      <a:r>
                        <a:rPr lang="en-US" sz="900" b="1" i="1" dirty="0" smtClean="0"/>
                        <a:t>Write a Brief Text, W.K.1b </a:t>
                      </a:r>
                      <a:r>
                        <a:rPr lang="en-US" sz="900" b="1" i="1" u="sng" dirty="0" smtClean="0"/>
                        <a:t>State Topic</a:t>
                      </a:r>
                      <a:r>
                        <a:rPr lang="en-US" sz="900" b="1" i="1" dirty="0" smtClean="0"/>
                        <a:t>, Target 6a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Title</a:t>
                      </a:r>
                    </a:p>
                    <a:p>
                      <a:pPr algn="ctr"/>
                      <a:r>
                        <a:rPr lang="en-US" dirty="0" smtClean="0"/>
                        <a:t>________________</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398463" marR="0" lvl="0" indent="-398463" algn="l" defTabSz="1018809" rtl="0" eaLnBrk="1" fontAlgn="auto" latinLnBrk="0" hangingPunct="1">
                        <a:lnSpc>
                          <a:spcPct val="100000"/>
                        </a:lnSpc>
                        <a:spcBef>
                          <a:spcPts val="0"/>
                        </a:spcBef>
                        <a:spcAft>
                          <a:spcPts val="0"/>
                        </a:spcAft>
                        <a:buClrTx/>
                        <a:buSzTx/>
                        <a:buFontTx/>
                        <a:buAutoNum type="arabicPeriod" startAt="16"/>
                        <a:tabLst/>
                        <a:defRPr/>
                      </a:pPr>
                      <a:r>
                        <a:rPr kumimoji="0" lang="en-US" sz="1800" b="1" i="0" u="none" strike="noStrike" kern="1200" cap="none" spc="0" normalizeH="0" baseline="0" noProof="0" dirty="0" smtClean="0">
                          <a:ln>
                            <a:noFill/>
                          </a:ln>
                          <a:solidFill>
                            <a:prstClr val="black"/>
                          </a:solidFill>
                          <a:effectLst/>
                          <a:uLnTx/>
                          <a:uFillTx/>
                          <a:latin typeface="+mn-lt"/>
                          <a:ea typeface="+mn-ea"/>
                          <a:cs typeface="+mn-cs"/>
                        </a:rPr>
                        <a:t>Circle the words or pictures you made that show what you liked best about the animal you chose.</a:t>
                      </a:r>
                    </a:p>
                    <a:p>
                      <a:pPr marL="0" marR="0" lvl="0" indent="0" algn="r" defTabSz="1018809"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Helvetica" pitchFamily="34" charset="0"/>
                        </a:rPr>
                        <a:t>Revise a Text, W.K.1b support with reasons, Writing Target 6b</a:t>
                      </a:r>
                      <a:endParaRPr kumimoji="0" lang="en-US" sz="900" b="1" i="0" u="sng" strike="noStrike" kern="1200" cap="none" spc="0" normalizeH="0" baseline="0" noProof="0" dirty="0" smtClean="0">
                        <a:ln>
                          <a:noFill/>
                        </a:ln>
                        <a:solidFill>
                          <a:prstClr val="black"/>
                        </a:solidFill>
                        <a:effectLst/>
                        <a:uLnTx/>
                        <a:uFillTx/>
                        <a:latin typeface="+mn-lt"/>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12242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36</a:t>
            </a:fld>
            <a:endParaRPr lang="en-US" dirty="0"/>
          </a:p>
        </p:txBody>
      </p:sp>
      <p:sp>
        <p:nvSpPr>
          <p:cNvPr id="11" name="AutoShape 11"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67469"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2" name="AutoShape 13"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229394" y="83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6" name="AutoShape 17" descr="data:image/jpeg;base64,/9j/4AAQSkZJRgABAQAAAQABAAD/2wCEAAkGBxITEBAQEBIQFA8UEA8PEg8QDxANDxQQFBEWFhQSFBQYHCggGBolGxQUITEhJSkrLi4uFx8zODMsNygtLjcBCgoKDg0OGhAQGywkHCQsLCwsLCwsLCwsLCwsLCwsLCwsLCwsLCwsLCwsLCwsLCwsLCwsLCwsLCwsLCwsLCwsLP/AABEIAOEA4QMBEQACEQEDEQH/xAAbAAABBQEBAAAAAAAAAAAAAAAAAQIDBAUGB//EADoQAAIBAgQEBAQEBQIHAAAAAAABAgMRBAUhMQYSQVETImFxBzKBkRQjQqEWM1JTciRiFaKxwdHh8P/EABoBAQACAwEAAAAAAAAAAAAAAAABAgMEBQb/xAAqEQACAgICAgICAgICAwAAAAAAAQIDBBESIQUxE0EUIjJRI3FhkTNSof/aAAwDAQACEQMRAD8A9wQAMAAAAFAAAQAAAAAAAAAEIIQpJYaiSGNnNJXexJjK0Mxpv9SATRNHEQf6l9yCyHqrHpJfcgkdcEBZkkhcAcAAAEEgAAAAAACABgAAAAoAACAAAAAAAAAAhBCFJLDbkkMz83XkuSYjIjhoNbElRrwUPX7gyoFhbfLJ/cqyRy8VbVCCCanmFeP6eYkkt4XOlJpTXK27AGumAKABBIAAAAAAAgAYAAAAKAAAgAACgCAAAAAhBCFJLDbEkMoZvNKm+/REoxMwMLWqtO1PYkhEvjVf7QMiD8TPrBlWSH41dYy+xBAix0f932ZYkZ48alWEYq2qd3oQDrI/9gB4AEEgAKAAAACIAAAAAAUAABAAAFAGsAUAABCCEKSWEbJIZzeeYrmlyLoSYWQZVX5Z8r/USQjel7AyoS3sVZIunZfYgga4R6pfYsSVcfhFKPlSUo6poAtZXieeFn860ZALyYA4gkABQAAAAAAAAAAAAAAAAAAARgAAAAAAwCnmWJUKbfV6IlIhnJyd23Lrqy5jZmY7NVGUVHpLcgqvZ2mBxHPCMlq2tQZ0WSrAEFNAWLCAGfUl4NWM18ktJe5ANyDTV1sAPRBIoAAAAAAAAAAAAAAAAAAAAAjAAAAAABskjZy2d4zmna/lje/uXSKNnNY7GSm/Dppt7aIgk1sk4VbtOv72I2OJ0EKKpzUI6RYLotEMkS5BGhSxAXAIsRRUoOL67e4AzJsRb8mXzR0+hANZEEhcAUAAAAEQAMAAAAFAAAQAAAAAAAAAEIRLM/NsYqcHrqZYR2YZM5KGEq4iVopxje/N3LvoqjpsqySnRW156eZ66mLZlNdEAqY+ldX6okhsjpS5kmQyVId9CC4WLFQ+oAikr2AM/MGotVoNXT83sQDYwmIU4KUdmiCSZIAUAAAABAAwAAAAUAABAAuAAAAAAAA1sglmNmuD8WrGLem5sRaSNeXbLNLDOOkZJIhyTEYsk8Of9S9jGZfoPP3X7Ele36E8zurogxvkvZj1KlVTcYuyDRMXsYpVtbzsQZgarf3CQN8Gp/dZAHeA/wC47kkEVfCLllq9tSCxt5DC1CK6EA00AKAAAAAAAAAAABGwBOwINkgNjYFSBSQAAjAG2GhJlHG6Tuv6XYukY0tyOdeYVLtX2bJ9HVqp2gWPqdyn2RZibFWYVO37iUTJjYMYJ7ZLhcfPnSa/crF6Zr+RxlrcS1UXmbvqbKsOVQuDFiu5gldp70Z7bXLrQlSyV27R7lPyXZ0kTCla22YuY8UUaflWrXX1NujElN7NfJvhUunsy/4zV7unc6X4PRx35eSfovYfimjVi4PyykrJW6nPu8c0+S2dPHz1NaZ2uUL8mHsapvF0AUAAAAAAAAAAACoAnQAaI2IToANE7FI0NiDRIADWWMT2U8bHYsi9S77OUqaVKi9SJHZosiIqhjXs2m4tMXxPYvORjrlvodhXeojGu2YsrThpmjWrRU1FtJva+hsqls4MrowfshxuZU6MG5STe9lqyv4blJIiWVWo8t+jic1z+pWb5W40vsdfF8VCHZws3ysp/rExpxv6r1OzGuMUcSVkm+yO/pYvyiOyzgaV69L/ADRrZK/Rsz4ctWL/AGe34SFqcV/tR5E9svSJ0CRQAAAAAAAAAABCQJYACNoaEY2TxElUSWrS9yvNDiyF4yn/AFxv7kc0TwY14+la/PHT1IdqJUH/AEZ2J4nw8N5Xe2ncxu+Jb4ZCU+JaL7r6FVkIt8DLNbFwnGLjJbrQzqxMxyrcfYVcphJ8z6l97KKxoi/4DAro2IZTG/w/Aq0zP+a0JRyJRldGSvoxXX/JE474hxcalOzaaW6Z2sKKmts8d5Kcoz0c9SwNeq1K0pLZb2OhKNce2zQhGyxaWzSp8J4mfRRX2MUvIRgukZ6vHzfs1MLwHt4lRL0ua1vlW1pI3Y+KT9s0q/CVCnRnJtOybTZrQzJylrQt8ZGMdpnE5PT5sZTitlUv9DsTn/hf+jmUQ43L/Z7VBaL2R5VntI+kPIJAAAAAAAAAAAgDbkORBXxONpw+aS9rmOViRkUGzJr8SQTtFN/QwyyEjKqXop1eJJ/ph+5ilkmSOOzDzXNa2jbl/ijVlkNm0qEVZ1ZtXadrd3cxu4uqSusQoq3m1fdmN2syqpEssLB7JN3Xq0VdzJ+JC4ijJJWkuVCFj2UUCzl9ZNx5XZ3V1c36bNmC+C0eiUHeMX6I6cHtHHlHskZkRdLoRRIZj+PsVkIyJaPPfiNTvUh7Ha8fJpHmfLS1NFfB8VQo0owhBOS62RmniOye2+jBj5rjD0LDifF4iXLQhbpdLQxWYdUFts3Ksuy3rRpubox58XV82/ImaUcdSl+rNmUpQW2c5nvFMq35dPy0ttOqOtj4cY97Obf5Cb6SIuCaTnjI6XSVxmPjWyuDX8lqkewRR5w9Wl0OBIgAAAAIQQBJJSxmYQprzte3UxTmkZIwbMfE8UL9Cv76GtK4zKgzMZxNUtZWXqmYZXGWNCRjVqjl55VG2+lzUnPfs24QQ50ZWvzmHZmSRXhRm3pNkkaRPKrONublfvuQToX8Rd2asmvoAPq0/IuWMZa6gEdShbWL5ZNXtfqAMv4i5J6SvdPuNlkiShSSnzR2jo16mzQ+zBcno9EyyV6UPZHZr9HGsXZbRdlBGEWQFX7KnnnxLl54d7Hf8V/FnnvMR7Rw19t7nUTX2cOKZ1nCWbeDGS8OTu90jl5FEJdcjo4uTZWtKOzpHTo4pp1KUk/VGlLdfSZ0673Z/KOjO4j4coU6MpwSUrbG1g3ylPi/RrZ2NXre+zJ+G6bxUnbZMyeViteyfERXI9VicE9EKAAAAAANuVYMrPMx8KNl8z2NeyzRsU18uzjqrc3zTbb3vqaFlx0K6SFRcnZ7d9jUdr2bCqCWFh129SeY+Mb+BhvF6Fd7L8UhJ4TtJgjQQc6etrkkaCrShVak20+xA0WKlKLSja+m4J0V6FKVOdk24tNgaLDoxb5mBobVoXafXoUbLL0P5Uk+j3ZsUvsw3Lo7XIpXox9jtVejjWrs0TKYtCMlBehSj9kHn/xMj/Lf/wBudvxsumcTy69Mp5fXwVOnF1Ip1LbWT1M16ulLj9M5eJ8ajyaLD4opx0o4f/lRh/Biu5SN6HknHquOyGebY2r/AC4OK6aEuiqKLvyV89LgZGeSxUEvHb16am3hxjL0c7Mi5S22b3wxhzOpO2zaNLykdM6fiKkk2eiI5B3RQAAAAABhEgji8/qOVdp/p2OXkS7OjjrSKBzZvbOpBAY9GYr47DeJG1+UsjGx+FockVG9/UukUHSpXdyRoel3I2NEToK90SNEiQGhyYIBgAihI2SZs0+zDc+jrOGZ/lex2avRxrfZsmVmIRkokUq/ZU4T4lx8kGdjxvpnG8t6RRyaODjRjOvyudvqZchWuXRz8GFbh2WnxPg6ekKd/ojB+JOT3KRvwnVjr9FsinxtJ/yqOnsZvwYa/aRgfk7N9QOf4hzerWt4seV9Lm7i0xgv1Zzcm6VtnJo674Y07UJt7uTOR5ScvkSO74iK+Ns7c551wAAAAAAGBkROZ4jy18yqxv6pI5eTBm/jWIw+b79V1OY4M6sZrQhdQLc0OfQKDKuYgaIjLYpUuDIAEgGAIiSNobVqqOrat6k6ZG0ZOMz+nD5dX6E8X/RTlox8TxBUl8qM9S0zDbLaO8+GeNlOlPn3T2OvU1o5NqezuEZWYhGQmWBhlDiPiUvyoe51vG/ZxvLfwMvK+GqM6Kr1ZPltcy326s0l2c/Do/xtv0T062XU9Lc32ZidN0jNTCqrb5bHfxNhIfJTX2MqwLWtyZZ+RgutHO8UZvHENSjFR5emxu41PwrbZz8jI+WaaR33AOH5cLF/1anH8ndztPQ+Li1V2dQaB0gAAAABQBAQNkk9yJJaEXpnkvFcZwxc1Suk9TlX+zq0PaKVGVd9WvU11JGzpmlhYzXzSuX+RGN1sv8A42CVnZFJLZaD0Po1VP5TC4mdSQ6orbkaJ5IVIaY5IhrYiMd2WjErKSMzM815Yrk3MqSMTZz+JqVqt23p2Lporsjw+B6sSkRJ7LlOjFdCqkUcTquBanJOUdk9Tdx5GtdHSO/hiY9zpqLaObOxJ6JFWj3RRwey0Zpod4i7onixyT9HJfEKg5UNF10Ol42SUjleTX6kGS0HLL5Qlo+V/wDQyZD1kL/aNfH2saRwNTBvnlFa6nZU1rR592b2R16DhbmT+hmrsXHReMXJbQYiK5fXsYLNMnH27UewcKQthKP+J5bJ7sZ7eEVFLRtGEygAKAAAACEIMRkv0Qjz7imH+ov3RyMh9nVx/RmqWho7N/Qc7CY0Va+FUt2ZFIo4kDVSnrAlNMo00U55zVW+pOivIlxOdVLQtuZNIx8mVK+NlNeYqy2yDmIBPRmwSTNlSAiAb3C0n4vobuN7NXJ6ib2YTnGorfLc9FTBaR5XJtamO8Zq+r2M/wAKbIje0hMuxUnPfqUuq1EyU3NyJeO5S/DRa3uimA/3L+S/iillWXVZ0ovn5U1qttDJlzSt2vo18ODnBw/su4bheCUpynd7uxEs+bWtEx8PXFNt/wDwjqvB04/ma+9txGd030Xjj1VxZxOcTp1K8fBVotpG65TjBb9nFrlH8jr0etZRT5aNKPaKRwrZbmz2Ce9F8oXAAUAAAAGorEMRln6IXs4fjGFqsH3RycldnUxn0YljQOiNIA5IkEltGSirRiZrhk1daMyJmFxM9QZkbMeglErslDVAElinEgEliCBbBA1+GK7VeMejN/FXZqZT/U6jNq3LUelz0mOto8hlr99mc8Q+pvKKNNTY7CVLST9TFkL9DZxn+5qcXVbYNSS5maOC/wDIb/kP/GZXDmHryj41afLSWqjsrdjazOLlxiuzRw5SjHn9CZlxfyVFTppOmvm1vcivA2tsvb5WXoz+IqmHrUVVhJKXWF+puYkZKfGXowW3/JXtHN4NvxKXbnWxs317OdipfKj1fD5lJJJK6SR5jIq1LZ7dR6LKzZ21RiJEpZlKUkktADWgwB4AgAiKRDEL7RQ5DjeGtOXuc/Jjs6OLI5qMjmNaOou/QIoW0x8ZLqWK9iyleyW7BDL8Mh5oXqdehbRj+Rb0Y+a5QqesdiUm/Q4mPyEvaKtAoEb2RosLCytfldvYBIhitX6FmnoySSSHei1fZasqoy36NaU0vs3MiymoqkKstFdabM6eMmjTukpemdFnGFk6l47Pqd+mxKPs4WRjyltpMz6mGktzahan9nMlj2r3F/8ARHCMuZKz37E5DXAtRGSn2jW4pf8AoU/Q0cDqzs3897q6OHxPEUnQjRTtpZnZ+Gv5ORxU7OHHXRSyzL6leaUU0usrafcy5FkK1tMijDlP2mdR/BkOXWcubdpbHGl5KUZdHdo8XBV9sqvhmVGtTlzXhdOzJfkLJL0adeCq7k16OrjHt2OfZft6Z6Ob9aHWMZQkws7Tjr1AOkjK4A4AQARFeJINEOJDOd4zoXoc/WJguXRlpepHEw1V1/7ONc9PR3qH+pfyzLnV12SMqx4y+yHkJF2vliW3QPEj/Y+XkU8DSbqWfRlPhivsT9G/Ks7WJbiutmBVr2Z+aU1KNnoUWRKvbii6MmHD8Hqp6nOv8hZJ61oMnwOQxVRczukbWFP5PZWTN2WHpryxS2sbGRKSlqKKRb+zmsxyiMqjUHZt9Ca7JJpTWkWnHkjXyzI6dPlduaXdnVqsxtfyRzrKFs1atK3l3k9l2L2X1x/g0zHCjXZDU52rSeq6GpLOmujchWteifAYiE3yTSUtkbNGTJv0a9tSf0XpZTF9dToq1tHMsx02RZng4+CoT1WxCnxe0YpUdaMCPDOGvflv77Gb8qSWyscZF+nGnSVopKPoak87mjoU43/BDPMk9KabZq/L+xsTq1Eh8Gbmp1Nl0R1qUpQObKOmXYSvqjRuq1PZsQl0WKWFlLpoWLF/D5YlZvcA0oRsAOAAAaV5AGSmGV8RQU04yScXuJqLXZMXpnHZrw24S56T8t9mcnJqSezq0ZC1ou4RKENNGc+Fky3AVvc2E5MyJaKEY2qX9TRvtnF9GVvo1FSe/wBTVldM1+aKlLDeLOV35UdPHUZrsmUuKHVKMYpqK17k3Ylcl0Wj2RYSerTepr1Q+GW/ol+ieS0dtzdhk1clyYRk2lztpPmuT5S6q2CUJbZnTiy/HEySu0eYhiWtp6ZR1xY/C4qTvPd9PQ9Bi0Qgtt9mOdSXX0WLt6v5u5e1x5dMppIz8dDVSTakupMsqVS6JVezSwuZysrswS83ZH2iksZMsYjGqcbdSYecnL6MH4plV6lRyjFW5bpP2OhDycrYOP8AYeOl2W6mHS03NRt1szQ9GdiH4bvHRdTYg3LstKHJGzgsN4kVJy8rR0YZvxrjs5ttKTNTDYKEV31vqZFkKx9GuoNFyMbbGQkcAFwAYAgAhHFAUa0GMmzVyJyjHaQXsysenKLvoedyMm1vtaN6lpGZ4b7pivJX9o3uSGSi+zNh5S0Tsr0KF5q97XOddfyehY+ujdlbkt6WMVliXRpdtmbR8qf1N2H8Tba2MnM6ONWmtsulop06TdRGln28f1iRJ6RuOhaN+trnHsqlJ7RrKbb0VsFRi+aT3dzp4GFFfvNlpSafRWnF3dtjuR+NRaTNiL67KdCpyzcXtc51tS37Jk9mnzvZLTuY1XUu+XZiMzHya/8ABEuE3ps2q9aI8NGb3jZB+KhJb5EuaLHJKJp2eMUO+RG4tjsJK7L4sIxn7KWLou0utzfyGm1pmuUszjdImu/44vZlgTZUpxWrfKci6+c7G0VtUfR0GCjJ2beh3vFqTW2c21pdI0Eds1RwAgAAAANRh5y/okUyxe/ZDEsROPJaI+ytjKHNFpnLy8CM65GeuepGH/w/+lv7nj/x5L17OgrkvZXxKnB+n7Bq2Bnhxn6GLHW10Nlcn20X+DZZWJvG9vcl1rW2YHBJ6GKUS08mMUuLL6kLyJ7NGeryFr6RG2h2Bw/LJuTuadspys5T9GOxtou4iouV27GSi9bSZiri9mZSdlY7Fnxcf5G20iXoYISin0yhnVoXn63F9za6LpPRswoeT1scm013P9jIcOaVn0Zho3Ka0byklE0pyTio9j08LJJa0ammpbK9VeV3E6+aMkW9mdhsRyya9TTnjwrjKbfZn1y9lyjiG3Y1sXJU9pspKCSLM4LeXvZlM2f/AK9mJN+kQKu5SjGO19V6GLEg7bFF9ImS4x2zq6MUkl6HtaKVXDo4k57mTIzkDgBAAAAAERoAyQIAVsXXcdlcrJbTRKM2hUvJ6NHmLsTg2zflriNzSleBycmXFdF8eepHOVVsZse35HpHVUlpmphZpRUWegr8cp0ttfRxciz/ACluOEjJHn/xKt/6M/zSRmY3D8ktHua1iVb6ZuVWKa7I41pLZmNNzetl3GJap1pcqdr3NpYb48zWlrZJCt3jY1vnfpohr+mE68LWbsZYXJeieEiGGGjzJp/uZHdv7Lcno1oVPL9DE5Sk0kjTcdMyfCam3bcy4sfjs2zcTXEkt3Ov+TB/ZBFiflL/AJcYr2Sinh8LKUtupoZWT8kWolnPRq08OlsryOVVFx/2YnPfsoYmMubzaF1y5aaNmEopdEmWO1S7+528GnUtmDJmnHR02CxLm9VZdz08F+pxJrsvEkAAKAAAACIAGAAAko3AIvAXYwWwU00y/NkdXCppo5Nvi4T9lo2NMzXkUenctj+LhU9o2vymJPKpL5bHchPjW4/2aNsnKWyaNJx0aPK241kW+no2IT2tGfm8E436o5WTjyfaizdpbRlp30S6WJw8Sxz3xZnnPSL1CNlFdrHr68bjjvr6OdO79tGqoJpNo8slDb3/AGXUmZmbUI8l7dTXyHDXRt4823pmYptGCunk9G7JIvYCrJxu2d7Fwlr/AJOdbJJk3m/Tq+xp+SpsofRPyQ10NVWX6oHLhbLf7ItFcvsa61P9SsZ7ZxftaMnCf0LLFxivKYl61FMj4pP2S4Gs7OT7m5j41i7ME9eiHEYWU6l29DpVYUpS2zC7uK0jVy/LEl5kdvHx+BrzucjVhG1klob30YWSEEAAKAAAACIAGAKAAAliNARokCJEgVorxKjbBpExeiGthYy3SMbqgzNGbRFHAQtZRSJjXGPos7ZP2yGeUxvdMyuz9HH+zXb3LZJHDtI8jf46xNtG0poz81w7cGkmznywrWvTNmmxJmK8BN2urI7WF47euRuTvWi9StGNup3IY3xva+jk33FjCuzv3Ob5iXNLRrV2SbL1SCZ52L17RvQkzPzCjFQbsri2cdbNuicuXsxHAjE/aaX/ACjelJcWa+DoycVFHtYYkEkcOdmzaweB5bOW5mVaj6NWT2X0ixUUqWFJAAAAAAACIAGAKAAAhXZIEkMQEAyNlkFhxKiNE8SNiojgExGhwRYRIs1sswsVcdEbGSpJ9CnKUX0TyIZ4KL6GZWNrRil2yGWXroa08WM/ZkhFL2J+Gn6WONmeK73WzajOCKOaUKjhZK7ualPi5T6mXjal2iHL8pk350jq0+Krrakn67/6InkbTRv4bDKCsjrN+jTb2TWI2wKCBSSBSSQAAAAAAEQAMAUAABCABIAAQgkCSAJKgAKQWAAEADKMCItEgRliwFWBsisPZZBAsQx4KgQBSQBIFAAAAAAEAP/Z"/>
          <p:cNvSpPr>
            <a:spLocks noChangeAspect="1" noChangeArrowheads="1"/>
          </p:cNvSpPr>
          <p:nvPr/>
        </p:nvSpPr>
        <p:spPr bwMode="auto">
          <a:xfrm>
            <a:off x="391319"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247296973"/>
              </p:ext>
            </p:extLst>
          </p:nvPr>
        </p:nvGraphicFramePr>
        <p:xfrm>
          <a:off x="304800" y="318348"/>
          <a:ext cx="7121445" cy="9256726"/>
        </p:xfrm>
        <a:graphic>
          <a:graphicData uri="http://schemas.openxmlformats.org/drawingml/2006/table">
            <a:tbl>
              <a:tblPr firstRow="1" bandRow="1">
                <a:tableStyleId>{5940675A-B579-460E-94D1-54222C63F5DA}</a:tableStyleId>
              </a:tblPr>
              <a:tblGrid>
                <a:gridCol w="7121445"/>
              </a:tblGrid>
              <a:tr h="138852">
                <a:tc>
                  <a:txBody>
                    <a:bodyPr/>
                    <a:lstStyle/>
                    <a:p>
                      <a:pPr marL="574675" marR="0" lvl="0" indent="-574675" algn="ctr" defTabSz="1018809"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smtClean="0">
                          <a:ln>
                            <a:noFill/>
                          </a:ln>
                          <a:solidFill>
                            <a:prstClr val="black"/>
                          </a:solidFill>
                          <a:effectLst/>
                          <a:uLnTx/>
                          <a:uFillTx/>
                          <a:latin typeface="+mn-lt"/>
                          <a:ea typeface="+mn-ea"/>
                          <a:cs typeface="+mn-cs"/>
                        </a:rPr>
                        <a:t>Performance Task (Optional)</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672252">
                <a:tc>
                  <a:txBody>
                    <a:bodyPr/>
                    <a:lstStyle/>
                    <a:p>
                      <a:pPr marL="574675" marR="0" lvl="0" indent="-574675" algn="l" defTabSz="1018809"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smtClean="0">
                          <a:ln>
                            <a:noFill/>
                          </a:ln>
                          <a:solidFill>
                            <a:prstClr val="black"/>
                          </a:solidFill>
                          <a:effectLst/>
                          <a:uLnTx/>
                          <a:uFillTx/>
                          <a:latin typeface="+mn-lt"/>
                          <a:ea typeface="+mn-ea"/>
                          <a:cs typeface="+mn-cs"/>
                        </a:rPr>
                        <a:t>17.      Pretend you help make habitats at a zoo.  Select an animal.  What is the best habitat for it?  Draw and write to show why you think it is the best habitat for your animal.</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8499">
                <a:tc>
                  <a:txBody>
                    <a:bodyPr/>
                    <a:lstStyle/>
                    <a:p>
                      <a:pPr algn="ctr"/>
                      <a:r>
                        <a:rPr lang="en-US" sz="1700" b="1" dirty="0" smtClean="0"/>
                        <a:t>My Zoo Animal</a:t>
                      </a:r>
                      <a:endParaRPr lang="en-US" sz="1700" b="1" dirty="0"/>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30119">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3571">
                <a:tc>
                  <a:txBody>
                    <a:bodyPr/>
                    <a:lstStyle/>
                    <a:p>
                      <a:pPr marL="0" marR="0" lvl="0" indent="0" algn="ctr" defTabSz="1018809"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smtClean="0">
                          <a:ln>
                            <a:noFill/>
                          </a:ln>
                          <a:solidFill>
                            <a:srgbClr val="000000"/>
                          </a:solidFill>
                          <a:effectLst/>
                          <a:uLnTx/>
                          <a:uFillTx/>
                          <a:latin typeface="+mn-lt"/>
                          <a:ea typeface="+mn-ea"/>
                          <a:cs typeface="+mn-cs"/>
                        </a:rPr>
                        <a:t>The Best Habitat for My Zoo Animal</a:t>
                      </a:r>
                      <a:endParaRPr lang="en-US" sz="21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13429">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49723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37</a:t>
            </a:fld>
            <a:endParaRPr lang="en-US" dirty="0"/>
          </a:p>
        </p:txBody>
      </p:sp>
      <p:sp>
        <p:nvSpPr>
          <p:cNvPr id="2" name="TextBox 1"/>
          <p:cNvSpPr txBox="1"/>
          <p:nvPr/>
        </p:nvSpPr>
        <p:spPr>
          <a:xfrm>
            <a:off x="658576" y="6545943"/>
            <a:ext cx="6396038" cy="983420"/>
          </a:xfrm>
          <a:prstGeom prst="rect">
            <a:avLst/>
          </a:prstGeom>
          <a:noFill/>
        </p:spPr>
        <p:txBody>
          <a:bodyPr wrap="square" lIns="96378" tIns="48189" rIns="96378" bIns="48189" rtlCol="0">
            <a:spAutoFit/>
          </a:bodyPr>
          <a:lstStyle/>
          <a:p>
            <a:pPr algn="ctr"/>
            <a:r>
              <a:rPr lang="en-US" sz="3800" b="1" dirty="0">
                <a:effectLst>
                  <a:outerShdw blurRad="38100" dist="38100" dir="2700000" algn="tl">
                    <a:srgbClr val="000000">
                      <a:alpha val="43137"/>
                    </a:srgbClr>
                  </a:outerShdw>
                </a:effectLst>
              </a:rPr>
              <a:t>STOP</a:t>
            </a:r>
          </a:p>
          <a:p>
            <a:pPr algn="ctr"/>
            <a:r>
              <a:rPr lang="en-US" dirty="0" smtClean="0"/>
              <a:t>Close your books and wait for instructions!</a:t>
            </a:r>
            <a:endParaRPr lang="en-US" dirty="0"/>
          </a:p>
        </p:txBody>
      </p:sp>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10798" y="1436914"/>
            <a:ext cx="4691594" cy="45502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73331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1393752"/>
              </p:ext>
            </p:extLst>
          </p:nvPr>
        </p:nvGraphicFramePr>
        <p:xfrm>
          <a:off x="404812" y="3791133"/>
          <a:ext cx="6719890" cy="2852782"/>
        </p:xfrm>
        <a:graphic>
          <a:graphicData uri="http://schemas.openxmlformats.org/drawingml/2006/table">
            <a:tbl>
              <a:tblPr firstRow="1" bandRow="1">
                <a:tableStyleId>{5940675A-B579-460E-94D1-54222C63F5DA}</a:tableStyleId>
              </a:tblPr>
              <a:tblGrid>
                <a:gridCol w="890588"/>
                <a:gridCol w="4114800"/>
                <a:gridCol w="581026"/>
                <a:gridCol w="566738"/>
                <a:gridCol w="566738"/>
              </a:tblGrid>
              <a:tr h="319314">
                <a:tc gridSpan="5">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dirty="0" smtClean="0"/>
                        <a:t>Informational Text</a:t>
                      </a:r>
                    </a:p>
                  </a:txBody>
                  <a:tcPr marL="97155" marR="97155" marT="47897" marB="47897"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19314">
                <a:tc>
                  <a:txBody>
                    <a:bodyPr/>
                    <a:lstStyle/>
                    <a:p>
                      <a:pPr algn="ctr">
                        <a:lnSpc>
                          <a:spcPct val="100000"/>
                        </a:lnSpc>
                        <a:spcAft>
                          <a:spcPts val="0"/>
                        </a:spcAft>
                      </a:pPr>
                      <a:r>
                        <a:rPr lang="en-US" sz="1500" b="1" dirty="0" smtClean="0"/>
                        <a:t>8</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mn-lt"/>
                          <a:ea typeface="Times New Roman"/>
                          <a:cs typeface="Times New Roman"/>
                        </a:rPr>
                        <a:t>I can tell what caused something to happen (connecting ideas)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Toward RI.K.3</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32079">
                <a:tc>
                  <a:txBody>
                    <a:bodyPr/>
                    <a:lstStyle/>
                    <a:p>
                      <a:pPr algn="ctr">
                        <a:lnSpc>
                          <a:spcPct val="100000"/>
                        </a:lnSpc>
                        <a:spcAft>
                          <a:spcPts val="0"/>
                        </a:spcAft>
                      </a:pPr>
                      <a:r>
                        <a:rPr lang="en-US" sz="1500" b="1" dirty="0" smtClean="0"/>
                        <a:t>9</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1" u="none" dirty="0" smtClean="0">
                          <a:effectLst/>
                          <a:latin typeface="+mn-lt"/>
                          <a:ea typeface="Calibri"/>
                          <a:cs typeface="Helvetica"/>
                        </a:rPr>
                        <a:t>I can group together “when” things in a story happened.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Toward RI.K.3</a:t>
                      </a:r>
                    </a:p>
                  </a:txBody>
                  <a:tcPr marL="97155" marR="97155" marT="47897" marB="47897" anchor="ctr">
                    <a:solidFill>
                      <a:schemeClr val="bg1"/>
                    </a:solidFill>
                  </a:tcPr>
                </a:tc>
                <a:tc hMerge="1">
                  <a:txBody>
                    <a:bodyPr/>
                    <a:lstStyle/>
                    <a:p>
                      <a:endParaRPr lang="en-US" dirty="0"/>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0">
                <a:tc>
                  <a:txBody>
                    <a:bodyPr/>
                    <a:lstStyle/>
                    <a:p>
                      <a:pPr algn="ctr">
                        <a:lnSpc>
                          <a:spcPct val="100000"/>
                        </a:lnSpc>
                        <a:spcAft>
                          <a:spcPts val="0"/>
                        </a:spcAft>
                      </a:pPr>
                      <a:r>
                        <a:rPr lang="en-US" sz="1500" b="1" dirty="0" smtClean="0"/>
                        <a:t>10</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latin typeface="+mn-lt"/>
                          <a:ea typeface="Times New Roman"/>
                          <a:cs typeface="Times New Roman"/>
                        </a:rPr>
                        <a:t>I know what an author does.  I know what an illustrator does. </a:t>
                      </a:r>
                      <a:r>
                        <a:rPr lang="en-US" sz="1000" b="1" baseline="0" dirty="0" smtClean="0">
                          <a:solidFill>
                            <a:srgbClr val="000000"/>
                          </a:solidFill>
                          <a:latin typeface="+mn-lt"/>
                          <a:ea typeface="Times New Roman"/>
                          <a:cs typeface="Times New Roman"/>
                        </a:rPr>
                        <a:t>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Toward RI.K.6</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44901">
                <a:tc>
                  <a:txBody>
                    <a:bodyPr/>
                    <a:lstStyle/>
                    <a:p>
                      <a:pPr algn="ctr">
                        <a:lnSpc>
                          <a:spcPct val="100000"/>
                        </a:lnSpc>
                        <a:spcAft>
                          <a:spcPts val="0"/>
                        </a:spcAft>
                      </a:pPr>
                      <a:r>
                        <a:rPr lang="en-US" sz="1500" b="1" dirty="0" smtClean="0"/>
                        <a:t>11</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mn-lt"/>
                          <a:ea typeface="Times New Roman"/>
                          <a:cs typeface="Times New Roman"/>
                        </a:rPr>
                        <a:t>I can look at pictures in a book to find information or ideas. Toward RI.K.6</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25307">
                <a:tc>
                  <a:txBody>
                    <a:bodyPr/>
                    <a:lstStyle/>
                    <a:p>
                      <a:pPr algn="ctr">
                        <a:lnSpc>
                          <a:spcPct val="100000"/>
                        </a:lnSpc>
                        <a:spcAft>
                          <a:spcPts val="0"/>
                        </a:spcAft>
                      </a:pPr>
                      <a:r>
                        <a:rPr lang="en-US" sz="1500" b="1" dirty="0" smtClean="0"/>
                        <a:t>12</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effectLst/>
                          <a:latin typeface="+mn-lt"/>
                          <a:ea typeface="Times New Roman"/>
                          <a:cs typeface="Times New Roman"/>
                        </a:rPr>
                        <a:t>I can explain how some things are the same or different in two texts about the same</a:t>
                      </a:r>
                      <a:r>
                        <a:rPr lang="en-US" sz="1000" b="1" baseline="0" dirty="0" smtClean="0">
                          <a:solidFill>
                            <a:srgbClr val="000000"/>
                          </a:solidFill>
                          <a:effectLst/>
                          <a:latin typeface="+mn-lt"/>
                          <a:ea typeface="Times New Roman"/>
                          <a:cs typeface="Times New Roman"/>
                        </a:rPr>
                        <a:t> topic.</a:t>
                      </a:r>
                      <a:r>
                        <a:rPr lang="en-US" sz="1000" b="0" baseline="0" dirty="0" smtClean="0">
                          <a:solidFill>
                            <a:schemeClr val="tx1"/>
                          </a:solidFill>
                          <a:effectLst/>
                          <a:latin typeface="+mn-lt"/>
                          <a:ea typeface="Times New Roman"/>
                          <a:cs typeface="Times New Roman"/>
                        </a:rPr>
                        <a:t>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Toward RI.K.9</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415109">
                <a:tc>
                  <a:txBody>
                    <a:bodyPr/>
                    <a:lstStyle/>
                    <a:p>
                      <a:pPr algn="ctr">
                        <a:lnSpc>
                          <a:spcPct val="100000"/>
                        </a:lnSpc>
                        <a:spcAft>
                          <a:spcPts val="0"/>
                        </a:spcAft>
                      </a:pPr>
                      <a:r>
                        <a:rPr lang="en-US" sz="1500" b="1" dirty="0" smtClean="0"/>
                        <a:t>13</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effectLst/>
                          <a:latin typeface="+mn-lt"/>
                          <a:ea typeface="Times New Roman"/>
                          <a:cs typeface="Times New Roman"/>
                        </a:rPr>
                        <a:t>I can tell what pictures or words show similarities or differences</a:t>
                      </a:r>
                      <a:r>
                        <a:rPr lang="en-US" sz="1000" b="1" baseline="0" dirty="0" smtClean="0">
                          <a:solidFill>
                            <a:srgbClr val="000000"/>
                          </a:solidFill>
                          <a:effectLst/>
                          <a:latin typeface="+mn-lt"/>
                          <a:ea typeface="Times New Roman"/>
                          <a:cs typeface="Times New Roman"/>
                        </a:rPr>
                        <a:t> in two texts.</a:t>
                      </a:r>
                      <a:endParaRPr lang="en-US" sz="1000" dirty="0" smtClean="0">
                        <a:effectLst/>
                        <a:latin typeface="+mn-lt"/>
                        <a:ea typeface="Calibri"/>
                        <a:cs typeface="Times New Roman"/>
                      </a:endParaRPr>
                    </a:p>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Toward RI.K.9</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415109">
                <a:tc>
                  <a:txBody>
                    <a:bodyPr/>
                    <a:lstStyle/>
                    <a:p>
                      <a:pPr algn="ctr">
                        <a:lnSpc>
                          <a:spcPct val="100000"/>
                        </a:lnSpc>
                        <a:spcAft>
                          <a:spcPts val="0"/>
                        </a:spcAft>
                      </a:pPr>
                      <a:r>
                        <a:rPr lang="en-US" sz="1500" b="1" dirty="0" smtClean="0"/>
                        <a:t>14</a:t>
                      </a:r>
                      <a:endParaRPr lang="en-US" sz="1500" b="1" dirty="0"/>
                    </a:p>
                  </a:txBody>
                  <a:tcPr marL="97155" marR="97155" marT="47897" marB="47897" anchor="ctr">
                    <a:solidFill>
                      <a:schemeClr val="bg1"/>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effectLst/>
                          <a:latin typeface="+mn-lt"/>
                          <a:ea typeface="Times New Roman"/>
                          <a:cs typeface="Times New Roman"/>
                        </a:rPr>
                        <a:t>I can tell how information is the same or different in two different texts about the same topic. </a:t>
                      </a:r>
                      <a:r>
                        <a:rPr lang="en-US" sz="1000" b="1" baseline="0" dirty="0" smtClean="0">
                          <a:solidFill>
                            <a:srgbClr val="000000"/>
                          </a:solidFill>
                          <a:effectLst/>
                          <a:latin typeface="+mn-lt"/>
                          <a:ea typeface="Times New Roman"/>
                          <a:cs typeface="Times New Roman"/>
                        </a:rPr>
                        <a:t>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Toward RI.K.9</a:t>
                      </a: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i="0" dirty="0" smtClean="0">
                          <a:effectLst>
                            <a:outerShdw blurRad="38100" dist="38100" dir="2700000" algn="tl">
                              <a:srgbClr val="000000">
                                <a:alpha val="43137"/>
                              </a:srgbClr>
                            </a:outerShdw>
                          </a:effectLst>
                          <a:latin typeface="+mn-lt"/>
                          <a:ea typeface="Calibri"/>
                          <a:cs typeface="Times New Roman"/>
                        </a:rPr>
                        <a:t>2</a:t>
                      </a: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1</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0</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07073135"/>
              </p:ext>
            </p:extLst>
          </p:nvPr>
        </p:nvGraphicFramePr>
        <p:xfrm>
          <a:off x="404814" y="887118"/>
          <a:ext cx="6719890" cy="2762067"/>
        </p:xfrm>
        <a:graphic>
          <a:graphicData uri="http://schemas.openxmlformats.org/drawingml/2006/table">
            <a:tbl>
              <a:tblPr firstRow="1" bandRow="1">
                <a:tableStyleId>{5940675A-B579-460E-94D1-54222C63F5DA}</a:tableStyleId>
              </a:tblPr>
              <a:tblGrid>
                <a:gridCol w="858145"/>
                <a:gridCol w="4282974"/>
                <a:gridCol w="445295"/>
                <a:gridCol w="566738"/>
                <a:gridCol w="566738"/>
              </a:tblGrid>
              <a:tr h="319314">
                <a:tc gridSpan="5">
                  <a:txBody>
                    <a:bodyPr/>
                    <a:lstStyle/>
                    <a:p>
                      <a:pPr algn="ctr">
                        <a:lnSpc>
                          <a:spcPct val="100000"/>
                        </a:lnSpc>
                        <a:spcAft>
                          <a:spcPts val="0"/>
                        </a:spcAft>
                      </a:pPr>
                      <a:r>
                        <a:rPr lang="en-US" sz="1500" b="1" dirty="0" smtClean="0"/>
                        <a:t>Literary Text</a:t>
                      </a:r>
                      <a:endParaRPr lang="en-US" sz="1500" b="1" dirty="0"/>
                    </a:p>
                  </a:txBody>
                  <a:tcPr marL="97155" marR="97155" marT="47897" marB="47897"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19314">
                <a:tc>
                  <a:txBody>
                    <a:bodyPr/>
                    <a:lstStyle/>
                    <a:p>
                      <a:pPr algn="ctr">
                        <a:lnSpc>
                          <a:spcPct val="100000"/>
                        </a:lnSpc>
                        <a:spcAft>
                          <a:spcPts val="0"/>
                        </a:spcAft>
                      </a:pPr>
                      <a:r>
                        <a:rPr lang="en-US" sz="1500" b="1" dirty="0" smtClean="0"/>
                        <a:t>1</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I can identify the character, setting or an event .Toward RL.K.3</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140494">
                <a:tc>
                  <a:txBody>
                    <a:bodyPr/>
                    <a:lstStyle/>
                    <a:p>
                      <a:pPr algn="ctr">
                        <a:lnSpc>
                          <a:spcPct val="100000"/>
                        </a:lnSpc>
                        <a:spcAft>
                          <a:spcPts val="0"/>
                        </a:spcAft>
                      </a:pPr>
                      <a:r>
                        <a:rPr lang="en-US" sz="1500" b="1" dirty="0" smtClean="0"/>
                        <a:t>2</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I can answer describing questions about a story. Toward RL.K.3</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0">
                <a:tc>
                  <a:txBody>
                    <a:bodyPr/>
                    <a:lstStyle/>
                    <a:p>
                      <a:pPr algn="ctr">
                        <a:lnSpc>
                          <a:spcPct val="100000"/>
                        </a:lnSpc>
                        <a:spcAft>
                          <a:spcPts val="0"/>
                        </a:spcAft>
                      </a:pPr>
                      <a:r>
                        <a:rPr lang="en-US" sz="1500" b="1" dirty="0" smtClean="0"/>
                        <a:t>3</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I can tell what a character did or where. Toward RL.K.3</a:t>
                      </a:r>
                      <a:endParaRPr kumimoji="0" lang="en-US" sz="12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253706">
                <a:tc>
                  <a:txBody>
                    <a:bodyPr/>
                    <a:lstStyle/>
                    <a:p>
                      <a:pPr algn="ctr">
                        <a:lnSpc>
                          <a:spcPct val="100000"/>
                        </a:lnSpc>
                        <a:spcAft>
                          <a:spcPts val="0"/>
                        </a:spcAft>
                      </a:pPr>
                      <a:r>
                        <a:rPr lang="en-US" sz="1500" b="1" dirty="0" smtClean="0"/>
                        <a:t>4</a:t>
                      </a:r>
                      <a:endParaRPr lang="en-US" sz="1500" b="1" dirty="0"/>
                    </a:p>
                  </a:txBody>
                  <a:tcPr marL="97155" marR="97155" marT="47897" marB="47897"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i="0" dirty="0" smtClean="0">
                          <a:latin typeface="+mn-lt"/>
                          <a:ea typeface="Calibri"/>
                          <a:cs typeface="Times New Roman"/>
                        </a:rPr>
                        <a:t>I can find information from pictures or words to answer questions about the text. RL.K.6</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171700">
                <a:tc>
                  <a:txBody>
                    <a:bodyPr/>
                    <a:lstStyle/>
                    <a:p>
                      <a:pPr algn="ctr">
                        <a:lnSpc>
                          <a:spcPct val="100000"/>
                        </a:lnSpc>
                        <a:spcAft>
                          <a:spcPts val="0"/>
                        </a:spcAft>
                      </a:pPr>
                      <a:r>
                        <a:rPr lang="en-US" sz="1500" b="1" dirty="0" smtClean="0"/>
                        <a:t>5</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15000"/>
                        </a:lnSpc>
                        <a:spcBef>
                          <a:spcPts val="0"/>
                        </a:spcBef>
                        <a:spcAft>
                          <a:spcPts val="0"/>
                        </a:spcAft>
                        <a:buClrTx/>
                        <a:buSzTx/>
                        <a:buFontTx/>
                        <a:buNone/>
                        <a:tabLst/>
                        <a:defRPr/>
                      </a:pPr>
                      <a:r>
                        <a:rPr lang="en-US" sz="1000" b="1" dirty="0" smtClean="0">
                          <a:solidFill>
                            <a:srgbClr val="000000"/>
                          </a:solidFill>
                          <a:effectLst/>
                          <a:latin typeface="+mn-lt"/>
                          <a:ea typeface="Times New Roman"/>
                          <a:cs typeface="Times New Roman"/>
                        </a:rPr>
                        <a:t>I can sequence the events by beginning, middle and </a:t>
                      </a:r>
                      <a:r>
                        <a:rPr lang="en-US" sz="1000" b="1" baseline="0" dirty="0" smtClean="0">
                          <a:solidFill>
                            <a:srgbClr val="000000"/>
                          </a:solidFill>
                          <a:effectLst/>
                          <a:latin typeface="+mn-lt"/>
                          <a:ea typeface="Times New Roman"/>
                          <a:cs typeface="Times New Roman"/>
                        </a:rPr>
                        <a:t>ending in a story.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Toward RL.K.9</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138318">
                <a:tc>
                  <a:txBody>
                    <a:bodyPr/>
                    <a:lstStyle/>
                    <a:p>
                      <a:pPr algn="ctr">
                        <a:lnSpc>
                          <a:spcPct val="100000"/>
                        </a:lnSpc>
                        <a:spcAft>
                          <a:spcPts val="0"/>
                        </a:spcAft>
                      </a:pPr>
                      <a:r>
                        <a:rPr lang="en-US" sz="1500" b="1" dirty="0" smtClean="0"/>
                        <a:t>6</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effectLst/>
                          <a:latin typeface="+mn-lt"/>
                          <a:ea typeface="Times New Roman"/>
                          <a:cs typeface="Times New Roman"/>
                        </a:rPr>
                        <a:t>I can tell</a:t>
                      </a:r>
                      <a:r>
                        <a:rPr lang="en-US" sz="1000" b="1" baseline="0" dirty="0" smtClean="0">
                          <a:solidFill>
                            <a:srgbClr val="000000"/>
                          </a:solidFill>
                          <a:effectLst/>
                          <a:latin typeface="+mn-lt"/>
                          <a:ea typeface="Times New Roman"/>
                          <a:cs typeface="Times New Roman"/>
                        </a:rPr>
                        <a:t> about the adventures of different</a:t>
                      </a:r>
                      <a:r>
                        <a:rPr lang="en-US" sz="1000" b="1" dirty="0" smtClean="0">
                          <a:solidFill>
                            <a:srgbClr val="000000"/>
                          </a:solidFill>
                          <a:effectLst/>
                          <a:latin typeface="+mn-lt"/>
                          <a:ea typeface="Times New Roman"/>
                          <a:cs typeface="Times New Roman"/>
                        </a:rPr>
                        <a:t> characters in a</a:t>
                      </a:r>
                      <a:r>
                        <a:rPr lang="en-US" sz="1000" b="1" baseline="0" dirty="0" smtClean="0">
                          <a:solidFill>
                            <a:srgbClr val="000000"/>
                          </a:solidFill>
                          <a:effectLst/>
                          <a:latin typeface="+mn-lt"/>
                          <a:ea typeface="Times New Roman"/>
                          <a:cs typeface="Times New Roman"/>
                        </a:rPr>
                        <a:t> story.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Toward RL.K.9</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415109">
                <a:tc>
                  <a:txBody>
                    <a:bodyPr/>
                    <a:lstStyle/>
                    <a:p>
                      <a:pPr algn="ctr">
                        <a:lnSpc>
                          <a:spcPct val="100000"/>
                        </a:lnSpc>
                        <a:spcAft>
                          <a:spcPts val="0"/>
                        </a:spcAft>
                      </a:pPr>
                      <a:r>
                        <a:rPr lang="en-US" sz="1500" b="1" dirty="0" smtClean="0"/>
                        <a:t>7</a:t>
                      </a:r>
                      <a:endParaRPr lang="en-US" sz="1500" b="1" dirty="0"/>
                    </a:p>
                  </a:txBody>
                  <a:tcPr marL="97155" marR="97155" marT="47897" marB="47897" anchor="ctr">
                    <a:solidFill>
                      <a:schemeClr val="bg1"/>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effectLst/>
                          <a:latin typeface="+mn-lt"/>
                          <a:ea typeface="Times New Roman"/>
                          <a:cs typeface="Times New Roman"/>
                        </a:rPr>
                        <a:t>I can compare the</a:t>
                      </a:r>
                      <a:r>
                        <a:rPr lang="en-US" sz="1000" b="1" baseline="0" dirty="0" smtClean="0">
                          <a:solidFill>
                            <a:srgbClr val="000000"/>
                          </a:solidFill>
                          <a:effectLst/>
                          <a:latin typeface="+mn-lt"/>
                          <a:ea typeface="Times New Roman"/>
                          <a:cs typeface="Times New Roman"/>
                        </a:rPr>
                        <a:t> </a:t>
                      </a:r>
                      <a:r>
                        <a:rPr lang="en-US" sz="1000" b="1" dirty="0" smtClean="0">
                          <a:solidFill>
                            <a:srgbClr val="000000"/>
                          </a:solidFill>
                          <a:effectLst/>
                          <a:latin typeface="+mn-lt"/>
                          <a:ea typeface="Times New Roman"/>
                          <a:cs typeface="Times New Roman"/>
                        </a:rPr>
                        <a:t>adventures of different characters in a story.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Toward RL.K.9</a:t>
                      </a: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i="0" dirty="0" smtClean="0">
                          <a:effectLst>
                            <a:outerShdw blurRad="38100" dist="38100" dir="2700000" algn="tl">
                              <a:srgbClr val="000000">
                                <a:alpha val="43137"/>
                              </a:srgbClr>
                            </a:outerShdw>
                          </a:effectLst>
                          <a:latin typeface="+mn-lt"/>
                          <a:ea typeface="Calibri"/>
                          <a:cs typeface="Times New Roman"/>
                        </a:rPr>
                        <a:t>2</a:t>
                      </a: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1</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0</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sp>
        <p:nvSpPr>
          <p:cNvPr id="2" name="TextBox 1"/>
          <p:cNvSpPr txBox="1"/>
          <p:nvPr/>
        </p:nvSpPr>
        <p:spPr>
          <a:xfrm>
            <a:off x="422647" y="586248"/>
            <a:ext cx="6740153" cy="328152"/>
          </a:xfrm>
          <a:prstGeom prst="rect">
            <a:avLst/>
          </a:prstGeom>
          <a:noFill/>
        </p:spPr>
        <p:txBody>
          <a:bodyPr wrap="square" lIns="96378" tIns="48189" rIns="96378" bIns="48189" rtlCol="0">
            <a:spAutoFit/>
          </a:bodyPr>
          <a:lstStyle/>
          <a:p>
            <a:r>
              <a:rPr lang="en-US" sz="1300" dirty="0"/>
              <a:t>Color the box green if your answer was correct. Color the box red if your answer was not correct</a:t>
            </a:r>
            <a:r>
              <a:rPr lang="en-US" sz="1500" dirty="0"/>
              <a:t>.  </a:t>
            </a:r>
            <a:endParaRPr lang="en-US" sz="1500" b="1" dirty="0">
              <a:solidFill>
                <a:srgbClr val="C00000"/>
              </a:solidFill>
              <a:effectLst>
                <a:outerShdw blurRad="38100" dist="38100" dir="2700000" algn="tl">
                  <a:srgbClr val="000000">
                    <a:alpha val="43137"/>
                  </a:srgbClr>
                </a:outerShdw>
              </a:effectLst>
            </a:endParaRPr>
          </a:p>
        </p:txBody>
      </p:sp>
      <p:sp>
        <p:nvSpPr>
          <p:cNvPr id="9" name="Curved Down Arrow 8"/>
          <p:cNvSpPr/>
          <p:nvPr/>
        </p:nvSpPr>
        <p:spPr>
          <a:xfrm rot="1521726">
            <a:off x="5811403" y="993560"/>
            <a:ext cx="877022" cy="29167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853505973"/>
              </p:ext>
            </p:extLst>
          </p:nvPr>
        </p:nvGraphicFramePr>
        <p:xfrm>
          <a:off x="396860" y="6629400"/>
          <a:ext cx="6743740" cy="1078308"/>
        </p:xfrm>
        <a:graphic>
          <a:graphicData uri="http://schemas.openxmlformats.org/drawingml/2006/table">
            <a:tbl>
              <a:tblPr firstRow="1" bandRow="1">
                <a:tableStyleId>{5940675A-B579-460E-94D1-54222C63F5DA}</a:tableStyleId>
              </a:tblPr>
              <a:tblGrid>
                <a:gridCol w="898540"/>
                <a:gridCol w="4114800"/>
                <a:gridCol w="580416"/>
                <a:gridCol w="449857"/>
                <a:gridCol w="700127"/>
              </a:tblGrid>
              <a:tr h="323876">
                <a:tc gridSpan="5">
                  <a:txBody>
                    <a:bodyPr/>
                    <a:lstStyle/>
                    <a:p>
                      <a:pPr algn="ctr">
                        <a:lnSpc>
                          <a:spcPct val="100000"/>
                        </a:lnSpc>
                        <a:spcAft>
                          <a:spcPts val="0"/>
                        </a:spcAft>
                      </a:pPr>
                      <a:r>
                        <a:rPr lang="en-US" sz="1500" b="1" dirty="0" smtClean="0">
                          <a:solidFill>
                            <a:schemeClr val="tx1"/>
                          </a:solidFill>
                        </a:rPr>
                        <a:t>Writing</a:t>
                      </a:r>
                      <a:endParaRPr lang="en-US" sz="1500" b="1" dirty="0">
                        <a:solidFill>
                          <a:schemeClr val="tx1"/>
                        </a:solidFill>
                      </a:endParaRPr>
                    </a:p>
                  </a:txBody>
                  <a:tcPr marL="103227" marR="103227" marT="50178" marB="50178"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339841">
                <a:tc>
                  <a:txBody>
                    <a:bodyPr/>
                    <a:lstStyle/>
                    <a:p>
                      <a:pPr algn="ctr">
                        <a:lnSpc>
                          <a:spcPct val="100000"/>
                        </a:lnSpc>
                        <a:spcAft>
                          <a:spcPts val="0"/>
                        </a:spcAft>
                      </a:pPr>
                      <a:r>
                        <a:rPr lang="en-US" sz="1500" b="1" dirty="0" smtClean="0">
                          <a:solidFill>
                            <a:schemeClr val="tx1"/>
                          </a:solidFill>
                        </a:rPr>
                        <a:t>15</a:t>
                      </a:r>
                      <a:endParaRPr lang="en-US" sz="1500" b="1" dirty="0">
                        <a:solidFill>
                          <a:schemeClr val="tx1"/>
                        </a:solidFill>
                      </a:endParaRPr>
                    </a:p>
                  </a:txBody>
                  <a:tcPr marL="103227" marR="103227" marT="50178" marB="50178"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000" b="1" i="0" kern="1200" baseline="0" dirty="0" smtClean="0">
                          <a:solidFill>
                            <a:schemeClr val="tx1"/>
                          </a:solidFill>
                          <a:effectLst/>
                          <a:latin typeface="+mn-lt"/>
                          <a:ea typeface="Times New Roman"/>
                          <a:cs typeface="Times New Roman"/>
                        </a:rPr>
                        <a:t>I can draw and write to tell about a topic and give my opinion about it.  </a:t>
                      </a:r>
                      <a:r>
                        <a:rPr lang="en-US" sz="1000" b="1" i="1" kern="1200" baseline="0" dirty="0" smtClean="0">
                          <a:solidFill>
                            <a:schemeClr val="tx1"/>
                          </a:solidFill>
                          <a:effectLst/>
                          <a:latin typeface="+mn-lt"/>
                          <a:ea typeface="Times New Roman"/>
                          <a:cs typeface="Times New Roman"/>
                        </a:rPr>
                        <a:t>W.K.1b  (Brief Write)</a:t>
                      </a:r>
                      <a:endParaRPr lang="en-US" sz="1000" b="1" i="1" dirty="0" smtClean="0">
                        <a:solidFill>
                          <a:schemeClr val="tx1"/>
                        </a:solidFill>
                        <a:latin typeface="+mn-lt"/>
                        <a:ea typeface="Calibri"/>
                        <a:cs typeface="Times New Roman"/>
                      </a:endParaRPr>
                    </a:p>
                  </a:txBody>
                  <a:tcPr marL="103227" marR="103227" marT="50178" marB="50178" anchor="ctr">
                    <a:solidFill>
                      <a:schemeClr val="bg1"/>
                    </a:solidFill>
                  </a:tcPr>
                </a:tc>
                <a:tc>
                  <a:txBody>
                    <a:bodyPr/>
                    <a:lstStyle/>
                    <a:p>
                      <a:pPr algn="ctr"/>
                      <a:r>
                        <a:rPr lang="en-US" sz="1600" b="1" dirty="0" smtClean="0">
                          <a:solidFill>
                            <a:schemeClr val="tx1"/>
                          </a:solidFill>
                          <a:effectLst>
                            <a:outerShdw blurRad="38100" dist="38100" dir="2700000" algn="tl">
                              <a:srgbClr val="000000">
                                <a:alpha val="43137"/>
                              </a:srgbClr>
                            </a:outerShdw>
                          </a:effectLst>
                        </a:rPr>
                        <a:t>2</a:t>
                      </a:r>
                      <a:endParaRPr lang="en-US" sz="1600" b="1"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c>
                  <a:txBody>
                    <a:bodyPr/>
                    <a:lstStyle/>
                    <a:p>
                      <a:pPr algn="ctr">
                        <a:lnSpc>
                          <a:spcPct val="100000"/>
                        </a:lnSpc>
                        <a:spcAft>
                          <a:spcPts val="0"/>
                        </a:spcAft>
                      </a:pPr>
                      <a:r>
                        <a:rPr lang="en-US" sz="1600" b="1" i="0" dirty="0" smtClean="0">
                          <a:solidFill>
                            <a:schemeClr val="tx1"/>
                          </a:solidFill>
                          <a:effectLst>
                            <a:outerShdw blurRad="38100" dist="38100" dir="2700000" algn="tl">
                              <a:srgbClr val="000000">
                                <a:alpha val="43137"/>
                              </a:srgbClr>
                            </a:outerShdw>
                          </a:effectLst>
                        </a:rPr>
                        <a:t>1</a:t>
                      </a:r>
                      <a:endParaRPr lang="en-US" sz="1600" b="1" i="0"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c>
                  <a:txBody>
                    <a:bodyPr/>
                    <a:lstStyle/>
                    <a:p>
                      <a:pPr algn="ctr"/>
                      <a:r>
                        <a:rPr lang="en-US" sz="1600" b="1" i="0" dirty="0" smtClean="0">
                          <a:solidFill>
                            <a:schemeClr val="tx1"/>
                          </a:solidFill>
                          <a:effectLst>
                            <a:outerShdw blurRad="38100" dist="38100" dir="2700000" algn="tl">
                              <a:srgbClr val="000000">
                                <a:alpha val="43137"/>
                              </a:srgbClr>
                            </a:outerShdw>
                          </a:effectLst>
                        </a:rPr>
                        <a:t>0</a:t>
                      </a:r>
                      <a:endParaRPr lang="en-US" sz="1600" b="1" i="0"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r>
              <a:tr h="323876">
                <a:tc>
                  <a:txBody>
                    <a:bodyPr/>
                    <a:lstStyle/>
                    <a:p>
                      <a:pPr algn="ctr">
                        <a:lnSpc>
                          <a:spcPct val="100000"/>
                        </a:lnSpc>
                        <a:spcAft>
                          <a:spcPts val="0"/>
                        </a:spcAft>
                      </a:pPr>
                      <a:r>
                        <a:rPr lang="en-US" sz="1500" b="1" dirty="0" smtClean="0">
                          <a:solidFill>
                            <a:schemeClr val="tx1"/>
                          </a:solidFill>
                        </a:rPr>
                        <a:t>16</a:t>
                      </a:r>
                      <a:endParaRPr lang="en-US" sz="1500" b="1" dirty="0">
                        <a:solidFill>
                          <a:schemeClr val="tx1"/>
                        </a:solidFill>
                      </a:endParaRPr>
                    </a:p>
                  </a:txBody>
                  <a:tcPr marL="103227" marR="103227" marT="50178" marB="50178"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000" b="1" i="0" dirty="0" smtClean="0">
                          <a:solidFill>
                            <a:schemeClr val="tx1"/>
                          </a:solidFill>
                          <a:latin typeface="+mn-lt"/>
                          <a:cs typeface="Helvetica" panose="020B0604020202020204" pitchFamily="34" charset="0"/>
                        </a:rPr>
                        <a:t>I can tell what I liked best to give my opinion</a:t>
                      </a:r>
                      <a:r>
                        <a:rPr lang="en-US" sz="900" b="1" i="1" dirty="0" smtClean="0">
                          <a:solidFill>
                            <a:schemeClr val="tx1"/>
                          </a:solidFill>
                          <a:latin typeface="+mn-lt"/>
                          <a:cs typeface="Helvetica" panose="020B0604020202020204" pitchFamily="34" charset="0"/>
                        </a:rPr>
                        <a:t>.  Revise a Brief Text W.K.1a</a:t>
                      </a:r>
                    </a:p>
                  </a:txBody>
                  <a:tcPr marL="103227" marR="103227" marT="50178" marB="50178" anchor="ctr">
                    <a:noFill/>
                  </a:tcPr>
                </a:tc>
                <a:tc>
                  <a:txBody>
                    <a:bodyPr/>
                    <a:lstStyle/>
                    <a:p>
                      <a:pPr algn="ctr"/>
                      <a:r>
                        <a:rPr lang="en-US" sz="1600" b="1" dirty="0" smtClean="0">
                          <a:solidFill>
                            <a:schemeClr val="tx1"/>
                          </a:solidFill>
                          <a:effectLst>
                            <a:outerShdw blurRad="38100" dist="38100" dir="2700000" algn="tl">
                              <a:srgbClr val="000000">
                                <a:alpha val="43137"/>
                              </a:srgbClr>
                            </a:outerShdw>
                          </a:effectLst>
                        </a:rPr>
                        <a:t>2</a:t>
                      </a:r>
                      <a:endParaRPr lang="en-US" sz="1600" b="1"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c>
                  <a:txBody>
                    <a:bodyPr/>
                    <a:lstStyle/>
                    <a:p>
                      <a:pPr algn="ctr">
                        <a:lnSpc>
                          <a:spcPct val="100000"/>
                        </a:lnSpc>
                        <a:spcAft>
                          <a:spcPts val="0"/>
                        </a:spcAft>
                      </a:pPr>
                      <a:r>
                        <a:rPr lang="en-US" sz="1600" b="1" i="0" dirty="0" smtClean="0">
                          <a:solidFill>
                            <a:schemeClr val="tx1"/>
                          </a:solidFill>
                          <a:effectLst>
                            <a:outerShdw blurRad="38100" dist="38100" dir="2700000" algn="tl">
                              <a:srgbClr val="000000">
                                <a:alpha val="43137"/>
                              </a:srgbClr>
                            </a:outerShdw>
                          </a:effectLst>
                        </a:rPr>
                        <a:t>1</a:t>
                      </a:r>
                      <a:endParaRPr lang="en-US" sz="1600" b="1" i="0"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c>
                  <a:txBody>
                    <a:bodyPr/>
                    <a:lstStyle/>
                    <a:p>
                      <a:pPr algn="ctr"/>
                      <a:r>
                        <a:rPr lang="en-US" sz="1600" b="1" i="0" dirty="0" smtClean="0">
                          <a:solidFill>
                            <a:schemeClr val="tx1"/>
                          </a:solidFill>
                          <a:effectLst>
                            <a:outerShdw blurRad="38100" dist="38100" dir="2700000" algn="tl">
                              <a:srgbClr val="000000">
                                <a:alpha val="43137"/>
                              </a:srgbClr>
                            </a:outerShdw>
                          </a:effectLst>
                        </a:rPr>
                        <a:t>0</a:t>
                      </a:r>
                      <a:endParaRPr lang="en-US" sz="1600" b="1" i="0"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r>
            </a:tbl>
          </a:graphicData>
        </a:graphic>
      </p:graphicFrame>
      <p:sp>
        <p:nvSpPr>
          <p:cNvPr id="11" name="Curved Down Arrow 10"/>
          <p:cNvSpPr/>
          <p:nvPr/>
        </p:nvSpPr>
        <p:spPr>
          <a:xfrm rot="1521726">
            <a:off x="6052828" y="3817397"/>
            <a:ext cx="822467" cy="33928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solidFill>
                <a:schemeClr val="tx1"/>
              </a:solidFill>
            </a:endParaRPr>
          </a:p>
        </p:txBody>
      </p:sp>
    </p:spTree>
    <p:extLst>
      <p:ext uri="{BB962C8B-B14F-4D97-AF65-F5344CB8AC3E}">
        <p14:creationId xmlns:p14="http://schemas.microsoft.com/office/powerpoint/2010/main" val="561342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a:t>
            </a:fld>
            <a:endParaRPr lang="en-US" dirty="0"/>
          </a:p>
        </p:txBody>
      </p:sp>
      <p:sp>
        <p:nvSpPr>
          <p:cNvPr id="2" name="TextBox 1"/>
          <p:cNvSpPr txBox="1"/>
          <p:nvPr/>
        </p:nvSpPr>
        <p:spPr>
          <a:xfrm>
            <a:off x="449951" y="381000"/>
            <a:ext cx="6800850" cy="6991514"/>
          </a:xfrm>
          <a:prstGeom prst="rect">
            <a:avLst/>
          </a:prstGeom>
          <a:noFill/>
        </p:spPr>
        <p:txBody>
          <a:bodyPr wrap="square" lIns="96378" tIns="48189" rIns="96378" bIns="48189" rtlCol="0">
            <a:spAutoFit/>
          </a:bodyPr>
          <a:lstStyle/>
          <a:p>
            <a:r>
              <a:rPr lang="en-US" sz="1200" b="1" u="sng" dirty="0" smtClean="0"/>
              <a:t>Note:</a:t>
            </a:r>
            <a:endParaRPr lang="en-US" sz="1200" b="1" dirty="0" smtClean="0"/>
          </a:p>
          <a:p>
            <a:r>
              <a:rPr lang="en-US" sz="1200" dirty="0" smtClean="0"/>
              <a:t>During </a:t>
            </a:r>
            <a:r>
              <a:rPr lang="en-US" sz="1200" dirty="0"/>
              <a:t>kindergarten students </a:t>
            </a:r>
            <a:r>
              <a:rPr lang="en-US" sz="1200" b="1" dirty="0"/>
              <a:t>are </a:t>
            </a:r>
            <a:r>
              <a:rPr lang="en-US" sz="1200" b="1" dirty="0" smtClean="0"/>
              <a:t>not normally </a:t>
            </a:r>
            <a:r>
              <a:rPr lang="en-US" sz="1200" dirty="0" smtClean="0"/>
              <a:t>reading</a:t>
            </a:r>
            <a:r>
              <a:rPr lang="en-US" sz="1200" dirty="0"/>
              <a:t>.  Read the stories to the students and ask the questions as </a:t>
            </a:r>
            <a:r>
              <a:rPr lang="en-US" sz="1200" i="1" dirty="0"/>
              <a:t>Listening Comprehension  </a:t>
            </a:r>
            <a:r>
              <a:rPr lang="en-US" sz="1200" dirty="0"/>
              <a:t>questions.  Most students should be able to point to pictures and answer questions with support and prompting.  </a:t>
            </a:r>
            <a:r>
              <a:rPr lang="en-US" sz="1200" b="1" dirty="0"/>
              <a:t>Please </a:t>
            </a:r>
            <a:r>
              <a:rPr lang="en-US" sz="1200" b="1" dirty="0" smtClean="0"/>
              <a:t>tell </a:t>
            </a:r>
            <a:r>
              <a:rPr lang="en-US" sz="1200" b="1" dirty="0"/>
              <a:t>students what the pictures show if students aren’t clear about the image.  </a:t>
            </a:r>
            <a:endParaRPr lang="en-US" sz="1200" b="1" dirty="0" smtClean="0"/>
          </a:p>
          <a:p>
            <a:endParaRPr lang="en-US" sz="800" dirty="0"/>
          </a:p>
          <a:p>
            <a:r>
              <a:rPr lang="en-US" sz="1200" b="1" dirty="0" smtClean="0"/>
              <a:t>Recommendation</a:t>
            </a:r>
            <a:r>
              <a:rPr lang="en-US" sz="1200" dirty="0" smtClean="0"/>
              <a:t>:  The </a:t>
            </a:r>
            <a:r>
              <a:rPr lang="en-US" sz="1200" dirty="0"/>
              <a:t>literary section can be assessed at a different time than the informational section.  </a:t>
            </a:r>
            <a:r>
              <a:rPr lang="en-US" sz="1200" dirty="0" smtClean="0"/>
              <a:t> The informational section includes two passages as required by standard </a:t>
            </a:r>
            <a:r>
              <a:rPr lang="en-US" sz="1200" b="1" dirty="0" smtClean="0"/>
              <a:t>RI.K.9 </a:t>
            </a:r>
            <a:r>
              <a:rPr lang="en-US" sz="1200" dirty="0" smtClean="0"/>
              <a:t>and may require more time.</a:t>
            </a:r>
            <a:endParaRPr lang="en-US" sz="1200" dirty="0"/>
          </a:p>
          <a:p>
            <a:endParaRPr lang="en-US" sz="800" dirty="0"/>
          </a:p>
          <a:p>
            <a:r>
              <a:rPr lang="en-US" sz="1200" dirty="0"/>
              <a:t>Listening comprehension prepares students for the kind of questions that are higher </a:t>
            </a:r>
            <a:r>
              <a:rPr lang="en-US" sz="1200" dirty="0" smtClean="0"/>
              <a:t>level </a:t>
            </a:r>
            <a:r>
              <a:rPr lang="en-US" sz="1200" dirty="0"/>
              <a:t>questions (rather than decodable text which is not conducive to higher </a:t>
            </a:r>
            <a:r>
              <a:rPr lang="en-US" sz="1200" dirty="0" smtClean="0"/>
              <a:t>level </a:t>
            </a:r>
            <a:r>
              <a:rPr lang="en-US" sz="1200" dirty="0"/>
              <a:t>questioning</a:t>
            </a:r>
            <a:r>
              <a:rPr lang="en-US" sz="1200" dirty="0" smtClean="0"/>
              <a:t>).</a:t>
            </a:r>
            <a:endParaRPr lang="en-US" sz="1200" dirty="0"/>
          </a:p>
          <a:p>
            <a:endParaRPr lang="en-US" sz="1200" dirty="0"/>
          </a:p>
          <a:p>
            <a:r>
              <a:rPr lang="en-US" sz="1200" b="1" u="sng" dirty="0"/>
              <a:t>Kindergarten Directions</a:t>
            </a:r>
            <a:r>
              <a:rPr lang="en-US" sz="1200" dirty="0"/>
              <a:t>:  </a:t>
            </a:r>
            <a:endParaRPr lang="en-US" sz="1200" dirty="0" smtClean="0"/>
          </a:p>
          <a:p>
            <a:r>
              <a:rPr lang="en-US" sz="1200" b="1" dirty="0" smtClean="0"/>
              <a:t>Teachers will need</a:t>
            </a:r>
            <a:r>
              <a:rPr lang="en-US" sz="1200" dirty="0" smtClean="0"/>
              <a:t>:</a:t>
            </a:r>
            <a:endParaRPr lang="en-US" sz="1200" dirty="0"/>
          </a:p>
          <a:p>
            <a:r>
              <a:rPr lang="en-US" sz="1200" dirty="0" smtClean="0"/>
              <a:t>1.    Teacher Directions Section</a:t>
            </a:r>
            <a:endParaRPr lang="en-US" sz="1200" dirty="0"/>
          </a:p>
          <a:p>
            <a:r>
              <a:rPr lang="en-US" sz="1200" dirty="0" smtClean="0"/>
              <a:t>2.     Literature </a:t>
            </a:r>
            <a:r>
              <a:rPr lang="en-US" sz="1200" dirty="0"/>
              <a:t>and </a:t>
            </a:r>
            <a:r>
              <a:rPr lang="en-US" sz="1200" dirty="0" smtClean="0"/>
              <a:t>Informational texts. Read </a:t>
            </a:r>
            <a:r>
              <a:rPr lang="en-US" sz="1200" dirty="0"/>
              <a:t>each to your class 2-3 times.  Discuss the story so that students are clear about language and vocabulary terms</a:t>
            </a:r>
            <a:r>
              <a:rPr lang="en-US" sz="1200" dirty="0" smtClean="0"/>
              <a:t>.  Some teachers choose to project these onto an overhead screen.</a:t>
            </a:r>
          </a:p>
          <a:p>
            <a:endParaRPr lang="en-US" sz="1200" b="1" dirty="0" smtClean="0"/>
          </a:p>
          <a:p>
            <a:r>
              <a:rPr lang="en-US" sz="1200" b="1" dirty="0" smtClean="0"/>
              <a:t>For Assessing Students Individually (if you assess in small groups you may want to make more than one copy of the following):</a:t>
            </a:r>
          </a:p>
          <a:p>
            <a:r>
              <a:rPr lang="en-US" sz="1200" dirty="0" smtClean="0"/>
              <a:t>3.    A copy of the </a:t>
            </a:r>
            <a:r>
              <a:rPr lang="en-US" sz="1200" b="1" dirty="0" smtClean="0"/>
              <a:t>Literature</a:t>
            </a:r>
            <a:r>
              <a:rPr lang="en-US" sz="1200" dirty="0" smtClean="0"/>
              <a:t> and </a:t>
            </a:r>
            <a:r>
              <a:rPr lang="en-US" sz="1200" b="1" dirty="0" smtClean="0"/>
              <a:t>Informational Stories </a:t>
            </a:r>
          </a:p>
          <a:p>
            <a:r>
              <a:rPr lang="en-US" sz="1200" dirty="0" smtClean="0"/>
              <a:t>4.    A copy of the </a:t>
            </a:r>
            <a:r>
              <a:rPr lang="en-US" sz="1200" b="1" dirty="0" smtClean="0"/>
              <a:t>Picture Prompts </a:t>
            </a:r>
          </a:p>
          <a:p>
            <a:pPr marL="361417" indent="-361417">
              <a:buAutoNum type="arabicPeriod"/>
            </a:pPr>
            <a:endParaRPr lang="en-US" sz="1200" dirty="0"/>
          </a:p>
          <a:p>
            <a:r>
              <a:rPr lang="en-US" sz="1200" b="1" dirty="0" smtClean="0"/>
              <a:t>Students will need</a:t>
            </a:r>
            <a:r>
              <a:rPr lang="en-US" sz="1200" dirty="0" smtClean="0"/>
              <a:t>:</a:t>
            </a:r>
            <a:endParaRPr lang="en-US" sz="1200" dirty="0"/>
          </a:p>
          <a:p>
            <a:r>
              <a:rPr lang="en-US" sz="1200" dirty="0" smtClean="0"/>
              <a:t>1.      The Student Assessment Copy</a:t>
            </a:r>
          </a:p>
          <a:p>
            <a:r>
              <a:rPr lang="en-US" sz="1200" dirty="0"/>
              <a:t> </a:t>
            </a:r>
            <a:r>
              <a:rPr lang="en-US" sz="1200" dirty="0" smtClean="0"/>
              <a:t>        This includes:</a:t>
            </a:r>
          </a:p>
          <a:p>
            <a:r>
              <a:rPr lang="en-US" sz="1200" dirty="0"/>
              <a:t> </a:t>
            </a:r>
            <a:r>
              <a:rPr lang="en-US" sz="1200" dirty="0" smtClean="0"/>
              <a:t>         a.  Student Record Form (for teacher to mark)</a:t>
            </a:r>
          </a:p>
          <a:p>
            <a:r>
              <a:rPr lang="en-US" sz="1200" dirty="0"/>
              <a:t> </a:t>
            </a:r>
            <a:r>
              <a:rPr lang="en-US" sz="1200" dirty="0" smtClean="0"/>
              <a:t>         b.  Constructed Response Answer Sheets</a:t>
            </a:r>
          </a:p>
          <a:p>
            <a:r>
              <a:rPr lang="en-US" sz="1200" dirty="0"/>
              <a:t> </a:t>
            </a:r>
            <a:r>
              <a:rPr lang="en-US" sz="1200" dirty="0" smtClean="0"/>
              <a:t>         c.  Student Check-List (optional use)</a:t>
            </a:r>
          </a:p>
          <a:p>
            <a:endParaRPr lang="en-US" sz="1200" dirty="0"/>
          </a:p>
          <a:p>
            <a:r>
              <a:rPr lang="en-US" sz="1200" b="1" dirty="0" smtClean="0"/>
              <a:t>Performance Task Optional (after the assessment):</a:t>
            </a:r>
          </a:p>
          <a:p>
            <a:r>
              <a:rPr lang="en-US" sz="1200" dirty="0" smtClean="0"/>
              <a:t>If desired, the performance task is at grade level and can be used as </a:t>
            </a:r>
            <a:r>
              <a:rPr lang="en-US" sz="1200" b="1" i="1" dirty="0" smtClean="0"/>
              <a:t>an Opinion </a:t>
            </a:r>
            <a:r>
              <a:rPr lang="en-US" sz="1200" dirty="0" smtClean="0"/>
              <a:t>pre-test for writing at the beginning of this quarter</a:t>
            </a:r>
            <a:r>
              <a:rPr lang="en-US" sz="1200" dirty="0"/>
              <a:t>.</a:t>
            </a:r>
            <a:r>
              <a:rPr lang="en-US" sz="1200" dirty="0" smtClean="0"/>
              <a:t> The end quarter CFA can be used as a post-test.</a:t>
            </a:r>
          </a:p>
          <a:p>
            <a:endParaRPr lang="en-US" sz="1200" dirty="0"/>
          </a:p>
          <a:p>
            <a:r>
              <a:rPr lang="en-US" sz="1200" b="1" dirty="0" smtClean="0"/>
              <a:t>Performance Task Possible Pre-Classroom Activity </a:t>
            </a:r>
          </a:p>
          <a:p>
            <a:r>
              <a:rPr lang="en-US" sz="1200" dirty="0" smtClean="0"/>
              <a:t>Attached - Optional</a:t>
            </a:r>
          </a:p>
        </p:txBody>
      </p:sp>
    </p:spTree>
    <p:extLst>
      <p:ext uri="{BB962C8B-B14F-4D97-AF65-F5344CB8AC3E}">
        <p14:creationId xmlns:p14="http://schemas.microsoft.com/office/powerpoint/2010/main" val="180242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0"/>
            <a:ext cx="7081520" cy="9293314"/>
          </a:xfrm>
          <a:prstGeom prst="rect">
            <a:avLst/>
          </a:prstGeom>
          <a:noFill/>
        </p:spPr>
        <p:txBody>
          <a:bodyPr wrap="square" lIns="101882" tIns="50941" rIns="101882" bIns="50941" rtlCol="0">
            <a:spAutoFit/>
          </a:bodyPr>
          <a:lstStyle/>
          <a:p>
            <a:pPr algn="ctr"/>
            <a:r>
              <a:rPr lang="en-US" sz="1600" b="1" dirty="0"/>
              <a:t>Using Key Details Classroom </a:t>
            </a:r>
            <a:r>
              <a:rPr lang="en-US" sz="1600" b="1" dirty="0" smtClean="0"/>
              <a:t>Activity for Performance Task</a:t>
            </a:r>
            <a:endParaRPr lang="en-US" sz="1600" b="1" dirty="0"/>
          </a:p>
          <a:p>
            <a:pPr algn="ctr"/>
            <a:endParaRPr lang="en-US" sz="1600" b="1" dirty="0"/>
          </a:p>
          <a:p>
            <a:r>
              <a:rPr lang="en-US" sz="1100" i="1" dirty="0"/>
              <a:t>This classroom pre-activity follows the Smarter Balanced Assessment Consortium general design of contextual elements, resources, learning goals, key terms and purpose [</a:t>
            </a:r>
            <a:r>
              <a:rPr lang="en-US" sz="1100" i="1" dirty="0">
                <a:hlinkClick r:id="rId2"/>
              </a:rPr>
              <a:t>http://oaksportal.org/resources/</a:t>
            </a:r>
            <a:r>
              <a:rPr lang="en-US" sz="1100" i="1" dirty="0"/>
              <a:t>]</a:t>
            </a:r>
          </a:p>
          <a:p>
            <a:r>
              <a:rPr lang="en-US" sz="1100" i="1" dirty="0"/>
              <a:t>The content within each of these was written by Jamie Lentz.</a:t>
            </a:r>
          </a:p>
          <a:p>
            <a:endParaRPr lang="en-US" sz="1100" i="1" dirty="0"/>
          </a:p>
          <a:p>
            <a:r>
              <a:rPr lang="en-US" sz="1300" dirty="0"/>
              <a:t>The Classroom Activity introduces students to the context of a performance task, so they are not disadvantaged in demonstrating the skills the task intends to assess. </a:t>
            </a:r>
          </a:p>
          <a:p>
            <a:endParaRPr lang="en-US" sz="700" dirty="0"/>
          </a:p>
          <a:p>
            <a:r>
              <a:rPr lang="en-US" sz="1300" dirty="0"/>
              <a:t>Contextual elements include:</a:t>
            </a:r>
          </a:p>
          <a:p>
            <a:endParaRPr lang="en-US" sz="600" dirty="0"/>
          </a:p>
          <a:p>
            <a:pPr marL="254706" indent="-254706">
              <a:buAutoNum type="arabicPeriod"/>
            </a:pPr>
            <a:r>
              <a:rPr lang="en-US" sz="1300" dirty="0"/>
              <a:t>an </a:t>
            </a:r>
            <a:r>
              <a:rPr lang="en-US" sz="1300" b="1" dirty="0"/>
              <a:t>understanding of the setting or situation </a:t>
            </a:r>
            <a:r>
              <a:rPr lang="en-US" sz="1300" dirty="0"/>
              <a:t>in which the task is placed</a:t>
            </a:r>
          </a:p>
          <a:p>
            <a:pPr marL="254706" indent="-254706">
              <a:buAutoNum type="arabicPeriod"/>
            </a:pPr>
            <a:r>
              <a:rPr lang="en-US" sz="1300" dirty="0"/>
              <a:t>potentially </a:t>
            </a:r>
            <a:r>
              <a:rPr lang="en-US" sz="1300" b="1" dirty="0"/>
              <a:t>unfamiliar concepts </a:t>
            </a:r>
            <a:r>
              <a:rPr lang="en-US" sz="1300" dirty="0"/>
              <a:t>that are associated with the scenario</a:t>
            </a:r>
          </a:p>
          <a:p>
            <a:pPr marL="254706" indent="-254706">
              <a:buAutoNum type="arabicPeriod"/>
            </a:pPr>
            <a:r>
              <a:rPr lang="en-US" sz="1300" b="1" dirty="0"/>
              <a:t>key terms or vocabulary </a:t>
            </a:r>
            <a:r>
              <a:rPr lang="en-US" sz="1300" dirty="0"/>
              <a:t>students will need to understand in order to meaningfully engage with and complete the performance task</a:t>
            </a:r>
          </a:p>
          <a:p>
            <a:endParaRPr lang="en-US" sz="600" dirty="0"/>
          </a:p>
          <a:p>
            <a:r>
              <a:rPr lang="en-US" sz="1300" dirty="0"/>
              <a:t>The Classroom Activity is also intended to generate student interest in further exploration of the key idea(s). The Classroom Activity should be easy to implement with clear instructions. </a:t>
            </a:r>
          </a:p>
          <a:p>
            <a:endParaRPr lang="en-US" sz="600" dirty="0"/>
          </a:p>
          <a:p>
            <a:r>
              <a:rPr lang="en-US" sz="1300" dirty="0"/>
              <a:t>Please read through the entire Classroom Activity before beginning the activity with students to ensure any classroom preparation can be completed in advance. Throughout the activity, it is permissible to pause and ask students if they have any questions.</a:t>
            </a:r>
          </a:p>
          <a:p>
            <a:endParaRPr lang="en-US" sz="600" dirty="0"/>
          </a:p>
          <a:p>
            <a:r>
              <a:rPr lang="en-US" sz="1300" b="1" dirty="0"/>
              <a:t>Resources needed:</a:t>
            </a:r>
          </a:p>
          <a:p>
            <a:endParaRPr lang="en-US" sz="600" b="1" dirty="0"/>
          </a:p>
          <a:p>
            <a:pPr marL="191030" indent="-191030">
              <a:buFont typeface="Arial" panose="020B0604020202020204" pitchFamily="34" charset="0"/>
              <a:buChar char="•"/>
            </a:pPr>
            <a:r>
              <a:rPr lang="en-US" sz="1300" dirty="0"/>
              <a:t>1 copy of Text #1 and Text #2 from the ancillary materials</a:t>
            </a:r>
          </a:p>
          <a:p>
            <a:pPr marL="191030" indent="-191030">
              <a:buFont typeface="Arial" panose="020B0604020202020204" pitchFamily="34" charset="0"/>
              <a:buChar char="•"/>
            </a:pPr>
            <a:r>
              <a:rPr lang="en-US" sz="1300" dirty="0"/>
              <a:t>White chart paper (you will model writing your opinion piece on this)</a:t>
            </a:r>
          </a:p>
          <a:p>
            <a:pPr marL="191030" indent="-191030">
              <a:buFont typeface="Arial" panose="020B0604020202020204" pitchFamily="34" charset="0"/>
              <a:buChar char="•"/>
            </a:pPr>
            <a:r>
              <a:rPr lang="en-US" sz="1300" dirty="0"/>
              <a:t>Chart paper marker</a:t>
            </a:r>
          </a:p>
          <a:p>
            <a:endParaRPr lang="en-US" sz="600" dirty="0"/>
          </a:p>
          <a:p>
            <a:endParaRPr lang="en-US" sz="1300" b="1" dirty="0"/>
          </a:p>
          <a:p>
            <a:r>
              <a:rPr lang="en-US" sz="1300" b="1" dirty="0"/>
              <a:t>Learning Goals</a:t>
            </a:r>
            <a:r>
              <a:rPr lang="en-US" sz="1300" dirty="0"/>
              <a:t>:</a:t>
            </a:r>
          </a:p>
          <a:p>
            <a:endParaRPr lang="en-US" sz="600" dirty="0"/>
          </a:p>
          <a:p>
            <a:pPr marL="191030" indent="-191030">
              <a:buFont typeface="Arial" panose="020B0604020202020204" pitchFamily="34" charset="0"/>
              <a:buChar char="•"/>
            </a:pPr>
            <a:r>
              <a:rPr lang="en-US" sz="1300" dirty="0"/>
              <a:t>Students will understand the context of the key concepts related to the topic:</a:t>
            </a:r>
          </a:p>
          <a:p>
            <a:pPr marL="191030" indent="60139">
              <a:buFont typeface="Courier New" panose="02070309020205020404" pitchFamily="49" charset="0"/>
              <a:buChar char="o"/>
            </a:pPr>
            <a:r>
              <a:rPr lang="en-US" sz="1300" dirty="0"/>
              <a:t>      using key details from the text in our opinion writing</a:t>
            </a:r>
          </a:p>
          <a:p>
            <a:pPr marL="191030"/>
            <a:endParaRPr lang="en-US" sz="1300" dirty="0"/>
          </a:p>
          <a:p>
            <a:pPr marL="191030"/>
            <a:endParaRPr lang="en-US" sz="600" dirty="0"/>
          </a:p>
          <a:p>
            <a:r>
              <a:rPr lang="en-US" sz="1300" dirty="0"/>
              <a:t>Students will understand the key terms:</a:t>
            </a:r>
          </a:p>
          <a:p>
            <a:r>
              <a:rPr lang="en-US" sz="1100" i="1" dirty="0"/>
              <a:t>Note: Definitions are provided here for the convenience of facilitators. Students are expected to understand these key terms in the context of the task, not memorize the definitions</a:t>
            </a:r>
            <a:r>
              <a:rPr lang="en-US" sz="1300" dirty="0"/>
              <a:t>. </a:t>
            </a:r>
          </a:p>
          <a:p>
            <a:endParaRPr lang="en-US" sz="600" b="1" dirty="0"/>
          </a:p>
          <a:p>
            <a:pPr marL="191030" indent="-191030">
              <a:buFont typeface="Arial" panose="020B0604020202020204" pitchFamily="34" charset="0"/>
              <a:buChar char="•"/>
            </a:pPr>
            <a:r>
              <a:rPr lang="en-US" sz="1300" dirty="0"/>
              <a:t>Key details- important pieces of information from the text that need to be in our writing</a:t>
            </a:r>
          </a:p>
          <a:p>
            <a:pPr marL="191030" indent="-191030">
              <a:buFont typeface="Arial" panose="020B0604020202020204" pitchFamily="34" charset="0"/>
              <a:buChar char="•"/>
            </a:pPr>
            <a:r>
              <a:rPr lang="en-US" sz="1300" dirty="0"/>
              <a:t>Opinion- what someone thinks about something</a:t>
            </a:r>
          </a:p>
          <a:p>
            <a:pPr marL="191030" indent="-191030">
              <a:buFont typeface="Arial" panose="020B0604020202020204" pitchFamily="34" charset="0"/>
              <a:buChar char="•"/>
            </a:pPr>
            <a:r>
              <a:rPr lang="en-US" sz="1300" dirty="0"/>
              <a:t>Evidence- pieces of information that show something is true or right</a:t>
            </a:r>
          </a:p>
          <a:p>
            <a:endParaRPr lang="en-US" sz="1300" dirty="0"/>
          </a:p>
          <a:p>
            <a:pPr marL="191030" indent="-191030">
              <a:buFont typeface="Arial" panose="020B0604020202020204" pitchFamily="34" charset="0"/>
              <a:buChar char="•"/>
            </a:pPr>
            <a:endParaRPr lang="en-US" sz="1300" b="1" dirty="0"/>
          </a:p>
          <a:p>
            <a:r>
              <a:rPr lang="en-US" sz="1300" dirty="0"/>
              <a:t>[Purpose: The facilitator’s goal is to help students understand that key details from texts need to be included when writing and opinion piece.  The key details are pieces of evidence to support their opinion.]</a:t>
            </a:r>
          </a:p>
          <a:p>
            <a:endParaRPr lang="en-US" sz="1300" dirty="0"/>
          </a:p>
          <a:p>
            <a:endParaRPr lang="en-US" sz="1300" dirty="0"/>
          </a:p>
          <a:p>
            <a:r>
              <a:rPr lang="en-US" sz="1000" dirty="0"/>
              <a:t>*Facilitators can decide whether they want to display ancillary materials using an overhead projector or computer/</a:t>
            </a:r>
            <a:r>
              <a:rPr lang="en-US" sz="1000" dirty="0" err="1"/>
              <a:t>Smartboard</a:t>
            </a:r>
            <a:r>
              <a:rPr lang="en-US" sz="1000" dirty="0"/>
              <a:t>, or whether they want to produce them as a handout for students.</a:t>
            </a:r>
          </a:p>
        </p:txBody>
      </p:sp>
    </p:spTree>
    <p:extLst>
      <p:ext uri="{BB962C8B-B14F-4D97-AF65-F5344CB8AC3E}">
        <p14:creationId xmlns:p14="http://schemas.microsoft.com/office/powerpoint/2010/main" val="246473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0"/>
            <a:ext cx="7081520" cy="8666988"/>
          </a:xfrm>
          <a:prstGeom prst="rect">
            <a:avLst/>
          </a:prstGeom>
          <a:noFill/>
        </p:spPr>
        <p:txBody>
          <a:bodyPr wrap="square" lIns="101882" tIns="50941" rIns="101882" bIns="50941" rtlCol="0">
            <a:spAutoFit/>
          </a:bodyPr>
          <a:lstStyle/>
          <a:p>
            <a:r>
              <a:rPr lang="en-US" sz="1600" b="1" dirty="0"/>
              <a:t>Using Key Details Classroom Activity</a:t>
            </a:r>
            <a:endParaRPr lang="en-US" sz="1300" i="1" dirty="0"/>
          </a:p>
          <a:p>
            <a:endParaRPr lang="en-US" sz="1300" i="1" dirty="0"/>
          </a:p>
          <a:p>
            <a:r>
              <a:rPr lang="en-US" sz="1300" b="1" dirty="0"/>
              <a:t>Discussion questions:</a:t>
            </a:r>
          </a:p>
          <a:p>
            <a:pPr marL="191030" indent="-191030">
              <a:buFont typeface="Arial" panose="020B0604020202020204" pitchFamily="34" charset="0"/>
              <a:buChar char="•"/>
            </a:pPr>
            <a:r>
              <a:rPr lang="en-US" sz="1300" dirty="0"/>
              <a:t>What is an opinion?</a:t>
            </a:r>
          </a:p>
          <a:p>
            <a:pPr marL="191030" indent="-191030">
              <a:buFont typeface="Arial" panose="020B0604020202020204" pitchFamily="34" charset="0"/>
              <a:buChar char="•"/>
            </a:pPr>
            <a:r>
              <a:rPr lang="en-US" sz="1300" dirty="0"/>
              <a:t>What are key details? (this should be a review from the interim classroom activity)</a:t>
            </a:r>
          </a:p>
          <a:p>
            <a:pPr marL="191030" indent="-191030">
              <a:buFont typeface="Arial" panose="020B0604020202020204" pitchFamily="34" charset="0"/>
              <a:buChar char="•"/>
            </a:pPr>
            <a:r>
              <a:rPr lang="en-US" sz="1300" dirty="0"/>
              <a:t>What is evidence?</a:t>
            </a:r>
          </a:p>
          <a:p>
            <a:endParaRPr lang="en-US" sz="1300" b="1" dirty="0"/>
          </a:p>
          <a:p>
            <a:r>
              <a:rPr lang="en-US" sz="1300" b="1" dirty="0"/>
              <a:t>Facilitator says: </a:t>
            </a:r>
            <a:r>
              <a:rPr lang="en-US" sz="1300" dirty="0"/>
              <a:t>“Today we will be getting ready for the Seasons Performance Task.  We are going to talk about including </a:t>
            </a:r>
            <a:r>
              <a:rPr lang="en-US" sz="1300" b="1" dirty="0"/>
              <a:t>key details from texts </a:t>
            </a:r>
            <a:r>
              <a:rPr lang="en-US" sz="1300" dirty="0"/>
              <a:t>that we read into our writing.  We have already learned about </a:t>
            </a:r>
            <a:r>
              <a:rPr lang="en-US" sz="1300" b="1" dirty="0"/>
              <a:t>key details</a:t>
            </a:r>
            <a:r>
              <a:rPr lang="en-US" sz="1300" dirty="0"/>
              <a:t>, so I’m going to give you a minute to talk to your partner about what </a:t>
            </a:r>
            <a:r>
              <a:rPr lang="en-US" sz="1300" b="1" dirty="0"/>
              <a:t>key details </a:t>
            </a:r>
            <a:r>
              <a:rPr lang="en-US" sz="1300" dirty="0"/>
              <a:t>are.  </a:t>
            </a:r>
            <a:r>
              <a:rPr lang="en-US" sz="1300" b="1" dirty="0"/>
              <a:t>Key details </a:t>
            </a:r>
            <a:r>
              <a:rPr lang="en-US" sz="1300" dirty="0"/>
              <a:t>are….” </a:t>
            </a:r>
          </a:p>
          <a:p>
            <a:endParaRPr lang="en-US" sz="1300" b="1" dirty="0"/>
          </a:p>
          <a:p>
            <a:r>
              <a:rPr lang="en-US" sz="1300" b="1" dirty="0"/>
              <a:t>Possible student responses (unscripted):</a:t>
            </a:r>
          </a:p>
          <a:p>
            <a:pPr marL="191030" indent="-191030">
              <a:buFont typeface="Arial" panose="020B0604020202020204" pitchFamily="34" charset="0"/>
              <a:buChar char="•"/>
            </a:pPr>
            <a:r>
              <a:rPr lang="en-US" sz="1300" dirty="0"/>
              <a:t>Important things from the story</a:t>
            </a:r>
          </a:p>
          <a:p>
            <a:pPr marL="191030" indent="-191030">
              <a:buFont typeface="Arial" panose="020B0604020202020204" pitchFamily="34" charset="0"/>
              <a:buChar char="•"/>
            </a:pPr>
            <a:r>
              <a:rPr lang="en-US" sz="1300" dirty="0"/>
              <a:t>The important parts</a:t>
            </a:r>
          </a:p>
          <a:p>
            <a:pPr marL="191030" indent="-191030">
              <a:buFont typeface="Arial" panose="020B0604020202020204" pitchFamily="34" charset="0"/>
              <a:buChar char="•"/>
            </a:pPr>
            <a:r>
              <a:rPr lang="en-US" sz="1300" dirty="0"/>
              <a:t>Stuff we have to put in our writing</a:t>
            </a:r>
            <a:endParaRPr lang="en-US" sz="1300" b="1" dirty="0"/>
          </a:p>
          <a:p>
            <a:endParaRPr lang="en-US" sz="1300" b="1" dirty="0"/>
          </a:p>
          <a:p>
            <a:r>
              <a:rPr lang="en-US" sz="1300" b="1" dirty="0"/>
              <a:t>Facilitator says: </a:t>
            </a:r>
            <a:r>
              <a:rPr lang="en-US" sz="1300" dirty="0"/>
              <a:t>“Let’s see what you remember about </a:t>
            </a:r>
            <a:r>
              <a:rPr lang="en-US" sz="1300" b="1" dirty="0"/>
              <a:t>key details</a:t>
            </a:r>
            <a:r>
              <a:rPr lang="en-US" sz="1300" dirty="0"/>
              <a:t>.  __________ what did you and _______ talk about?  (Call on several students and provide the definition if needed before moving on).”</a:t>
            </a:r>
            <a:endParaRPr lang="en-US" sz="1300" b="1" dirty="0"/>
          </a:p>
          <a:p>
            <a:endParaRPr lang="en-US" sz="1300" b="1" dirty="0"/>
          </a:p>
          <a:p>
            <a:r>
              <a:rPr lang="en-US" sz="1300" b="1" dirty="0"/>
              <a:t>Facilitator says: </a:t>
            </a:r>
            <a:r>
              <a:rPr lang="en-US" sz="1300" dirty="0"/>
              <a:t>“Today I am going to write an </a:t>
            </a:r>
            <a:r>
              <a:rPr lang="en-US" sz="1300" b="1" dirty="0"/>
              <a:t>opinion</a:t>
            </a:r>
            <a:r>
              <a:rPr lang="en-US" sz="1300" dirty="0"/>
              <a:t> piece about soccer.  An </a:t>
            </a:r>
            <a:r>
              <a:rPr lang="en-US" sz="1300" b="1" dirty="0"/>
              <a:t>opinion</a:t>
            </a:r>
            <a:r>
              <a:rPr lang="en-US" sz="1300" dirty="0"/>
              <a:t> is what someone thinks about something.  I think soccer is a great sport, so my </a:t>
            </a:r>
            <a:r>
              <a:rPr lang="en-US" sz="1300" b="1" dirty="0"/>
              <a:t>opinion </a:t>
            </a:r>
            <a:r>
              <a:rPr lang="en-US" sz="1300" dirty="0"/>
              <a:t>writing is going to be telling why soccer is a great sport.  What is your </a:t>
            </a:r>
            <a:r>
              <a:rPr lang="en-US" sz="1300" b="1" dirty="0"/>
              <a:t>opinion</a:t>
            </a:r>
            <a:r>
              <a:rPr lang="en-US" sz="1300" dirty="0"/>
              <a:t> about soccer?  Do you think soccer is fun, boring, hard, easy.  Turn and tell your partner your opinion about soccer.  I think soccer is ….. (give your class “go” signal).”</a:t>
            </a:r>
          </a:p>
          <a:p>
            <a:endParaRPr lang="en-US" sz="1300" b="1" dirty="0"/>
          </a:p>
          <a:p>
            <a:r>
              <a:rPr lang="en-US" sz="1300" b="1" dirty="0"/>
              <a:t>Student responses (unscripted):</a:t>
            </a:r>
          </a:p>
          <a:p>
            <a:pPr marL="191030" indent="-191030">
              <a:buFont typeface="Arial" panose="020B0604020202020204" pitchFamily="34" charset="0"/>
              <a:buChar char="•"/>
            </a:pPr>
            <a:r>
              <a:rPr lang="en-US" sz="1300" dirty="0"/>
              <a:t>Fun and you have to run a lot</a:t>
            </a:r>
          </a:p>
          <a:p>
            <a:pPr marL="191030" indent="-191030">
              <a:buFont typeface="Arial" panose="020B0604020202020204" pitchFamily="34" charset="0"/>
              <a:buChar char="•"/>
            </a:pPr>
            <a:r>
              <a:rPr lang="en-US" sz="1300" dirty="0"/>
              <a:t>I think soccer is fun.</a:t>
            </a:r>
          </a:p>
          <a:p>
            <a:pPr marL="191030" indent="-191030">
              <a:buFont typeface="Arial" panose="020B0604020202020204" pitchFamily="34" charset="0"/>
              <a:buChar char="•"/>
            </a:pPr>
            <a:r>
              <a:rPr lang="en-US" sz="1300" dirty="0"/>
              <a:t>I play soccer!</a:t>
            </a:r>
          </a:p>
          <a:p>
            <a:endParaRPr lang="en-US" sz="1300" b="1" dirty="0"/>
          </a:p>
          <a:p>
            <a:r>
              <a:rPr lang="en-US" sz="1300" b="1" dirty="0"/>
              <a:t>Facilitator says: </a:t>
            </a:r>
            <a:r>
              <a:rPr lang="en-US" sz="1300" dirty="0"/>
              <a:t>“Before I begin writing my opinion piece, I need to do some reading to get more information about soccer.  Let’s read these two texts.  (</a:t>
            </a:r>
            <a:r>
              <a:rPr lang="en-US" sz="1300" b="1" dirty="0"/>
              <a:t>Read Text #1 and Text #2 from the ancillary materials</a:t>
            </a:r>
            <a:r>
              <a:rPr lang="en-US" sz="1300" dirty="0"/>
              <a:t>).”</a:t>
            </a:r>
          </a:p>
          <a:p>
            <a:endParaRPr lang="en-US" sz="1300" dirty="0"/>
          </a:p>
          <a:p>
            <a:r>
              <a:rPr lang="en-US" sz="1300" b="1" dirty="0"/>
              <a:t>Facilitator says: </a:t>
            </a:r>
            <a:r>
              <a:rPr lang="en-US" sz="1300" dirty="0"/>
              <a:t>“Now I know more about soccer and I can use the key details from the texts in my opinion writing.  I can use this information as </a:t>
            </a:r>
            <a:r>
              <a:rPr lang="en-US" sz="1300" b="1" dirty="0"/>
              <a:t>evidence</a:t>
            </a:r>
            <a:r>
              <a:rPr lang="en-US" sz="1300" dirty="0"/>
              <a:t>. </a:t>
            </a:r>
            <a:r>
              <a:rPr lang="en-US" sz="1300" b="1" dirty="0"/>
              <a:t>Evidence</a:t>
            </a:r>
            <a:r>
              <a:rPr lang="en-US" sz="1300" dirty="0"/>
              <a:t> shows why my opinion is right or correct.”</a:t>
            </a:r>
          </a:p>
          <a:p>
            <a:endParaRPr lang="en-US" sz="1300" dirty="0"/>
          </a:p>
          <a:p>
            <a:r>
              <a:rPr lang="en-US" sz="1300" dirty="0"/>
              <a:t>(Begin writing on the chart paper as you continue through the next section).</a:t>
            </a:r>
          </a:p>
          <a:p>
            <a:endParaRPr lang="en-US" sz="1300" dirty="0"/>
          </a:p>
        </p:txBody>
      </p:sp>
    </p:spTree>
    <p:extLst>
      <p:ext uri="{BB962C8B-B14F-4D97-AF65-F5344CB8AC3E}">
        <p14:creationId xmlns:p14="http://schemas.microsoft.com/office/powerpoint/2010/main" val="3805311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0"/>
            <a:ext cx="7081520" cy="5383012"/>
          </a:xfrm>
          <a:prstGeom prst="rect">
            <a:avLst/>
          </a:prstGeom>
          <a:noFill/>
        </p:spPr>
        <p:txBody>
          <a:bodyPr wrap="square" lIns="101882" tIns="50941" rIns="101882" bIns="50941" rtlCol="0">
            <a:spAutoFit/>
          </a:bodyPr>
          <a:lstStyle/>
          <a:p>
            <a:r>
              <a:rPr lang="en-US" sz="1300" dirty="0"/>
              <a:t>Facilitator says: “Let’s see I am going to start with my opinion… Soccer is a great sport!  Hmm… why do I think soccer is so great?  I’m going to look back at the first text for some key details.  I’m going to write this part about scoring a goal and this first part where the text says that everyone can play…. Everyone can play soccer and score a goal.  Alright now I’m going to look for some key details to use from the second text.  I need to make sure they are evidence, or show that my opinion is right.  Sofia loved scoring goals… turn to your partner and talk about whether or not I should add that to my opinion writing (give class “go” signal).”</a:t>
            </a:r>
          </a:p>
          <a:p>
            <a:endParaRPr lang="en-US" sz="1300" dirty="0"/>
          </a:p>
          <a:p>
            <a:r>
              <a:rPr lang="en-US" sz="1300" b="1" dirty="0"/>
              <a:t>Possible student responses (unscripted):</a:t>
            </a:r>
          </a:p>
          <a:p>
            <a:pPr marL="191030" indent="-191030">
              <a:buFont typeface="Arial" panose="020B0604020202020204" pitchFamily="34" charset="0"/>
              <a:buChar char="•"/>
            </a:pPr>
            <a:r>
              <a:rPr lang="en-US" sz="1300" dirty="0"/>
              <a:t>Yes she should</a:t>
            </a:r>
          </a:p>
          <a:p>
            <a:pPr marL="191030" indent="-191030">
              <a:buFont typeface="Arial" panose="020B0604020202020204" pitchFamily="34" charset="0"/>
              <a:buChar char="•"/>
            </a:pPr>
            <a:r>
              <a:rPr lang="en-US" sz="1300" dirty="0"/>
              <a:t>She should say she loves scoring goals because it makes soccer great</a:t>
            </a:r>
          </a:p>
          <a:p>
            <a:pPr marL="191030" indent="-191030">
              <a:buFont typeface="Arial" panose="020B0604020202020204" pitchFamily="34" charset="0"/>
              <a:buChar char="•"/>
            </a:pPr>
            <a:r>
              <a:rPr lang="en-US" sz="1300" dirty="0"/>
              <a:t>Yes</a:t>
            </a:r>
          </a:p>
          <a:p>
            <a:pPr marL="191030" indent="-191030">
              <a:buFont typeface="Arial" panose="020B0604020202020204" pitchFamily="34" charset="0"/>
              <a:buChar char="•"/>
            </a:pPr>
            <a:r>
              <a:rPr lang="en-US" sz="1300" dirty="0"/>
              <a:t>No </a:t>
            </a:r>
          </a:p>
          <a:p>
            <a:pPr marL="191030" indent="-191030">
              <a:buFont typeface="Arial" panose="020B0604020202020204" pitchFamily="34" charset="0"/>
              <a:buChar char="•"/>
            </a:pPr>
            <a:endParaRPr lang="en-US" sz="1300" dirty="0"/>
          </a:p>
          <a:p>
            <a:r>
              <a:rPr lang="en-US" sz="1300" b="1" dirty="0"/>
              <a:t>Facilitator says: </a:t>
            </a:r>
            <a:r>
              <a:rPr lang="en-US" sz="1300" dirty="0"/>
              <a:t>“_______ what do you and your partner think?  Should I add that key detail?  (call on a few students and clarify why you would/wouldn’t use it- it is evidence that soccer is great but would be repetitive).“</a:t>
            </a:r>
          </a:p>
          <a:p>
            <a:endParaRPr lang="en-US" sz="1300" dirty="0"/>
          </a:p>
          <a:p>
            <a:r>
              <a:rPr lang="en-US" sz="1300" dirty="0"/>
              <a:t>(Continue modeling with as many key details as needed).</a:t>
            </a:r>
          </a:p>
          <a:p>
            <a:endParaRPr lang="en-US" sz="1300" b="1" dirty="0"/>
          </a:p>
          <a:p>
            <a:r>
              <a:rPr lang="en-US" sz="1300" b="1" dirty="0"/>
              <a:t>Facilitator says: </a:t>
            </a:r>
            <a:r>
              <a:rPr lang="en-US" sz="1300" dirty="0"/>
              <a:t>“In your performance task, you will be learning more about opinion writing.  The partner work you did today should help prepare you for the research and writing you will be doing in the performance task.” </a:t>
            </a:r>
          </a:p>
          <a:p>
            <a:endParaRPr lang="en-US" sz="1300" b="1" dirty="0"/>
          </a:p>
          <a:p>
            <a:r>
              <a:rPr lang="en-US" sz="1300" b="1" dirty="0"/>
              <a:t>Note: Facilitator should collect student notes from this activity.</a:t>
            </a:r>
          </a:p>
          <a:p>
            <a:endParaRPr lang="en-US" sz="1300" dirty="0"/>
          </a:p>
        </p:txBody>
      </p:sp>
    </p:spTree>
    <p:extLst>
      <p:ext uri="{BB962C8B-B14F-4D97-AF65-F5344CB8AC3E}">
        <p14:creationId xmlns:p14="http://schemas.microsoft.com/office/powerpoint/2010/main" val="3771642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0840" y="670560"/>
            <a:ext cx="3886200" cy="410654"/>
          </a:xfrm>
          <a:prstGeom prst="rect">
            <a:avLst/>
          </a:prstGeom>
        </p:spPr>
        <p:txBody>
          <a:bodyPr lIns="101882" tIns="50941" rIns="101882" bIns="50941">
            <a:spAutoFit/>
          </a:bodyPr>
          <a:lstStyle/>
          <a:p>
            <a:pPr algn="ctr"/>
            <a:r>
              <a:rPr lang="en-US" dirty="0"/>
              <a:t>A</a:t>
            </a:r>
            <a:r>
              <a:rPr lang="en-US" dirty="0" smtClean="0"/>
              <a:t>ncillary </a:t>
            </a:r>
            <a:r>
              <a:rPr lang="en-US" dirty="0"/>
              <a:t>M</a:t>
            </a:r>
            <a:r>
              <a:rPr lang="en-US" dirty="0" smtClean="0"/>
              <a:t>aterials</a:t>
            </a:r>
            <a:endParaRPr lang="en-US" dirty="0"/>
          </a:p>
        </p:txBody>
      </p:sp>
      <p:sp>
        <p:nvSpPr>
          <p:cNvPr id="2" name="TextBox 1"/>
          <p:cNvSpPr txBox="1"/>
          <p:nvPr/>
        </p:nvSpPr>
        <p:spPr>
          <a:xfrm>
            <a:off x="431800" y="1424940"/>
            <a:ext cx="6908800" cy="1949536"/>
          </a:xfrm>
          <a:prstGeom prst="rect">
            <a:avLst/>
          </a:prstGeom>
          <a:noFill/>
        </p:spPr>
        <p:txBody>
          <a:bodyPr wrap="square" lIns="101882" tIns="50941" rIns="101882" bIns="50941" rtlCol="0">
            <a:spAutoFit/>
          </a:bodyPr>
          <a:lstStyle/>
          <a:p>
            <a:pPr algn="ctr"/>
            <a:r>
              <a:rPr lang="en-US" dirty="0" smtClean="0"/>
              <a:t>Soccer</a:t>
            </a:r>
          </a:p>
          <a:p>
            <a:endParaRPr lang="en-US" dirty="0"/>
          </a:p>
          <a:p>
            <a:r>
              <a:rPr lang="en-US" dirty="0" smtClean="0"/>
              <a:t>Soccer is a fun sport that everyone can play.  There are eleven players on each team.  Most of the time players kick the ball but sometimes they use their heads too!  Each team tries to get the soccer ball into the other team’s net and score a goal! </a:t>
            </a:r>
          </a:p>
        </p:txBody>
      </p:sp>
      <p:sp>
        <p:nvSpPr>
          <p:cNvPr id="5" name="TextBox 4"/>
          <p:cNvSpPr txBox="1"/>
          <p:nvPr/>
        </p:nvSpPr>
        <p:spPr>
          <a:xfrm>
            <a:off x="518160" y="4191000"/>
            <a:ext cx="6649720" cy="2257313"/>
          </a:xfrm>
          <a:prstGeom prst="rect">
            <a:avLst/>
          </a:prstGeom>
          <a:noFill/>
        </p:spPr>
        <p:txBody>
          <a:bodyPr wrap="square" lIns="101882" tIns="50941" rIns="101882" bIns="50941" rtlCol="0">
            <a:spAutoFit/>
          </a:bodyPr>
          <a:lstStyle/>
          <a:p>
            <a:pPr algn="ctr"/>
            <a:r>
              <a:rPr lang="en-US" dirty="0" smtClean="0"/>
              <a:t>Sofia the Soccer Star</a:t>
            </a:r>
          </a:p>
          <a:p>
            <a:pPr algn="ctr"/>
            <a:endParaRPr lang="en-US" dirty="0"/>
          </a:p>
          <a:p>
            <a:r>
              <a:rPr lang="en-US" dirty="0" smtClean="0"/>
              <a:t>Sofia loved playing soccer!  She played on a team with boys and girls from school every Saturday.  Sofia loved running and scoring goals.  Her favorite part about playing soccer was having fun with her friends.  One Saturday they even won a trophy! </a:t>
            </a:r>
            <a:endParaRPr lang="en-US" dirty="0"/>
          </a:p>
        </p:txBody>
      </p:sp>
    </p:spTree>
    <p:extLst>
      <p:ext uri="{BB962C8B-B14F-4D97-AF65-F5344CB8AC3E}">
        <p14:creationId xmlns:p14="http://schemas.microsoft.com/office/powerpoint/2010/main" val="3615887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9</a:t>
            </a:fld>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3373902613"/>
              </p:ext>
            </p:extLst>
          </p:nvPr>
        </p:nvGraphicFramePr>
        <p:xfrm>
          <a:off x="404812" y="3001554"/>
          <a:ext cx="6876753" cy="1468846"/>
        </p:xfrm>
        <a:graphic>
          <a:graphicData uri="http://schemas.openxmlformats.org/drawingml/2006/table">
            <a:tbl>
              <a:tblPr firstRow="1" firstCol="1" bandRow="1"/>
              <a:tblGrid>
                <a:gridCol w="826492"/>
                <a:gridCol w="933685"/>
                <a:gridCol w="903166"/>
                <a:gridCol w="740839"/>
                <a:gridCol w="808116"/>
                <a:gridCol w="716197"/>
                <a:gridCol w="739275"/>
                <a:gridCol w="1208983"/>
              </a:tblGrid>
              <a:tr h="146885">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a:t>
                      </a:r>
                      <a:endParaRPr lang="en-US" sz="800" dirty="0">
                        <a:effectLst/>
                        <a:latin typeface="Calibri"/>
                        <a:ea typeface="Calibri"/>
                        <a:cs typeface="Times New Roman"/>
                      </a:endParaRPr>
                    </a:p>
                  </a:txBody>
                  <a:tcPr marL="34694" marR="34694"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 Kc</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Ck</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2 -Cl</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Standard Mastery </a:t>
                      </a:r>
                      <a:endParaRPr lang="en-US" sz="800" dirty="0">
                        <a:effectLst/>
                        <a:latin typeface="Calibri"/>
                        <a:ea typeface="Calibri"/>
                        <a:cs typeface="Times New Roman"/>
                      </a:endParaRPr>
                    </a:p>
                  </a:txBody>
                  <a:tcPr marL="34694" marR="34694"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321961">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Recall who, what, where, when, why and how about a story read and discussed in class.</a:t>
                      </a:r>
                      <a:endParaRPr lang="en-US" sz="800" dirty="0">
                        <a:effectLst/>
                        <a:latin typeface="Calibri"/>
                        <a:ea typeface="Calibri"/>
                        <a:cs typeface="Times New Roman"/>
                      </a:endParaRPr>
                    </a:p>
                  </a:txBody>
                  <a:tcPr marL="34694" marR="34694"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Use and define Standard Academic Language: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 who, what, where, when, why, and how; ask, answer, questions, key details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Connect the terms who to characters; where and when to setting; what and how to sequence of events.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Ask and answer who, what, where, when, why and how questions about key details in a text.</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u="sng" dirty="0">
                          <a:solidFill>
                            <a:srgbClr val="000000"/>
                          </a:solidFill>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Student understands that key details help tell who, what, where, when, why and how.</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Uses key details to identify who, what, where, when, why and how about a story not read in class.</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Finds information using key details to answer specific questions about a new story.</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RL.2.1</a:t>
                      </a:r>
                      <a:r>
                        <a:rPr lang="en-US" sz="800" dirty="0">
                          <a:effectLst/>
                          <a:latin typeface="Calibri"/>
                          <a:ea typeface="Calibri"/>
                          <a:cs typeface="Helvetica"/>
                        </a:rPr>
                        <a:t> Ask and answer such questions as </a:t>
                      </a:r>
                      <a:r>
                        <a:rPr lang="en-US" sz="800" i="1" dirty="0">
                          <a:effectLst/>
                          <a:latin typeface="Calibri"/>
                          <a:ea typeface="Calibri"/>
                          <a:cs typeface="Helvetica"/>
                        </a:rPr>
                        <a:t>who, what, where, when, why</a:t>
                      </a:r>
                      <a:r>
                        <a:rPr lang="en-US" sz="800" dirty="0">
                          <a:effectLst/>
                          <a:latin typeface="Calibri"/>
                          <a:ea typeface="Calibri"/>
                          <a:cs typeface="Helvetica"/>
                        </a:rPr>
                        <a:t>, and </a:t>
                      </a:r>
                      <a:r>
                        <a:rPr lang="en-US" sz="800" i="1" dirty="0">
                          <a:effectLst/>
                          <a:latin typeface="Calibri"/>
                          <a:ea typeface="Calibri"/>
                          <a:cs typeface="Helvetica"/>
                        </a:rPr>
                        <a:t>how</a:t>
                      </a:r>
                      <a:r>
                        <a:rPr lang="en-US" sz="800" dirty="0">
                          <a:effectLst/>
                          <a:latin typeface="Calibri"/>
                          <a:ea typeface="Calibri"/>
                          <a:cs typeface="Helvetica"/>
                        </a:rPr>
                        <a:t> to demonstrate understanding of key details in a text</a:t>
                      </a:r>
                      <a:endParaRPr lang="en-US" sz="800" dirty="0">
                        <a:effectLst/>
                        <a:latin typeface="Calibri"/>
                        <a:ea typeface="Calibri"/>
                        <a:cs typeface="Times New Roman"/>
                      </a:endParaRPr>
                    </a:p>
                  </a:txBody>
                  <a:tcPr marL="34694" marR="34694"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grpSp>
        <p:nvGrpSpPr>
          <p:cNvPr id="5" name="Group 4"/>
          <p:cNvGrpSpPr/>
          <p:nvPr/>
        </p:nvGrpSpPr>
        <p:grpSpPr>
          <a:xfrm>
            <a:off x="268089" y="239486"/>
            <a:ext cx="7316953" cy="8327926"/>
            <a:chOff x="252318" y="228600"/>
            <a:chExt cx="6886544" cy="7949383"/>
          </a:xfrm>
        </p:grpSpPr>
        <p:sp>
          <p:nvSpPr>
            <p:cNvPr id="6" name="TextBox 5"/>
            <p:cNvSpPr txBox="1"/>
            <p:nvPr/>
          </p:nvSpPr>
          <p:spPr>
            <a:xfrm>
              <a:off x="352425" y="228600"/>
              <a:ext cx="6553200" cy="7329978"/>
            </a:xfrm>
            <a:prstGeom prst="rect">
              <a:avLst/>
            </a:prstGeom>
            <a:noFill/>
          </p:spPr>
          <p:txBody>
            <a:bodyPr wrap="square" rtlCol="0">
              <a:spAutoFit/>
            </a:bodyPr>
            <a:lstStyle/>
            <a:p>
              <a:pPr algn="ctr"/>
              <a:r>
                <a:rPr lang="en-US" sz="1500" b="1" u="sng" dirty="0"/>
                <a:t>Pre-Assessment and Learning Progressions</a:t>
              </a:r>
            </a:p>
            <a:p>
              <a:pPr algn="ctr"/>
              <a:endParaRPr lang="en-US" sz="1500" b="1" u="sng" dirty="0"/>
            </a:p>
            <a:p>
              <a:r>
                <a:rPr lang="en-US" sz="1200" dirty="0"/>
                <a:t>The </a:t>
              </a:r>
              <a:r>
                <a:rPr lang="en-US" sz="1200" b="1" u="sng" dirty="0"/>
                <a:t>pre-assessments</a:t>
              </a:r>
              <a:r>
                <a:rPr lang="en-US" sz="1200" u="sng" dirty="0"/>
                <a:t> </a:t>
              </a:r>
              <a:r>
                <a:rPr lang="en-US" sz="1200" dirty="0"/>
                <a:t>are unique.  </a:t>
              </a:r>
            </a:p>
            <a:p>
              <a:endParaRPr lang="en-US" sz="800" dirty="0"/>
            </a:p>
            <a:p>
              <a:r>
                <a:rPr lang="en-US" sz="1200" dirty="0"/>
                <a:t>They measure progress </a:t>
              </a:r>
              <a:r>
                <a:rPr lang="en-US" sz="1200" b="1" u="sng" dirty="0"/>
                <a:t>toward a standard</a:t>
              </a:r>
              <a:r>
                <a:rPr lang="en-US" sz="1200" dirty="0"/>
                <a:t>. </a:t>
              </a:r>
            </a:p>
            <a:p>
              <a:endParaRPr lang="en-US" sz="800" dirty="0"/>
            </a:p>
            <a:p>
              <a:r>
                <a:rPr lang="en-US" sz="1200" dirty="0"/>
                <a:t>Unlike the </a:t>
              </a:r>
              <a:r>
                <a:rPr lang="en-US" sz="1200" b="1" u="sng" dirty="0"/>
                <a:t>C</a:t>
              </a:r>
              <a:r>
                <a:rPr lang="en-US" sz="1200" dirty="0"/>
                <a:t>ommon </a:t>
              </a:r>
              <a:r>
                <a:rPr lang="en-US" sz="1200" b="1" u="sng" dirty="0"/>
                <a:t>F</a:t>
              </a:r>
              <a:r>
                <a:rPr lang="en-US" sz="1200" dirty="0"/>
                <a:t>ormative </a:t>
              </a:r>
              <a:r>
                <a:rPr lang="en-US" sz="1200" b="1" u="sng" dirty="0"/>
                <a:t>A</a:t>
              </a:r>
              <a:r>
                <a:rPr lang="en-US" sz="1200" dirty="0"/>
                <a:t>ssessments which measure standard mastery, the pre-assessments are more like a base-line picture of a student’s strengths and gaps, measuring skills and concepts students need “</a:t>
              </a:r>
              <a:r>
                <a:rPr lang="en-US" sz="1200" b="1" i="1" dirty="0"/>
                <a:t>along the way</a:t>
              </a:r>
              <a:r>
                <a:rPr lang="en-US" sz="1200" dirty="0"/>
                <a:t>,” in order to achieve standard mastery.</a:t>
              </a:r>
            </a:p>
            <a:p>
              <a:endParaRPr lang="en-US" sz="1200" dirty="0"/>
            </a:p>
            <a:p>
              <a:endParaRPr lang="en-US" sz="1200" dirty="0"/>
            </a:p>
            <a:p>
              <a:endParaRPr lang="en-US" sz="12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200" dirty="0"/>
            </a:p>
            <a:p>
              <a:endParaRPr lang="en-US" sz="1200" dirty="0"/>
            </a:p>
            <a:p>
              <a:r>
                <a:rPr lang="en-US" sz="1200" dirty="0"/>
                <a:t>So what about a “post-assessment?”  There is not a standardized post-assessment.</a:t>
              </a:r>
            </a:p>
            <a:p>
              <a:r>
                <a:rPr lang="en-US" sz="1200" dirty="0"/>
                <a:t>The true measure of how students are doing “</a:t>
              </a:r>
              <a:r>
                <a:rPr lang="en-US" sz="1200" b="1" i="1" dirty="0"/>
                <a:t>along the way</a:t>
              </a:r>
              <a:r>
                <a:rPr lang="en-US" sz="1200" dirty="0"/>
                <a:t>,” is assessed in the classroom during instruction and classroom formative assessment.  For this reason The CFA’s are not called  “post-assessments.”  The CFAs measure the “</a:t>
              </a:r>
              <a:r>
                <a:rPr lang="en-US" sz="1200" b="1" i="1" dirty="0"/>
                <a:t>end goal</a:t>
              </a:r>
              <a:r>
                <a:rPr lang="en-US" sz="1200" dirty="0"/>
                <a:t>,” or standard mastery.  However, without the pre-assessments, how will we know what our instruction should focus on throughout each quarter?</a:t>
              </a:r>
            </a:p>
            <a:p>
              <a:endParaRPr lang="en-US" sz="800" dirty="0"/>
            </a:p>
            <a:p>
              <a:r>
                <a:rPr lang="en-US" sz="1200" b="1" u="sng" dirty="0"/>
                <a:t>Learning Progressions</a:t>
              </a:r>
              <a:r>
                <a:rPr lang="en-US" sz="1200" dirty="0"/>
                <a:t>: are the predicted set of skills needed to be able to complete the required task demand of each standard. The learning progressions were aligned to Hess’ </a:t>
              </a:r>
              <a:r>
                <a:rPr lang="en-US" sz="1200" b="1" i="1" dirty="0"/>
                <a:t>Cognitive Rigor Matrix</a:t>
              </a:r>
              <a:r>
                <a:rPr lang="en-US" sz="1200" dirty="0"/>
                <a:t>.</a:t>
              </a:r>
            </a:p>
            <a:p>
              <a:endParaRPr lang="en-US" sz="800" dirty="0"/>
            </a:p>
            <a:p>
              <a:r>
                <a:rPr lang="en-US" sz="1200" dirty="0"/>
                <a:t>The pre-assessments measure student proficiency indicated on the boxes in </a:t>
              </a:r>
              <a:r>
                <a:rPr lang="en-US" sz="1200" b="1" i="1" dirty="0"/>
                <a:t>purple </a:t>
              </a:r>
              <a:r>
                <a:rPr lang="en-US" sz="1200" dirty="0"/>
                <a:t>(adjustment points). These points are tasks that allow us to adjust instruction based on performance.  For instance, if a student has difficulty on the first “purple” adjustment point (DOK-1, Cf) the teacher will need to go back to the tasks prior to DOK-1 Cf and scaffold instruction to close the gap, continually moving forward to the end of the  learning progression.</a:t>
              </a:r>
            </a:p>
            <a:p>
              <a:endParaRPr lang="en-US" sz="800" dirty="0"/>
            </a:p>
            <a:p>
              <a:r>
                <a:rPr lang="en-US" sz="1200" dirty="0"/>
                <a:t>There is a Reading Learning Progression checklist for each standard in each grade that can be used to monitor progress.  It is available at: </a:t>
              </a:r>
            </a:p>
          </p:txBody>
        </p:sp>
        <p:sp>
          <p:nvSpPr>
            <p:cNvPr id="28" name="Rectangle 27"/>
            <p:cNvSpPr/>
            <p:nvPr/>
          </p:nvSpPr>
          <p:spPr>
            <a:xfrm>
              <a:off x="2151529" y="7928264"/>
              <a:ext cx="3227294" cy="249719"/>
            </a:xfrm>
            <a:prstGeom prst="rect">
              <a:avLst/>
            </a:prstGeom>
          </p:spPr>
          <p:txBody>
            <a:bodyPr wrap="square">
              <a:spAutoFit/>
            </a:bodyPr>
            <a:lstStyle/>
            <a:p>
              <a:r>
                <a:rPr lang="en-US" sz="1100" dirty="0">
                  <a:hlinkClick r:id="rId3"/>
                </a:rPr>
                <a:t>http://sresource.homestead.com/Grade-2.html</a:t>
              </a:r>
              <a:endParaRPr lang="en-US" sz="1100" dirty="0"/>
            </a:p>
          </p:txBody>
        </p:sp>
        <p:grpSp>
          <p:nvGrpSpPr>
            <p:cNvPr id="3" name="Group 2"/>
            <p:cNvGrpSpPr/>
            <p:nvPr/>
          </p:nvGrpSpPr>
          <p:grpSpPr>
            <a:xfrm>
              <a:off x="252318" y="1746845"/>
              <a:ext cx="6886544" cy="1042075"/>
              <a:chOff x="252318" y="1746845"/>
              <a:chExt cx="6886544" cy="1042075"/>
            </a:xfrm>
          </p:grpSpPr>
          <p:grpSp>
            <p:nvGrpSpPr>
              <p:cNvPr id="15" name="Group 14"/>
              <p:cNvGrpSpPr/>
              <p:nvPr/>
            </p:nvGrpSpPr>
            <p:grpSpPr>
              <a:xfrm>
                <a:off x="390525" y="1832198"/>
                <a:ext cx="6477000" cy="956722"/>
                <a:chOff x="381000" y="186278"/>
                <a:chExt cx="6477000" cy="956722"/>
              </a:xfrm>
            </p:grpSpPr>
            <p:sp>
              <p:nvSpPr>
                <p:cNvPr id="16" name="Rectangle 15"/>
                <p:cNvSpPr/>
                <p:nvPr/>
              </p:nvSpPr>
              <p:spPr>
                <a:xfrm>
                  <a:off x="381000" y="304800"/>
                  <a:ext cx="52578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tx1"/>
                      </a:solidFill>
                    </a:rPr>
                    <a:t>Example of a </a:t>
                  </a:r>
                  <a:r>
                    <a:rPr lang="en-US" sz="1200" b="1" i="1" dirty="0">
                      <a:solidFill>
                        <a:schemeClr val="tx1"/>
                      </a:solidFill>
                    </a:rPr>
                    <a:t>Learning Progression </a:t>
                  </a:r>
                  <a:r>
                    <a:rPr lang="en-US" sz="1200" dirty="0">
                      <a:solidFill>
                        <a:schemeClr val="tx1"/>
                      </a:solidFill>
                    </a:rPr>
                    <a:t>for RL.2.1</a:t>
                  </a:r>
                </a:p>
                <a:p>
                  <a:pPr algn="ctr"/>
                  <a:r>
                    <a:rPr lang="en-US" sz="1200" dirty="0">
                      <a:solidFill>
                        <a:schemeClr val="tx1"/>
                      </a:solidFill>
                    </a:rPr>
                    <a:t>Pre-Assessments Measure </a:t>
                  </a:r>
                  <a:r>
                    <a:rPr lang="en-US" sz="1200" b="1" i="1" dirty="0">
                      <a:solidFill>
                        <a:schemeClr val="tx1"/>
                      </a:solidFill>
                    </a:rPr>
                    <a:t>Adjustment Points</a:t>
                  </a:r>
                  <a:r>
                    <a:rPr lang="en-US" sz="1200" i="1" dirty="0">
                      <a:solidFill>
                        <a:schemeClr val="tx1"/>
                      </a:solidFill>
                    </a:rPr>
                    <a:t> </a:t>
                  </a:r>
                  <a:r>
                    <a:rPr lang="en-US" sz="1200" dirty="0">
                      <a:solidFill>
                        <a:schemeClr val="tx1"/>
                      </a:solidFill>
                    </a:rPr>
                    <a:t>(in purple)</a:t>
                  </a:r>
                </a:p>
              </p:txBody>
            </p:sp>
            <p:sp>
              <p:nvSpPr>
                <p:cNvPr id="17" name="Rectangle 16"/>
                <p:cNvSpPr/>
                <p:nvPr/>
              </p:nvSpPr>
              <p:spPr>
                <a:xfrm>
                  <a:off x="5869875" y="186278"/>
                  <a:ext cx="838200" cy="91721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1" dirty="0">
                      <a:solidFill>
                        <a:schemeClr val="tx1"/>
                      </a:solidFill>
                    </a:rPr>
                    <a:t>CFA</a:t>
                  </a:r>
                </a:p>
                <a:p>
                  <a:r>
                    <a:rPr lang="en-US" sz="1100" dirty="0">
                      <a:solidFill>
                        <a:schemeClr val="tx1"/>
                      </a:solidFill>
                    </a:rPr>
                    <a:t>RL.2.1 </a:t>
                  </a:r>
                  <a:r>
                    <a:rPr lang="en-US" sz="1100" b="1" dirty="0">
                      <a:solidFill>
                        <a:schemeClr val="tx1"/>
                      </a:solidFill>
                    </a:rPr>
                    <a:t>grade-leve</a:t>
                  </a:r>
                  <a:r>
                    <a:rPr lang="en-US" sz="1100" dirty="0">
                      <a:solidFill>
                        <a:schemeClr val="tx1"/>
                      </a:solidFill>
                    </a:rPr>
                    <a:t>l standard assessment. </a:t>
                  </a:r>
                </a:p>
              </p:txBody>
            </p:sp>
            <p:sp>
              <p:nvSpPr>
                <p:cNvPr id="19" name="Rectangle 18"/>
                <p:cNvSpPr/>
                <p:nvPr/>
              </p:nvSpPr>
              <p:spPr>
                <a:xfrm>
                  <a:off x="385762" y="723900"/>
                  <a:ext cx="5257800" cy="419100"/>
                </a:xfrm>
                <a:prstGeom prst="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dirty="0">
                      <a:solidFill>
                        <a:schemeClr val="tx1"/>
                      </a:solidFill>
                    </a:rPr>
                    <a:t>After the pre-assessment is given, Learning Progressions provide informal formative assessment </a:t>
                  </a:r>
                  <a:r>
                    <a:rPr lang="en-US" sz="1100" b="1" i="1" dirty="0">
                      <a:solidFill>
                        <a:schemeClr val="tx1"/>
                      </a:solidFill>
                    </a:rPr>
                    <a:t>below and near grade-level  “</a:t>
                  </a:r>
                  <a:r>
                    <a:rPr lang="en-US" sz="1100" dirty="0">
                      <a:solidFill>
                        <a:schemeClr val="tx1"/>
                      </a:solidFill>
                    </a:rPr>
                    <a:t>tasks” </a:t>
                  </a:r>
                  <a:r>
                    <a:rPr lang="en-US" sz="1100" b="1" i="1" dirty="0">
                      <a:solidFill>
                        <a:schemeClr val="tx1"/>
                      </a:solidFill>
                    </a:rPr>
                    <a:t>throughout each quarter.</a:t>
                  </a:r>
                  <a:endParaRPr lang="en-US" sz="1100" dirty="0">
                    <a:solidFill>
                      <a:schemeClr val="tx1"/>
                    </a:solidFill>
                  </a:endParaRPr>
                </a:p>
              </p:txBody>
            </p:sp>
            <p:cxnSp>
              <p:nvCxnSpPr>
                <p:cNvPr id="18" name="Straight Arrow Connector 17"/>
                <p:cNvCxnSpPr/>
                <p:nvPr/>
              </p:nvCxnSpPr>
              <p:spPr>
                <a:xfrm>
                  <a:off x="381000" y="1143000"/>
                  <a:ext cx="6477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Rounded Rectangle 1"/>
              <p:cNvSpPr/>
              <p:nvPr/>
            </p:nvSpPr>
            <p:spPr>
              <a:xfrm>
                <a:off x="252318" y="1850230"/>
                <a:ext cx="714376" cy="44057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effectLst>
                      <a:outerShdw blurRad="38100" dist="38100" dir="2700000" algn="tl">
                        <a:srgbClr val="000000">
                          <a:alpha val="43137"/>
                        </a:srgbClr>
                      </a:outerShdw>
                    </a:effectLst>
                  </a:rPr>
                  <a:t>Beg. of QTR</a:t>
                </a:r>
              </a:p>
            </p:txBody>
          </p:sp>
          <p:sp>
            <p:nvSpPr>
              <p:cNvPr id="12" name="Rounded Rectangle 11"/>
              <p:cNvSpPr/>
              <p:nvPr/>
            </p:nvSpPr>
            <p:spPr>
              <a:xfrm>
                <a:off x="5041101" y="2227114"/>
                <a:ext cx="797722"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effectLst>
                      <a:outerShdw blurRad="38100" dist="38100" dir="2700000" algn="tl">
                        <a:srgbClr val="000000">
                          <a:alpha val="43137"/>
                        </a:srgbClr>
                      </a:outerShdw>
                    </a:effectLst>
                  </a:rPr>
                  <a:t>Throughout the QTR</a:t>
                </a:r>
              </a:p>
            </p:txBody>
          </p:sp>
          <p:sp>
            <p:nvSpPr>
              <p:cNvPr id="13" name="Rounded Rectangle 12"/>
              <p:cNvSpPr/>
              <p:nvPr/>
            </p:nvSpPr>
            <p:spPr>
              <a:xfrm>
                <a:off x="6520926" y="1746845"/>
                <a:ext cx="617936"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effectLst>
                      <a:outerShdw blurRad="38100" dist="38100" dir="2700000" algn="tl">
                        <a:srgbClr val="000000">
                          <a:alpha val="43137"/>
                        </a:srgbClr>
                      </a:outerShdw>
                    </a:effectLst>
                  </a:rPr>
                  <a:t>END of  QTR</a:t>
                </a:r>
              </a:p>
            </p:txBody>
          </p:sp>
        </p:grpSp>
      </p:grpSp>
    </p:spTree>
    <p:extLst>
      <p:ext uri="{BB962C8B-B14F-4D97-AF65-F5344CB8AC3E}">
        <p14:creationId xmlns:p14="http://schemas.microsoft.com/office/powerpoint/2010/main" val="2781247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4392</TotalTime>
  <Words>8992</Words>
  <Application>Microsoft Office PowerPoint</Application>
  <PresentationFormat>Custom</PresentationFormat>
  <Paragraphs>1508</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Bookman Old Style</vt:lpstr>
      <vt:lpstr>Calibri</vt:lpstr>
      <vt:lpstr>Courier New</vt:lpstr>
      <vt:lpstr>GillSansMT</vt:lpstr>
      <vt:lpstr>Helvetica</vt:lpstr>
      <vt:lpstr>Lucida Handwriting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Richmond</dc:creator>
  <cp:lastModifiedBy>Richmond, Susan</cp:lastModifiedBy>
  <cp:revision>583</cp:revision>
  <cp:lastPrinted>2015-04-27T22:04:41Z</cp:lastPrinted>
  <dcterms:created xsi:type="dcterms:W3CDTF">2013-06-13T16:49:22Z</dcterms:created>
  <dcterms:modified xsi:type="dcterms:W3CDTF">2016-04-22T17:26:06Z</dcterms:modified>
</cp:coreProperties>
</file>