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454" r:id="rId2"/>
    <p:sldId id="455" r:id="rId3"/>
    <p:sldId id="499" r:id="rId4"/>
    <p:sldId id="456" r:id="rId5"/>
    <p:sldId id="502" r:id="rId6"/>
    <p:sldId id="503" r:id="rId7"/>
    <p:sldId id="504" r:id="rId8"/>
    <p:sldId id="505" r:id="rId9"/>
    <p:sldId id="506" r:id="rId10"/>
    <p:sldId id="507" r:id="rId11"/>
    <p:sldId id="508" r:id="rId12"/>
    <p:sldId id="457" r:id="rId13"/>
    <p:sldId id="458" r:id="rId14"/>
    <p:sldId id="459" r:id="rId15"/>
    <p:sldId id="460" r:id="rId16"/>
    <p:sldId id="461" r:id="rId17"/>
    <p:sldId id="462" r:id="rId18"/>
    <p:sldId id="500" r:id="rId19"/>
    <p:sldId id="463" r:id="rId20"/>
    <p:sldId id="466" r:id="rId21"/>
    <p:sldId id="467" r:id="rId22"/>
    <p:sldId id="468" r:id="rId23"/>
    <p:sldId id="469" r:id="rId24"/>
    <p:sldId id="470" r:id="rId25"/>
    <p:sldId id="498" r:id="rId26"/>
    <p:sldId id="471" r:id="rId27"/>
    <p:sldId id="501" r:id="rId28"/>
    <p:sldId id="472" r:id="rId29"/>
    <p:sldId id="473" r:id="rId30"/>
    <p:sldId id="474" r:id="rId31"/>
    <p:sldId id="475" r:id="rId32"/>
    <p:sldId id="476" r:id="rId33"/>
    <p:sldId id="477" r:id="rId34"/>
    <p:sldId id="479" r:id="rId35"/>
    <p:sldId id="478"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334" r:id="rId50"/>
    <p:sldId id="493" r:id="rId51"/>
    <p:sldId id="494" r:id="rId52"/>
    <p:sldId id="495" r:id="rId53"/>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8836" autoAdjust="0"/>
  </p:normalViewPr>
  <p:slideViewPr>
    <p:cSldViewPr>
      <p:cViewPr>
        <p:scale>
          <a:sx n="86" d="100"/>
          <a:sy n="86" d="100"/>
        </p:scale>
        <p:origin x="1788" y="6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4/22/2016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13</a:t>
            </a:fld>
            <a:endParaRPr lang="en-US" dirty="0"/>
          </a:p>
        </p:txBody>
      </p:sp>
    </p:spTree>
    <p:extLst>
      <p:ext uri="{BB962C8B-B14F-4D97-AF65-F5344CB8AC3E}">
        <p14:creationId xmlns:p14="http://schemas.microsoft.com/office/powerpoint/2010/main" val="232406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14</a:t>
            </a:fld>
            <a:endParaRPr lang="en-US" dirty="0"/>
          </a:p>
        </p:txBody>
      </p:sp>
    </p:spTree>
    <p:extLst>
      <p:ext uri="{BB962C8B-B14F-4D97-AF65-F5344CB8AC3E}">
        <p14:creationId xmlns:p14="http://schemas.microsoft.com/office/powerpoint/2010/main" val="398968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21" name="Shape 121"/>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4032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52</a:t>
            </a:fld>
            <a:endParaRPr lang="en-US" dirty="0"/>
          </a:p>
        </p:txBody>
      </p:sp>
    </p:spTree>
    <p:extLst>
      <p:ext uri="{BB962C8B-B14F-4D97-AF65-F5344CB8AC3E}">
        <p14:creationId xmlns:p14="http://schemas.microsoft.com/office/powerpoint/2010/main" val="15008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4/22/2016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4/22/2016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4/22/2016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2" name="Group 1"/>
          <p:cNvGrpSpPr/>
          <p:nvPr/>
        </p:nvGrpSpPr>
        <p:grpSpPr>
          <a:xfrm>
            <a:off x="457200" y="457200"/>
            <a:ext cx="6096503" cy="4382253"/>
            <a:chOff x="553193" y="1404784"/>
            <a:chExt cx="5737885" cy="4183060"/>
          </a:xfrm>
        </p:grpSpPr>
        <p:grpSp>
          <p:nvGrpSpPr>
            <p:cNvPr id="16" name="Group 15"/>
            <p:cNvGrpSpPr/>
            <p:nvPr/>
          </p:nvGrpSpPr>
          <p:grpSpPr>
            <a:xfrm>
              <a:off x="736107" y="1404784"/>
              <a:ext cx="5554971" cy="4183060"/>
              <a:chOff x="736107" y="37450"/>
              <a:chExt cx="5554971" cy="4183060"/>
            </a:xfrm>
          </p:grpSpPr>
          <p:sp>
            <p:nvSpPr>
              <p:cNvPr id="17" name="TextBox 16"/>
              <p:cNvSpPr txBox="1"/>
              <p:nvPr/>
            </p:nvSpPr>
            <p:spPr>
              <a:xfrm>
                <a:off x="804678" y="3128466"/>
                <a:ext cx="5486400" cy="1092044"/>
              </a:xfrm>
              <a:prstGeom prst="rect">
                <a:avLst/>
              </a:prstGeom>
              <a:solidFill>
                <a:schemeClr val="bg1"/>
              </a:solidFill>
              <a:ln>
                <a:noFill/>
              </a:ln>
            </p:spPr>
            <p:txBody>
              <a:bodyPr wrap="square" lIns="96661" tIns="48331" rIns="96661" bIns="48331" rtlCol="0">
                <a:spAutoFit/>
              </a:bodyPr>
              <a:lstStyle/>
              <a:p>
                <a:r>
                  <a:rPr lang="en-US" sz="3400" b="1" dirty="0" smtClean="0">
                    <a:effectLst>
                      <a:outerShdw blurRad="38100" dist="38100" dir="2700000" algn="tl">
                        <a:srgbClr val="000000">
                          <a:alpha val="43137"/>
                        </a:srgbClr>
                      </a:outerShdw>
                    </a:effectLst>
                  </a:rPr>
                  <a:t>Teacher Directions</a:t>
                </a:r>
              </a:p>
              <a:p>
                <a:r>
                  <a:rPr lang="en-US" sz="3400" b="1" dirty="0" smtClean="0">
                    <a:effectLst>
                      <a:outerShdw blurRad="38100" dist="38100" dir="2700000" algn="tl">
                        <a:srgbClr val="000000">
                          <a:alpha val="43137"/>
                        </a:srgbClr>
                      </a:outerShdw>
                    </a:effectLst>
                  </a:rPr>
                  <a:t>Quarter </a:t>
                </a:r>
                <a:r>
                  <a:rPr lang="en-US" sz="3400" b="1" i="1" u="sng" dirty="0" smtClean="0">
                    <a:effectLst>
                      <a:outerShdw blurRad="38100" dist="38100" dir="2700000" algn="tl">
                        <a:srgbClr val="000000">
                          <a:alpha val="43137"/>
                        </a:srgbClr>
                      </a:outerShdw>
                    </a:effectLst>
                  </a:rPr>
                  <a:t>4</a:t>
                </a:r>
                <a:r>
                  <a:rPr lang="en-US" sz="3400" b="1" dirty="0" smtClean="0">
                    <a:effectLst>
                      <a:outerShdw blurRad="38100" dist="38100" dir="2700000" algn="tl">
                        <a:srgbClr val="000000">
                          <a:alpha val="43137"/>
                        </a:srgbClr>
                      </a:outerShdw>
                    </a:effectLst>
                  </a:rPr>
                  <a:t> Pre-Assessment</a:t>
                </a:r>
                <a:endParaRPr lang="en-US" sz="3400" b="1" dirty="0">
                  <a:effectLst>
                    <a:outerShdw blurRad="38100" dist="38100" dir="2700000" algn="tl">
                      <a:srgbClr val="000000">
                        <a:alpha val="43137"/>
                      </a:srgbClr>
                    </a:outerShdw>
                  </a:effectLst>
                </a:endParaRPr>
              </a:p>
            </p:txBody>
          </p:sp>
          <p:sp>
            <p:nvSpPr>
              <p:cNvPr id="19" name="Rectangle 18"/>
              <p:cNvSpPr/>
              <p:nvPr/>
            </p:nvSpPr>
            <p:spPr>
              <a:xfrm>
                <a:off x="736107" y="37450"/>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5" name="Rectangle 24"/>
            <p:cNvSpPr/>
            <p:nvPr/>
          </p:nvSpPr>
          <p:spPr>
            <a:xfrm>
              <a:off x="553193" y="2184854"/>
              <a:ext cx="1046740" cy="969496"/>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effectLst>
                    <a:outerShdw blurRad="80000" dist="40000" dir="5040000" algn="tl">
                      <a:srgbClr val="000000">
                        <a:alpha val="30000"/>
                      </a:srgbClr>
                    </a:outerShdw>
                  </a:effectLst>
                </a:rPr>
                <a:t>3</a:t>
              </a:r>
              <a:r>
                <a:rPr lang="en-US" sz="6000" b="1" baseline="30000" dirty="0">
                  <a:ln w="11430"/>
                  <a:effectLst>
                    <a:outerShdw blurRad="80000" dist="40000" dir="5040000" algn="tl">
                      <a:srgbClr val="000000">
                        <a:alpha val="30000"/>
                      </a:srgbClr>
                    </a:outerShdw>
                  </a:effectLst>
                </a:rPr>
                <a:t>rd</a:t>
              </a:r>
              <a:endParaRPr lang="en-US" sz="6000" b="1" dirty="0">
                <a:ln w="11430"/>
                <a:effectLst>
                  <a:outerShdw blurRad="80000" dist="40000" dir="5040000" algn="tl">
                    <a:srgbClr val="000000">
                      <a:alpha val="30000"/>
                    </a:srgbClr>
                  </a:outerShdw>
                </a:effectLst>
              </a:endParaRPr>
            </a:p>
          </p:txBody>
        </p:sp>
        <p:grpSp>
          <p:nvGrpSpPr>
            <p:cNvPr id="11" name="Group 10"/>
            <p:cNvGrpSpPr/>
            <p:nvPr/>
          </p:nvGrpSpPr>
          <p:grpSpPr>
            <a:xfrm>
              <a:off x="1064366" y="2271080"/>
              <a:ext cx="2285688" cy="2330038"/>
              <a:chOff x="1975739" y="882135"/>
              <a:chExt cx="3113063" cy="3240142"/>
            </a:xfrm>
          </p:grpSpPr>
          <p:sp>
            <p:nvSpPr>
              <p:cNvPr id="12" name="Parallelogram 1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3" name="Parallelogram 1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4" name="Group 13"/>
              <p:cNvGrpSpPr/>
              <p:nvPr/>
            </p:nvGrpSpPr>
            <p:grpSpPr>
              <a:xfrm>
                <a:off x="2367178" y="1402448"/>
                <a:ext cx="2328450" cy="1796537"/>
                <a:chOff x="-3013272" y="753938"/>
                <a:chExt cx="3048000" cy="2476027"/>
              </a:xfrm>
            </p:grpSpPr>
            <p:sp>
              <p:nvSpPr>
                <p:cNvPr id="21" name="Rectangle 20"/>
                <p:cNvSpPr/>
                <p:nvPr/>
              </p:nvSpPr>
              <p:spPr>
                <a:xfrm rot="20691748">
                  <a:off x="-3013272"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793023" y="1008490"/>
                  <a:ext cx="2562185"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5" name="Group 14"/>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5" name="Rectangle 34"/>
          <p:cNvSpPr/>
          <p:nvPr/>
        </p:nvSpPr>
        <p:spPr>
          <a:xfrm>
            <a:off x="731491" y="4873709"/>
            <a:ext cx="5846386" cy="400110"/>
          </a:xfrm>
          <a:prstGeom prst="rect">
            <a:avLst/>
          </a:prstGeom>
          <a:solidFill>
            <a:schemeClr val="bg1"/>
          </a:solidFill>
        </p:spPr>
        <p:txBody>
          <a:bodyPr wrap="square">
            <a:spAutoFit/>
          </a:bodyPr>
          <a:lstStyle/>
          <a:p>
            <a:r>
              <a:rPr lang="en-US" b="1" dirty="0" smtClean="0">
                <a:effectLst>
                  <a:outerShdw blurRad="38100" dist="38100" dir="2700000" algn="tl">
                    <a:srgbClr val="000000">
                      <a:alpha val="43137"/>
                    </a:srgbClr>
                  </a:outerShdw>
                </a:effectLst>
              </a:rPr>
              <a:t>Literary &amp; Informational </a:t>
            </a:r>
            <a:endParaRPr lang="en-US" b="1" dirty="0">
              <a:effectLst>
                <a:outerShdw blurRad="38100" dist="38100" dir="2700000" algn="tl">
                  <a:srgbClr val="000000">
                    <a:alpha val="43137"/>
                  </a:srgbClr>
                </a:outerShdw>
              </a:effectLst>
            </a:endParaRPr>
          </a:p>
        </p:txBody>
      </p:sp>
      <p:sp>
        <p:nvSpPr>
          <p:cNvPr id="36" name="Rectangle 35"/>
          <p:cNvSpPr/>
          <p:nvPr/>
        </p:nvSpPr>
        <p:spPr>
          <a:xfrm>
            <a:off x="792480" y="6091427"/>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t>12 Selected-Response Items </a:t>
            </a:r>
          </a:p>
          <a:p>
            <a:r>
              <a:rPr lang="en-US" sz="1300" b="1" dirty="0"/>
              <a:t>  1 Constructed Response </a:t>
            </a:r>
          </a:p>
          <a:p>
            <a:r>
              <a:rPr lang="en-US" sz="1300" b="1" u="sng" dirty="0">
                <a:effectLst>
                  <a:outerShdw blurRad="38100" dist="38100" dir="2700000" algn="tl">
                    <a:srgbClr val="000000">
                      <a:alpha val="43137"/>
                    </a:srgbClr>
                  </a:outerShdw>
                </a:effectLst>
              </a:rPr>
              <a:t>Research</a:t>
            </a:r>
          </a:p>
          <a:p>
            <a:r>
              <a:rPr lang="en-US" sz="1300" b="1" dirty="0"/>
              <a:t>  </a:t>
            </a:r>
            <a:r>
              <a:rPr lang="en-US" sz="1300" b="1" dirty="0" smtClean="0"/>
              <a:t>3 Constructed-Responses</a:t>
            </a:r>
            <a:endParaRPr lang="en-US" sz="1300" b="1" dirty="0"/>
          </a:p>
          <a:p>
            <a:r>
              <a:rPr lang="en-US" sz="1300" b="1" u="sng" dirty="0">
                <a:effectLst>
                  <a:outerShdw blurRad="38100" dist="38100" dir="2700000" algn="tl">
                    <a:srgbClr val="000000">
                      <a:alpha val="43137"/>
                    </a:srgbClr>
                  </a:outerShdw>
                </a:effectLst>
              </a:rPr>
              <a:t>Writing</a:t>
            </a:r>
          </a:p>
          <a:p>
            <a:r>
              <a:rPr lang="en-US" sz="1300" b="1" dirty="0"/>
              <a:t>  1 Full Composition (Performance Task)</a:t>
            </a:r>
          </a:p>
          <a:p>
            <a:r>
              <a:rPr lang="en-US" sz="1300" b="1" dirty="0"/>
              <a:t>  1 Brief Write </a:t>
            </a:r>
          </a:p>
          <a:p>
            <a:r>
              <a:rPr lang="en-US" sz="1300" b="1" dirty="0"/>
              <a:t>  1 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 </a:t>
            </a:r>
            <a:r>
              <a:rPr lang="en-US" sz="1300" b="1" u="sng" dirty="0">
                <a:effectLst>
                  <a:outerShdw blurRad="38100" dist="38100" dir="2700000" algn="tl">
                    <a:srgbClr val="000000">
                      <a:alpha val="43137"/>
                    </a:srgbClr>
                  </a:outerShdw>
                </a:effectLst>
              </a:rPr>
              <a:t>Integrated Language</a:t>
            </a:r>
          </a:p>
          <a:p>
            <a:r>
              <a:rPr lang="en-US" sz="1300" b="1" dirty="0"/>
              <a:t>  1 Language/Vocabulary</a:t>
            </a:r>
          </a:p>
          <a:p>
            <a:r>
              <a:rPr lang="en-US" sz="1300" b="1" dirty="0"/>
              <a:t>  1 Edit/Clarify</a:t>
            </a:r>
          </a:p>
          <a:p>
            <a:endParaRPr lang="en-US" sz="1300" dirty="0"/>
          </a:p>
        </p:txBody>
      </p:sp>
      <p:sp>
        <p:nvSpPr>
          <p:cNvPr id="37" name="Rectangle 36"/>
          <p:cNvSpPr/>
          <p:nvPr/>
        </p:nvSpPr>
        <p:spPr>
          <a:xfrm>
            <a:off x="4038600" y="7670681"/>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38" name="Rectangle 37"/>
          <p:cNvSpPr/>
          <p:nvPr/>
        </p:nvSpPr>
        <p:spPr>
          <a:xfrm>
            <a:off x="4038600" y="599159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063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TextBox 1"/>
          <p:cNvSpPr txBox="1"/>
          <p:nvPr/>
        </p:nvSpPr>
        <p:spPr>
          <a:xfrm>
            <a:off x="2936240" y="838200"/>
            <a:ext cx="1210709" cy="841541"/>
          </a:xfrm>
          <a:prstGeom prst="rect">
            <a:avLst/>
          </a:prstGeom>
          <a:noFill/>
        </p:spPr>
        <p:txBody>
          <a:bodyPr wrap="none" lIns="101882" tIns="50941" rIns="101882" bIns="50941" rtlCol="0">
            <a:spAutoFit/>
          </a:bodyPr>
          <a:lstStyle/>
          <a:p>
            <a:r>
              <a:rPr lang="en-US" sz="1600" dirty="0"/>
              <a:t>     Figure  4 </a:t>
            </a:r>
          </a:p>
          <a:p>
            <a:r>
              <a:rPr lang="en-US" sz="1600" dirty="0"/>
              <a:t>    Hurricane</a:t>
            </a:r>
          </a:p>
          <a:p>
            <a:endParaRPr lang="en-US" sz="1600" dirty="0"/>
          </a:p>
        </p:txBody>
      </p:sp>
      <p:pic>
        <p:nvPicPr>
          <p:cNvPr id="4098" name="Picture 2" descr="http://www.gannett-cdn.com/-mm-/6422fd1f5ecb18d5cfe67bb1a7f3de827760da03/c=354-0-2652-1728&amp;r=x404&amp;c=534x401/local/-/media/USATODAY/USATODAY/2014/06/02/1401741679000-A04-HURRICANE-WILMA-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20" y="1444267"/>
            <a:ext cx="5764530" cy="42014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arciabermanfund.org/wp-content/uploads/2012/11/Hurricane-Sandy-Da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0" y="6251812"/>
            <a:ext cx="5721350" cy="3576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20883" y="5676270"/>
            <a:ext cx="2404626" cy="595319"/>
          </a:xfrm>
          <a:prstGeom prst="rect">
            <a:avLst/>
          </a:prstGeom>
          <a:noFill/>
        </p:spPr>
        <p:txBody>
          <a:bodyPr wrap="none" lIns="101882" tIns="50941" rIns="101882" bIns="50941" rtlCol="0">
            <a:spAutoFit/>
          </a:bodyPr>
          <a:lstStyle/>
          <a:p>
            <a:r>
              <a:rPr lang="en-US" sz="1600" dirty="0"/>
              <a:t>           Figure 5</a:t>
            </a:r>
          </a:p>
          <a:p>
            <a:r>
              <a:rPr lang="en-US" sz="1600" dirty="0"/>
              <a:t>Damages after a hurricane</a:t>
            </a:r>
          </a:p>
        </p:txBody>
      </p:sp>
    </p:spTree>
    <p:extLst>
      <p:ext uri="{BB962C8B-B14F-4D97-AF65-F5344CB8AC3E}">
        <p14:creationId xmlns:p14="http://schemas.microsoft.com/office/powerpoint/2010/main" val="111962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3" name="TextBox 2"/>
          <p:cNvSpPr txBox="1"/>
          <p:nvPr/>
        </p:nvSpPr>
        <p:spPr>
          <a:xfrm>
            <a:off x="2720883" y="5676270"/>
            <a:ext cx="298728" cy="349098"/>
          </a:xfrm>
          <a:prstGeom prst="rect">
            <a:avLst/>
          </a:prstGeom>
          <a:noFill/>
        </p:spPr>
        <p:txBody>
          <a:bodyPr wrap="none" lIns="101882" tIns="50941" rIns="101882" bIns="50941" rtlCol="0">
            <a:spAutoFit/>
          </a:bodyPr>
          <a:lstStyle/>
          <a:p>
            <a:r>
              <a:rPr lang="en-US" sz="1600" dirty="0"/>
              <a:t>  </a:t>
            </a:r>
          </a:p>
        </p:txBody>
      </p:sp>
      <p:sp>
        <p:nvSpPr>
          <p:cNvPr id="5" name="TextBox 4"/>
          <p:cNvSpPr txBox="1"/>
          <p:nvPr/>
        </p:nvSpPr>
        <p:spPr>
          <a:xfrm>
            <a:off x="2245360" y="922020"/>
            <a:ext cx="3273325" cy="595319"/>
          </a:xfrm>
          <a:prstGeom prst="rect">
            <a:avLst/>
          </a:prstGeom>
          <a:noFill/>
        </p:spPr>
        <p:txBody>
          <a:bodyPr wrap="none" lIns="101882" tIns="50941" rIns="101882" bIns="50941" rtlCol="0">
            <a:spAutoFit/>
          </a:bodyPr>
          <a:lstStyle/>
          <a:p>
            <a:r>
              <a:rPr lang="en-US" sz="1600" dirty="0"/>
              <a:t>                       Figure 6</a:t>
            </a:r>
          </a:p>
          <a:p>
            <a:r>
              <a:rPr lang="en-US" sz="1600" dirty="0"/>
              <a:t>Different disaster relief organizations</a:t>
            </a:r>
          </a:p>
        </p:txBody>
      </p:sp>
      <p:pic>
        <p:nvPicPr>
          <p:cNvPr id="5122" name="Picture 2" descr="http://blog.asurion.com/wp-content/uploads/2015/02/red-cros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681" y="1824077"/>
            <a:ext cx="2421678" cy="17628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uxunery.com/wp-content/uploads/2013/09/Care-Logo-Png-205px-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481" y="1826697"/>
            <a:ext cx="2746061" cy="17602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georgefox.edu/offices/peace_justice/MercyCor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680" y="4107180"/>
            <a:ext cx="2148136" cy="208495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yams.org/media/39289/friends_of_msf_logo__1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560" y="4024492"/>
            <a:ext cx="3195320" cy="133745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psi.org/wp-content/uploads/2014/10/UNICEF.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560" y="5448300"/>
            <a:ext cx="2893060" cy="207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9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9" y="478972"/>
            <a:ext cx="6816633" cy="1734060"/>
          </a:xfrm>
          <a:prstGeom prst="rect">
            <a:avLst/>
          </a:prstGeom>
          <a:noFill/>
        </p:spPr>
        <p:txBody>
          <a:bodyPr wrap="square" lIns="101848" tIns="50925" rIns="101848" bIns="50925" rtlCol="0">
            <a:spAutoFit/>
          </a:bodyPr>
          <a:lstStyle/>
          <a:p>
            <a:pPr lvl="0"/>
            <a:r>
              <a:rPr lang="en-US" sz="1800" b="1" u="sng" dirty="0">
                <a:solidFill>
                  <a:prstClr val="black"/>
                </a:solidFill>
              </a:rPr>
              <a:t>Directions</a:t>
            </a:r>
            <a:endParaRPr lang="en-US" sz="1600" dirty="0"/>
          </a:p>
          <a:p>
            <a:r>
              <a:rPr lang="en-US" sz="1100" dirty="0"/>
              <a:t>The HSD Elementary </a:t>
            </a:r>
            <a:r>
              <a:rPr lang="en-US" sz="1100" dirty="0" smtClean="0"/>
              <a:t>Assessments </a:t>
            </a:r>
            <a:r>
              <a:rPr lang="en-US" sz="1100" dirty="0"/>
              <a:t>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Allow students to read the parts of the text that they can. Please note the level of  differentiation a student needed.</a:t>
            </a:r>
          </a:p>
        </p:txBody>
      </p:sp>
      <p:sp>
        <p:nvSpPr>
          <p:cNvPr id="6" name="Rectangle 5"/>
          <p:cNvSpPr/>
          <p:nvPr/>
        </p:nvSpPr>
        <p:spPr>
          <a:xfrm>
            <a:off x="5081435" y="20652"/>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1995714"/>
            <a:ext cx="6883400" cy="646331"/>
          </a:xfrm>
          <a:prstGeom prst="rect">
            <a:avLst/>
          </a:prstGeom>
        </p:spPr>
        <p:txBody>
          <a:bodyPr wrap="square" lIns="91433" tIns="45717" rIns="91433" bIns="45717">
            <a:spAutoFit/>
          </a:bodyPr>
          <a:lstStyle/>
          <a:p>
            <a:pPr algn="ctr"/>
            <a:r>
              <a:rPr lang="en-US" sz="1400" b="1" dirty="0"/>
              <a:t>About this Assessment</a:t>
            </a:r>
          </a:p>
          <a:p>
            <a:endParaRPr lang="en-US" sz="1100" b="1" dirty="0"/>
          </a:p>
          <a:p>
            <a:r>
              <a:rPr lang="en-US" sz="1100" b="1" dirty="0"/>
              <a:t>This assessment includes:  </a:t>
            </a:r>
            <a:r>
              <a:rPr lang="en-US" sz="1100" dirty="0" smtClean="0"/>
              <a:t>Selected-Response (SR), Constructed-Response (CR), </a:t>
            </a:r>
            <a:r>
              <a:rPr lang="en-US" sz="1100" dirty="0"/>
              <a:t>and a Performance </a:t>
            </a:r>
            <a:r>
              <a:rPr lang="en-US" sz="1100" dirty="0" smtClean="0"/>
              <a:t>Task (PT).</a:t>
            </a:r>
            <a:endParaRPr lang="en-US" sz="1100" dirty="0"/>
          </a:p>
        </p:txBody>
      </p:sp>
      <p:graphicFrame>
        <p:nvGraphicFramePr>
          <p:cNvPr id="3" name="Table 2"/>
          <p:cNvGraphicFramePr>
            <a:graphicFrameLocks noGrp="1"/>
          </p:cNvGraphicFramePr>
          <p:nvPr>
            <p:extLst>
              <p:ext uri="{D42A27DB-BD31-4B8C-83A1-F6EECF244321}">
                <p14:modId xmlns:p14="http://schemas.microsoft.com/office/powerpoint/2010/main" val="2848524582"/>
              </p:ext>
            </p:extLst>
          </p:nvPr>
        </p:nvGraphicFramePr>
        <p:xfrm>
          <a:off x="543228" y="2711993"/>
          <a:ext cx="6467174" cy="1301206"/>
        </p:xfrm>
        <a:graphic>
          <a:graphicData uri="http://schemas.openxmlformats.org/drawingml/2006/table">
            <a:tbl>
              <a:tblPr firstRow="1" bandRow="1">
                <a:tableStyleId>{5940675A-B579-460E-94D1-54222C63F5DA}</a:tableStyleId>
              </a:tblPr>
              <a:tblGrid>
                <a:gridCol w="1818973"/>
                <a:gridCol w="2819399"/>
                <a:gridCol w="1828802"/>
              </a:tblGrid>
              <a:tr h="41148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889726">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37366206"/>
              </p:ext>
            </p:extLst>
          </p:nvPr>
        </p:nvGraphicFramePr>
        <p:xfrm>
          <a:off x="634277" y="4151086"/>
          <a:ext cx="6596016" cy="490728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4</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0155">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Class</a:t>
                      </a:r>
                      <a:r>
                        <a:rPr lang="en-US" sz="1000" baseline="0" dirty="0" smtClean="0"/>
                        <a:t> Activity</a:t>
                      </a:r>
                      <a:endParaRPr lang="en-US" sz="1000" dirty="0" smtClean="0"/>
                    </a:p>
                    <a:p>
                      <a:pPr>
                        <a:buFont typeface="Arial" pitchFamily="34" charset="0"/>
                        <a:buChar char="•"/>
                      </a:pPr>
                      <a:r>
                        <a:rPr lang="en-US" sz="1000" dirty="0" smtClean="0"/>
                        <a:t>     Plan your essay</a:t>
                      </a:r>
                      <a:r>
                        <a:rPr lang="en-US" sz="1000" baseline="0" dirty="0" smtClean="0"/>
                        <a:t> (brainstorming/pre-writing)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Write a full composition</a:t>
                      </a:r>
                      <a:r>
                        <a:rPr lang="en-US" sz="1000" b="1" u="sng" baseline="0" dirty="0" smtClean="0">
                          <a:solidFill>
                            <a:srgbClr val="C00000"/>
                          </a:solidFill>
                        </a:rPr>
                        <a:t> </a:t>
                      </a:r>
                      <a:r>
                        <a:rPr lang="en-US" sz="1000" b="1" u="sng" dirty="0" smtClean="0">
                          <a:solidFill>
                            <a:srgbClr val="C00000"/>
                          </a:solidFill>
                        </a:rPr>
                        <a:t>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marR="0" lvl="0" indent="0" algn="l" defTabSz="1018809"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Calibri"/>
                          <a:cs typeface="Calibri"/>
                        </a:rPr>
                        <a:t>This protocol focuses on the key elements of </a:t>
                      </a:r>
                      <a:r>
                        <a:rPr kumimoji="0" lang="en-US" sz="900" b="1" i="0" u="none" strike="noStrike" kern="1200" cap="none" spc="0" normalizeH="0" baseline="0" noProof="0" dirty="0" smtClean="0">
                          <a:ln>
                            <a:noFill/>
                          </a:ln>
                          <a:solidFill>
                            <a:prstClr val="black"/>
                          </a:solidFill>
                          <a:effectLst/>
                          <a:uLnTx/>
                          <a:uFillTx/>
                          <a:latin typeface="+mn-lt"/>
                          <a:ea typeface="Calibri"/>
                          <a:cs typeface="Calibri"/>
                        </a:rPr>
                        <a:t>writing opinion pieces:</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Statement of Purpose/Focus: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Organization: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your ideas flow logically from the introduction to conclusion?  Do you use effective transitions?</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Elaboration of Evidence: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provide evidence from sources about your opinions and elaborate with specific information?</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Language and Vocabulary: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express your ideas effectively?  Do you use precise language that is appropriate for your audience and purpose?</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Conventions: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use punctuation, capitalization and spelling correctly?</a:t>
                      </a: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068709"/>
            <a:ext cx="6477000" cy="527053"/>
          </a:xfrm>
          <a:prstGeom prst="rect">
            <a:avLst/>
          </a:prstGeom>
        </p:spPr>
        <p:txBody>
          <a:bodyPr wrap="square" lIns="91433" tIns="45717" rIns="91433" bIns="45717">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409798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666595265"/>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27" y="239486"/>
            <a:ext cx="7382136" cy="8004982"/>
            <a:chOff x="152400" y="228600"/>
            <a:chExt cx="6947893" cy="7641119"/>
          </a:xfrm>
        </p:grpSpPr>
        <p:sp>
          <p:nvSpPr>
            <p:cNvPr id="6" name="TextBox 5"/>
            <p:cNvSpPr txBox="1"/>
            <p:nvPr/>
          </p:nvSpPr>
          <p:spPr>
            <a:xfrm>
              <a:off x="352425" y="228600"/>
              <a:ext cx="6553200" cy="7388736"/>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smtClean="0"/>
                <a:t>pre-assessments</a:t>
              </a:r>
              <a:r>
                <a:rPr lang="en-US" sz="1200" dirty="0"/>
                <a:t> </a:t>
              </a:r>
              <a:r>
                <a:rPr lang="en-US" sz="1200" dirty="0" smtClean="0"/>
                <a:t>measure </a:t>
              </a:r>
              <a:r>
                <a:rPr lang="en-US" sz="1200" dirty="0"/>
                <a:t>progress </a:t>
              </a:r>
              <a:r>
                <a:rPr lang="en-US" sz="1200" b="1" i="1" u="sng" dirty="0">
                  <a:effectLst>
                    <a:outerShdw blurRad="38100" dist="38100" dir="2700000" algn="tl">
                      <a:srgbClr val="000000">
                        <a:alpha val="43137"/>
                      </a:srgbClr>
                    </a:outerShdw>
                  </a:effectLst>
                </a:rPr>
                <a:t>toward </a:t>
              </a:r>
              <a:r>
                <a:rPr lang="en-US" sz="1200" b="1" i="1" u="sng" dirty="0" smtClean="0">
                  <a:effectLst>
                    <a:outerShdw blurRad="38100" dist="38100" dir="2700000" algn="tl">
                      <a:srgbClr val="000000">
                        <a:alpha val="43137"/>
                      </a:srgbClr>
                    </a:outerShdw>
                  </a:effectLst>
                </a:rPr>
                <a:t>standard proficiency</a:t>
              </a:r>
              <a:r>
                <a:rPr lang="en-US" sz="1200" dirty="0" smtClean="0"/>
                <a:t>. </a:t>
              </a:r>
              <a:endParaRPr lang="en-US" sz="1200" dirty="0"/>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a:t>
              </a:r>
              <a:r>
                <a:rPr lang="en-US" sz="1200" dirty="0" smtClean="0"/>
                <a:t>concepts students </a:t>
              </a:r>
              <a:r>
                <a:rPr lang="en-US" sz="1200" dirty="0"/>
                <a:t>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endParaRPr lang="en-US" sz="1200" dirty="0" smtClean="0"/>
            </a:p>
            <a:p>
              <a:endParaRPr lang="en-US" sz="1200" dirty="0"/>
            </a:p>
            <a:p>
              <a:r>
                <a:rPr lang="en-US" sz="1200" dirty="0" smtClean="0"/>
                <a:t>So </a:t>
              </a:r>
              <a:r>
                <a:rPr lang="en-US" sz="1200" dirty="0"/>
                <a:t>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a:t>
              </a:r>
              <a:r>
                <a:rPr lang="en-US" sz="1200" dirty="0" smtClean="0"/>
                <a:t>in </a:t>
              </a:r>
              <a:r>
                <a:rPr lang="en-US" sz="1200" dirty="0"/>
                <a:t>the boxes in </a:t>
              </a:r>
              <a:r>
                <a:rPr lang="en-US" sz="1200" b="1" i="1" dirty="0"/>
                <a:t>purple </a:t>
              </a:r>
              <a:r>
                <a:rPr lang="en-US" sz="1200" dirty="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1949335" y="7620000"/>
              <a:ext cx="2927464" cy="249719"/>
            </a:xfrm>
            <a:prstGeom prst="rect">
              <a:avLst/>
            </a:prstGeom>
            <a:solidFill>
              <a:schemeClr val="bg1"/>
            </a:solidFill>
          </p:spPr>
          <p:txBody>
            <a:bodyPr wrap="square">
              <a:spAutoFit/>
            </a:bodyPr>
            <a:lstStyle/>
            <a:p>
              <a:r>
                <a:rPr lang="en-US" sz="1100" dirty="0">
                  <a:hlinkClick r:id="rId3"/>
                </a:rPr>
                <a:t>http://</a:t>
              </a:r>
              <a:r>
                <a:rPr lang="en-US" sz="1100" dirty="0" smtClean="0">
                  <a:hlinkClick r:id="rId3"/>
                </a:rPr>
                <a:t>sresource.homestead.com/Grade-3.html</a:t>
              </a:r>
              <a:endParaRPr lang="en-US" sz="1100" dirty="0"/>
            </a:p>
          </p:txBody>
        </p:sp>
        <p:grpSp>
          <p:nvGrpSpPr>
            <p:cNvPr id="3" name="Group 2"/>
            <p:cNvGrpSpPr/>
            <p:nvPr/>
          </p:nvGrpSpPr>
          <p:grpSpPr>
            <a:xfrm>
              <a:off x="152400" y="1665308"/>
              <a:ext cx="6947893" cy="2958611"/>
              <a:chOff x="152400" y="1665308"/>
              <a:chExt cx="6947893" cy="2958611"/>
            </a:xfrm>
          </p:grpSpPr>
          <p:grpSp>
            <p:nvGrpSpPr>
              <p:cNvPr id="15" name="Group 14"/>
              <p:cNvGrpSpPr/>
              <p:nvPr/>
            </p:nvGrpSpPr>
            <p:grpSpPr>
              <a:xfrm>
                <a:off x="390525" y="1950720"/>
                <a:ext cx="6477000" cy="885998"/>
                <a:chOff x="381000" y="304800"/>
                <a:chExt cx="6477000" cy="885998"/>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90798"/>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083857" y="4218709"/>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37453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2" name="Rectangle 1"/>
          <p:cNvSpPr/>
          <p:nvPr/>
        </p:nvSpPr>
        <p:spPr>
          <a:xfrm>
            <a:off x="323850" y="718457"/>
            <a:ext cx="7124700" cy="959094"/>
          </a:xfrm>
          <a:prstGeom prst="rect">
            <a:avLst/>
          </a:prstGeom>
        </p:spPr>
        <p:txBody>
          <a:bodyPr wrap="square" lIns="96378" tIns="48189" rIns="96378" bIns="48189">
            <a:spAutoFit/>
          </a:bodyPr>
          <a:lstStyle/>
          <a:p>
            <a:r>
              <a:rPr lang="en-US" sz="1400" b="1" dirty="0"/>
              <a:t>Quarter </a:t>
            </a:r>
            <a:r>
              <a:rPr lang="en-US" sz="1400" b="1" dirty="0" smtClean="0"/>
              <a:t>FOUR </a:t>
            </a:r>
            <a:r>
              <a:rPr lang="en-US" sz="1400" dirty="0"/>
              <a:t>Reading Literature Learning Progressions.  </a:t>
            </a:r>
          </a:p>
          <a:p>
            <a:r>
              <a:rPr lang="en-US" sz="1400" dirty="0"/>
              <a:t>The indicated boxes highlighted </a:t>
            </a:r>
            <a:r>
              <a:rPr lang="en-US" sz="1400" b="1" i="1" dirty="0"/>
              <a:t>before the standard</a:t>
            </a:r>
            <a:r>
              <a:rPr lang="en-US" sz="1400" dirty="0"/>
              <a:t>, are assessed on this pre-assessment. 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4099209956"/>
              </p:ext>
            </p:extLst>
          </p:nvPr>
        </p:nvGraphicFramePr>
        <p:xfrm>
          <a:off x="318684" y="5943600"/>
          <a:ext cx="7225116" cy="1950720"/>
        </p:xfrm>
        <a:graphic>
          <a:graphicData uri="http://schemas.openxmlformats.org/drawingml/2006/table">
            <a:tbl>
              <a:tblPr firstRow="1" firstCol="1" bandRow="1"/>
              <a:tblGrid>
                <a:gridCol w="601751"/>
                <a:gridCol w="533311"/>
                <a:gridCol w="451254"/>
                <a:gridCol w="533400"/>
                <a:gridCol w="685800"/>
                <a:gridCol w="533400"/>
                <a:gridCol w="609600"/>
                <a:gridCol w="609600"/>
                <a:gridCol w="609600"/>
                <a:gridCol w="533400"/>
                <a:gridCol w="762000"/>
                <a:gridCol w="762000"/>
              </a:tblGrid>
              <a:tr h="212424">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q</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v</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t>
                      </a:r>
                      <a:r>
                        <a:rPr lang="en-US" sz="800" b="1" dirty="0" smtClean="0">
                          <a:solidFill>
                            <a:srgbClr val="000000"/>
                          </a:solidFill>
                          <a:effectLst/>
                          <a:latin typeface="Calibri"/>
                          <a:ea typeface="Times New Roman"/>
                          <a:cs typeface="Times New Roman"/>
                        </a:rPr>
                        <a:t>–SYH</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effectLst/>
                          <a:latin typeface="Calibri"/>
                          <a:ea typeface="Times New Roman"/>
                          <a:cs typeface="Times New Roman"/>
                        </a:rPr>
                        <a:t>Standard</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006776">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Answers recall questions about themes, settings or plots from a book read and discussed in class.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compare, contrast, theme, setting, plot, similar, </a:t>
                      </a:r>
                      <a:r>
                        <a:rPr lang="en-US" sz="800" dirty="0" smtClean="0">
                          <a:effectLst/>
                          <a:latin typeface="Calibri"/>
                          <a:ea typeface="Times New Roman"/>
                          <a:cs typeface="Times New Roman"/>
                        </a:rPr>
                        <a:t>characters.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the literary elements in a text (theme, setting and plot) read and </a:t>
                      </a:r>
                      <a:r>
                        <a:rPr lang="en-US" sz="700" dirty="0">
                          <a:effectLst/>
                          <a:latin typeface="Calibri"/>
                          <a:ea typeface="Times New Roman"/>
                          <a:cs typeface="Times New Roman"/>
                        </a:rPr>
                        <a:t>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Answers who, what, when, where or how </a:t>
                      </a:r>
                      <a:r>
                        <a:rPr lang="en-US" sz="700" b="1" dirty="0">
                          <a:effectLst/>
                          <a:latin typeface="Calibri"/>
                          <a:ea typeface="Times New Roman"/>
                          <a:cs typeface="Times New Roman"/>
                        </a:rPr>
                        <a:t>questions</a:t>
                      </a:r>
                      <a:r>
                        <a:rPr lang="en-US" sz="800" b="1" dirty="0">
                          <a:effectLst/>
                          <a:latin typeface="Calibri"/>
                          <a:ea typeface="Times New Roman"/>
                          <a:cs typeface="Times New Roman"/>
                        </a:rPr>
                        <a:t> about themes, setting and plots read and discussed in class.</a:t>
                      </a:r>
                      <a:endParaRPr lang="en-US" sz="800" dirty="0">
                        <a:effectLst/>
                        <a:latin typeface="Calibri"/>
                        <a:ea typeface="Calibri"/>
                        <a:cs typeface="Times New Roman"/>
                      </a:endParaRPr>
                    </a:p>
                  </a:txBody>
                  <a:tcPr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Students understand that a theme, setting and plot in texts written by the same author may have similarities and differences.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a:t>
                      </a:r>
                      <a:r>
                        <a:rPr lang="en-US" sz="700" b="1" dirty="0">
                          <a:effectLst/>
                          <a:latin typeface="Calibri"/>
                          <a:ea typeface="Times New Roman"/>
                          <a:cs typeface="Times New Roman"/>
                        </a:rPr>
                        <a:t>information</a:t>
                      </a:r>
                      <a:r>
                        <a:rPr lang="en-US" sz="800" b="1" dirty="0">
                          <a:effectLst/>
                          <a:latin typeface="Calibri"/>
                          <a:ea typeface="Times New Roman"/>
                          <a:cs typeface="Times New Roman"/>
                        </a:rPr>
                        <a:t> </a:t>
                      </a:r>
                      <a:r>
                        <a:rPr lang="en-US" sz="800" b="1" dirty="0" smtClean="0">
                          <a:effectLst/>
                          <a:latin typeface="Calibri"/>
                          <a:ea typeface="Times New Roman"/>
                          <a:cs typeface="Times New Roman"/>
                        </a:rPr>
                        <a:t> in </a:t>
                      </a:r>
                      <a:r>
                        <a:rPr lang="en-US" sz="800" b="1" dirty="0">
                          <a:effectLst/>
                          <a:latin typeface="Calibri"/>
                          <a:ea typeface="Times New Roman"/>
                          <a:cs typeface="Times New Roman"/>
                        </a:rPr>
                        <a:t>two texts to show what themes, settings and plots have in </a:t>
                      </a:r>
                      <a:r>
                        <a:rPr lang="en-US" sz="800" b="1" dirty="0" smtClean="0">
                          <a:effectLst/>
                          <a:latin typeface="Calibri"/>
                          <a:ea typeface="Times New Roman"/>
                          <a:cs typeface="Times New Roman"/>
                        </a:rPr>
                        <a:t>common. </a:t>
                      </a:r>
                      <a:r>
                        <a:rPr lang="en-US" sz="800" b="1" dirty="0" smtClean="0">
                          <a:effectLst>
                            <a:outerShdw blurRad="38100" dist="38100" dir="2700000" algn="tl">
                              <a:srgbClr val="000000">
                                <a:alpha val="43137"/>
                              </a:srgbClr>
                            </a:outerShdw>
                          </a:effectLst>
                          <a:latin typeface="Calibri"/>
                          <a:ea typeface="Times New Roman"/>
                          <a:cs typeface="Times New Roman"/>
                        </a:rPr>
                        <a:t>SELECTED</a:t>
                      </a:r>
                      <a:r>
                        <a:rPr lang="en-US" sz="800" b="1" baseline="0" dirty="0" smtClean="0">
                          <a:effectLst>
                            <a:outerShdw blurRad="38100" dist="38100" dir="2700000" algn="tl">
                              <a:srgbClr val="000000">
                                <a:alpha val="43137"/>
                              </a:srgbClr>
                            </a:outerShdw>
                          </a:effectLst>
                          <a:latin typeface="Calibri"/>
                          <a:ea typeface="Times New Roman"/>
                          <a:cs typeface="Times New Roman"/>
                        </a:rPr>
                        <a:t>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Classify literary elements of two or more texts (theme, setting and plot) written by the same author by similarities </a:t>
                      </a:r>
                      <a:r>
                        <a:rPr lang="en-US" sz="800" dirty="0" smtClean="0">
                          <a:effectLst/>
                          <a:latin typeface="Calibri"/>
                          <a:ea typeface="Times New Roman"/>
                          <a:cs typeface="Times New Roman"/>
                        </a:rPr>
                        <a:t>-differences </a:t>
                      </a:r>
                      <a:r>
                        <a:rPr lang="en-US" sz="800" dirty="0">
                          <a:effectLst/>
                          <a:latin typeface="Calibri"/>
                          <a:ea typeface="Times New Roman"/>
                          <a:cs typeface="Times New Roman"/>
                        </a:rPr>
                        <a:t>using </a:t>
                      </a:r>
                      <a:r>
                        <a:rPr lang="en-US" sz="800" dirty="0" smtClean="0">
                          <a:effectLst/>
                          <a:latin typeface="Calibri"/>
                          <a:ea typeface="Times New Roman"/>
                          <a:cs typeface="Times New Roman"/>
                        </a:rPr>
                        <a:t>a</a:t>
                      </a:r>
                      <a:r>
                        <a:rPr lang="en-US" sz="800" baseline="0" dirty="0" smtClean="0">
                          <a:effectLst/>
                          <a:latin typeface="Calibri"/>
                          <a:ea typeface="Times New Roman"/>
                          <a:cs typeface="Times New Roman"/>
                        </a:rPr>
                        <a:t> </a:t>
                      </a:r>
                      <a:r>
                        <a:rPr lang="en-US" sz="800" dirty="0" smtClean="0">
                          <a:effectLst/>
                          <a:latin typeface="Calibri"/>
                          <a:ea typeface="Times New Roman"/>
                          <a:cs typeface="Times New Roman"/>
                        </a:rPr>
                        <a:t>Venn</a:t>
                      </a:r>
                      <a:r>
                        <a:rPr lang="en-US" sz="800" baseline="0" dirty="0" smtClean="0">
                          <a:effectLst/>
                          <a:latin typeface="Calibri"/>
                          <a:ea typeface="Times New Roman"/>
                          <a:cs typeface="Times New Roman"/>
                        </a:rPr>
                        <a:t> Diagram.</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themes across multiple texts written by the same author about the same or similar characters.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themes across multiple texts written by the same author are connected to each other</a:t>
                      </a:r>
                      <a:r>
                        <a:rPr lang="en-US" sz="800"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SELECTED RESPONSE</a:t>
                      </a:r>
                      <a:endParaRPr lang="en-US" sz="800" b="1"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a:t>
                      </a:r>
                      <a:r>
                        <a:rPr lang="en-US" sz="700" dirty="0">
                          <a:effectLst/>
                          <a:latin typeface="Calibri"/>
                          <a:ea typeface="Times New Roman"/>
                          <a:cs typeface="Times New Roman"/>
                        </a:rPr>
                        <a:t>information</a:t>
                      </a:r>
                      <a:r>
                        <a:rPr lang="en-US" sz="800" dirty="0">
                          <a:effectLst/>
                          <a:latin typeface="Calibri"/>
                          <a:ea typeface="Times New Roman"/>
                          <a:cs typeface="Times New Roman"/>
                        </a:rPr>
                        <a:t> about theme, setting or plot in one text and form </a:t>
                      </a:r>
                      <a:r>
                        <a:rPr lang="en-US" sz="800" dirty="0" smtClean="0">
                          <a:effectLst/>
                          <a:latin typeface="Calibri"/>
                          <a:ea typeface="Times New Roman"/>
                          <a:cs typeface="Times New Roman"/>
                        </a:rPr>
                        <a:t>a conclusion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information in two or more texts about theme, setting or plot using comparing and contrasting to form a conclusion</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outerShdw blurRad="38100" dist="38100" dir="2700000" algn="tl">
                              <a:srgbClr val="000000">
                                <a:alpha val="43137"/>
                              </a:srgbClr>
                            </a:outerShdw>
                          </a:effectLst>
                          <a:latin typeface="Calibri"/>
                          <a:ea typeface="Calibri"/>
                          <a:cs typeface="Times New Roman"/>
                        </a:rPr>
                        <a:t>CONSTRUCTED REPSONSE</a:t>
                      </a:r>
                      <a:endParaRPr lang="en-US" sz="800" dirty="0">
                        <a:effectLst>
                          <a:outerShdw blurRad="38100" dist="38100" dir="2700000" algn="tl">
                            <a:srgbClr val="000000">
                              <a:alpha val="43137"/>
                            </a:srgbClr>
                          </a:outerShdw>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RL 3.9</a:t>
                      </a:r>
                      <a:r>
                        <a:rPr lang="en-US" sz="800" dirty="0">
                          <a:effectLst/>
                          <a:latin typeface="Calibri"/>
                          <a:ea typeface="Times New Roman"/>
                          <a:cs typeface="Times New Roman"/>
                        </a:rPr>
                        <a:t> </a:t>
                      </a:r>
                      <a:r>
                        <a:rPr lang="en-US" sz="800" dirty="0">
                          <a:effectLst/>
                          <a:latin typeface="Calibri"/>
                          <a:ea typeface="Calibri"/>
                          <a:cs typeface="Helvetica"/>
                        </a:rPr>
                        <a:t>Compare and contrast the themes, settings, and plots of stories written by the same author about the same or similar characters (e.g., in books from a series).</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rot="20748820">
            <a:off x="1759657" y="7863451"/>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800026813"/>
              </p:ext>
            </p:extLst>
          </p:nvPr>
        </p:nvGraphicFramePr>
        <p:xfrm>
          <a:off x="388938" y="1905000"/>
          <a:ext cx="6994525" cy="1966077"/>
        </p:xfrm>
        <a:graphic>
          <a:graphicData uri="http://schemas.openxmlformats.org/drawingml/2006/table">
            <a:tbl>
              <a:tblPr firstRow="1" firstCol="1" bandRow="1"/>
              <a:tblGrid>
                <a:gridCol w="582877"/>
                <a:gridCol w="685738"/>
                <a:gridCol w="720025"/>
                <a:gridCol w="685738"/>
                <a:gridCol w="617164"/>
                <a:gridCol w="651451"/>
                <a:gridCol w="788598"/>
                <a:gridCol w="754311"/>
                <a:gridCol w="617164"/>
                <a:gridCol w="891459"/>
              </a:tblGrid>
              <a:tr h="13727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j</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u</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APx</a:t>
                      </a:r>
                      <a:endParaRPr lang="en-US" sz="800" dirty="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00923">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basic questions about characters and events in a story (read and discussed in class).</a:t>
                      </a:r>
                      <a:endParaRPr lang="en-US" sz="80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 character, character traits (characteristics, motivation, feelings, </a:t>
                      </a:r>
                      <a:r>
                        <a:rPr lang="en-US" sz="800" dirty="0" err="1">
                          <a:solidFill>
                            <a:srgbClr val="000000"/>
                          </a:solidFill>
                          <a:effectLst/>
                          <a:latin typeface="Calibri"/>
                          <a:ea typeface="Times New Roman"/>
                          <a:cs typeface="Times New Roman"/>
                        </a:rPr>
                        <a:t>etc</a:t>
                      </a:r>
                      <a:r>
                        <a:rPr lang="en-US" sz="800" dirty="0">
                          <a:solidFill>
                            <a:srgbClr val="000000"/>
                          </a:solidFill>
                          <a:effectLst/>
                          <a:latin typeface="Calibri"/>
                          <a:ea typeface="Times New Roman"/>
                          <a:cs typeface="Times New Roman"/>
                        </a:rPr>
                        <a:t>), events and sequence of time and “contributes to...”</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 the meaning of character traits and give examples.</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 the meaning of a sequence of events and give an example.</a:t>
                      </a:r>
                      <a:endParaRPr lang="en-US" sz="80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who, what, when, where and how questions about characters, traits, motivations and feelings in a story read and discussed in class.</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u="none" strike="noStrike">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 how characters’ traits may influence their actions with examples from a text.</a:t>
                      </a:r>
                      <a:endParaRPr lang="en-US" sz="80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Make logical predictions about how a character’s trait may influence an action in a text, supported with textual details.</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Identify use of literary devices used to describe character traits (i.e., characterization, word usage, vivid descriptions).</a:t>
                      </a:r>
                      <a:endParaRPr lang="en-US" sz="80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a:ea typeface="Times New Roman"/>
                          <a:cs typeface="Times New Roman"/>
                        </a:rPr>
                        <a:t>Explain how a character’s actions contribute to a specific sequence of events using supporting evidence from the text (</a:t>
                      </a:r>
                      <a:r>
                        <a:rPr lang="en-US" sz="800" b="1" u="sng" dirty="0">
                          <a:solidFill>
                            <a:srgbClr val="000000"/>
                          </a:solidFill>
                          <a:effectLst/>
                          <a:latin typeface="Calibri"/>
                          <a:ea typeface="Times New Roman"/>
                          <a:cs typeface="Times New Roman"/>
                        </a:rPr>
                        <a:t>not discussed in class</a:t>
                      </a:r>
                      <a:r>
                        <a:rPr lang="en-US" sz="800" b="1" dirty="0" smtClean="0">
                          <a:solidFill>
                            <a:srgbClr val="000000"/>
                          </a:solidFill>
                          <a:effectLst/>
                          <a:latin typeface="Calibri"/>
                          <a:ea typeface="Times New Roman"/>
                          <a:cs typeface="Times New Roman"/>
                        </a:rPr>
                        <a:t>).</a:t>
                      </a:r>
                      <a:r>
                        <a:rPr lang="en-US" sz="800" b="1" dirty="0" smtClean="0">
                          <a:effectLst>
                            <a:outerShdw blurRad="38100" dist="38100" dir="2700000" algn="tl">
                              <a:srgbClr val="000000">
                                <a:alpha val="43137"/>
                              </a:srgbClr>
                            </a:outerShdw>
                          </a:effectLst>
                          <a:latin typeface="+mn-lt"/>
                          <a:ea typeface="Calibri"/>
                          <a:cs typeface="Times New Roman"/>
                        </a:rPr>
                        <a:t> </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a:ea typeface="Times New Roman"/>
                          <a:cs typeface="Times New Roman"/>
                        </a:rPr>
                        <a:t>Outline a progression of character traits in a new text (one not read as a class or discussed</a:t>
                      </a:r>
                      <a:r>
                        <a:rPr lang="en-US" sz="800" b="1" dirty="0" smtClean="0">
                          <a:solidFill>
                            <a:srgbClr val="000000"/>
                          </a:solidFill>
                          <a:effectLst/>
                          <a:latin typeface="Calibri"/>
                          <a:ea typeface="Times New Roman"/>
                          <a:cs typeface="Times New Roman"/>
                        </a:rPr>
                        <a:t>) </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RL3.</a:t>
                      </a:r>
                      <a:r>
                        <a:rPr lang="en-US" sz="800" b="1" u="sng" dirty="0">
                          <a:effectLst/>
                          <a:latin typeface="Calibri"/>
                          <a:ea typeface="Times New Roman"/>
                          <a:cs typeface="Times New Roman"/>
                        </a:rPr>
                        <a:t>3</a:t>
                      </a:r>
                      <a:r>
                        <a:rPr lang="en-US" sz="800" b="1" dirty="0">
                          <a:effectLst/>
                          <a:latin typeface="Calibri"/>
                          <a:ea typeface="Times New Roman"/>
                          <a:cs typeface="Times New Roman"/>
                        </a:rPr>
                        <a:t> </a:t>
                      </a:r>
                      <a:r>
                        <a:rPr lang="en-US" sz="800" dirty="0">
                          <a:effectLst/>
                          <a:latin typeface="Calibri"/>
                          <a:ea typeface="Calibri"/>
                          <a:cs typeface="Helvetica"/>
                        </a:rPr>
                        <a:t>Describe characters in a story (e.g., their traits, motivations, or feelings) and explain how their actions contribute to the sequence of events</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94194453"/>
              </p:ext>
            </p:extLst>
          </p:nvPr>
        </p:nvGraphicFramePr>
        <p:xfrm>
          <a:off x="396874" y="4038600"/>
          <a:ext cx="6994526" cy="1600466"/>
        </p:xfrm>
        <a:graphic>
          <a:graphicData uri="http://schemas.openxmlformats.org/drawingml/2006/table">
            <a:tbl>
              <a:tblPr firstRow="1" firstCol="1" bandRow="1"/>
              <a:tblGrid>
                <a:gridCol w="739180"/>
                <a:gridCol w="735065"/>
                <a:gridCol w="666234"/>
                <a:gridCol w="673342"/>
                <a:gridCol w="740676"/>
                <a:gridCol w="620223"/>
                <a:gridCol w="598900"/>
                <a:gridCol w="673342"/>
                <a:gridCol w="707009"/>
                <a:gridCol w="840555"/>
              </a:tblGrid>
              <a:tr h="137426">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t>
                      </a:r>
                      <a:r>
                        <a:rPr lang="en-US" sz="800">
                          <a:solidFill>
                            <a:srgbClr val="000000"/>
                          </a:solidFill>
                          <a:effectLst/>
                          <a:latin typeface="Calibri"/>
                          <a:ea typeface="Times New Roman"/>
                          <a:cs typeface="Times New Roman"/>
                        </a:rPr>
                        <a:t>q</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l">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w</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548374">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Recall what specific characters in a text said about an event (read and discussed in class).</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r>
                        <a:rPr lang="en-US" sz="800">
                          <a:effectLst/>
                          <a:latin typeface="Calibri"/>
                          <a:ea typeface="Times New Roman"/>
                          <a:cs typeface="Times New Roman"/>
                        </a:rPr>
                        <a:t> point of view, distinguish, narrator, characters and phrase “from that of...”.</a:t>
                      </a:r>
                      <a:endParaRPr lang="en-US" sz="80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Identifies the narrator of a text.  Identifies characters in a text.</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or explain specific parts of a text that give </a:t>
                      </a:r>
                      <a:r>
                        <a:rPr lang="en-US" sz="700" b="1" dirty="0">
                          <a:effectLst/>
                          <a:latin typeface="Calibri"/>
                          <a:ea typeface="Times New Roman"/>
                          <a:cs typeface="Times New Roman"/>
                        </a:rPr>
                        <a:t>understanding</a:t>
                      </a:r>
                      <a:r>
                        <a:rPr lang="en-US" sz="800" b="1" dirty="0">
                          <a:effectLst/>
                          <a:latin typeface="Calibri"/>
                          <a:ea typeface="Times New Roman"/>
                          <a:cs typeface="Times New Roman"/>
                        </a:rPr>
                        <a:t> to what a character or narrator said.</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Understands that points of view vary and are reflected in words or actions and gives an example of own point of view.</a:t>
                      </a:r>
                      <a:endParaRPr lang="en-US" sz="80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Identifies and </a:t>
                      </a:r>
                      <a:r>
                        <a:rPr lang="en-US" sz="800" dirty="0" smtClean="0">
                          <a:effectLst/>
                          <a:latin typeface="Calibri"/>
                          <a:ea typeface="Times New Roman"/>
                          <a:cs typeface="Times New Roman"/>
                        </a:rPr>
                        <a:t>compares </a:t>
                      </a:r>
                      <a:r>
                        <a:rPr lang="en-US" sz="800" dirty="0">
                          <a:effectLst/>
                          <a:latin typeface="Calibri"/>
                          <a:ea typeface="Times New Roman"/>
                          <a:cs typeface="Times New Roman"/>
                        </a:rPr>
                        <a:t>the different points of view in a text.</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effectLst/>
                          <a:latin typeface="Calibri"/>
                          <a:ea typeface="Times New Roman"/>
                          <a:cs typeface="Times New Roman"/>
                        </a:rPr>
                        <a:t>Explain a character’s point of view using supporting evidence from the text</a:t>
                      </a:r>
                      <a:r>
                        <a:rPr lang="en-US" sz="800" b="1" dirty="0" smtClean="0">
                          <a:effectLst/>
                          <a:latin typeface="Calibri"/>
                          <a:ea typeface="Times New Roman"/>
                          <a:cs typeface="Times New Roman"/>
                        </a:rPr>
                        <a:t>. </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Describe how a narrator’s or character’s point of view may affect the reader’s own point of view.</a:t>
                      </a:r>
                      <a:endParaRPr lang="en-US" sz="80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effectLst/>
                          <a:latin typeface="Calibri"/>
                          <a:ea typeface="Times New Roman"/>
                          <a:cs typeface="Times New Roman"/>
                        </a:rPr>
                        <a:t>Analyze how a character or narrator’s point of view is different than your own</a:t>
                      </a:r>
                      <a:r>
                        <a:rPr lang="en-US" sz="800" b="1" dirty="0" smtClean="0">
                          <a:effectLst/>
                          <a:latin typeface="Calibri"/>
                          <a:ea typeface="Times New Roman"/>
                          <a:cs typeface="Times New Roman"/>
                        </a:rPr>
                        <a:t>. </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CONSTRUCTED REPSONSE</a:t>
                      </a:r>
                      <a:endParaRPr lang="en-US" sz="8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0"/>
                        </a:spcAft>
                      </a:pP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RL 3.6 </a:t>
                      </a:r>
                      <a:r>
                        <a:rPr lang="en-US" sz="800" dirty="0">
                          <a:effectLst/>
                          <a:latin typeface="Calibri"/>
                          <a:ea typeface="Calibri"/>
                          <a:cs typeface="Helvetica"/>
                        </a:rPr>
                        <a:t>Distinguish their own point of view from that of the narrator or those of the characters.</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12" name="Rectangle 11"/>
          <p:cNvSpPr/>
          <p:nvPr/>
        </p:nvSpPr>
        <p:spPr>
          <a:xfrm rot="21075111">
            <a:off x="2445558" y="5429915"/>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11" name="Rectangle 10"/>
          <p:cNvSpPr/>
          <p:nvPr/>
        </p:nvSpPr>
        <p:spPr>
          <a:xfrm rot="20856433">
            <a:off x="3665075" y="351595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7" name="Rectangle 6"/>
          <p:cNvSpPr/>
          <p:nvPr/>
        </p:nvSpPr>
        <p:spPr>
          <a:xfrm rot="21008582">
            <a:off x="2293420" y="3531843"/>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48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8" name="Rectangle 7"/>
          <p:cNvSpPr/>
          <p:nvPr/>
        </p:nvSpPr>
        <p:spPr>
          <a:xfrm>
            <a:off x="288681" y="304800"/>
            <a:ext cx="7124700" cy="959094"/>
          </a:xfrm>
          <a:prstGeom prst="rect">
            <a:avLst/>
          </a:prstGeom>
        </p:spPr>
        <p:txBody>
          <a:bodyPr wrap="square" lIns="96378" tIns="48189" rIns="96378" bIns="48189">
            <a:spAutoFit/>
          </a:bodyPr>
          <a:lstStyle/>
          <a:p>
            <a:r>
              <a:rPr lang="en-US" sz="1400" b="1" dirty="0"/>
              <a:t>Quarter </a:t>
            </a:r>
            <a:r>
              <a:rPr lang="en-US" sz="1400" b="1" dirty="0" smtClean="0"/>
              <a:t>FOUR </a:t>
            </a:r>
            <a:r>
              <a:rPr lang="en-US" sz="1400" dirty="0"/>
              <a:t>Reading </a:t>
            </a:r>
            <a:r>
              <a:rPr lang="en-US" sz="1400" dirty="0" smtClean="0"/>
              <a:t>Informational </a:t>
            </a:r>
            <a:r>
              <a:rPr lang="en-US" sz="1400" dirty="0"/>
              <a:t>Learning Progressions.  </a:t>
            </a:r>
          </a:p>
          <a:p>
            <a:r>
              <a:rPr lang="en-US" sz="1400" dirty="0"/>
              <a:t>The indicated boxes highlighted </a:t>
            </a:r>
            <a:r>
              <a:rPr lang="en-US" sz="1400" b="1" i="1" dirty="0"/>
              <a:t>before the standard</a:t>
            </a:r>
            <a:r>
              <a:rPr lang="en-US" sz="1400" dirty="0"/>
              <a:t>, are assessed on this pre-assessment. The standard itself is assessed on the Common Formative Assessment (CFA) at the end of each quarter.</a:t>
            </a:r>
          </a:p>
        </p:txBody>
      </p:sp>
      <p:graphicFrame>
        <p:nvGraphicFramePr>
          <p:cNvPr id="13" name="Table 12"/>
          <p:cNvGraphicFramePr>
            <a:graphicFrameLocks noGrp="1"/>
          </p:cNvGraphicFramePr>
          <p:nvPr>
            <p:extLst>
              <p:ext uri="{D42A27DB-BD31-4B8C-83A1-F6EECF244321}">
                <p14:modId xmlns:p14="http://schemas.microsoft.com/office/powerpoint/2010/main" val="92242738"/>
              </p:ext>
            </p:extLst>
          </p:nvPr>
        </p:nvGraphicFramePr>
        <p:xfrm>
          <a:off x="647704" y="5257800"/>
          <a:ext cx="6881814" cy="1870148"/>
        </p:xfrm>
        <a:graphic>
          <a:graphicData uri="http://schemas.openxmlformats.org/drawingml/2006/table">
            <a:tbl>
              <a:tblPr/>
              <a:tblGrid>
                <a:gridCol w="800846"/>
                <a:gridCol w="668484"/>
                <a:gridCol w="600631"/>
                <a:gridCol w="700739"/>
                <a:gridCol w="708527"/>
                <a:gridCol w="568898"/>
                <a:gridCol w="566738"/>
                <a:gridCol w="728663"/>
                <a:gridCol w="728663"/>
                <a:gridCol w="809625"/>
              </a:tblGrid>
              <a:tr h="285188">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h</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p</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3 - C</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3 - AN</a:t>
                      </a:r>
                      <a:r>
                        <a:rPr lang="en-US" sz="800" dirty="0">
                          <a:solidFill>
                            <a:srgbClr val="000000"/>
                          </a:solidFill>
                          <a:latin typeface="Calibri"/>
                          <a:ea typeface="Times New Roman"/>
                          <a:cs typeface="Times New Roman"/>
                        </a:rPr>
                        <a:t>y</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DOK 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505321">
                <a:tc>
                  <a:txBody>
                    <a:bodyPr/>
                    <a:lstStyle/>
                    <a:p>
                      <a:pPr marL="0" marR="0" algn="l">
                        <a:lnSpc>
                          <a:spcPct val="100000"/>
                        </a:lnSpc>
                        <a:spcBef>
                          <a:spcPts val="0"/>
                        </a:spcBef>
                        <a:spcAft>
                          <a:spcPts val="0"/>
                        </a:spcAft>
                      </a:pPr>
                      <a:r>
                        <a:rPr lang="en-US" sz="800" u="sng" dirty="0">
                          <a:solidFill>
                            <a:srgbClr val="000000"/>
                          </a:solidFill>
                          <a:latin typeface="Calibri"/>
                          <a:ea typeface="Times New Roman"/>
                          <a:cs typeface="Times New Roman"/>
                        </a:rPr>
                        <a:t>Read and Discussed in Class</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Locate key details in two texts on the same topic.</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Locate important points in text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Define (understand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t>
                      </a: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00000"/>
                        </a:lnSpc>
                        <a:spcBef>
                          <a:spcPts val="0"/>
                        </a:spcBef>
                        <a:spcAft>
                          <a:spcPts val="0"/>
                        </a:spcAft>
                      </a:pPr>
                      <a:r>
                        <a:rPr lang="en-US" sz="800" dirty="0">
                          <a:latin typeface="Calibri"/>
                          <a:ea typeface="Times New Roman"/>
                          <a:cs typeface="Times New Roman"/>
                        </a:rPr>
                        <a:t>Compare, contrast, important points, key details, presented and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Answers who, what, where, when or how questions about key details, from two texts on the same topic</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latin typeface="Calibri"/>
                          <a:ea typeface="Times New Roman"/>
                          <a:cs typeface="Times New Roman"/>
                        </a:rPr>
                        <a:t>Students understand that key details and important points can be found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Locate important points in two texts on the same topic (these are major points or main ideas supporting the topic</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Categorize or list key details from two texts on the same topic under important points or main ideas.</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Explain the connection between two texts on the same topic using supporting evidence (key details</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SELECTED REPONSE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Compare and contrast  similarities and differences of key details about important points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Synthesize key details presented in two texts about the same topic, correlating the most important points into one conclusion</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effectLst>
                          <a:outerShdw blurRad="38100" dist="38100" dir="2700000" algn="tl">
                            <a:srgbClr val="000000">
                              <a:alpha val="43137"/>
                            </a:srgbClr>
                          </a:outerShdw>
                        </a:effectLst>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latin typeface="Calibri"/>
                          <a:ea typeface="Times New Roman"/>
                          <a:cs typeface="Times New Roman"/>
                        </a:rPr>
                        <a:t>RI.3.9</a:t>
                      </a:r>
                      <a:r>
                        <a:rPr lang="en-US" sz="800" dirty="0" smtClean="0">
                          <a:latin typeface="Calibri"/>
                          <a:ea typeface="Times New Roman"/>
                          <a:cs typeface="Times New Roman"/>
                        </a:rPr>
                        <a:t> </a:t>
                      </a:r>
                      <a:r>
                        <a:rPr lang="en-US" sz="800" dirty="0">
                          <a:latin typeface="Calibri"/>
                          <a:ea typeface="Times New Roman"/>
                          <a:cs typeface="Times New Roman"/>
                        </a:rPr>
                        <a:t>Compare</a:t>
                      </a:r>
                      <a:r>
                        <a:rPr lang="en-US" sz="800" dirty="0">
                          <a:latin typeface="Calibri"/>
                          <a:ea typeface="Calibri"/>
                          <a:cs typeface="Helvetica"/>
                        </a:rPr>
                        <a:t> and contrast the most important points and key details presented in two texts on the same topic.</a:t>
                      </a:r>
                      <a:endParaRPr lang="en-US" sz="800" dirty="0">
                        <a:latin typeface="Calibri"/>
                        <a:ea typeface="Calibri"/>
                        <a:cs typeface="Times New Roman"/>
                      </a:endParaRP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7" name="Rectangle 6"/>
          <p:cNvSpPr/>
          <p:nvPr/>
        </p:nvSpPr>
        <p:spPr>
          <a:xfrm>
            <a:off x="1796143" y="137160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746495553"/>
              </p:ext>
            </p:extLst>
          </p:nvPr>
        </p:nvGraphicFramePr>
        <p:xfrm>
          <a:off x="388938" y="3505200"/>
          <a:ext cx="6994525" cy="1473592"/>
        </p:xfrm>
        <a:graphic>
          <a:graphicData uri="http://schemas.openxmlformats.org/drawingml/2006/table">
            <a:tbl>
              <a:tblPr firstRow="1" firstCol="1" bandRow="1"/>
              <a:tblGrid>
                <a:gridCol w="791833"/>
                <a:gridCol w="890812"/>
                <a:gridCol w="791833"/>
                <a:gridCol w="824826"/>
                <a:gridCol w="758840"/>
                <a:gridCol w="758840"/>
                <a:gridCol w="831425"/>
                <a:gridCol w="692854"/>
                <a:gridCol w="653262"/>
              </a:tblGrid>
              <a:tr h="132472">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8CCE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a:t>
                      </a:r>
                      <a:r>
                        <a:rPr lang="en-US" sz="800" b="1" dirty="0" smtClean="0">
                          <a:solidFill>
                            <a:srgbClr val="000000"/>
                          </a:solidFill>
                          <a:effectLst/>
                          <a:latin typeface="Calibri"/>
                          <a:ea typeface="Times New Roman"/>
                          <a:cs typeface="Times New Roman"/>
                        </a:rPr>
                        <a:t>3 </a:t>
                      </a:r>
                      <a:r>
                        <a:rPr lang="en-US" sz="800" b="1" dirty="0">
                          <a:solidFill>
                            <a:srgbClr val="000000"/>
                          </a:solidFill>
                          <a:effectLst/>
                          <a:latin typeface="Calibri"/>
                          <a:ea typeface="Times New Roman"/>
                          <a:cs typeface="Times New Roman"/>
                        </a:rPr>
                        <a:t>-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w</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554738">
                <a:tc>
                  <a:txBody>
                    <a:bodyPr/>
                    <a:lstStyle/>
                    <a:p>
                      <a:pPr marL="0" marR="0" algn="l">
                        <a:lnSpc>
                          <a:spcPct val="100000"/>
                        </a:lnSpc>
                        <a:spcBef>
                          <a:spcPts val="0"/>
                        </a:spcBef>
                        <a:spcAft>
                          <a:spcPts val="0"/>
                        </a:spcAft>
                      </a:pPr>
                      <a:r>
                        <a:rPr lang="en-US" sz="800">
                          <a:effectLst/>
                          <a:latin typeface="Calibri"/>
                          <a:ea typeface="Times New Roman"/>
                          <a:cs typeface="Times New Roman"/>
                        </a:rPr>
                        <a:t>Recall what an author conveys in a text about an event (read and discussed in class).</a:t>
                      </a:r>
                      <a:endParaRPr lang="en-US" sz="800">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r>
                        <a:rPr lang="en-US" sz="800">
                          <a:effectLst/>
                          <a:latin typeface="Calibri"/>
                          <a:ea typeface="Times New Roman"/>
                          <a:cs typeface="Times New Roman"/>
                        </a:rPr>
                        <a:t> point of view, distinguish, author, and phrase “from that of...”.</a:t>
                      </a:r>
                      <a:endParaRPr lang="en-US" sz="800">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chemeClr val="tx1"/>
                          </a:solidFill>
                          <a:effectLst/>
                          <a:latin typeface="Calibri"/>
                          <a:ea typeface="Times New Roman"/>
                          <a:cs typeface="Times New Roman"/>
                        </a:rPr>
                        <a:t>Describe or explain specific parts of a text that give understanding to an author’s point of view</a:t>
                      </a:r>
                      <a:r>
                        <a:rPr lang="en-US" sz="800" b="1" dirty="0" smtClean="0">
                          <a:solidFill>
                            <a:schemeClr val="tx1"/>
                          </a:solidFill>
                          <a:effectLst/>
                          <a:latin typeface="Calibri"/>
                          <a:ea typeface="Times New Roman"/>
                          <a:cs typeface="Times New Roman"/>
                        </a:rPr>
                        <a:t>.</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 SELECTED RESPONSE</a:t>
                      </a:r>
                      <a:endParaRPr lang="en-US" sz="8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chemeClr val="tx1"/>
                          </a:solidFill>
                          <a:effectLst/>
                          <a:latin typeface="Calibri"/>
                          <a:ea typeface="Times New Roman"/>
                          <a:cs typeface="Times New Roman"/>
                        </a:rPr>
                        <a:t>Concept Development</a:t>
                      </a:r>
                      <a:endParaRPr lang="en-US" sz="800">
                        <a:solidFill>
                          <a:schemeClr val="tx1"/>
                        </a:solidFill>
                        <a:effectLst/>
                        <a:latin typeface="Calibri"/>
                        <a:ea typeface="Calibri"/>
                        <a:cs typeface="Times New Roman"/>
                      </a:endParaRPr>
                    </a:p>
                    <a:p>
                      <a:pPr marL="0" marR="0" algn="l">
                        <a:lnSpc>
                          <a:spcPct val="100000"/>
                        </a:lnSpc>
                        <a:spcBef>
                          <a:spcPts val="0"/>
                        </a:spcBef>
                        <a:spcAft>
                          <a:spcPts val="0"/>
                        </a:spcAft>
                      </a:pPr>
                      <a:r>
                        <a:rPr lang="en-US" sz="800">
                          <a:solidFill>
                            <a:schemeClr val="tx1"/>
                          </a:solidFill>
                          <a:effectLst/>
                          <a:latin typeface="Calibri"/>
                          <a:ea typeface="Times New Roman"/>
                          <a:cs typeface="Times New Roman"/>
                        </a:rPr>
                        <a:t>Understands that an author’s point of view is reflected in words and gives an example of his/her own point of view.</a:t>
                      </a:r>
                      <a:endParaRPr lang="en-US" sz="800">
                        <a:solidFill>
                          <a:schemeClr val="tx1"/>
                        </a:solidFill>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smtClean="0">
                          <a:solidFill>
                            <a:schemeClr val="tx1"/>
                          </a:solidFill>
                          <a:effectLst/>
                          <a:latin typeface="Calibri"/>
                          <a:ea typeface="Times New Roman"/>
                          <a:cs typeface="Times New Roman"/>
                        </a:rPr>
                        <a:t>Identifies and lists the author’s points of views within a text.  Compares an author’s point of view with their own. </a:t>
                      </a:r>
                      <a:r>
                        <a:rPr lang="en-US" sz="800" b="1" dirty="0" smtClean="0">
                          <a:solidFill>
                            <a:schemeClr val="tx1"/>
                          </a:solidFill>
                          <a:effectLst>
                            <a:outerShdw blurRad="38100" dist="38100" dir="2700000" algn="tl">
                              <a:srgbClr val="000000">
                                <a:alpha val="43137"/>
                              </a:srgbClr>
                            </a:outerShdw>
                          </a:effectLst>
                          <a:latin typeface="+mn-lt"/>
                          <a:ea typeface="Times New Roman"/>
                          <a:cs typeface="Times New Roman"/>
                        </a:rPr>
                        <a:t>SELECTED</a:t>
                      </a:r>
                      <a:r>
                        <a:rPr lang="en-US" sz="800" b="1" baseline="0" dirty="0" smtClean="0">
                          <a:solidFill>
                            <a:schemeClr val="tx1"/>
                          </a:solidFill>
                          <a:effectLst>
                            <a:outerShdw blurRad="38100" dist="38100" dir="2700000" algn="tl">
                              <a:srgbClr val="000000">
                                <a:alpha val="43137"/>
                              </a:srgbClr>
                            </a:outerShdw>
                          </a:effectLst>
                          <a:latin typeface="+mn-lt"/>
                          <a:ea typeface="Times New Roman"/>
                          <a:cs typeface="Times New Roman"/>
                        </a:rPr>
                        <a:t> RESPONSE</a:t>
                      </a:r>
                      <a:endParaRPr lang="en-US" sz="800" dirty="0">
                        <a:solidFill>
                          <a:schemeClr val="tx1"/>
                        </a:solidFill>
                        <a:effectLst>
                          <a:outerShdw blurRad="38100" dist="38100" dir="2700000" algn="tl">
                            <a:srgbClr val="000000">
                              <a:alpha val="43137"/>
                            </a:srgbClr>
                          </a:outerShdw>
                        </a:effectLst>
                        <a:latin typeface="+mn-lt"/>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1200"/>
                        </a:spcAft>
                        <a:buClrTx/>
                        <a:buSzTx/>
                        <a:buFontTx/>
                        <a:buNone/>
                        <a:tabLst/>
                        <a:defRPr/>
                      </a:pPr>
                      <a:r>
                        <a:rPr lang="en-US" sz="800" b="1" dirty="0">
                          <a:solidFill>
                            <a:schemeClr val="tx1"/>
                          </a:solidFill>
                          <a:effectLst/>
                          <a:latin typeface="Calibri"/>
                          <a:ea typeface="Times New Roman"/>
                          <a:cs typeface="Times New Roman"/>
                        </a:rPr>
                        <a:t>Explain an author’s point of view using supporting evidence from the text</a:t>
                      </a:r>
                      <a:r>
                        <a:rPr lang="en-US" sz="800" b="1" dirty="0" smtClean="0">
                          <a:solidFill>
                            <a:schemeClr val="tx1"/>
                          </a:solidFill>
                          <a:effectLst/>
                          <a:latin typeface="Calibri"/>
                          <a:ea typeface="Times New Roman"/>
                          <a:cs typeface="Times New Roman"/>
                        </a:rPr>
                        <a:t>.</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 SELECTED RESPONSE</a:t>
                      </a:r>
                      <a:endParaRPr lang="en-US" sz="8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1200"/>
                        </a:spcAft>
                      </a:pPr>
                      <a:endParaRPr lang="en-US" sz="800" dirty="0">
                        <a:solidFill>
                          <a:schemeClr val="tx1"/>
                        </a:solidFill>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1200"/>
                        </a:spcAft>
                      </a:pPr>
                      <a:r>
                        <a:rPr lang="en-US" sz="800">
                          <a:solidFill>
                            <a:schemeClr val="tx1"/>
                          </a:solidFill>
                          <a:effectLst/>
                          <a:latin typeface="Calibri"/>
                          <a:ea typeface="Times New Roman"/>
                          <a:cs typeface="Times New Roman"/>
                        </a:rPr>
                        <a:t>Describe how an author’s point of view may affect the reader’s own point of view.</a:t>
                      </a:r>
                      <a:endParaRPr lang="en-US" sz="800">
                        <a:solidFill>
                          <a:schemeClr val="tx1"/>
                        </a:solidFill>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chemeClr val="tx1"/>
                          </a:solidFill>
                          <a:effectLst/>
                          <a:latin typeface="Calibri"/>
                          <a:ea typeface="Times New Roman"/>
                          <a:cs typeface="Times New Roman"/>
                        </a:rPr>
                        <a:t>Analyze how an author’s point of view is different than your own</a:t>
                      </a:r>
                      <a:r>
                        <a:rPr lang="en-US" sz="800" b="1" dirty="0" smtClean="0">
                          <a:solidFill>
                            <a:schemeClr val="tx1"/>
                          </a:solidFill>
                          <a:effectLst/>
                          <a:latin typeface="Calibri"/>
                          <a:ea typeface="Times New Roman"/>
                          <a:cs typeface="Times New Roman"/>
                        </a:rPr>
                        <a:t>.</a:t>
                      </a:r>
                      <a:r>
                        <a:rPr lang="en-US" sz="800" b="1" dirty="0" smtClean="0">
                          <a:solidFill>
                            <a:schemeClr val="tx1"/>
                          </a:solidFill>
                          <a:effectLst>
                            <a:outerShdw blurRad="38100" dist="38100" dir="2700000" algn="tl">
                              <a:srgbClr val="000000">
                                <a:alpha val="43137"/>
                              </a:srgbClr>
                            </a:outerShdw>
                          </a:effectLst>
                          <a:latin typeface="+mn-lt"/>
                          <a:ea typeface="Calibri"/>
                          <a:cs typeface="Times New Roman"/>
                        </a:rPr>
                        <a:t> </a:t>
                      </a:r>
                      <a:r>
                        <a:rPr lang="en-US" sz="700" b="1" dirty="0" smtClean="0">
                          <a:solidFill>
                            <a:schemeClr val="tx1"/>
                          </a:solidFill>
                          <a:effectLst>
                            <a:outerShdw blurRad="38100" dist="38100" dir="2700000" algn="tl">
                              <a:srgbClr val="000000">
                                <a:alpha val="43137"/>
                              </a:srgbClr>
                            </a:outerShdw>
                          </a:effectLst>
                          <a:latin typeface="+mn-lt"/>
                          <a:ea typeface="Calibri"/>
                          <a:cs typeface="Times New Roman"/>
                        </a:rPr>
                        <a:t>CONSTRUCTED RESPONSE</a:t>
                      </a:r>
                      <a:endParaRPr lang="en-US" sz="7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0"/>
                        </a:spcAft>
                      </a:pPr>
                      <a:endParaRPr lang="en-US" sz="800" dirty="0">
                        <a:solidFill>
                          <a:schemeClr val="tx1"/>
                        </a:solidFill>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effectLst/>
                          <a:latin typeface="Calibri"/>
                          <a:ea typeface="Times New Roman"/>
                          <a:cs typeface="Times New Roman"/>
                        </a:rPr>
                        <a:t>RI.3.6 </a:t>
                      </a:r>
                      <a:r>
                        <a:rPr lang="en-US" sz="800" b="0" dirty="0">
                          <a:effectLst/>
                          <a:latin typeface="Calibri"/>
                          <a:ea typeface="Times New Roman"/>
                          <a:cs typeface="Times New Roman"/>
                        </a:rPr>
                        <a:t>Distinguish</a:t>
                      </a:r>
                      <a:r>
                        <a:rPr lang="en-US" sz="800" dirty="0">
                          <a:effectLst/>
                          <a:latin typeface="Calibri"/>
                          <a:ea typeface="Calibri"/>
                          <a:cs typeface="Helvetica"/>
                        </a:rPr>
                        <a:t> their own point of view from that of the author of a text.</a:t>
                      </a:r>
                      <a:endParaRPr lang="en-US" sz="800" dirty="0">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8504562"/>
              </p:ext>
            </p:extLst>
          </p:nvPr>
        </p:nvGraphicFramePr>
        <p:xfrm>
          <a:off x="381000" y="1252728"/>
          <a:ext cx="6922295" cy="2054352"/>
        </p:xfrm>
        <a:graphic>
          <a:graphicData uri="http://schemas.openxmlformats.org/drawingml/2006/table">
            <a:tbl>
              <a:tblPr firstRow="1" firstCol="1" bandRow="1"/>
              <a:tblGrid>
                <a:gridCol w="616504"/>
                <a:gridCol w="708979"/>
                <a:gridCol w="237087"/>
                <a:gridCol w="663899"/>
                <a:gridCol w="647700"/>
                <a:gridCol w="1133475"/>
                <a:gridCol w="647700"/>
                <a:gridCol w="1052513"/>
                <a:gridCol w="1214438"/>
              </a:tblGrid>
              <a:tr h="132927">
                <a:tc rowSpan="2">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Grade 3</a:t>
                      </a:r>
                      <a:endParaRPr lang="en-US" sz="1000" dirty="0">
                        <a:effectLst/>
                        <a:latin typeface="Calibri"/>
                        <a:ea typeface="Calibri"/>
                        <a:cs typeface="Times New Roman"/>
                      </a:endParaRPr>
                    </a:p>
                  </a:txBody>
                  <a:tcPr marL="12334" marR="1233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Path to DOK - 1</a:t>
                      </a:r>
                      <a:endParaRPr lang="en-US" sz="80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gridSpan="6">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Path to DOK - 2</a:t>
                      </a:r>
                      <a:endParaRPr lang="en-US" sz="800" dirty="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927">
                <a:tc vMerge="1">
                  <a:txBody>
                    <a:bodyPr/>
                    <a:lstStyle/>
                    <a:p>
                      <a:endParaRPr lang="en-US"/>
                    </a:p>
                  </a:txBody>
                  <a:tcPr/>
                </a:tc>
                <a:tc gridSpan="5">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12334" marR="12334" marT="0" marB="0" anchor="ctr">
                    <a:lnL w="12700" cap="flat" cmpd="sng" algn="ctr">
                      <a:no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12334" marR="12334" marT="0" marB="0" anchor="ctr">
                    <a:lnL w="12700" cap="flat" cmpd="sng" algn="ctr">
                      <a:no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End Goal</a:t>
                      </a:r>
                      <a:endParaRPr lang="en-US" sz="800">
                        <a:effectLst/>
                        <a:latin typeface="Calibri"/>
                        <a:ea typeface="Calibri"/>
                        <a:cs typeface="Times New Roman"/>
                      </a:endParaRPr>
                    </a:p>
                  </a:txBody>
                  <a:tcPr marL="12334" marR="12334" marT="0" marB="0" anchor="ctr">
                    <a:lnL>
                      <a:noFill/>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5854">
                <a:tc>
                  <a:txBody>
                    <a:bodyPr/>
                    <a:lstStyle/>
                    <a:p>
                      <a:pPr marL="0" marR="0" algn="r">
                        <a:lnSpc>
                          <a:spcPct val="115000"/>
                        </a:lnSpc>
                        <a:spcBef>
                          <a:spcPts val="0"/>
                        </a:spcBef>
                        <a:spcAft>
                          <a:spcPts val="0"/>
                        </a:spcAft>
                      </a:pPr>
                      <a:r>
                        <a:rPr lang="en-US" sz="800" b="1">
                          <a:solidFill>
                            <a:srgbClr val="000000"/>
                          </a:solidFill>
                          <a:effectLst/>
                          <a:latin typeface="Calibri"/>
                          <a:ea typeface="Times New Roman"/>
                          <a:cs typeface="Times New Roman"/>
                        </a:rPr>
                        <a:t>DOK Guide  </a:t>
                      </a:r>
                      <a:r>
                        <a:rPr lang="en-US" sz="800" b="1">
                          <a:solidFill>
                            <a:srgbClr val="000000"/>
                          </a:solidFill>
                          <a:effectLst/>
                          <a:latin typeface="Calibri"/>
                          <a:ea typeface="Times New Roman"/>
                          <a:cs typeface="Times New Roman"/>
                          <a:sym typeface="Wingdings"/>
                        </a:rPr>
                        <a:t></a:t>
                      </a:r>
                      <a:endParaRPr lang="en-US" sz="800">
                        <a:effectLst/>
                        <a:latin typeface="Calibri"/>
                        <a:ea typeface="Calibri"/>
                        <a:cs typeface="Times New Roman"/>
                      </a:endParaRPr>
                    </a:p>
                  </a:txBody>
                  <a:tcPr marL="12334" marR="1233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a:t>
                      </a:r>
                      <a:r>
                        <a:rPr lang="en-US" sz="900" b="1" dirty="0" err="1" smtClean="0">
                          <a:solidFill>
                            <a:srgbClr val="000000"/>
                          </a:solidFill>
                          <a:effectLst/>
                          <a:latin typeface="Calibri"/>
                          <a:ea typeface="Times New Roman"/>
                          <a:cs typeface="Times New Roman"/>
                        </a:rPr>
                        <a:t>Ch</a:t>
                      </a:r>
                      <a:endParaRPr lang="en-US" sz="900" b="1" dirty="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effectLst/>
                          <a:latin typeface="Calibri"/>
                          <a:ea typeface="Calibri"/>
                          <a:cs typeface="Times New Roman"/>
                        </a:rPr>
                        <a:t>DOK 2 - Cl</a:t>
                      </a:r>
                      <a:endParaRPr lang="en-US" sz="800" b="1" dirty="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effectLst/>
                          <a:latin typeface="Calibri"/>
                          <a:ea typeface="Calibri"/>
                          <a:cs typeface="Times New Roman"/>
                        </a:rPr>
                        <a:t>DOK 2 - </a:t>
                      </a:r>
                      <a:r>
                        <a:rPr lang="en-US" sz="800" b="1" dirty="0" err="1" smtClean="0">
                          <a:effectLst/>
                          <a:latin typeface="Calibri"/>
                          <a:ea typeface="Calibri"/>
                          <a:cs typeface="Times New Roman"/>
                        </a:rPr>
                        <a:t>ANp</a:t>
                      </a:r>
                      <a:endParaRPr lang="en-US" sz="800" b="1" dirty="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12334" marR="1233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415963">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Path to DOK 2</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Informational Text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Learning Progressions</a:t>
                      </a:r>
                      <a:endParaRPr lang="en-US" sz="800" dirty="0">
                        <a:effectLst/>
                        <a:latin typeface="Calibri"/>
                        <a:ea typeface="Calibri"/>
                        <a:cs typeface="Times New Roman"/>
                      </a:endParaRPr>
                    </a:p>
                  </a:txBody>
                  <a:tcPr marL="12334" marR="1233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0000"/>
                        </a:lnSpc>
                        <a:spcBef>
                          <a:spcPts val="0"/>
                        </a:spcBef>
                        <a:spcAft>
                          <a:spcPts val="0"/>
                        </a:spcAft>
                      </a:pPr>
                      <a:r>
                        <a:rPr lang="en-US" sz="700" u="sng" dirty="0">
                          <a:effectLst/>
                          <a:latin typeface="Calibri"/>
                          <a:ea typeface="Times New Roman"/>
                          <a:cs typeface="Times New Roman"/>
                        </a:rPr>
                        <a:t>Recall</a:t>
                      </a:r>
                      <a:r>
                        <a:rPr lang="en-US" sz="700" dirty="0">
                          <a:effectLst/>
                          <a:latin typeface="Calibri"/>
                          <a:ea typeface="Times New Roman"/>
                          <a:cs typeface="Times New Roman"/>
                        </a:rPr>
                        <a:t>: specific steps in a technical procedure</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dirty="0">
                          <a:effectLst/>
                          <a:latin typeface="Calibri"/>
                          <a:ea typeface="Times New Roman"/>
                          <a:cs typeface="Times New Roman"/>
                        </a:rPr>
                        <a:t> </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u="sng" dirty="0">
                          <a:effectLst/>
                          <a:latin typeface="Calibri"/>
                          <a:ea typeface="Times New Roman"/>
                          <a:cs typeface="Times New Roman"/>
                        </a:rPr>
                        <a:t>Recall</a:t>
                      </a:r>
                      <a:r>
                        <a:rPr lang="en-US" sz="700" dirty="0">
                          <a:effectLst/>
                          <a:latin typeface="Calibri"/>
                          <a:ea typeface="Times New Roman"/>
                          <a:cs typeface="Times New Roman"/>
                        </a:rPr>
                        <a:t>:  a series of historical events.</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dirty="0">
                          <a:effectLst/>
                          <a:latin typeface="Calibri"/>
                          <a:ea typeface="Times New Roman"/>
                          <a:cs typeface="Times New Roman"/>
                        </a:rPr>
                        <a:t> </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u="sng" dirty="0">
                          <a:effectLst/>
                          <a:latin typeface="Calibri"/>
                          <a:ea typeface="Times New Roman"/>
                          <a:cs typeface="Times New Roman"/>
                        </a:rPr>
                        <a:t>Recall</a:t>
                      </a:r>
                      <a:r>
                        <a:rPr lang="en-US" sz="700" dirty="0">
                          <a:effectLst/>
                          <a:latin typeface="Calibri"/>
                          <a:ea typeface="Times New Roman"/>
                          <a:cs typeface="Times New Roman"/>
                        </a:rPr>
                        <a:t> scientific ideas or concept.</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dirty="0">
                          <a:effectLst/>
                          <a:latin typeface="Calibri"/>
                          <a:ea typeface="Times New Roman"/>
                          <a:cs typeface="Times New Roman"/>
                        </a:rPr>
                        <a:t> </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dirty="0">
                          <a:effectLst/>
                          <a:latin typeface="Calibri"/>
                          <a:ea typeface="Times New Roman"/>
                          <a:cs typeface="Times New Roman"/>
                        </a:rPr>
                        <a:t>...in text read/discussed.</a:t>
                      </a:r>
                      <a:endParaRPr lang="en-US" sz="700" dirty="0">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gn="l">
                        <a:lnSpc>
                          <a:spcPct val="100000"/>
                        </a:lnSpc>
                        <a:spcBef>
                          <a:spcPts val="0"/>
                        </a:spcBef>
                        <a:spcAft>
                          <a:spcPts val="0"/>
                        </a:spcAft>
                      </a:pPr>
                      <a:r>
                        <a:rPr lang="en-US" sz="700" b="0" u="sng" dirty="0">
                          <a:effectLst/>
                          <a:latin typeface="Calibri"/>
                          <a:ea typeface="Times New Roman"/>
                          <a:cs typeface="Times New Roman"/>
                        </a:rPr>
                        <a:t>Define</a:t>
                      </a:r>
                      <a:r>
                        <a:rPr lang="en-US" sz="700" b="0" dirty="0">
                          <a:effectLst/>
                          <a:latin typeface="Calibri"/>
                          <a:ea typeface="Times New Roman"/>
                          <a:cs typeface="Times New Roman"/>
                        </a:rPr>
                        <a:t> </a:t>
                      </a:r>
                      <a:r>
                        <a:rPr lang="en-US" sz="700" dirty="0">
                          <a:effectLst/>
                          <a:latin typeface="Calibri"/>
                          <a:ea typeface="Times New Roman"/>
                          <a:cs typeface="Times New Roman"/>
                        </a:rPr>
                        <a:t>transitional words pertaining to time sequence and cause and effect such as; first, then, next, after that, finally.</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dirty="0">
                          <a:effectLst/>
                          <a:latin typeface="Calibri"/>
                          <a:ea typeface="Times New Roman"/>
                          <a:cs typeface="Times New Roman"/>
                        </a:rPr>
                        <a:t> </a:t>
                      </a:r>
                      <a:endParaRPr lang="en-US" sz="700" dirty="0">
                        <a:effectLst/>
                        <a:latin typeface="Calibri"/>
                        <a:ea typeface="Calibri"/>
                        <a:cs typeface="Times New Roman"/>
                      </a:endParaRPr>
                    </a:p>
                    <a:p>
                      <a:pPr marL="0" marR="0" algn="l">
                        <a:lnSpc>
                          <a:spcPct val="100000"/>
                        </a:lnSpc>
                        <a:spcBef>
                          <a:spcPts val="0"/>
                        </a:spcBef>
                        <a:spcAft>
                          <a:spcPts val="0"/>
                        </a:spcAft>
                      </a:pPr>
                      <a:r>
                        <a:rPr lang="en-US" sz="700" b="0" u="sng" dirty="0">
                          <a:effectLst/>
                          <a:latin typeface="Calibri"/>
                          <a:ea typeface="Times New Roman"/>
                          <a:cs typeface="Times New Roman"/>
                        </a:rPr>
                        <a:t>Define (understand)</a:t>
                      </a:r>
                      <a:r>
                        <a:rPr lang="en-US" sz="700" b="0" dirty="0">
                          <a:effectLst/>
                          <a:latin typeface="Calibri"/>
                          <a:ea typeface="Times New Roman"/>
                          <a:cs typeface="Times New Roman"/>
                        </a:rPr>
                        <a:t> </a:t>
                      </a:r>
                      <a:endParaRPr lang="en-US" sz="700" b="0" dirty="0" smtClean="0">
                        <a:effectLst/>
                        <a:latin typeface="Calibri"/>
                        <a:ea typeface="Times New Roman"/>
                        <a:cs typeface="Times New Roman"/>
                      </a:endParaRPr>
                    </a:p>
                    <a:p>
                      <a:pPr marL="0" marR="0" algn="l">
                        <a:lnSpc>
                          <a:spcPct val="100000"/>
                        </a:lnSpc>
                        <a:spcBef>
                          <a:spcPts val="0"/>
                        </a:spcBef>
                        <a:spcAft>
                          <a:spcPts val="0"/>
                        </a:spcAft>
                      </a:pPr>
                      <a:r>
                        <a:rPr lang="en-US" sz="700" dirty="0" smtClean="0">
                          <a:effectLst/>
                          <a:latin typeface="Calibri"/>
                          <a:ea typeface="Times New Roman"/>
                          <a:cs typeface="Times New Roman"/>
                        </a:rPr>
                        <a:t>the </a:t>
                      </a:r>
                      <a:r>
                        <a:rPr lang="en-US" sz="700" dirty="0">
                          <a:effectLst/>
                          <a:latin typeface="Calibri"/>
                          <a:ea typeface="Times New Roman"/>
                          <a:cs typeface="Times New Roman"/>
                        </a:rPr>
                        <a:t>terms historical, scientific and technical as well as time, sequence and cause/effect.</a:t>
                      </a:r>
                      <a:endParaRPr lang="en-US" sz="700" dirty="0">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00000"/>
                        </a:lnSpc>
                        <a:spcBef>
                          <a:spcPts val="0"/>
                        </a:spcBef>
                        <a:spcAft>
                          <a:spcPts val="0"/>
                        </a:spcAft>
                      </a:pPr>
                      <a:r>
                        <a:rPr lang="en-US" sz="700" b="1" dirty="0">
                          <a:effectLst/>
                          <a:latin typeface="Calibri"/>
                          <a:ea typeface="Times New Roman"/>
                          <a:cs typeface="Times New Roman"/>
                        </a:rPr>
                        <a:t>Describe how a series of events, ideas or concepts, or scientific steps are related when explaining who, what, when, where or how</a:t>
                      </a:r>
                      <a:r>
                        <a:rPr lang="en-US" sz="700" b="1" dirty="0" smtClean="0">
                          <a:effectLst/>
                          <a:latin typeface="Calibri"/>
                          <a:ea typeface="Times New Roman"/>
                          <a:cs typeface="Times New Roman"/>
                        </a:rPr>
                        <a:t>.</a:t>
                      </a:r>
                    </a:p>
                    <a:p>
                      <a:pPr marL="0" marR="0" algn="l">
                        <a:lnSpc>
                          <a:spcPct val="100000"/>
                        </a:lnSpc>
                        <a:spcBef>
                          <a:spcPts val="0"/>
                        </a:spcBef>
                        <a:spcAft>
                          <a:spcPts val="0"/>
                        </a:spcAft>
                      </a:pPr>
                      <a:endParaRPr lang="en-US" sz="700" b="1" dirty="0" smtClean="0">
                        <a:effectLst/>
                        <a:latin typeface="Calibri"/>
                        <a:ea typeface="Calibri"/>
                        <a:cs typeface="Times New Roman"/>
                      </a:endParaRPr>
                    </a:p>
                    <a:p>
                      <a:pPr marL="0" marR="0" algn="l">
                        <a:lnSpc>
                          <a:spcPct val="100000"/>
                        </a:lnSpc>
                        <a:spcBef>
                          <a:spcPts val="0"/>
                        </a:spcBef>
                        <a:spcAft>
                          <a:spcPts val="0"/>
                        </a:spcAft>
                      </a:pPr>
                      <a:endParaRPr lang="en-US" sz="700" dirty="0">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Explain a cause and effect of a historical event.</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 </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Explain the sequence of steps in a technical procedure.</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 </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Explain time elements between a series of historical events.</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a:solidFill>
                            <a:schemeClr val="tx1"/>
                          </a:solidFill>
                          <a:effectLst/>
                          <a:latin typeface="Calibri"/>
                          <a:ea typeface="Times New Roman"/>
                          <a:cs typeface="Times New Roman"/>
                        </a:rPr>
                        <a:t> </a:t>
                      </a:r>
                      <a:endParaRPr lang="en-US" sz="700" dirty="0">
                        <a:solidFill>
                          <a:schemeClr val="tx1"/>
                        </a:solidFill>
                        <a:effectLst/>
                        <a:latin typeface="Calibri"/>
                        <a:ea typeface="Calibri"/>
                        <a:cs typeface="Times New Roman"/>
                      </a:endParaRPr>
                    </a:p>
                    <a:p>
                      <a:pPr marL="0" marR="0" algn="l">
                        <a:lnSpc>
                          <a:spcPct val="100000"/>
                        </a:lnSpc>
                        <a:spcBef>
                          <a:spcPts val="0"/>
                        </a:spcBef>
                        <a:spcAft>
                          <a:spcPts val="0"/>
                        </a:spcAft>
                      </a:pPr>
                      <a:r>
                        <a:rPr lang="en-US" sz="700" b="1" dirty="0" smtClean="0">
                          <a:solidFill>
                            <a:schemeClr val="tx1"/>
                          </a:solidFill>
                          <a:effectLst/>
                          <a:latin typeface="Calibri"/>
                          <a:ea typeface="Times New Roman"/>
                          <a:cs typeface="Times New Roman"/>
                        </a:rPr>
                        <a:t>Explain the influence of time and cause/effect on scientific ideas or concepts.</a:t>
                      </a:r>
                    </a:p>
                    <a:p>
                      <a:pPr marL="0" marR="0" algn="l">
                        <a:lnSpc>
                          <a:spcPct val="100000"/>
                        </a:lnSpc>
                        <a:spcBef>
                          <a:spcPts val="0"/>
                        </a:spcBef>
                        <a:spcAft>
                          <a:spcPts val="0"/>
                        </a:spcAft>
                      </a:pPr>
                      <a:r>
                        <a:rPr lang="en-US" sz="700" b="1" dirty="0" smtClean="0">
                          <a:solidFill>
                            <a:schemeClr val="tx1"/>
                          </a:solidFill>
                          <a:effectLst/>
                          <a:latin typeface="Calibri"/>
                          <a:ea typeface="Times New Roman"/>
                          <a:cs typeface="Times New Roman"/>
                        </a:rPr>
                        <a:t> </a:t>
                      </a:r>
                      <a:r>
                        <a:rPr lang="en-US" sz="700" b="1" dirty="0" smtClean="0">
                          <a:solidFill>
                            <a:schemeClr val="tx1"/>
                          </a:solidFill>
                          <a:effectLst>
                            <a:outerShdw blurRad="38100" dist="38100" dir="2700000" algn="tl">
                              <a:srgbClr val="000000">
                                <a:alpha val="43137"/>
                              </a:srgbClr>
                            </a:outerShdw>
                          </a:effectLst>
                          <a:latin typeface="+mn-lt"/>
                          <a:ea typeface="Times New Roman"/>
                          <a:cs typeface="Times New Roman"/>
                        </a:rPr>
                        <a:t>SELECTED RESPONSE</a:t>
                      </a:r>
                      <a:endParaRPr lang="en-US" sz="700" dirty="0">
                        <a:solidFill>
                          <a:schemeClr val="tx1"/>
                        </a:solidFill>
                        <a:effectLst>
                          <a:outerShdw blurRad="38100" dist="38100" dir="2700000" algn="tl">
                            <a:srgbClr val="000000">
                              <a:alpha val="43137"/>
                            </a:srgbClr>
                          </a:outerShdw>
                        </a:effectLst>
                        <a:latin typeface="+mn-lt"/>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700" b="1" dirty="0" smtClean="0">
                          <a:solidFill>
                            <a:schemeClr val="tx1"/>
                          </a:solidFill>
                          <a:effectLst/>
                          <a:latin typeface="Calibri"/>
                          <a:ea typeface="Calibri"/>
                          <a:cs typeface="Times New Roman"/>
                        </a:rPr>
                        <a:t>Locate information that explains</a:t>
                      </a:r>
                      <a:r>
                        <a:rPr lang="en-US" sz="700" b="1" baseline="0" dirty="0" smtClean="0">
                          <a:solidFill>
                            <a:schemeClr val="tx1"/>
                          </a:solidFill>
                          <a:effectLst/>
                          <a:latin typeface="Calibri"/>
                          <a:ea typeface="Calibri"/>
                          <a:cs typeface="Times New Roman"/>
                        </a:rPr>
                        <a:t> a specific cause/effect or sequence about ideas, or concepts in a historical, scientific or procedural text.</a:t>
                      </a:r>
                      <a:r>
                        <a:rPr lang="en-US" sz="700" b="1" dirty="0" smtClean="0">
                          <a:solidFill>
                            <a:schemeClr val="tx1"/>
                          </a:solidFill>
                          <a:effectLst>
                            <a:outerShdw blurRad="38100" dist="38100" dir="2700000" algn="tl">
                              <a:srgbClr val="000000">
                                <a:alpha val="43137"/>
                              </a:srgbClr>
                            </a:outerShdw>
                          </a:effectLst>
                          <a:latin typeface="+mn-lt"/>
                          <a:ea typeface="Calibri"/>
                          <a:cs typeface="Times New Roman"/>
                        </a:rPr>
                        <a:t> SELECTED RESPONSE</a:t>
                      </a:r>
                      <a:endParaRPr lang="en-US" sz="7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0"/>
                        </a:spcAft>
                      </a:pPr>
                      <a:endParaRPr lang="en-US" sz="700" b="1" dirty="0">
                        <a:solidFill>
                          <a:schemeClr val="tx1"/>
                        </a:solidFill>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700" b="1" dirty="0" smtClean="0">
                          <a:solidFill>
                            <a:schemeClr val="tx1"/>
                          </a:solidFill>
                          <a:effectLst/>
                          <a:latin typeface="Calibri"/>
                          <a:ea typeface="Calibri"/>
                          <a:cs typeface="Times New Roman"/>
                        </a:rPr>
                        <a:t>Classify</a:t>
                      </a:r>
                      <a:r>
                        <a:rPr lang="en-US" sz="700" b="1" baseline="0" dirty="0" smtClean="0">
                          <a:solidFill>
                            <a:schemeClr val="tx1"/>
                          </a:solidFill>
                          <a:effectLst/>
                          <a:latin typeface="Calibri"/>
                          <a:ea typeface="Calibri"/>
                          <a:cs typeface="Times New Roman"/>
                        </a:rPr>
                        <a:t> ideas or concepts from two texts in order to locate the most important points.</a:t>
                      </a:r>
                      <a:r>
                        <a:rPr lang="en-US" sz="700" b="1" dirty="0" smtClean="0">
                          <a:solidFill>
                            <a:schemeClr val="tx1"/>
                          </a:solidFill>
                          <a:effectLst>
                            <a:outerShdw blurRad="38100" dist="38100" dir="2700000" algn="tl">
                              <a:srgbClr val="000000">
                                <a:alpha val="43137"/>
                              </a:srgbClr>
                            </a:outerShdw>
                          </a:effectLst>
                          <a:latin typeface="+mn-lt"/>
                          <a:ea typeface="Calibri"/>
                          <a:cs typeface="Times New Roman"/>
                        </a:rPr>
                        <a:t> </a:t>
                      </a:r>
                    </a:p>
                    <a:p>
                      <a:pPr marL="0" marR="0" indent="0" algn="l" defTabSz="1018809" rtl="0" eaLnBrk="1" fontAlgn="auto" latinLnBrk="0" hangingPunct="1">
                        <a:lnSpc>
                          <a:spcPct val="100000"/>
                        </a:lnSpc>
                        <a:spcBef>
                          <a:spcPts val="0"/>
                        </a:spcBef>
                        <a:spcAft>
                          <a:spcPts val="0"/>
                        </a:spcAft>
                        <a:buClrTx/>
                        <a:buSzTx/>
                        <a:buFontTx/>
                        <a:buNone/>
                        <a:tabLst/>
                        <a:defRPr/>
                      </a:pPr>
                      <a:endParaRPr lang="en-US" sz="700" b="1"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indent="0" algn="ctr" defTabSz="1018809" rtl="0" eaLnBrk="1" fontAlgn="auto" latinLnBrk="0" hangingPunct="1">
                        <a:lnSpc>
                          <a:spcPct val="100000"/>
                        </a:lnSpc>
                        <a:spcBef>
                          <a:spcPts val="0"/>
                        </a:spcBef>
                        <a:spcAft>
                          <a:spcPts val="0"/>
                        </a:spcAft>
                        <a:buClrTx/>
                        <a:buSzTx/>
                        <a:buFontTx/>
                        <a:buNone/>
                        <a:tabLst/>
                        <a:defRPr/>
                      </a:pPr>
                      <a:r>
                        <a:rPr lang="en-US" sz="700" b="1" dirty="0" smtClean="0">
                          <a:solidFill>
                            <a:schemeClr val="tx1"/>
                          </a:solidFill>
                          <a:effectLst>
                            <a:outerShdw blurRad="38100" dist="38100" dir="2700000" algn="tl">
                              <a:srgbClr val="000000">
                                <a:alpha val="43137"/>
                              </a:srgbClr>
                            </a:outerShdw>
                          </a:effectLst>
                          <a:latin typeface="+mn-lt"/>
                          <a:ea typeface="Calibri"/>
                          <a:cs typeface="Times New Roman"/>
                        </a:rPr>
                        <a:t>SELECTED RESPONSE</a:t>
                      </a:r>
                      <a:endParaRPr lang="en-US" sz="700" dirty="0" smtClean="0">
                        <a:solidFill>
                          <a:schemeClr val="tx1"/>
                        </a:solidFill>
                        <a:effectLst>
                          <a:outerShdw blurRad="38100" dist="38100" dir="2700000" algn="tl">
                            <a:srgbClr val="000000">
                              <a:alpha val="43137"/>
                            </a:srgbClr>
                          </a:outerShdw>
                        </a:effectLst>
                        <a:latin typeface="+mn-lt"/>
                        <a:ea typeface="Calibri"/>
                        <a:cs typeface="Times New Roman"/>
                      </a:endParaRPr>
                    </a:p>
                    <a:p>
                      <a:pPr marL="0" marR="0" algn="l">
                        <a:lnSpc>
                          <a:spcPct val="100000"/>
                        </a:lnSpc>
                        <a:spcBef>
                          <a:spcPts val="0"/>
                        </a:spcBef>
                        <a:spcAft>
                          <a:spcPts val="0"/>
                        </a:spcAft>
                      </a:pPr>
                      <a:endParaRPr lang="en-US" sz="700" b="1" dirty="0">
                        <a:solidFill>
                          <a:schemeClr val="tx1"/>
                        </a:solidFill>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700" b="1" u="sng" dirty="0" smtClean="0">
                          <a:effectLst/>
                          <a:latin typeface="Calibri"/>
                          <a:ea typeface="Times New Roman"/>
                          <a:cs typeface="Times New Roman"/>
                        </a:rPr>
                        <a:t>RI.3.3</a:t>
                      </a:r>
                      <a:r>
                        <a:rPr lang="en-US" sz="700" dirty="0" smtClean="0">
                          <a:effectLst/>
                          <a:latin typeface="Calibri"/>
                          <a:ea typeface="Times New Roman"/>
                          <a:cs typeface="Times New Roman"/>
                        </a:rPr>
                        <a:t>  </a:t>
                      </a:r>
                      <a:r>
                        <a:rPr lang="en-US" sz="700" dirty="0">
                          <a:effectLst/>
                          <a:latin typeface="Calibri"/>
                          <a:ea typeface="Calibri"/>
                          <a:cs typeface="Helvetica"/>
                        </a:rPr>
                        <a:t>Describe the relationship between a series of historical events, scientific ideas or concepts, or steps in technical procedures in a text, using language that pertains to time, sequence, and cause/effect</a:t>
                      </a:r>
                      <a:endParaRPr lang="en-US" sz="700" dirty="0">
                        <a:effectLst/>
                        <a:latin typeface="Calibri"/>
                        <a:ea typeface="Calibri"/>
                        <a:cs typeface="Times New Roman"/>
                      </a:endParaRPr>
                    </a:p>
                  </a:txBody>
                  <a:tcPr marL="12334" marR="12334"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pic>
        <p:nvPicPr>
          <p:cNvPr id="2" name="Picture 1"/>
          <p:cNvPicPr>
            <a:picLocks noChangeAspect="1"/>
          </p:cNvPicPr>
          <p:nvPr/>
        </p:nvPicPr>
        <p:blipFill>
          <a:blip r:embed="rId2" cstate="print"/>
          <a:stretch>
            <a:fillRect/>
          </a:stretch>
        </p:blipFill>
        <p:spPr>
          <a:xfrm>
            <a:off x="2558143" y="2895600"/>
            <a:ext cx="646745" cy="368847"/>
          </a:xfrm>
          <a:prstGeom prst="rect">
            <a:avLst/>
          </a:prstGeom>
        </p:spPr>
      </p:pic>
      <p:pic>
        <p:nvPicPr>
          <p:cNvPr id="10" name="Picture 9"/>
          <p:cNvPicPr>
            <a:picLocks noChangeAspect="1"/>
          </p:cNvPicPr>
          <p:nvPr/>
        </p:nvPicPr>
        <p:blipFill>
          <a:blip r:embed="rId2" cstate="print"/>
          <a:stretch>
            <a:fillRect/>
          </a:stretch>
        </p:blipFill>
        <p:spPr>
          <a:xfrm>
            <a:off x="2081615" y="6730339"/>
            <a:ext cx="646745" cy="368847"/>
          </a:xfrm>
          <a:prstGeom prst="rect">
            <a:avLst/>
          </a:prstGeom>
        </p:spPr>
      </p:pic>
    </p:spTree>
    <p:extLst>
      <p:ext uri="{BB962C8B-B14F-4D97-AF65-F5344CB8AC3E}">
        <p14:creationId xmlns:p14="http://schemas.microsoft.com/office/powerpoint/2010/main" val="351351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5841"/>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section or paragraph that </a:t>
            </a:r>
            <a:r>
              <a:rPr lang="en-US" sz="1300" u="sng" dirty="0" smtClean="0"/>
              <a:t>support</a:t>
            </a:r>
            <a:r>
              <a:rPr lang="en-US" sz="1300" dirty="0" smtClean="0"/>
              <a:t> the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19" name="TextBox 18"/>
          <p:cNvSpPr txBox="1"/>
          <p:nvPr/>
        </p:nvSpPr>
        <p:spPr>
          <a:xfrm>
            <a:off x="86360" y="16764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4150678" y="1150620"/>
            <a:ext cx="3017201"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100" b="1" dirty="0"/>
              <a:t>Instruct students to </a:t>
            </a:r>
            <a:r>
              <a:rPr lang="en-US" sz="1100" b="1" u="sng" dirty="0" smtClean="0"/>
              <a:t>re-read</a:t>
            </a:r>
            <a:r>
              <a:rPr lang="en-US" sz="1100" b="1" dirty="0" smtClean="0"/>
              <a:t> a paragraph </a:t>
            </a:r>
            <a:r>
              <a:rPr lang="en-US" sz="1100" b="1" dirty="0"/>
              <a:t>or </a:t>
            </a:r>
            <a:r>
              <a:rPr lang="en-US" sz="1100" b="1" dirty="0" smtClean="0"/>
              <a:t>section of the text they liked or you’ve chosen.</a:t>
            </a:r>
          </a:p>
          <a:p>
            <a:endParaRPr lang="en-US" sz="1100" b="1" dirty="0"/>
          </a:p>
          <a:p>
            <a:r>
              <a:rPr lang="en-US" sz="1100" b="1" dirty="0" smtClean="0"/>
              <a:t>Ask, “Does the section or paragraph state something new about </a:t>
            </a:r>
            <a:r>
              <a:rPr lang="en-US" sz="1100" b="1" dirty="0"/>
              <a:t>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 </a:t>
            </a:r>
          </a:p>
          <a:p>
            <a:r>
              <a:rPr lang="en-US" sz="1100" b="1" dirty="0" smtClean="0"/>
              <a:t>This is a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about 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(be sure students know what the </a:t>
            </a:r>
            <a:r>
              <a:rPr lang="en-US" sz="1100" b="1" u="sng" dirty="0">
                <a:solidFill>
                  <a:srgbClr val="C00000"/>
                </a:solidFill>
                <a:effectLst>
                  <a:outerShdw blurRad="38100" dist="38100" dir="2700000" algn="tl">
                    <a:srgbClr val="000000">
                      <a:alpha val="43137"/>
                    </a:srgbClr>
                  </a:outerShdw>
                </a:effectLst>
              </a:rPr>
              <a:t>main </a:t>
            </a:r>
            <a:r>
              <a:rPr lang="en-US" sz="1100" b="1" u="sng" dirty="0" smtClean="0">
                <a:solidFill>
                  <a:srgbClr val="C00000"/>
                </a:solidFill>
                <a:effectLst>
                  <a:outerShdw blurRad="38100" dist="38100" dir="2700000" algn="tl">
                    <a:srgbClr val="000000">
                      <a:alpha val="43137"/>
                    </a:srgbClr>
                  </a:outerShdw>
                </a:effectLst>
              </a:rPr>
              <a:t>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is).</a:t>
            </a:r>
          </a:p>
          <a:p>
            <a:endParaRPr lang="en-US" sz="1100" b="1" dirty="0"/>
          </a:p>
          <a:p>
            <a:r>
              <a:rPr lang="en-US" sz="1100" b="1" dirty="0" smtClean="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t>
            </a:r>
            <a:r>
              <a:rPr lang="en-US" sz="1100" b="1" dirty="0" smtClean="0"/>
              <a:t>the new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t>
            </a:r>
          </a:p>
          <a:p>
            <a:endParaRPr lang="en-US" sz="1100" b="1" dirty="0" smtClean="0"/>
          </a:p>
        </p:txBody>
      </p:sp>
      <p:sp>
        <p:nvSpPr>
          <p:cNvPr id="26" name="Rectangle 25"/>
          <p:cNvSpPr/>
          <p:nvPr/>
        </p:nvSpPr>
        <p:spPr>
          <a:xfrm>
            <a:off x="6908800" y="25984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281680" y="3604262"/>
            <a:ext cx="3368040"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Ask students to look for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t> that </a:t>
            </a:r>
            <a:r>
              <a:rPr lang="en-US" sz="1000" b="1" u="sng" dirty="0" smtClean="0"/>
              <a:t>explain more</a:t>
            </a:r>
            <a:r>
              <a:rPr lang="en-US" sz="1000" b="1" dirty="0" smtClean="0"/>
              <a:t> about the new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endParaRPr lang="en-US" sz="700" b="1" dirty="0"/>
          </a:p>
          <a:p>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are reasons that support a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 Instruct students to write </a:t>
            </a:r>
            <a:r>
              <a:rPr lang="en-US" sz="1000" b="1" u="sng" dirty="0" smtClean="0"/>
              <a:t>2 brief key details</a:t>
            </a:r>
            <a:r>
              <a:rPr lang="en-US" sz="1000" b="1" dirty="0" smtClean="0"/>
              <a:t> that support the key idea.</a:t>
            </a:r>
          </a:p>
          <a:p>
            <a:endParaRPr lang="en-US" sz="700" b="1" dirty="0" smtClean="0"/>
          </a:p>
          <a:p>
            <a:r>
              <a:rPr lang="en-US" sz="1000" b="1" dirty="0" smtClean="0"/>
              <a:t> Example:  If the </a:t>
            </a:r>
            <a:r>
              <a:rPr lang="en-US" sz="1000" b="1" u="sng" dirty="0">
                <a:solidFill>
                  <a:srgbClr val="C00000"/>
                </a:solidFill>
                <a:effectLst>
                  <a:outerShdw blurRad="38100" dist="38100" dir="2700000" algn="tl">
                    <a:srgbClr val="000000">
                      <a:alpha val="43137"/>
                    </a:srgbClr>
                  </a:outerShdw>
                </a:effectLst>
              </a:rPr>
              <a:t>main </a:t>
            </a:r>
            <a:r>
              <a:rPr lang="en-US" sz="1000" b="1" u="sng" dirty="0" smtClean="0">
                <a:solidFill>
                  <a:srgbClr val="C00000"/>
                </a:solidFill>
                <a:effectLst>
                  <a:outerShdw blurRad="38100" dist="38100" dir="2700000" algn="tl">
                    <a:srgbClr val="000000">
                      <a:alpha val="43137"/>
                    </a:srgbClr>
                  </a:outerShdw>
                </a:effectLst>
              </a:rPr>
              <a:t>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is about dogs and..</a:t>
            </a:r>
          </a:p>
          <a:p>
            <a:endParaRPr lang="en-US" sz="700" b="1" dirty="0" smtClean="0"/>
          </a:p>
          <a:p>
            <a:r>
              <a:rPr lang="en-US" sz="1000" b="1" dirty="0" smtClean="0"/>
              <a:t>“The dog likes to play,” (is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r>
              <a:rPr lang="en-US" sz="1000" b="1" dirty="0" smtClean="0"/>
              <a:t>Then some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rPr>
              <a:t> </a:t>
            </a:r>
            <a:r>
              <a:rPr lang="en-US" sz="1000" b="1" dirty="0" smtClean="0"/>
              <a:t>might be:</a:t>
            </a:r>
          </a:p>
          <a:p>
            <a:pPr>
              <a:buFont typeface="Arial" pitchFamily="34" charset="0"/>
              <a:buChar char="•"/>
            </a:pPr>
            <a:r>
              <a:rPr lang="en-US" sz="1000" b="1" dirty="0" smtClean="0"/>
              <a:t> the dog likes to play fetch.</a:t>
            </a:r>
          </a:p>
          <a:p>
            <a:pPr>
              <a:buFont typeface="Arial" pitchFamily="34" charset="0"/>
              <a:buChar char="•"/>
            </a:pPr>
            <a:r>
              <a:rPr lang="en-US" sz="1000" b="1" dirty="0" smtClean="0"/>
              <a:t> the dog likes to play with the ball.</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31800" y="6019801"/>
            <a:ext cx="2590800" cy="116954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Have students re-read the paragraph or section they wrote about and write words or ideas they see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t>, in the box.</a:t>
            </a:r>
          </a:p>
          <a:p>
            <a:r>
              <a:rPr lang="en-US" sz="1000" b="1" dirty="0" smtClean="0"/>
              <a:t> </a:t>
            </a:r>
          </a:p>
          <a:p>
            <a:r>
              <a:rPr lang="en-US" sz="1000" b="1" dirty="0" smtClean="0"/>
              <a:t>Explain, “When authors use the same words, phrases or ideas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ask yourself “why?”.  It means something is important.”</a:t>
            </a:r>
            <a:endParaRPr lang="en-US" sz="1000" b="1" dirty="0"/>
          </a:p>
        </p:txBody>
      </p:sp>
      <p:sp>
        <p:nvSpPr>
          <p:cNvPr id="30" name="Rectangle 29"/>
          <p:cNvSpPr/>
          <p:nvPr/>
        </p:nvSpPr>
        <p:spPr>
          <a:xfrm>
            <a:off x="2763520" y="65227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886200" y="6370322"/>
            <a:ext cx="3108960" cy="16158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Instruct students to look at the again and again words or phrases, ask “Do you see some of the again and again words or ideas in the </a:t>
            </a:r>
            <a:r>
              <a:rPr lang="en-US" sz="1000" b="1" u="sng" dirty="0" smtClean="0">
                <a:solidFill>
                  <a:srgbClr val="C00000"/>
                </a:solidFill>
                <a:effectLst>
                  <a:outerShdw blurRad="38100" dist="38100" dir="2700000" algn="tl">
                    <a:srgbClr val="000000">
                      <a:alpha val="43137"/>
                    </a:srgbClr>
                  </a:outerShdw>
                </a:effectLst>
              </a:rPr>
              <a:t>key ideas</a:t>
            </a:r>
            <a:r>
              <a:rPr lang="en-US" sz="1000" dirty="0" smtClean="0"/>
              <a:t> or </a:t>
            </a:r>
            <a:r>
              <a:rPr lang="en-US" sz="1000" b="1" u="sng" dirty="0" smtClean="0">
                <a:solidFill>
                  <a:srgbClr val="C00000"/>
                </a:solidFill>
                <a:effectLst>
                  <a:outerShdw blurRad="38100" dist="38100" dir="2700000" algn="tl">
                    <a:srgbClr val="000000">
                      <a:alpha val="43137"/>
                    </a:srgbClr>
                  </a:outerShdw>
                </a:effectLst>
              </a:rPr>
              <a:t>key details</a:t>
            </a:r>
            <a:r>
              <a:rPr lang="en-US" sz="1000" dirty="0" smtClean="0">
                <a:solidFill>
                  <a:srgbClr val="C00000"/>
                </a:solidFill>
              </a:rPr>
              <a:t> </a:t>
            </a:r>
            <a:r>
              <a:rPr lang="en-US" sz="1000" b="1" dirty="0" smtClean="0"/>
              <a:t>sentences you wrote? Can the words help you write </a:t>
            </a:r>
            <a:r>
              <a:rPr lang="en-US" sz="1000" b="1" u="sng" dirty="0" smtClean="0">
                <a:solidFill>
                  <a:srgbClr val="C00000"/>
                </a:solidFill>
                <a:effectLst>
                  <a:outerShdw blurRad="38100" dist="38100" dir="2700000" algn="tl">
                    <a:srgbClr val="000000">
                      <a:alpha val="43137"/>
                    </a:srgbClr>
                  </a:outerShdw>
                </a:effectLst>
              </a:rPr>
              <a:t>one conclusion</a:t>
            </a:r>
            <a:r>
              <a:rPr lang="en-US" sz="1000" b="1" dirty="0" smtClean="0"/>
              <a:t> sentence that tell the most about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you chose?”</a:t>
            </a:r>
          </a:p>
          <a:p>
            <a:endParaRPr lang="en-US" sz="1000" b="1" dirty="0"/>
          </a:p>
          <a:p>
            <a:r>
              <a:rPr lang="en-US" sz="1000" b="1" dirty="0"/>
              <a:t>Summarizing is a big part of writing </a:t>
            </a:r>
            <a:r>
              <a:rPr lang="en-US" sz="1000" b="1" dirty="0" smtClean="0"/>
              <a:t>conclusions.  It is an </a:t>
            </a:r>
            <a:r>
              <a:rPr lang="en-US" sz="1000" b="1" u="sng" dirty="0" smtClean="0"/>
              <a:t>extremely important</a:t>
            </a:r>
            <a:r>
              <a:rPr lang="en-US" sz="1000" b="1" dirty="0" smtClean="0"/>
              <a:t> strategy for students to learn in order to use research skills effectively.</a:t>
            </a:r>
            <a:endParaRPr lang="en-US" sz="1000" b="1" dirty="0"/>
          </a:p>
        </p:txBody>
      </p:sp>
      <p:sp>
        <p:nvSpPr>
          <p:cNvPr id="32" name="Rectangle 31"/>
          <p:cNvSpPr/>
          <p:nvPr/>
        </p:nvSpPr>
        <p:spPr>
          <a:xfrm>
            <a:off x="6908800" y="71247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468120" y="8192650"/>
            <a:ext cx="6217920" cy="14927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u="sng" dirty="0" smtClean="0">
                <a:solidFill>
                  <a:srgbClr val="002060"/>
                </a:solidFill>
              </a:rPr>
              <a:t>Differentiation</a:t>
            </a:r>
            <a:r>
              <a:rPr lang="en-US" sz="1000" b="1" dirty="0" smtClean="0">
                <a:solidFill>
                  <a:srgbClr val="002060"/>
                </a:solidFill>
              </a:rPr>
              <a:t>:</a:t>
            </a:r>
            <a:endParaRPr lang="en-US" sz="1000" b="1" dirty="0">
              <a:solidFill>
                <a:srgbClr val="002060"/>
              </a:solidFill>
            </a:endParaRPr>
          </a:p>
          <a:p>
            <a:r>
              <a:rPr lang="en-US" sz="900" b="1" dirty="0" smtClean="0">
                <a:solidFill>
                  <a:srgbClr val="002060"/>
                </a:solidFill>
              </a:rPr>
              <a:t>Students who need more  pages – print as many as needed. Students who would benefit from enrichment can continue on with more sections or paragraphs.</a:t>
            </a:r>
            <a:r>
              <a:rPr lang="en-US" sz="900" b="1" dirty="0">
                <a:solidFill>
                  <a:srgbClr val="002060"/>
                </a:solidFill>
              </a:rPr>
              <a:t> </a:t>
            </a:r>
            <a:r>
              <a:rPr lang="en-US" sz="900" b="1" dirty="0" smtClean="0">
                <a:solidFill>
                  <a:srgbClr val="002060"/>
                </a:solidFill>
              </a:rPr>
              <a:t>Students who need more direct instruction – teach each part as a </a:t>
            </a:r>
            <a:endParaRPr lang="en-US" sz="900" b="1" dirty="0">
              <a:solidFill>
                <a:srgbClr val="002060"/>
              </a:solidFill>
            </a:endParaRPr>
          </a:p>
          <a:p>
            <a:r>
              <a:rPr lang="en-US" sz="900" b="1" dirty="0" smtClean="0">
                <a:solidFill>
                  <a:srgbClr val="002060"/>
                </a:solidFill>
              </a:rPr>
              <a:t>mini lesson.  These concepts can be taught separately:</a:t>
            </a:r>
            <a:endParaRPr lang="en-US" sz="900" b="1" dirty="0">
              <a:solidFill>
                <a:srgbClr val="002060"/>
              </a:solidFill>
            </a:endParaRPr>
          </a:p>
          <a:p>
            <a:pPr marL="403196" indent="-171437">
              <a:buFont typeface="Arial" panose="020B0604020202020204" pitchFamily="34" charset="0"/>
              <a:buChar char="•"/>
            </a:pPr>
            <a:r>
              <a:rPr lang="en-US" sz="900" b="1" dirty="0" smtClean="0">
                <a:solidFill>
                  <a:srgbClr val="002060"/>
                </a:solidFill>
              </a:rPr>
              <a:t>Main Idea</a:t>
            </a:r>
          </a:p>
          <a:p>
            <a:pPr marL="403196" indent="-171437">
              <a:buFont typeface="Arial" panose="020B0604020202020204" pitchFamily="34" charset="0"/>
              <a:buChar char="•"/>
            </a:pPr>
            <a:r>
              <a:rPr lang="en-US" sz="900" b="1" dirty="0" smtClean="0">
                <a:solidFill>
                  <a:srgbClr val="002060"/>
                </a:solidFill>
              </a:rPr>
              <a:t>Key Idea</a:t>
            </a:r>
          </a:p>
          <a:p>
            <a:pPr marL="403196" indent="-171437">
              <a:buFont typeface="Arial" panose="020B0604020202020204" pitchFamily="34" charset="0"/>
              <a:buChar char="•"/>
            </a:pPr>
            <a:r>
              <a:rPr lang="en-US" sz="900" b="1" dirty="0" smtClean="0">
                <a:solidFill>
                  <a:srgbClr val="002060"/>
                </a:solidFill>
              </a:rPr>
              <a:t>Key Details</a:t>
            </a:r>
          </a:p>
          <a:p>
            <a:pPr marL="403196" indent="-171437">
              <a:buFont typeface="Arial" panose="020B0604020202020204" pitchFamily="34" charset="0"/>
              <a:buChar char="•"/>
            </a:pPr>
            <a:r>
              <a:rPr lang="en-US" sz="900" b="1" dirty="0" smtClean="0">
                <a:solidFill>
                  <a:srgbClr val="002060"/>
                </a:solidFill>
              </a:rPr>
              <a:t>Again and Again</a:t>
            </a:r>
          </a:p>
          <a:p>
            <a:pPr marL="403196" indent="-171437">
              <a:buFont typeface="Arial" panose="020B0604020202020204" pitchFamily="34" charset="0"/>
              <a:buChar char="•"/>
            </a:pPr>
            <a:r>
              <a:rPr lang="en-US" sz="900" b="1" dirty="0" smtClean="0">
                <a:solidFill>
                  <a:srgbClr val="002060"/>
                </a:solidFill>
              </a:rPr>
              <a:t>Conclusions - Summarizing</a:t>
            </a:r>
            <a:endParaRPr lang="en-US" sz="900" b="1" dirty="0">
              <a:solidFill>
                <a:srgbClr val="002060"/>
              </a:solidFill>
            </a:endParaRPr>
          </a:p>
          <a:p>
            <a:r>
              <a:rPr lang="en-US" sz="900" b="1" dirty="0" smtClean="0">
                <a:solidFill>
                  <a:srgbClr val="002060"/>
                </a:solidFill>
              </a:rPr>
              <a:t>ELL Students may need each part taught using language (sentence) frames emphasizing transitional words. </a:t>
            </a:r>
            <a:endParaRPr lang="en-US" sz="900" b="1" dirty="0">
              <a:solidFill>
                <a:srgbClr val="002060"/>
              </a:solidFill>
            </a:endParaRPr>
          </a:p>
        </p:txBody>
      </p:sp>
      <p:sp>
        <p:nvSpPr>
          <p:cNvPr id="17" name="TextBox 16"/>
          <p:cNvSpPr txBox="1"/>
          <p:nvPr/>
        </p:nvSpPr>
        <p:spPr>
          <a:xfrm>
            <a:off x="259080" y="3939541"/>
            <a:ext cx="2418080" cy="132036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n-US" dirty="0" smtClean="0"/>
              <a:t>Remember students will need to have a note-taking form for each passage.</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817745754"/>
              </p:ext>
            </p:extLst>
          </p:nvPr>
        </p:nvGraphicFramePr>
        <p:xfrm>
          <a:off x="2072642" y="68578"/>
          <a:ext cx="5570225" cy="60960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200" b="1" i="1" dirty="0" smtClean="0">
                          <a:solidFill>
                            <a:srgbClr val="FF0000"/>
                          </a:solidFill>
                        </a:rPr>
                        <a:t>read</a:t>
                      </a:r>
                      <a:endParaRPr lang="en-US" sz="12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431800" y="490670"/>
            <a:ext cx="1778000" cy="523220"/>
          </a:xfrm>
          <a:prstGeom prst="rect">
            <a:avLst/>
          </a:prstGeom>
          <a:noFill/>
          <a:ln w="28575">
            <a:solidFill>
              <a:schemeClr val="tx1"/>
            </a:solidFill>
          </a:ln>
        </p:spPr>
        <p:txBody>
          <a:bodyPr wrap="square" rtlCol="0">
            <a:spAutoFit/>
          </a:bodyPr>
          <a:lstStyle/>
          <a:p>
            <a:pPr algn="ctr"/>
            <a:r>
              <a:rPr lang="en-US" sz="1400" b="1" dirty="0" smtClean="0"/>
              <a:t>Research Notes</a:t>
            </a:r>
          </a:p>
          <a:p>
            <a:pPr algn="ctr"/>
            <a:r>
              <a:rPr lang="en-US" sz="1400" b="1" dirty="0" smtClean="0"/>
              <a:t>Teacher Guide</a:t>
            </a:r>
            <a:endParaRPr lang="en-US" sz="1400" b="1" dirty="0"/>
          </a:p>
        </p:txBody>
      </p:sp>
    </p:spTree>
    <p:extLst>
      <p:ext uri="{BB962C8B-B14F-4D97-AF65-F5344CB8AC3E}">
        <p14:creationId xmlns:p14="http://schemas.microsoft.com/office/powerpoint/2010/main" val="401176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9364"/>
            <a:ext cx="6908800" cy="8702600"/>
          </a:xfrm>
          <a:prstGeom prst="rect">
            <a:avLst/>
          </a:prstGeom>
          <a:no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paragraph or section that support the new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dirty="0" smtClean="0"/>
              <a:t>Key Detail _________________________________________________________________________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dirty="0" smtClean="0"/>
              <a:t>Key Detail </a:t>
            </a:r>
          </a:p>
          <a:p>
            <a:r>
              <a:rPr lang="en-US" sz="1300" dirty="0"/>
              <a:t> </a:t>
            </a:r>
            <a:r>
              <a:rPr lang="en-US" sz="1300" dirty="0" smtClean="0"/>
              <a:t>    _________________________________________________________________________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a:t>
            </a:r>
          </a:p>
          <a:p>
            <a:r>
              <a:rPr lang="en-US" sz="1300" dirty="0" smtClean="0"/>
              <a:t>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19" name="TextBox 18"/>
          <p:cNvSpPr txBox="1"/>
          <p:nvPr/>
        </p:nvSpPr>
        <p:spPr>
          <a:xfrm>
            <a:off x="86360" y="8382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807198"/>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31800" y="685800"/>
            <a:ext cx="6908800" cy="338555"/>
          </a:xfrm>
          <a:prstGeom prst="rect">
            <a:avLst/>
          </a:prstGeom>
          <a:noFill/>
        </p:spPr>
        <p:txBody>
          <a:bodyPr wrap="square" lIns="99276" tIns="49638" rIns="99276" bIns="49638" rtlCol="0">
            <a:spAutoFit/>
          </a:bodyPr>
          <a:lstStyle/>
          <a:p>
            <a:r>
              <a:rPr lang="en-US" sz="1500" dirty="0" smtClean="0"/>
              <a:t>Name_________________  Passage_______________ Main Idea ____________</a:t>
            </a:r>
            <a:endParaRPr lang="en-US" sz="1500" dirty="0"/>
          </a:p>
        </p:txBody>
      </p:sp>
      <p:graphicFrame>
        <p:nvGraphicFramePr>
          <p:cNvPr id="10" name="Table 9"/>
          <p:cNvGraphicFramePr>
            <a:graphicFrameLocks noGrp="1"/>
          </p:cNvGraphicFramePr>
          <p:nvPr>
            <p:extLst>
              <p:ext uri="{D42A27DB-BD31-4B8C-83A1-F6EECF244321}">
                <p14:modId xmlns:p14="http://schemas.microsoft.com/office/powerpoint/2010/main" val="3366666798"/>
              </p:ext>
            </p:extLst>
          </p:nvPr>
        </p:nvGraphicFramePr>
        <p:xfrm>
          <a:off x="2024063" y="0"/>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400" b="1" i="1" dirty="0" smtClean="0">
                          <a:solidFill>
                            <a:srgbClr val="FF0000"/>
                          </a:solidFill>
                        </a:rPr>
                        <a:t>read</a:t>
                      </a:r>
                      <a:endParaRPr lang="en-US" sz="14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304800" y="398190"/>
            <a:ext cx="1778000" cy="307777"/>
          </a:xfrm>
          <a:prstGeom prst="rect">
            <a:avLst/>
          </a:prstGeom>
          <a:solidFill>
            <a:schemeClr val="bg1"/>
          </a:solidFill>
          <a:ln w="28575">
            <a:solidFill>
              <a:schemeClr val="tx1"/>
            </a:solidFill>
          </a:ln>
        </p:spPr>
        <p:txBody>
          <a:bodyPr wrap="square" rtlCol="0">
            <a:spAutoFit/>
          </a:bodyPr>
          <a:lstStyle/>
          <a:p>
            <a:pPr algn="ctr"/>
            <a:r>
              <a:rPr lang="en-US" sz="1400" b="1" dirty="0" smtClean="0"/>
              <a:t>Research Notes</a:t>
            </a:r>
          </a:p>
        </p:txBody>
      </p:sp>
    </p:spTree>
    <p:extLst>
      <p:ext uri="{BB962C8B-B14F-4D97-AF65-F5344CB8AC3E}">
        <p14:creationId xmlns:p14="http://schemas.microsoft.com/office/powerpoint/2010/main" val="45725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767061"/>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800" dirty="0"/>
          </a:p>
          <a:p>
            <a:r>
              <a:rPr lang="en-US" sz="1600" dirty="0"/>
              <a:t>The 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681274905"/>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3004731809"/>
              </p:ext>
            </p:extLst>
          </p:nvPr>
        </p:nvGraphicFramePr>
        <p:xfrm>
          <a:off x="259080" y="5416296"/>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374131"/>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057910" y="9296400"/>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7969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7441044"/>
              </p:ext>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1</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Calibri"/>
                          <a:cs typeface="Times New Roman"/>
                        </a:rPr>
                        <a:t>8</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dirty="0">
                          <a:effectLst/>
                          <a:latin typeface="Calibri"/>
                          <a:ea typeface="Calibri"/>
                          <a:cs typeface="GillSansMT"/>
                        </a:rPr>
                        <a:t>construct grade-appropriate oral and written claims and support them with reasoning and evidence</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6</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1410835"/>
              </p:ext>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3</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4</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04800" y="9677400"/>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394167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39552" y="1149521"/>
            <a:ext cx="2867142" cy="2440992"/>
            <a:chOff x="3733800" y="524470"/>
            <a:chExt cx="2757146" cy="2523451"/>
          </a:xfrm>
        </p:grpSpPr>
        <p:sp>
          <p:nvSpPr>
            <p:cNvPr id="16" name="Rectangle 15"/>
            <p:cNvSpPr/>
            <p:nvPr/>
          </p:nvSpPr>
          <p:spPr>
            <a:xfrm>
              <a:off x="3733800" y="524470"/>
              <a:ext cx="1298387" cy="1028009"/>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7" name="Group 16"/>
            <p:cNvGrpSpPr/>
            <p:nvPr/>
          </p:nvGrpSpPr>
          <p:grpSpPr>
            <a:xfrm>
              <a:off x="4275685" y="577256"/>
              <a:ext cx="2215261" cy="2470665"/>
              <a:chOff x="1975739" y="882135"/>
              <a:chExt cx="3113063" cy="3240142"/>
            </a:xfrm>
          </p:grpSpPr>
          <p:sp>
            <p:nvSpPr>
              <p:cNvPr id="18" name="Parallelogram 17"/>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9" name="Parallelogram 18"/>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20" name="Group 19"/>
              <p:cNvGrpSpPr/>
              <p:nvPr/>
            </p:nvGrpSpPr>
            <p:grpSpPr>
              <a:xfrm>
                <a:off x="2232022" y="1402448"/>
                <a:ext cx="2328450" cy="1796537"/>
                <a:chOff x="-3190194" y="753938"/>
                <a:chExt cx="3048000" cy="2476027"/>
              </a:xfrm>
            </p:grpSpPr>
            <p:sp>
              <p:nvSpPr>
                <p:cNvPr id="35" name="Rectangle 34"/>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graphicFrame>
        <p:nvGraphicFramePr>
          <p:cNvPr id="25" name="Table 24"/>
          <p:cNvGraphicFramePr>
            <a:graphicFrameLocks noGrp="1"/>
          </p:cNvGraphicFramePr>
          <p:nvPr>
            <p:extLst>
              <p:ext uri="{D42A27DB-BD31-4B8C-83A1-F6EECF244321}">
                <p14:modId xmlns:p14="http://schemas.microsoft.com/office/powerpoint/2010/main" val="769300825"/>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Opinion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6a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Opinion</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6b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Opinion</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7</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Opinion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1</a:t>
                      </a:r>
                      <a:r>
                        <a:rPr lang="pl-PL" sz="1200" b="1" dirty="0" smtClean="0">
                          <a:solidFill>
                            <a:schemeClr val="tx1"/>
                          </a:solidFill>
                        </a:rPr>
                        <a:t>a, W-</a:t>
                      </a:r>
                      <a:r>
                        <a:rPr lang="en-US" sz="1200" b="1" dirty="0" smtClean="0">
                          <a:solidFill>
                            <a:schemeClr val="tx1"/>
                          </a:solidFill>
                        </a:rPr>
                        <a:t>1</a:t>
                      </a:r>
                      <a:r>
                        <a:rPr lang="pl-PL" sz="1200" b="1" dirty="0" smtClean="0">
                          <a:solidFill>
                            <a:schemeClr val="tx1"/>
                          </a:solidFill>
                        </a:rPr>
                        <a:t>b, W-</a:t>
                      </a:r>
                      <a:r>
                        <a:rPr lang="en-US" sz="1200" b="1" dirty="0" smtClean="0">
                          <a:solidFill>
                            <a:schemeClr val="tx1"/>
                          </a:solidFill>
                        </a:rPr>
                        <a:t>1</a:t>
                      </a:r>
                      <a:r>
                        <a:rPr lang="pl-PL" sz="1200" b="1" dirty="0" smtClean="0">
                          <a:solidFill>
                            <a:schemeClr val="tx1"/>
                          </a:solidFill>
                        </a:rPr>
                        <a:t>c, W-</a:t>
                      </a:r>
                      <a:r>
                        <a:rPr lang="en-US" sz="1200" b="1" dirty="0" smtClean="0">
                          <a:solidFill>
                            <a:schemeClr val="tx1"/>
                          </a:solidFill>
                        </a:rPr>
                        <a:t>1d</a:t>
                      </a:r>
                      <a:r>
                        <a:rPr lang="pl-PL" sz="1200" b="1" dirty="0" smtClean="0">
                          <a:solidFill>
                            <a:schemeClr val="tx1"/>
                          </a:solidFill>
                        </a:rPr>
                        <a:t>, W-4, </a:t>
                      </a:r>
                      <a:r>
                        <a:rPr lang="en-US" sz="1200" b="1" dirty="0" smtClean="0">
                          <a:solidFill>
                            <a:schemeClr val="tx1"/>
                          </a:solidFill>
                        </a:rPr>
                        <a:t>     </a:t>
                      </a:r>
                      <a:r>
                        <a:rPr lang="pl-PL" sz="1200" b="1" dirty="0" smtClean="0">
                          <a:solidFill>
                            <a:schemeClr val="tx1"/>
                          </a:solidFill>
                        </a:rPr>
                        <a:t>W-5, W-8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L.3.2e</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565505" y="1696449"/>
            <a:ext cx="2840064" cy="8723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Four </a:t>
            </a:r>
            <a:r>
              <a:rPr lang="en-US" sz="2400" b="1" dirty="0" smtClean="0">
                <a:latin typeface="Bookman Old Style" pitchFamily="18" charset="0"/>
              </a:rPr>
              <a:t>Pre-Assessment</a:t>
            </a:r>
            <a:endParaRPr lang="en-US" b="1" dirty="0" smtClean="0">
              <a:latin typeface="Bookman Old Style" pitchFamily="18" charset="0"/>
            </a:endParaRPr>
          </a:p>
        </p:txBody>
      </p:sp>
      <p:sp>
        <p:nvSpPr>
          <p:cNvPr id="2" name="Rectangle 1"/>
          <p:cNvSpPr/>
          <p:nvPr/>
        </p:nvSpPr>
        <p:spPr>
          <a:xfrm>
            <a:off x="4330035" y="7340604"/>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778768" y="7044268"/>
            <a:ext cx="4135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45829" y="7654504"/>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43000" y="6067835"/>
            <a:ext cx="5867400" cy="256765"/>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standards assessed in this assessment are boxed.</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8314967"/>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Grade Four</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499790544"/>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 Grade Four</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Tree>
    <p:extLst>
      <p:ext uri="{BB962C8B-B14F-4D97-AF65-F5344CB8AC3E}">
        <p14:creationId xmlns:p14="http://schemas.microsoft.com/office/powerpoint/2010/main" val="256234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190799171"/>
              </p:ext>
            </p:extLst>
          </p:nvPr>
        </p:nvGraphicFramePr>
        <p:xfrm>
          <a:off x="385434" y="423318"/>
          <a:ext cx="6822440" cy="722223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solidFill>
                            <a:schemeClr val="tx1"/>
                          </a:solidFill>
                        </a:rPr>
                        <a:t>Constructed Response Research Rubrics Target 3</a:t>
                      </a:r>
                    </a:p>
                    <a:p>
                      <a:pPr marL="0" marR="0" indent="0" algn="ctr" defTabSz="966612" rtl="0" eaLnBrk="1" fontAlgn="auto" latinLnBrk="0" hangingPunct="1">
                        <a:lnSpc>
                          <a:spcPct val="100000"/>
                        </a:lnSpc>
                        <a:spcBef>
                          <a:spcPts val="0"/>
                        </a:spcBef>
                        <a:spcAft>
                          <a:spcPts val="0"/>
                        </a:spcAft>
                        <a:buClrTx/>
                        <a:buSzTx/>
                        <a:buFontTx/>
                        <a:buNone/>
                        <a:tabLst/>
                        <a:defRPr/>
                      </a:pPr>
                      <a:r>
                        <a:rPr lang="en-US" sz="1200" b="0" u="none" dirty="0" smtClean="0">
                          <a:solidFill>
                            <a:schemeClr val="tx1"/>
                          </a:solidFill>
                        </a:rPr>
                        <a:t>Evidence of the ability to distinguish </a:t>
                      </a:r>
                      <a:r>
                        <a:rPr lang="en-US" sz="1200" b="0" u="sng" dirty="0" smtClean="0">
                          <a:solidFill>
                            <a:schemeClr val="tx1"/>
                          </a:solidFill>
                        </a:rPr>
                        <a:t>relevant</a:t>
                      </a:r>
                      <a:r>
                        <a:rPr lang="en-US" sz="1200" b="0" u="none" dirty="0" smtClean="0">
                          <a:solidFill>
                            <a:schemeClr val="tx1"/>
                          </a:solidFill>
                        </a:rPr>
                        <a:t> from irrelevant information such as fact from opinion</a:t>
                      </a:r>
                    </a:p>
                  </a:txBody>
                  <a:tcPr marL="103632" marR="103632" marT="50292" marB="50292"/>
                </a:tc>
                <a:tc hMerge="1">
                  <a:txBody>
                    <a:bodyPr/>
                    <a:lstStyle/>
                    <a:p>
                      <a:endParaRPr lang="en-US"/>
                    </a:p>
                  </a:txBody>
                  <a:tcPr/>
                </a:tc>
              </a:tr>
              <a:tr h="569976">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Question #7 RL.3.6  Prompt: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What is your point of view about how the colors in </a:t>
                      </a:r>
                      <a:r>
                        <a:rPr kumimoji="0" lang="en-US" sz="1400" b="1" i="1" u="sng" strike="noStrike" kern="1200" cap="none" spc="0" normalizeH="0" baseline="0" noProof="0" dirty="0" smtClean="0">
                          <a:ln>
                            <a:noFill/>
                          </a:ln>
                          <a:solidFill>
                            <a:prstClr val="black"/>
                          </a:solidFill>
                          <a:effectLst/>
                          <a:uLnTx/>
                          <a:uFillTx/>
                          <a:latin typeface="+mn-lt"/>
                          <a:ea typeface="+mn-ea"/>
                          <a:cs typeface="+mn-cs"/>
                        </a:rPr>
                        <a:t>The Whys of Weather - The Colors of the Rainbow</a:t>
                      </a:r>
                      <a:r>
                        <a:rPr kumimoji="0" lang="en-US" sz="14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acted? Is your point of view the same or different than the narrator’s?  Explain your answer using details and examples from the text.</a:t>
                      </a:r>
                      <a:endParaRPr kumimoji="0" lang="en-US" sz="1400" b="0" i="1"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231775" indent="-231775"/>
                      <a:r>
                        <a:rPr lang="en-US" sz="1100" b="1" u="sng" kern="1200" baseline="0" dirty="0" smtClean="0">
                          <a:solidFill>
                            <a:schemeClr val="tx1"/>
                          </a:solidFill>
                          <a:latin typeface="+mn-lt"/>
                          <a:ea typeface="+mn-ea"/>
                          <a:cs typeface="+mn-cs"/>
                        </a:rPr>
                        <a:t>The response gives sufficient evidence</a:t>
                      </a:r>
                      <a:r>
                        <a:rPr lang="en-US" sz="1100" b="1" u="none" kern="1200" baseline="0" dirty="0" smtClean="0">
                          <a:solidFill>
                            <a:schemeClr val="tx1"/>
                          </a:solidFill>
                          <a:latin typeface="+mn-lt"/>
                          <a:ea typeface="+mn-ea"/>
                          <a:cs typeface="+mn-cs"/>
                        </a:rPr>
                        <a:t> </a:t>
                      </a:r>
                      <a:r>
                        <a:rPr lang="en-US" sz="1100" b="0" u="none" kern="1200" baseline="0" dirty="0" smtClean="0">
                          <a:solidFill>
                            <a:schemeClr val="tx1"/>
                          </a:solidFill>
                          <a:latin typeface="+mn-lt"/>
                          <a:ea typeface="+mn-ea"/>
                          <a:cs typeface="+mn-cs"/>
                        </a:rPr>
                        <a:t>of the ability to distinguish relevant from irrelevant information about the</a:t>
                      </a:r>
                    </a:p>
                    <a:p>
                      <a:pPr marL="0" indent="0"/>
                      <a:r>
                        <a:rPr lang="en-US" sz="1100" b="0" u="none" kern="1200" baseline="0" dirty="0" smtClean="0">
                          <a:solidFill>
                            <a:schemeClr val="tx1"/>
                          </a:solidFill>
                          <a:latin typeface="+mn-lt"/>
                          <a:ea typeface="+mn-ea"/>
                          <a:cs typeface="+mn-cs"/>
                        </a:rPr>
                        <a:t>prompt.  </a:t>
                      </a:r>
                      <a:r>
                        <a:rPr lang="en-US" sz="1100" b="1" u="sng" kern="1200" baseline="0" dirty="0" smtClean="0">
                          <a:solidFill>
                            <a:schemeClr val="tx1"/>
                          </a:solidFill>
                          <a:latin typeface="+mn-lt"/>
                          <a:ea typeface="+mn-ea"/>
                          <a:cs typeface="+mn-cs"/>
                        </a:rPr>
                        <a:t>First</a:t>
                      </a:r>
                      <a:r>
                        <a:rPr lang="en-US" sz="1100" b="0" u="none" kern="1200" baseline="0" dirty="0" smtClean="0">
                          <a:solidFill>
                            <a:schemeClr val="tx1"/>
                          </a:solidFill>
                          <a:latin typeface="+mn-lt"/>
                          <a:ea typeface="+mn-ea"/>
                          <a:cs typeface="+mn-cs"/>
                        </a:rPr>
                        <a:t>, students must be able to distinguish which relevant information from the text reflects and supports their point of view about how the colors acted. Details or examples from the text that support the student’s point of view about how the colors acted can be many and varied and any are acceptable if supported with logic and from the text.  However, some examples that could reflect the student’s point of view could include (1) a reference to the fact that the colors argued, (2) and references to the thing the colors said to one another while arguing. </a:t>
                      </a:r>
                      <a:r>
                        <a:rPr lang="en-US" sz="1100" b="1" u="sng" kern="1200" baseline="0" dirty="0" smtClean="0">
                          <a:solidFill>
                            <a:schemeClr val="tx1"/>
                          </a:solidFill>
                          <a:latin typeface="+mn-lt"/>
                          <a:ea typeface="+mn-ea"/>
                          <a:cs typeface="+mn-cs"/>
                        </a:rPr>
                        <a:t>Secondly, </a:t>
                      </a:r>
                      <a:r>
                        <a:rPr lang="en-US" sz="1100" b="0" u="none" kern="1200" baseline="0" dirty="0" smtClean="0">
                          <a:solidFill>
                            <a:schemeClr val="tx1"/>
                          </a:solidFill>
                          <a:latin typeface="+mn-lt"/>
                          <a:ea typeface="+mn-ea"/>
                          <a:cs typeface="+mn-cs"/>
                        </a:rPr>
                        <a:t>students must determine if their point of view is the same or different than the narrator’s point of view, using details and examples from the text.  Some examples could include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(1) how the rain reacted to the arguing as supportive of the narrator’s point of view and (2) the outcome of the arguing.</a:t>
                      </a:r>
                      <a:endParaRPr lang="en-US" sz="1100" baseline="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states his or her own point of view about how the colors acted in the story and states if their own point of view is similar or different than the narrator’s point of view.  Student uses sufficient examples from the text.</a:t>
                      </a:r>
                    </a:p>
                    <a:p>
                      <a:r>
                        <a:rPr lang="en-US" sz="1100" b="0" i="0" baseline="0" dirty="0" smtClean="0">
                          <a:solidFill>
                            <a:schemeClr val="tx1"/>
                          </a:solidFill>
                        </a:rPr>
                        <a:t>In the story </a:t>
                      </a:r>
                      <a:r>
                        <a:rPr lang="en-US" sz="1100" b="1" i="1" u="sng" baseline="0" dirty="0" smtClean="0">
                          <a:solidFill>
                            <a:schemeClr val="tx1"/>
                          </a:solidFill>
                        </a:rPr>
                        <a:t>The Whys of Weather – The Colors of the Rainbow</a:t>
                      </a:r>
                      <a:r>
                        <a:rPr lang="en-US" sz="1100" b="0" i="0" baseline="0" dirty="0" smtClean="0">
                          <a:solidFill>
                            <a:schemeClr val="tx1"/>
                          </a:solidFill>
                        </a:rPr>
                        <a:t>, the characters are the colors of the rainbow.  The colors argued about who is best and why.  My point of view about the characters is that they should not argue and they should each appreciate each others’ differences.  I feel this is also the point the narrator, who is telling the story, as based on how the story ends.  After much arguing the narrator (I think the narrator is Rain), tells the colors to hold hands or make peace and get along because they are all special and the world would be sad without even one of them.  To get the colors attention Rain makes lightning crash from the sky.  When the colors huddle together I think of them as forming a rainbow. </a:t>
                      </a: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baseline="0" dirty="0" smtClean="0">
                          <a:solidFill>
                            <a:schemeClr val="tx1"/>
                          </a:solidFill>
                        </a:rPr>
                        <a:t>Student states his or her own point of view about how the colors acted in the story and partially or minimally states if their own point of view is similar or different than the narrator’s point of view.  Student uses few examples from the text.</a:t>
                      </a:r>
                    </a:p>
                    <a:p>
                      <a:r>
                        <a:rPr lang="en-US" sz="1100" i="0" baseline="0" dirty="0" smtClean="0">
                          <a:solidFill>
                            <a:schemeClr val="tx1"/>
                          </a:solidFill>
                        </a:rPr>
                        <a:t>People should not argue about who is better than someone else just like the colors should not argue or be jealous.  That is my opinion about the colors.  They are always arguing.   Red thinks he’s better than blue and Indigo thinks he’s the best.  They all have their reasons.  The author thinks so too.</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baseline="0" dirty="0" smtClean="0">
                          <a:solidFill>
                            <a:schemeClr val="tx1"/>
                          </a:solidFill>
                        </a:rPr>
                        <a:t>Student does not state his or her own point of view about how the colors acted in the story or compare it to the narrator’s.  Examples from the text are not used.</a:t>
                      </a:r>
                    </a:p>
                    <a:p>
                      <a:r>
                        <a:rPr lang="en-US" sz="1100" i="0" baseline="0" dirty="0" smtClean="0">
                          <a:solidFill>
                            <a:schemeClr val="tx1"/>
                          </a:solidFill>
                        </a:rPr>
                        <a:t>Sometimes people just argue.  That’s just the way it is.  One time I had a fight with my best friend, but we made up.</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10178916"/>
              </p:ext>
            </p:extLst>
          </p:nvPr>
        </p:nvGraphicFramePr>
        <p:xfrm>
          <a:off x="5562600" y="7696200"/>
          <a:ext cx="1600200" cy="533400"/>
        </p:xfrm>
        <a:graphic>
          <a:graphicData uri="http://schemas.openxmlformats.org/drawingml/2006/table">
            <a:tbl>
              <a:tblPr firstRow="1" firstCol="1" bandRow="1"/>
              <a:tblGrid>
                <a:gridCol w="1600200"/>
              </a:tblGrid>
              <a:tr h="137426">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RL.3.6     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5974">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Analyze how a character or narrator’s point of view is different than your own.</a:t>
                      </a:r>
                      <a:endParaRPr lang="en-US" sz="800" b="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108293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21</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1440493922"/>
              </p:ext>
            </p:extLst>
          </p:nvPr>
        </p:nvGraphicFramePr>
        <p:xfrm>
          <a:off x="480386" y="381000"/>
          <a:ext cx="6834814" cy="6920484"/>
        </p:xfrm>
        <a:graphic>
          <a:graphicData uri="http://schemas.openxmlformats.org/drawingml/2006/table">
            <a:tbl>
              <a:tblPr firstRow="1"/>
              <a:tblGrid>
                <a:gridCol w="586414"/>
                <a:gridCol w="6248400"/>
              </a:tblGrid>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4 Pre-Assessment </a:t>
                      </a:r>
                      <a:r>
                        <a:rPr lang="en-US" sz="1400" b="1" u="sng" dirty="0" smtClean="0"/>
                        <a:t>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lvl="0" algn="l">
                        <a:defRPr sz="1800" b="0" i="0"/>
                      </a:pPr>
                      <a:r>
                        <a:rPr sz="1400" b="1" dirty="0">
                          <a:latin typeface="+mn-lt"/>
                        </a:rPr>
                        <a:t>Standard </a:t>
                      </a:r>
                      <a:r>
                        <a:rPr sz="1400" b="1" dirty="0" smtClean="0">
                          <a:latin typeface="+mn-lt"/>
                        </a:rPr>
                        <a:t>R</a:t>
                      </a:r>
                      <a:r>
                        <a:rPr lang="en-US" sz="1400" b="1" baseline="0" dirty="0" smtClean="0">
                          <a:solidFill>
                            <a:schemeClr val="tx1"/>
                          </a:solidFill>
                          <a:latin typeface="+mn-lt"/>
                        </a:rPr>
                        <a:t>L.3.9  </a:t>
                      </a:r>
                      <a:r>
                        <a:rPr lang="en-US" sz="1400" b="1" baseline="0" dirty="0" smtClean="0">
                          <a:solidFill>
                            <a:srgbClr val="FF0000"/>
                          </a:solidFill>
                          <a:latin typeface="+mn-lt"/>
                        </a:rPr>
                        <a:t>        </a:t>
                      </a:r>
                      <a:r>
                        <a:rPr sz="1400" b="1" dirty="0" smtClean="0">
                          <a:latin typeface="+mn-lt"/>
                        </a:rPr>
                        <a:t>3 </a:t>
                      </a:r>
                      <a:r>
                        <a:rPr sz="1400" b="1" dirty="0">
                          <a:latin typeface="+mn-lt"/>
                        </a:rPr>
                        <a:t>Point Reading </a:t>
                      </a:r>
                      <a:r>
                        <a:rPr sz="1400" b="1" u="sng" dirty="0">
                          <a:latin typeface="+mn-lt"/>
                        </a:rPr>
                        <a:t>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47853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sz="1400" b="1" dirty="0">
                          <a:latin typeface="+mn-lt"/>
                        </a:rPr>
                        <a:t>Question </a:t>
                      </a:r>
                      <a:r>
                        <a:rPr lang="en-US" sz="1400" b="1" dirty="0" smtClean="0">
                          <a:latin typeface="+mn-lt"/>
                        </a:rPr>
                        <a:t>#8 P</a:t>
                      </a:r>
                      <a:r>
                        <a:rPr sz="1400" b="1" dirty="0" smtClean="0">
                          <a:latin typeface="+mn-lt"/>
                        </a:rPr>
                        <a:t>rompt:</a:t>
                      </a:r>
                      <a:r>
                        <a:rPr lang="en-US" sz="1400" b="0" i="0" u="none" baseline="0" dirty="0" smtClean="0">
                          <a:solidFill>
                            <a:schemeClr val="tx1"/>
                          </a:solidFill>
                          <a:latin typeface="+mn-lt"/>
                          <a:cs typeface="Helvetica" panose="020B0604020202020204" pitchFamily="34" charset="0"/>
                        </a:rPr>
                        <a:t> How are the themes of </a:t>
                      </a:r>
                      <a:r>
                        <a:rPr lang="en-US" sz="1400" b="1" i="1" u="sng" baseline="0" dirty="0" smtClean="0">
                          <a:solidFill>
                            <a:schemeClr val="tx1"/>
                          </a:solidFill>
                          <a:latin typeface="+mn-lt"/>
                          <a:cs typeface="Helvetica" panose="020B0604020202020204" pitchFamily="34" charset="0"/>
                        </a:rPr>
                        <a:t>Arcy’s Rainbow </a:t>
                      </a:r>
                      <a:r>
                        <a:rPr lang="en-US" sz="1400" b="0" i="0" u="none" baseline="0" dirty="0" smtClean="0">
                          <a:solidFill>
                            <a:schemeClr val="tx1"/>
                          </a:solidFill>
                          <a:latin typeface="+mn-lt"/>
                          <a:cs typeface="Helvetica" panose="020B0604020202020204" pitchFamily="34" charset="0"/>
                        </a:rPr>
                        <a:t>and </a:t>
                      </a:r>
                      <a:r>
                        <a:rPr lang="en-US" sz="1400" b="1" i="1" u="sng" baseline="0" dirty="0" smtClean="0">
                          <a:solidFill>
                            <a:schemeClr val="tx1"/>
                          </a:solidFill>
                          <a:latin typeface="+mn-lt"/>
                          <a:cs typeface="Helvetica" panose="020B0604020202020204" pitchFamily="34" charset="0"/>
                        </a:rPr>
                        <a:t>The Whys of Weather- The Colors of the Rainbow</a:t>
                      </a:r>
                      <a:r>
                        <a:rPr lang="en-US" sz="1400" b="0" i="0" u="none" baseline="0" dirty="0" smtClean="0">
                          <a:solidFill>
                            <a:schemeClr val="tx1"/>
                          </a:solidFill>
                          <a:latin typeface="+mn-lt"/>
                          <a:cs typeface="Helvetica" panose="020B0604020202020204" pitchFamily="34" charset="0"/>
                        </a:rPr>
                        <a:t> similar?  How are they different?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endParaRPr lang="en-US" sz="1000" u="none" kern="1200" dirty="0" smtClean="0">
                        <a:solidFill>
                          <a:schemeClr val="tx1"/>
                        </a:solidFill>
                        <a:effectLst/>
                        <a:latin typeface="+mn-lt"/>
                        <a:ea typeface="+mn-ea"/>
                        <a:cs typeface="+mn-cs"/>
                      </a:endParaRPr>
                    </a:p>
                    <a:p>
                      <a:r>
                        <a:rPr sz="1000" b="1" u="sng" dirty="0" smtClean="0">
                          <a:solidFill>
                            <a:schemeClr val="tx1"/>
                          </a:solidFill>
                          <a:latin typeface="+mn-lt"/>
                        </a:rPr>
                        <a:t>Sufficient Evidence</a:t>
                      </a:r>
                      <a:r>
                        <a:rPr lang="en-US" sz="1000" b="0" u="sng" baseline="0" dirty="0" smtClean="0">
                          <a:solidFill>
                            <a:schemeClr val="tx1"/>
                          </a:solidFill>
                          <a:uFill>
                            <a:solidFill/>
                          </a:uFill>
                          <a:latin typeface="+mn-lt"/>
                        </a:rPr>
                        <a:t> </a:t>
                      </a:r>
                      <a:r>
                        <a:rPr lang="en-US" sz="1000" b="0" baseline="0" dirty="0" smtClean="0">
                          <a:solidFill>
                            <a:schemeClr val="tx1"/>
                          </a:solidFill>
                          <a:uFill>
                            <a:solidFill/>
                          </a:uFill>
                          <a:latin typeface="+mn-lt"/>
                        </a:rPr>
                        <a:t>for a student response would include several components because this question is a DOK-4.  </a:t>
                      </a:r>
                    </a:p>
                    <a:p>
                      <a:r>
                        <a:rPr lang="en-US" sz="1000" b="0" baseline="0" dirty="0" smtClean="0">
                          <a:solidFill>
                            <a:schemeClr val="tx1"/>
                          </a:solidFill>
                          <a:uFill>
                            <a:solidFill/>
                          </a:uFill>
                          <a:latin typeface="+mn-lt"/>
                        </a:rPr>
                        <a:t>A student response should:</a:t>
                      </a:r>
                    </a:p>
                    <a:p>
                      <a:pPr marL="228600" indent="-228600">
                        <a:buAutoNum type="arabicParenBoth"/>
                      </a:pPr>
                      <a:r>
                        <a:rPr lang="en-US" sz="1000" b="1" baseline="0" dirty="0" smtClean="0">
                          <a:solidFill>
                            <a:schemeClr val="tx1"/>
                          </a:solidFill>
                          <a:uFill>
                            <a:solidFill/>
                          </a:uFill>
                          <a:latin typeface="+mn-lt"/>
                        </a:rPr>
                        <a:t>Identify or state what the theme of each text is</a:t>
                      </a:r>
                    </a:p>
                    <a:p>
                      <a:pPr marL="228600" indent="-228600">
                        <a:buAutoNum type="arabicParenBoth"/>
                      </a:pPr>
                      <a:r>
                        <a:rPr lang="en-US" sz="1000" b="1" baseline="0" dirty="0" smtClean="0">
                          <a:solidFill>
                            <a:schemeClr val="tx1"/>
                          </a:solidFill>
                          <a:uFill>
                            <a:solidFill/>
                          </a:uFill>
                          <a:latin typeface="+mn-lt"/>
                        </a:rPr>
                        <a:t>Compare the two themes for similarities </a:t>
                      </a:r>
                    </a:p>
                    <a:p>
                      <a:r>
                        <a:rPr lang="en-US" sz="1000" b="1" baseline="0" dirty="0" smtClean="0">
                          <a:solidFill>
                            <a:schemeClr val="tx1"/>
                          </a:solidFill>
                          <a:uFill>
                            <a:solidFill/>
                          </a:uFill>
                          <a:latin typeface="+mn-lt"/>
                        </a:rPr>
                        <a:t>(3)   Explain the major differences between both texts</a:t>
                      </a:r>
                    </a:p>
                    <a:p>
                      <a:r>
                        <a:rPr sz="1000" b="1" u="sng" dirty="0" smtClean="0">
                          <a:solidFill>
                            <a:schemeClr val="tx1"/>
                          </a:solidFill>
                          <a:latin typeface="+mn-lt"/>
                        </a:rPr>
                        <a:t>Full Support</a:t>
                      </a:r>
                      <a:r>
                        <a:rPr lang="en-US" sz="1000" b="0" u="none" baseline="0" dirty="0" smtClean="0">
                          <a:solidFill>
                            <a:schemeClr val="tx1"/>
                          </a:solidFill>
                          <a:latin typeface="+mn-lt"/>
                        </a:rPr>
                        <a:t> </a:t>
                      </a:r>
                      <a:r>
                        <a:rPr lang="en-US" sz="1000" b="0" baseline="0" dirty="0" smtClean="0">
                          <a:solidFill>
                            <a:schemeClr val="tx1"/>
                          </a:solidFill>
                          <a:latin typeface="+mn-lt"/>
                        </a:rPr>
                        <a:t>(other details) should support each of the three statements of evidence (listed above).  Examples of each could include the following:</a:t>
                      </a:r>
                    </a:p>
                    <a:p>
                      <a:pPr marL="228600" indent="-228600">
                        <a:buAutoNum type="arabicParenBoth"/>
                      </a:pPr>
                      <a:r>
                        <a:rPr lang="en-US" sz="1000" b="1" baseline="0" dirty="0" smtClean="0">
                          <a:solidFill>
                            <a:schemeClr val="tx1"/>
                          </a:solidFill>
                          <a:uFill>
                            <a:solidFill/>
                          </a:uFill>
                          <a:latin typeface="+mn-lt"/>
                        </a:rPr>
                        <a:t>Identify or state what the theme of each text is:   </a:t>
                      </a:r>
                    </a:p>
                    <a:p>
                      <a:pPr marL="230188" indent="-230188">
                        <a:buNone/>
                      </a:pPr>
                      <a:r>
                        <a:rPr lang="en-US" sz="1000" b="0" baseline="0" dirty="0" smtClean="0">
                          <a:solidFill>
                            <a:schemeClr val="tx1"/>
                          </a:solidFill>
                          <a:uFill>
                            <a:solidFill/>
                          </a:uFill>
                          <a:latin typeface="+mn-lt"/>
                        </a:rPr>
                        <a:t>        The theme of the text for </a:t>
                      </a:r>
                      <a:r>
                        <a:rPr lang="en-US" sz="1000" b="1" i="1" u="sng" baseline="0" dirty="0" err="1" smtClean="0">
                          <a:solidFill>
                            <a:schemeClr val="tx1"/>
                          </a:solidFill>
                          <a:uFill>
                            <a:solidFill/>
                          </a:uFill>
                          <a:latin typeface="+mn-lt"/>
                        </a:rPr>
                        <a:t>Arcy’s</a:t>
                      </a:r>
                      <a:r>
                        <a:rPr lang="en-US" sz="1000" b="1" i="1" u="sng" baseline="0" dirty="0" smtClean="0">
                          <a:solidFill>
                            <a:schemeClr val="tx1"/>
                          </a:solidFill>
                          <a:uFill>
                            <a:solidFill/>
                          </a:uFill>
                          <a:latin typeface="+mn-lt"/>
                        </a:rPr>
                        <a:t> Rainbow</a:t>
                      </a:r>
                      <a:r>
                        <a:rPr lang="en-US" sz="1000" b="0" baseline="0" dirty="0" smtClean="0">
                          <a:solidFill>
                            <a:schemeClr val="tx1"/>
                          </a:solidFill>
                          <a:uFill>
                            <a:solidFill/>
                          </a:uFill>
                          <a:latin typeface="+mn-lt"/>
                        </a:rPr>
                        <a:t>, is how a girl finds out not only about rainbows but that sometimes you need to  listen to others and you can learn more.  </a:t>
                      </a:r>
                      <a:r>
                        <a:rPr lang="en-US" sz="1000" b="1" i="1" u="sng" baseline="0" dirty="0" smtClean="0">
                          <a:solidFill>
                            <a:schemeClr val="tx1"/>
                          </a:solidFill>
                          <a:uFill>
                            <a:solidFill/>
                          </a:uFill>
                          <a:latin typeface="+mn-lt"/>
                        </a:rPr>
                        <a:t>The Whys of Weather – The Colors of the Rainbow </a:t>
                      </a:r>
                      <a:r>
                        <a:rPr lang="en-US" sz="1000" b="0" baseline="0" dirty="0" smtClean="0">
                          <a:solidFill>
                            <a:schemeClr val="tx1"/>
                          </a:solidFill>
                          <a:uFill>
                            <a:solidFill/>
                          </a:uFill>
                          <a:latin typeface="+mn-lt"/>
                        </a:rPr>
                        <a:t>is that arguing and being jealous  </a:t>
                      </a:r>
                    </a:p>
                    <a:p>
                      <a:pPr marL="230188" indent="-230188">
                        <a:buNone/>
                      </a:pPr>
                      <a:r>
                        <a:rPr lang="en-US" sz="1000" b="0" baseline="0" dirty="0" smtClean="0">
                          <a:solidFill>
                            <a:schemeClr val="tx1"/>
                          </a:solidFill>
                          <a:uFill>
                            <a:solidFill/>
                          </a:uFill>
                          <a:latin typeface="+mn-lt"/>
                        </a:rPr>
                        <a:t>        does not benefit anyone and that getting along does.</a:t>
                      </a:r>
                    </a:p>
                    <a:p>
                      <a:pPr marL="0" indent="0">
                        <a:buFont typeface="+mj-lt"/>
                        <a:buNone/>
                      </a:pPr>
                      <a:r>
                        <a:rPr lang="en-US" sz="1000" b="1" baseline="0" dirty="0" smtClean="0">
                          <a:solidFill>
                            <a:schemeClr val="tx1"/>
                          </a:solidFill>
                          <a:uFill>
                            <a:solidFill/>
                          </a:uFill>
                          <a:latin typeface="+mn-lt"/>
                        </a:rPr>
                        <a:t>(2)   Compare the two themes for similarities:</a:t>
                      </a:r>
                    </a:p>
                    <a:p>
                      <a:pPr marL="233363" indent="-233363">
                        <a:buNone/>
                      </a:pPr>
                      <a:r>
                        <a:rPr lang="en-US" sz="1000" b="0" baseline="0" dirty="0" smtClean="0">
                          <a:solidFill>
                            <a:schemeClr val="tx1"/>
                          </a:solidFill>
                          <a:uFill>
                            <a:solidFill/>
                          </a:uFill>
                          <a:latin typeface="+mn-lt"/>
                        </a:rPr>
                        <a:t>        The two themes can be compared (meaning similarities) because they are (1) both fictional and both approach telling about rainbows and (2) both teach a lesson.</a:t>
                      </a:r>
                    </a:p>
                    <a:p>
                      <a:pPr marL="233363" indent="-233363">
                        <a:buNone/>
                      </a:pPr>
                      <a:r>
                        <a:rPr lang="en-US" sz="1000" b="1" baseline="0" dirty="0" smtClean="0">
                          <a:solidFill>
                            <a:schemeClr val="tx1"/>
                          </a:solidFill>
                          <a:uFill>
                            <a:solidFill/>
                          </a:uFill>
                          <a:latin typeface="+mn-lt"/>
                        </a:rPr>
                        <a:t>(3)    Explain the major differences between both texts:</a:t>
                      </a:r>
                    </a:p>
                    <a:p>
                      <a:pPr marL="233363" indent="0">
                        <a:buNone/>
                      </a:pPr>
                      <a:r>
                        <a:rPr lang="en-US" sz="1000" b="0" baseline="0" dirty="0" smtClean="0">
                          <a:solidFill>
                            <a:schemeClr val="tx1"/>
                          </a:solidFill>
                          <a:uFill>
                            <a:solidFill/>
                          </a:uFill>
                          <a:latin typeface="+mn-lt"/>
                        </a:rPr>
                        <a:t>A response should explain that the major differences between the two texts are (1) one is written realistically while one is a fable that could not have happened, (2) the lessons learned are very different.</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295656">
                <a:tc>
                  <a:txBody>
                    <a:bodyPr/>
                    <a:lstStyle/>
                    <a:p>
                      <a:pPr lvl="0" algn="ctr">
                        <a:defRPr sz="1800" b="0" i="0"/>
                      </a:pPr>
                      <a:r>
                        <a:rPr sz="2000" b="1" dirty="0">
                          <a:latin typeface="+mn-lt"/>
                        </a:rPr>
                        <a:t>3</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states the theme of both texts and provides </a:t>
                      </a:r>
                      <a:r>
                        <a:rPr lang="en-US" sz="900" b="1" i="1" u="none" kern="1200" baseline="0" dirty="0" smtClean="0">
                          <a:solidFill>
                            <a:schemeClr val="tx1"/>
                          </a:solidFill>
                          <a:latin typeface="+mn-lt"/>
                          <a:ea typeface="+mn-ea"/>
                          <a:cs typeface="+mn-cs"/>
                        </a:rPr>
                        <a:t>proficient</a:t>
                      </a:r>
                      <a:r>
                        <a:rPr lang="en-US" sz="900" b="0" i="1" u="none" kern="1200" baseline="0" dirty="0" smtClean="0">
                          <a:solidFill>
                            <a:schemeClr val="tx1"/>
                          </a:solidFill>
                          <a:latin typeface="+mn-lt"/>
                          <a:ea typeface="+mn-ea"/>
                          <a:cs typeface="+mn-cs"/>
                        </a:rPr>
                        <a:t> evidence of their similarities and major differences between each.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kern="1200" baseline="0" dirty="0" smtClean="0">
                          <a:solidFill>
                            <a:schemeClr val="tx1"/>
                          </a:solidFill>
                          <a:latin typeface="+mn-lt"/>
                          <a:ea typeface="+mn-ea"/>
                          <a:cs typeface="+mn-cs"/>
                        </a:rPr>
                        <a:t>Both</a:t>
                      </a:r>
                      <a:r>
                        <a:rPr lang="en-US" sz="1050" b="0" i="1" u="none" kern="1200" baseline="0" dirty="0" smtClean="0">
                          <a:solidFill>
                            <a:schemeClr val="tx1"/>
                          </a:solidFill>
                          <a:latin typeface="+mn-lt"/>
                          <a:ea typeface="+mn-ea"/>
                          <a:cs typeface="+mn-cs"/>
                        </a:rPr>
                        <a:t> </a:t>
                      </a:r>
                      <a:r>
                        <a:rPr lang="en-US" sz="1050" b="0" i="0" u="none" kern="1200" baseline="0" dirty="0" smtClean="0">
                          <a:solidFill>
                            <a:schemeClr val="tx1"/>
                          </a:solidFill>
                          <a:latin typeface="+mn-lt"/>
                          <a:ea typeface="+mn-ea"/>
                          <a:cs typeface="+mn-cs"/>
                        </a:rPr>
                        <a:t>stories </a:t>
                      </a:r>
                      <a:r>
                        <a:rPr lang="en-US" sz="1050" b="1" i="1" u="sng" kern="1200" baseline="0" dirty="0" smtClean="0">
                          <a:solidFill>
                            <a:schemeClr val="tx1"/>
                          </a:solidFill>
                          <a:latin typeface="+mn-lt"/>
                          <a:ea typeface="+mn-ea"/>
                          <a:cs typeface="+mn-cs"/>
                        </a:rPr>
                        <a:t>Arcy’s Rainbow</a:t>
                      </a:r>
                      <a:r>
                        <a:rPr lang="en-US" sz="1050" b="1" i="1" u="none" kern="1200" baseline="0" dirty="0" smtClean="0">
                          <a:solidFill>
                            <a:schemeClr val="tx1"/>
                          </a:solidFill>
                          <a:latin typeface="+mn-lt"/>
                          <a:ea typeface="+mn-ea"/>
                          <a:cs typeface="+mn-cs"/>
                        </a:rPr>
                        <a:t> </a:t>
                      </a:r>
                      <a:r>
                        <a:rPr lang="en-US" sz="1050" b="0" i="0" u="none" kern="1200" baseline="0" dirty="0" smtClean="0">
                          <a:solidFill>
                            <a:schemeClr val="tx1"/>
                          </a:solidFill>
                          <a:latin typeface="+mn-lt"/>
                          <a:ea typeface="+mn-ea"/>
                          <a:cs typeface="+mn-cs"/>
                        </a:rPr>
                        <a:t>and </a:t>
                      </a:r>
                      <a:r>
                        <a:rPr lang="en-US" sz="1050" b="1" i="1" u="sng" kern="1200" baseline="0" dirty="0" smtClean="0">
                          <a:solidFill>
                            <a:schemeClr val="tx1"/>
                          </a:solidFill>
                          <a:latin typeface="+mn-lt"/>
                          <a:ea typeface="+mn-ea"/>
                          <a:cs typeface="+mn-cs"/>
                        </a:rPr>
                        <a:t>The Whys of Weather – The Colors of the Rainbow</a:t>
                      </a:r>
                      <a:r>
                        <a:rPr lang="en-US" sz="1050" b="1" i="1" u="none" kern="1200" baseline="0" dirty="0" smtClean="0">
                          <a:solidFill>
                            <a:schemeClr val="tx1"/>
                          </a:solidFill>
                          <a:latin typeface="+mn-lt"/>
                          <a:ea typeface="+mn-ea"/>
                          <a:cs typeface="+mn-cs"/>
                        </a:rPr>
                        <a:t> </a:t>
                      </a:r>
                      <a:r>
                        <a:rPr lang="en-US" sz="1050" b="0" i="0" u="none" kern="1200" baseline="0" dirty="0" smtClean="0">
                          <a:solidFill>
                            <a:schemeClr val="tx1"/>
                          </a:solidFill>
                          <a:latin typeface="+mn-lt"/>
                          <a:ea typeface="+mn-ea"/>
                          <a:cs typeface="+mn-cs"/>
                        </a:rPr>
                        <a:t>have a theme of learning a lesson by listening to others.  What makes the themes different is that the lessons learned are different.  In </a:t>
                      </a:r>
                      <a:r>
                        <a:rPr lang="en-US" sz="1050" b="1" i="1" u="sng" kern="1200" baseline="0" dirty="0" smtClean="0">
                          <a:solidFill>
                            <a:schemeClr val="tx1"/>
                          </a:solidFill>
                          <a:latin typeface="+mn-lt"/>
                          <a:ea typeface="+mn-ea"/>
                          <a:cs typeface="+mn-cs"/>
                        </a:rPr>
                        <a:t>Arcy’s Rainbow</a:t>
                      </a:r>
                      <a:r>
                        <a:rPr lang="en-US" sz="1050" b="0" i="0" u="none" kern="1200" baseline="0" dirty="0" smtClean="0">
                          <a:solidFill>
                            <a:schemeClr val="tx1"/>
                          </a:solidFill>
                          <a:latin typeface="+mn-lt"/>
                          <a:ea typeface="+mn-ea"/>
                          <a:cs typeface="+mn-cs"/>
                        </a:rPr>
                        <a:t> the girl learns that you can’t really catch a rainbow.  Arcy also learns that rainbows are made by rain shining through the sun.  In </a:t>
                      </a:r>
                      <a:r>
                        <a:rPr lang="en-US" sz="1050" b="1" i="1" u="sng" kern="1200" baseline="0" dirty="0" smtClean="0">
                          <a:solidFill>
                            <a:schemeClr val="tx1"/>
                          </a:solidFill>
                          <a:latin typeface="+mn-lt"/>
                          <a:ea typeface="+mn-ea"/>
                          <a:cs typeface="+mn-cs"/>
                        </a:rPr>
                        <a:t>The Whys of Weather – The Colors of the Rainbow</a:t>
                      </a:r>
                      <a:r>
                        <a:rPr lang="en-US" sz="1050" b="0" i="0" u="none" kern="1200" baseline="0" dirty="0" smtClean="0">
                          <a:solidFill>
                            <a:schemeClr val="tx1"/>
                          </a:solidFill>
                          <a:latin typeface="+mn-lt"/>
                          <a:ea typeface="+mn-ea"/>
                          <a:cs typeface="+mn-cs"/>
                        </a:rPr>
                        <a:t>, the colors learn that arguing does not make peace or give hope.  The colors also learn that when they join together they make a beautiful rainbow in the sky.</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04800">
                <a:tc>
                  <a:txBody>
                    <a:bodyPr/>
                    <a:lstStyle/>
                    <a:p>
                      <a:pPr lvl="0" algn="ctr">
                        <a:defRPr sz="1800" b="0" i="0"/>
                      </a:pPr>
                      <a:r>
                        <a:rPr sz="2000" b="1" dirty="0">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a:t>
                      </a:r>
                      <a:r>
                        <a:rPr lang="en-US" sz="900" b="1" i="1" u="none" kern="1200" baseline="0" dirty="0" smtClean="0">
                          <a:solidFill>
                            <a:schemeClr val="tx1"/>
                          </a:solidFill>
                          <a:latin typeface="+mn-lt"/>
                          <a:ea typeface="+mn-ea"/>
                          <a:cs typeface="+mn-cs"/>
                        </a:rPr>
                        <a:t>partially</a:t>
                      </a:r>
                      <a:r>
                        <a:rPr lang="en-US" sz="900" b="0" i="1" u="none" kern="1200" baseline="0" dirty="0" smtClean="0">
                          <a:solidFill>
                            <a:schemeClr val="tx1"/>
                          </a:solidFill>
                          <a:latin typeface="+mn-lt"/>
                          <a:ea typeface="+mn-ea"/>
                          <a:cs typeface="+mn-cs"/>
                        </a:rPr>
                        <a:t> states the theme of both texts and provides </a:t>
                      </a:r>
                      <a:r>
                        <a:rPr lang="en-US" sz="900" b="1" i="1" u="none" kern="1200" baseline="0" dirty="0" smtClean="0">
                          <a:solidFill>
                            <a:schemeClr val="tx1"/>
                          </a:solidFill>
                          <a:latin typeface="+mn-lt"/>
                          <a:ea typeface="+mn-ea"/>
                          <a:cs typeface="+mn-cs"/>
                        </a:rPr>
                        <a:t>partial</a:t>
                      </a:r>
                      <a:r>
                        <a:rPr lang="en-US" sz="900" b="0" i="1" u="none" kern="1200" baseline="0" dirty="0" smtClean="0">
                          <a:solidFill>
                            <a:schemeClr val="tx1"/>
                          </a:solidFill>
                          <a:latin typeface="+mn-lt"/>
                          <a:ea typeface="+mn-ea"/>
                          <a:cs typeface="+mn-cs"/>
                        </a:rPr>
                        <a:t> evidence of their similarities and </a:t>
                      </a:r>
                      <a:r>
                        <a:rPr lang="en-US" sz="900" b="1" i="1" u="none" kern="1200" baseline="0" dirty="0" smtClean="0">
                          <a:solidFill>
                            <a:schemeClr val="tx1"/>
                          </a:solidFill>
                          <a:latin typeface="+mn-lt"/>
                          <a:ea typeface="+mn-ea"/>
                          <a:cs typeface="+mn-cs"/>
                        </a:rPr>
                        <a:t>partial or some </a:t>
                      </a:r>
                      <a:r>
                        <a:rPr lang="en-US" sz="900" b="0" i="1" u="none" kern="1200" baseline="0" dirty="0" smtClean="0">
                          <a:solidFill>
                            <a:schemeClr val="tx1"/>
                          </a:solidFill>
                          <a:latin typeface="+mn-lt"/>
                          <a:ea typeface="+mn-ea"/>
                          <a:cs typeface="+mn-cs"/>
                        </a:rPr>
                        <a:t>differences between the two texts with some evidence from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kern="1200" baseline="0" dirty="0" smtClean="0">
                          <a:solidFill>
                            <a:schemeClr val="tx1"/>
                          </a:solidFill>
                          <a:latin typeface="+mn-lt"/>
                          <a:ea typeface="+mn-ea"/>
                          <a:cs typeface="+mn-cs"/>
                        </a:rPr>
                        <a:t>Both of the stories are about rainbows and rain.  In both stories they learn something important. They are different because the colors learn to quit arguing while the girl learns you can’t catch a rainbow.</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0">
                <a:tc>
                  <a:txBody>
                    <a:bodyPr/>
                    <a:lstStyle/>
                    <a:p>
                      <a:pPr lvl="0" algn="ctr">
                        <a:defRPr sz="1800" b="0" i="0"/>
                      </a:pPr>
                      <a:r>
                        <a:rPr sz="2000" b="1" dirty="0">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a:t>
                      </a:r>
                      <a:r>
                        <a:rPr lang="en-US" sz="900" b="1" i="1" u="none" kern="1200" baseline="0" dirty="0" smtClean="0">
                          <a:solidFill>
                            <a:schemeClr val="tx1"/>
                          </a:solidFill>
                          <a:latin typeface="+mn-lt"/>
                          <a:ea typeface="+mn-ea"/>
                          <a:cs typeface="+mn-cs"/>
                        </a:rPr>
                        <a:t>minimally</a:t>
                      </a:r>
                      <a:r>
                        <a:rPr lang="en-US" sz="900" b="0" i="1" u="none" kern="1200" baseline="0" dirty="0" smtClean="0">
                          <a:solidFill>
                            <a:schemeClr val="tx1"/>
                          </a:solidFill>
                          <a:latin typeface="+mn-lt"/>
                          <a:ea typeface="+mn-ea"/>
                          <a:cs typeface="+mn-cs"/>
                        </a:rPr>
                        <a:t> states the theme of both texts and provides </a:t>
                      </a:r>
                      <a:r>
                        <a:rPr lang="en-US" sz="900" b="1" i="1" u="none" kern="1200" baseline="0" dirty="0" smtClean="0">
                          <a:solidFill>
                            <a:schemeClr val="tx1"/>
                          </a:solidFill>
                          <a:latin typeface="+mn-lt"/>
                          <a:ea typeface="+mn-ea"/>
                          <a:cs typeface="+mn-cs"/>
                        </a:rPr>
                        <a:t>minimal</a:t>
                      </a:r>
                      <a:r>
                        <a:rPr lang="en-US" sz="900" b="0" i="1" u="none" kern="1200" baseline="0" dirty="0" smtClean="0">
                          <a:solidFill>
                            <a:schemeClr val="tx1"/>
                          </a:solidFill>
                          <a:latin typeface="+mn-lt"/>
                          <a:ea typeface="+mn-ea"/>
                          <a:cs typeface="+mn-cs"/>
                        </a:rPr>
                        <a:t> evidence of their similarities and </a:t>
                      </a:r>
                      <a:r>
                        <a:rPr lang="en-US" sz="900" b="1" i="1" u="none" kern="1200" baseline="0" dirty="0" smtClean="0">
                          <a:solidFill>
                            <a:schemeClr val="tx1"/>
                          </a:solidFill>
                          <a:latin typeface="+mn-lt"/>
                          <a:ea typeface="+mn-ea"/>
                          <a:cs typeface="+mn-cs"/>
                        </a:rPr>
                        <a:t>minimal or vague </a:t>
                      </a:r>
                      <a:r>
                        <a:rPr lang="en-US" sz="900" b="0" i="1" u="none" kern="1200" baseline="0" dirty="0" smtClean="0">
                          <a:solidFill>
                            <a:schemeClr val="tx1"/>
                          </a:solidFill>
                          <a:latin typeface="+mn-lt"/>
                          <a:ea typeface="+mn-ea"/>
                          <a:cs typeface="+mn-cs"/>
                        </a:rPr>
                        <a:t>differences between the two texts with little evidence from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kern="1200" baseline="0" dirty="0" smtClean="0">
                          <a:solidFill>
                            <a:schemeClr val="tx1"/>
                          </a:solidFill>
                          <a:latin typeface="+mn-lt"/>
                          <a:ea typeface="+mn-ea"/>
                          <a:cs typeface="+mn-cs"/>
                        </a:rPr>
                        <a:t>These two stories are about what makes a rainbow.  I love rainbows.  That’s how they are similar.  They are different too because sometimes you can’t see a rainbow and sometimes you can.</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50520">
                <a:tc>
                  <a:txBody>
                    <a:bodyPr/>
                    <a:lstStyle/>
                    <a:p>
                      <a:pPr lvl="0" algn="ctr">
                        <a:defRPr sz="1800" b="0" i="0"/>
                      </a:pPr>
                      <a:r>
                        <a:rPr sz="2000" b="1" dirty="0">
                          <a:latin typeface="+mn-lt"/>
                        </a:rPr>
                        <a:t>0</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1" u="none" kern="1200" baseline="0" dirty="0" smtClean="0">
                          <a:solidFill>
                            <a:schemeClr val="tx1"/>
                          </a:solidFill>
                          <a:latin typeface="+mn-lt"/>
                          <a:ea typeface="+mn-ea"/>
                          <a:cs typeface="+mn-cs"/>
                        </a:rPr>
                        <a:t>The response does not clearly state the theme of both texts or provides evidence of similarities.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b="0" i="0" u="none" kern="1200" baseline="0" dirty="0" smtClean="0">
                          <a:solidFill>
                            <a:schemeClr val="tx1"/>
                          </a:solidFill>
                          <a:latin typeface="+mn-lt"/>
                          <a:ea typeface="+mn-ea"/>
                          <a:cs typeface="+mn-cs"/>
                        </a:rPr>
                        <a:t>A rainbow is very beautiful and has many colors.  The people in the story all loved rainbows too.</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33028672"/>
              </p:ext>
            </p:extLst>
          </p:nvPr>
        </p:nvGraphicFramePr>
        <p:xfrm>
          <a:off x="5334000" y="7696200"/>
          <a:ext cx="1981200" cy="533400"/>
        </p:xfrm>
        <a:graphic>
          <a:graphicData uri="http://schemas.openxmlformats.org/drawingml/2006/table">
            <a:tbl>
              <a:tblPr firstRow="1" firstCol="1" bandRow="1"/>
              <a:tblGrid>
                <a:gridCol w="1981200"/>
              </a:tblGrid>
              <a:tr h="7620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a:t>
                      </a:r>
                      <a:r>
                        <a:rPr lang="en-US" sz="800" b="1" baseline="0" dirty="0" smtClean="0">
                          <a:solidFill>
                            <a:srgbClr val="000000"/>
                          </a:solidFill>
                          <a:effectLst/>
                          <a:latin typeface="Calibri"/>
                          <a:ea typeface="Times New Roman"/>
                          <a:cs typeface="Times New Roman"/>
                        </a:rPr>
                        <a:t> RL.3.9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r>
              <a:tr h="411480">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Synthesize information in two or more texts about theme, setting or plot using comparing and contrasting to form a conclusion.</a:t>
                      </a:r>
                      <a:endParaRPr lang="en-US" sz="800" b="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10123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10969244"/>
              </p:ext>
            </p:extLst>
          </p:nvPr>
        </p:nvGraphicFramePr>
        <p:xfrm>
          <a:off x="385434" y="423318"/>
          <a:ext cx="6822440" cy="735939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Evidence of the ability to distinguish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relevant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from irrelevant information such as fact from opinion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#15 RL.3.6 </a:t>
                      </a:r>
                      <a:r>
                        <a:rPr lang="en-US" sz="1400" b="1" u="none" dirty="0" smtClean="0">
                          <a:solidFill>
                            <a:schemeClr val="tx1"/>
                          </a:solidFill>
                        </a:rPr>
                        <a:t>Prompt</a:t>
                      </a:r>
                      <a:r>
                        <a:rPr lang="en-US" sz="1400" b="1" dirty="0" smtClean="0">
                          <a:solidFill>
                            <a:schemeClr val="tx1"/>
                          </a:solidFill>
                        </a:rPr>
                        <a:t>: What is the author’s purpose for writing </a:t>
                      </a:r>
                      <a:r>
                        <a:rPr lang="en-US" sz="1400" b="1" i="1" u="sng" dirty="0" smtClean="0">
                          <a:solidFill>
                            <a:schemeClr val="tx1"/>
                          </a:solidFill>
                        </a:rPr>
                        <a:t>Rainbow Questions</a:t>
                      </a:r>
                      <a:r>
                        <a:rPr lang="en-US" sz="1400" b="1" dirty="0" smtClean="0">
                          <a:solidFill>
                            <a:schemeClr val="tx1"/>
                          </a:solidFill>
                        </a:rPr>
                        <a:t>?</a:t>
                      </a:r>
                      <a:r>
                        <a:rPr lang="en-US" sz="1400" b="1" baseline="0" dirty="0" smtClean="0">
                          <a:solidFill>
                            <a:schemeClr val="tx1"/>
                          </a:solidFill>
                        </a:rPr>
                        <a:t> </a:t>
                      </a:r>
                      <a:r>
                        <a:rPr lang="en-US" sz="1400" b="1" dirty="0" smtClean="0">
                          <a:solidFill>
                            <a:schemeClr val="tx1"/>
                          </a:solidFill>
                        </a:rPr>
                        <a:t>Would you have changed or added anything differently?</a:t>
                      </a:r>
                      <a:r>
                        <a:rPr lang="en-US" sz="1400" b="1" baseline="0" dirty="0" smtClean="0">
                          <a:solidFill>
                            <a:schemeClr val="tx1"/>
                          </a:solidFill>
                        </a:rPr>
                        <a:t> </a:t>
                      </a:r>
                      <a:r>
                        <a:rPr lang="en-US" sz="1400" b="1" dirty="0" smtClean="0">
                          <a:solidFill>
                            <a:schemeClr val="tx1"/>
                          </a:solidFill>
                        </a:rPr>
                        <a:t>Explain your thinking using examples from the text</a:t>
                      </a:r>
                      <a:r>
                        <a:rPr lang="en-US" sz="1600" b="1" dirty="0" smtClean="0">
                          <a:solidFill>
                            <a:schemeClr val="tx1"/>
                          </a:solidFill>
                        </a:rPr>
                        <a: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of the ability to distinguish </a:t>
                      </a:r>
                      <a:r>
                        <a:rPr kumimoji="0" lang="en-US" sz="1050" b="0" i="0" u="sng" strike="noStrike" kern="1200" cap="none" spc="0" normalizeH="0" baseline="0" noProof="0" dirty="0" smtClean="0">
                          <a:ln>
                            <a:noFill/>
                          </a:ln>
                          <a:solidFill>
                            <a:prstClr val="black"/>
                          </a:solidFill>
                          <a:effectLst/>
                          <a:uLnTx/>
                          <a:uFillTx/>
                          <a:latin typeface="+mn-lt"/>
                          <a:ea typeface="+mn-ea"/>
                          <a:cs typeface="+mn-cs"/>
                        </a:rPr>
                        <a:t>relevant from irrelevant</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information (such as fact from opinion) about the prompt.  Students must determine information that is relevant to their opinion as to why the author wrote the article.  Students should </a:t>
                      </a:r>
                      <a:r>
                        <a:rPr kumimoji="0" lang="en-US" sz="1050" b="1" i="0" u="sng" strike="noStrike" kern="1200" cap="none" spc="0" normalizeH="0" baseline="0" noProof="0" dirty="0" smtClean="0">
                          <a:ln>
                            <a:noFill/>
                          </a:ln>
                          <a:solidFill>
                            <a:prstClr val="black"/>
                          </a:solidFill>
                          <a:effectLst/>
                          <a:uLnTx/>
                          <a:uFillTx/>
                          <a:latin typeface="+mn-lt"/>
                          <a:ea typeface="+mn-ea"/>
                          <a:cs typeface="+mn-cs"/>
                        </a:rPr>
                        <a:t>first</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 determine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or state why the author wrote the article.  The author’s purpose in writing this article was to answer questions people may have about rainbows.  Students should state this in similar words or intent.  Relevant evidence to support this could include: (1) the title of the article “</a:t>
                      </a:r>
                      <a:r>
                        <a:rPr kumimoji="0" lang="en-US" sz="1050" b="1" i="1" u="sng" strike="noStrike" kern="1200" cap="none" spc="0" normalizeH="0" baseline="0" noProof="0" dirty="0" smtClean="0">
                          <a:ln>
                            <a:noFill/>
                          </a:ln>
                          <a:solidFill>
                            <a:prstClr val="black"/>
                          </a:solidFill>
                          <a:effectLst/>
                          <a:uLnTx/>
                          <a:uFillTx/>
                          <a:latin typeface="+mn-lt"/>
                          <a:ea typeface="+mn-ea"/>
                          <a:cs typeface="+mn-cs"/>
                        </a:rPr>
                        <a:t>Rainbow Questions</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(2) each paragraph begins with a question, (3) the author answers the question stated in each paragraph and (4) any examples or details from the text used as supporting evidence as to why the author probably wrote the second article.  </a:t>
                      </a:r>
                      <a:r>
                        <a:rPr kumimoji="0" lang="en-US" sz="1050" b="1" i="0" u="sng" strike="noStrike" kern="1200" cap="none" spc="0" normalizeH="0" baseline="0" noProof="0" dirty="0" smtClean="0">
                          <a:ln>
                            <a:noFill/>
                          </a:ln>
                          <a:solidFill>
                            <a:prstClr val="black"/>
                          </a:solidFill>
                          <a:effectLst/>
                          <a:uLnTx/>
                          <a:uFillTx/>
                          <a:latin typeface="+mn-lt"/>
                          <a:ea typeface="+mn-ea"/>
                          <a:cs typeface="+mn-cs"/>
                        </a:rPr>
                        <a:t>Secondly</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students should interject their own point of view (or purpose) by stating if they would have changed or added anything differently to the article, using examples from the text, and explaining why.  </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Any statement is acceptable if it is supported explicitly by the text and logically follows the topic of the text.</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 states why the author wrote the article and if</a:t>
                      </a:r>
                      <a:r>
                        <a:rPr lang="en-US" sz="1000" b="0" i="1" baseline="0" dirty="0" smtClean="0">
                          <a:solidFill>
                            <a:schemeClr val="tx1"/>
                          </a:solidFill>
                        </a:rPr>
                        <a:t> he or she would have changed or added anything differently, logically explaining their point of view using sufficient examples from the text.</a:t>
                      </a:r>
                    </a:p>
                    <a:p>
                      <a:r>
                        <a:rPr lang="en-US" sz="1100" i="0" dirty="0" smtClean="0">
                          <a:solidFill>
                            <a:schemeClr val="tx1"/>
                          </a:solidFill>
                        </a:rPr>
                        <a:t>The</a:t>
                      </a:r>
                      <a:r>
                        <a:rPr lang="en-US" sz="1100" i="0" baseline="0" dirty="0" smtClean="0">
                          <a:solidFill>
                            <a:schemeClr val="tx1"/>
                          </a:solidFill>
                        </a:rPr>
                        <a:t> author wrote </a:t>
                      </a:r>
                      <a:r>
                        <a:rPr lang="en-US" sz="1100" b="1" i="1" u="sng" baseline="0" dirty="0" smtClean="0">
                          <a:solidFill>
                            <a:schemeClr val="tx1"/>
                          </a:solidFill>
                        </a:rPr>
                        <a:t>Rainbow Questions</a:t>
                      </a:r>
                      <a:r>
                        <a:rPr lang="en-US" sz="1100" b="1" i="1" u="none" baseline="0" dirty="0" smtClean="0">
                          <a:solidFill>
                            <a:schemeClr val="tx1"/>
                          </a:solidFill>
                        </a:rPr>
                        <a:t> </a:t>
                      </a:r>
                      <a:r>
                        <a:rPr lang="en-US" sz="1100" i="0" baseline="0" dirty="0" smtClean="0">
                          <a:solidFill>
                            <a:schemeClr val="tx1"/>
                          </a:solidFill>
                        </a:rPr>
                        <a:t>to answer questions people may have about rainbows.  Each section of the article begins with a question and ends with an answer.  For instance, when asked “Where do you look for a rainbow?” the author explains that it must be raining and the sun shining!  I would not have changed any of the information already in the article because it is important that each question be answered.  I feel the author did a good job of answering each question.  I would add real life examples of kids experiencing seeing the different kinds of rainbows and how they felt when they saw them.  For instance, the question that asks “Can a rainbow appear during the night?” explains that it is rare to see a rainbow at night.  Imagine having a kid tell about actually seeing one!   The article has neat illustrations but real kids would make this even more interesting.</a:t>
                      </a:r>
                      <a:endParaRPr lang="en-US" sz="1100" i="0" dirty="0" smtClean="0">
                        <a:solidFill>
                          <a:schemeClr val="tx1"/>
                        </a:solidFill>
                      </a:endParaRP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 states why the author wrote the article and if he or she would have changed or added anything differently, however the student minimally explains their point of view with few or no examples from the text.</a:t>
                      </a:r>
                    </a:p>
                    <a:p>
                      <a:r>
                        <a:rPr lang="en-US" sz="1100" i="0" dirty="0" smtClean="0">
                          <a:solidFill>
                            <a:schemeClr val="tx1"/>
                          </a:solidFill>
                        </a:rPr>
                        <a:t>I really like the article </a:t>
                      </a:r>
                      <a:r>
                        <a:rPr lang="en-US" sz="1100" b="1" i="1" u="sng" dirty="0" smtClean="0">
                          <a:solidFill>
                            <a:schemeClr val="tx1"/>
                          </a:solidFill>
                        </a:rPr>
                        <a:t>Rainbow Questions</a:t>
                      </a:r>
                      <a:r>
                        <a:rPr lang="en-US" sz="1100" i="0" dirty="0" smtClean="0">
                          <a:solidFill>
                            <a:schemeClr val="tx1"/>
                          </a:solidFill>
                        </a:rPr>
                        <a:t> because I learned a lot about different kinds of rainbows.  There are upside-down rainbows and moonbows.  These are really cool.  I like how the author talks</a:t>
                      </a:r>
                      <a:r>
                        <a:rPr lang="en-US" sz="1100" i="0" baseline="0" dirty="0" smtClean="0">
                          <a:solidFill>
                            <a:schemeClr val="tx1"/>
                          </a:solidFill>
                        </a:rPr>
                        <a:t> about these and the pictures too.  I agree with the author and like it all.  I wouldn’t change anything.</a:t>
                      </a:r>
                      <a:endParaRPr lang="en-US" sz="1100" i="0" dirty="0" smtClean="0">
                        <a:solidFill>
                          <a:schemeClr val="tx1"/>
                        </a:solidFill>
                      </a:endParaRP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 does not logically state why the author wrote the article and does not specify if he or she would have changed or added anything differently.</a:t>
                      </a:r>
                    </a:p>
                    <a:p>
                      <a:r>
                        <a:rPr lang="en-US" sz="1100" i="0" dirty="0" smtClean="0">
                          <a:solidFill>
                            <a:schemeClr val="tx1"/>
                          </a:solidFill>
                        </a:rPr>
                        <a:t>I like this story about different kinds of rainbows.  I like all of them.  I learned a lot about rainbows.</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7440409"/>
              </p:ext>
            </p:extLst>
          </p:nvPr>
        </p:nvGraphicFramePr>
        <p:xfrm>
          <a:off x="5638800" y="8153400"/>
          <a:ext cx="1524000" cy="381000"/>
        </p:xfrm>
        <a:graphic>
          <a:graphicData uri="http://schemas.openxmlformats.org/drawingml/2006/table">
            <a:tbl>
              <a:tblPr firstRow="1" firstCol="1" bandRow="1"/>
              <a:tblGrid>
                <a:gridCol w="1524000"/>
              </a:tblGrid>
              <a:tr h="132472">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a:t>
                      </a:r>
                      <a:r>
                        <a:rPr lang="en-US" sz="800" b="1" baseline="0" dirty="0" smtClean="0">
                          <a:solidFill>
                            <a:srgbClr val="000000"/>
                          </a:solidFill>
                          <a:effectLst/>
                          <a:latin typeface="Calibri"/>
                          <a:ea typeface="Times New Roman"/>
                          <a:cs typeface="Times New Roman"/>
                        </a:rPr>
                        <a:t> RI.3.6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248528">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an author’s point of view is different than your own.</a:t>
                      </a:r>
                      <a:endParaRPr lang="en-US" sz="800" dirty="0">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146086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898778884"/>
              </p:ext>
            </p:extLst>
          </p:nvPr>
        </p:nvGraphicFramePr>
        <p:xfrm>
          <a:off x="568960" y="685800"/>
          <a:ext cx="6822440" cy="767791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200" b="1" baseline="0" dirty="0" smtClean="0">
                          <a:solidFill>
                            <a:schemeClr val="tx1"/>
                          </a:solidFill>
                        </a:rPr>
                        <a:t>Evidence of the ability to distinguish </a:t>
                      </a:r>
                      <a:r>
                        <a:rPr lang="en-US" sz="1200" b="1" u="sng" baseline="0" dirty="0" smtClean="0">
                          <a:solidFill>
                            <a:schemeClr val="tx1"/>
                          </a:solidFill>
                        </a:rPr>
                        <a:t>relevant</a:t>
                      </a:r>
                      <a:r>
                        <a:rPr lang="en-US" sz="1200" b="1" baseline="0" dirty="0" smtClean="0">
                          <a:solidFill>
                            <a:schemeClr val="tx1"/>
                          </a:solidFill>
                        </a:rPr>
                        <a:t> from irrelevant information such as fact from opinion</a:t>
                      </a:r>
                      <a:endParaRPr lang="en-US" sz="12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lvl="0" defTabSz="914400" fontAlgn="base">
                        <a:spcBef>
                          <a:spcPct val="0"/>
                        </a:spcBef>
                        <a:spcAft>
                          <a:spcPct val="0"/>
                        </a:spcAft>
                      </a:pPr>
                      <a:r>
                        <a:rPr lang="en-US" sz="1500" b="1" dirty="0" smtClean="0">
                          <a:solidFill>
                            <a:schemeClr val="tx1"/>
                          </a:solidFill>
                        </a:rPr>
                        <a:t>Question #16  RI.3.9</a:t>
                      </a:r>
                      <a:r>
                        <a:rPr lang="en-US" sz="1500" b="1" baseline="0" dirty="0" smtClean="0">
                          <a:solidFill>
                            <a:schemeClr val="tx1"/>
                          </a:solidFill>
                        </a:rPr>
                        <a:t> </a:t>
                      </a:r>
                      <a:r>
                        <a:rPr lang="en-US" sz="1500" b="1" dirty="0" smtClean="0">
                          <a:solidFill>
                            <a:schemeClr val="tx1"/>
                          </a:solidFill>
                        </a:rPr>
                        <a:t>Prompt: Why do some rainbows look different than others?  Give examples of  different kinds of rainbows from both articles to explain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pPr marL="231775" marR="0" lvl="0" indent="-231775"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a:t>
                      </a:r>
                      <a:r>
                        <a:rPr lang="en-US" sz="1100" b="1" u="sng" baseline="0" dirty="0" smtClean="0">
                          <a:solidFill>
                            <a:schemeClr val="tx1"/>
                          </a:solidFill>
                        </a:rPr>
                        <a:t> evidence </a:t>
                      </a:r>
                      <a:r>
                        <a:rPr lang="en-US" sz="1100" baseline="0" dirty="0" smtClean="0">
                          <a:solidFill>
                            <a:schemeClr val="tx1"/>
                          </a:solidFill>
                        </a:rPr>
                        <a:t>of the ability to </a:t>
                      </a:r>
                      <a:r>
                        <a:rPr lang="en-US" sz="1100" dirty="0" smtClean="0">
                          <a:solidFill>
                            <a:schemeClr val="tx1"/>
                          </a:solidFill>
                        </a:rPr>
                        <a:t>distinguish </a:t>
                      </a:r>
                      <a:r>
                        <a:rPr lang="en-US" sz="1100" u="sng" dirty="0" smtClean="0">
                          <a:solidFill>
                            <a:schemeClr val="tx1"/>
                          </a:solidFill>
                        </a:rPr>
                        <a:t>relevant from irrelevant </a:t>
                      </a:r>
                      <a:r>
                        <a:rPr lang="en-US" sz="1100" dirty="0" smtClean="0">
                          <a:solidFill>
                            <a:schemeClr val="tx1"/>
                          </a:solidFill>
                        </a:rPr>
                        <a:t>information (such as</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fact</a:t>
                      </a:r>
                      <a:r>
                        <a:rPr lang="en-US" sz="1100" baseline="0" dirty="0" smtClean="0">
                          <a:solidFill>
                            <a:schemeClr val="tx1"/>
                          </a:solidFill>
                        </a:rPr>
                        <a:t> from opinion) about the prompt.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Students must locate and then select the information from both articles in order</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to answer the prompt.  Students locate the different kinds of rainbows and then select information about each type in</a:t>
                      </a:r>
                    </a:p>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order to describe their differences.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of the ability to </a:t>
                      </a:r>
                      <a:r>
                        <a:rPr kumimoji="0" lang="en-US" sz="1050" b="0" i="0" u="sng" strike="noStrike" kern="1200" cap="none" spc="0" normalizeH="0" baseline="0" noProof="0" dirty="0" smtClean="0">
                          <a:ln>
                            <a:noFill/>
                          </a:ln>
                          <a:solidFill>
                            <a:prstClr val="black"/>
                          </a:solidFill>
                          <a:effectLst/>
                          <a:uLnTx/>
                          <a:uFillTx/>
                          <a:latin typeface="+mn-lt"/>
                          <a:ea typeface="+mn-ea"/>
                          <a:cs typeface="+mn-cs"/>
                        </a:rPr>
                        <a:t>interpret and integrate information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about the prompt.  Students interpret information when analyzing differences and integrate information when summarizing why different kinds of rainbows look different.</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Student responses</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that indicate the processes mentioned above could include:  (1) listing rainbows that are different</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(e.g., double rainbows, moonbows, upside down rainbows), (2) describing their differences (e.g., double rainbows are two</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rainbows side by side, moonbows occur at night and are white, upside down rainbows looks like a smile), and (3)</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explaining what causes the differences or variations of each (making them look different).  Examples of causes of</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variations could include: (1) double rainbows look different because the sunlight reflects two times inside the water.  The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colors at the top are opposite from those at the bottom, (2) moonbows are caused by moonlight (not sunlight) shining</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through drops of water. This makes the moonbow look white, (3) upside down rainbows are caused by sunlight shining</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through ice crystals high in the sky. This makes it look like a smile.   Any answers supported by facts from the articles are</a:t>
                      </a:r>
                    </a:p>
                    <a:p>
                      <a:pPr marL="231775" marR="0" lvl="0" indent="-231775" algn="l" defTabSz="9666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acceptable, </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but there should be examples from both articles</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050" b="0" i="0" u="sng"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900" i="1" dirty="0" smtClean="0"/>
                        <a:t>Student gives </a:t>
                      </a:r>
                      <a:r>
                        <a:rPr lang="en-US" sz="900" b="1" i="1" u="sng" dirty="0" smtClean="0"/>
                        <a:t>sufficient examples</a:t>
                      </a:r>
                      <a:r>
                        <a:rPr lang="en-US" sz="900" b="1" i="1" u="sng" baseline="0" dirty="0" smtClean="0"/>
                        <a:t> of different types of “rainbows</a:t>
                      </a:r>
                      <a:r>
                        <a:rPr lang="en-US" sz="900" i="1" baseline="0" dirty="0" smtClean="0"/>
                        <a:t>,” and </a:t>
                      </a:r>
                      <a:r>
                        <a:rPr lang="en-US" sz="900" b="1" i="1" u="sng" baseline="0" dirty="0" smtClean="0"/>
                        <a:t>explains why</a:t>
                      </a:r>
                      <a:r>
                        <a:rPr lang="en-US" sz="900" b="1" i="1" u="none" baseline="0" dirty="0" smtClean="0"/>
                        <a:t> </a:t>
                      </a:r>
                      <a:r>
                        <a:rPr lang="en-US" sz="900" i="1" baseline="0" dirty="0" smtClean="0"/>
                        <a:t>each looks different. Student uses </a:t>
                      </a:r>
                      <a:r>
                        <a:rPr lang="en-US" sz="900" b="1" i="1" u="sng" baseline="0" dirty="0" smtClean="0"/>
                        <a:t>many details</a:t>
                      </a:r>
                      <a:r>
                        <a:rPr lang="en-US" sz="900" b="1" i="1" u="none" baseline="0" dirty="0" smtClean="0"/>
                        <a:t> </a:t>
                      </a:r>
                      <a:r>
                        <a:rPr lang="en-US" sz="900" i="1" u="none" baseline="0" dirty="0" smtClean="0"/>
                        <a:t>from </a:t>
                      </a:r>
                      <a:r>
                        <a:rPr lang="en-US" sz="900" i="1" baseline="0" dirty="0" smtClean="0"/>
                        <a:t>both texts.</a:t>
                      </a:r>
                    </a:p>
                    <a:p>
                      <a:r>
                        <a:rPr lang="en-US" sz="1000" i="0" dirty="0" smtClean="0"/>
                        <a:t>Not all rainbows look the same.  Some even have different names.  Rainbows can look different because they are created</a:t>
                      </a:r>
                      <a:r>
                        <a:rPr lang="en-US" sz="1000" i="0" baseline="0" dirty="0" smtClean="0"/>
                        <a:t> in different ways.  When I think about rainbows I think about the ones you usually see that look like an arc with many colors.  But not all look like this.  These rainbows  are made when sunlight passes through raindrops.  But did you know that some rainbows look like twins?  They are called double rainbows.  When the sunlight reflects two times inside the raindrops it forms two rainbows.  Even their colors are different.  One has colors that are upside down from the other!  There are also rainbows called moonbows.  Moonbows don’t look like regular rainbows either.  At night if the moonshine slants just right through the rain, it makes a moonbow.  They are very rare and look bright white!  These are two examples of how rainbows can look different and why.</a:t>
                      </a:r>
                      <a:endParaRPr lang="en-US" sz="1000" i="0" dirty="0" smtClean="0"/>
                    </a:p>
                  </a:txBody>
                  <a:tcPr marL="103632" marR="103632" marT="50292" marB="50292"/>
                </a:tc>
              </a:tr>
              <a:tr h="580290">
                <a:tc>
                  <a:txBody>
                    <a:bodyPr/>
                    <a:lstStyle/>
                    <a:p>
                      <a:pPr algn="ctr"/>
                      <a:r>
                        <a:rPr lang="en-US" sz="2000" b="1" dirty="0" smtClean="0"/>
                        <a:t>1</a:t>
                      </a:r>
                      <a:endParaRPr lang="en-US" sz="2000" b="1" dirty="0"/>
                    </a:p>
                  </a:txBody>
                  <a:tcPr marL="103632" marR="103632" marT="50292" marB="50292" anchor="ctr"/>
                </a:tc>
                <a:tc>
                  <a:txBody>
                    <a:bodyPr/>
                    <a:lstStyle/>
                    <a:p>
                      <a:r>
                        <a:rPr lang="en-US" sz="900" i="1" dirty="0" smtClean="0"/>
                        <a:t>Student gives </a:t>
                      </a:r>
                      <a:r>
                        <a:rPr lang="en-US" sz="900" b="1" i="1" u="sng" dirty="0" smtClean="0"/>
                        <a:t>few examples of </a:t>
                      </a:r>
                      <a:r>
                        <a:rPr lang="en-US" sz="900" b="1" i="1" u="sng" baseline="0" dirty="0" smtClean="0"/>
                        <a:t>different kinds of rainbows</a:t>
                      </a:r>
                      <a:r>
                        <a:rPr lang="en-US" sz="900" b="1" i="1" u="none" baseline="0" dirty="0" smtClean="0"/>
                        <a:t> </a:t>
                      </a:r>
                      <a:r>
                        <a:rPr lang="en-US" sz="900" i="1" baseline="0" dirty="0" smtClean="0"/>
                        <a:t>but </a:t>
                      </a:r>
                      <a:r>
                        <a:rPr lang="en-US" sz="900" b="1" i="1" u="sng" baseline="0" dirty="0" smtClean="0"/>
                        <a:t>does not explain why</a:t>
                      </a:r>
                      <a:r>
                        <a:rPr lang="en-US" sz="900" b="1" i="1" u="none" baseline="0" dirty="0" smtClean="0"/>
                        <a:t> </a:t>
                      </a:r>
                      <a:r>
                        <a:rPr lang="en-US" sz="900" i="1" baseline="0" dirty="0" smtClean="0"/>
                        <a:t>each look different.</a:t>
                      </a:r>
                    </a:p>
                    <a:p>
                      <a:r>
                        <a:rPr lang="en-US" sz="1000" i="0" dirty="0" smtClean="0"/>
                        <a:t>There</a:t>
                      </a:r>
                      <a:r>
                        <a:rPr lang="en-US" sz="1000" i="0" baseline="0" dirty="0" smtClean="0"/>
                        <a:t> are many kinds of rainbows.  Most rainbows look like the kind we see in the sky all the time.  Some rainbows look different.  Different kinds of rainbows are called moonbows, upside down rainbows and double rainbows.  They all look different from each other.</a:t>
                      </a:r>
                      <a:endParaRPr lang="en-US" sz="1000" i="0" dirty="0" smtClean="0"/>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900" i="1" dirty="0" smtClean="0"/>
                        <a:t>Student</a:t>
                      </a:r>
                      <a:r>
                        <a:rPr lang="en-US" sz="900" i="1" baseline="0" dirty="0" smtClean="0"/>
                        <a:t> presents no evidence to distinguish relevant from irrelevant information about the prompt.</a:t>
                      </a:r>
                    </a:p>
                    <a:p>
                      <a:r>
                        <a:rPr lang="en-US" sz="1000" i="0" baseline="0" dirty="0" smtClean="0"/>
                        <a:t>I have only seen one kind of rainbow.  It has six colors in it.</a:t>
                      </a:r>
                      <a:endParaRPr lang="en-US" sz="1000" i="0" dirty="0" smtClean="0"/>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34551792"/>
              </p:ext>
            </p:extLst>
          </p:nvPr>
        </p:nvGraphicFramePr>
        <p:xfrm>
          <a:off x="5089054" y="8382000"/>
          <a:ext cx="2302346" cy="557022"/>
        </p:xfrm>
        <a:graphic>
          <a:graphicData uri="http://schemas.openxmlformats.org/drawingml/2006/table">
            <a:tbl>
              <a:tblPr/>
              <a:tblGrid>
                <a:gridCol w="2302346"/>
              </a:tblGrid>
              <a:tr h="76200">
                <a:tc>
                  <a:txBody>
                    <a:bodyPr/>
                    <a:lstStyle/>
                    <a:p>
                      <a:pPr marL="0" marR="0" algn="ctr">
                        <a:lnSpc>
                          <a:spcPct val="115000"/>
                        </a:lnSpc>
                        <a:spcBef>
                          <a:spcPts val="0"/>
                        </a:spcBef>
                        <a:spcAft>
                          <a:spcPts val="0"/>
                        </a:spcAft>
                      </a:pPr>
                      <a:r>
                        <a:rPr lang="en-US" sz="800" b="1" i="0" dirty="0" smtClean="0">
                          <a:solidFill>
                            <a:srgbClr val="000000"/>
                          </a:solidFill>
                          <a:latin typeface="Calibri"/>
                          <a:ea typeface="Times New Roman"/>
                          <a:cs typeface="Times New Roman"/>
                        </a:rPr>
                        <a:t>Toward RI.3.9    DOK-4 </a:t>
                      </a:r>
                      <a:endParaRPr lang="en-US" sz="1200" i="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16814">
                <a:tc>
                  <a:txBody>
                    <a:bodyPr/>
                    <a:lstStyle/>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Synthesize key details presented</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in two texts about</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the same</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topic, correlating the most</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important points</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into one</a:t>
                      </a:r>
                      <a:r>
                        <a:rPr lang="en-US" sz="800" b="0" baseline="0"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conclusion.</a:t>
                      </a:r>
                      <a:endParaRPr lang="en-US" sz="800" b="0" dirty="0" smtClean="0">
                        <a:solidFill>
                          <a:schemeClr val="tx1"/>
                        </a:solidFill>
                        <a:effectLst/>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29814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07172179"/>
              </p:ext>
            </p:extLst>
          </p:nvPr>
        </p:nvGraphicFramePr>
        <p:xfrm>
          <a:off x="385434" y="251460"/>
          <a:ext cx="6822440" cy="7882128"/>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reading rubrics are assessing comprehension</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Quarter 4 Pre-Assessment </a:t>
                      </a:r>
                      <a:r>
                        <a:rPr kumimoji="0" lang="en-US" sz="12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278892">
                <a:tc gridSpan="2">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dirty="0" smtClean="0">
                          <a:solidFill>
                            <a:schemeClr val="tx1"/>
                          </a:solidFill>
                          <a:effectLst/>
                          <a:latin typeface="+mn-lt"/>
                          <a:ea typeface="Calibri"/>
                          <a:cs typeface="Times New Roman"/>
                        </a:rPr>
                        <a:t>W.3.1c  Target 6a</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effectLst/>
                          <a:latin typeface="+mn-lt"/>
                          <a:ea typeface="Calibri"/>
                          <a:cs typeface="Times New Roman"/>
                        </a:rPr>
                        <a:t>Write a Brief Text, W.3.1c, connect opinion to reason with linking words, Writing Target 6a</a:t>
                      </a:r>
                    </a:p>
                  </a:txBody>
                  <a:tcPr marL="103632" marR="103632" marT="50292" marB="50292"/>
                </a:tc>
                <a:tc hMerge="1">
                  <a:txBody>
                    <a:bodyPr/>
                    <a:lstStyle/>
                    <a:p>
                      <a:endParaRPr lang="en-US"/>
                    </a:p>
                  </a:txBody>
                  <a:tcPr/>
                </a:tc>
              </a:tr>
              <a:tr h="1854708">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smtClean="0">
                          <a:ln>
                            <a:noFill/>
                          </a:ln>
                          <a:solidFill>
                            <a:prstClr val="black"/>
                          </a:solidFill>
                          <a:effectLst/>
                          <a:uLnTx/>
                          <a:uFillTx/>
                          <a:latin typeface="Helvetica" pitchFamily="34" charset="0"/>
                          <a:ea typeface="+mn-ea"/>
                          <a:cs typeface="+mn-cs"/>
                        </a:rPr>
                        <a:t>17. A student is writing an opinion speech for his class about _____. Read the draft of his opinion piece and complete the task that follows.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Write a Brief Text, W.3.1c, connect </a:t>
                      </a:r>
                      <a:r>
                        <a:rPr kumimoji="0" lang="en-US" sz="900" b="1"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opinion to reason </a:t>
                      </a: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with linking words, Writing Target 6a</a:t>
                      </a:r>
                    </a:p>
                    <a:p>
                      <a:pPr marL="290513" marR="0" lvl="0" indent="-230188" algn="ctr" defTabSz="1018809" rtl="0" eaLnBrk="1" fontAlgn="auto" latinLnBrk="0" hangingPunct="1">
                        <a:lnSpc>
                          <a:spcPct val="100000"/>
                        </a:lnSpc>
                        <a:spcBef>
                          <a:spcPts val="0"/>
                        </a:spcBef>
                        <a:spcAft>
                          <a:spcPts val="0"/>
                        </a:spcAft>
                        <a:buClrTx/>
                        <a:buSzTx/>
                        <a:buFont typeface="+mj-lt"/>
                        <a:buNone/>
                        <a:tabLst/>
                        <a:defRPr/>
                      </a:pPr>
                      <a:endParaRPr kumimoji="0" lang="en-US" sz="900" b="1" i="0" u="sng"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endParaRPr>
                    </a:p>
                    <a:p>
                      <a:pPr marL="290513" marR="0" lvl="0" indent="-230188" algn="ctr" defTabSz="1018809" rtl="0" eaLnBrk="1" fontAlgn="auto" latinLnBrk="0" hangingPunct="1">
                        <a:lnSpc>
                          <a:spcPct val="100000"/>
                        </a:lnSpc>
                        <a:spcBef>
                          <a:spcPts val="0"/>
                        </a:spcBef>
                        <a:spcAft>
                          <a:spcPts val="0"/>
                        </a:spcAft>
                        <a:buClrTx/>
                        <a:buSzTx/>
                        <a:buFont typeface="+mj-lt"/>
                        <a:buNone/>
                        <a:tabLst/>
                        <a:defRPr/>
                      </a:pPr>
                      <a:r>
                        <a:rPr kumimoji="0" lang="en-US" sz="1100" b="1" i="0" u="sng"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Why You Should Learn About Rainbows</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smtClean="0">
                          <a:ln>
                            <a:noFill/>
                          </a:ln>
                          <a:solidFill>
                            <a:prstClr val="black"/>
                          </a:solidFill>
                          <a:effectLst/>
                          <a:uLnTx/>
                          <a:uFillTx/>
                          <a:latin typeface="Helvetica" pitchFamily="34" charset="0"/>
                          <a:ea typeface="+mn-ea"/>
                          <a:cs typeface="+mn-cs"/>
                        </a:rPr>
                        <a:t>1</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Learning about rainbows is more than just admiring a beautiful rainbow in the sky.  Its even more than learning about the many colors of the rainbow or that rainbows come after a rain.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smtClean="0">
                          <a:ln>
                            <a:noFill/>
                          </a:ln>
                          <a:solidFill>
                            <a:prstClr val="black"/>
                          </a:solidFill>
                          <a:effectLst/>
                          <a:uLnTx/>
                          <a:uFillTx/>
                          <a:latin typeface="Helvetica" pitchFamily="34" charset="0"/>
                          <a:ea typeface="+mn-ea"/>
                          <a:cs typeface="+mn-cs"/>
                        </a:rPr>
                        <a:t>2</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Learning about rainbows can help us understand light better.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1" i="0" u="none" strike="noStrike" kern="1200" cap="none" spc="0" normalizeH="0" baseline="0" noProof="0" dirty="0" smtClean="0">
                          <a:ln>
                            <a:noFill/>
                          </a:ln>
                          <a:solidFill>
                            <a:prstClr val="black"/>
                          </a:solidFill>
                          <a:effectLst/>
                          <a:uLnTx/>
                          <a:uFillTx/>
                          <a:latin typeface="Helvetica" pitchFamily="34" charset="0"/>
                          <a:ea typeface="+mn-ea"/>
                          <a:cs typeface="+mn-cs"/>
                        </a:rPr>
                        <a:t>3</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rPr>
                        <a:t>And remember this, that is science fun! </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n-US" sz="1000" b="0" i="0" u="none" strike="noStrike" kern="1200" cap="none" spc="0" normalizeH="0" baseline="0" noProof="0" dirty="0" smtClean="0">
                        <a:ln>
                          <a:noFill/>
                        </a:ln>
                        <a:solidFill>
                          <a:prstClr val="black"/>
                        </a:solidFill>
                        <a:effectLst/>
                        <a:uLnTx/>
                        <a:uFillTx/>
                        <a:latin typeface="Helvetica" pitchFamily="34" charset="0"/>
                        <a:ea typeface="+mn-ea"/>
                        <a:cs typeface="+mn-cs"/>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100" b="1" i="0" u="none" strike="noStrike" kern="1200" cap="none" spc="0" normalizeH="0" baseline="0" noProof="0" dirty="0" smtClean="0">
                          <a:ln>
                            <a:noFill/>
                          </a:ln>
                          <a:solidFill>
                            <a:prstClr val="black"/>
                          </a:solidFill>
                          <a:effectLst/>
                          <a:uLnTx/>
                          <a:uFillTx/>
                          <a:latin typeface="Helvetica" pitchFamily="34" charset="0"/>
                          <a:ea typeface="+mn-ea"/>
                          <a:cs typeface="+mn-cs"/>
                        </a:rPr>
                        <a:t>Using information from the chart, and in your own words, add one or more sentences to complete </a:t>
                      </a:r>
                      <a:r>
                        <a:rPr kumimoji="0" lang="en-US" sz="1100" b="1" i="0" u="sng" strike="noStrike" kern="1200" cap="none" spc="0" normalizeH="0" baseline="0" noProof="0" dirty="0" smtClean="0">
                          <a:ln>
                            <a:noFill/>
                          </a:ln>
                          <a:solidFill>
                            <a:prstClr val="black"/>
                          </a:solidFill>
                          <a:effectLst/>
                          <a:uLnTx/>
                          <a:uFillTx/>
                          <a:latin typeface="Helvetica" pitchFamily="34" charset="0"/>
                          <a:ea typeface="+mn-ea"/>
                          <a:cs typeface="+mn-cs"/>
                        </a:rPr>
                        <a:t>paragraph two</a:t>
                      </a:r>
                      <a:r>
                        <a:rPr kumimoji="0" lang="en-US" sz="1100" b="1" i="0" u="none" strike="noStrike" kern="1200" cap="none" spc="0" normalizeH="0" baseline="0" noProof="0" dirty="0" smtClean="0">
                          <a:ln>
                            <a:noFill/>
                          </a:ln>
                          <a:solidFill>
                            <a:prstClr val="black"/>
                          </a:solidFill>
                          <a:effectLst/>
                          <a:uLnTx/>
                          <a:uFillTx/>
                          <a:latin typeface="Helvetica" pitchFamily="34" charset="0"/>
                          <a:ea typeface="+mn-ea"/>
                          <a:cs typeface="+mn-cs"/>
                        </a:rPr>
                        <a:t> that give more details to support and help convince others of the student’s opinion.</a:t>
                      </a:r>
                      <a:endParaRPr kumimoji="0" lang="en-US" sz="1100" b="1"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endParaRP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45820">
                <a:tc gridSpan="2">
                  <a:txBody>
                    <a:bodyPr/>
                    <a:lstStyle/>
                    <a:p>
                      <a:pPr lvl="0" algn="l">
                        <a:defRPr sz="1800" b="0" i="0"/>
                      </a:pPr>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Times New Roman"/>
                          <a:cs typeface="Arial"/>
                        </a:rPr>
                        <a:t>Write an overview of what students could include in a proficient response with examples from the text.  Be very specific and “lengthy.”</a:t>
                      </a:r>
                      <a:r>
                        <a:rPr lang="en-US" sz="1000" u="none" dirty="0" smtClean="0">
                          <a:solidFill>
                            <a:schemeClr val="tx1"/>
                          </a:solidFill>
                        </a:rPr>
                        <a:t> </a:t>
                      </a:r>
                      <a:r>
                        <a:rPr lang="en-US" sz="1000" u="sng" dirty="0" smtClean="0">
                          <a:solidFill>
                            <a:schemeClr val="tx1"/>
                          </a:solidFill>
                        </a:rPr>
                        <a:t>T</a:t>
                      </a:r>
                      <a:r>
                        <a:rPr lang="en-US" sz="1000" u="sng" dirty="0" smtClean="0">
                          <a:solidFill>
                            <a:schemeClr val="tx1"/>
                          </a:solidFill>
                          <a:latin typeface="+mn-lt"/>
                        </a:rPr>
                        <a:t>eacher Language and Scoring Notes</a:t>
                      </a:r>
                      <a:r>
                        <a:rPr lang="en-US" sz="1000" dirty="0" smtClean="0">
                          <a:solidFill>
                            <a:schemeClr val="tx1"/>
                          </a:solidFill>
                          <a:latin typeface="+mn-lt"/>
                        </a:rPr>
                        <a:t>:</a:t>
                      </a:r>
                      <a:endParaRPr lang="en-US" sz="1000" b="1" dirty="0" smtClean="0">
                        <a:solidFill>
                          <a:schemeClr val="tx1"/>
                        </a:solidFill>
                        <a:latin typeface="+mn-lt"/>
                      </a:endParaRPr>
                    </a:p>
                    <a:p>
                      <a:pPr lvl="0" algn="l">
                        <a:defRPr sz="1800" b="0" i="0"/>
                      </a:pPr>
                      <a:r>
                        <a:rPr lang="en-US" sz="1000" b="1" dirty="0" smtClean="0">
                          <a:solidFill>
                            <a:schemeClr val="tx1"/>
                          </a:solidFill>
                          <a:latin typeface="+mn-lt"/>
                        </a:rPr>
                        <a:t>The student response </a:t>
                      </a:r>
                      <a:r>
                        <a:rPr lang="en-US" sz="1000" b="0" dirty="0" smtClean="0">
                          <a:solidFill>
                            <a:schemeClr val="tx1"/>
                          </a:solidFill>
                          <a:latin typeface="+mn-lt"/>
                        </a:rPr>
                        <a:t>should provide one or more sentences to paragraph two that logically follow</a:t>
                      </a:r>
                      <a:r>
                        <a:rPr lang="en-US" sz="1000" b="0" baseline="0" dirty="0" smtClean="0">
                          <a:solidFill>
                            <a:schemeClr val="tx1"/>
                          </a:solidFill>
                          <a:latin typeface="+mn-lt"/>
                        </a:rPr>
                        <a:t> </a:t>
                      </a:r>
                      <a:r>
                        <a:rPr lang="en-US" sz="1000" b="0" dirty="0" smtClean="0">
                          <a:solidFill>
                            <a:schemeClr val="tx1"/>
                          </a:solidFill>
                          <a:latin typeface="+mn-lt"/>
                        </a:rPr>
                        <a:t>and support</a:t>
                      </a:r>
                      <a:r>
                        <a:rPr lang="en-US" sz="1000" b="0" baseline="0" dirty="0" smtClean="0">
                          <a:solidFill>
                            <a:schemeClr val="tx1"/>
                          </a:solidFill>
                          <a:latin typeface="+mn-lt"/>
                        </a:rPr>
                        <a:t> </a:t>
                      </a:r>
                      <a:r>
                        <a:rPr lang="en-US" sz="1000" b="0" dirty="0" smtClean="0">
                          <a:solidFill>
                            <a:schemeClr val="tx1"/>
                          </a:solidFill>
                          <a:latin typeface="+mn-lt"/>
                        </a:rPr>
                        <a:t>the preceding opinion about </a:t>
                      </a:r>
                      <a:r>
                        <a:rPr lang="en-US" sz="1000" b="1" i="1" u="sng" dirty="0" smtClean="0">
                          <a:solidFill>
                            <a:schemeClr val="tx1"/>
                          </a:solidFill>
                          <a:latin typeface="+mn-lt"/>
                        </a:rPr>
                        <a:t>Why You Should Learn About Rainbows</a:t>
                      </a:r>
                      <a:r>
                        <a:rPr lang="en-US" sz="1000" b="0" u="none" dirty="0" smtClean="0">
                          <a:solidFill>
                            <a:schemeClr val="tx1"/>
                          </a:solidFill>
                          <a:latin typeface="+mn-lt"/>
                        </a:rPr>
                        <a:t>,</a:t>
                      </a:r>
                      <a:r>
                        <a:rPr lang="en-US" sz="1000" b="0" u="none" baseline="0" dirty="0" smtClean="0">
                          <a:solidFill>
                            <a:schemeClr val="tx1"/>
                          </a:solidFill>
                          <a:latin typeface="+mn-lt"/>
                        </a:rPr>
                        <a:t> using information in the </a:t>
                      </a:r>
                      <a:r>
                        <a:rPr lang="en-US" sz="1000" b="1" u="none" baseline="0" dirty="0" smtClean="0">
                          <a:solidFill>
                            <a:schemeClr val="tx1"/>
                          </a:solidFill>
                          <a:latin typeface="+mn-lt"/>
                        </a:rPr>
                        <a:t>Light Facts Chart</a:t>
                      </a:r>
                      <a:r>
                        <a:rPr lang="en-US" sz="1000" b="0" u="none" baseline="0" dirty="0" smtClean="0">
                          <a:solidFill>
                            <a:schemeClr val="tx1"/>
                          </a:solidFill>
                          <a:latin typeface="+mn-lt"/>
                        </a:rPr>
                        <a:t>.  Students should use transitional words or phrases as needed.</a:t>
                      </a:r>
                      <a:endParaRPr lang="en-US" sz="1000" b="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The response provides additional reasons</a:t>
                      </a:r>
                      <a:r>
                        <a:rPr lang="en-US" sz="1000" i="1" baseline="0" dirty="0" smtClean="0">
                          <a:solidFill>
                            <a:schemeClr val="tx1"/>
                          </a:solidFill>
                        </a:rPr>
                        <a:t> to support the opinion of the student’s draft of </a:t>
                      </a:r>
                      <a:r>
                        <a:rPr lang="en-US" sz="1000" b="1" i="1" u="sng" baseline="0" dirty="0" smtClean="0">
                          <a:solidFill>
                            <a:schemeClr val="tx1"/>
                          </a:solidFill>
                        </a:rPr>
                        <a:t>Why You Should Learn About Rainbows</a:t>
                      </a:r>
                      <a:r>
                        <a:rPr lang="en-US" sz="1000" i="1" baseline="0" dirty="0" smtClean="0">
                          <a:solidFill>
                            <a:schemeClr val="tx1"/>
                          </a:solidFill>
                        </a:rPr>
                        <a:t>, using information from the </a:t>
                      </a:r>
                      <a:r>
                        <a:rPr lang="en-US" sz="1000" b="1" i="1" baseline="0" dirty="0" smtClean="0">
                          <a:solidFill>
                            <a:schemeClr val="tx1"/>
                          </a:solidFill>
                        </a:rPr>
                        <a:t>Light Facts Chart, </a:t>
                      </a:r>
                      <a:r>
                        <a:rPr lang="en-US" sz="1000" b="0" i="0" baseline="0" dirty="0" smtClean="0">
                          <a:solidFill>
                            <a:schemeClr val="tx1"/>
                          </a:solidFill>
                        </a:rPr>
                        <a:t>the student’s own words and </a:t>
                      </a:r>
                      <a:r>
                        <a:rPr lang="en-US" sz="1000" b="0" i="1" baseline="0" dirty="0" smtClean="0">
                          <a:solidFill>
                            <a:schemeClr val="tx1"/>
                          </a:solidFill>
                        </a:rPr>
                        <a:t>transitional or linking words as needed.</a:t>
                      </a:r>
                    </a:p>
                    <a:p>
                      <a:r>
                        <a:rPr lang="en-US" sz="1100" b="1" i="0" dirty="0" smtClean="0">
                          <a:solidFill>
                            <a:schemeClr val="tx1"/>
                          </a:solidFill>
                        </a:rPr>
                        <a:t>Now </a:t>
                      </a:r>
                      <a:r>
                        <a:rPr lang="en-US" sz="1100" i="0" dirty="0" smtClean="0">
                          <a:solidFill>
                            <a:schemeClr val="tx1"/>
                          </a:solidFill>
                        </a:rPr>
                        <a:t>isn’t that a great reason to learn more about rainbows?</a:t>
                      </a:r>
                      <a:r>
                        <a:rPr lang="en-US" sz="1100" i="0" baseline="0" dirty="0" smtClean="0">
                          <a:solidFill>
                            <a:schemeClr val="tx1"/>
                          </a:solidFill>
                        </a:rPr>
                        <a:t>  </a:t>
                      </a:r>
                      <a:r>
                        <a:rPr lang="en-US" sz="1100" b="1" i="0" baseline="0" dirty="0" smtClean="0">
                          <a:solidFill>
                            <a:schemeClr val="tx1"/>
                          </a:solidFill>
                        </a:rPr>
                        <a:t>If </a:t>
                      </a:r>
                      <a:r>
                        <a:rPr lang="en-US" sz="1100" i="0" baseline="0" dirty="0" smtClean="0">
                          <a:solidFill>
                            <a:schemeClr val="tx1"/>
                          </a:solidFill>
                        </a:rPr>
                        <a:t>you still don’t think so – think about this: Did you know that the sun bends and bounces inside a droplet of water </a:t>
                      </a:r>
                      <a:r>
                        <a:rPr lang="en-US" sz="1100" b="1" i="0" baseline="0" dirty="0" smtClean="0">
                          <a:solidFill>
                            <a:schemeClr val="tx1"/>
                          </a:solidFill>
                        </a:rPr>
                        <a:t>or</a:t>
                      </a:r>
                      <a:r>
                        <a:rPr lang="en-US" sz="1100" i="0" baseline="0" dirty="0" smtClean="0">
                          <a:solidFill>
                            <a:schemeClr val="tx1"/>
                          </a:solidFill>
                        </a:rPr>
                        <a:t> when the sun refracts (bends) and bounces (reflects) light it splits into different colored stripes of the rainbow?  I don’t know about you </a:t>
                      </a:r>
                      <a:r>
                        <a:rPr lang="en-US" sz="1100" b="1" i="0" baseline="0" dirty="0" smtClean="0">
                          <a:solidFill>
                            <a:schemeClr val="tx1"/>
                          </a:solidFill>
                        </a:rPr>
                        <a:t>but</a:t>
                      </a:r>
                      <a:r>
                        <a:rPr lang="en-US" sz="1100" i="0" baseline="0" dirty="0" smtClean="0">
                          <a:solidFill>
                            <a:schemeClr val="tx1"/>
                          </a:solidFill>
                        </a:rPr>
                        <a:t> I want to learn even more!</a:t>
                      </a:r>
                      <a:endParaRPr lang="en-US" sz="1100" i="0" dirty="0">
                        <a:solidFill>
                          <a:schemeClr val="tx1"/>
                        </a:solidFill>
                      </a:endParaRP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response provides minimal reasons to support the opinion of the student’s draft of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Why You Should Learn About Rainbows</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using information from the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Light Facts Chart.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student does not use his or her own words but copies directly from the chart.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is important to understand more about light. The light from the sun is refracted (bent) and reflected (bounced) inside the droplets of water. </a:t>
                      </a:r>
                      <a:endParaRPr kumimoji="0" lang="en-US" sz="1100" b="0" i="1"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response does not provides additional reasons to support the opinion of the student’s draft of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Why You Should Learn About Rainbows</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Rainbows are OK to learn about.  But I like to learn about other things too.</a:t>
                      </a:r>
                    </a:p>
                  </a:txBody>
                  <a:tcPr marL="103632" marR="103632" marT="50292" marB="50292"/>
                </a:tc>
              </a:tr>
            </a:tbl>
          </a:graphicData>
        </a:graphic>
      </p:graphicFrame>
    </p:spTree>
    <p:extLst>
      <p:ext uri="{BB962C8B-B14F-4D97-AF65-F5344CB8AC3E}">
        <p14:creationId xmlns:p14="http://schemas.microsoft.com/office/powerpoint/2010/main" val="154058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Shape 116"/>
          <p:cNvGraphicFramePr/>
          <p:nvPr/>
        </p:nvGraphicFramePr>
        <p:xfrm>
          <a:off x="123818" y="405111"/>
          <a:ext cx="7513325" cy="9218240"/>
        </p:xfrm>
        <a:graphic>
          <a:graphicData uri="http://schemas.openxmlformats.org/drawingml/2006/table">
            <a:tbl>
              <a:tblPr>
                <a:noFill/>
              </a:tblPr>
              <a:tblGrid>
                <a:gridCol w="677850"/>
                <a:gridCol w="1212950"/>
                <a:gridCol w="1563150"/>
                <a:gridCol w="1465150"/>
                <a:gridCol w="1310925"/>
                <a:gridCol w="12833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-W.3.1a-c</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-W.4.1a-c</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-W.5.1a-c</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-W.3.1c-d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-W.4.1c-d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-W.5.1c-d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8313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fully sustained and consistently and purposefully focused: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clearly stated, focused, and strongly maintained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communicated clearly within the context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consistent use of a variety of transitional strategies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logical progression of ideas from beginning to end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introduction and conclusion for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thorough and convincing support/evidence for the writer’s opinion that includes the effective use of sources, facts, and details: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use of evidence from sources is smoothly integrated, comprehensive, and relevant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effective use of a variety of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1000" b="0" i="0" u="none" strike="noStrike" cap="none" baseline="0">
                          <a:solidFill>
                            <a:srgbClr val="000000"/>
                          </a:solidFill>
                          <a:latin typeface="Calibri"/>
                          <a:ea typeface="Calibri"/>
                          <a:cs typeface="Calibri"/>
                          <a:sym typeface="Calibri"/>
                        </a:rPr>
                        <a:t>use of academic and domain-specific vocabulary is clearly 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cap="none" baseline="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if any, errors in usage and sentence formation e</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effective and consistent use of punctuation, capitalization, and spelling</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621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adequately sustained and generally focused: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is clear and for the most part maintained, though some loosely related material may be present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context provided for the claim is adequate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an recognizable organizational structure, though there may be minor flaws and some ideas may be loosely connected: </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transitional strategies with some variety</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 adequate progression of ideas from beginning to end</a:t>
                      </a:r>
                    </a:p>
                    <a:p>
                      <a:pPr marL="119063" marR="0" lvl="0" indent="-119063"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 adequate introduction and conclusion</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adequate support/evidence for the writer’s opinion that includes the use of sources, facts, and details: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some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is generally 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some errors in usage and sentence formation are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adequate use of punctuation, capitalization, and spelling</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891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is somewhat sustained with some extraneous material or a minor drift in focus: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be clearly focused on the opinion but is insufficiently sustained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on the issue may be unclear and unfocused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inconsistent use of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conclusion and introduction, if present, are weak</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uneven, cursory support/evidence for the writer’s opinion that includes partial or uneven use of sources, facts, and details: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evidence from sources is weakly integrated, and citations, if present, are uneven </a:t>
                      </a:r>
                    </a:p>
                    <a:p>
                      <a:pPr marL="117475" marR="0" lvl="0" indent="-111125" algn="l" rtl="0">
                        <a:spcBef>
                          <a:spcPts val="0"/>
                        </a:spcBef>
                        <a:buClr>
                          <a:srgbClr val="000000"/>
                        </a:buClr>
                        <a:buSzPct val="100000"/>
                        <a:buFont typeface="Arial"/>
                        <a:buChar char="•"/>
                      </a:pPr>
                      <a:r>
                        <a:rPr lang="en-US" sz="800" b="0" i="0" u="none" strike="noStrike" cap="none" baseline="0">
                          <a:solidFill>
                            <a:srgbClr val="000000"/>
                          </a:solidFill>
                          <a:latin typeface="Calibri"/>
                          <a:ea typeface="Calibri"/>
                          <a:cs typeface="Calibri"/>
                          <a:sym typeface="Calibri"/>
                        </a:rPr>
                        <a:t>weak or uneven use of elaborative techniques</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US" sz="10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domain-specific vocabulary that may at times be inappropriate for the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996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u="none" strike="noStrike" cap="none" baseline="0">
                          <a:solidFill>
                            <a:schemeClr val="dk1"/>
                          </a:solidFill>
                          <a:latin typeface="Calibri"/>
                          <a:ea typeface="Calibri"/>
                          <a:cs typeface="Calibri"/>
                          <a:sym typeface="Calibri"/>
                        </a:rPr>
                        <a:t>The response may be related to the purpose but may offer little or no focus: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be very brief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may have a major drift </a:t>
                      </a:r>
                    </a:p>
                    <a:p>
                      <a:pPr marL="119063" marR="0" lvl="0" indent="-119063" algn="l" rtl="0">
                        <a:spcBef>
                          <a:spcPts val="0"/>
                        </a:spcBef>
                        <a:buClr>
                          <a:schemeClr val="dk1"/>
                        </a:buClr>
                        <a:buSzPct val="100000"/>
                        <a:buFont typeface="Arial"/>
                        <a:buChar char="•"/>
                      </a:pPr>
                      <a:r>
                        <a:rPr lang="en-US" sz="900" u="none" strike="noStrike" cap="none" baseline="0">
                          <a:solidFill>
                            <a:schemeClr val="dk1"/>
                          </a:solidFill>
                          <a:latin typeface="Calibri"/>
                          <a:ea typeface="Calibri"/>
                          <a:cs typeface="Calibri"/>
                          <a:sym typeface="Calibri"/>
                        </a:rPr>
                        <a:t>opinion may be confusing or ambiguous </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has little or no discernible organizational structure: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frequent extraneous ideas may intrude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provides minimal support/evidence for the writer’s opinion that includes little or no use of sources, facts, and details: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 of evidence from sources is minimal, absent, in error, or irrelevant</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may have little sense of audience and purpose</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a:solidFill>
                            <a:srgbClr val="000000"/>
                          </a:solidFill>
                          <a:latin typeface="Calibri"/>
                          <a:ea typeface="Calibri"/>
                          <a:cs typeface="Calibri"/>
                          <a:sym typeface="Calibri"/>
                        </a:rPr>
                        <a:t>errors are frequent and severe and meaning is often obscured</a:t>
                      </a:r>
                    </a:p>
                  </a:txBody>
                  <a:tcPr marL="92525"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7" name="Shape 117"/>
          <p:cNvSpPr/>
          <p:nvPr/>
        </p:nvSpPr>
        <p:spPr>
          <a:xfrm>
            <a:off x="184751" y="30441"/>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3 - 5: Generic 4-Point Opinion Writing Rubric </a:t>
            </a:r>
          </a:p>
        </p:txBody>
      </p:sp>
      <p:sp>
        <p:nvSpPr>
          <p:cNvPr id="118" name="Shape 118"/>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892067104"/>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2544145"/>
              </p:ext>
            </p:extLst>
          </p:nvPr>
        </p:nvGraphicFramePr>
        <p:xfrm>
          <a:off x="161925" y="164124"/>
          <a:ext cx="7458558" cy="5502032"/>
        </p:xfrm>
        <a:graphic>
          <a:graphicData uri="http://schemas.openxmlformats.org/drawingml/2006/table">
            <a:tbl>
              <a:tblPr firstRow="1" bandRow="1">
                <a:tableStyleId>{5940675A-B579-460E-94D1-54222C63F5DA}</a:tableStyleId>
              </a:tblPr>
              <a:tblGrid>
                <a:gridCol w="676275"/>
                <a:gridCol w="1143000"/>
                <a:gridCol w="1371600"/>
                <a:gridCol w="1491832"/>
                <a:gridCol w="1421536"/>
                <a:gridCol w="1354315"/>
              </a:tblGrid>
              <a:tr h="508078">
                <a:tc gridSpan="6">
                  <a:txBody>
                    <a:bodyPr/>
                    <a:lstStyle/>
                    <a:p>
                      <a:r>
                        <a:rPr lang="en-US" sz="900" dirty="0" smtClean="0">
                          <a:solidFill>
                            <a:schemeClr val="tx1"/>
                          </a:solidFill>
                        </a:rPr>
                        <a:t>W.3.1</a:t>
                      </a:r>
                      <a:r>
                        <a:rPr lang="en-US" sz="900" baseline="0" dirty="0" smtClean="0">
                          <a:solidFill>
                            <a:schemeClr val="tx1"/>
                          </a:solidFill>
                        </a:rPr>
                        <a:t> </a:t>
                      </a:r>
                      <a:r>
                        <a:rPr lang="en-US" sz="900" dirty="0" smtClean="0">
                          <a:solidFill>
                            <a:schemeClr val="tx1"/>
                          </a:solidFill>
                        </a:rPr>
                        <a:t>Write opinion pieces on topics or texts, supporting a point of view with reasons.</a:t>
                      </a:r>
                    </a:p>
                    <a:p>
                      <a:r>
                        <a:rPr lang="en-US" sz="900" dirty="0" smtClean="0">
                          <a:solidFill>
                            <a:schemeClr val="tx1"/>
                          </a:solidFill>
                        </a:rPr>
                        <a:t>W.3.1.a</a:t>
                      </a:r>
                      <a:r>
                        <a:rPr lang="en-US" sz="900" baseline="0" dirty="0" smtClean="0">
                          <a:solidFill>
                            <a:schemeClr val="tx1"/>
                          </a:solidFill>
                        </a:rPr>
                        <a:t> </a:t>
                      </a:r>
                      <a:r>
                        <a:rPr lang="en-US" sz="900" dirty="0" smtClean="0">
                          <a:solidFill>
                            <a:schemeClr val="tx1"/>
                          </a:solidFill>
                        </a:rPr>
                        <a:t>Introduce the topic or text they are writing about, state an opinion, and create an organizational structure that lists reasons.</a:t>
                      </a:r>
                    </a:p>
                    <a:p>
                      <a:r>
                        <a:rPr lang="en-US" sz="900" dirty="0" smtClean="0">
                          <a:solidFill>
                            <a:schemeClr val="tx1"/>
                          </a:solidFill>
                        </a:rPr>
                        <a:t>W.3.1.b</a:t>
                      </a:r>
                      <a:r>
                        <a:rPr lang="en-US" sz="900" baseline="0" dirty="0" smtClean="0">
                          <a:solidFill>
                            <a:schemeClr val="tx1"/>
                          </a:solidFill>
                        </a:rPr>
                        <a:t> </a:t>
                      </a:r>
                      <a:r>
                        <a:rPr lang="en-US" sz="900" dirty="0" smtClean="0">
                          <a:solidFill>
                            <a:schemeClr val="tx1"/>
                          </a:solidFill>
                        </a:rPr>
                        <a:t>Provide reasons that support the opinion.</a:t>
                      </a:r>
                    </a:p>
                    <a:p>
                      <a:r>
                        <a:rPr lang="en-US" sz="900" dirty="0" smtClean="0">
                          <a:solidFill>
                            <a:schemeClr val="tx1"/>
                          </a:solidFill>
                        </a:rPr>
                        <a:t>W.3.1.c</a:t>
                      </a:r>
                      <a:r>
                        <a:rPr lang="en-US" sz="900" baseline="0" dirty="0" smtClean="0">
                          <a:solidFill>
                            <a:schemeClr val="tx1"/>
                          </a:solidFill>
                        </a:rPr>
                        <a:t> </a:t>
                      </a:r>
                      <a:r>
                        <a:rPr lang="en-US" sz="900" dirty="0" smtClean="0">
                          <a:solidFill>
                            <a:schemeClr val="tx1"/>
                          </a:solidFill>
                        </a:rPr>
                        <a:t>Use linking words and phrases (e.g., because, therefore, since, for example) to connect opinion and reasons.</a:t>
                      </a:r>
                    </a:p>
                    <a:p>
                      <a:r>
                        <a:rPr lang="en-US" sz="900" dirty="0" smtClean="0">
                          <a:solidFill>
                            <a:schemeClr val="tx1"/>
                          </a:solidFill>
                        </a:rPr>
                        <a:t>W.3.1.d</a:t>
                      </a:r>
                      <a:r>
                        <a:rPr lang="en-US" sz="900" baseline="0" dirty="0" smtClean="0">
                          <a:solidFill>
                            <a:schemeClr val="tx1"/>
                          </a:solidFill>
                        </a:rPr>
                        <a:t> </a:t>
                      </a:r>
                      <a:r>
                        <a:rPr lang="en-US" sz="900" dirty="0" smtClean="0">
                          <a:solidFill>
                            <a:schemeClr val="tx1"/>
                          </a:solidFill>
                        </a:rPr>
                        <a:t>Provide a concluding statement or section.</a:t>
                      </a:r>
                      <a:endParaRPr lang="en-US" sz="900" dirty="0">
                        <a:solidFill>
                          <a:schemeClr val="tx1"/>
                        </a:solidFill>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2">
                <a:tc gridSpan="6">
                  <a:txBody>
                    <a:bodyPr/>
                    <a:lstStyle/>
                    <a:p>
                      <a:pPr marL="0" marR="0" algn="ctr">
                        <a:lnSpc>
                          <a:spcPct val="100000"/>
                        </a:lnSpc>
                        <a:spcBef>
                          <a:spcPts val="0"/>
                        </a:spcBef>
                        <a:spcAft>
                          <a:spcPts val="0"/>
                        </a:spcAft>
                      </a:pPr>
                      <a:r>
                        <a:rPr lang="en-US" sz="1300" b="1" kern="1200" dirty="0" smtClean="0">
                          <a:effectLst/>
                        </a:rPr>
                        <a:t>Opinion</a:t>
                      </a:r>
                      <a:r>
                        <a:rPr lang="en-US" sz="1300" b="1" kern="1200" baseline="0" dirty="0" smtClean="0">
                          <a:effectLst/>
                        </a:rPr>
                        <a:t> </a:t>
                      </a:r>
                      <a:r>
                        <a:rPr lang="en-US" sz="1300" kern="1200" dirty="0" smtClean="0">
                          <a:effectLst/>
                        </a:rPr>
                        <a:t>Full </a:t>
                      </a:r>
                      <a:r>
                        <a:rPr lang="en-US" sz="1300" kern="1200" dirty="0">
                          <a:effectLst/>
                        </a:rPr>
                        <a:t>Composition </a:t>
                      </a:r>
                      <a:r>
                        <a:rPr lang="en-US" sz="1300" kern="1200" dirty="0" smtClean="0">
                          <a:effectLst/>
                        </a:rPr>
                        <a:t>Performance Task Score </a:t>
                      </a:r>
                      <a:r>
                        <a:rPr lang="en-US" sz="1300" b="1" kern="1200" dirty="0" smtClean="0">
                          <a:effectLst/>
                        </a:rPr>
                        <a:t>“4” </a:t>
                      </a:r>
                      <a:r>
                        <a:rPr lang="en-US" sz="1300" kern="1200" dirty="0" smtClean="0">
                          <a:effectLst/>
                        </a:rPr>
                        <a:t>Example </a:t>
                      </a:r>
                      <a:r>
                        <a:rPr lang="en-US" sz="1300" b="1" i="1" kern="1200" dirty="0" smtClean="0">
                          <a:effectLst/>
                        </a:rPr>
                        <a:t>SBAC Rubric Grades 3 - 5</a:t>
                      </a:r>
                      <a:endParaRPr lang="en-US" sz="900" b="1" i="1" dirty="0">
                        <a:effectLst/>
                        <a:latin typeface="Calibri"/>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lnSpc>
                          <a:spcPct val="100000"/>
                        </a:lnSpc>
                        <a:spcBef>
                          <a:spcPts val="0"/>
                        </a:spcBef>
                        <a:spcAft>
                          <a:spcPts val="0"/>
                        </a:spcAft>
                      </a:pPr>
                      <a:r>
                        <a:rPr lang="en-US" sz="1500" b="1" kern="1200" dirty="0">
                          <a:effectLst/>
                        </a:rPr>
                        <a:t>score</a:t>
                      </a:r>
                      <a:endParaRPr lang="en-US" sz="900" b="1" dirty="0">
                        <a:effectLst/>
                        <a:latin typeface="Calibri"/>
                        <a:ea typeface="Calibri"/>
                        <a:cs typeface="Times New Roman"/>
                      </a:endParaRPr>
                    </a:p>
                  </a:txBody>
                  <a:tcPr marL="97155" marR="77004" marT="38502" marB="3850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L="97155" marR="77004" marT="38502" marB="38502" anchor="ctr">
                    <a:solidFill>
                      <a:schemeClr val="accent6">
                        <a:lumMod val="40000"/>
                        <a:lumOff val="60000"/>
                      </a:schemeClr>
                    </a:solidFill>
                  </a:tcPr>
                </a:tc>
              </a:tr>
              <a:tr h="168744">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006140">
                <a:tc>
                  <a:txBody>
                    <a:bodyPr/>
                    <a:lstStyle/>
                    <a:p>
                      <a:pPr marL="0" marR="0" algn="ctr">
                        <a:lnSpc>
                          <a:spcPct val="100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00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tc>
                <a:tc>
                  <a:txBody>
                    <a:bodyPr/>
                    <a:lstStyle/>
                    <a:p>
                      <a:r>
                        <a:rPr lang="en-US" sz="1000" kern="1200" baseline="0" dirty="0" smtClean="0">
                          <a:solidFill>
                            <a:schemeClr val="tx1"/>
                          </a:solidFill>
                          <a:latin typeface="+mn-lt"/>
                          <a:ea typeface="+mn-ea"/>
                          <a:cs typeface="+mn-cs"/>
                        </a:rPr>
                        <a:t>The response is fully sustained and consistently and purposefully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clearly stated, focused, and strongly maintained </a:t>
                      </a:r>
                    </a:p>
                    <a:p>
                      <a:pPr marL="119063" indent="-119063">
                        <a:buFont typeface="Arial" pitchFamily="34" charset="0"/>
                        <a:buChar char="•"/>
                      </a:pPr>
                      <a:r>
                        <a:rPr lang="en-US" sz="900" kern="1200" baseline="0" dirty="0" smtClean="0">
                          <a:solidFill>
                            <a:schemeClr val="tx1"/>
                          </a:solidFill>
                          <a:latin typeface="+mn-lt"/>
                          <a:ea typeface="+mn-ea"/>
                          <a:cs typeface="+mn-cs"/>
                        </a:rPr>
                        <a:t>opinion is communicated clearly within the context </a:t>
                      </a:r>
                    </a:p>
                  </a:txBody>
                  <a:tcPr marL="92536" marR="0" marT="0" marB="0"/>
                </a:tc>
                <a:tc>
                  <a:txBody>
                    <a:bodyPr/>
                    <a:lstStyle/>
                    <a:p>
                      <a:pPr algn="l" fontAlgn="t"/>
                      <a:r>
                        <a:rPr lang="en-US" sz="1000" b="0" i="0" u="none" strike="noStrike" dirty="0">
                          <a:solidFill>
                            <a:srgbClr val="000000"/>
                          </a:solidFill>
                          <a:latin typeface="+mn-lt"/>
                        </a:rPr>
                        <a:t>The response has a clear and effective organizational structure creating unity and completeness: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a:t>
                      </a:r>
                      <a:r>
                        <a:rPr lang="en-US" sz="900" b="0" i="0" u="none" strike="noStrike" dirty="0">
                          <a:solidFill>
                            <a:srgbClr val="000000"/>
                          </a:solidFill>
                          <a:latin typeface="+mn-lt"/>
                        </a:rPr>
                        <a:t>, consistent use of a variety of transitional strategies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logical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introduction and conclusion for audience and purpose</a:t>
                      </a:r>
                    </a:p>
                  </a:txBody>
                  <a:tcPr marL="92536" marR="0" marT="0" marB="0"/>
                </a:tc>
                <a:tc>
                  <a:txBody>
                    <a:bodyPr/>
                    <a:lstStyle/>
                    <a:p>
                      <a:pPr algn="l" fontAlgn="t"/>
                      <a:r>
                        <a:rPr lang="en-US" sz="1000" b="0" i="0" u="none" strike="noStrike" dirty="0">
                          <a:solidFill>
                            <a:srgbClr val="000000"/>
                          </a:solidFill>
                          <a:latin typeface="+mn-lt"/>
                        </a:rPr>
                        <a:t>The response provides thorough and convincing support/evidence for the writer’s opinion that includes the effective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smoothly integrated, comprehensive, and relevant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use of a variety of elaborative techniques</a:t>
                      </a:r>
                    </a:p>
                  </a:txBody>
                  <a:tcPr marL="92536" marR="0" marT="0" marB="0"/>
                </a:tc>
                <a:tc>
                  <a:txBody>
                    <a:bodyPr/>
                    <a:lstStyle/>
                    <a:p>
                      <a:pPr algn="l" fontAlgn="t"/>
                      <a:r>
                        <a:rPr lang="en-US" sz="1000" b="0" i="0" u="none" strike="noStrike" dirty="0">
                          <a:solidFill>
                            <a:srgbClr val="000000"/>
                          </a:solidFill>
                          <a:latin typeface="+mn-lt"/>
                        </a:rPr>
                        <a:t>The response clearly and effectively expresses ideas, using precise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1000" b="0" i="0" u="none" strike="noStrike" dirty="0" smtClean="0">
                          <a:solidFill>
                            <a:srgbClr val="000000"/>
                          </a:solidFill>
                          <a:latin typeface="+mn-lt"/>
                        </a:rPr>
                        <a:t>use </a:t>
                      </a:r>
                      <a:r>
                        <a:rPr lang="en-US" sz="1000" b="0" i="0" u="none" strike="noStrike" dirty="0">
                          <a:solidFill>
                            <a:srgbClr val="000000"/>
                          </a:solidFill>
                          <a:latin typeface="+mn-lt"/>
                        </a:rPr>
                        <a:t>of academic and domain-specific vocabulary is clearly appropriate for the audience and purpose</a:t>
                      </a:r>
                    </a:p>
                  </a:txBody>
                  <a:tcPr marL="92536" marR="0" marT="0" marB="0"/>
                </a:tc>
                <a:tc>
                  <a:txBody>
                    <a:bodyPr/>
                    <a:lstStyle/>
                    <a:p>
                      <a:pPr algn="l" fontAlgn="t">
                        <a:buFont typeface="Arial" pitchFamily="34" charset="0"/>
                        <a:buNone/>
                      </a:pPr>
                      <a:r>
                        <a:rPr lang="en-US" sz="1000" b="0" i="0" u="none" strike="noStrike" dirty="0">
                          <a:solidFill>
                            <a:srgbClr val="000000"/>
                          </a:solidFill>
                          <a:latin typeface="+mn-lt"/>
                        </a:rPr>
                        <a:t>The response demonstrates a strong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a:t>
                      </a:r>
                      <a:r>
                        <a:rPr lang="en-US" sz="900" b="0" i="0" u="none" strike="noStrike" dirty="0">
                          <a:solidFill>
                            <a:srgbClr val="000000"/>
                          </a:solidFill>
                          <a:latin typeface="+mn-lt"/>
                        </a:rPr>
                        <a:t>, if any, errors in usage and sentence formation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and consistent use of punctuation, capitalization, and spelling</a:t>
                      </a:r>
                    </a:p>
                  </a:txBody>
                  <a:tcPr marL="92536" marR="0" marT="0" marB="0"/>
                </a:tc>
              </a:tr>
              <a:tr h="1673576">
                <a:tc>
                  <a:txBody>
                    <a:bodyPr/>
                    <a:lstStyle/>
                    <a:p>
                      <a:pPr marL="0" marR="0" algn="ctr">
                        <a:lnSpc>
                          <a:spcPct val="100000"/>
                        </a:lnSpc>
                        <a:spcBef>
                          <a:spcPts val="0"/>
                        </a:spcBef>
                        <a:spcAft>
                          <a:spcPts val="0"/>
                        </a:spcAft>
                      </a:pPr>
                      <a:r>
                        <a:rPr lang="en-US" sz="900" b="1" kern="1200" dirty="0" smtClean="0">
                          <a:solidFill>
                            <a:schemeClr val="tx1"/>
                          </a:solidFill>
                          <a:effectLst>
                            <a:outerShdw blurRad="38100" dist="38100" dir="2700000" algn="tl">
                              <a:srgbClr val="000000">
                                <a:alpha val="43137"/>
                              </a:srgbClr>
                            </a:outerShdw>
                          </a:effectLst>
                        </a:rPr>
                        <a:t>Student score explained</a:t>
                      </a:r>
                      <a:endParaRPr lang="en-US" sz="9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 student response is sustained throughout and focused on the prompt continually supporting a specifically stated opinion.</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a:t>
                      </a:r>
                      <a:r>
                        <a:rPr lang="en-US" sz="900" baseline="0" dirty="0" smtClean="0">
                          <a:solidFill>
                            <a:schemeClr val="tx1"/>
                          </a:solidFill>
                          <a:effectLst/>
                          <a:latin typeface="Calibri"/>
                          <a:ea typeface="Calibri"/>
                          <a:cs typeface="Times New Roman"/>
                        </a:rPr>
                        <a:t> response has a clear organizational structure by describing  what visitors will see at the Rainbow Museum. The student uses transitional language to help the writing flow from the introduction to the conclusion.  </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There is evidence</a:t>
                      </a:r>
                      <a:r>
                        <a:rPr lang="en-US" sz="900" baseline="0" dirty="0" smtClean="0">
                          <a:solidFill>
                            <a:schemeClr val="tx1"/>
                          </a:solidFill>
                          <a:effectLst/>
                          <a:latin typeface="Calibri"/>
                          <a:ea typeface="Calibri"/>
                          <a:cs typeface="Times New Roman"/>
                        </a:rPr>
                        <a:t> within each section of the response that supports why visitors should see the Rainbow Museum. The information is relevant to the opinion.  The student uses elaboration techniques with a variety of description.</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dirty="0" smtClean="0">
                          <a:solidFill>
                            <a:schemeClr val="tx1"/>
                          </a:solidFill>
                          <a:effectLst/>
                          <a:latin typeface="Calibri"/>
                          <a:ea typeface="Calibri"/>
                          <a:cs typeface="Times New Roman"/>
                        </a:rPr>
                        <a:t>The student uses academic language (opportunity,</a:t>
                      </a:r>
                      <a:r>
                        <a:rPr lang="en-US" sz="900" baseline="0" dirty="0" smtClean="0">
                          <a:solidFill>
                            <a:schemeClr val="tx1"/>
                          </a:solidFill>
                          <a:effectLst/>
                          <a:latin typeface="Calibri"/>
                          <a:ea typeface="Calibri"/>
                          <a:cs typeface="Times New Roman"/>
                        </a:rPr>
                        <a:t> educational) </a:t>
                      </a:r>
                      <a:r>
                        <a:rPr lang="en-US" sz="900" dirty="0" smtClean="0">
                          <a:solidFill>
                            <a:schemeClr val="tx1"/>
                          </a:solidFill>
                          <a:effectLst/>
                          <a:latin typeface="Calibri"/>
                          <a:ea typeface="Calibri"/>
                          <a:cs typeface="Times New Roman"/>
                        </a:rPr>
                        <a:t>as well as domain specific vocabulary to make specific points ( spectrum, rainbow, upside-down</a:t>
                      </a:r>
                      <a:r>
                        <a:rPr lang="en-US" sz="900" baseline="0" dirty="0" smtClean="0">
                          <a:solidFill>
                            <a:schemeClr val="tx1"/>
                          </a:solidFill>
                          <a:effectLst/>
                          <a:latin typeface="Calibri"/>
                          <a:ea typeface="Calibri"/>
                          <a:cs typeface="Times New Roman"/>
                        </a:rPr>
                        <a:t> rainbow, moonbow, full-circle rainbow, double rainbows</a:t>
                      </a:r>
                      <a:r>
                        <a:rPr lang="en-US" sz="900" dirty="0" smtClean="0">
                          <a:solidFill>
                            <a:schemeClr val="tx1"/>
                          </a:solidFill>
                          <a:effectLst/>
                          <a:latin typeface="Calibri"/>
                          <a:ea typeface="Calibri"/>
                          <a:cs typeface="Times New Roman"/>
                        </a:rPr>
                        <a:t>).</a:t>
                      </a:r>
                      <a:endParaRPr lang="en-US" sz="90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900" b="0" dirty="0" smtClean="0">
                          <a:solidFill>
                            <a:schemeClr val="tx1"/>
                          </a:solidFill>
                          <a:effectLst/>
                          <a:latin typeface="Calibri"/>
                          <a:ea typeface="Calibri"/>
                          <a:cs typeface="Times New Roman"/>
                        </a:rPr>
                        <a:t>The student</a:t>
                      </a:r>
                      <a:r>
                        <a:rPr lang="en-US" sz="900" b="0" baseline="0" dirty="0" smtClean="0">
                          <a:solidFill>
                            <a:schemeClr val="tx1"/>
                          </a:solidFill>
                          <a:effectLst/>
                          <a:latin typeface="Calibri"/>
                          <a:ea typeface="Calibri"/>
                          <a:cs typeface="Times New Roman"/>
                        </a:rPr>
                        <a:t> has few, if any, errors in usage and sentence formation.  There are a variety of sentence types.  Punctuation, capitalization and spelling is accurate.</a:t>
                      </a:r>
                      <a:endParaRPr lang="en-US" sz="900" b="0" dirty="0">
                        <a:solidFill>
                          <a:schemeClr val="tx1"/>
                        </a:solidFill>
                        <a:effectLst/>
                        <a:latin typeface="Calibri"/>
                        <a:ea typeface="Calibri"/>
                        <a:cs typeface="Times New Roman"/>
                      </a:endParaRPr>
                    </a:p>
                  </a:txBody>
                  <a:tcPr marL="97155" marR="77004" marT="38502" marB="38502"/>
                </a:tc>
              </a:tr>
            </a:tbl>
          </a:graphicData>
        </a:graphic>
      </p:graphicFrame>
      <p:grpSp>
        <p:nvGrpSpPr>
          <p:cNvPr id="6" name="Group 5"/>
          <p:cNvGrpSpPr/>
          <p:nvPr/>
        </p:nvGrpSpPr>
        <p:grpSpPr>
          <a:xfrm>
            <a:off x="457200" y="5638800"/>
            <a:ext cx="7010400" cy="4396075"/>
            <a:chOff x="304800" y="5638800"/>
            <a:chExt cx="7010400" cy="4396075"/>
          </a:xfrm>
        </p:grpSpPr>
        <p:sp>
          <p:nvSpPr>
            <p:cNvPr id="2" name="Rectangle 1"/>
            <p:cNvSpPr/>
            <p:nvPr/>
          </p:nvSpPr>
          <p:spPr>
            <a:xfrm>
              <a:off x="304800" y="5638800"/>
              <a:ext cx="7010400" cy="4396075"/>
            </a:xfrm>
            <a:prstGeom prst="rect">
              <a:avLst/>
            </a:prstGeom>
          </p:spPr>
          <p:txBody>
            <a:bodyPr wrap="square">
              <a:spAutoFit/>
            </a:bodyPr>
            <a:lstStyle/>
            <a:p>
              <a:pPr lvl="0"/>
              <a:r>
                <a:rPr lang="en-US" sz="1000" b="1" u="sng" dirty="0" smtClean="0">
                  <a:ea typeface="Times New Roman"/>
                  <a:cs typeface="Times New Roman"/>
                </a:rPr>
                <a:t>Example Performance Task</a:t>
              </a:r>
              <a:r>
                <a:rPr lang="en-US" sz="1000" b="1" dirty="0" smtClean="0">
                  <a:ea typeface="Times New Roman"/>
                  <a:cs typeface="Times New Roman"/>
                </a:rPr>
                <a:t>: </a:t>
              </a:r>
              <a:r>
                <a:rPr lang="en-US" sz="1000" b="1" dirty="0">
                  <a:solidFill>
                    <a:prstClr val="black"/>
                  </a:solidFill>
                </a:rPr>
                <a:t>You have been asked to make a brochure for the Rainbow Museum explaining why people should go </a:t>
              </a:r>
              <a:r>
                <a:rPr lang="en-US" sz="1000" b="1" dirty="0" smtClean="0">
                  <a:solidFill>
                    <a:prstClr val="black"/>
                  </a:solidFill>
                </a:rPr>
                <a:t>see </a:t>
              </a:r>
              <a:r>
                <a:rPr lang="en-US" sz="1000" b="1" dirty="0">
                  <a:solidFill>
                    <a:prstClr val="black"/>
                  </a:solidFill>
                </a:rPr>
                <a:t>the Rainbow Museum.  Use details and examples as needed from all the texts in your brochure to convince people that it is a fun place to visit for the entire </a:t>
              </a:r>
              <a:r>
                <a:rPr lang="en-US" sz="1000" b="1" dirty="0" smtClean="0">
                  <a:solidFill>
                    <a:prstClr val="black"/>
                  </a:solidFill>
                </a:rPr>
                <a:t>family</a:t>
              </a:r>
              <a:r>
                <a:rPr lang="en-US" sz="1000" b="1" dirty="0">
                  <a:solidFill>
                    <a:prstClr val="black"/>
                  </a:solidFill>
                </a:rPr>
                <a:t> </a:t>
              </a:r>
              <a:r>
                <a:rPr lang="en-US" sz="1000" b="1" dirty="0" smtClean="0">
                  <a:solidFill>
                    <a:prstClr val="black"/>
                  </a:solidFill>
                </a:rPr>
                <a:t>or a class</a:t>
              </a:r>
              <a:r>
                <a:rPr lang="en-US" sz="1000" dirty="0" smtClean="0">
                  <a:solidFill>
                    <a:prstClr val="black"/>
                  </a:solidFill>
                </a:rPr>
                <a:t>.</a:t>
              </a:r>
            </a:p>
            <a:p>
              <a:pPr lvl="0"/>
              <a:endParaRPr lang="en-US" sz="1200" dirty="0">
                <a:solidFill>
                  <a:prstClr val="black"/>
                </a:solidFill>
              </a:endParaRPr>
            </a:p>
            <a:p>
              <a:pPr>
                <a:lnSpc>
                  <a:spcPct val="115000"/>
                </a:lnSpc>
                <a:spcAft>
                  <a:spcPts val="1000"/>
                </a:spcAft>
              </a:pPr>
              <a:r>
                <a:rPr lang="en-US" sz="1000" dirty="0">
                  <a:ea typeface="Calibri"/>
                  <a:cs typeface="Times New Roman"/>
                </a:rPr>
                <a:t>Welcome to the Rainbow Museum.  This is an opportunity you won’t want to miss!</a:t>
              </a:r>
            </a:p>
            <a:p>
              <a:pPr>
                <a:lnSpc>
                  <a:spcPct val="115000"/>
                </a:lnSpc>
                <a:spcAft>
                  <a:spcPts val="1000"/>
                </a:spcAft>
              </a:pPr>
              <a:r>
                <a:rPr lang="en-US" sz="1000" dirty="0">
                  <a:ea typeface="Calibri"/>
                  <a:cs typeface="Times New Roman"/>
                </a:rPr>
                <a:t>The Rainbow Museum is a fun and educational place for you and your entire family or your class from school!  </a:t>
              </a:r>
              <a:r>
                <a:rPr lang="en-US" sz="1000" b="1" dirty="0" smtClean="0">
                  <a:ea typeface="Calibri"/>
                  <a:cs typeface="Times New Roman"/>
                </a:rPr>
                <a:t>First, </a:t>
              </a:r>
              <a:r>
                <a:rPr lang="en-US" sz="1000" dirty="0" smtClean="0">
                  <a:ea typeface="Calibri"/>
                  <a:cs typeface="Times New Roman"/>
                </a:rPr>
                <a:t>our </a:t>
              </a:r>
              <a:r>
                <a:rPr lang="en-US" sz="1000" dirty="0">
                  <a:ea typeface="Calibri"/>
                  <a:cs typeface="Times New Roman"/>
                </a:rPr>
                <a:t>tour begins in the colorful Rainbow Room with a video called Arcy’s Rainbow that kids will love</a:t>
              </a:r>
              <a:r>
                <a:rPr lang="en-US" sz="1000" dirty="0" smtClean="0">
                  <a:ea typeface="Calibri"/>
                  <a:cs typeface="Times New Roman"/>
                </a:rPr>
                <a:t>!</a:t>
              </a:r>
            </a:p>
            <a:p>
              <a:pPr>
                <a:lnSpc>
                  <a:spcPct val="115000"/>
                </a:lnSpc>
                <a:spcAft>
                  <a:spcPts val="1000"/>
                </a:spcAft>
              </a:pPr>
              <a:endParaRPr lang="en-US" sz="600" dirty="0">
                <a:ea typeface="Calibri"/>
                <a:cs typeface="Times New Roman"/>
              </a:endParaRPr>
            </a:p>
            <a:p>
              <a:pPr>
                <a:lnSpc>
                  <a:spcPct val="115000"/>
                </a:lnSpc>
                <a:spcAft>
                  <a:spcPts val="1000"/>
                </a:spcAft>
              </a:pPr>
              <a:r>
                <a:rPr lang="en-US" sz="1000" b="1" dirty="0" smtClean="0">
                  <a:ea typeface="Calibri"/>
                  <a:cs typeface="Times New Roman"/>
                </a:rPr>
                <a:t>Then</a:t>
              </a:r>
              <a:r>
                <a:rPr lang="en-US" sz="1000" dirty="0">
                  <a:ea typeface="Calibri"/>
                  <a:cs typeface="Times New Roman"/>
                </a:rPr>
                <a:t>, from there you will go through a Rainbow Walk and experience walking through all of the colors of a rainbow:  green, blue, yellow, orange, red, purple and indigo.  You’ll hear lightning crash from the sky as the colors form a beautiful wall of thousands of rainbows.  You can touch the rainbows and watch their colors turn you many colors</a:t>
              </a:r>
              <a:r>
                <a:rPr lang="en-US" sz="1000" dirty="0" smtClean="0">
                  <a:ea typeface="Calibri"/>
                  <a:cs typeface="Times New Roman"/>
                </a:rPr>
                <a:t>!</a:t>
              </a:r>
            </a:p>
            <a:p>
              <a:pPr>
                <a:lnSpc>
                  <a:spcPct val="115000"/>
                </a:lnSpc>
                <a:spcAft>
                  <a:spcPts val="1000"/>
                </a:spcAft>
              </a:pPr>
              <a:endParaRPr lang="en-US" sz="1000" b="1" dirty="0">
                <a:ea typeface="Calibri"/>
                <a:cs typeface="Times New Roman"/>
              </a:endParaRPr>
            </a:p>
            <a:p>
              <a:pPr>
                <a:lnSpc>
                  <a:spcPct val="115000"/>
                </a:lnSpc>
                <a:spcAft>
                  <a:spcPts val="1000"/>
                </a:spcAft>
              </a:pPr>
              <a:r>
                <a:rPr lang="en-US" sz="1000" b="1" dirty="0">
                  <a:ea typeface="Calibri"/>
                  <a:cs typeface="Times New Roman"/>
                </a:rPr>
                <a:t>After </a:t>
              </a:r>
              <a:r>
                <a:rPr lang="en-US" sz="1000" dirty="0">
                  <a:ea typeface="Calibri"/>
                  <a:cs typeface="Times New Roman"/>
                </a:rPr>
                <a:t>the Rainbow Walk you’ll go through Sun Park’s many rainbow areas.  This is where you’ll experience seeing the different kinds of rainbows first hand.  In one area of Sun Park you’ll </a:t>
              </a:r>
              <a:r>
                <a:rPr lang="en-US" sz="1000" dirty="0" smtClean="0">
                  <a:ea typeface="Calibri"/>
                  <a:cs typeface="Times New Roman"/>
                </a:rPr>
                <a:t>see an </a:t>
              </a:r>
              <a:r>
                <a:rPr lang="en-US" sz="1000" dirty="0">
                  <a:ea typeface="Calibri"/>
                  <a:cs typeface="Times New Roman"/>
                </a:rPr>
                <a:t>upside-down rainbow.  In another you’ll see a rare moonbow!  And imagine from the top of a tower seeing the full-circle rainbow that pilots only normally get to see!</a:t>
              </a:r>
            </a:p>
            <a:p>
              <a:pPr>
                <a:lnSpc>
                  <a:spcPct val="115000"/>
                </a:lnSpc>
                <a:spcAft>
                  <a:spcPts val="1000"/>
                </a:spcAft>
              </a:pPr>
              <a:r>
                <a:rPr lang="en-US" sz="1000" b="1" dirty="0">
                  <a:ea typeface="Calibri"/>
                  <a:cs typeface="Times New Roman"/>
                </a:rPr>
                <a:t>To end </a:t>
              </a:r>
              <a:r>
                <a:rPr lang="en-US" sz="1000" dirty="0">
                  <a:ea typeface="Calibri"/>
                  <a:cs typeface="Times New Roman"/>
                </a:rPr>
                <a:t>the tour is the entire spectrum of rainbow colors can be seen through Rainbow Museum’s own waterfall.  From one to double rainbows – you won’t believe what you’ll see!</a:t>
              </a:r>
            </a:p>
            <a:p>
              <a:pPr>
                <a:lnSpc>
                  <a:spcPct val="115000"/>
                </a:lnSpc>
                <a:spcAft>
                  <a:spcPts val="1000"/>
                </a:spcAft>
              </a:pPr>
              <a:r>
                <a:rPr lang="en-US" sz="1000" dirty="0">
                  <a:ea typeface="Calibri"/>
                  <a:cs typeface="Times New Roman"/>
                </a:rPr>
                <a:t>For more information contact:  Rainbow Museum at 1-800-Rainbow!</a:t>
              </a:r>
            </a:p>
            <a:p>
              <a:endParaRPr lang="en-US" sz="1000" dirty="0">
                <a:solidFill>
                  <a:srgbClr val="FF0000"/>
                </a:solidFill>
              </a:endParaRPr>
            </a:p>
          </p:txBody>
        </p:sp>
        <p:sp>
          <p:nvSpPr>
            <p:cNvPr id="8" name="Rectangle 7"/>
            <p:cNvSpPr/>
            <p:nvPr/>
          </p:nvSpPr>
          <p:spPr>
            <a:xfrm>
              <a:off x="4742850" y="6267650"/>
              <a:ext cx="1905000" cy="230832"/>
            </a:xfrm>
            <a:prstGeom prst="rect">
              <a:avLst/>
            </a:prstGeom>
            <a:solidFill>
              <a:schemeClr val="bg2"/>
            </a:solidFill>
            <a:ln w="9525">
              <a:solidFill>
                <a:schemeClr val="tx1"/>
              </a:solidFill>
            </a:ln>
          </p:spPr>
          <p:txBody>
            <a:bodyPr wrap="square">
              <a:spAutoFit/>
            </a:bodyPr>
            <a:lstStyle/>
            <a:p>
              <a:r>
                <a:rPr lang="en-US" sz="900" b="1" i="1" dirty="0" smtClean="0"/>
                <a:t>The writer states a definite opinion.</a:t>
              </a:r>
              <a:endParaRPr lang="en-US" sz="900" i="1" dirty="0"/>
            </a:p>
          </p:txBody>
        </p:sp>
        <p:sp>
          <p:nvSpPr>
            <p:cNvPr id="10" name="Rectangle 9"/>
            <p:cNvSpPr/>
            <p:nvPr/>
          </p:nvSpPr>
          <p:spPr>
            <a:xfrm>
              <a:off x="352823" y="7032685"/>
              <a:ext cx="4035287" cy="230832"/>
            </a:xfrm>
            <a:prstGeom prst="rect">
              <a:avLst/>
            </a:prstGeom>
            <a:solidFill>
              <a:schemeClr val="bg2"/>
            </a:solidFill>
            <a:ln w="9525">
              <a:solidFill>
                <a:schemeClr val="tx1"/>
              </a:solidFill>
            </a:ln>
          </p:spPr>
          <p:txBody>
            <a:bodyPr wrap="square">
              <a:spAutoFit/>
            </a:bodyPr>
            <a:lstStyle/>
            <a:p>
              <a:r>
                <a:rPr lang="en-US" sz="900" b="1" i="1" dirty="0" smtClean="0"/>
                <a:t>The writer stays on topic throughout using transitional language First, Next, etc..</a:t>
              </a:r>
              <a:endParaRPr lang="en-US" sz="900" i="1" dirty="0"/>
            </a:p>
          </p:txBody>
        </p:sp>
        <p:sp>
          <p:nvSpPr>
            <p:cNvPr id="12" name="Rectangle 11"/>
            <p:cNvSpPr/>
            <p:nvPr/>
          </p:nvSpPr>
          <p:spPr>
            <a:xfrm>
              <a:off x="346406" y="8001000"/>
              <a:ext cx="5039139" cy="230832"/>
            </a:xfrm>
            <a:prstGeom prst="rect">
              <a:avLst/>
            </a:prstGeom>
            <a:solidFill>
              <a:schemeClr val="bg2"/>
            </a:solidFill>
            <a:ln w="9525">
              <a:solidFill>
                <a:schemeClr val="tx1"/>
              </a:solidFill>
            </a:ln>
          </p:spPr>
          <p:txBody>
            <a:bodyPr wrap="square">
              <a:spAutoFit/>
            </a:bodyPr>
            <a:lstStyle/>
            <a:p>
              <a:r>
                <a:rPr lang="en-US" sz="900" b="1" i="1" dirty="0" smtClean="0"/>
                <a:t>The writer expresses ideas, using precise language from the passages to elaborate ideas.</a:t>
              </a:r>
              <a:endParaRPr lang="en-US" sz="900" i="1" dirty="0"/>
            </a:p>
          </p:txBody>
        </p:sp>
        <p:sp>
          <p:nvSpPr>
            <p:cNvPr id="14" name="Rectangle 13"/>
            <p:cNvSpPr/>
            <p:nvPr/>
          </p:nvSpPr>
          <p:spPr>
            <a:xfrm>
              <a:off x="3213340" y="9144000"/>
              <a:ext cx="2172205" cy="230832"/>
            </a:xfrm>
            <a:prstGeom prst="rect">
              <a:avLst/>
            </a:prstGeom>
            <a:solidFill>
              <a:schemeClr val="bg2"/>
            </a:solidFill>
            <a:ln w="9525">
              <a:solidFill>
                <a:schemeClr val="tx1"/>
              </a:solidFill>
            </a:ln>
          </p:spPr>
          <p:txBody>
            <a:bodyPr wrap="square">
              <a:spAutoFit/>
            </a:bodyPr>
            <a:lstStyle/>
            <a:p>
              <a:r>
                <a:rPr lang="en-US" sz="900" b="1" i="1" dirty="0" smtClean="0"/>
                <a:t>The writer concludes the opinion piece.</a:t>
              </a:r>
              <a:endParaRPr lang="en-US" sz="900" i="1" dirty="0"/>
            </a:p>
          </p:txBody>
        </p:sp>
      </p:grpSp>
    </p:spTree>
    <p:extLst>
      <p:ext uri="{BB962C8B-B14F-4D97-AF65-F5344CB8AC3E}">
        <p14:creationId xmlns:p14="http://schemas.microsoft.com/office/powerpoint/2010/main" val="356198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7647072"/>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Opinion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smtClean="0">
                          <a:solidFill>
                            <a:srgbClr val="000000"/>
                          </a:solidFill>
                          <a:latin typeface="Calibri"/>
                        </a:rPr>
                        <a:t>Teacher’s </a:t>
                      </a:r>
                      <a:r>
                        <a:rPr lang="en-US" sz="1000" b="1" i="0" u="none" strike="noStrike" dirty="0">
                          <a:solidFill>
                            <a:srgbClr val="000000"/>
                          </a:solidFill>
                          <a:latin typeface="Calibri"/>
                        </a:rPr>
                        <a:t>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dirty="0">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dirty="0">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smtClean="0">
                          <a:solidFill>
                            <a:srgbClr val="000000"/>
                          </a:solidFill>
                          <a:latin typeface="Calibri"/>
                        </a:rPr>
                        <a:t> 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47339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91776"/>
              </p:ext>
            </p:extLst>
          </p:nvPr>
        </p:nvGraphicFramePr>
        <p:xfrm>
          <a:off x="347661" y="792413"/>
          <a:ext cx="7043738" cy="7922689"/>
        </p:xfrm>
        <a:graphic>
          <a:graphicData uri="http://schemas.openxmlformats.org/drawingml/2006/table">
            <a:tbl>
              <a:tblPr firstRow="1" bandRow="1">
                <a:effectLst>
                  <a:innerShdw blurRad="114300">
                    <a:prstClr val="black"/>
                  </a:innerShdw>
                </a:effectLst>
                <a:tableStyleId>{5C22544A-7EE6-4342-B048-85BDC9FD1C3A}</a:tableStyleId>
              </a:tblPr>
              <a:tblGrid>
                <a:gridCol w="5748339"/>
                <a:gridCol w="715850"/>
                <a:gridCol w="579549"/>
              </a:tblGrid>
              <a:tr h="319314">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i="0" u="none" dirty="0" smtClean="0">
                          <a:solidFill>
                            <a:schemeClr val="tx1"/>
                          </a:solidFill>
                          <a:effectLst/>
                          <a:latin typeface="+mn-lt"/>
                        </a:rPr>
                        <a:t>Grade 3 - Quarter</a:t>
                      </a:r>
                      <a:r>
                        <a:rPr lang="en-US" sz="1600" b="1" i="0" u="none" baseline="0" dirty="0" smtClean="0">
                          <a:solidFill>
                            <a:schemeClr val="tx1"/>
                          </a:solidFill>
                          <a:effectLst/>
                          <a:latin typeface="+mn-lt"/>
                        </a:rPr>
                        <a:t> 4 Pre-Assessment Selected Response Answer/Point Key</a:t>
                      </a:r>
                      <a:endParaRPr lang="en-US" sz="1600" b="1" i="0" u="none" dirty="0" smtClean="0">
                        <a:solidFill>
                          <a:schemeClr val="tx1"/>
                        </a:solidFill>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In the story, </a:t>
                      </a:r>
                      <a:r>
                        <a:rPr lang="en-US" sz="1100" b="1" i="1" u="sng" dirty="0" smtClean="0">
                          <a:solidFill>
                            <a:schemeClr val="tx1"/>
                          </a:solidFill>
                          <a:effectLst/>
                          <a:latin typeface="+mn-lt"/>
                        </a:rPr>
                        <a:t>Arcy’s Rainbow</a:t>
                      </a:r>
                      <a:r>
                        <a:rPr lang="en-US" sz="1100" b="0" u="none" dirty="0" smtClean="0">
                          <a:solidFill>
                            <a:schemeClr val="tx1"/>
                          </a:solidFill>
                          <a:effectLst/>
                          <a:latin typeface="+mn-lt"/>
                        </a:rPr>
                        <a:t>,  which of the following actions most contributed to the sequence of events?</a:t>
                      </a:r>
                      <a:r>
                        <a:rPr lang="en-US" sz="1100" b="0" u="none" baseline="0" dirty="0" smtClean="0">
                          <a:solidFill>
                            <a:schemeClr val="tx1"/>
                          </a:solidFill>
                          <a:effectLst/>
                          <a:latin typeface="+mn-lt"/>
                        </a:rPr>
                        <a:t> </a:t>
                      </a:r>
                      <a:r>
                        <a:rPr lang="en-US" sz="1100" b="0" u="none" strike="noStrike" dirty="0" smtClean="0">
                          <a:solidFill>
                            <a:schemeClr val="tx1"/>
                          </a:solidFill>
                          <a:effectLst/>
                          <a:latin typeface="+mn-lt"/>
                        </a:rPr>
                        <a:t>RL.3.3 DOK-3 Cu</a:t>
                      </a:r>
                      <a:endParaRPr lang="en-US" sz="1100" b="0" i="1" u="none" strike="noStrik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2</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 In the story, </a:t>
                      </a:r>
                      <a:r>
                        <a:rPr lang="en-US" sz="1100" b="1" i="1" u="sng" dirty="0" smtClean="0">
                          <a:solidFill>
                            <a:schemeClr val="tx1"/>
                          </a:solidFill>
                          <a:effectLst/>
                          <a:latin typeface="+mn-lt"/>
                        </a:rPr>
                        <a:t>Arcy’s Rainbow</a:t>
                      </a:r>
                      <a:r>
                        <a:rPr lang="en-US" sz="1100" b="0" u="none" dirty="0" smtClean="0">
                          <a:solidFill>
                            <a:schemeClr val="tx1"/>
                          </a:solidFill>
                          <a:effectLst/>
                          <a:latin typeface="+mn-lt"/>
                        </a:rPr>
                        <a:t>, how did Arcy’s understanding about rainbows  change her actions from the beginning to the end of the story?</a:t>
                      </a:r>
                      <a:r>
                        <a:rPr lang="en-US" sz="1100" b="0" u="none" baseline="0" dirty="0" smtClean="0">
                          <a:solidFill>
                            <a:schemeClr val="tx1"/>
                          </a:solidFill>
                          <a:effectLst/>
                          <a:latin typeface="+mn-lt"/>
                        </a:rPr>
                        <a:t> </a:t>
                      </a:r>
                      <a:r>
                        <a:rPr lang="en-US" sz="1100" b="0" u="none" dirty="0" smtClean="0">
                          <a:solidFill>
                            <a:schemeClr val="tx1"/>
                          </a:solidFill>
                          <a:effectLst/>
                          <a:latin typeface="+mn-lt"/>
                        </a:rPr>
                        <a:t>RL.3.3 DOK-3 APx</a:t>
                      </a:r>
                      <a:endParaRPr lang="en-US" sz="1100" b="0" i="1" u="none" dirty="0" smtClean="0">
                        <a:solidFill>
                          <a:schemeClr val="tx1"/>
                        </a:solidFill>
                        <a:effectLst/>
                        <a:latin typeface="+mn-lt"/>
                        <a:sym typeface="Helvetica"/>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3</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In the story, </a:t>
                      </a:r>
                      <a:r>
                        <a:rPr lang="en-US" sz="1100" b="1" i="1" u="sng" dirty="0" smtClean="0">
                          <a:solidFill>
                            <a:schemeClr val="tx1"/>
                          </a:solidFill>
                          <a:effectLst/>
                          <a:latin typeface="+mn-lt"/>
                        </a:rPr>
                        <a:t>The Whys of Weather - The Colors of the Rainbow</a:t>
                      </a:r>
                      <a:r>
                        <a:rPr lang="en-US" sz="1100" b="0" u="none" dirty="0" smtClean="0">
                          <a:solidFill>
                            <a:schemeClr val="tx1"/>
                          </a:solidFill>
                          <a:effectLst/>
                          <a:latin typeface="+mn-lt"/>
                        </a:rPr>
                        <a:t>, what caused the argument?</a:t>
                      </a:r>
                      <a:r>
                        <a:rPr lang="en-US" sz="1100" b="0" u="none" baseline="0" dirty="0" smtClean="0">
                          <a:solidFill>
                            <a:schemeClr val="tx1"/>
                          </a:solidFill>
                          <a:effectLst/>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sym typeface="Helvetica"/>
                        </a:rPr>
                        <a:t>RL.3.6  DOK-1 Cf</a:t>
                      </a:r>
                      <a:endParaRPr lang="en-US" sz="1100" b="0" dirty="0" smtClean="0">
                        <a:solidFill>
                          <a:schemeClr val="tx1"/>
                        </a:solidFill>
                        <a:effectLst/>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C</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4</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Which statement best explains Rain’s point of </a:t>
                      </a:r>
                      <a:r>
                        <a:rPr lang="en-US" sz="1100" b="0" u="none" strike="noStrike" dirty="0" smtClean="0">
                          <a:solidFill>
                            <a:schemeClr val="tx1"/>
                          </a:solidFill>
                          <a:effectLst/>
                          <a:latin typeface="+mn-lt"/>
                        </a:rPr>
                        <a:t>view? </a:t>
                      </a:r>
                      <a:r>
                        <a:rPr lang="en-US" sz="1100" b="0" u="none" strike="noStrike" baseline="0" dirty="0" smtClean="0">
                          <a:solidFill>
                            <a:schemeClr val="tx1"/>
                          </a:solidFill>
                          <a:effectLst/>
                          <a:latin typeface="+mn-lt"/>
                        </a:rPr>
                        <a:t>R</a:t>
                      </a:r>
                      <a:r>
                        <a:rPr lang="en-US" sz="1100" b="0" u="none" strike="noStrike" dirty="0" smtClean="0">
                          <a:effectLst/>
                          <a:latin typeface="+mn-lt"/>
                          <a:sym typeface="Helvetica"/>
                        </a:rPr>
                        <a:t>L.3.6</a:t>
                      </a:r>
                      <a:r>
                        <a:rPr lang="en-US" sz="1100" b="0" u="none" dirty="0" smtClean="0">
                          <a:effectLst/>
                          <a:latin typeface="+mn-lt"/>
                          <a:sym typeface="Helvetica"/>
                        </a:rPr>
                        <a:t> </a:t>
                      </a:r>
                      <a:r>
                        <a:rPr lang="en-US" sz="1100" b="0" u="none" baseline="0" dirty="0" smtClean="0">
                          <a:effectLst/>
                          <a:latin typeface="+mn-lt"/>
                          <a:sym typeface="Helvetica"/>
                        </a:rPr>
                        <a:t> DOK-3 CU</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5</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In what two ways are </a:t>
                      </a:r>
                      <a:r>
                        <a:rPr lang="en-US" sz="1100" b="1" i="1" u="sng" dirty="0" smtClean="0">
                          <a:solidFill>
                            <a:schemeClr val="tx1"/>
                          </a:solidFill>
                          <a:effectLst/>
                          <a:latin typeface="+mn-lt"/>
                        </a:rPr>
                        <a:t>Arcy’s Rainbow</a:t>
                      </a:r>
                      <a:r>
                        <a:rPr lang="en-US" sz="1100" b="1" i="1" u="none" dirty="0" smtClean="0">
                          <a:solidFill>
                            <a:schemeClr val="tx1"/>
                          </a:solidFill>
                          <a:effectLst/>
                          <a:latin typeface="+mn-lt"/>
                        </a:rPr>
                        <a:t> </a:t>
                      </a:r>
                      <a:r>
                        <a:rPr lang="en-US" sz="1100" b="0" u="none" dirty="0" smtClean="0">
                          <a:solidFill>
                            <a:schemeClr val="tx1"/>
                          </a:solidFill>
                          <a:effectLst/>
                          <a:latin typeface="+mn-lt"/>
                        </a:rPr>
                        <a:t>and </a:t>
                      </a:r>
                      <a:r>
                        <a:rPr lang="en-US" sz="1100" b="1" i="1" u="sng" dirty="0" smtClean="0">
                          <a:solidFill>
                            <a:schemeClr val="tx1"/>
                          </a:solidFill>
                          <a:effectLst/>
                          <a:latin typeface="+mn-lt"/>
                        </a:rPr>
                        <a:t>The Whys of Weather – The</a:t>
                      </a:r>
                      <a:r>
                        <a:rPr lang="en-US" sz="1100" b="1" i="1" u="sng" baseline="0" dirty="0" smtClean="0">
                          <a:solidFill>
                            <a:schemeClr val="tx1"/>
                          </a:solidFill>
                          <a:effectLst/>
                          <a:latin typeface="+mn-lt"/>
                        </a:rPr>
                        <a:t> </a:t>
                      </a:r>
                      <a:r>
                        <a:rPr lang="en-US" sz="1100" b="1" i="1" u="sng" dirty="0" smtClean="0">
                          <a:solidFill>
                            <a:schemeClr val="tx1"/>
                          </a:solidFill>
                          <a:effectLst/>
                          <a:latin typeface="+mn-lt"/>
                        </a:rPr>
                        <a:t>Colors of the Rainbow</a:t>
                      </a:r>
                      <a:r>
                        <a:rPr lang="en-US" sz="1100" b="0" u="none" dirty="0" smtClean="0">
                          <a:solidFill>
                            <a:schemeClr val="tx1"/>
                          </a:solidFill>
                          <a:effectLst/>
                          <a:latin typeface="+mn-lt"/>
                        </a:rPr>
                        <a:t>, most similar? </a:t>
                      </a:r>
                      <a:r>
                        <a:rPr lang="en-US" sz="1100" b="0" dirty="0" smtClean="0">
                          <a:effectLst/>
                          <a:latin typeface="+mn-lt"/>
                          <a:sym typeface="Helvetica"/>
                        </a:rPr>
                        <a:t>RL.3.9 DOK-2 Cl (both answers must be correct)</a:t>
                      </a:r>
                      <a:endParaRPr lang="en-US" sz="11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6</a:t>
                      </a:r>
                      <a:r>
                        <a:rPr lang="en-US" sz="1100" b="0" u="none" baseline="0" dirty="0" smtClean="0">
                          <a:solidFill>
                            <a:schemeClr val="tx1"/>
                          </a:solidFill>
                          <a:effectLst/>
                          <a:latin typeface="+mn-lt"/>
                        </a:rPr>
                        <a:t>  What could be a theme for both </a:t>
                      </a:r>
                      <a:r>
                        <a:rPr lang="en-US" sz="1100" b="1" i="1" u="sng" baseline="0" dirty="0" smtClean="0">
                          <a:solidFill>
                            <a:schemeClr val="tx1"/>
                          </a:solidFill>
                          <a:effectLst/>
                          <a:latin typeface="+mn-lt"/>
                        </a:rPr>
                        <a:t>Arcy’s Rainbow </a:t>
                      </a:r>
                      <a:r>
                        <a:rPr lang="en-US" sz="1100" b="0" u="none" baseline="0" dirty="0" smtClean="0">
                          <a:solidFill>
                            <a:schemeClr val="tx1"/>
                          </a:solidFill>
                          <a:effectLst/>
                          <a:latin typeface="+mn-lt"/>
                        </a:rPr>
                        <a:t>and </a:t>
                      </a:r>
                      <a:r>
                        <a:rPr lang="en-US" sz="1100" b="1" i="1" u="sng" baseline="0" dirty="0" smtClean="0">
                          <a:solidFill>
                            <a:schemeClr val="tx1"/>
                          </a:solidFill>
                          <a:effectLst/>
                          <a:latin typeface="+mn-lt"/>
                        </a:rPr>
                        <a:t>The Whys of Weather - The Colors of the Rainbow</a:t>
                      </a:r>
                      <a:r>
                        <a:rPr lang="en-US" sz="1100" b="0" u="none" baseline="0" dirty="0" smtClean="0">
                          <a:solidFill>
                            <a:schemeClr val="tx1"/>
                          </a:solidFill>
                          <a:effectLst/>
                          <a:latin typeface="+mn-lt"/>
                        </a:rPr>
                        <a:t>?</a:t>
                      </a:r>
                      <a:r>
                        <a:rPr lang="en-US" sz="1100" b="0" u="none" baseline="0" dirty="0" smtClean="0">
                          <a:solidFill>
                            <a:srgbClr val="FF0000"/>
                          </a:solidFill>
                          <a:effectLst/>
                          <a:latin typeface="+mn-lt"/>
                        </a:rPr>
                        <a:t> </a:t>
                      </a:r>
                      <a:r>
                        <a:rPr lang="en-US" sz="1100" b="0" dirty="0" smtClean="0">
                          <a:effectLst/>
                          <a:latin typeface="+mn-lt"/>
                          <a:sym typeface="Helvetica"/>
                        </a:rPr>
                        <a:t>RL.3.9 </a:t>
                      </a:r>
                      <a:r>
                        <a:rPr lang="en-US" sz="1100" b="0" baseline="0" dirty="0" smtClean="0">
                          <a:effectLst/>
                          <a:latin typeface="+mn-lt"/>
                          <a:sym typeface="Helvetica"/>
                        </a:rPr>
                        <a:t> DOK-3 ANz</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endParaRPr lang="en-US"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3</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9</a:t>
                      </a:r>
                      <a:r>
                        <a:rPr lang="en-US" sz="1100" b="0" u="none" dirty="0" smtClean="0">
                          <a:latin typeface="+mn-lt"/>
                          <a:cs typeface="Helvetica" pitchFamily="34" charset="0"/>
                        </a:rPr>
                        <a:t>  Which statement best describes one feature of a double rainbow?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RI.3.3  DOK-2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rPr>
                        <a:t>ANp</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10</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creates the different colors in a rainbow?</a:t>
                      </a:r>
                      <a:r>
                        <a:rPr lang="en-US" sz="1100" b="0" u="none" baseline="0" dirty="0" smtClean="0">
                          <a:solidFill>
                            <a:schemeClr val="tx1"/>
                          </a:solidFill>
                          <a:effectLst/>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sym typeface="Helvetica"/>
                        </a:rPr>
                        <a:t>RI.3.3 DOK-2 Cl</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11</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Why did the author probably write the second </a:t>
                      </a:r>
                      <a:r>
                        <a:rPr lang="en-US" sz="1100" b="0" u="none" strike="noStrike" dirty="0" smtClean="0">
                          <a:solidFill>
                            <a:schemeClr val="tx1"/>
                          </a:solidFill>
                          <a:effectLst/>
                          <a:latin typeface="+mn-lt"/>
                        </a:rPr>
                        <a:t>article?</a:t>
                      </a:r>
                      <a:r>
                        <a:rPr lang="en-US" sz="1100" b="0" u="none" strike="noStrike" baseline="0" dirty="0" smtClean="0">
                          <a:solidFill>
                            <a:srgbClr val="FF0000"/>
                          </a:solidFill>
                          <a:effectLst/>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sym typeface="Helvetica"/>
                        </a:rPr>
                        <a:t>RI.3.6 DOK-2 </a:t>
                      </a:r>
                      <a:r>
                        <a:rPr kumimoji="0" lang="en-US" sz="1100" b="0" i="0" u="none" strike="noStrike" kern="1200" cap="none" spc="0" normalizeH="0" baseline="0" noProof="0" dirty="0" err="1" smtClean="0">
                          <a:ln>
                            <a:noFill/>
                          </a:ln>
                          <a:solidFill>
                            <a:prstClr val="black"/>
                          </a:solidFill>
                          <a:effectLst/>
                          <a:uLnTx/>
                          <a:uFillTx/>
                          <a:latin typeface="+mn-lt"/>
                          <a:ea typeface="+mn-ea"/>
                          <a:cs typeface="+mn-cs"/>
                          <a:sym typeface="Helvetica"/>
                        </a:rPr>
                        <a:t>ANq</a:t>
                      </a:r>
                      <a:endParaRPr kumimoji="0" lang="en-US" sz="1100" b="0" i="0" u="none" strike="noStrike" kern="1200" cap="none" spc="0" normalizeH="0" baseline="0" noProof="0" dirty="0" smtClean="0">
                        <a:ln>
                          <a:noFill/>
                        </a:ln>
                        <a:solidFill>
                          <a:prstClr val="black"/>
                        </a:solidFill>
                        <a:effectLst/>
                        <a:uLnTx/>
                        <a:uFillTx/>
                        <a:latin typeface="+mn-lt"/>
                        <a:ea typeface="+mn-ea"/>
                        <a:cs typeface="Helvetica" pitchFamily="34" charset="0"/>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D</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403225" marR="0" lvl="0" indent="-403225"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12</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most explains the purpose of each article?</a:t>
                      </a:r>
                      <a:r>
                        <a:rPr lang="en-US" sz="1100" b="0" u="none" baseline="0" dirty="0" smtClean="0">
                          <a:solidFill>
                            <a:srgbClr val="FF0000"/>
                          </a:solidFill>
                          <a:effectLst/>
                          <a:latin typeface="+mn-lt"/>
                        </a:rPr>
                        <a:t> </a:t>
                      </a:r>
                      <a:r>
                        <a:rPr lang="en-US" sz="1100" b="0" u="none" dirty="0" smtClean="0">
                          <a:latin typeface="+mn-lt"/>
                          <a:sym typeface="Helvetica"/>
                        </a:rPr>
                        <a:t>RI.3.6 </a:t>
                      </a:r>
                      <a:r>
                        <a:rPr lang="en-US" sz="1100" b="0" u="none" baseline="0" dirty="0" smtClean="0">
                          <a:latin typeface="+mn-lt"/>
                          <a:sym typeface="Helvetica"/>
                        </a:rPr>
                        <a:t> DOK-3 Cu</a:t>
                      </a:r>
                      <a:endParaRPr lang="en-US" sz="11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C</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13</a:t>
                      </a:r>
                      <a:r>
                        <a:rPr lang="en-US" sz="1100" b="0" u="none" baseline="0" dirty="0" smtClean="0">
                          <a:solidFill>
                            <a:schemeClr val="dk1"/>
                          </a:solidFill>
                          <a:effectLst/>
                          <a:latin typeface="+mn-lt"/>
                          <a:cs typeface="Helvetica" pitchFamily="34" charset="0"/>
                        </a:rPr>
                        <a:t>  </a:t>
                      </a:r>
                      <a:r>
                        <a:rPr lang="en-US" sz="1100" b="0" u="none" dirty="0" smtClean="0">
                          <a:solidFill>
                            <a:schemeClr val="tx1"/>
                          </a:solidFill>
                          <a:effectLst/>
                          <a:latin typeface="+mn-lt"/>
                        </a:rPr>
                        <a:t>What has to be slanting through falling rain, “just right” for a moonbow to occur?</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u="none" dirty="0" smtClean="0">
                          <a:solidFill>
                            <a:schemeClr val="tx1"/>
                          </a:solidFill>
                          <a:effectLst/>
                          <a:latin typeface="+mn-lt"/>
                        </a:rPr>
                        <a:t>RI.3.9 DOK-2 CL</a:t>
                      </a:r>
                      <a:endParaRPr lang="en-US"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14</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What information can be found in both articles?</a:t>
                      </a:r>
                      <a:r>
                        <a:rPr lang="en-US" sz="1100" b="0" u="none" baseline="0" dirty="0" smtClean="0">
                          <a:solidFill>
                            <a:srgbClr val="FF0000"/>
                          </a:solidFill>
                          <a:effectLst/>
                          <a:latin typeface="+mn-lt"/>
                        </a:rPr>
                        <a:t> </a:t>
                      </a:r>
                      <a:r>
                        <a:rPr lang="en-US" sz="1100" b="0" i="0" dirty="0" smtClean="0">
                          <a:latin typeface="+mn-lt"/>
                          <a:cs typeface="Helvetica" pitchFamily="34" charset="0"/>
                        </a:rPr>
                        <a:t>RI.3.9 DOK-3 CU</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C</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15</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none" dirty="0" smtClean="0">
                          <a:solidFill>
                            <a:schemeClr val="tx1"/>
                          </a:solidFill>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a:t>
                      </a:r>
                      <a:r>
                        <a:rPr lang="en-US" sz="1100" b="1" u="sng" baseline="0" dirty="0" smtClean="0">
                          <a:solidFill>
                            <a:schemeClr val="tx1"/>
                          </a:solidFill>
                          <a:effectLst>
                            <a:outerShdw blurRad="38100" dist="38100" dir="2700000" algn="tl">
                              <a:srgbClr val="000000">
                                <a:alpha val="43137"/>
                              </a:srgbClr>
                            </a:outerShdw>
                          </a:effectLst>
                          <a:latin typeface="+mn-lt"/>
                        </a:rPr>
                        <a:t> Response</a:t>
                      </a:r>
                      <a:r>
                        <a:rPr lang="en-US" sz="1100" b="0" i="1" u="none" baseline="0" dirty="0" smtClean="0">
                          <a:solidFill>
                            <a:schemeClr val="tx1"/>
                          </a:solidFill>
                          <a:effectLst/>
                          <a:latin typeface="+mn-lt"/>
                        </a:rPr>
                        <a:t>          </a:t>
                      </a:r>
                      <a:endParaRPr lang="en-US"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16</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Write</a:t>
                      </a:r>
                      <a:r>
                        <a:rPr lang="en-US" sz="1100" b="1" u="sng" baseline="0" dirty="0" smtClean="0">
                          <a:solidFill>
                            <a:schemeClr val="tx1"/>
                          </a:solidFill>
                          <a:effectLst>
                            <a:outerShdw blurRad="38100" dist="38100" dir="2700000" algn="tl">
                              <a:srgbClr val="000000">
                                <a:alpha val="43137"/>
                              </a:srgbClr>
                            </a:outerShdw>
                          </a:effectLst>
                          <a:latin typeface="+mn-lt"/>
                        </a:rPr>
                        <a:t> and Revise</a:t>
                      </a:r>
                      <a:endParaRPr lang="en-US" sz="11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dirty="0" smtClean="0">
                          <a:effectLst>
                            <a:outerShdw blurRad="38100" dist="38100" dir="2700000" algn="tl">
                              <a:srgbClr val="000000">
                                <a:alpha val="43137"/>
                              </a:srgbClr>
                            </a:outerShdw>
                          </a:effectLst>
                          <a:latin typeface="+mn-lt"/>
                          <a:cs typeface="Helvetica" pitchFamily="34" charset="0"/>
                        </a:rPr>
                        <a:t>Brief Opinion Write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W.3.1c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2</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Which statements below could add appropriate supporting details in the blanks to the opinion paragraph? W.3.1b</a:t>
                      </a: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B</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19</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The student wants to choose words that would be more convincing for his teacher. Which words would be the best replacements for the underlined words?</a:t>
                      </a:r>
                      <a:r>
                        <a:rPr lang="en-US" sz="1100" b="0" u="none" baseline="0" dirty="0" smtClean="0">
                          <a:solidFill>
                            <a:schemeClr val="tx1"/>
                          </a:solidFill>
                          <a:effectLst/>
                          <a:latin typeface="+mn-lt"/>
                        </a:rPr>
                        <a:t> </a:t>
                      </a:r>
                      <a:r>
                        <a:rPr lang="en-US" sz="1100" b="0" u="none" dirty="0" smtClean="0">
                          <a:solidFill>
                            <a:schemeClr val="tx1"/>
                          </a:solidFill>
                          <a:effectLst/>
                          <a:latin typeface="+mn-lt"/>
                        </a:rPr>
                        <a:t>L 3.3.a </a:t>
                      </a: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A</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latin typeface="+mn-lt"/>
                        </a:rPr>
                        <a:t>1</a:t>
                      </a:r>
                      <a:endParaRPr lang="en-US" sz="14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20</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u="none" baseline="0" dirty="0" smtClean="0">
                          <a:solidFill>
                            <a:schemeClr val="tx1"/>
                          </a:solidFill>
                          <a:effectLst>
                            <a:outerShdw blurRad="38100" dist="38100" dir="2700000" algn="tl">
                              <a:srgbClr val="000000">
                                <a:alpha val="43137"/>
                              </a:srgbClr>
                            </a:outerShdw>
                          </a:effectLst>
                          <a:latin typeface="+mn-lt"/>
                        </a:rPr>
                        <a:t> </a:t>
                      </a:r>
                      <a:r>
                        <a:rPr lang="en-US" sz="1100" b="0" u="none" baseline="0" dirty="0" smtClean="0">
                          <a:solidFill>
                            <a:schemeClr val="tx1"/>
                          </a:solidFill>
                          <a:effectLst/>
                          <a:latin typeface="+mn-lt"/>
                        </a:rPr>
                        <a:t>Which sentence corrects the underlined grammar usage error? </a:t>
                      </a:r>
                      <a:r>
                        <a:rPr lang="en-US" sz="1100" b="0" u="none" dirty="0" smtClean="0">
                          <a:solidFill>
                            <a:schemeClr val="tx1"/>
                          </a:solidFill>
                          <a:latin typeface="+mn-lt"/>
                        </a:rPr>
                        <a:t>L.3.2e</a:t>
                      </a:r>
                      <a:endParaRPr lang="en-US" sz="1100" b="0" u="none"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89314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35909" y="1752600"/>
            <a:ext cx="5829300" cy="5069183"/>
            <a:chOff x="786738" y="1990418"/>
            <a:chExt cx="5486400" cy="4838766"/>
          </a:xfrm>
        </p:grpSpPr>
        <p:grpSp>
          <p:nvGrpSpPr>
            <p:cNvPr id="5" name="Group 19"/>
            <p:cNvGrpSpPr/>
            <p:nvPr/>
          </p:nvGrpSpPr>
          <p:grpSpPr>
            <a:xfrm>
              <a:off x="786738" y="1990418"/>
              <a:ext cx="5486400" cy="4838766"/>
              <a:chOff x="786738" y="623084"/>
              <a:chExt cx="5486400" cy="4838766"/>
            </a:xfrm>
          </p:grpSpPr>
          <p:sp>
            <p:nvSpPr>
              <p:cNvPr id="6" name="TextBox 5"/>
              <p:cNvSpPr txBox="1"/>
              <p:nvPr/>
            </p:nvSpPr>
            <p:spPr>
              <a:xfrm>
                <a:off x="786738" y="3370930"/>
                <a:ext cx="5486400" cy="2090920"/>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i="1" u="sng" dirty="0" smtClean="0">
                    <a:effectLst>
                      <a:outerShdw blurRad="38100" dist="38100" dir="2700000" algn="tl">
                        <a:srgbClr val="000000">
                          <a:alpha val="43137"/>
                        </a:srgbClr>
                      </a:outerShdw>
                    </a:effectLst>
                  </a:rPr>
                  <a:t>4</a:t>
                </a:r>
                <a:endParaRPr lang="en-US" sz="3400" b="1" i="1" u="sng" dirty="0">
                  <a:effectLst>
                    <a:outerShdw blurRad="38100" dist="38100" dir="2700000" algn="tl">
                      <a:srgbClr val="000000">
                        <a:alpha val="43137"/>
                      </a:srgbClr>
                    </a:outerShdw>
                  </a:effectLst>
                </a:endParaRPr>
              </a:p>
              <a:p>
                <a:pPr algn="ctr"/>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 ____________________</a:t>
                </a:r>
              </a:p>
            </p:txBody>
          </p:sp>
          <p:sp>
            <p:nvSpPr>
              <p:cNvPr id="9" name="Rectangle 8"/>
              <p:cNvSpPr/>
              <p:nvPr/>
            </p:nvSpPr>
            <p:spPr>
              <a:xfrm>
                <a:off x="2053548" y="623084"/>
                <a:ext cx="1918346" cy="923330"/>
              </a:xfrm>
              <a:prstGeom prst="rect">
                <a:avLst/>
              </a:prstGeom>
            </p:spPr>
            <p:txBody>
              <a:bodyPr wrap="none">
                <a:spAutoFit/>
              </a:bodyPr>
              <a:lstStyle/>
              <a:p>
                <a:r>
                  <a:rPr lang="en-US" sz="5700" b="1" dirty="0">
                    <a:effectLst>
                      <a:outerShdw blurRad="38100" dist="38100" dir="2700000" algn="tl">
                        <a:srgbClr val="000000">
                          <a:alpha val="43137"/>
                        </a:srgbClr>
                      </a:outerShdw>
                    </a:effectLst>
                  </a:rPr>
                  <a:t>Grade</a:t>
                </a:r>
              </a:p>
            </p:txBody>
          </p:sp>
        </p:grpSp>
        <p:sp>
          <p:nvSpPr>
            <p:cNvPr id="22" name="Rectangle 21"/>
            <p:cNvSpPr/>
            <p:nvPr/>
          </p:nvSpPr>
          <p:spPr>
            <a:xfrm>
              <a:off x="2514600" y="2819400"/>
              <a:ext cx="1339665" cy="969496"/>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0" name="Group 9"/>
            <p:cNvGrpSpPr/>
            <p:nvPr/>
          </p:nvGrpSpPr>
          <p:grpSpPr>
            <a:xfrm>
              <a:off x="3168973" y="2777944"/>
              <a:ext cx="2285688" cy="2330038"/>
              <a:chOff x="1975739" y="882135"/>
              <a:chExt cx="3113063" cy="3240142"/>
            </a:xfrm>
          </p:grpSpPr>
          <p:sp>
            <p:nvSpPr>
              <p:cNvPr id="11" name="Parallelogram 10"/>
              <p:cNvSpPr/>
              <p:nvPr/>
            </p:nvSpPr>
            <p:spPr>
              <a:xfrm rot="1584430" flipH="1">
                <a:off x="1975739" y="1326332"/>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5" name="Parallelogram 14"/>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6" name="Group 15"/>
              <p:cNvGrpSpPr/>
              <p:nvPr/>
            </p:nvGrpSpPr>
            <p:grpSpPr>
              <a:xfrm>
                <a:off x="2232022" y="1402448"/>
                <a:ext cx="2328450" cy="1796537"/>
                <a:chOff x="-3190194" y="753938"/>
                <a:chExt cx="3048000" cy="2476027"/>
              </a:xfrm>
            </p:grpSpPr>
            <p:sp>
              <p:nvSpPr>
                <p:cNvPr id="20" name="Rectangle 19"/>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7" name="Group 16"/>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85505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25006838"/>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352515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TextBox 4"/>
          <p:cNvSpPr txBox="1"/>
          <p:nvPr/>
        </p:nvSpPr>
        <p:spPr>
          <a:xfrm>
            <a:off x="161925" y="152400"/>
            <a:ext cx="7448550" cy="7509748"/>
          </a:xfrm>
          <a:prstGeom prst="rect">
            <a:avLst/>
          </a:prstGeom>
          <a:noFill/>
        </p:spPr>
        <p:txBody>
          <a:bodyPr wrap="square" rtlCol="0">
            <a:spAutoFit/>
          </a:bodyPr>
          <a:lstStyle/>
          <a:p>
            <a:r>
              <a:rPr lang="en-US" sz="1400" b="1" u="sng" dirty="0" smtClean="0"/>
              <a:t>Student Directions</a:t>
            </a:r>
            <a:r>
              <a:rPr lang="en-US" sz="1400" b="1" dirty="0" smtClean="0"/>
              <a:t>:  Read the directions.  </a:t>
            </a:r>
          </a:p>
          <a:p>
            <a:endParaRPr lang="en-US" sz="1200" u="sng" dirty="0" smtClean="0"/>
          </a:p>
          <a:p>
            <a:r>
              <a:rPr lang="en-US" sz="1200" b="1" u="sng" dirty="0" smtClean="0"/>
              <a:t>Part 1</a:t>
            </a:r>
            <a:r>
              <a:rPr lang="en-US" sz="1200" b="1" dirty="0" smtClean="0"/>
              <a:t> </a:t>
            </a:r>
          </a:p>
          <a:p>
            <a:endParaRPr lang="en-US" sz="1200" b="1" dirty="0" smtClean="0"/>
          </a:p>
          <a:p>
            <a:r>
              <a:rPr lang="en-US" sz="1200" b="1" dirty="0" smtClean="0"/>
              <a:t>Your assignment:</a:t>
            </a:r>
          </a:p>
          <a:p>
            <a:r>
              <a:rPr lang="en-US" sz="1200" dirty="0" smtClean="0"/>
              <a:t>You will read two articles and two stories about </a:t>
            </a:r>
            <a:r>
              <a:rPr lang="en-US" sz="1200" u="sng" dirty="0" smtClean="0"/>
              <a:t>rainbows</a:t>
            </a:r>
            <a:r>
              <a:rPr lang="en-US" sz="1200" dirty="0" smtClean="0"/>
              <a:t>.</a:t>
            </a:r>
          </a:p>
          <a:p>
            <a:r>
              <a:rPr lang="en-US" sz="1200" dirty="0" smtClean="0"/>
              <a:t>As you read, take notes on these sources.  </a:t>
            </a:r>
          </a:p>
          <a:p>
            <a:r>
              <a:rPr lang="en-US" sz="1200" dirty="0" smtClean="0"/>
              <a:t>Then you will answer several research questions about these sources. </a:t>
            </a:r>
          </a:p>
          <a:p>
            <a:r>
              <a:rPr lang="en-US" sz="1200" dirty="0" smtClean="0"/>
              <a:t>These will help you plan to write an opinion piece (brochure).  You have been asked to make a brochure for the Rainbow Museum explaining why people should go see the Rainbow Museum.</a:t>
            </a:r>
          </a:p>
          <a:p>
            <a:endParaRPr lang="en-US" sz="1200" b="1" dirty="0" smtClean="0"/>
          </a:p>
          <a:p>
            <a:r>
              <a:rPr lang="en-US" sz="1200" b="1" dirty="0" smtClean="0"/>
              <a:t>Steps you will be following:</a:t>
            </a:r>
          </a:p>
          <a:p>
            <a:r>
              <a:rPr lang="en-US" sz="1200" dirty="0" smtClean="0"/>
              <a:t>In order to help you plan and write your opinion piece (brochure), you will do all of the following:</a:t>
            </a:r>
          </a:p>
          <a:p>
            <a:r>
              <a:rPr lang="en-US" sz="1200" dirty="0" smtClean="0"/>
              <a:t>1. Read the texts about </a:t>
            </a:r>
            <a:r>
              <a:rPr lang="en-US" sz="1200" u="sng" dirty="0" smtClean="0"/>
              <a:t>rainbows</a:t>
            </a:r>
            <a:r>
              <a:rPr lang="en-US" sz="1200" dirty="0">
                <a:solidFill>
                  <a:srgbClr val="FFFF00"/>
                </a:solidFill>
              </a:rPr>
              <a:t>.</a:t>
            </a:r>
            <a:endParaRPr lang="en-US" sz="1200" dirty="0" smtClean="0">
              <a:solidFill>
                <a:srgbClr val="FFFF00"/>
              </a:solidFill>
            </a:endParaRPr>
          </a:p>
          <a:p>
            <a:r>
              <a:rPr lang="en-US" sz="1200" dirty="0" smtClean="0"/>
              <a:t>2. Answer several questions about the sources.</a:t>
            </a:r>
          </a:p>
          <a:p>
            <a:r>
              <a:rPr lang="en-US" sz="1200" dirty="0" smtClean="0"/>
              <a:t>3. Plan</a:t>
            </a:r>
            <a:r>
              <a:rPr lang="en-US" sz="1200" dirty="0"/>
              <a:t> </a:t>
            </a:r>
            <a:r>
              <a:rPr lang="en-US" sz="1200" dirty="0" smtClean="0"/>
              <a:t>your opinion piece (brochure).</a:t>
            </a:r>
          </a:p>
          <a:p>
            <a:endParaRPr lang="en-US" sz="1200" b="1" dirty="0" smtClean="0"/>
          </a:p>
          <a:p>
            <a:r>
              <a:rPr lang="en-US" sz="1200" b="1" dirty="0" smtClean="0"/>
              <a:t>Directions for beginning:</a:t>
            </a:r>
          </a:p>
          <a:p>
            <a:r>
              <a:rPr lang="en-US" sz="1200" dirty="0" smtClean="0"/>
              <a:t>You will now read the texts. Take notes because you may want to refer to your notes while you plan your brochure. You can refer to any of the sources as often as you like.</a:t>
            </a:r>
            <a:r>
              <a:rPr lang="en-US" sz="1200" b="1" dirty="0" smtClean="0"/>
              <a:t> </a:t>
            </a:r>
          </a:p>
          <a:p>
            <a:endParaRPr lang="en-US" sz="1200" b="1" dirty="0" smtClean="0"/>
          </a:p>
          <a:p>
            <a:r>
              <a:rPr lang="en-US" sz="1200" b="1" dirty="0" smtClean="0"/>
              <a:t>Questions:</a:t>
            </a:r>
          </a:p>
          <a:p>
            <a:r>
              <a:rPr lang="en-US" sz="1200" dirty="0" smtClean="0"/>
              <a:t>Answer the questions.  Your answers to these questions will be scored. Also, they will help you think about the sources you’ve read, which should help you plan your opinion piece (brochure). </a:t>
            </a:r>
          </a:p>
          <a:p>
            <a:pPr algn="ctr"/>
            <a:endParaRPr lang="en-US" sz="1200" dirty="0" smtClean="0"/>
          </a:p>
          <a:p>
            <a:r>
              <a:rPr lang="en-US" sz="1200" b="1" u="sng" dirty="0"/>
              <a:t>Part 2</a:t>
            </a:r>
            <a:r>
              <a:rPr lang="en-US" sz="1200" b="1" dirty="0"/>
              <a:t> </a:t>
            </a:r>
          </a:p>
          <a:p>
            <a:r>
              <a:rPr lang="en-US" sz="1200" b="1" u="sng" dirty="0"/>
              <a:t>Your </a:t>
            </a:r>
            <a:r>
              <a:rPr lang="en-US" sz="1200" b="1" u="sng" dirty="0" smtClean="0"/>
              <a:t>assignment</a:t>
            </a:r>
            <a:r>
              <a:rPr lang="en-US" sz="1200" b="1" dirty="0" smtClean="0"/>
              <a:t>: </a:t>
            </a:r>
          </a:p>
          <a:p>
            <a:r>
              <a:rPr lang="en-US" sz="1200" dirty="0" smtClean="0"/>
              <a:t>You </a:t>
            </a:r>
            <a:r>
              <a:rPr lang="en-US" sz="1200" dirty="0"/>
              <a:t>have been asked to </a:t>
            </a:r>
            <a:r>
              <a:rPr lang="en-US" sz="1200" dirty="0" smtClean="0"/>
              <a:t>write an article </a:t>
            </a:r>
            <a:r>
              <a:rPr lang="en-US" sz="1200" dirty="0"/>
              <a:t>for the Rainbow Museum explaining why people should </a:t>
            </a:r>
            <a:r>
              <a:rPr lang="en-US" sz="1200" dirty="0" smtClean="0"/>
              <a:t>go to the Rainbow </a:t>
            </a:r>
            <a:r>
              <a:rPr lang="en-US" sz="1200" dirty="0"/>
              <a:t>Museum</a:t>
            </a:r>
            <a:r>
              <a:rPr lang="en-US" sz="1200" dirty="0" smtClean="0"/>
              <a:t>.  Use details and examples as needed from all the texts in your article to convince people that it is a fun place to visit for the entire family.  Use captions and illustrations as needed.</a:t>
            </a:r>
            <a:endParaRPr lang="en-US" sz="1200" dirty="0"/>
          </a:p>
          <a:p>
            <a:endParaRPr lang="en-US" sz="1200" dirty="0"/>
          </a:p>
          <a:p>
            <a:r>
              <a:rPr lang="en-US" sz="1200" b="1" u="sng" dirty="0"/>
              <a:t>You will</a:t>
            </a:r>
            <a:r>
              <a:rPr lang="en-US" sz="1200" dirty="0"/>
              <a:t>:</a:t>
            </a:r>
          </a:p>
          <a:p>
            <a:pPr marL="342900" indent="-342900">
              <a:buAutoNum type="arabicPeriod"/>
            </a:pPr>
            <a:r>
              <a:rPr lang="en-US" sz="1200" dirty="0"/>
              <a:t>Plan your writing.  You may use your notes and answers.</a:t>
            </a:r>
          </a:p>
          <a:p>
            <a:pPr marL="342900" indent="-342900">
              <a:buAutoNum type="arabicPeriod"/>
            </a:pPr>
            <a:endParaRPr lang="en-US" sz="1200" dirty="0"/>
          </a:p>
          <a:p>
            <a:pPr marL="342900" indent="-342900">
              <a:buAutoNum type="arabicPeriod"/>
            </a:pPr>
            <a:r>
              <a:rPr lang="en-US" sz="1200" dirty="0" smtClean="0"/>
              <a:t>Write, </a:t>
            </a:r>
            <a:r>
              <a:rPr lang="en-US" sz="1200" dirty="0"/>
              <a:t>r</a:t>
            </a:r>
            <a:r>
              <a:rPr lang="en-US" sz="1200" dirty="0" smtClean="0"/>
              <a:t>evise </a:t>
            </a:r>
            <a:r>
              <a:rPr lang="en-US" sz="1200" dirty="0"/>
              <a:t>and </a:t>
            </a:r>
            <a:r>
              <a:rPr lang="en-US" sz="1200" dirty="0" smtClean="0"/>
              <a:t>edit </a:t>
            </a:r>
            <a:r>
              <a:rPr lang="en-US" sz="1200" dirty="0"/>
              <a:t>your first </a:t>
            </a:r>
            <a:r>
              <a:rPr lang="en-US" sz="1200" dirty="0" smtClean="0"/>
              <a:t>draft (your teacher will give you paper).</a:t>
            </a:r>
            <a:endParaRPr lang="en-US" sz="1200" dirty="0"/>
          </a:p>
          <a:p>
            <a:pPr marL="342900" indent="-342900">
              <a:buAutoNum type="arabicPeriod"/>
            </a:pPr>
            <a:endParaRPr lang="en-US" sz="1200" dirty="0"/>
          </a:p>
          <a:p>
            <a:pPr marL="342900" indent="-342900">
              <a:buAutoNum type="arabicPeriod"/>
            </a:pPr>
            <a:r>
              <a:rPr lang="en-US" sz="1200" dirty="0"/>
              <a:t>Write a final draft </a:t>
            </a:r>
            <a:r>
              <a:rPr lang="en-US" sz="1200" dirty="0" smtClean="0"/>
              <a:t>of your opinion piece (in the form of an article).</a:t>
            </a:r>
          </a:p>
          <a:p>
            <a:pPr marL="342900" indent="-342900">
              <a:buAutoNum type="arabicPeriod"/>
            </a:pPr>
            <a:endParaRPr lang="en-US" sz="1200" dirty="0"/>
          </a:p>
          <a:p>
            <a:pPr algn="ctr"/>
            <a:r>
              <a:rPr lang="en-US" sz="1400" b="1" dirty="0" smtClean="0"/>
              <a:t>How You Will Be Scored</a:t>
            </a:r>
            <a:endParaRPr lang="en-US" sz="1400" b="1" dirty="0"/>
          </a:p>
          <a:p>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714886346"/>
              </p:ext>
            </p:extLst>
          </p:nvPr>
        </p:nvGraphicFramePr>
        <p:xfrm>
          <a:off x="1371600" y="7467600"/>
          <a:ext cx="5062538" cy="19855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130145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5" name="Rectangle 4"/>
          <p:cNvSpPr/>
          <p:nvPr/>
        </p:nvSpPr>
        <p:spPr>
          <a:xfrm>
            <a:off x="685800" y="1014472"/>
            <a:ext cx="6324599" cy="7078861"/>
          </a:xfrm>
          <a:prstGeom prst="rect">
            <a:avLst/>
          </a:prstGeom>
        </p:spPr>
        <p:txBody>
          <a:bodyPr wrap="square">
            <a:spAutoFit/>
          </a:bodyPr>
          <a:lstStyle/>
          <a:p>
            <a:pPr algn="ctr"/>
            <a:r>
              <a:rPr lang="en-US" sz="1400" b="1" u="sng" dirty="0"/>
              <a:t>Arcy’s Rainbow</a:t>
            </a:r>
            <a:endParaRPr lang="en-US" sz="1400" dirty="0"/>
          </a:p>
          <a:p>
            <a:pPr algn="ctr"/>
            <a:r>
              <a:rPr lang="en-US" sz="1200" i="1" dirty="0" smtClean="0"/>
              <a:t>By Ginger Jay</a:t>
            </a:r>
          </a:p>
          <a:p>
            <a:pPr algn="ctr"/>
            <a:endParaRPr lang="en-US" sz="1000" dirty="0" smtClean="0"/>
          </a:p>
          <a:p>
            <a:pPr algn="ctr"/>
            <a:endParaRPr lang="en-US" sz="1000" dirty="0"/>
          </a:p>
          <a:p>
            <a:r>
              <a:rPr lang="en-US" sz="1400" dirty="0"/>
              <a:t>One day </a:t>
            </a:r>
            <a:r>
              <a:rPr lang="en-US" sz="1400" dirty="0" err="1"/>
              <a:t>Arcy</a:t>
            </a:r>
            <a:r>
              <a:rPr lang="en-US" sz="1400" dirty="0"/>
              <a:t> woke up and saw a huge rainbow right outside her front door.  “I am going to catch that beautiful rainbow!" she said.  And so out she raced.  She ran for a mile or so and soon grew very tired.  She could still see the rainbow, but it looked just as far away as ever.  She was getting frustrated when all of a sudden she looked up and the rainbow was gone.  "Oh no!" she said.  </a:t>
            </a:r>
          </a:p>
          <a:p>
            <a:r>
              <a:rPr lang="en-US" sz="1400" dirty="0"/>
              <a:t> </a:t>
            </a:r>
          </a:p>
          <a:p>
            <a:r>
              <a:rPr lang="en-US" sz="1400" dirty="0"/>
              <a:t>Just then a farmer walked by, so she decided to ask him about the rainbow.  "Sir, do you know where the rainbow went?" she asked.  The farmer told her to wait for the rain to come back and she would see the rainbow once again.  She waited a few minutes and sure enough, the rain returned and so did her rainbow.</a:t>
            </a:r>
          </a:p>
          <a:p>
            <a:r>
              <a:rPr lang="en-US" sz="1400" dirty="0"/>
              <a:t> </a:t>
            </a:r>
          </a:p>
          <a:p>
            <a:r>
              <a:rPr lang="en-US" sz="1400" dirty="0"/>
              <a:t>Arcy continued her journey towards the rainbow, this time at top speed.  She did not want to risk the chance of it disappearing again.  She ran on and on, and although she seemed to be getting closer, the rainbow was still far out of reach.  She decided to sit down and rest for a minute.  But when she finally got up a little while later the rainbow was gone.  "Not again!" she said.</a:t>
            </a:r>
          </a:p>
          <a:p>
            <a:r>
              <a:rPr lang="en-US" sz="1400" dirty="0"/>
              <a:t> </a:t>
            </a:r>
          </a:p>
          <a:p>
            <a:r>
              <a:rPr lang="en-US" sz="1400" dirty="0"/>
              <a:t>Just then a teacher from her school walked by.  She decided to ask her about the rainbow.  "Kind teacher, do you know what has happened to the rainbow that was here?" she asked.  The teacher told her to wait until the sun came out from behind the clouds.  She said that when the sun shone through the rain again her rainbow would return.  Arcy waited, and eventually the sun came out and when it shone through the rain, her rainbow returned.</a:t>
            </a:r>
          </a:p>
          <a:p>
            <a:r>
              <a:rPr lang="en-US" sz="1400" dirty="0"/>
              <a:t> </a:t>
            </a:r>
          </a:p>
          <a:p>
            <a:r>
              <a:rPr lang="en-US" sz="1400" dirty="0"/>
              <a:t>Arcy never did catch a beautiful rainbow that day.  She did learn a valuable lesson however.  She </a:t>
            </a:r>
            <a:r>
              <a:rPr lang="en-US" sz="1400" dirty="0" smtClean="0"/>
              <a:t>learned </a:t>
            </a:r>
            <a:r>
              <a:rPr lang="en-US" sz="1400" dirty="0"/>
              <a:t>that it takes both rain and sun to make a rainbow and that no matter how fast you </a:t>
            </a:r>
            <a:r>
              <a:rPr lang="en-US" sz="1400" dirty="0" smtClean="0"/>
              <a:t>run, </a:t>
            </a:r>
            <a:r>
              <a:rPr lang="en-US" sz="1400" dirty="0"/>
              <a:t>you will never be able to catch one.</a:t>
            </a:r>
          </a:p>
          <a:p>
            <a:r>
              <a:rPr lang="en-US" sz="1400" dirty="0"/>
              <a:t> </a:t>
            </a:r>
          </a:p>
          <a:p>
            <a:r>
              <a:rPr lang="en-US" sz="1400" dirty="0"/>
              <a:t> </a:t>
            </a:r>
          </a:p>
        </p:txBody>
      </p:sp>
      <p:sp>
        <p:nvSpPr>
          <p:cNvPr id="6" name="TextBox 4"/>
          <p:cNvSpPr txBox="1"/>
          <p:nvPr/>
        </p:nvSpPr>
        <p:spPr>
          <a:xfrm>
            <a:off x="5486400" y="609600"/>
            <a:ext cx="1862138" cy="78483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sz="900" dirty="0" smtClean="0"/>
              <a:t>Grade Equivalent: 4.3</a:t>
            </a:r>
          </a:p>
          <a:p>
            <a:r>
              <a:rPr lang="en-US" sz="900" dirty="0" smtClean="0"/>
              <a:t>Lexile Measure: 740L</a:t>
            </a:r>
          </a:p>
          <a:p>
            <a:r>
              <a:rPr lang="en-US" sz="900" dirty="0" smtClean="0"/>
              <a:t>Mean Sentence Length: 13.19</a:t>
            </a:r>
          </a:p>
          <a:p>
            <a:r>
              <a:rPr lang="en-US" sz="900" dirty="0" smtClean="0"/>
              <a:t>Mean Log Word Frequency: 3.88</a:t>
            </a:r>
          </a:p>
          <a:p>
            <a:r>
              <a:rPr lang="en-US" sz="900" dirty="0" smtClean="0"/>
              <a:t>Word Count: 343</a:t>
            </a:r>
            <a:endParaRPr lang="en-US" sz="900" dirty="0"/>
          </a:p>
        </p:txBody>
      </p:sp>
    </p:spTree>
    <p:extLst>
      <p:ext uri="{BB962C8B-B14F-4D97-AF65-F5344CB8AC3E}">
        <p14:creationId xmlns:p14="http://schemas.microsoft.com/office/powerpoint/2010/main" val="114604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4"/>
          <p:cNvSpPr/>
          <p:nvPr/>
        </p:nvSpPr>
        <p:spPr>
          <a:xfrm>
            <a:off x="239486" y="152400"/>
            <a:ext cx="7315200" cy="9448740"/>
          </a:xfrm>
          <a:prstGeom prst="rect">
            <a:avLst/>
          </a:prstGeom>
        </p:spPr>
        <p:txBody>
          <a:bodyPr wrap="square">
            <a:spAutoFit/>
          </a:bodyPr>
          <a:lstStyle/>
          <a:p>
            <a:pPr algn="ctr"/>
            <a:r>
              <a:rPr lang="en-US" sz="1400" b="1" u="sng" dirty="0"/>
              <a:t>The Whys of Weather</a:t>
            </a:r>
          </a:p>
          <a:p>
            <a:pPr algn="ctr"/>
            <a:r>
              <a:rPr lang="en-US" sz="1400" b="1" u="sng" dirty="0"/>
              <a:t>The Colors of the Rainbow</a:t>
            </a:r>
          </a:p>
          <a:p>
            <a:pPr algn="ctr"/>
            <a:r>
              <a:rPr lang="en-US" sz="1000" i="1" dirty="0"/>
              <a:t>Adapted from a Native American </a:t>
            </a:r>
            <a:r>
              <a:rPr lang="en-US" sz="1000" i="1" dirty="0" smtClean="0"/>
              <a:t>Legend</a:t>
            </a:r>
          </a:p>
          <a:p>
            <a:pPr algn="ctr"/>
            <a:endParaRPr lang="en-US" sz="1000" i="1" dirty="0"/>
          </a:p>
          <a:p>
            <a:r>
              <a:rPr lang="en-US" sz="1400" dirty="0"/>
              <a:t>Once upon a time all of the colors started to argue. Green, blue, </a:t>
            </a:r>
            <a:r>
              <a:rPr lang="en-US" sz="1400" dirty="0" smtClean="0"/>
              <a:t>yellow, orange</a:t>
            </a:r>
            <a:r>
              <a:rPr lang="en-US" sz="1400" dirty="0"/>
              <a:t>, red, indigo, and violet fought over who was the most beautiful. Each </a:t>
            </a:r>
            <a:r>
              <a:rPr lang="en-US" sz="1400" dirty="0" smtClean="0"/>
              <a:t>color wanted </a:t>
            </a:r>
            <a:r>
              <a:rPr lang="en-US" sz="1400" dirty="0"/>
              <a:t>to be everyone’s favorite</a:t>
            </a:r>
            <a:r>
              <a:rPr lang="en-US" sz="1400" dirty="0" smtClean="0"/>
              <a:t>.</a:t>
            </a:r>
          </a:p>
          <a:p>
            <a:endParaRPr lang="en-US" sz="1400" dirty="0"/>
          </a:p>
          <a:p>
            <a:r>
              <a:rPr lang="en-US" sz="1400" b="1" dirty="0"/>
              <a:t>Green</a:t>
            </a:r>
            <a:r>
              <a:rPr lang="en-US" sz="1400" dirty="0"/>
              <a:t> spoke first. “Look around you. See the grass and the trees. I am </a:t>
            </a:r>
            <a:r>
              <a:rPr lang="en-US" sz="1400" dirty="0" smtClean="0"/>
              <a:t>the color </a:t>
            </a:r>
            <a:r>
              <a:rPr lang="en-US" sz="1400" dirty="0"/>
              <a:t>of Earth. Without me, no animal could live. Look at the farms in the </a:t>
            </a:r>
            <a:r>
              <a:rPr lang="en-US" sz="1400" dirty="0" smtClean="0"/>
              <a:t>countryside. Look </a:t>
            </a:r>
            <a:r>
              <a:rPr lang="en-US" sz="1400" dirty="0"/>
              <a:t>at the forests. I am more places on Earth than any of you</a:t>
            </a:r>
            <a:r>
              <a:rPr lang="en-US" sz="1400" dirty="0" smtClean="0"/>
              <a:t>.”</a:t>
            </a:r>
          </a:p>
          <a:p>
            <a:endParaRPr lang="en-US" sz="1400" dirty="0"/>
          </a:p>
          <a:p>
            <a:r>
              <a:rPr lang="en-US" sz="1400" b="1" dirty="0"/>
              <a:t>Blue </a:t>
            </a:r>
            <a:r>
              <a:rPr lang="en-US" sz="1400" dirty="0"/>
              <a:t>broke in with a joke. "You are only Green with envy.” All of the </a:t>
            </a:r>
            <a:r>
              <a:rPr lang="en-US" sz="1400" dirty="0" smtClean="0"/>
              <a:t>colors laughed</a:t>
            </a:r>
            <a:r>
              <a:rPr lang="en-US" sz="1400" dirty="0"/>
              <a:t>. Blue was the friendliest of the colors. He continued, “You may be on land, </a:t>
            </a:r>
            <a:r>
              <a:rPr lang="en-US" sz="1400" dirty="0" smtClean="0"/>
              <a:t>but think </a:t>
            </a:r>
            <a:r>
              <a:rPr lang="en-US" sz="1400" dirty="0"/>
              <a:t>of me! I am the color of the ocean and the sky. I am the water people drink and </a:t>
            </a:r>
            <a:r>
              <a:rPr lang="en-US" sz="1400" dirty="0" smtClean="0"/>
              <a:t>the air </a:t>
            </a:r>
            <a:r>
              <a:rPr lang="en-US" sz="1400" dirty="0"/>
              <a:t>they breathe. I am the rain that makes trees and flowers grow. I bring kindness </a:t>
            </a:r>
            <a:r>
              <a:rPr lang="en-US" sz="1400" dirty="0" smtClean="0"/>
              <a:t>and serenity.”</a:t>
            </a:r>
          </a:p>
          <a:p>
            <a:endParaRPr lang="en-US" sz="1400" dirty="0"/>
          </a:p>
          <a:p>
            <a:r>
              <a:rPr lang="en-US" sz="1400" b="1" dirty="0"/>
              <a:t>Yellow</a:t>
            </a:r>
            <a:r>
              <a:rPr lang="en-US" sz="1400" dirty="0"/>
              <a:t> danced around and said, “Yes! You may be the color of the sky, but </a:t>
            </a:r>
            <a:r>
              <a:rPr lang="en-US" sz="1400" dirty="0" smtClean="0"/>
              <a:t>the sky </a:t>
            </a:r>
            <a:r>
              <a:rPr lang="en-US" sz="1400" dirty="0"/>
              <a:t>would never be blue without me! I splash the world with puddles of sunlight, not </a:t>
            </a:r>
            <a:r>
              <a:rPr lang="en-US" sz="1400" dirty="0" smtClean="0"/>
              <a:t>rain! I </a:t>
            </a:r>
            <a:r>
              <a:rPr lang="en-US" sz="1400" dirty="0"/>
              <a:t>bring happiness. Without me, Green, your grass would never grow. I am </a:t>
            </a:r>
            <a:r>
              <a:rPr lang="en-US" sz="1400" dirty="0" smtClean="0"/>
              <a:t>sunflowers, sunshine</a:t>
            </a:r>
            <a:r>
              <a:rPr lang="en-US" sz="1400" dirty="0"/>
              <a:t>, and smiles</a:t>
            </a:r>
            <a:r>
              <a:rPr lang="en-US" sz="1400" dirty="0" smtClean="0"/>
              <a:t>!”</a:t>
            </a:r>
          </a:p>
          <a:p>
            <a:endParaRPr lang="en-US" sz="1400" dirty="0"/>
          </a:p>
          <a:p>
            <a:r>
              <a:rPr lang="en-US" sz="1400" b="1" dirty="0"/>
              <a:t>Orange</a:t>
            </a:r>
            <a:r>
              <a:rPr lang="en-US" sz="1400" dirty="0"/>
              <a:t> came next. In a very serious voice, Orange said, “Yellow, you play </a:t>
            </a:r>
            <a:r>
              <a:rPr lang="en-US" sz="1400" dirty="0" smtClean="0"/>
              <a:t>too much</a:t>
            </a:r>
            <a:r>
              <a:rPr lang="en-US" sz="1400" dirty="0"/>
              <a:t>. I am the most beautiful. Who has never paused to see a beautiful sunset? </a:t>
            </a:r>
            <a:r>
              <a:rPr lang="en-US" sz="1400" dirty="0" smtClean="0"/>
              <a:t>I bring </a:t>
            </a:r>
            <a:r>
              <a:rPr lang="en-US" sz="1400" dirty="0"/>
              <a:t>happiness at the end of the day. I am rare, but precious, like a great gem</a:t>
            </a:r>
            <a:r>
              <a:rPr lang="en-US" sz="1400" dirty="0" smtClean="0"/>
              <a:t>.”</a:t>
            </a:r>
          </a:p>
          <a:p>
            <a:endParaRPr lang="en-US" sz="1400" dirty="0"/>
          </a:p>
          <a:p>
            <a:r>
              <a:rPr lang="en-US" sz="1400" dirty="0"/>
              <a:t>Then </a:t>
            </a:r>
            <a:r>
              <a:rPr lang="en-US" sz="1400" b="1" dirty="0"/>
              <a:t>Red</a:t>
            </a:r>
            <a:r>
              <a:rPr lang="en-US" sz="1400" dirty="0"/>
              <a:t> interrupted with a yell, “Listen to me! I am strength! I am power </a:t>
            </a:r>
            <a:r>
              <a:rPr lang="en-US" sz="1400" dirty="0" smtClean="0"/>
              <a:t>in battle</a:t>
            </a:r>
            <a:r>
              <a:rPr lang="en-US" sz="1400" dirty="0"/>
              <a:t>. I am the color of blood that pumps in the heart and brings life. I am fire </a:t>
            </a:r>
            <a:r>
              <a:rPr lang="en-US" sz="1400" dirty="0" smtClean="0"/>
              <a:t>and passion</a:t>
            </a:r>
            <a:r>
              <a:rPr lang="en-US" sz="1400" dirty="0"/>
              <a:t>. Who could ever fall in love without red? Who could ever smell the </a:t>
            </a:r>
            <a:r>
              <a:rPr lang="en-US" sz="1400" dirty="0" smtClean="0"/>
              <a:t>beautiful rose?”</a:t>
            </a:r>
          </a:p>
          <a:p>
            <a:endParaRPr lang="en-US" sz="1400" dirty="0"/>
          </a:p>
          <a:p>
            <a:r>
              <a:rPr lang="en-US" sz="1400" b="1" dirty="0"/>
              <a:t>Purple </a:t>
            </a:r>
            <a:r>
              <a:rPr lang="en-US" sz="1400" dirty="0"/>
              <a:t>spoke and everyone listened. Purple was very respected among </a:t>
            </a:r>
            <a:r>
              <a:rPr lang="en-US" sz="1400" dirty="0" smtClean="0"/>
              <a:t>the colors</a:t>
            </a:r>
            <a:r>
              <a:rPr lang="en-US" sz="1400" dirty="0"/>
              <a:t>. “Colors, I am the color of royalty. My depth is great. I combine the power of </a:t>
            </a:r>
            <a:r>
              <a:rPr lang="en-US" sz="1400" dirty="0" smtClean="0"/>
              <a:t>Red with </a:t>
            </a:r>
            <a:r>
              <a:rPr lang="en-US" sz="1400" dirty="0"/>
              <a:t>the kindness of Blue. Through the ages, I have been the color of wisdom</a:t>
            </a:r>
            <a:r>
              <a:rPr lang="en-US" sz="1400" dirty="0" smtClean="0"/>
              <a:t>.” </a:t>
            </a:r>
          </a:p>
          <a:p>
            <a:endParaRPr lang="en-US" sz="1400" dirty="0"/>
          </a:p>
          <a:p>
            <a:r>
              <a:rPr lang="en-US" sz="1400" dirty="0" smtClean="0"/>
              <a:t>Finally</a:t>
            </a:r>
            <a:r>
              <a:rPr lang="en-US" sz="1400" dirty="0"/>
              <a:t>, the timid voice of </a:t>
            </a:r>
            <a:r>
              <a:rPr lang="en-US" sz="1400" b="1" dirty="0"/>
              <a:t>Indigo</a:t>
            </a:r>
            <a:r>
              <a:rPr lang="en-US" sz="1400" dirty="0"/>
              <a:t> joined the conversation. Indigo was quiet, </a:t>
            </a:r>
            <a:r>
              <a:rPr lang="en-US" sz="1400" dirty="0" smtClean="0"/>
              <a:t>but determined</a:t>
            </a:r>
            <a:r>
              <a:rPr lang="en-US" sz="1400" dirty="0"/>
              <a:t>. "I, too, am important. I am the color that fills the sky before blackness. I </a:t>
            </a:r>
            <a:r>
              <a:rPr lang="en-US" sz="1400" dirty="0" smtClean="0"/>
              <a:t>am the </a:t>
            </a:r>
            <a:r>
              <a:rPr lang="en-US" sz="1400" dirty="0"/>
              <a:t>color in the depths of the sea. The deepest thoughts are shaded Indigo. I </a:t>
            </a:r>
            <a:r>
              <a:rPr lang="en-US" sz="1400" dirty="0" smtClean="0"/>
              <a:t>bring philosophy.“</a:t>
            </a:r>
          </a:p>
          <a:p>
            <a:endParaRPr lang="en-US" sz="1400" dirty="0"/>
          </a:p>
          <a:p>
            <a:r>
              <a:rPr lang="en-US" sz="1400" dirty="0"/>
              <a:t>The colors kept quarreling. They all started speaking at once. Rain heard </a:t>
            </a:r>
            <a:r>
              <a:rPr lang="en-US" sz="1400" dirty="0" smtClean="0"/>
              <a:t>the noise </a:t>
            </a:r>
            <a:r>
              <a:rPr lang="en-US" sz="1400" dirty="0"/>
              <a:t>and became angry. He made lightning crash from the sky. All the colors </a:t>
            </a:r>
            <a:r>
              <a:rPr lang="en-US" sz="1400" dirty="0" smtClean="0"/>
              <a:t>huddled together </a:t>
            </a:r>
            <a:r>
              <a:rPr lang="en-US" sz="1400" dirty="0"/>
              <a:t>in fear. Rain scolded the colors: “What are you fighting about? You are </a:t>
            </a:r>
            <a:r>
              <a:rPr lang="en-US" sz="1400" dirty="0" smtClean="0"/>
              <a:t>all special</a:t>
            </a:r>
            <a:r>
              <a:rPr lang="en-US" sz="1400" dirty="0"/>
              <a:t>. You are all different. None of you is the best. Without all of the colors, the </a:t>
            </a:r>
            <a:r>
              <a:rPr lang="en-US" sz="1400" dirty="0" smtClean="0"/>
              <a:t>world would </a:t>
            </a:r>
            <a:r>
              <a:rPr lang="en-US" sz="1400" dirty="0"/>
              <a:t>be sad</a:t>
            </a:r>
            <a:r>
              <a:rPr lang="en-US" sz="1400" dirty="0" smtClean="0"/>
              <a:t>.”</a:t>
            </a:r>
          </a:p>
          <a:p>
            <a:endParaRPr lang="en-US" sz="1400" dirty="0" smtClean="0"/>
          </a:p>
          <a:p>
            <a:r>
              <a:rPr lang="en-US" sz="1400" dirty="0" smtClean="0"/>
              <a:t>Rain </a:t>
            </a:r>
            <a:r>
              <a:rPr lang="en-US" sz="1400" dirty="0"/>
              <a:t>told the colors to hold hands as a sign that they were friends again. </a:t>
            </a:r>
            <a:r>
              <a:rPr lang="en-US" sz="1400" dirty="0" smtClean="0"/>
              <a:t>But Rain </a:t>
            </a:r>
            <a:r>
              <a:rPr lang="en-US" sz="1400" dirty="0"/>
              <a:t>would not let the colors forget his lesson. From then on, after big storms, Rain </a:t>
            </a:r>
            <a:r>
              <a:rPr lang="en-US" sz="1400" dirty="0" smtClean="0"/>
              <a:t>made the </a:t>
            </a:r>
            <a:r>
              <a:rPr lang="en-US" sz="1400" dirty="0"/>
              <a:t>colors join hands in the sky. In the rainbow, all the colors are together as a symbol </a:t>
            </a:r>
            <a:r>
              <a:rPr lang="en-US" sz="1400" dirty="0" smtClean="0"/>
              <a:t>of peace </a:t>
            </a:r>
            <a:r>
              <a:rPr lang="en-US" sz="1400" dirty="0"/>
              <a:t>and hope.</a:t>
            </a:r>
          </a:p>
        </p:txBody>
      </p:sp>
      <p:sp>
        <p:nvSpPr>
          <p:cNvPr id="6" name="TextBox 4"/>
          <p:cNvSpPr txBox="1"/>
          <p:nvPr/>
        </p:nvSpPr>
        <p:spPr>
          <a:xfrm>
            <a:off x="5719052" y="152340"/>
            <a:ext cx="1862138" cy="78483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sz="900" dirty="0" smtClean="0"/>
              <a:t>Grade Equivalent: 3.0</a:t>
            </a:r>
          </a:p>
          <a:p>
            <a:r>
              <a:rPr lang="en-US" sz="900" dirty="0" smtClean="0"/>
              <a:t>Lexile Measure: 410L</a:t>
            </a:r>
          </a:p>
          <a:p>
            <a:r>
              <a:rPr lang="en-US" sz="900" dirty="0" smtClean="0"/>
              <a:t>Mean Sentence Length: 7.73</a:t>
            </a:r>
          </a:p>
          <a:p>
            <a:r>
              <a:rPr lang="en-US" sz="900" dirty="0" smtClean="0"/>
              <a:t>Mean Log Word Frequency: 3.72</a:t>
            </a:r>
          </a:p>
          <a:p>
            <a:r>
              <a:rPr lang="en-US" sz="900" dirty="0" smtClean="0"/>
              <a:t>Word Count: 518</a:t>
            </a:r>
            <a:endParaRPr lang="en-US" sz="900" dirty="0"/>
          </a:p>
        </p:txBody>
      </p:sp>
    </p:spTree>
    <p:extLst>
      <p:ext uri="{BB962C8B-B14F-4D97-AF65-F5344CB8AC3E}">
        <p14:creationId xmlns:p14="http://schemas.microsoft.com/office/powerpoint/2010/main" val="377216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4"/>
          <p:cNvSpPr/>
          <p:nvPr/>
        </p:nvSpPr>
        <p:spPr>
          <a:xfrm>
            <a:off x="412729" y="887247"/>
            <a:ext cx="6803683" cy="3303753"/>
          </a:xfrm>
          <a:prstGeom prst="rect">
            <a:avLst/>
          </a:prstGeom>
        </p:spPr>
        <p:txBody>
          <a:bodyPr wrap="square" lIns="101881" tIns="50941" rIns="101881" bIns="50941">
            <a:spAutoFit/>
          </a:bodyPr>
          <a:lstStyle/>
          <a:p>
            <a:pPr marL="361417" indent="-361417">
              <a:buFont typeface="+mj-lt"/>
              <a:buAutoNum type="arabicPeriod"/>
            </a:pPr>
            <a:endParaRPr lang="en-US" sz="1600" b="1" dirty="0" smtClean="0">
              <a:latin typeface="Helvetica" pitchFamily="34" charset="0"/>
              <a:cs typeface="Helvetica" pitchFamily="34" charset="0"/>
            </a:endParaRPr>
          </a:p>
          <a:p>
            <a:pPr marL="361417" indent="-361417">
              <a:buFont typeface="+mj-lt"/>
              <a:buAutoNum type="arabicPeriod"/>
            </a:pPr>
            <a:r>
              <a:rPr lang="en-US" sz="1600" b="1" dirty="0" smtClean="0">
                <a:latin typeface="Helvetica" pitchFamily="34" charset="0"/>
                <a:cs typeface="Helvetica" pitchFamily="34" charset="0"/>
              </a:rPr>
              <a:t>In </a:t>
            </a:r>
            <a:r>
              <a:rPr lang="en-US" sz="1600" b="1" dirty="0">
                <a:latin typeface="Helvetica" pitchFamily="34" charset="0"/>
                <a:cs typeface="Helvetica" pitchFamily="34" charset="0"/>
              </a:rPr>
              <a:t>the </a:t>
            </a:r>
            <a:r>
              <a:rPr lang="en-US" sz="1600" b="1" dirty="0" smtClean="0">
                <a:latin typeface="Helvetica" pitchFamily="34" charset="0"/>
                <a:cs typeface="Helvetica" pitchFamily="34" charset="0"/>
              </a:rPr>
              <a:t>story, </a:t>
            </a:r>
            <a:r>
              <a:rPr lang="en-US" sz="1600" b="1" i="1" u="sng" dirty="0" err="1" smtClean="0">
                <a:latin typeface="Helvetica" pitchFamily="34" charset="0"/>
                <a:cs typeface="Helvetica" pitchFamily="34" charset="0"/>
              </a:rPr>
              <a:t>Arcy’s</a:t>
            </a:r>
            <a:r>
              <a:rPr lang="en-US" sz="1600" b="1" i="1" u="sng" dirty="0" smtClean="0">
                <a:latin typeface="Helvetica" pitchFamily="34" charset="0"/>
                <a:cs typeface="Helvetica" pitchFamily="34" charset="0"/>
              </a:rPr>
              <a:t> Rainbow</a:t>
            </a:r>
            <a:r>
              <a:rPr lang="en-US" sz="1600" b="1" i="1" dirty="0" smtClean="0">
                <a:latin typeface="Helvetica" pitchFamily="34" charset="0"/>
                <a:cs typeface="Helvetica" pitchFamily="34" charset="0"/>
              </a:rPr>
              <a:t>, </a:t>
            </a:r>
            <a:r>
              <a:rPr lang="en-US" sz="1600" b="1" dirty="0" smtClean="0">
                <a:latin typeface="Helvetica" pitchFamily="34" charset="0"/>
                <a:cs typeface="Helvetica" pitchFamily="34" charset="0"/>
              </a:rPr>
              <a:t> which of the following actions most contributed to the sequence of events?</a:t>
            </a:r>
            <a:endParaRPr lang="en-US" sz="1600" b="1" u="sng" dirty="0">
              <a:latin typeface="Helvetica" pitchFamily="34" charset="0"/>
              <a:cs typeface="Helvetica" pitchFamily="34" charset="0"/>
            </a:endParaRPr>
          </a:p>
          <a:p>
            <a:pPr marL="361417" indent="-361417">
              <a:buFont typeface="+mj-lt"/>
              <a:buAutoNum type="arabicPeriod"/>
            </a:pPr>
            <a:endParaRPr lang="en-US" sz="1600" b="1" dirty="0" smtClean="0">
              <a:latin typeface="Helvetica" pitchFamily="34" charset="0"/>
              <a:cs typeface="Helvetica" pitchFamily="34" charset="0"/>
            </a:endParaRPr>
          </a:p>
          <a:p>
            <a:pPr marL="361417" indent="-361417">
              <a:buFont typeface="+mj-lt"/>
              <a:buAutoNum type="arabi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Arcy met a farmer.</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Arcy tried to catch a rainbow.</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Arcy talked to a teacher from her school.</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Arcy waited for the sun to come out.</a:t>
            </a: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8" name="Rectangle 7"/>
          <p:cNvSpPr/>
          <p:nvPr/>
        </p:nvSpPr>
        <p:spPr>
          <a:xfrm>
            <a:off x="479269" y="5342089"/>
            <a:ext cx="6596295" cy="3796196"/>
          </a:xfrm>
          <a:prstGeom prst="rect">
            <a:avLst/>
          </a:prstGeom>
        </p:spPr>
        <p:txBody>
          <a:bodyPr wrap="square" lIns="101881" tIns="50941" rIns="101881" bIns="50941">
            <a:spAutoFit/>
          </a:bodyPr>
          <a:lstStyle/>
          <a:p>
            <a:pPr marL="361417" indent="-361417">
              <a:buAutoNum type="arabicPeriod" startAt="2"/>
            </a:pPr>
            <a:r>
              <a:rPr lang="en-US" sz="1600" b="1" dirty="0" smtClean="0">
                <a:latin typeface="Helvetica" pitchFamily="34" charset="0"/>
                <a:cs typeface="Helvetica" pitchFamily="34" charset="0"/>
              </a:rPr>
              <a:t>In the story, </a:t>
            </a:r>
            <a:r>
              <a:rPr lang="en-US" sz="1600" b="1" i="1" u="sng" dirty="0" smtClean="0">
                <a:latin typeface="Helvetica" pitchFamily="34" charset="0"/>
                <a:cs typeface="Helvetica" pitchFamily="34" charset="0"/>
              </a:rPr>
              <a:t>Arcy’s Rainbow</a:t>
            </a:r>
            <a:r>
              <a:rPr lang="en-US" sz="1600" b="1" dirty="0" smtClean="0">
                <a:latin typeface="Helvetica" pitchFamily="34" charset="0"/>
                <a:cs typeface="Helvetica" pitchFamily="34" charset="0"/>
              </a:rPr>
              <a:t>, how did Arcy’s understanding about rainbows change her actions from the beginning to the end of the story?</a:t>
            </a:r>
          </a:p>
          <a:p>
            <a:endParaRPr lang="en-US" sz="1600" b="1" dirty="0" smtClean="0">
              <a:latin typeface="Helvetica" pitchFamily="34" charset="0"/>
              <a:cs typeface="Helvetica" pitchFamily="34" charset="0"/>
            </a:endParaRPr>
          </a:p>
          <a:p>
            <a:pPr marL="973138" indent="-360363">
              <a:buFont typeface="+mj-lt"/>
              <a:buAutoNum type="alphaUcPeriod"/>
            </a:pPr>
            <a:r>
              <a:rPr lang="en-US" sz="1600" dirty="0">
                <a:latin typeface="Helvetica" pitchFamily="34" charset="0"/>
                <a:cs typeface="Helvetica" pitchFamily="34" charset="0"/>
              </a:rPr>
              <a:t>S</a:t>
            </a:r>
            <a:r>
              <a:rPr lang="en-US" sz="1600" dirty="0" smtClean="0">
                <a:latin typeface="Helvetica" pitchFamily="34" charset="0"/>
                <a:cs typeface="Helvetica" pitchFamily="34" charset="0"/>
              </a:rPr>
              <a:t>he started out chasing a rainbow and later learned that no matter how fast you run you’ll never catch one.</a:t>
            </a:r>
          </a:p>
          <a:p>
            <a:pPr marL="973138" indent="-360363">
              <a:buFont typeface="+mj-lt"/>
              <a:buAutoNum type="alphaUcPeriod"/>
            </a:pPr>
            <a:endParaRPr lang="en-US" sz="1600" dirty="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Arcy went from running very slow to running at a high rate of speed after the farmer told her the rainbow would come back after the rain.</a:t>
            </a:r>
          </a:p>
          <a:p>
            <a:pPr marL="973138" indent="-360363">
              <a:buFont typeface="+mj-lt"/>
              <a:buAutoNum type="alphaUcPeriod"/>
            </a:pPr>
            <a:endParaRPr lang="en-US" sz="1600" dirty="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Arcy learned to wait patiently for the rainbow to return after it shone through the sun.</a:t>
            </a:r>
          </a:p>
          <a:p>
            <a:pPr marL="973138" indent="-360363">
              <a:buFont typeface="+mj-lt"/>
              <a:buAutoNum type="alphaUcPeriod"/>
            </a:pPr>
            <a:endParaRPr lang="en-US" sz="1600" dirty="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She grew tired of chasing rainbows and decided to quit.</a:t>
            </a:r>
            <a:endParaRPr lang="en-US" sz="1600" dirty="0">
              <a:latin typeface="Helvetica" pitchFamily="34" charset="0"/>
              <a:cs typeface="Helvetica" pitchFamily="34" charset="0"/>
            </a:endParaRPr>
          </a:p>
        </p:txBody>
      </p:sp>
      <p:cxnSp>
        <p:nvCxnSpPr>
          <p:cNvPr id="11" name="Straight Connector 10"/>
          <p:cNvCxnSpPr/>
          <p:nvPr/>
        </p:nvCxnSpPr>
        <p:spPr>
          <a:xfrm>
            <a:off x="38829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4005" y="21510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6162" y="26622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66205" y="310066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66162" y="363044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872749" y="87738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65228" y="637043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65228" y="712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65228" y="80145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08785605"/>
              </p:ext>
            </p:extLst>
          </p:nvPr>
        </p:nvGraphicFramePr>
        <p:xfrm>
          <a:off x="5562450" y="4038600"/>
          <a:ext cx="1524000" cy="685800"/>
        </p:xfrm>
        <a:graphic>
          <a:graphicData uri="http://schemas.openxmlformats.org/drawingml/2006/table">
            <a:tbl>
              <a:tblPr firstRow="1" firstCol="1" bandRow="1"/>
              <a:tblGrid>
                <a:gridCol w="1524000"/>
              </a:tblGrid>
              <a:tr h="137277">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RL.3.3   DOK </a:t>
                      </a:r>
                      <a:r>
                        <a:rPr lang="en-US" sz="800" b="1" dirty="0">
                          <a:solidFill>
                            <a:srgbClr val="000000"/>
                          </a:solidFill>
                          <a:effectLst/>
                          <a:latin typeface="Calibri"/>
                          <a:ea typeface="Times New Roman"/>
                          <a:cs typeface="Times New Roman"/>
                        </a:rPr>
                        <a:t>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548523">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Explain how a character’s actions contribute to a specific sequence of events using supporting evidence from the text </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55746493"/>
              </p:ext>
            </p:extLst>
          </p:nvPr>
        </p:nvGraphicFramePr>
        <p:xfrm>
          <a:off x="5533114" y="9143883"/>
          <a:ext cx="1531564" cy="381117"/>
        </p:xfrm>
        <a:graphic>
          <a:graphicData uri="http://schemas.openxmlformats.org/drawingml/2006/table">
            <a:tbl>
              <a:tblPr firstRow="1" firstCol="1" bandRow="1"/>
              <a:tblGrid>
                <a:gridCol w="1531564"/>
              </a:tblGrid>
              <a:tr h="137277">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RL.3.3    DOK </a:t>
                      </a:r>
                      <a:r>
                        <a:rPr lang="en-US" sz="800" b="1" dirty="0">
                          <a:solidFill>
                            <a:srgbClr val="000000"/>
                          </a:solidFill>
                          <a:effectLst/>
                          <a:latin typeface="Calibri"/>
                          <a:ea typeface="Times New Roman"/>
                          <a:cs typeface="Times New Roman"/>
                        </a:rPr>
                        <a:t>3 - APx</a:t>
                      </a:r>
                      <a:endParaRPr lang="en-US" sz="800" dirty="0">
                        <a:effectLst/>
                        <a:latin typeface="Calibri"/>
                        <a:ea typeface="Calibri"/>
                        <a:cs typeface="Times New Roman"/>
                      </a:endParaRPr>
                    </a:p>
                  </a:txBody>
                  <a:tcPr marL="34083" marR="3408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243723">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Outline a progression of character traits in a new text </a:t>
                      </a:r>
                      <a:r>
                        <a:rPr lang="en-US" sz="800" b="1" dirty="0" smtClean="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4083" marR="3408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04744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5" name="Rectangle 4"/>
          <p:cNvSpPr/>
          <p:nvPr/>
        </p:nvSpPr>
        <p:spPr>
          <a:xfrm>
            <a:off x="522257" y="846289"/>
            <a:ext cx="6477000" cy="2811311"/>
          </a:xfrm>
          <a:prstGeom prst="rect">
            <a:avLst/>
          </a:prstGeom>
        </p:spPr>
        <p:txBody>
          <a:bodyPr wrap="square" lIns="101881" tIns="50941" rIns="101881" bIns="50941">
            <a:spAutoFit/>
          </a:bodyPr>
          <a:lstStyle/>
          <a:p>
            <a:pPr marL="342900" indent="-342900">
              <a:buAutoNum type="arabicPeriod" startAt="3"/>
            </a:pPr>
            <a:r>
              <a:rPr lang="en-US" sz="1600" b="1" dirty="0" smtClean="0">
                <a:latin typeface="Helvetica" pitchFamily="34" charset="0"/>
                <a:cs typeface="Helvetica" pitchFamily="34" charset="0"/>
              </a:rPr>
              <a:t>In </a:t>
            </a:r>
            <a:r>
              <a:rPr lang="en-US" sz="1600" b="1" dirty="0">
                <a:latin typeface="Helvetica" pitchFamily="34" charset="0"/>
                <a:cs typeface="Helvetica" pitchFamily="34" charset="0"/>
              </a:rPr>
              <a:t>the story, </a:t>
            </a:r>
            <a:r>
              <a:rPr lang="en-US" sz="1600" b="1" i="1" u="sng" dirty="0">
                <a:latin typeface="Helvetica" pitchFamily="34" charset="0"/>
                <a:cs typeface="Helvetica" pitchFamily="34" charset="0"/>
              </a:rPr>
              <a:t>The Whys of </a:t>
            </a:r>
            <a:r>
              <a:rPr lang="en-US" sz="1600" b="1" i="1" u="sng" dirty="0" smtClean="0">
                <a:latin typeface="Helvetica" pitchFamily="34" charset="0"/>
                <a:cs typeface="Helvetica" pitchFamily="34" charset="0"/>
              </a:rPr>
              <a:t>Weather - The </a:t>
            </a:r>
            <a:r>
              <a:rPr lang="en-US" sz="1600" b="1" i="1" u="sng" dirty="0">
                <a:latin typeface="Helvetica" pitchFamily="34" charset="0"/>
                <a:cs typeface="Helvetica" pitchFamily="34" charset="0"/>
              </a:rPr>
              <a:t>Colors of the </a:t>
            </a:r>
            <a:r>
              <a:rPr lang="en-US" sz="1600" b="1" i="1" u="sng" dirty="0" smtClean="0">
                <a:latin typeface="Helvetica" pitchFamily="34" charset="0"/>
                <a:cs typeface="Helvetica" pitchFamily="34" charset="0"/>
              </a:rPr>
              <a:t>Rainbow</a:t>
            </a:r>
            <a:r>
              <a:rPr lang="en-US" sz="1600" b="1" dirty="0" smtClean="0">
                <a:latin typeface="Helvetica" pitchFamily="34" charset="0"/>
                <a:cs typeface="Helvetica" pitchFamily="34" charset="0"/>
              </a:rPr>
              <a:t>, what caused the argument?</a:t>
            </a: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Red thought he was better than all of the other colors.</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Each color wanted to be first in the rainbow.</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Each color wanted to be the most beautiful and favorite.</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The rainbow colors liked to argue.</a:t>
            </a: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823432" y="17115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23250" y="21322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850069" y="260319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50069" y="305954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685800" y="5181600"/>
            <a:ext cx="6477000" cy="3549974"/>
          </a:xfrm>
          <a:prstGeom prst="rect">
            <a:avLst/>
          </a:prstGeom>
        </p:spPr>
        <p:txBody>
          <a:bodyPr wrap="square" lIns="101881" tIns="50941" rIns="101881" bIns="50941">
            <a:spAutoFit/>
          </a:bodyPr>
          <a:lstStyle/>
          <a:p>
            <a:pPr marL="347663" indent="-347663">
              <a:buAutoNum type="arabicPeriod" startAt="4"/>
            </a:pPr>
            <a:r>
              <a:rPr lang="en-US" sz="1600" b="1" dirty="0" smtClean="0">
                <a:latin typeface="Helvetica" pitchFamily="34" charset="0"/>
                <a:cs typeface="Helvetica" pitchFamily="34" charset="0"/>
              </a:rPr>
              <a:t>Which statement best explains Rain’s point of view?</a:t>
            </a:r>
          </a:p>
          <a:p>
            <a:pPr marL="347663" indent="-347663">
              <a:buAutoNum type="arabicPeriod" startAt="4"/>
            </a:pPr>
            <a:endParaRPr lang="en-US" sz="1600" b="1" dirty="0">
              <a:latin typeface="Helvetica" pitchFamily="34" charset="0"/>
              <a:cs typeface="Helvetica" pitchFamily="34" charset="0"/>
            </a:endParaRPr>
          </a:p>
          <a:p>
            <a:pPr marL="342900" indent="233363">
              <a:buFont typeface="+mj-lt"/>
              <a:buAutoNum type="alphaUcPeriod"/>
            </a:pPr>
            <a:r>
              <a:rPr lang="en-US" sz="1600" dirty="0" smtClean="0">
                <a:latin typeface="Helvetica" pitchFamily="34" charset="0"/>
                <a:cs typeface="Helvetica" pitchFamily="34" charset="0"/>
              </a:rPr>
              <a:t> “None of you is the best.” </a:t>
            </a:r>
          </a:p>
          <a:p>
            <a:pPr marL="342900" indent="233363">
              <a:buFont typeface="+mj-lt"/>
              <a:buAutoNum type="alphaUcPeriod"/>
            </a:pPr>
            <a:endParaRPr lang="en-US" sz="1600" dirty="0" smtClean="0">
              <a:latin typeface="Helvetica" pitchFamily="34" charset="0"/>
              <a:cs typeface="Helvetica" pitchFamily="34" charset="0"/>
            </a:endParaRPr>
          </a:p>
          <a:p>
            <a:pPr marL="685800" indent="-342900">
              <a:buFont typeface="+mj-lt"/>
              <a:buAutoNum type="alphaUcPeriod" startAt="2"/>
            </a:pPr>
            <a:r>
              <a:rPr lang="en-US" sz="1600" dirty="0" smtClean="0">
                <a:latin typeface="Helvetica" pitchFamily="34" charset="0"/>
                <a:cs typeface="Helvetica" pitchFamily="34" charset="0"/>
              </a:rPr>
              <a:t>“You </a:t>
            </a:r>
            <a:r>
              <a:rPr lang="en-US" sz="1600" dirty="0">
                <a:latin typeface="Helvetica" pitchFamily="34" charset="0"/>
                <a:cs typeface="Helvetica" pitchFamily="34" charset="0"/>
              </a:rPr>
              <a:t>are all </a:t>
            </a:r>
            <a:r>
              <a:rPr lang="en-US" sz="1600" dirty="0" smtClean="0">
                <a:latin typeface="Helvetica" pitchFamily="34" charset="0"/>
                <a:cs typeface="Helvetica" pitchFamily="34" charset="0"/>
              </a:rPr>
              <a:t>special.”</a:t>
            </a:r>
          </a:p>
          <a:p>
            <a:pPr marL="342900" indent="233363">
              <a:buFont typeface="+mj-lt"/>
              <a:buAutoNum type="alphaUcPeriod" startAt="2"/>
            </a:pPr>
            <a:endParaRPr lang="en-US" sz="1600" dirty="0">
              <a:latin typeface="Helvetica" pitchFamily="34" charset="0"/>
              <a:cs typeface="Helvetica" pitchFamily="34" charset="0"/>
            </a:endParaRPr>
          </a:p>
          <a:p>
            <a:pPr marL="342900" indent="233363">
              <a:buFont typeface="+mj-lt"/>
              <a:buAutoNum type="alphaUcPeriod" startAt="2"/>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colors are together as a symbol of peace and hope</a:t>
            </a:r>
            <a:r>
              <a:rPr lang="en-US" sz="1600" dirty="0" smtClean="0">
                <a:latin typeface="Helvetica" pitchFamily="34" charset="0"/>
                <a:cs typeface="Helvetica" pitchFamily="34" charset="0"/>
              </a:rPr>
              <a:t>.”</a:t>
            </a:r>
            <a:endParaRPr lang="en-US" sz="1600" dirty="0">
              <a:latin typeface="Helvetica" pitchFamily="34" charset="0"/>
              <a:cs typeface="Helvetica" pitchFamily="34" charset="0"/>
            </a:endParaRPr>
          </a:p>
          <a:p>
            <a:pPr marL="342900" indent="233363">
              <a:buFont typeface="+mj-lt"/>
              <a:buAutoNum type="alphaUcPeriod" startAt="2"/>
            </a:pPr>
            <a:endParaRPr lang="en-US" sz="1600" dirty="0" smtClean="0">
              <a:latin typeface="Helvetica" pitchFamily="34" charset="0"/>
              <a:cs typeface="Helvetica" pitchFamily="34" charset="0"/>
            </a:endParaRPr>
          </a:p>
          <a:p>
            <a:pPr marL="342900" indent="233363">
              <a:buFont typeface="+mj-lt"/>
              <a:buAutoNum type="alphaUcPeriod" startAt="2"/>
            </a:pPr>
            <a:r>
              <a:rPr lang="en-US" sz="1600" dirty="0" smtClean="0">
                <a:latin typeface="Helvetica" pitchFamily="34" charset="0"/>
                <a:cs typeface="Helvetica" pitchFamily="34" charset="0"/>
              </a:rPr>
              <a:t>  “</a:t>
            </a:r>
            <a:r>
              <a:rPr lang="en-US" sz="1600" dirty="0">
                <a:latin typeface="Helvetica" pitchFamily="34" charset="0"/>
                <a:cs typeface="Helvetica" pitchFamily="34" charset="0"/>
              </a:rPr>
              <a:t>Without all of the colors, the world would be sad.”</a:t>
            </a:r>
            <a:endParaRPr lang="en-US" sz="1600" dirty="0" smtClean="0">
              <a:latin typeface="Helvetica" pitchFamily="34" charset="0"/>
              <a:cs typeface="Helvetica" pitchFamily="34" charset="0"/>
            </a:endParaRPr>
          </a:p>
          <a:p>
            <a:pPr marL="607381"/>
            <a:r>
              <a:rPr lang="en-US" sz="1600" dirty="0" smtClean="0">
                <a:latin typeface="Helvetica" pitchFamily="34" charset="0"/>
                <a:cs typeface="Helvetica" pitchFamily="34" charset="0"/>
              </a:rPr>
              <a:t> </a:t>
            </a:r>
            <a:endParaRPr lang="en-US" sz="1600" dirty="0">
              <a:latin typeface="Helvetica" pitchFamily="34" charset="0"/>
              <a:cs typeface="Helvetica" pitchFamily="34" charset="0"/>
            </a:endParaRPr>
          </a:p>
          <a:p>
            <a:pPr marL="342900" indent="-342900">
              <a:buAutoNum type="arabicPeriod" startAt="4"/>
            </a:pPr>
            <a:endParaRPr lang="en-US" sz="1600" b="1" dirty="0" smtClean="0">
              <a:latin typeface="Helvetica" pitchFamily="34" charset="0"/>
              <a:cs typeface="Helvetica" pitchFamily="34" charset="0"/>
            </a:endParaRPr>
          </a:p>
          <a:p>
            <a:endParaRPr lang="en-US" sz="1600" b="1" dirty="0" smtClean="0">
              <a:latin typeface="Helvetica" pitchFamily="34" charset="0"/>
              <a:cs typeface="Helvetica" pitchFamily="34" charset="0"/>
            </a:endParaRP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cxnSp>
        <p:nvCxnSpPr>
          <p:cNvPr id="12" name="Straight Connector 11"/>
          <p:cNvCxnSpPr/>
          <p:nvPr/>
        </p:nvCxnSpPr>
        <p:spPr>
          <a:xfrm>
            <a:off x="304800"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62000" y="5715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2000" y="6172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2000" y="6629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62000" y="716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68098920"/>
              </p:ext>
            </p:extLst>
          </p:nvPr>
        </p:nvGraphicFramePr>
        <p:xfrm>
          <a:off x="5364756" y="3733800"/>
          <a:ext cx="1676400" cy="523476"/>
        </p:xfrm>
        <a:graphic>
          <a:graphicData uri="http://schemas.openxmlformats.org/drawingml/2006/table">
            <a:tbl>
              <a:tblPr firstRow="1" firstCol="1" bandRow="1"/>
              <a:tblGrid>
                <a:gridCol w="1676400"/>
              </a:tblGrid>
              <a:tr h="137426">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RL.3.6   DOK </a:t>
                      </a:r>
                      <a:r>
                        <a:rPr lang="en-US" sz="800" b="1" dirty="0">
                          <a:solidFill>
                            <a:srgbClr val="000000"/>
                          </a:solidFill>
                          <a:effectLst/>
                          <a:latin typeface="Calibri"/>
                          <a:ea typeface="Times New Roman"/>
                          <a:cs typeface="Times New Roman"/>
                        </a:rPr>
                        <a:t>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86050">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or explain specific parts of a text that give understanding to what a character or narrator said.</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59165033"/>
              </p:ext>
            </p:extLst>
          </p:nvPr>
        </p:nvGraphicFramePr>
        <p:xfrm>
          <a:off x="5364499" y="8233291"/>
          <a:ext cx="1687543" cy="533400"/>
        </p:xfrm>
        <a:graphic>
          <a:graphicData uri="http://schemas.openxmlformats.org/drawingml/2006/table">
            <a:tbl>
              <a:tblPr firstRow="1" firstCol="1" bandRow="1"/>
              <a:tblGrid>
                <a:gridCol w="1687543"/>
              </a:tblGrid>
              <a:tr h="137426">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RL.3.6    DOK </a:t>
                      </a:r>
                      <a:r>
                        <a:rPr lang="en-US" sz="800" b="1" dirty="0">
                          <a:solidFill>
                            <a:srgbClr val="000000"/>
                          </a:solidFill>
                          <a:effectLst/>
                          <a:latin typeface="Calibri"/>
                          <a:ea typeface="Times New Roman"/>
                          <a:cs typeface="Times New Roman"/>
                        </a:rPr>
                        <a:t>3 </a:t>
                      </a:r>
                      <a:r>
                        <a:rPr lang="en-US" sz="800" b="1" dirty="0" smtClean="0">
                          <a:solidFill>
                            <a:srgbClr val="000000"/>
                          </a:solidFill>
                          <a:effectLst/>
                          <a:latin typeface="Calibri"/>
                          <a:ea typeface="Times New Roman"/>
                          <a:cs typeface="Times New Roman"/>
                        </a:rPr>
                        <a:t>– Cu </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95974">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Explain a character’s point of view using supporting evidence from the text.</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54966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5" name="Rectangle 4"/>
          <p:cNvSpPr/>
          <p:nvPr/>
        </p:nvSpPr>
        <p:spPr>
          <a:xfrm>
            <a:off x="649837" y="846289"/>
            <a:ext cx="6349420" cy="3057532"/>
          </a:xfrm>
          <a:prstGeom prst="rect">
            <a:avLst/>
          </a:prstGeom>
        </p:spPr>
        <p:txBody>
          <a:bodyPr wrap="square" lIns="101881" tIns="50941" rIns="101881" bIns="50941">
            <a:spAutoFit/>
          </a:bodyPr>
          <a:lstStyle/>
          <a:p>
            <a:pPr marL="282575" indent="-282575"/>
            <a:r>
              <a:rPr lang="en-US" sz="1600" b="1" dirty="0" smtClean="0">
                <a:latin typeface="Helvetica" pitchFamily="34" charset="0"/>
                <a:cs typeface="Helvetica" pitchFamily="34" charset="0"/>
              </a:rPr>
              <a:t>5.  In what </a:t>
            </a:r>
            <a:r>
              <a:rPr lang="en-US" sz="1600" b="1" u="sng" dirty="0" smtClean="0">
                <a:latin typeface="Helvetica" pitchFamily="34" charset="0"/>
                <a:cs typeface="Helvetica" pitchFamily="34" charset="0"/>
              </a:rPr>
              <a:t>two</a:t>
            </a:r>
            <a:r>
              <a:rPr lang="en-US" sz="1600" b="1" dirty="0" smtClean="0">
                <a:latin typeface="Helvetica" pitchFamily="34" charset="0"/>
                <a:cs typeface="Helvetica" pitchFamily="34" charset="0"/>
              </a:rPr>
              <a:t> ways are </a:t>
            </a:r>
            <a:r>
              <a:rPr lang="en-US" sz="1600" b="1" i="1" u="sng" dirty="0" smtClean="0">
                <a:latin typeface="Helvetica" pitchFamily="34" charset="0"/>
                <a:cs typeface="Helvetica" pitchFamily="34" charset="0"/>
              </a:rPr>
              <a:t>Arcy’s Rainbow</a:t>
            </a:r>
            <a:r>
              <a:rPr lang="en-US" sz="1600" b="1" i="1" dirty="0" smtClean="0">
                <a:latin typeface="Helvetica" pitchFamily="34" charset="0"/>
                <a:cs typeface="Helvetica" pitchFamily="34" charset="0"/>
              </a:rPr>
              <a:t> </a:t>
            </a:r>
            <a:r>
              <a:rPr lang="en-US" sz="1600" b="1" dirty="0" smtClean="0">
                <a:latin typeface="Helvetica" pitchFamily="34" charset="0"/>
                <a:cs typeface="Helvetica" pitchFamily="34" charset="0"/>
              </a:rPr>
              <a:t>and </a:t>
            </a:r>
            <a:r>
              <a:rPr lang="en-US" sz="1600" b="1" i="1" u="sng" dirty="0">
                <a:solidFill>
                  <a:prstClr val="black"/>
                </a:solidFill>
                <a:latin typeface="Helvetica" pitchFamily="34" charset="0"/>
                <a:cs typeface="Helvetica" pitchFamily="34" charset="0"/>
              </a:rPr>
              <a:t>The Whys of Weather - The </a:t>
            </a:r>
            <a:r>
              <a:rPr lang="en-US" sz="1600" b="1" i="1" u="sng" dirty="0" smtClean="0">
                <a:solidFill>
                  <a:prstClr val="black"/>
                </a:solidFill>
                <a:latin typeface="Helvetica" pitchFamily="34" charset="0"/>
                <a:cs typeface="Helvetica" pitchFamily="34" charset="0"/>
              </a:rPr>
              <a:t>Colors </a:t>
            </a:r>
            <a:r>
              <a:rPr lang="en-US" sz="1600" b="1" i="1" u="sng" dirty="0">
                <a:solidFill>
                  <a:prstClr val="black"/>
                </a:solidFill>
                <a:latin typeface="Helvetica" pitchFamily="34" charset="0"/>
                <a:cs typeface="Helvetica" pitchFamily="34" charset="0"/>
              </a:rPr>
              <a:t>of the Rainbow</a:t>
            </a:r>
            <a:r>
              <a:rPr lang="en-US" sz="1600" b="1" dirty="0" smtClean="0">
                <a:solidFill>
                  <a:prstClr val="black"/>
                </a:solidFill>
                <a:latin typeface="Helvetica" pitchFamily="34" charset="0"/>
                <a:cs typeface="Helvetica" pitchFamily="34" charset="0"/>
              </a:rPr>
              <a:t>, most similar?</a:t>
            </a:r>
            <a:r>
              <a:rPr lang="en-US" sz="1600" b="1" dirty="0" smtClean="0">
                <a:latin typeface="Helvetica" pitchFamily="34" charset="0"/>
                <a:cs typeface="Helvetica" pitchFamily="34" charset="0"/>
              </a:rPr>
              <a:t> </a:t>
            </a:r>
          </a:p>
          <a:p>
            <a:pPr marL="342900" indent="-342900">
              <a:buAutoNum type="arabicPeriod" startAt="3"/>
            </a:pPr>
            <a:endParaRPr lang="en-US" sz="1600" b="1" dirty="0">
              <a:latin typeface="Helvetica" pitchFamily="34" charset="0"/>
              <a:cs typeface="Helvetica" pitchFamily="34" charset="0"/>
            </a:endParaRPr>
          </a:p>
          <a:p>
            <a:pPr marL="342900" indent="60325">
              <a:buFont typeface="+mj-lt"/>
              <a:buAutoNum type="alphaUcPeriod"/>
            </a:pPr>
            <a:r>
              <a:rPr lang="en-US" sz="1600" dirty="0" smtClean="0">
                <a:latin typeface="Helvetica" pitchFamily="34" charset="0"/>
                <a:cs typeface="Helvetica" pitchFamily="34" charset="0"/>
              </a:rPr>
              <a:t>   The stories are about rainbows.</a:t>
            </a:r>
          </a:p>
          <a:p>
            <a:pPr marL="342900" indent="60325">
              <a:buFont typeface="+mj-lt"/>
              <a:buAutoNum type="alphaUcPeriod"/>
            </a:pPr>
            <a:endParaRPr lang="en-US" sz="1600" dirty="0">
              <a:latin typeface="Helvetica" pitchFamily="34" charset="0"/>
              <a:cs typeface="Helvetica" pitchFamily="34" charset="0"/>
            </a:endParaRPr>
          </a:p>
          <a:p>
            <a:pPr marL="342900" indent="60325">
              <a:buFont typeface="+mj-lt"/>
              <a:buAutoNum type="alphaUcPeriod"/>
            </a:pPr>
            <a:r>
              <a:rPr lang="en-US" sz="1600" dirty="0" smtClean="0">
                <a:latin typeface="Helvetica" pitchFamily="34" charset="0"/>
                <a:cs typeface="Helvetica" pitchFamily="34" charset="0"/>
              </a:rPr>
              <a:t>   The characters are part of a rainbow.</a:t>
            </a:r>
          </a:p>
          <a:p>
            <a:pPr marL="342900" indent="60325">
              <a:buFont typeface="+mj-lt"/>
              <a:buAutoNum type="alphaUcPeriod"/>
            </a:pPr>
            <a:endParaRPr lang="en-US" sz="1600" dirty="0">
              <a:latin typeface="Helvetica" pitchFamily="34" charset="0"/>
              <a:cs typeface="Helvetica" pitchFamily="34" charset="0"/>
            </a:endParaRPr>
          </a:p>
          <a:p>
            <a:pPr marL="342900" indent="60325">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  </a:t>
            </a:r>
            <a:r>
              <a:rPr lang="en-US" sz="1600" dirty="0">
                <a:latin typeface="Helvetica" pitchFamily="34" charset="0"/>
                <a:cs typeface="Helvetica" pitchFamily="34" charset="0"/>
              </a:rPr>
              <a:t>E</a:t>
            </a:r>
            <a:r>
              <a:rPr lang="en-US" sz="1600" dirty="0" smtClean="0">
                <a:latin typeface="Helvetica" pitchFamily="34" charset="0"/>
                <a:cs typeface="Helvetica" pitchFamily="34" charset="0"/>
              </a:rPr>
              <a:t>ach part of the rainbow is special.</a:t>
            </a:r>
          </a:p>
          <a:p>
            <a:pPr marL="342900" indent="60325">
              <a:buFont typeface="+mj-lt"/>
              <a:buAutoNum type="alphaUcPeriod"/>
            </a:pPr>
            <a:endParaRPr lang="en-US" sz="1600" dirty="0">
              <a:latin typeface="Helvetica" pitchFamily="34" charset="0"/>
              <a:cs typeface="Helvetica" pitchFamily="34" charset="0"/>
            </a:endParaRPr>
          </a:p>
          <a:p>
            <a:pPr marL="342900" indent="60325">
              <a:buFont typeface="+mj-lt"/>
              <a:buAutoNum type="alphaUcPeriod"/>
            </a:pPr>
            <a:r>
              <a:rPr lang="en-US" sz="1600" dirty="0" smtClean="0">
                <a:latin typeface="Helvetica" pitchFamily="34" charset="0"/>
                <a:cs typeface="Helvetica" pitchFamily="34" charset="0"/>
              </a:rPr>
              <a:t>   The characters learned valuable lessons.</a:t>
            </a:r>
          </a:p>
          <a:p>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700930" y="16363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23383" y="206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17438" y="26264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17438" y="311463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542385" y="5194946"/>
            <a:ext cx="6477000" cy="3549974"/>
          </a:xfrm>
          <a:prstGeom prst="rect">
            <a:avLst/>
          </a:prstGeom>
        </p:spPr>
        <p:txBody>
          <a:bodyPr wrap="square" lIns="101881" tIns="50941" rIns="101881" bIns="50941">
            <a:spAutoFit/>
          </a:bodyPr>
          <a:lstStyle/>
          <a:p>
            <a:pPr marL="341313" indent="-341313"/>
            <a:r>
              <a:rPr lang="en-US" sz="1600" b="1" dirty="0" smtClean="0">
                <a:latin typeface="Helvetica" pitchFamily="34" charset="0"/>
                <a:cs typeface="Helvetica" pitchFamily="34" charset="0"/>
              </a:rPr>
              <a:t>6.   What could be a theme for both </a:t>
            </a:r>
            <a:r>
              <a:rPr lang="en-US" sz="1600" b="1" i="1" u="sng" dirty="0">
                <a:solidFill>
                  <a:prstClr val="black"/>
                </a:solidFill>
                <a:latin typeface="Helvetica" pitchFamily="34" charset="0"/>
                <a:cs typeface="Helvetica" pitchFamily="34" charset="0"/>
              </a:rPr>
              <a:t>Arcy’s Rainbow</a:t>
            </a:r>
            <a:r>
              <a:rPr lang="en-US" sz="1600" b="1" i="1" dirty="0">
                <a:solidFill>
                  <a:prstClr val="black"/>
                </a:solidFill>
                <a:latin typeface="Helvetica" pitchFamily="34" charset="0"/>
                <a:cs typeface="Helvetica" pitchFamily="34" charset="0"/>
              </a:rPr>
              <a:t> </a:t>
            </a:r>
            <a:r>
              <a:rPr lang="en-US" sz="1600" b="1" dirty="0">
                <a:solidFill>
                  <a:prstClr val="black"/>
                </a:solidFill>
                <a:latin typeface="Helvetica" pitchFamily="34" charset="0"/>
                <a:cs typeface="Helvetica" pitchFamily="34" charset="0"/>
              </a:rPr>
              <a:t>and </a:t>
            </a:r>
            <a:r>
              <a:rPr lang="en-US" sz="1600" b="1" i="1" u="sng" dirty="0">
                <a:solidFill>
                  <a:prstClr val="black"/>
                </a:solidFill>
                <a:latin typeface="Helvetica" pitchFamily="34" charset="0"/>
                <a:cs typeface="Helvetica" pitchFamily="34" charset="0"/>
              </a:rPr>
              <a:t>The Whys of Weather - The Colors of the </a:t>
            </a:r>
            <a:r>
              <a:rPr lang="en-US" sz="1600" b="1" i="1" u="sng" dirty="0" smtClean="0">
                <a:solidFill>
                  <a:prstClr val="black"/>
                </a:solidFill>
                <a:latin typeface="Helvetica" pitchFamily="34" charset="0"/>
                <a:cs typeface="Helvetica" pitchFamily="34" charset="0"/>
              </a:rPr>
              <a:t>Rainbow</a:t>
            </a:r>
            <a:r>
              <a:rPr lang="en-US" sz="1600" b="1" i="1" dirty="0" smtClean="0">
                <a:solidFill>
                  <a:prstClr val="black"/>
                </a:solidFill>
                <a:latin typeface="Helvetica" pitchFamily="34" charset="0"/>
                <a:cs typeface="Helvetica" pitchFamily="34" charset="0"/>
              </a:rPr>
              <a:t>?</a:t>
            </a:r>
            <a:r>
              <a:rPr lang="en-US" sz="1600" b="1" dirty="0" smtClean="0">
                <a:latin typeface="Helvetica" pitchFamily="34" charset="0"/>
                <a:cs typeface="Helvetica" pitchFamily="34" charset="0"/>
              </a:rPr>
              <a:t> </a:t>
            </a:r>
          </a:p>
          <a:p>
            <a:pPr marL="347663" indent="-347663">
              <a:buAutoNum type="arabicPeriod" startAt="4"/>
            </a:pPr>
            <a:endParaRPr lang="en-US" sz="1600" b="1" dirty="0">
              <a:latin typeface="Helvetica" pitchFamily="34" charset="0"/>
              <a:cs typeface="Helvetica" pitchFamily="34" charset="0"/>
            </a:endParaRPr>
          </a:p>
          <a:p>
            <a:pPr marL="342900" indent="233363">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Arguing doesn’t solve anything.</a:t>
            </a:r>
          </a:p>
          <a:p>
            <a:pPr marL="342900" indent="233363">
              <a:buFont typeface="+mj-lt"/>
              <a:buAutoNum type="alphaUcPeriod"/>
            </a:pPr>
            <a:endParaRPr lang="en-US" sz="1600" dirty="0">
              <a:latin typeface="Helvetica" pitchFamily="34" charset="0"/>
              <a:cs typeface="Helvetica" pitchFamily="34" charset="0"/>
            </a:endParaRPr>
          </a:p>
          <a:p>
            <a:pPr marL="342900" indent="233363">
              <a:buFont typeface="+mj-lt"/>
              <a:buAutoNum type="alphaUcPeriod"/>
            </a:pPr>
            <a:r>
              <a:rPr lang="en-US" sz="1600" dirty="0" smtClean="0">
                <a:latin typeface="Helvetica" pitchFamily="34" charset="0"/>
                <a:cs typeface="Helvetica" pitchFamily="34" charset="0"/>
              </a:rPr>
              <a:t>   Don’t chase after things you can’t catch.</a:t>
            </a:r>
          </a:p>
          <a:p>
            <a:pPr marL="342900" indent="233363">
              <a:buFont typeface="+mj-lt"/>
              <a:buAutoNum type="alphaUcPeriod"/>
            </a:pPr>
            <a:endParaRPr lang="en-US" sz="1600" dirty="0">
              <a:latin typeface="Helvetica" pitchFamily="34" charset="0"/>
              <a:cs typeface="Helvetica" pitchFamily="34" charset="0"/>
            </a:endParaRPr>
          </a:p>
          <a:p>
            <a:pPr marL="342900" indent="233363">
              <a:buFont typeface="+mj-lt"/>
              <a:buAutoNum type="alphaUcPeriod"/>
            </a:pPr>
            <a:r>
              <a:rPr lang="en-US" sz="1600" dirty="0" smtClean="0">
                <a:latin typeface="Helvetica" pitchFamily="34" charset="0"/>
                <a:cs typeface="Helvetica" pitchFamily="34" charset="0"/>
              </a:rPr>
              <a:t>   It takes all kinds of people to make a world.</a:t>
            </a:r>
          </a:p>
          <a:p>
            <a:pPr marL="342900" indent="233363">
              <a:buFont typeface="+mj-lt"/>
              <a:buAutoNum type="alphaUcPeriod"/>
            </a:pPr>
            <a:endParaRPr lang="en-US" sz="1600" dirty="0">
              <a:latin typeface="Helvetica" pitchFamily="34" charset="0"/>
              <a:cs typeface="Helvetica" pitchFamily="34" charset="0"/>
            </a:endParaRPr>
          </a:p>
          <a:p>
            <a:pPr marL="342900" indent="233363">
              <a:buFont typeface="+mj-lt"/>
              <a:buAutoNum type="alphaUcPeriod"/>
            </a:pPr>
            <a:r>
              <a:rPr lang="en-US" sz="1600" dirty="0" smtClean="0">
                <a:latin typeface="Helvetica" pitchFamily="34" charset="0"/>
                <a:cs typeface="Helvetica" pitchFamily="34" charset="0"/>
              </a:rPr>
              <a:t>   We can all learn from others.</a:t>
            </a:r>
            <a:endParaRPr lang="en-US" sz="1600" dirty="0">
              <a:latin typeface="Helvetica" pitchFamily="34" charset="0"/>
              <a:cs typeface="Helvetica" pitchFamily="34" charset="0"/>
            </a:endParaRPr>
          </a:p>
          <a:p>
            <a:pPr marL="342900" indent="-342900">
              <a:buAutoNum type="arabicPeriod" startAt="4"/>
            </a:pPr>
            <a:endParaRPr lang="en-US" sz="1600" b="1" dirty="0" smtClean="0">
              <a:latin typeface="Helvetica" pitchFamily="34" charset="0"/>
              <a:cs typeface="Helvetica" pitchFamily="34" charset="0"/>
            </a:endParaRPr>
          </a:p>
          <a:p>
            <a:endParaRPr lang="en-US" sz="1600" b="1" dirty="0" smtClean="0">
              <a:latin typeface="Helvetica" pitchFamily="34" charset="0"/>
              <a:cs typeface="Helvetica" pitchFamily="34" charset="0"/>
            </a:endParaRPr>
          </a:p>
          <a:p>
            <a:pPr marL="342900" indent="-342900">
              <a:buAutoNum type="arabicPeriod" startAt="3"/>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cxnSp>
        <p:nvCxnSpPr>
          <p:cNvPr id="12" name="Straight Connector 11"/>
          <p:cNvCxnSpPr/>
          <p:nvPr/>
        </p:nvCxnSpPr>
        <p:spPr>
          <a:xfrm>
            <a:off x="304800" y="4495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01939" y="74240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41700" y="59917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01939" y="646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13269" y="69699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190767301"/>
              </p:ext>
            </p:extLst>
          </p:nvPr>
        </p:nvGraphicFramePr>
        <p:xfrm>
          <a:off x="5322857" y="3810000"/>
          <a:ext cx="1676400" cy="548639"/>
        </p:xfrm>
        <a:graphic>
          <a:graphicData uri="http://schemas.openxmlformats.org/drawingml/2006/table">
            <a:tbl>
              <a:tblPr firstRow="1" firstCol="1" bandRow="1"/>
              <a:tblGrid>
                <a:gridCol w="1676400"/>
              </a:tblGrid>
              <a:tr h="90503">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RL.3.9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426719">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information in two </a:t>
                      </a:r>
                      <a:r>
                        <a:rPr lang="en-US" sz="800" b="1" dirty="0" smtClean="0">
                          <a:effectLst/>
                          <a:latin typeface="Calibri"/>
                          <a:ea typeface="Times New Roman"/>
                          <a:cs typeface="Times New Roman"/>
                        </a:rPr>
                        <a:t>texts </a:t>
                      </a:r>
                      <a:r>
                        <a:rPr lang="en-US" sz="800" b="1" dirty="0">
                          <a:effectLst/>
                          <a:latin typeface="Calibri"/>
                          <a:ea typeface="Times New Roman"/>
                          <a:cs typeface="Times New Roman"/>
                        </a:rPr>
                        <a:t>to show what themes, settings and plots have in </a:t>
                      </a:r>
                      <a:r>
                        <a:rPr lang="en-US" sz="800" b="1" dirty="0" smtClean="0">
                          <a:effectLst/>
                          <a:latin typeface="Calibri"/>
                          <a:ea typeface="Times New Roman"/>
                          <a:cs typeface="Times New Roman"/>
                        </a:rPr>
                        <a:t>common.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247457107"/>
              </p:ext>
            </p:extLst>
          </p:nvPr>
        </p:nvGraphicFramePr>
        <p:xfrm>
          <a:off x="5486400" y="8534400"/>
          <a:ext cx="1600200" cy="533400"/>
        </p:xfrm>
        <a:graphic>
          <a:graphicData uri="http://schemas.openxmlformats.org/drawingml/2006/table">
            <a:tbl>
              <a:tblPr firstRow="1" firstCol="1" bandRow="1"/>
              <a:tblGrid>
                <a:gridCol w="1600200"/>
              </a:tblGrid>
              <a:tr h="15240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RL.3.9   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r>
              <a:tr h="381000">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a:t>
                      </a:r>
                      <a:r>
                        <a:rPr lang="en-US" sz="800" b="1" u="none" dirty="0">
                          <a:effectLst/>
                          <a:latin typeface="Calibri"/>
                          <a:ea typeface="Times New Roman"/>
                          <a:cs typeface="Times New Roman"/>
                        </a:rPr>
                        <a:t> </a:t>
                      </a:r>
                      <a:r>
                        <a:rPr lang="en-US" sz="800" b="1" u="sng" dirty="0">
                          <a:effectLst/>
                          <a:latin typeface="Calibri"/>
                          <a:ea typeface="Times New Roman"/>
                          <a:cs typeface="Times New Roman"/>
                        </a:rPr>
                        <a:t>themes</a:t>
                      </a:r>
                      <a:r>
                        <a:rPr lang="en-US" sz="800" b="1" u="none" dirty="0">
                          <a:effectLst/>
                          <a:latin typeface="Calibri"/>
                          <a:ea typeface="Times New Roman"/>
                          <a:cs typeface="Times New Roman"/>
                        </a:rPr>
                        <a:t> </a:t>
                      </a:r>
                      <a:r>
                        <a:rPr lang="en-US" sz="800" b="1" dirty="0">
                          <a:effectLst/>
                          <a:latin typeface="Calibri"/>
                          <a:ea typeface="Times New Roman"/>
                          <a:cs typeface="Times New Roman"/>
                        </a:rPr>
                        <a:t>across multiple texts written by the same author are connected to each other</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886632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04773065"/>
              </p:ext>
            </p:extLst>
          </p:nvPr>
        </p:nvGraphicFramePr>
        <p:xfrm>
          <a:off x="242887" y="272581"/>
          <a:ext cx="7043738" cy="4202460"/>
        </p:xfrm>
        <a:graphic>
          <a:graphicData uri="http://schemas.openxmlformats.org/drawingml/2006/table">
            <a:tbl>
              <a:tblPr firstRow="1" bandRow="1">
                <a:tableStyleId>{5940675A-B579-460E-94D1-54222C63F5DA}</a:tableStyleId>
              </a:tblPr>
              <a:tblGrid>
                <a:gridCol w="7043738"/>
              </a:tblGrid>
              <a:tr h="457200">
                <a:tc>
                  <a:txBody>
                    <a:bodyPr/>
                    <a:lstStyle/>
                    <a:p>
                      <a:pPr marL="285750" indent="-285750" algn="l">
                        <a:tabLst/>
                      </a:pP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7.   What is your point of view about how the colors in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The Whys of Weather - The Colors of the Rainbow</a:t>
                      </a:r>
                      <a:r>
                        <a:rPr kumimoji="0" lang="en-US" sz="1400" b="0"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acted? Is your point of view the same or different than the narrator’s?  Explain your answer using details and examples from the text.</a:t>
                      </a:r>
                      <a:endParaRPr lang="en-US" sz="1600" b="0" i="1" u="none" baseline="0" dirty="0" smtClean="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2760958"/>
              </p:ext>
            </p:extLst>
          </p:nvPr>
        </p:nvGraphicFramePr>
        <p:xfrm>
          <a:off x="304800" y="5181600"/>
          <a:ext cx="7043738" cy="4213200"/>
        </p:xfrm>
        <a:graphic>
          <a:graphicData uri="http://schemas.openxmlformats.org/drawingml/2006/table">
            <a:tbl>
              <a:tblPr firstRow="1" bandRow="1">
                <a:tableStyleId>{5940675A-B579-460E-94D1-54222C63F5DA}</a:tableStyleId>
              </a:tblPr>
              <a:tblGrid>
                <a:gridCol w="7043738"/>
              </a:tblGrid>
              <a:tr h="331473">
                <a:tc>
                  <a:txBody>
                    <a:bodyPr/>
                    <a:lstStyle/>
                    <a:p>
                      <a:pPr marL="342900" marR="0" lvl="0" indent="-342900" algn="l" defTabSz="966612" rtl="0" eaLnBrk="1" fontAlgn="auto" latinLnBrk="0" hangingPunct="1">
                        <a:lnSpc>
                          <a:spcPct val="100000"/>
                        </a:lnSpc>
                        <a:spcBef>
                          <a:spcPts val="0"/>
                        </a:spcBef>
                        <a:spcAft>
                          <a:spcPts val="0"/>
                        </a:spcAft>
                        <a:buClrTx/>
                        <a:buSzTx/>
                        <a:buFontTx/>
                        <a:buAutoNum type="arabicPeriod" startAt="8"/>
                        <a:tabLst/>
                        <a:defRPr/>
                      </a:pP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How are the themes of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Arcy’s Rainbow</a:t>
                      </a:r>
                      <a:r>
                        <a:rPr kumimoji="0" lang="en-US" sz="1400" b="1"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and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The Whys of Weather - The Colors</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4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of the Rainbow</a:t>
                      </a: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similar?  How are they different?  </a:t>
                      </a: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10">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1">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12">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1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14">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91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16">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04812"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117405999"/>
              </p:ext>
            </p:extLst>
          </p:nvPr>
        </p:nvGraphicFramePr>
        <p:xfrm>
          <a:off x="304800" y="9220200"/>
          <a:ext cx="1676400" cy="609600"/>
        </p:xfrm>
        <a:graphic>
          <a:graphicData uri="http://schemas.openxmlformats.org/drawingml/2006/table">
            <a:tbl>
              <a:tblPr firstRow="1" firstCol="1" bandRow="1"/>
              <a:tblGrid>
                <a:gridCol w="1676400"/>
              </a:tblGrid>
              <a:tr h="12192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a:t>
                      </a:r>
                      <a:r>
                        <a:rPr lang="en-US" sz="800" b="1" baseline="0" dirty="0" smtClean="0">
                          <a:solidFill>
                            <a:srgbClr val="000000"/>
                          </a:solidFill>
                          <a:effectLst/>
                          <a:latin typeface="Calibri"/>
                          <a:ea typeface="Times New Roman"/>
                          <a:cs typeface="Times New Roman"/>
                        </a:rPr>
                        <a:t> RL.3.9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SYU</a:t>
                      </a:r>
                      <a:endParaRPr lang="en-US" sz="800" dirty="0">
                        <a:effectLst/>
                        <a:latin typeface="Calibri"/>
                        <a:ea typeface="Calibri"/>
                        <a:cs typeface="Times New Roman"/>
                      </a:endParaRPr>
                    </a:p>
                  </a:txBody>
                  <a:tcPr marL="32958" marR="329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B8B7"/>
                    </a:solidFill>
                  </a:tcPr>
                </a:tc>
              </a:tr>
              <a:tr h="411480">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information in two or more texts about </a:t>
                      </a:r>
                      <a:r>
                        <a:rPr lang="en-US" sz="800" b="1" u="sng" dirty="0">
                          <a:effectLst>
                            <a:outerShdw blurRad="38100" dist="38100" dir="2700000" algn="tl">
                              <a:srgbClr val="000000">
                                <a:alpha val="43137"/>
                              </a:srgbClr>
                            </a:outerShdw>
                          </a:effectLst>
                          <a:latin typeface="Calibri"/>
                          <a:ea typeface="Times New Roman"/>
                          <a:cs typeface="Times New Roman"/>
                        </a:rPr>
                        <a:t>theme</a:t>
                      </a:r>
                      <a:r>
                        <a:rPr lang="en-US" sz="800" b="1" dirty="0">
                          <a:effectLst>
                            <a:outerShdw blurRad="38100" dist="38100" dir="2700000" algn="tl">
                              <a:srgbClr val="000000">
                                <a:alpha val="43137"/>
                              </a:srgbClr>
                            </a:outerShdw>
                          </a:effectLst>
                          <a:latin typeface="Calibri"/>
                          <a:ea typeface="Times New Roman"/>
                          <a:cs typeface="Times New Roman"/>
                        </a:rPr>
                        <a:t>, </a:t>
                      </a:r>
                      <a:r>
                        <a:rPr lang="en-US" sz="800" b="1" dirty="0">
                          <a:effectLst/>
                          <a:latin typeface="Calibri"/>
                          <a:ea typeface="Times New Roman"/>
                          <a:cs typeface="Times New Roman"/>
                        </a:rPr>
                        <a:t>setting or plot using comparing and </a:t>
                      </a:r>
                      <a:r>
                        <a:rPr lang="en-US" sz="800" b="1" u="sng" dirty="0">
                          <a:effectLst>
                            <a:outerShdw blurRad="38100" dist="38100" dir="2700000" algn="tl">
                              <a:srgbClr val="000000">
                                <a:alpha val="43137"/>
                              </a:srgbClr>
                            </a:outerShdw>
                          </a:effectLst>
                          <a:latin typeface="Calibri"/>
                          <a:ea typeface="Times New Roman"/>
                          <a:cs typeface="Times New Roman"/>
                        </a:rPr>
                        <a:t>contrasting</a:t>
                      </a:r>
                      <a:r>
                        <a:rPr lang="en-US" sz="800" b="1" dirty="0">
                          <a:effectLst/>
                          <a:latin typeface="Calibri"/>
                          <a:ea typeface="Times New Roman"/>
                          <a:cs typeface="Times New Roman"/>
                        </a:rPr>
                        <a:t> to form a conclusion.</a:t>
                      </a:r>
                      <a:endParaRPr lang="en-US" sz="800" dirty="0">
                        <a:effectLst/>
                        <a:latin typeface="Calibri"/>
                        <a:ea typeface="Calibri"/>
                        <a:cs typeface="Times New Roman"/>
                      </a:endParaRPr>
                    </a:p>
                  </a:txBody>
                  <a:tcPr marL="32958" marR="32958"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50147787"/>
              </p:ext>
            </p:extLst>
          </p:nvPr>
        </p:nvGraphicFramePr>
        <p:xfrm>
          <a:off x="304800" y="4572000"/>
          <a:ext cx="1676400" cy="533400"/>
        </p:xfrm>
        <a:graphic>
          <a:graphicData uri="http://schemas.openxmlformats.org/drawingml/2006/table">
            <a:tbl>
              <a:tblPr firstRow="1" firstCol="1" bandRow="1"/>
              <a:tblGrid>
                <a:gridCol w="1676400"/>
              </a:tblGrid>
              <a:tr h="137426">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RL.3.6    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4120" marR="341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95974">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 character or narrator’s point of view is different than your own.</a:t>
                      </a:r>
                      <a:endParaRPr lang="en-US" sz="800" dirty="0">
                        <a:effectLst/>
                        <a:latin typeface="Calibri"/>
                        <a:ea typeface="Calibri"/>
                        <a:cs typeface="Times New Roman"/>
                      </a:endParaRPr>
                    </a:p>
                  </a:txBody>
                  <a:tcPr marL="34120" marR="3412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8" name="TextBox 7"/>
          <p:cNvSpPr txBox="1"/>
          <p:nvPr/>
        </p:nvSpPr>
        <p:spPr>
          <a:xfrm>
            <a:off x="4572000" y="4648200"/>
            <a:ext cx="2438400" cy="276999"/>
          </a:xfrm>
          <a:prstGeom prst="rect">
            <a:avLst/>
          </a:prstGeom>
          <a:noFill/>
        </p:spPr>
        <p:txBody>
          <a:bodyPr wrap="square" rtlCol="0">
            <a:spAutoFit/>
          </a:bodyPr>
          <a:lstStyle/>
          <a:p>
            <a:r>
              <a:rPr lang="en-US" sz="1200" i="1" dirty="0" smtClean="0"/>
              <a:t>(</a:t>
            </a:r>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
        <p:nvSpPr>
          <p:cNvPr id="10" name="TextBox 9"/>
          <p:cNvSpPr txBox="1"/>
          <p:nvPr/>
        </p:nvSpPr>
        <p:spPr>
          <a:xfrm>
            <a:off x="4604797" y="9462700"/>
            <a:ext cx="25146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(Teacher only) Final score____/3</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28738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2" name="Rectangle 1"/>
          <p:cNvSpPr/>
          <p:nvPr/>
        </p:nvSpPr>
        <p:spPr>
          <a:xfrm>
            <a:off x="323850" y="685800"/>
            <a:ext cx="7124700" cy="6586418"/>
          </a:xfrm>
          <a:prstGeom prst="rect">
            <a:avLst/>
          </a:prstGeom>
        </p:spPr>
        <p:txBody>
          <a:bodyPr wrap="square">
            <a:spAutoFit/>
          </a:bodyPr>
          <a:lstStyle/>
          <a:p>
            <a:pPr algn="ctr"/>
            <a:r>
              <a:rPr lang="en-US" sz="1600" u="sng" dirty="0" smtClean="0"/>
              <a:t>Rainbow Colors</a:t>
            </a:r>
          </a:p>
          <a:p>
            <a:pPr algn="ctr"/>
            <a:r>
              <a:rPr lang="en-US" sz="1200" i="1" dirty="0" smtClean="0"/>
              <a:t>By Nussbaum</a:t>
            </a:r>
          </a:p>
          <a:p>
            <a:pPr algn="ctr"/>
            <a:endParaRPr lang="en-US" sz="1600" u="sng" dirty="0" smtClean="0"/>
          </a:p>
          <a:p>
            <a:r>
              <a:rPr lang="en-US" sz="1400" dirty="0" smtClean="0"/>
              <a:t>Rainbows are seen when the sun comes out after a rainstorm. The sun shines through drops of water. This makes a rainbow. </a:t>
            </a:r>
          </a:p>
          <a:p>
            <a:endParaRPr lang="en-US" sz="1400" dirty="0" smtClean="0"/>
          </a:p>
          <a:p>
            <a:r>
              <a:rPr lang="en-US" sz="1400" dirty="0" smtClean="0"/>
              <a:t>When the sunlight shines through the raindrops it slants in different ways. The slants make the red, orange, yellow, green, blue, and purple colors that you see in a rainbow. Together, these colors are known as the </a:t>
            </a:r>
            <a:r>
              <a:rPr lang="en-US" sz="1400" b="1" u="sng" dirty="0" smtClean="0"/>
              <a:t>spectrum</a:t>
            </a:r>
            <a:r>
              <a:rPr lang="en-US" sz="1400" dirty="0" smtClean="0"/>
              <a:t>. These colors can sometimes be seen in waterfalls too. </a:t>
            </a:r>
          </a:p>
          <a:p>
            <a:endParaRPr lang="en-US" sz="1400" dirty="0" smtClean="0"/>
          </a:p>
          <a:p>
            <a:r>
              <a:rPr lang="en-US" sz="1400" dirty="0" smtClean="0"/>
              <a:t>Did you know that there are double rainbows? In a double rainbow, the sunlight reflects two times inside the water. This forms two rainbows.  In double rainbows, the colors at the top are opposite from those at the bottom.  Instead of the purple at the top you can see it at the bottom.</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There are also rainbows that look white!  These rainbows are called </a:t>
            </a:r>
            <a:r>
              <a:rPr lang="en-US" sz="1400" b="1" u="sng" dirty="0" smtClean="0"/>
              <a:t>moonbows</a:t>
            </a:r>
            <a:r>
              <a:rPr lang="en-US" sz="1400" dirty="0" smtClean="0"/>
              <a:t>. They are so rare that very few people will ever see one. Moonbows are caused by moonlight (rather than sunlight) shining through drops of water. </a:t>
            </a:r>
          </a:p>
          <a:p>
            <a:endParaRPr lang="en-US" sz="1400" dirty="0" smtClean="0"/>
          </a:p>
          <a:p>
            <a:endParaRPr lang="en-US" sz="1400" dirty="0" smtClean="0"/>
          </a:p>
          <a:p>
            <a:endParaRPr lang="en-US" sz="1400" dirty="0" smtClean="0"/>
          </a:p>
          <a:p>
            <a:endParaRPr lang="en-US" sz="1400" dirty="0"/>
          </a:p>
        </p:txBody>
      </p:sp>
      <p:pic>
        <p:nvPicPr>
          <p:cNvPr id="5" name="Picture 4" descr="Double Rainbow"/>
          <p:cNvPicPr/>
          <p:nvPr/>
        </p:nvPicPr>
        <p:blipFill>
          <a:blip r:embed="rId2" cstate="print">
            <a:grayscl/>
            <a:lum contrast="30000"/>
            <a:extLst>
              <a:ext uri="{28A0092B-C50C-407E-A947-70E740481C1C}">
                <a14:useLocalDpi xmlns:a14="http://schemas.microsoft.com/office/drawing/2010/main" val="0"/>
              </a:ext>
            </a:extLst>
          </a:blip>
          <a:srcRect/>
          <a:stretch>
            <a:fillRect/>
          </a:stretch>
        </p:blipFill>
        <p:spPr bwMode="auto">
          <a:xfrm>
            <a:off x="2347913" y="4038600"/>
            <a:ext cx="210502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2" name="Picture 2" descr="https://encrypted-tbn3.gstatic.com/images?q=tbn:ANd9GcSL0Z2m8kMUXwbfKHM4kb0t0vZbp60x_lzYd-8UHRrbB-cAhAnmJ-8jIoI0"/>
          <p:cNvPicPr>
            <a:picLocks noChangeAspect="1" noChangeArrowheads="1"/>
          </p:cNvPicPr>
          <p:nvPr/>
        </p:nvPicPr>
        <p:blipFill>
          <a:blip r:embed="rId3" cstate="print">
            <a:grayscl/>
            <a:lum contrast="10000"/>
          </a:blip>
          <a:srcRect/>
          <a:stretch>
            <a:fillRect/>
          </a:stretch>
        </p:blipFill>
        <p:spPr bwMode="auto">
          <a:xfrm>
            <a:off x="2347913" y="6477000"/>
            <a:ext cx="210502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4"/>
          <p:cNvSpPr txBox="1"/>
          <p:nvPr/>
        </p:nvSpPr>
        <p:spPr>
          <a:xfrm>
            <a:off x="5489257" y="457200"/>
            <a:ext cx="1862138" cy="78483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sz="900" dirty="0" smtClean="0"/>
              <a:t>Grade Equivalent: 4.0</a:t>
            </a:r>
          </a:p>
          <a:p>
            <a:r>
              <a:rPr lang="en-US" sz="900" dirty="0" smtClean="0"/>
              <a:t>Lexile Measure: 690L</a:t>
            </a:r>
          </a:p>
          <a:p>
            <a:r>
              <a:rPr lang="en-US" sz="900" dirty="0" smtClean="0"/>
              <a:t>Mean Sentence Length: 10.19</a:t>
            </a:r>
          </a:p>
          <a:p>
            <a:r>
              <a:rPr lang="en-US" sz="900" dirty="0" smtClean="0"/>
              <a:t>Mean Log Word Frequency: 3.52</a:t>
            </a:r>
          </a:p>
          <a:p>
            <a:r>
              <a:rPr lang="en-US" sz="900" dirty="0" smtClean="0"/>
              <a:t>Word Count: 163</a:t>
            </a:r>
            <a:endParaRPr lang="en-US" sz="900" dirty="0"/>
          </a:p>
        </p:txBody>
      </p:sp>
    </p:spTree>
    <p:extLst>
      <p:ext uri="{BB962C8B-B14F-4D97-AF65-F5344CB8AC3E}">
        <p14:creationId xmlns:p14="http://schemas.microsoft.com/office/powerpoint/2010/main" val="219018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pSp>
        <p:nvGrpSpPr>
          <p:cNvPr id="19" name="Group 18"/>
          <p:cNvGrpSpPr/>
          <p:nvPr/>
        </p:nvGrpSpPr>
        <p:grpSpPr>
          <a:xfrm>
            <a:off x="323850" y="228600"/>
            <a:ext cx="6845829" cy="9201286"/>
            <a:chOff x="304800" y="228600"/>
            <a:chExt cx="6443133" cy="9201286"/>
          </a:xfrm>
        </p:grpSpPr>
        <p:sp>
          <p:nvSpPr>
            <p:cNvPr id="14" name="TextBox 13"/>
            <p:cNvSpPr txBox="1"/>
            <p:nvPr/>
          </p:nvSpPr>
          <p:spPr>
            <a:xfrm>
              <a:off x="3505200" y="3962400"/>
              <a:ext cx="3048000" cy="2246769"/>
            </a:xfrm>
            <a:prstGeom prst="rect">
              <a:avLst/>
            </a:prstGeom>
            <a:noFill/>
          </p:spPr>
          <p:txBody>
            <a:bodyPr wrap="square" rtlCol="0">
              <a:spAutoFit/>
            </a:bodyPr>
            <a:lstStyle/>
            <a:p>
              <a:r>
                <a:rPr lang="en-US" sz="1400" b="1" u="sng" dirty="0" smtClean="0"/>
                <a:t>Can rainbows make a full-circle</a:t>
              </a:r>
              <a:r>
                <a:rPr lang="en-US" sz="1400" b="1" dirty="0" smtClean="0"/>
                <a:t>?</a:t>
              </a:r>
              <a:r>
                <a:rPr lang="en-US" sz="1400" dirty="0" smtClean="0"/>
                <a:t/>
              </a:r>
              <a:br>
                <a:rPr lang="en-US" sz="1400" dirty="0" smtClean="0"/>
              </a:br>
              <a:r>
                <a:rPr lang="en-US" sz="1400" dirty="0" smtClean="0"/>
                <a:t>If you could get up high enough in the sky you might be able to see all of a rainbow.  When the sun and rain make a rainbow it is really a full-circle rainbow. We can't see the entire circle, because the </a:t>
              </a:r>
              <a:r>
                <a:rPr lang="en-US" sz="1400" b="1" u="sng" dirty="0" smtClean="0"/>
                <a:t>horizon</a:t>
              </a:r>
              <a:r>
                <a:rPr lang="en-US" sz="1400" dirty="0" smtClean="0"/>
                <a:t> blocks it from our view. Pilots high in the sky do sometimes see the full-circle rainbows.</a:t>
              </a:r>
            </a:p>
            <a:p>
              <a:endParaRPr lang="en-US" sz="1400" dirty="0"/>
            </a:p>
          </p:txBody>
        </p:sp>
        <p:pic>
          <p:nvPicPr>
            <p:cNvPr id="5" name="Picture 4" descr="Rainbow"/>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657600" y="2133600"/>
              <a:ext cx="2683920" cy="1428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https://encrypted-tbn2.gstatic.com/images?q=tbn:ANd9GcT0FkE5qiShVCx6wGXbiH03r_uN6nrOuXyZRAYI8V7WgbUD8TOHO7j1IVc"/>
            <p:cNvPicPr/>
            <p:nvPr/>
          </p:nvPicPr>
          <p:blipFill>
            <a:blip r:embed="rId3" cstate="print">
              <a:grayscl/>
            </a:blip>
            <a:srcRect/>
            <a:stretch>
              <a:fillRect/>
            </a:stretch>
          </p:blipFill>
          <p:spPr bwMode="auto">
            <a:xfrm>
              <a:off x="609600" y="4114800"/>
              <a:ext cx="2396948" cy="1755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Upside-down Rainbow"/>
            <p:cNvPicPr/>
            <p:nvPr/>
          </p:nvPicPr>
          <p:blipFill>
            <a:blip r:embed="rId4" cstate="print">
              <a:grayscl/>
              <a:lum contrast="40000"/>
              <a:extLst>
                <a:ext uri="{28A0092B-C50C-407E-A947-70E740481C1C}">
                  <a14:useLocalDpi xmlns:a14="http://schemas.microsoft.com/office/drawing/2010/main" val="0"/>
                </a:ext>
              </a:extLst>
            </a:blip>
            <a:srcRect/>
            <a:stretch>
              <a:fillRect/>
            </a:stretch>
          </p:blipFill>
          <p:spPr bwMode="auto">
            <a:xfrm>
              <a:off x="3733800" y="6324600"/>
              <a:ext cx="1916784" cy="1428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unar Rainbow"/>
            <p:cNvPicPr/>
            <p:nvPr/>
          </p:nvPicPr>
          <p:blipFill>
            <a:blip r:embed="rId5" cstate="print">
              <a:lum contrast="40000"/>
              <a:extLst>
                <a:ext uri="{28A0092B-C50C-407E-A947-70E740481C1C}">
                  <a14:useLocalDpi xmlns:a14="http://schemas.microsoft.com/office/drawing/2010/main" val="0"/>
                </a:ext>
              </a:extLst>
            </a:blip>
            <a:srcRect/>
            <a:stretch>
              <a:fillRect/>
            </a:stretch>
          </p:blipFill>
          <p:spPr bwMode="auto">
            <a:xfrm>
              <a:off x="4038600" y="8001000"/>
              <a:ext cx="1906222" cy="1428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47133" y="990600"/>
              <a:ext cx="6400800" cy="1169551"/>
            </a:xfrm>
            <a:prstGeom prst="rect">
              <a:avLst/>
            </a:prstGeom>
            <a:noFill/>
          </p:spPr>
          <p:txBody>
            <a:bodyPr wrap="square" rtlCol="0">
              <a:spAutoFit/>
            </a:bodyPr>
            <a:lstStyle/>
            <a:p>
              <a:r>
                <a:rPr lang="en-US" sz="1400" b="1" u="sng" dirty="0" smtClean="0"/>
                <a:t>How do we get rainbows</a:t>
              </a:r>
              <a:r>
                <a:rPr lang="en-US" sz="1400" b="1" dirty="0" smtClean="0"/>
                <a:t>?</a:t>
              </a:r>
              <a:r>
                <a:rPr lang="en-US" sz="1400" dirty="0" smtClean="0"/>
                <a:t/>
              </a:r>
              <a:br>
                <a:rPr lang="en-US" sz="1400" dirty="0" smtClean="0"/>
              </a:br>
              <a:r>
                <a:rPr lang="en-US" sz="1400" dirty="0" smtClean="0"/>
                <a:t>Rainbows are spectacular rays of color. Sunlight looks white, but it's really made up of different colors...red, orange, yellow, green, blue, and purple. The sun makes rainbows when white sunlight passes through rain drops. </a:t>
              </a:r>
            </a:p>
            <a:p>
              <a:endParaRPr lang="en-US" sz="1400" dirty="0"/>
            </a:p>
          </p:txBody>
        </p:sp>
        <p:sp>
          <p:nvSpPr>
            <p:cNvPr id="11" name="TextBox 10"/>
            <p:cNvSpPr txBox="1"/>
            <p:nvPr/>
          </p:nvSpPr>
          <p:spPr>
            <a:xfrm>
              <a:off x="304800" y="2057400"/>
              <a:ext cx="3200400" cy="1384995"/>
            </a:xfrm>
            <a:prstGeom prst="rect">
              <a:avLst/>
            </a:prstGeom>
            <a:noFill/>
          </p:spPr>
          <p:txBody>
            <a:bodyPr wrap="square" rtlCol="0">
              <a:spAutoFit/>
            </a:bodyPr>
            <a:lstStyle/>
            <a:p>
              <a:r>
                <a:rPr lang="en-US" sz="1400" b="1" u="sng" dirty="0" smtClean="0"/>
                <a:t>Where do you look for a rainbow</a:t>
              </a:r>
              <a:r>
                <a:rPr lang="en-US" sz="1400" b="1" dirty="0" smtClean="0"/>
                <a:t>?</a:t>
              </a:r>
              <a:r>
                <a:rPr lang="en-US" sz="1400" dirty="0" smtClean="0"/>
                <a:t/>
              </a:r>
              <a:br>
                <a:rPr lang="en-US" sz="1400" dirty="0" smtClean="0"/>
              </a:br>
              <a:r>
                <a:rPr lang="en-US" sz="1400" dirty="0" smtClean="0"/>
                <a:t>When can you see a rainbow? First, it must be raining. Second, the sun must be shining. Third, you must be between the sun and the rain. The lower the sun is in the sky, the higher the arc of the rainbow will be. </a:t>
              </a:r>
            </a:p>
          </p:txBody>
        </p:sp>
        <p:sp>
          <p:nvSpPr>
            <p:cNvPr id="16" name="TextBox 15"/>
            <p:cNvSpPr txBox="1"/>
            <p:nvPr/>
          </p:nvSpPr>
          <p:spPr>
            <a:xfrm>
              <a:off x="533400" y="6172200"/>
              <a:ext cx="2895600" cy="1600438"/>
            </a:xfrm>
            <a:prstGeom prst="rect">
              <a:avLst/>
            </a:prstGeom>
            <a:noFill/>
          </p:spPr>
          <p:txBody>
            <a:bodyPr wrap="square" rtlCol="0">
              <a:spAutoFit/>
            </a:bodyPr>
            <a:lstStyle/>
            <a:p>
              <a:r>
                <a:rPr lang="en-US" sz="1400" b="1" u="sng" dirty="0" smtClean="0"/>
                <a:t>What is an upside-down rainbow</a:t>
              </a:r>
              <a:r>
                <a:rPr lang="en-US" sz="1400" b="1" dirty="0" smtClean="0"/>
                <a:t>?</a:t>
              </a:r>
              <a:r>
                <a:rPr lang="en-US" sz="1400" dirty="0" smtClean="0"/>
                <a:t/>
              </a:r>
              <a:br>
                <a:rPr lang="en-US" sz="1400" dirty="0" smtClean="0"/>
              </a:br>
              <a:r>
                <a:rPr lang="en-US" sz="1400" dirty="0" smtClean="0"/>
                <a:t>An upside-down rainbow is caused by sunlight shining through thin, tiny ice crystals high in the sky. It has nothing to do with rain. Some people refer to this as a 'smile rainbow.'</a:t>
              </a:r>
            </a:p>
            <a:p>
              <a:endParaRPr lang="en-US" sz="1400" dirty="0"/>
            </a:p>
          </p:txBody>
        </p:sp>
        <p:sp>
          <p:nvSpPr>
            <p:cNvPr id="17" name="TextBox 16"/>
            <p:cNvSpPr txBox="1"/>
            <p:nvPr/>
          </p:nvSpPr>
          <p:spPr>
            <a:xfrm>
              <a:off x="533400" y="7772400"/>
              <a:ext cx="3200400" cy="1384995"/>
            </a:xfrm>
            <a:prstGeom prst="rect">
              <a:avLst/>
            </a:prstGeom>
            <a:noFill/>
          </p:spPr>
          <p:txBody>
            <a:bodyPr wrap="square" rtlCol="0">
              <a:spAutoFit/>
            </a:bodyPr>
            <a:lstStyle/>
            <a:p>
              <a:r>
                <a:rPr lang="en-US" sz="1400" b="1" u="sng" dirty="0" smtClean="0"/>
                <a:t>Can a rainbow appear during the night</a:t>
              </a:r>
              <a:r>
                <a:rPr lang="en-US" sz="1400" b="1" dirty="0" smtClean="0"/>
                <a:t>?</a:t>
              </a:r>
              <a:r>
                <a:rPr lang="en-US" sz="1400" dirty="0" smtClean="0"/>
                <a:t/>
              </a:r>
              <a:br>
                <a:rPr lang="en-US" sz="1400" dirty="0" smtClean="0"/>
              </a:br>
              <a:r>
                <a:rPr lang="en-US" sz="1400" dirty="0" smtClean="0"/>
                <a:t>Yes, they're called moonbows! The nighttime rainbow is very rare and happens only when the moon is bright enough.  Then the moonshine has to slant just right through the falling rain to make a moonbow. </a:t>
              </a:r>
            </a:p>
          </p:txBody>
        </p:sp>
        <p:sp>
          <p:nvSpPr>
            <p:cNvPr id="18" name="Rectangle 17"/>
            <p:cNvSpPr/>
            <p:nvPr/>
          </p:nvSpPr>
          <p:spPr>
            <a:xfrm>
              <a:off x="1752600" y="228600"/>
              <a:ext cx="3657600" cy="523220"/>
            </a:xfrm>
            <a:prstGeom prst="rect">
              <a:avLst/>
            </a:prstGeom>
          </p:spPr>
          <p:txBody>
            <a:bodyPr>
              <a:spAutoFit/>
            </a:bodyPr>
            <a:lstStyle/>
            <a:p>
              <a:pPr algn="ctr"/>
              <a:r>
                <a:rPr lang="en-US" sz="1600" b="1" u="sng" dirty="0" smtClean="0"/>
                <a:t>Rainbow Questions</a:t>
              </a:r>
              <a:endParaRPr lang="en-US" sz="1600" dirty="0" smtClean="0"/>
            </a:p>
            <a:p>
              <a:pPr algn="ctr"/>
              <a:r>
                <a:rPr lang="en-US" sz="1200" i="1" dirty="0" smtClean="0"/>
                <a:t>By Weather Wiz Kids</a:t>
              </a:r>
              <a:endParaRPr lang="en-US" sz="1200" dirty="0" smtClean="0"/>
            </a:p>
          </p:txBody>
        </p:sp>
      </p:grpSp>
      <p:sp>
        <p:nvSpPr>
          <p:cNvPr id="15" name="TextBox 4"/>
          <p:cNvSpPr txBox="1"/>
          <p:nvPr/>
        </p:nvSpPr>
        <p:spPr>
          <a:xfrm>
            <a:off x="5489257" y="282811"/>
            <a:ext cx="1862138" cy="78483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n-US" sz="900" dirty="0" smtClean="0"/>
              <a:t>Grade Equivalent: 4.1</a:t>
            </a:r>
          </a:p>
          <a:p>
            <a:r>
              <a:rPr lang="en-US" sz="900" dirty="0" smtClean="0"/>
              <a:t>Lexile Measure: 670L</a:t>
            </a:r>
          </a:p>
          <a:p>
            <a:r>
              <a:rPr lang="en-US" sz="900" dirty="0" smtClean="0"/>
              <a:t>Mean Sentence Length: 10.48</a:t>
            </a:r>
          </a:p>
          <a:p>
            <a:r>
              <a:rPr lang="en-US" sz="900" dirty="0" smtClean="0"/>
              <a:t>Mean Log Word Frequency: 3.63</a:t>
            </a:r>
          </a:p>
          <a:p>
            <a:r>
              <a:rPr lang="en-US" sz="900" dirty="0" smtClean="0"/>
              <a:t>Word Count: 241</a:t>
            </a:r>
            <a:endParaRPr lang="en-US" sz="900" dirty="0"/>
          </a:p>
        </p:txBody>
      </p:sp>
    </p:spTree>
    <p:extLst>
      <p:ext uri="{BB962C8B-B14F-4D97-AF65-F5344CB8AC3E}">
        <p14:creationId xmlns:p14="http://schemas.microsoft.com/office/powerpoint/2010/main" val="1533883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47442" y="5656461"/>
            <a:ext cx="6596295" cy="2313597"/>
          </a:xfrm>
          <a:prstGeom prst="rect">
            <a:avLst/>
          </a:prstGeom>
        </p:spPr>
        <p:txBody>
          <a:bodyPr wrap="square" lIns="96661" tIns="48331" rIns="96661" bIns="48331">
            <a:spAutoFit/>
          </a:bodyPr>
          <a:lstStyle/>
          <a:p>
            <a:r>
              <a:rPr lang="en-US" sz="1600" b="1" dirty="0" smtClean="0">
                <a:latin typeface="Helvetica" pitchFamily="34" charset="0"/>
                <a:ea typeface="Calibri" pitchFamily="34" charset="0"/>
                <a:cs typeface="Times New Roman" pitchFamily="18" charset="0"/>
              </a:rPr>
              <a:t>10.    What creates the different colors in a rainbow?</a:t>
            </a:r>
          </a:p>
          <a:p>
            <a:endParaRPr lang="en-US" sz="1600" b="1" dirty="0" smtClean="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a:t>
            </a:r>
            <a:r>
              <a:rPr lang="en-US" sz="1600" b="1" dirty="0" smtClean="0">
                <a:latin typeface="Helvetica" pitchFamily="34" charset="0"/>
                <a:cs typeface="Helvetica" pitchFamily="34" charset="0"/>
              </a:rPr>
              <a:t> </a:t>
            </a:r>
            <a:r>
              <a:rPr lang="en-US" sz="1600" dirty="0" smtClean="0">
                <a:latin typeface="Helvetica" pitchFamily="34" charset="0"/>
                <a:cs typeface="Helvetica" pitchFamily="34" charset="0"/>
              </a:rPr>
              <a:t>Raindrops fall and slant through sunlight in different ways.</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Sunlight mixes with raindrops.</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 There are several colors in a rainbow.</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 Sunlight is actually white and then changes color.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3" name="Rectangle 2"/>
          <p:cNvSpPr/>
          <p:nvPr/>
        </p:nvSpPr>
        <p:spPr>
          <a:xfrm>
            <a:off x="566738" y="838200"/>
            <a:ext cx="6315075" cy="3052261"/>
          </a:xfrm>
          <a:prstGeom prst="rect">
            <a:avLst/>
          </a:prstGeom>
        </p:spPr>
        <p:txBody>
          <a:bodyPr wrap="square" lIns="96661" tIns="48331" rIns="96661" bIns="48331">
            <a:spAutoFit/>
          </a:bodyPr>
          <a:lstStyle/>
          <a:p>
            <a:pPr marL="341313" indent="-285750"/>
            <a:r>
              <a:rPr lang="en-US" sz="1600" b="1" dirty="0" smtClean="0">
                <a:latin typeface="Helvetica" pitchFamily="34" charset="0"/>
                <a:cs typeface="Helvetica" pitchFamily="34" charset="0"/>
              </a:rPr>
              <a:t>9.  Which statement </a:t>
            </a:r>
            <a:r>
              <a:rPr lang="en-US" sz="1600" b="1" u="sng" dirty="0" smtClean="0">
                <a:latin typeface="Helvetica" pitchFamily="34" charset="0"/>
                <a:cs typeface="Helvetica" pitchFamily="34" charset="0"/>
              </a:rPr>
              <a:t>best</a:t>
            </a:r>
            <a:r>
              <a:rPr lang="en-US" sz="1600" b="1" dirty="0" smtClean="0">
                <a:latin typeface="Helvetica" pitchFamily="34" charset="0"/>
                <a:cs typeface="Helvetica" pitchFamily="34" charset="0"/>
              </a:rPr>
              <a:t> describes one feature of a double     rainbow? </a:t>
            </a:r>
          </a:p>
          <a:p>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There are actually two rainbows side by side.</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colors of each rainbow are opposite images of each other.</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lower the sun in the sky the higher the arc of the rainbows.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Sunlight makes the two rainbows.</a:t>
            </a:r>
            <a:endParaRPr lang="en-US" sz="1600" dirty="0">
              <a:latin typeface="Helvetica" pitchFamily="34" charset="0"/>
              <a:cs typeface="Helvetica" pitchFamily="34" charset="0"/>
            </a:endParaRPr>
          </a:p>
        </p:txBody>
      </p:sp>
      <p:sp>
        <p:nvSpPr>
          <p:cNvPr id="15" name="Oval 14"/>
          <p:cNvSpPr/>
          <p:nvPr/>
        </p:nvSpPr>
        <p:spPr>
          <a:xfrm>
            <a:off x="801101" y="15620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86004" y="21156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87003" y="281150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01101" y="35617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472275083"/>
              </p:ext>
            </p:extLst>
          </p:nvPr>
        </p:nvGraphicFramePr>
        <p:xfrm>
          <a:off x="5539468" y="3962400"/>
          <a:ext cx="1713145" cy="533400"/>
        </p:xfrm>
        <a:graphic>
          <a:graphicData uri="http://schemas.openxmlformats.org/drawingml/2006/table">
            <a:tbl>
              <a:tblPr/>
              <a:tblGrid>
                <a:gridCol w="1713145"/>
              </a:tblGrid>
              <a:tr h="165245">
                <a:tc>
                  <a:txBody>
                    <a:bodyPr/>
                    <a:lstStyle/>
                    <a:p>
                      <a:pPr marL="0" marR="0" algn="l">
                        <a:lnSpc>
                          <a:spcPct val="100000"/>
                        </a:lnSpc>
                        <a:spcBef>
                          <a:spcPts val="0"/>
                        </a:spcBef>
                        <a:spcAft>
                          <a:spcPts val="0"/>
                        </a:spcAft>
                      </a:pPr>
                      <a:r>
                        <a:rPr lang="en-US" sz="800" b="1" i="1" dirty="0" smtClean="0">
                          <a:solidFill>
                            <a:srgbClr val="000000"/>
                          </a:solidFill>
                          <a:latin typeface="+mn-lt"/>
                          <a:ea typeface="Times New Roman"/>
                          <a:cs typeface="Times New Roman"/>
                        </a:rPr>
                        <a:t>Toward RI.3.3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a:t>
                      </a:r>
                      <a:r>
                        <a:rPr lang="en-US" sz="800" b="1" dirty="0" smtClean="0">
                          <a:solidFill>
                            <a:srgbClr val="000000"/>
                          </a:solidFill>
                          <a:latin typeface="Calibri"/>
                          <a:ea typeface="Times New Roman"/>
                          <a:cs typeface="Times New Roman"/>
                        </a:rPr>
                        <a:t>– </a:t>
                      </a:r>
                      <a:r>
                        <a:rPr lang="en-US" sz="800" b="1" dirty="0" err="1" smtClean="0">
                          <a:solidFill>
                            <a:srgbClr val="000000"/>
                          </a:solidFill>
                          <a:latin typeface="Calibri"/>
                          <a:ea typeface="Times New Roman"/>
                          <a:cs typeface="Times New Roman"/>
                        </a:rPr>
                        <a:t>ANp</a:t>
                      </a:r>
                      <a:endParaRPr lang="en-US" sz="8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68155">
                <a:tc>
                  <a:txBody>
                    <a:bodyPr/>
                    <a:lstStyle/>
                    <a:p>
                      <a:pPr marL="0" marR="0" algn="l">
                        <a:lnSpc>
                          <a:spcPct val="100000"/>
                        </a:lnSpc>
                        <a:spcBef>
                          <a:spcPts val="0"/>
                        </a:spcBef>
                        <a:spcAft>
                          <a:spcPts val="0"/>
                        </a:spcAft>
                      </a:pPr>
                      <a:r>
                        <a:rPr lang="en-US" sz="800" b="0" dirty="0" smtClean="0">
                          <a:effectLst/>
                          <a:latin typeface="+mn-lt"/>
                          <a:ea typeface="Calibri"/>
                          <a:cs typeface="Times New Roman"/>
                        </a:rPr>
                        <a:t>Classify</a:t>
                      </a:r>
                      <a:r>
                        <a:rPr lang="en-US" sz="800" b="0" baseline="0" dirty="0" smtClean="0">
                          <a:effectLst/>
                          <a:latin typeface="+mn-lt"/>
                          <a:ea typeface="Calibri"/>
                          <a:cs typeface="Times New Roman"/>
                        </a:rPr>
                        <a:t> ideas or concepts from two texts in order to locate the most important points.</a:t>
                      </a:r>
                      <a:endParaRPr lang="en-US" sz="800" b="0" dirty="0">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3" name="Straight Connector 12"/>
          <p:cNvCxnSpPr/>
          <p:nvPr/>
        </p:nvCxnSpPr>
        <p:spPr>
          <a:xfrm>
            <a:off x="404816"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02353" y="6172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02353" y="66675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94216" y="716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02353" y="7620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759232874"/>
              </p:ext>
            </p:extLst>
          </p:nvPr>
        </p:nvGraphicFramePr>
        <p:xfrm>
          <a:off x="5424486" y="8229600"/>
          <a:ext cx="1814513" cy="652925"/>
        </p:xfrm>
        <a:graphic>
          <a:graphicData uri="http://schemas.openxmlformats.org/drawingml/2006/table">
            <a:tbl>
              <a:tblPr/>
              <a:tblGrid>
                <a:gridCol w="1814513"/>
              </a:tblGrid>
              <a:tr h="165245">
                <a:tc>
                  <a:txBody>
                    <a:bodyPr/>
                    <a:lstStyle/>
                    <a:p>
                      <a:pPr marL="0" marR="0" algn="ctr">
                        <a:lnSpc>
                          <a:spcPct val="115000"/>
                        </a:lnSpc>
                        <a:spcBef>
                          <a:spcPts val="0"/>
                        </a:spcBef>
                        <a:spcAft>
                          <a:spcPts val="0"/>
                        </a:spcAft>
                      </a:pPr>
                      <a:r>
                        <a:rPr lang="en-US" sz="900" b="1" i="1" dirty="0" smtClean="0">
                          <a:solidFill>
                            <a:srgbClr val="000000"/>
                          </a:solidFill>
                          <a:latin typeface="+mn-lt"/>
                          <a:ea typeface="Times New Roman"/>
                          <a:cs typeface="Times New Roman"/>
                        </a:rPr>
                        <a:t>Toward RI.3.3       </a:t>
                      </a:r>
                      <a:r>
                        <a:rPr lang="en-US" sz="900" b="1" dirty="0" smtClean="0">
                          <a:solidFill>
                            <a:srgbClr val="000000"/>
                          </a:solidFill>
                          <a:latin typeface="Calibri"/>
                          <a:ea typeface="Times New Roman"/>
                          <a:cs typeface="Times New Roman"/>
                        </a:rPr>
                        <a:t>DOK 2 Cl</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48466">
                <a:tc>
                  <a:txBody>
                    <a:bodyPr/>
                    <a:lstStyle/>
                    <a:p>
                      <a:pPr marL="0" marR="0" algn="l">
                        <a:lnSpc>
                          <a:spcPct val="100000"/>
                        </a:lnSpc>
                        <a:spcBef>
                          <a:spcPts val="0"/>
                        </a:spcBef>
                        <a:spcAft>
                          <a:spcPts val="0"/>
                        </a:spcAft>
                      </a:pPr>
                      <a:r>
                        <a:rPr lang="en-US" sz="800" b="0" dirty="0" smtClean="0">
                          <a:effectLst/>
                          <a:latin typeface="+mn-lt"/>
                          <a:ea typeface="Calibri"/>
                          <a:cs typeface="Times New Roman"/>
                        </a:rPr>
                        <a:t>Locate information that explains</a:t>
                      </a:r>
                      <a:r>
                        <a:rPr lang="en-US" sz="800" b="0" baseline="0" dirty="0" smtClean="0">
                          <a:effectLst/>
                          <a:latin typeface="+mn-lt"/>
                          <a:ea typeface="Calibri"/>
                          <a:cs typeface="Times New Roman"/>
                        </a:rPr>
                        <a:t> a specific cause/effect or sequence about ideas, or concepts in a historical, scientific or procedural text.</a:t>
                      </a:r>
                      <a:endParaRPr lang="en-US" sz="800" b="0" dirty="0">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63091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50" y="152401"/>
            <a:ext cx="6563360" cy="6681591"/>
          </a:xfrm>
          <a:prstGeom prst="rect">
            <a:avLst/>
          </a:prstGeom>
          <a:noFill/>
        </p:spPr>
        <p:txBody>
          <a:bodyPr wrap="square" lIns="101873" tIns="50936" rIns="101873" bIns="50936" rtlCol="0">
            <a:spAutoFit/>
          </a:bodyPr>
          <a:lstStyle/>
          <a:p>
            <a:endParaRPr lang="en-US" sz="1100" b="1" dirty="0"/>
          </a:p>
          <a:p>
            <a:endParaRPr lang="en-US" sz="1200" dirty="0"/>
          </a:p>
          <a:p>
            <a:r>
              <a:rPr lang="en-US" sz="1200" dirty="0" smtClean="0"/>
              <a:t>This </a:t>
            </a:r>
            <a:r>
              <a:rPr lang="en-US" sz="1200" dirty="0"/>
              <a:t>is a pre-assessment to measure the task of writing </a:t>
            </a:r>
            <a:r>
              <a:rPr lang="en-US" sz="1200" dirty="0" smtClean="0"/>
              <a:t>an </a:t>
            </a:r>
            <a:r>
              <a:rPr lang="en-US" sz="1200" b="1" u="sng" dirty="0" smtClean="0"/>
              <a:t>opinion piece</a:t>
            </a:r>
            <a:r>
              <a:rPr lang="en-US" sz="1200" b="1" dirty="0" smtClean="0"/>
              <a:t>. </a:t>
            </a:r>
            <a:r>
              <a:rPr lang="en-US" sz="1200" dirty="0"/>
              <a:t>Full compositions are always part of a </a:t>
            </a:r>
            <a:r>
              <a:rPr lang="en-US" sz="1200" b="1" dirty="0"/>
              <a:t>Performance </a:t>
            </a:r>
            <a:r>
              <a:rPr lang="en-US" sz="1200" b="1" dirty="0" smtClean="0"/>
              <a:t>Task </a:t>
            </a:r>
            <a:r>
              <a:rPr lang="en-US" sz="1200" dirty="0" smtClean="0"/>
              <a:t>(PT).   </a:t>
            </a:r>
            <a:r>
              <a:rPr lang="en-US" sz="1200" dirty="0"/>
              <a:t>A complete performance task would have:</a:t>
            </a:r>
          </a:p>
          <a:p>
            <a:endParaRPr lang="en-US" sz="1100" dirty="0"/>
          </a:p>
          <a:p>
            <a:r>
              <a:rPr lang="en-US" sz="1100" b="1" i="1" dirty="0"/>
              <a:t>Part 1</a:t>
            </a:r>
          </a:p>
          <a:p>
            <a:pPr marL="181691" indent="-181691">
              <a:buFont typeface="Arial" panose="020B0604020202020204" pitchFamily="34" charset="0"/>
              <a:buChar char="•"/>
            </a:pPr>
            <a:r>
              <a:rPr lang="en-US" sz="1100" dirty="0"/>
              <a:t>A </a:t>
            </a:r>
            <a:r>
              <a:rPr lang="en-US" sz="1100" dirty="0" smtClean="0"/>
              <a:t>classroom </a:t>
            </a:r>
            <a:r>
              <a:rPr lang="en-US" sz="1100" dirty="0"/>
              <a:t>a</a:t>
            </a:r>
            <a:r>
              <a:rPr lang="en-US" sz="1100" dirty="0" smtClean="0"/>
              <a:t>ctivity </a:t>
            </a:r>
            <a:r>
              <a:rPr lang="en-US" sz="1100" dirty="0"/>
              <a:t>(30 </a:t>
            </a:r>
            <a:r>
              <a:rPr lang="en-US" sz="1100" dirty="0" smtClean="0"/>
              <a:t>minutes</a:t>
            </a:r>
            <a:r>
              <a:rPr lang="en-US" sz="1100" dirty="0"/>
              <a:t>)</a:t>
            </a:r>
          </a:p>
          <a:p>
            <a:pPr marL="181691" indent="-181691">
              <a:buFont typeface="Arial" panose="020B0604020202020204" pitchFamily="34" charset="0"/>
              <a:buChar char="•"/>
            </a:pPr>
            <a:r>
              <a:rPr lang="en-US" sz="1050" dirty="0" smtClean="0"/>
              <a:t>Reading and answering questions about the passages.</a:t>
            </a:r>
          </a:p>
          <a:p>
            <a:pPr marL="181691" indent="-181691">
              <a:buFont typeface="Arial" panose="020B0604020202020204" pitchFamily="34" charset="0"/>
              <a:buChar char="•"/>
            </a:pPr>
            <a:r>
              <a:rPr lang="en-US" sz="1050" dirty="0" smtClean="0"/>
              <a:t>3 research </a:t>
            </a:r>
            <a:r>
              <a:rPr lang="en-US" sz="1050" dirty="0"/>
              <a:t>q</a:t>
            </a:r>
            <a:r>
              <a:rPr lang="en-US" sz="1050" dirty="0" smtClean="0"/>
              <a:t>uestions </a:t>
            </a:r>
            <a:endParaRPr lang="en-US" sz="1050" dirty="0"/>
          </a:p>
          <a:p>
            <a:pPr marL="181691" indent="-181691">
              <a:buFont typeface="Arial" panose="020B0604020202020204" pitchFamily="34" charset="0"/>
              <a:buChar char="•"/>
            </a:pPr>
            <a:r>
              <a:rPr lang="en-US" sz="1050" dirty="0"/>
              <a:t>There may be other constructed response questions</a:t>
            </a:r>
            <a:r>
              <a:rPr lang="en-US" sz="1050" dirty="0" smtClean="0"/>
              <a:t>.</a:t>
            </a:r>
          </a:p>
          <a:p>
            <a:pPr marL="181691" indent="-181691">
              <a:buFont typeface="Arial" panose="020B0604020202020204" pitchFamily="34" charset="0"/>
              <a:buChar char="•"/>
            </a:pPr>
            <a:endParaRPr lang="en-US" sz="1050" dirty="0"/>
          </a:p>
          <a:p>
            <a:r>
              <a:rPr lang="en-US" sz="1050" b="1" i="1" dirty="0"/>
              <a:t>Part 2</a:t>
            </a:r>
          </a:p>
          <a:p>
            <a:pPr marL="181691" indent="-181691">
              <a:buFont typeface="Arial" panose="020B0604020202020204" pitchFamily="34" charset="0"/>
              <a:buChar char="•"/>
            </a:pPr>
            <a:r>
              <a:rPr lang="en-US" sz="1050" dirty="0"/>
              <a:t>A </a:t>
            </a:r>
            <a:r>
              <a:rPr lang="en-US" sz="1050" dirty="0" smtClean="0"/>
              <a:t>full-composition </a:t>
            </a:r>
            <a:r>
              <a:rPr lang="en-US" sz="1050" dirty="0"/>
              <a:t>(70 </a:t>
            </a:r>
            <a:r>
              <a:rPr lang="en-US" sz="1050" dirty="0" smtClean="0"/>
              <a:t>minutes)</a:t>
            </a:r>
            <a:endParaRPr lang="en-US" sz="1050" dirty="0"/>
          </a:p>
          <a:p>
            <a:r>
              <a:rPr lang="en-US" sz="1050" dirty="0"/>
              <a:t>Students should have access to spell-check resources but no grammar-check resources.  Students can refer back to their passages, notes and 3 research questions and any other constructed responses, as often </a:t>
            </a:r>
            <a:r>
              <a:rPr lang="en-US" sz="1050" dirty="0" smtClean="0"/>
              <a:t>as they’d </a:t>
            </a:r>
            <a:r>
              <a:rPr lang="en-US" sz="1050" dirty="0"/>
              <a:t>like.</a:t>
            </a:r>
            <a:r>
              <a:rPr lang="en-US" sz="1050" dirty="0">
                <a:solidFill>
                  <a:srgbClr val="FF0000"/>
                </a:solidFill>
              </a:rPr>
              <a:t>  </a:t>
            </a:r>
            <a:r>
              <a:rPr lang="en-US" sz="1050" dirty="0"/>
              <a:t>The note-taking forms in this pre-assessment were created for informational text.  If you choose to use these, please have your students take notes while reading the informational passages</a:t>
            </a:r>
            <a:r>
              <a:rPr lang="en-US" sz="1100" dirty="0"/>
              <a:t>.</a:t>
            </a:r>
          </a:p>
          <a:p>
            <a:endParaRPr lang="en-US" sz="1100" dirty="0"/>
          </a:p>
          <a:p>
            <a:r>
              <a:rPr lang="en-US" sz="1050" u="sng" dirty="0"/>
              <a:t>Directions</a:t>
            </a:r>
          </a:p>
          <a:p>
            <a:r>
              <a:rPr lang="en-US" sz="1050" b="1" dirty="0"/>
              <a:t>30 minutes</a:t>
            </a:r>
          </a:p>
          <a:p>
            <a:pPr marL="242253" indent="-242253">
              <a:buAutoNum type="arabicPeriod"/>
            </a:pPr>
            <a:r>
              <a:rPr lang="en-US" sz="1050" dirty="0"/>
              <a:t>You may wish to have a 30 minute classroom activity.  The purpose of a PT activity is to </a:t>
            </a:r>
            <a:r>
              <a:rPr lang="en-US" sz="1050" dirty="0" smtClean="0"/>
              <a:t> ensure </a:t>
            </a:r>
            <a:r>
              <a:rPr lang="en-US" sz="1050" dirty="0"/>
              <a:t>that all students are familiar with the concepts of the topic and know and </a:t>
            </a:r>
            <a:r>
              <a:rPr lang="en-US" sz="1050" dirty="0" smtClean="0"/>
              <a:t> understand </a:t>
            </a:r>
            <a:r>
              <a:rPr lang="en-US" sz="1050" dirty="0"/>
              <a:t>key terms (vocabulary) that are at the upper end of their grade level (</a:t>
            </a:r>
            <a:r>
              <a:rPr lang="en-US" sz="1050" dirty="0" smtClean="0"/>
              <a:t>words they </a:t>
            </a:r>
            <a:r>
              <a:rPr lang="en-US" sz="1050" dirty="0"/>
              <a:t>would not normally know or are unfamiliar </a:t>
            </a:r>
            <a:r>
              <a:rPr lang="en-US" sz="1050" dirty="0" smtClean="0"/>
              <a:t>with </a:t>
            </a:r>
            <a:r>
              <a:rPr lang="en-US" sz="1050" dirty="0"/>
              <a:t>their background or culture</a:t>
            </a:r>
            <a:r>
              <a:rPr lang="en-US" sz="1050" dirty="0" smtClean="0"/>
              <a:t>).The </a:t>
            </a:r>
            <a:r>
              <a:rPr lang="en-US" sz="1050" dirty="0"/>
              <a:t>classroom activity </a:t>
            </a:r>
            <a:r>
              <a:rPr lang="en-US" sz="1050" b="1" dirty="0"/>
              <a:t>DOES NOT </a:t>
            </a:r>
            <a:r>
              <a:rPr lang="en-US" sz="1050" dirty="0"/>
              <a:t>pre-teach any of the </a:t>
            </a:r>
            <a:r>
              <a:rPr lang="en-US" sz="1050" b="1" dirty="0"/>
              <a:t>specific content </a:t>
            </a:r>
            <a:r>
              <a:rPr lang="en-US" sz="1050" dirty="0"/>
              <a:t>that will be assessed!</a:t>
            </a:r>
          </a:p>
          <a:p>
            <a:r>
              <a:rPr lang="en-US" sz="1050" b="1" dirty="0"/>
              <a:t>35 minutes</a:t>
            </a:r>
          </a:p>
          <a:p>
            <a:pPr marL="242253" indent="-242253">
              <a:buAutoNum type="arabicPeriod" startAt="2"/>
            </a:pPr>
            <a:r>
              <a:rPr lang="en-US" sz="1050" dirty="0"/>
              <a:t>Students read the passages independently.  If you have students who can not </a:t>
            </a:r>
            <a:r>
              <a:rPr lang="en-US" sz="1050" dirty="0" smtClean="0"/>
              <a:t>read the </a:t>
            </a:r>
            <a:r>
              <a:rPr lang="en-US" sz="1050" dirty="0"/>
              <a:t>passages you may read them to those students but please make note of </a:t>
            </a:r>
            <a:r>
              <a:rPr lang="en-US" sz="1050" dirty="0" smtClean="0"/>
              <a:t>the accommodation</a:t>
            </a:r>
            <a:r>
              <a:rPr lang="en-US" sz="1050" dirty="0"/>
              <a:t>.   Remind students to take notes as they read.  During an actual </a:t>
            </a:r>
            <a:r>
              <a:rPr lang="en-US" sz="1050" dirty="0" smtClean="0"/>
              <a:t>SBAC assessment </a:t>
            </a:r>
            <a:r>
              <a:rPr lang="en-US" sz="1050" dirty="0"/>
              <a:t>students are allowed to keep their notes as a reference.</a:t>
            </a:r>
          </a:p>
          <a:p>
            <a:pPr marL="245618" indent="-245618">
              <a:buFont typeface="+mj-lt"/>
              <a:buAutoNum type="arabicPeriod" startAt="3"/>
            </a:pPr>
            <a:r>
              <a:rPr lang="en-US" sz="1050" dirty="0"/>
              <a:t>Students answer the 3 research questions or other constructed response questions. Students should also refer to their answers when writing their full opinion piece.</a:t>
            </a:r>
          </a:p>
          <a:p>
            <a:r>
              <a:rPr lang="en-US" sz="1050" b="1" dirty="0"/>
              <a:t>15 minute break</a:t>
            </a:r>
          </a:p>
          <a:p>
            <a:r>
              <a:rPr lang="en-US" sz="1050" b="1" dirty="0"/>
              <a:t>70 Minutes</a:t>
            </a:r>
          </a:p>
          <a:p>
            <a:r>
              <a:rPr lang="en-US" sz="1050" dirty="0"/>
              <a:t>4.     Students write their full composition </a:t>
            </a:r>
            <a:r>
              <a:rPr lang="en-US" sz="1050" dirty="0" smtClean="0"/>
              <a:t>(opinion piece</a:t>
            </a:r>
            <a:r>
              <a:rPr lang="en-US" sz="1050" dirty="0"/>
              <a:t>).</a:t>
            </a:r>
          </a:p>
          <a:p>
            <a:endParaRPr lang="en-US" sz="1050" dirty="0"/>
          </a:p>
          <a:p>
            <a:r>
              <a:rPr lang="en-US" sz="1050" b="1" u="sng" dirty="0"/>
              <a:t>SCORING</a:t>
            </a:r>
          </a:p>
          <a:p>
            <a:r>
              <a:rPr lang="en-US" sz="1050" dirty="0" smtClean="0"/>
              <a:t>An </a:t>
            </a:r>
            <a:r>
              <a:rPr lang="en-US" sz="1050" dirty="0"/>
              <a:t>O</a:t>
            </a:r>
            <a:r>
              <a:rPr lang="en-US" sz="1050" dirty="0" smtClean="0"/>
              <a:t>pinion Rubric </a:t>
            </a:r>
            <a:r>
              <a:rPr lang="en-US" sz="1050" dirty="0"/>
              <a:t>is provided.  Students receive three scores:</a:t>
            </a:r>
          </a:p>
          <a:p>
            <a:endParaRPr lang="en-US" sz="1050" dirty="0"/>
          </a:p>
          <a:p>
            <a:pPr marL="242253" indent="-242253">
              <a:buAutoNum type="arabicPeriod"/>
            </a:pPr>
            <a:r>
              <a:rPr lang="en-US" sz="1050" dirty="0"/>
              <a:t>Organization and P</a:t>
            </a:r>
            <a:r>
              <a:rPr lang="en-US" sz="1050" dirty="0" smtClean="0"/>
              <a:t>urpose</a:t>
            </a:r>
            <a:endParaRPr lang="en-US" sz="1050" dirty="0"/>
          </a:p>
          <a:p>
            <a:pPr marL="242253" indent="-242253">
              <a:buAutoNum type="arabicPeriod"/>
            </a:pPr>
            <a:r>
              <a:rPr lang="en-US" sz="1050" dirty="0"/>
              <a:t>Evidence and Elaboration</a:t>
            </a:r>
          </a:p>
          <a:p>
            <a:pPr marL="242253" indent="-242253">
              <a:buAutoNum type="arabicPeriod"/>
            </a:pPr>
            <a:r>
              <a:rPr lang="en-US" sz="1050" dirty="0" smtClean="0"/>
              <a:t>Conventions</a:t>
            </a:r>
            <a:endParaRPr lang="en-US" sz="105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2325334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4719" y="5562601"/>
            <a:ext cx="6382338" cy="2836817"/>
          </a:xfrm>
          <a:prstGeom prst="rect">
            <a:avLst/>
          </a:prstGeom>
        </p:spPr>
        <p:txBody>
          <a:bodyPr wrap="square" lIns="96661" tIns="48331" rIns="96661" bIns="48331">
            <a:spAutoFit/>
          </a:bodyPr>
          <a:lstStyle/>
          <a:p>
            <a:pPr marL="398463" indent="-398463"/>
            <a:r>
              <a:rPr lang="en-US" sz="1600" b="1" dirty="0" smtClean="0">
                <a:latin typeface="Helvetica" pitchFamily="34" charset="0"/>
                <a:cs typeface="Helvetica" pitchFamily="34" charset="0"/>
              </a:rPr>
              <a:t>12.   What </a:t>
            </a:r>
            <a:r>
              <a:rPr lang="en-US" sz="1600" b="1" u="sng" dirty="0" smtClean="0">
                <a:latin typeface="Helvetica" pitchFamily="34" charset="0"/>
                <a:cs typeface="Helvetica" pitchFamily="34" charset="0"/>
              </a:rPr>
              <a:t>most</a:t>
            </a:r>
            <a:r>
              <a:rPr lang="en-US" sz="1600" b="1" dirty="0" smtClean="0">
                <a:latin typeface="Helvetica" pitchFamily="34" charset="0"/>
                <a:cs typeface="Helvetica" pitchFamily="34" charset="0"/>
              </a:rPr>
              <a:t> explains the purpose of </a:t>
            </a:r>
            <a:r>
              <a:rPr lang="en-US" sz="1600" b="1" u="sng" dirty="0" smtClean="0">
                <a:latin typeface="Helvetica" pitchFamily="34" charset="0"/>
                <a:cs typeface="Helvetica" pitchFamily="34" charset="0"/>
              </a:rPr>
              <a:t>each</a:t>
            </a:r>
            <a:r>
              <a:rPr lang="en-US" sz="1600" b="1" dirty="0" smtClean="0">
                <a:latin typeface="Helvetica" pitchFamily="34" charset="0"/>
                <a:cs typeface="Helvetica" pitchFamily="34" charset="0"/>
              </a:rPr>
              <a:t> article?</a:t>
            </a:r>
          </a:p>
          <a:p>
            <a:endParaRPr lang="en-US" sz="1600" dirty="0" smtClean="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 purpose is to describe different rainbows.</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 purpose is to compare different kinds of rainbows.</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 purpose is to explain what causes different kinds of rainbows.</a:t>
            </a:r>
            <a:endParaRPr lang="en-US" sz="1600" dirty="0" smtClean="0">
              <a:solidFill>
                <a:srgbClr val="FF0000"/>
              </a:solidFill>
              <a:latin typeface="Helvetica" pitchFamily="34" charset="0"/>
              <a:cs typeface="Helvetica" pitchFamily="34" charset="0"/>
            </a:endParaRP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 purpose is to explain the sequence of how rainbows are made.</a:t>
            </a:r>
          </a:p>
        </p:txBody>
      </p:sp>
      <p:sp>
        <p:nvSpPr>
          <p:cNvPr id="27" name="Rectangle 26"/>
          <p:cNvSpPr/>
          <p:nvPr/>
        </p:nvSpPr>
        <p:spPr>
          <a:xfrm>
            <a:off x="711400" y="961161"/>
            <a:ext cx="6315075" cy="2867595"/>
          </a:xfrm>
          <a:prstGeom prst="rect">
            <a:avLst/>
          </a:prstGeom>
        </p:spPr>
        <p:txBody>
          <a:bodyPr wrap="square" lIns="96661" tIns="48331" rIns="96661" bIns="48331">
            <a:spAutoFit/>
          </a:bodyPr>
          <a:lstStyle/>
          <a:p>
            <a:pPr marL="344488" indent="-344488"/>
            <a:r>
              <a:rPr lang="en-US" sz="1800" b="1" dirty="0" smtClean="0">
                <a:latin typeface="Helvetica" pitchFamily="34" charset="0"/>
                <a:cs typeface="Helvetica" pitchFamily="34" charset="0"/>
              </a:rPr>
              <a:t>11. Why did the author probably write the second article?</a:t>
            </a:r>
          </a:p>
          <a:p>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author is a rainbow scientist.</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author wants people to enjoy rainbows.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author wanted to examine the different colors.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The author wanted to answer questions people may ask about rainbows.</a:t>
            </a: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cxnSp>
        <p:nvCxnSpPr>
          <p:cNvPr id="11" name="Straight Connector 10"/>
          <p:cNvCxnSpPr/>
          <p:nvPr/>
        </p:nvCxnSpPr>
        <p:spPr>
          <a:xfrm>
            <a:off x="404816"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784" y="18191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18883" y="227521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20213" y="274340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18883" y="32529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24744" y="60757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98769" y="658608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97439" y="70515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97439" y="77619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3620119488"/>
              </p:ext>
            </p:extLst>
          </p:nvPr>
        </p:nvGraphicFramePr>
        <p:xfrm>
          <a:off x="5261901" y="8915400"/>
          <a:ext cx="1862138" cy="457200"/>
        </p:xfrm>
        <a:graphic>
          <a:graphicData uri="http://schemas.openxmlformats.org/drawingml/2006/table">
            <a:tbl>
              <a:tblPr/>
              <a:tblGrid>
                <a:gridCol w="1862138"/>
              </a:tblGrid>
              <a:tr h="76200">
                <a:tc>
                  <a:txBody>
                    <a:bodyPr/>
                    <a:lstStyle/>
                    <a:p>
                      <a:pPr marL="0" marR="0" algn="ctr">
                        <a:lnSpc>
                          <a:spcPct val="100000"/>
                        </a:lnSpc>
                        <a:spcBef>
                          <a:spcPts val="0"/>
                        </a:spcBef>
                        <a:spcAft>
                          <a:spcPts val="0"/>
                        </a:spcAft>
                      </a:pPr>
                      <a:r>
                        <a:rPr lang="en-US" sz="1000" b="1" i="1" dirty="0" smtClean="0">
                          <a:solidFill>
                            <a:srgbClr val="000000"/>
                          </a:solidFill>
                          <a:effectLst/>
                          <a:latin typeface="Calibri"/>
                          <a:ea typeface="Times New Roman"/>
                          <a:cs typeface="Times New Roman"/>
                        </a:rPr>
                        <a:t>Toward RI.3.6       </a:t>
                      </a:r>
                      <a:r>
                        <a:rPr lang="en-US" sz="1000" b="1" dirty="0" smtClean="0">
                          <a:solidFill>
                            <a:srgbClr val="000000"/>
                          </a:solidFill>
                          <a:effectLst/>
                          <a:latin typeface="Calibri"/>
                          <a:ea typeface="Times New Roman"/>
                          <a:cs typeface="Times New Roman"/>
                        </a:rPr>
                        <a:t>DOK </a:t>
                      </a:r>
                      <a:r>
                        <a:rPr lang="en-US" sz="1000" b="1" dirty="0">
                          <a:solidFill>
                            <a:srgbClr val="000000"/>
                          </a:solidFill>
                          <a:effectLst/>
                          <a:latin typeface="Calibri"/>
                          <a:ea typeface="Times New Roman"/>
                          <a:cs typeface="Times New Roman"/>
                        </a:rPr>
                        <a:t>3 - Cu</a:t>
                      </a:r>
                      <a:endParaRPr lang="en-US" sz="1000" dirty="0">
                        <a:effectLst/>
                        <a:latin typeface="Calibri"/>
                        <a:ea typeface="Calibri"/>
                        <a:cs typeface="Times New Roman"/>
                      </a:endParaRPr>
                    </a:p>
                  </a:txBody>
                  <a:tcPr marL="29550" marR="295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04800">
                <a:tc>
                  <a:txBody>
                    <a:bodyPr/>
                    <a:lstStyle/>
                    <a:p>
                      <a:pPr marL="0" marR="0" algn="l">
                        <a:lnSpc>
                          <a:spcPct val="100000"/>
                        </a:lnSpc>
                        <a:spcBef>
                          <a:spcPts val="0"/>
                        </a:spcBef>
                        <a:spcAft>
                          <a:spcPts val="0"/>
                        </a:spcAft>
                      </a:pPr>
                      <a:r>
                        <a:rPr lang="en-US" sz="900" b="0" dirty="0">
                          <a:effectLst/>
                          <a:latin typeface="Calibri"/>
                          <a:ea typeface="Times New Roman"/>
                          <a:cs typeface="Times New Roman"/>
                        </a:rPr>
                        <a:t>Explain an author’s point of view using supporting evidence from the text</a:t>
                      </a:r>
                      <a:r>
                        <a:rPr lang="en-US" sz="800" b="1" dirty="0">
                          <a:effectLst/>
                          <a:latin typeface="Calibri"/>
                          <a:ea typeface="Times New Roman"/>
                          <a:cs typeface="Times New Roman"/>
                        </a:rPr>
                        <a:t>.</a:t>
                      </a:r>
                      <a:endParaRPr lang="en-US" sz="800" dirty="0">
                        <a:effectLst/>
                        <a:latin typeface="Calibri"/>
                        <a:ea typeface="Calibri"/>
                        <a:cs typeface="Times New Roman"/>
                      </a:endParaRPr>
                    </a:p>
                  </a:txBody>
                  <a:tcPr marL="29550" marR="295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08052539"/>
              </p:ext>
            </p:extLst>
          </p:nvPr>
        </p:nvGraphicFramePr>
        <p:xfrm>
          <a:off x="5343525" y="4244302"/>
          <a:ext cx="1862138" cy="527230"/>
        </p:xfrm>
        <a:graphic>
          <a:graphicData uri="http://schemas.openxmlformats.org/drawingml/2006/table">
            <a:tbl>
              <a:tblPr/>
              <a:tblGrid>
                <a:gridCol w="1862138"/>
              </a:tblGrid>
              <a:tr h="99098">
                <a:tc>
                  <a:txBody>
                    <a:bodyPr/>
                    <a:lstStyle/>
                    <a:p>
                      <a:pPr marL="0" marR="0" algn="ctr">
                        <a:lnSpc>
                          <a:spcPct val="100000"/>
                        </a:lnSpc>
                        <a:spcBef>
                          <a:spcPts val="0"/>
                        </a:spcBef>
                        <a:spcAft>
                          <a:spcPts val="0"/>
                        </a:spcAft>
                      </a:pPr>
                      <a:r>
                        <a:rPr lang="en-US" sz="1000" b="1" i="1" dirty="0" smtClean="0">
                          <a:solidFill>
                            <a:srgbClr val="000000"/>
                          </a:solidFill>
                          <a:effectLst/>
                          <a:latin typeface="Calibri"/>
                          <a:ea typeface="Times New Roman"/>
                          <a:cs typeface="Times New Roman"/>
                        </a:rPr>
                        <a:t>Toward RI.3.6        </a:t>
                      </a:r>
                      <a:r>
                        <a:rPr lang="en-US" sz="1000" b="1" dirty="0" smtClean="0">
                          <a:solidFill>
                            <a:srgbClr val="000000"/>
                          </a:solidFill>
                          <a:effectLst/>
                          <a:latin typeface="Calibri"/>
                          <a:ea typeface="Times New Roman"/>
                          <a:cs typeface="Times New Roman"/>
                        </a:rPr>
                        <a:t>DOK </a:t>
                      </a:r>
                      <a:r>
                        <a:rPr lang="en-US" sz="1000" b="1" dirty="0">
                          <a:solidFill>
                            <a:srgbClr val="000000"/>
                          </a:solidFill>
                          <a:effectLst/>
                          <a:latin typeface="Calibri"/>
                          <a:ea typeface="Times New Roman"/>
                          <a:cs typeface="Times New Roman"/>
                        </a:rPr>
                        <a:t>2 - </a:t>
                      </a:r>
                      <a:r>
                        <a:rPr lang="en-US" sz="1000" b="1" dirty="0" err="1">
                          <a:solidFill>
                            <a:srgbClr val="000000"/>
                          </a:solidFill>
                          <a:effectLst/>
                          <a:latin typeface="Calibri"/>
                          <a:ea typeface="Times New Roman"/>
                          <a:cs typeface="Times New Roman"/>
                        </a:rPr>
                        <a:t>ANq</a:t>
                      </a:r>
                      <a:endParaRPr lang="en-US" sz="1000" dirty="0">
                        <a:effectLst/>
                        <a:latin typeface="Calibri"/>
                        <a:ea typeface="Calibri"/>
                        <a:cs typeface="Times New Roman"/>
                      </a:endParaRPr>
                    </a:p>
                  </a:txBody>
                  <a:tcPr marL="29550" marR="295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74830">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Identifies and lists the author’s points of views within a text.  Compares an author’s point of view with their own.</a:t>
                      </a:r>
                      <a:endParaRPr lang="en-US" sz="800" b="0" dirty="0">
                        <a:effectLst/>
                        <a:latin typeface="Calibri"/>
                        <a:ea typeface="Calibri"/>
                        <a:cs typeface="Times New Roman"/>
                      </a:endParaRPr>
                    </a:p>
                  </a:txBody>
                  <a:tcPr marL="29550" marR="295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4142190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36096" y="5321047"/>
            <a:ext cx="6955304" cy="2375153"/>
          </a:xfrm>
          <a:prstGeom prst="rect">
            <a:avLst/>
          </a:prstGeom>
        </p:spPr>
        <p:txBody>
          <a:bodyPr wrap="square" lIns="96661" tIns="48331" rIns="96661" bIns="48331">
            <a:spAutoFit/>
          </a:bodyPr>
          <a:lstStyle/>
          <a:p>
            <a:r>
              <a:rPr lang="en-US" sz="1600" b="1" dirty="0" smtClean="0">
                <a:latin typeface="Helvetica" pitchFamily="34" charset="0"/>
                <a:cs typeface="Helvetica" pitchFamily="34" charset="0"/>
              </a:rPr>
              <a:t>14.  What information can be found in </a:t>
            </a:r>
            <a:r>
              <a:rPr lang="en-US" sz="1600" b="1" u="sng" dirty="0" smtClean="0">
                <a:latin typeface="Helvetica" pitchFamily="34" charset="0"/>
                <a:cs typeface="Helvetica" pitchFamily="34" charset="0"/>
              </a:rPr>
              <a:t>both</a:t>
            </a:r>
            <a:r>
              <a:rPr lang="en-US" sz="1600" b="1" dirty="0" smtClean="0">
                <a:latin typeface="Helvetica" pitchFamily="34" charset="0"/>
                <a:cs typeface="Helvetica" pitchFamily="34" charset="0"/>
              </a:rPr>
              <a:t> articles?</a:t>
            </a:r>
          </a:p>
          <a:p>
            <a:endParaRPr lang="en-US" sz="16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reason double rainbows occur.</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definition of a spectrum.</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Why different types of rainbows occur.</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Understanding upside down rainbows.</a:t>
            </a:r>
            <a:endParaRPr lang="en-US" sz="1600" dirty="0">
              <a:latin typeface="Helvetica" pitchFamily="34" charset="0"/>
              <a:cs typeface="Helvetica" pitchFamily="34" charset="0"/>
            </a:endParaRPr>
          </a:p>
        </p:txBody>
      </p:sp>
      <p:sp>
        <p:nvSpPr>
          <p:cNvPr id="21" name="Rectangle 20"/>
          <p:cNvSpPr/>
          <p:nvPr/>
        </p:nvSpPr>
        <p:spPr>
          <a:xfrm>
            <a:off x="482969" y="782564"/>
            <a:ext cx="6641731" cy="3637036"/>
          </a:xfrm>
          <a:prstGeom prst="rect">
            <a:avLst/>
          </a:prstGeom>
          <a:solidFill>
            <a:schemeClr val="bg1"/>
          </a:solidFill>
        </p:spPr>
        <p:txBody>
          <a:bodyPr wrap="square" lIns="96661" tIns="48331" rIns="96661" bIns="48331">
            <a:spAutoFit/>
          </a:bodyPr>
          <a:lstStyle/>
          <a:p>
            <a:pPr marL="517525" lvl="0" indent="-460375" defTabSz="914400" fontAlgn="base">
              <a:spcBef>
                <a:spcPct val="0"/>
              </a:spcBef>
              <a:spcAft>
                <a:spcPct val="0"/>
              </a:spcAft>
            </a:pPr>
            <a:r>
              <a:rPr lang="en-US" sz="1600" b="1" dirty="0" smtClean="0">
                <a:latin typeface="Helvetica" pitchFamily="34" charset="0"/>
                <a:cs typeface="Helvetica" pitchFamily="34" charset="0"/>
              </a:rPr>
              <a:t>13.   What has to be slanting through falling rain, “just right”             for a moonbow to occur?</a:t>
            </a:r>
          </a:p>
          <a:p>
            <a:pPr marL="342900" indent="-342900"/>
            <a:endParaRPr lang="en-US" sz="1600" dirty="0" smtClean="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m</a:t>
            </a:r>
            <a:r>
              <a:rPr lang="en-US" sz="1600" dirty="0" smtClean="0">
                <a:latin typeface="Helvetica" pitchFamily="34" charset="0"/>
                <a:cs typeface="Helvetica" pitchFamily="34" charset="0"/>
              </a:rPr>
              <a:t>oonlight or moonshine</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s</a:t>
            </a:r>
            <a:r>
              <a:rPr lang="en-US" sz="1600" dirty="0" smtClean="0">
                <a:latin typeface="Helvetica" pitchFamily="34" charset="0"/>
                <a:cs typeface="Helvetica" pitchFamily="34" charset="0"/>
              </a:rPr>
              <a:t>unlight or sunshine</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d</a:t>
            </a:r>
            <a:r>
              <a:rPr lang="en-US" sz="1600" dirty="0" smtClean="0">
                <a:latin typeface="Helvetica" pitchFamily="34" charset="0"/>
                <a:cs typeface="Helvetica" pitchFamily="34" charset="0"/>
              </a:rPr>
              <a:t>ifferent colors of raindrops</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w</a:t>
            </a:r>
            <a:r>
              <a:rPr lang="en-US" sz="1600" dirty="0" smtClean="0">
                <a:latin typeface="Helvetica" pitchFamily="34" charset="0"/>
                <a:cs typeface="Helvetica" pitchFamily="34" charset="0"/>
              </a:rPr>
              <a:t>hite sunshine</a:t>
            </a: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smtClean="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410119" y="4630057"/>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01580" y="15740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84911" y="21097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69275" y="63572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88181" y="58702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3982" y="68144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663467" y="72716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94301" y="25769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94301" y="299247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64331250"/>
              </p:ext>
            </p:extLst>
          </p:nvPr>
        </p:nvGraphicFramePr>
        <p:xfrm>
          <a:off x="5181600" y="3905216"/>
          <a:ext cx="1752600" cy="541551"/>
        </p:xfrm>
        <a:graphic>
          <a:graphicData uri="http://schemas.openxmlformats.org/drawingml/2006/table">
            <a:tbl>
              <a:tblPr/>
              <a:tblGrid>
                <a:gridCol w="1752600"/>
              </a:tblGrid>
              <a:tr h="160551">
                <a:tc>
                  <a:txBody>
                    <a:bodyPr/>
                    <a:lstStyle/>
                    <a:p>
                      <a:pPr marL="0" marR="0" algn="ctr">
                        <a:lnSpc>
                          <a:spcPct val="100000"/>
                        </a:lnSpc>
                        <a:spcBef>
                          <a:spcPts val="0"/>
                        </a:spcBef>
                        <a:spcAft>
                          <a:spcPts val="0"/>
                        </a:spcAft>
                      </a:pPr>
                      <a:r>
                        <a:rPr lang="en-US" sz="800" b="1" i="1" dirty="0" smtClean="0">
                          <a:solidFill>
                            <a:srgbClr val="000000"/>
                          </a:solidFill>
                          <a:latin typeface="Calibri"/>
                          <a:ea typeface="Times New Roman"/>
                          <a:cs typeface="Times New Roman"/>
                        </a:rPr>
                        <a:t>Toward RI.3.9      </a:t>
                      </a:r>
                      <a:r>
                        <a:rPr lang="en-US" sz="900" b="1" dirty="0" smtClean="0">
                          <a:solidFill>
                            <a:srgbClr val="000000"/>
                          </a:solidFill>
                          <a:latin typeface="Calibri"/>
                          <a:ea typeface="Times New Roman"/>
                          <a:cs typeface="Times New Roman"/>
                        </a:rPr>
                        <a:t>DOK 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Cl</a:t>
                      </a:r>
                      <a:endParaRPr lang="en-US" sz="9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81000">
                <a:tc>
                  <a:txBody>
                    <a:bodyPr/>
                    <a:lstStyle/>
                    <a:p>
                      <a:pPr marL="0" marR="0" algn="l">
                        <a:lnSpc>
                          <a:spcPct val="100000"/>
                        </a:lnSpc>
                        <a:spcBef>
                          <a:spcPts val="0"/>
                        </a:spcBef>
                        <a:spcAft>
                          <a:spcPts val="0"/>
                        </a:spcAft>
                      </a:pPr>
                      <a:r>
                        <a:rPr lang="en-US" sz="800" b="0" dirty="0" smtClean="0">
                          <a:solidFill>
                            <a:srgbClr val="000000"/>
                          </a:solidFill>
                          <a:latin typeface="+mn-lt"/>
                          <a:ea typeface="Times New Roman"/>
                          <a:cs typeface="Times New Roman"/>
                        </a:rPr>
                        <a:t>Locate important points in two texts on the same topic (these are major points or main ideas supporting the topic).</a:t>
                      </a:r>
                      <a:endParaRPr lang="en-US" sz="800" b="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58942064"/>
              </p:ext>
            </p:extLst>
          </p:nvPr>
        </p:nvGraphicFramePr>
        <p:xfrm>
          <a:off x="5507645" y="8077200"/>
          <a:ext cx="1617059" cy="531005"/>
        </p:xfrm>
        <a:graphic>
          <a:graphicData uri="http://schemas.openxmlformats.org/drawingml/2006/table">
            <a:tbl>
              <a:tblPr/>
              <a:tblGrid>
                <a:gridCol w="1617059"/>
              </a:tblGrid>
              <a:tr h="165245">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Toward RI.3.9       </a:t>
                      </a:r>
                      <a:r>
                        <a:rPr lang="en-US" sz="900" b="1" dirty="0" smtClean="0">
                          <a:solidFill>
                            <a:srgbClr val="000000"/>
                          </a:solidFill>
                          <a:latin typeface="+mn-lt"/>
                          <a:ea typeface="Times New Roman"/>
                          <a:cs typeface="Times New Roman"/>
                        </a:rPr>
                        <a:t>DOK 3 - Cu</a:t>
                      </a:r>
                      <a:endParaRPr lang="en-US" sz="90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29015">
                <a:tc>
                  <a:txBody>
                    <a:bodyPr/>
                    <a:lstStyle/>
                    <a:p>
                      <a:pPr marL="0" marR="0" algn="l">
                        <a:lnSpc>
                          <a:spcPct val="100000"/>
                        </a:lnSpc>
                        <a:spcBef>
                          <a:spcPts val="0"/>
                        </a:spcBef>
                        <a:spcAft>
                          <a:spcPts val="0"/>
                        </a:spcAft>
                      </a:pPr>
                      <a:r>
                        <a:rPr lang="en-US" sz="800" b="0" dirty="0" smtClean="0">
                          <a:solidFill>
                            <a:srgbClr val="000000"/>
                          </a:solidFill>
                          <a:latin typeface="+mn-lt"/>
                          <a:ea typeface="Times New Roman"/>
                          <a:cs typeface="Times New Roman"/>
                        </a:rPr>
                        <a:t>Explain the connection between two texts on the same topic using supporting evidence (key details).</a:t>
                      </a: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759262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63993190"/>
              </p:ext>
            </p:extLst>
          </p:nvPr>
        </p:nvGraphicFramePr>
        <p:xfrm>
          <a:off x="304800" y="400020"/>
          <a:ext cx="6972839" cy="3974580"/>
        </p:xfrm>
        <a:graphic>
          <a:graphicData uri="http://schemas.openxmlformats.org/drawingml/2006/table">
            <a:tbl>
              <a:tblPr firstRow="1" bandRow="1">
                <a:tableStyleId>{5940675A-B579-460E-94D1-54222C63F5DA}</a:tableStyleId>
              </a:tblPr>
              <a:tblGrid>
                <a:gridCol w="6972839"/>
              </a:tblGrid>
              <a:tr h="8191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b="1" dirty="0" smtClean="0">
                          <a:latin typeface="Helvetica" panose="020B0604020202020204" pitchFamily="34" charset="0"/>
                          <a:cs typeface="Helvetica" panose="020B0604020202020204" pitchFamily="34" charset="0"/>
                        </a:rPr>
                        <a:t>15.  What is the author’s purpose for writing </a:t>
                      </a:r>
                      <a:r>
                        <a:rPr lang="en-US" sz="1400" b="1" i="1" u="sng" dirty="0" smtClean="0">
                          <a:latin typeface="Helvetica" panose="020B0604020202020204" pitchFamily="34" charset="0"/>
                          <a:cs typeface="Helvetica" panose="020B0604020202020204" pitchFamily="34" charset="0"/>
                        </a:rPr>
                        <a:t>Rainbow Questions</a:t>
                      </a:r>
                      <a:r>
                        <a:rPr lang="en-US" sz="1400" b="1" dirty="0" smtClean="0">
                          <a:latin typeface="Helvetica" panose="020B0604020202020204" pitchFamily="34" charset="0"/>
                          <a:cs typeface="Helvetica" panose="020B0604020202020204" pitchFamily="34" charset="0"/>
                        </a:rPr>
                        <a:t>? Would you have changed</a:t>
                      </a:r>
                      <a:r>
                        <a:rPr lang="en-US" sz="1400" b="1" baseline="0" dirty="0" smtClean="0">
                          <a:latin typeface="Helvetica" panose="020B0604020202020204" pitchFamily="34" charset="0"/>
                          <a:cs typeface="Helvetica" panose="020B0604020202020204" pitchFamily="34" charset="0"/>
                        </a:rPr>
                        <a:t> </a:t>
                      </a:r>
                      <a:r>
                        <a:rPr lang="en-US" sz="1400" b="1" dirty="0" smtClean="0">
                          <a:latin typeface="Helvetica" panose="020B0604020202020204" pitchFamily="34" charset="0"/>
                          <a:cs typeface="Helvetica" panose="020B0604020202020204" pitchFamily="34" charset="0"/>
                        </a:rPr>
                        <a:t>or added anything differently? Explain your thinking using examples from the text.</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85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35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61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7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85706737"/>
              </p:ext>
            </p:extLst>
          </p:nvPr>
        </p:nvGraphicFramePr>
        <p:xfrm>
          <a:off x="228600" y="5257800"/>
          <a:ext cx="7043738" cy="3989100"/>
        </p:xfrm>
        <a:graphic>
          <a:graphicData uri="http://schemas.openxmlformats.org/drawingml/2006/table">
            <a:tbl>
              <a:tblPr firstRow="1" bandRow="1">
                <a:tableStyleId>{5940675A-B579-460E-94D1-54222C63F5DA}</a:tableStyleId>
              </a:tblPr>
              <a:tblGrid>
                <a:gridCol w="7043738"/>
              </a:tblGrid>
              <a:tr h="584200">
                <a:tc>
                  <a:txBody>
                    <a:bodyPr/>
                    <a:lstStyle/>
                    <a:p>
                      <a:pPr marL="400050" lvl="0" indent="-342900" defTabSz="914400" fontAlgn="base">
                        <a:spcBef>
                          <a:spcPct val="0"/>
                        </a:spcBef>
                        <a:spcAft>
                          <a:spcPct val="0"/>
                        </a:spcAft>
                        <a:buAutoNum type="arabicPeriod" startAt="16"/>
                      </a:pPr>
                      <a:r>
                        <a:rPr lang="en-US" sz="1600" b="1" dirty="0" smtClean="0"/>
                        <a:t>Why do some rainbows look different than others</a:t>
                      </a:r>
                      <a:r>
                        <a:rPr lang="en-US" sz="1600" b="1" baseline="0" dirty="0" smtClean="0"/>
                        <a:t>?  Give examples of   different kinds of rainbows from </a:t>
                      </a:r>
                      <a:r>
                        <a:rPr lang="en-US" sz="1600" b="1" u="sng" baseline="0" dirty="0" smtClean="0"/>
                        <a:t>both articles</a:t>
                      </a:r>
                      <a:r>
                        <a:rPr lang="en-US" sz="1600" b="1" u="none" baseline="0" dirty="0" smtClean="0"/>
                        <a:t> </a:t>
                      </a:r>
                      <a:r>
                        <a:rPr lang="en-US" sz="1600" b="1" baseline="0" dirty="0" smtClean="0"/>
                        <a:t>to explain your answer.</a:t>
                      </a:r>
                    </a:p>
                    <a:p>
                      <a:pPr marL="400050" lvl="0" indent="-342900" defTabSz="914400" fontAlgn="base">
                        <a:spcBef>
                          <a:spcPct val="0"/>
                        </a:spcBef>
                        <a:spcAft>
                          <a:spcPct val="0"/>
                        </a:spcAft>
                        <a:buAutoNum type="arabicPeriod" startAt="16"/>
                      </a:pPr>
                      <a:endParaRPr lang="en-US" sz="1600" b="1" baseline="0"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3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59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0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51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83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5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228600" y="5257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228931945"/>
              </p:ext>
            </p:extLst>
          </p:nvPr>
        </p:nvGraphicFramePr>
        <p:xfrm>
          <a:off x="304800" y="9252004"/>
          <a:ext cx="1592262" cy="609600"/>
        </p:xfrm>
        <a:graphic>
          <a:graphicData uri="http://schemas.openxmlformats.org/drawingml/2006/table">
            <a:tbl>
              <a:tblPr/>
              <a:tblGrid>
                <a:gridCol w="1592262"/>
              </a:tblGrid>
              <a:tr h="87067">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RI.3.9    DOK </a:t>
                      </a:r>
                      <a:r>
                        <a:rPr lang="en-US" sz="800" b="1" dirty="0">
                          <a:solidFill>
                            <a:srgbClr val="000000"/>
                          </a:solidFill>
                          <a:latin typeface="Calibri"/>
                          <a:ea typeface="Times New Roman"/>
                          <a:cs typeface="Times New Roman"/>
                        </a:rPr>
                        <a:t>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959" marR="895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416487">
                <a:tc>
                  <a:txBody>
                    <a:bodyPr/>
                    <a:lstStyle/>
                    <a:p>
                      <a:pPr marL="0" marR="0" algn="l">
                        <a:lnSpc>
                          <a:spcPct val="100000"/>
                        </a:lnSpc>
                        <a:spcBef>
                          <a:spcPts val="0"/>
                        </a:spcBef>
                        <a:spcAft>
                          <a:spcPts val="0"/>
                        </a:spcAft>
                      </a:pPr>
                      <a:r>
                        <a:rPr lang="en-US" sz="800" b="0" dirty="0">
                          <a:solidFill>
                            <a:srgbClr val="000000"/>
                          </a:solidFill>
                          <a:latin typeface="Calibri"/>
                          <a:ea typeface="Times New Roman"/>
                          <a:cs typeface="Times New Roman"/>
                        </a:rPr>
                        <a:t>Synthesize key details presented in two texts about the same topic, correlating the most important points into one conclusion</a:t>
                      </a:r>
                      <a:r>
                        <a:rPr lang="en-US" sz="800" b="1" dirty="0" smtClean="0">
                          <a:solidFill>
                            <a:srgbClr val="000000"/>
                          </a:solidFill>
                          <a:latin typeface="Calibri"/>
                          <a:ea typeface="Times New Roman"/>
                          <a:cs typeface="Times New Roman"/>
                        </a:rPr>
                        <a:t>.</a:t>
                      </a:r>
                    </a:p>
                  </a:txBody>
                  <a:tcPr marL="8959" marR="895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38654282"/>
              </p:ext>
            </p:extLst>
          </p:nvPr>
        </p:nvGraphicFramePr>
        <p:xfrm>
          <a:off x="381000" y="4572000"/>
          <a:ext cx="1524000" cy="381000"/>
        </p:xfrm>
        <a:graphic>
          <a:graphicData uri="http://schemas.openxmlformats.org/drawingml/2006/table">
            <a:tbl>
              <a:tblPr firstRow="1" firstCol="1" bandRow="1"/>
              <a:tblGrid>
                <a:gridCol w="1524000"/>
              </a:tblGrid>
              <a:tr h="132472">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a:t>
                      </a:r>
                      <a:r>
                        <a:rPr lang="en-US" sz="800" b="1" baseline="0" dirty="0" smtClean="0">
                          <a:solidFill>
                            <a:srgbClr val="000000"/>
                          </a:solidFill>
                          <a:effectLst/>
                          <a:latin typeface="Calibri"/>
                          <a:ea typeface="Times New Roman"/>
                          <a:cs typeface="Times New Roman"/>
                        </a:rPr>
                        <a:t> RI.3.6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3 - AN</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2890" marR="328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248528">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an author’s point of view is different than your own.</a:t>
                      </a:r>
                      <a:endParaRPr lang="en-US" sz="800" dirty="0">
                        <a:effectLst/>
                        <a:latin typeface="Calibri"/>
                        <a:ea typeface="Calibri"/>
                        <a:cs typeface="Times New Roman"/>
                      </a:endParaRPr>
                    </a:p>
                  </a:txBody>
                  <a:tcPr marL="32890" marR="328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9" name="Rectangle 8"/>
          <p:cNvSpPr/>
          <p:nvPr/>
        </p:nvSpPr>
        <p:spPr>
          <a:xfrm>
            <a:off x="4800600" y="4572000"/>
            <a:ext cx="2418226" cy="276999"/>
          </a:xfrm>
          <a:prstGeom prst="rect">
            <a:avLst/>
          </a:prstGeom>
        </p:spPr>
        <p:txBody>
          <a:bodyPr wrap="none">
            <a:spAutoFit/>
          </a:bodyPr>
          <a:lstStyle/>
          <a:p>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
        <p:nvSpPr>
          <p:cNvPr id="10" name="Rectangle 9"/>
          <p:cNvSpPr/>
          <p:nvPr/>
        </p:nvSpPr>
        <p:spPr>
          <a:xfrm>
            <a:off x="4962072" y="9332084"/>
            <a:ext cx="2418226" cy="276999"/>
          </a:xfrm>
          <a:prstGeom prst="rect">
            <a:avLst/>
          </a:prstGeom>
        </p:spPr>
        <p:txBody>
          <a:bodyPr wrap="none">
            <a:spAutoFit/>
          </a:bodyPr>
          <a:lstStyle/>
          <a:p>
            <a:r>
              <a:rPr lang="en-US" sz="1200" i="1" dirty="0" smtClean="0">
                <a:latin typeface="Helvetica" panose="020B0604020202020204" pitchFamily="34" charset="0"/>
                <a:cs typeface="Helvetica" panose="020B0604020202020204" pitchFamily="34" charset="0"/>
              </a:rPr>
              <a:t>(Teacher only) Final score____/2</a:t>
            </a:r>
            <a:endParaRPr lang="en-US" sz="12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04091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66546941"/>
              </p:ext>
            </p:extLst>
          </p:nvPr>
        </p:nvGraphicFramePr>
        <p:xfrm>
          <a:off x="242888" y="858889"/>
          <a:ext cx="7043738" cy="5999111"/>
        </p:xfrm>
        <a:graphic>
          <a:graphicData uri="http://schemas.openxmlformats.org/drawingml/2006/table">
            <a:tbl>
              <a:tblPr firstRow="1" bandRow="1">
                <a:tableStyleId>{5940675A-B579-460E-94D1-54222C63F5DA}</a:tableStyleId>
              </a:tblPr>
              <a:tblGrid>
                <a:gridCol w="2043112"/>
                <a:gridCol w="5000626"/>
              </a:tblGrid>
              <a:tr h="762000">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17. A student is writing an opinion speech</a:t>
                      </a:r>
                      <a:r>
                        <a:rPr lang="en-US" sz="1400" b="1" baseline="0" dirty="0" smtClean="0">
                          <a:solidFill>
                            <a:schemeClr val="tx1"/>
                          </a:solidFill>
                          <a:latin typeface="Helvetica" pitchFamily="34" charset="0"/>
                        </a:rPr>
                        <a:t> for his </a:t>
                      </a:r>
                      <a:r>
                        <a:rPr lang="en-US" sz="1400" b="1" dirty="0" smtClean="0">
                          <a:solidFill>
                            <a:schemeClr val="tx1"/>
                          </a:solidFill>
                          <a:latin typeface="Helvetica" pitchFamily="34" charset="0"/>
                        </a:rPr>
                        <a:t>class</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about _____ Read</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the draft of his opinion piece and complete the task that follows.</a:t>
                      </a:r>
                      <a:r>
                        <a:rPr lang="en-US" sz="1400" b="1" baseline="0" dirty="0" smtClean="0">
                          <a:solidFill>
                            <a:schemeClr val="tx1"/>
                          </a:solidFill>
                          <a:latin typeface="Helvetica" pitchFamily="34" charset="0"/>
                        </a:rPr>
                        <a:t>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Write a Brief Text, W.3.1c, connect </a:t>
                      </a:r>
                      <a:r>
                        <a:rPr kumimoji="0" lang="en-US" sz="900" b="1"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opinion to reason </a:t>
                      </a:r>
                      <a:r>
                        <a:rPr kumimoji="0" lang="en-US" sz="900" b="0" i="1" u="none" strike="noStrike" kern="1200" cap="none" spc="0" normalizeH="0" baseline="0" noProof="0" dirty="0" smtClean="0">
                          <a:ln>
                            <a:noFill/>
                          </a:ln>
                          <a:solidFill>
                            <a:prstClr val="black"/>
                          </a:solidFill>
                          <a:effectLst/>
                          <a:uLnTx/>
                          <a:uFillTx/>
                          <a:latin typeface="Helvetica" pitchFamily="34" charset="0"/>
                          <a:ea typeface="+mn-ea"/>
                          <a:cs typeface="Helvetica" pitchFamily="34" charset="0"/>
                        </a:rPr>
                        <a:t>with linking words, Writing Target 6a</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53070">
                <a:tc>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u="sng" baseline="0" dirty="0" smtClean="0">
                          <a:solidFill>
                            <a:schemeClr val="tx1"/>
                          </a:solidFill>
                          <a:latin typeface="Helvetica" pitchFamily="34" charset="0"/>
                        </a:rPr>
                        <a:t>Light Facts Chart</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Helvetica" pitchFamily="34" charset="0"/>
                          <a:ea typeface="+mn-ea"/>
                          <a:cs typeface="+mn-cs"/>
                        </a:rPr>
                        <a:t>The light from the sun is refracted (bent) and reflected (bounced) inside the droplets of water .</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Helvetica" pitchFamily="34" charset="0"/>
                          <a:ea typeface="+mn-ea"/>
                          <a:cs typeface="+mn-cs"/>
                        </a:rPr>
                        <a:t>Each color of the rainbow has a different-sized wavelength.</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Helvetica" pitchFamily="34" charset="0"/>
                          <a:ea typeface="+mn-ea"/>
                          <a:cs typeface="+mn-cs"/>
                        </a:rPr>
                        <a:t>The way each color is refracted and reflected causes the sunlight to split into the different stripes of the rainbow.</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u="sng" baseline="0" dirty="0" smtClean="0">
                          <a:solidFill>
                            <a:schemeClr val="tx1"/>
                          </a:solidFill>
                          <a:latin typeface="Helvetica" pitchFamily="34" charset="0"/>
                        </a:rPr>
                        <a:t>Why You Should Learn About Rainbows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Learning about rainbows is more than just admiring a beautiful rainbow in the sky.  Its even more than learning about the many colors of the rainbow or that rainbows come after a rain.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latin typeface="Helvetica"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2</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Learning about rainbows can help us understand light better.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latin typeface="Helvetica"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3</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latin typeface="Helvetica" pitchFamily="34" charset="0"/>
                        </a:rPr>
                        <a:t>And that is science fun! </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330">
                <a:tc gridSpan="2">
                  <a:txBody>
                    <a:bodyPr/>
                    <a:lstStyle/>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Using information from the chart, and in your own words, add one or more sentences to paragraph two that give more details to support and help convince others of the student’s opinion.</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0111">
                <a:tc gridSpan="2">
                  <a:txBody>
                    <a:bodyPr/>
                    <a:lstStyle/>
                    <a:p>
                      <a:endParaRPr lang="en-US" sz="1400" b="1" dirty="0" smtClean="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6829">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46089">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35349">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2">
                  <a:txBody>
                    <a:bodyPr/>
                    <a:lstStyle/>
                    <a:p>
                      <a:endParaRPr lang="en-US" sz="1400" b="1" dirty="0">
                        <a:solidFill>
                          <a:schemeClr val="tx1"/>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041505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6" name="Rectangle 5"/>
          <p:cNvSpPr/>
          <p:nvPr/>
        </p:nvSpPr>
        <p:spPr>
          <a:xfrm>
            <a:off x="428630" y="228600"/>
            <a:ext cx="6962770" cy="4704124"/>
          </a:xfrm>
          <a:prstGeom prst="rect">
            <a:avLst/>
          </a:prstGeom>
          <a:noFill/>
          <a:ln>
            <a:noFill/>
          </a:ln>
        </p:spPr>
        <p:txBody>
          <a:bodyPr wrap="square" lIns="101869" tIns="50935" rIns="101869" bIns="50935">
            <a:spAutoFit/>
          </a:bodyPr>
          <a:lstStyle/>
          <a:p>
            <a:pPr marL="344488" indent="-344488"/>
            <a:r>
              <a:rPr lang="en-US" sz="1400" b="1" dirty="0" smtClean="0">
                <a:latin typeface="Helvetica" pitchFamily="34" charset="0"/>
                <a:ea typeface="Times New Roman"/>
                <a:cs typeface="Helvetica" panose="020B0604020202020204" pitchFamily="34" charset="0"/>
              </a:rPr>
              <a:t>18.  A </a:t>
            </a:r>
            <a:r>
              <a:rPr lang="en-US" sz="1400" b="1" dirty="0">
                <a:latin typeface="Helvetica" panose="020B0604020202020204" pitchFamily="34" charset="0"/>
                <a:ea typeface="Times New Roman"/>
                <a:cs typeface="Helvetica" panose="020B0604020202020204" pitchFamily="34" charset="0"/>
              </a:rPr>
              <a:t>student is writing a </a:t>
            </a:r>
            <a:r>
              <a:rPr lang="en-US" sz="1400" b="1" dirty="0" smtClean="0">
                <a:latin typeface="Helvetica" panose="020B0604020202020204" pitchFamily="34" charset="0"/>
                <a:ea typeface="Times New Roman"/>
                <a:cs typeface="Helvetica" panose="020B0604020202020204" pitchFamily="34" charset="0"/>
              </a:rPr>
              <a:t>paragraph about her opinion about Arcy in </a:t>
            </a:r>
            <a:r>
              <a:rPr lang="en-US" sz="1400" b="1" i="1" u="sng" dirty="0" smtClean="0">
                <a:latin typeface="Helvetica" panose="020B0604020202020204" pitchFamily="34" charset="0"/>
                <a:ea typeface="Times New Roman"/>
                <a:cs typeface="Helvetica" panose="020B0604020202020204" pitchFamily="34" charset="0"/>
              </a:rPr>
              <a:t>Arcy’s Rainbow</a:t>
            </a:r>
            <a:r>
              <a:rPr lang="en-US" sz="1400" b="1" dirty="0" smtClean="0">
                <a:latin typeface="Helvetica" panose="020B0604020202020204" pitchFamily="34" charset="0"/>
                <a:ea typeface="Times New Roman"/>
                <a:cs typeface="Helvetica" panose="020B0604020202020204" pitchFamily="34" charset="0"/>
              </a:rPr>
              <a:t>.  Read the student’s draft.</a:t>
            </a:r>
            <a:r>
              <a:rPr lang="en-US" sz="900" i="1" dirty="0" smtClean="0">
                <a:latin typeface="Helvetica" pitchFamily="34" charset="0"/>
                <a:cs typeface="Helvetica" pitchFamily="34" charset="0"/>
              </a:rPr>
              <a:t>  </a:t>
            </a:r>
          </a:p>
          <a:p>
            <a:pPr lvl="0" algn="r">
              <a:defRPr/>
            </a:pPr>
            <a:r>
              <a:rPr lang="en-US" sz="900" i="1" dirty="0" smtClean="0">
                <a:latin typeface="Helvetica" pitchFamily="34" charset="0"/>
                <a:cs typeface="Helvetica" pitchFamily="34" charset="0"/>
              </a:rPr>
              <a:t>Revise </a:t>
            </a:r>
            <a:r>
              <a:rPr lang="en-US" sz="900" i="1" dirty="0">
                <a:latin typeface="Helvetica" pitchFamily="34" charset="0"/>
                <a:cs typeface="Helvetica" pitchFamily="34" charset="0"/>
              </a:rPr>
              <a:t>a Text, </a:t>
            </a:r>
            <a:r>
              <a:rPr lang="en-US" sz="900" i="1" dirty="0" smtClean="0">
                <a:latin typeface="Helvetica" pitchFamily="34" charset="0"/>
                <a:cs typeface="Helvetica" pitchFamily="34" charset="0"/>
              </a:rPr>
              <a:t>W.3.1b adding or deleting details that do/not support an opinion, Writing </a:t>
            </a:r>
            <a:r>
              <a:rPr lang="en-US" sz="900" i="1" dirty="0">
                <a:latin typeface="Helvetica" pitchFamily="34" charset="0"/>
                <a:cs typeface="Helvetica" pitchFamily="34" charset="0"/>
              </a:rPr>
              <a:t>Target </a:t>
            </a:r>
            <a:r>
              <a:rPr lang="en-US" sz="900" i="1" dirty="0" smtClean="0">
                <a:latin typeface="Helvetica" pitchFamily="34" charset="0"/>
                <a:cs typeface="Helvetica" pitchFamily="34" charset="0"/>
              </a:rPr>
              <a:t>6b</a:t>
            </a:r>
            <a:endParaRPr lang="en-US" sz="900" i="1" dirty="0">
              <a:latin typeface="Helvetica" pitchFamily="34" charset="0"/>
              <a:cs typeface="Helvetica" pitchFamily="34" charset="0"/>
            </a:endParaRPr>
          </a:p>
          <a:p>
            <a:endParaRPr lang="en-US" sz="800" b="1" dirty="0" smtClean="0">
              <a:solidFill>
                <a:srgbClr val="FF0000"/>
              </a:solidFill>
              <a:latin typeface="Helvetica" panose="020B0604020202020204" pitchFamily="34" charset="0"/>
              <a:ea typeface="Times New Roman"/>
              <a:cs typeface="Helvetica" panose="020B0604020202020204" pitchFamily="34" charset="0"/>
            </a:endParaRPr>
          </a:p>
          <a:p>
            <a:r>
              <a:rPr lang="en-US" sz="1400" dirty="0" smtClean="0">
                <a:latin typeface="Helvetica" panose="020B0604020202020204" pitchFamily="34" charset="0"/>
                <a:ea typeface="Times New Roman"/>
                <a:cs typeface="Helvetica" panose="020B0604020202020204" pitchFamily="34" charset="0"/>
              </a:rPr>
              <a:t>In my opinion, Arcy was curious and wise!  First she was very curious about rainbows.  She even tried to catch one.  That shows curiosity. (a) ________________Second, she was wise.  She listened to the teacher from her school and learned that you could not catch a rainbow. (b)__________________________</a:t>
            </a:r>
          </a:p>
          <a:p>
            <a:endParaRPr lang="en-US" sz="800" b="1" dirty="0">
              <a:latin typeface="Helvetica" panose="020B0604020202020204" pitchFamily="34" charset="0"/>
              <a:ea typeface="Times New Roman"/>
              <a:cs typeface="Helvetica" panose="020B0604020202020204" pitchFamily="34" charset="0"/>
            </a:endParaRPr>
          </a:p>
          <a:p>
            <a:r>
              <a:rPr lang="en-US" sz="1400" b="1" dirty="0">
                <a:latin typeface="Helvetica" panose="020B0604020202020204" pitchFamily="34" charset="0"/>
                <a:ea typeface="Times New Roman"/>
                <a:cs typeface="Helvetica" panose="020B0604020202020204" pitchFamily="34" charset="0"/>
              </a:rPr>
              <a:t>Which </a:t>
            </a:r>
            <a:r>
              <a:rPr lang="en-US" sz="1400" b="1" u="sng" dirty="0" smtClean="0">
                <a:latin typeface="Helvetica" panose="020B0604020202020204" pitchFamily="34" charset="0"/>
                <a:ea typeface="Times New Roman"/>
                <a:cs typeface="Helvetica" panose="020B0604020202020204" pitchFamily="34" charset="0"/>
              </a:rPr>
              <a:t>statements</a:t>
            </a:r>
            <a:r>
              <a:rPr lang="en-US" sz="1400" b="1" dirty="0" smtClean="0">
                <a:latin typeface="Helvetica" panose="020B0604020202020204" pitchFamily="34" charset="0"/>
                <a:ea typeface="Times New Roman"/>
                <a:cs typeface="Helvetica" panose="020B0604020202020204" pitchFamily="34" charset="0"/>
              </a:rPr>
              <a:t> below could add appropriate supporting details in the blanks to the opinion paragraph?</a:t>
            </a:r>
          </a:p>
          <a:p>
            <a:endParaRPr lang="en-US" sz="800" b="1" dirty="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n-US" sz="1400" dirty="0" smtClean="0">
                <a:latin typeface="Helvetica" panose="020B0604020202020204" pitchFamily="34" charset="0"/>
                <a:ea typeface="Times New Roman"/>
                <a:cs typeface="Helvetica" panose="020B0604020202020204" pitchFamily="34" charset="0"/>
              </a:rPr>
              <a:t>   (a) Arcy’s curiosity got her into a lot of trouble.</a:t>
            </a:r>
          </a:p>
          <a:p>
            <a:pPr marL="342900">
              <a:tabLst>
                <a:tab pos="690563" algn="l"/>
              </a:tabLst>
            </a:pPr>
            <a:r>
              <a:rPr lang="en-US" sz="1400" dirty="0" smtClean="0">
                <a:latin typeface="Helvetica" panose="020B0604020202020204" pitchFamily="34" charset="0"/>
                <a:ea typeface="Times New Roman"/>
                <a:cs typeface="Helvetica" panose="020B0604020202020204" pitchFamily="34" charset="0"/>
              </a:rPr>
              <a:t>      (b) Perhaps Arcy wasn’t so wise or she would not have chased a rainbow.</a:t>
            </a:r>
          </a:p>
          <a:p>
            <a:pPr marL="342900" indent="1588">
              <a:buFont typeface="+mj-lt"/>
              <a:buAutoNum type="alphaUcPeriod"/>
              <a:tabLst>
                <a:tab pos="690563" algn="l"/>
              </a:tabLst>
            </a:pPr>
            <a:endParaRPr lang="en-US" sz="1400" dirty="0" smtClean="0">
              <a:latin typeface="Helvetica" panose="020B0604020202020204" pitchFamily="34" charset="0"/>
              <a:ea typeface="Times New Roman"/>
              <a:cs typeface="Helvetica" panose="020B0604020202020204" pitchFamily="34" charset="0"/>
            </a:endParaRPr>
          </a:p>
          <a:p>
            <a:pPr marL="628650" indent="-285750">
              <a:buFont typeface="+mj-lt"/>
              <a:buAutoNum type="alphaUcPeriod" startAt="2"/>
              <a:tabLst>
                <a:tab pos="573088" algn="l"/>
              </a:tabLst>
            </a:pPr>
            <a:r>
              <a:rPr lang="en-US" sz="1400" dirty="0" smtClean="0">
                <a:latin typeface="Helvetica" panose="020B0604020202020204" pitchFamily="34" charset="0"/>
                <a:ea typeface="Times New Roman"/>
                <a:cs typeface="Helvetica" panose="020B0604020202020204" pitchFamily="34" charset="0"/>
              </a:rPr>
              <a:t>(a) Because she was curious, Arcy learned a lot about rainbows!</a:t>
            </a:r>
          </a:p>
          <a:p>
            <a:pPr marL="342900">
              <a:tabLst>
                <a:tab pos="690563" algn="l"/>
              </a:tabLst>
            </a:pPr>
            <a:r>
              <a:rPr lang="en-US" sz="1400" dirty="0" smtClean="0">
                <a:latin typeface="Helvetica" panose="020B0604020202020204" pitchFamily="34" charset="0"/>
                <a:ea typeface="Times New Roman"/>
                <a:cs typeface="Helvetica" panose="020B0604020202020204" pitchFamily="34" charset="0"/>
              </a:rPr>
              <a:t>      (b) Because </a:t>
            </a:r>
            <a:r>
              <a:rPr lang="en-US" sz="1400" dirty="0">
                <a:latin typeface="Helvetica" panose="020B0604020202020204" pitchFamily="34" charset="0"/>
                <a:ea typeface="Times New Roman"/>
                <a:cs typeface="Helvetica" panose="020B0604020202020204" pitchFamily="34" charset="0"/>
              </a:rPr>
              <a:t>she was wise, Arcy </a:t>
            </a:r>
            <a:r>
              <a:rPr lang="en-US" sz="1400" dirty="0" smtClean="0">
                <a:latin typeface="Helvetica" panose="020B0604020202020204" pitchFamily="34" charset="0"/>
                <a:ea typeface="Times New Roman"/>
                <a:cs typeface="Helvetica" panose="020B0604020202020204" pitchFamily="34" charset="0"/>
              </a:rPr>
              <a:t>learned even more about rainbows!</a:t>
            </a:r>
            <a:endParaRPr lang="en-US" sz="1400" dirty="0">
              <a:latin typeface="Helvetica" panose="020B0604020202020204" pitchFamily="34" charset="0"/>
              <a:ea typeface="Times New Roman"/>
              <a:cs typeface="Helvetica" panose="020B0604020202020204" pitchFamily="34" charset="0"/>
            </a:endParaRPr>
          </a:p>
          <a:p>
            <a:pPr marL="342900">
              <a:tabLst>
                <a:tab pos="690563" algn="l"/>
              </a:tabLst>
            </a:pPr>
            <a:endParaRPr lang="en-US" sz="1400" dirty="0">
              <a:latin typeface="Helvetica" panose="020B0604020202020204" pitchFamily="34" charset="0"/>
              <a:ea typeface="Times New Roman"/>
              <a:cs typeface="Helvetica" panose="020B0604020202020204" pitchFamily="34" charset="0"/>
            </a:endParaRPr>
          </a:p>
          <a:p>
            <a:pPr marL="628650" indent="-285750">
              <a:buFont typeface="+mj-lt"/>
              <a:buAutoNum type="alphaUcPeriod" startAt="3"/>
              <a:tabLst>
                <a:tab pos="628650" algn="l"/>
              </a:tabLst>
            </a:pPr>
            <a:r>
              <a:rPr lang="en-US" sz="1400" dirty="0" smtClean="0">
                <a:latin typeface="Helvetica" panose="020B0604020202020204" pitchFamily="34" charset="0"/>
                <a:ea typeface="Times New Roman"/>
                <a:cs typeface="Helvetica" panose="020B0604020202020204" pitchFamily="34" charset="0"/>
              </a:rPr>
              <a:t>(a) People who are curious want to know everything.</a:t>
            </a:r>
          </a:p>
          <a:p>
            <a:pPr marL="342900">
              <a:tabLst>
                <a:tab pos="628650" algn="l"/>
              </a:tabLst>
            </a:pPr>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(b) They say that owls are very wise too.</a:t>
            </a:r>
          </a:p>
          <a:p>
            <a:pPr marL="342900">
              <a:tabLst>
                <a:tab pos="628650" algn="l"/>
              </a:tabLst>
            </a:pPr>
            <a:endParaRPr lang="en-US" sz="1400" dirty="0">
              <a:latin typeface="Helvetica" panose="020B0604020202020204" pitchFamily="34" charset="0"/>
              <a:ea typeface="Times New Roman"/>
              <a:cs typeface="Helvetica" panose="020B0604020202020204" pitchFamily="34" charset="0"/>
            </a:endParaRPr>
          </a:p>
          <a:p>
            <a:pPr marL="685800" indent="-342900">
              <a:buFont typeface="+mj-lt"/>
              <a:buAutoNum type="alphaUcPeriod" startAt="4"/>
              <a:tabLst>
                <a:tab pos="628650" algn="l"/>
              </a:tabLst>
            </a:pPr>
            <a:r>
              <a:rPr lang="en-US" sz="1400" dirty="0" smtClean="0">
                <a:latin typeface="Helvetica" panose="020B0604020202020204" pitchFamily="34" charset="0"/>
                <a:ea typeface="Times New Roman"/>
                <a:cs typeface="Helvetica" panose="020B0604020202020204" pitchFamily="34" charset="0"/>
              </a:rPr>
              <a:t>(a) Arcy grew very tired because she was chasing a rainbow.</a:t>
            </a:r>
          </a:p>
          <a:p>
            <a:pPr marL="342900">
              <a:tabLst>
                <a:tab pos="628650" algn="l"/>
              </a:tabLst>
            </a:pPr>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      (b) She was wise to wait for the rain to return.</a:t>
            </a:r>
          </a:p>
        </p:txBody>
      </p:sp>
      <p:sp>
        <p:nvSpPr>
          <p:cNvPr id="7" name="Oval 6"/>
          <p:cNvSpPr/>
          <p:nvPr/>
        </p:nvSpPr>
        <p:spPr>
          <a:xfrm>
            <a:off x="561976" y="24978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61584" y="30725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47971" y="3733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47971" y="4419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04800"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28630" y="914400"/>
            <a:ext cx="688657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751" y="5394298"/>
            <a:ext cx="6677026" cy="4444663"/>
          </a:xfrm>
          <a:prstGeom prst="rect">
            <a:avLst/>
          </a:prstGeom>
          <a:noFill/>
        </p:spPr>
        <p:txBody>
          <a:bodyPr wrap="square" lIns="96378" tIns="48189" rIns="96378" bIns="48189" rtlCol="0">
            <a:spAutoFit/>
          </a:bodyPr>
          <a:lstStyle/>
          <a:p>
            <a:pPr marL="341313" indent="-341313"/>
            <a:r>
              <a:rPr lang="en-US" sz="1400" b="1" dirty="0" smtClean="0">
                <a:latin typeface="Helvetica" pitchFamily="34" charset="0"/>
              </a:rPr>
              <a:t>19.  A student is trying to convince his teacher that his class needs to go on a field trip to study rainbows.</a:t>
            </a:r>
            <a:r>
              <a:rPr lang="en-US" sz="1400" b="1" dirty="0">
                <a:latin typeface="Helvetica" pitchFamily="34" charset="0"/>
              </a:rPr>
              <a:t> </a:t>
            </a:r>
            <a:r>
              <a:rPr lang="en-US" sz="1400" b="1" dirty="0" smtClean="0">
                <a:latin typeface="Helvetica" pitchFamily="34" charset="0"/>
              </a:rPr>
              <a:t>Read the draft </a:t>
            </a:r>
            <a:r>
              <a:rPr lang="en-US" sz="1400" b="1" dirty="0">
                <a:latin typeface="Helvetica" pitchFamily="34" charset="0"/>
              </a:rPr>
              <a:t>of the </a:t>
            </a:r>
            <a:r>
              <a:rPr lang="en-US" sz="1400" b="1" dirty="0" smtClean="0">
                <a:latin typeface="Helvetica" pitchFamily="34" charset="0"/>
              </a:rPr>
              <a:t>letter he wrote his teacher and then answer the question that  follows.</a:t>
            </a:r>
            <a:endParaRPr lang="en-US" sz="1400" b="1" dirty="0">
              <a:latin typeface="Helvetica" pitchFamily="34" charset="0"/>
            </a:endParaRPr>
          </a:p>
          <a:p>
            <a:pPr lvl="0" algn="r">
              <a:defRPr/>
            </a:pPr>
            <a:r>
              <a:rPr lang="en-US" sz="1000" i="1" dirty="0" smtClean="0">
                <a:cs typeface="Helvetica" pitchFamily="34" charset="0"/>
              </a:rPr>
              <a:t>Language and Vocabulary, L.3.3a Academic, Domain Specific Language, Writing </a:t>
            </a:r>
            <a:r>
              <a:rPr lang="en-US" sz="1000" i="1" dirty="0">
                <a:cs typeface="Helvetica" pitchFamily="34" charset="0"/>
              </a:rPr>
              <a:t>Target </a:t>
            </a:r>
            <a:r>
              <a:rPr lang="en-US" sz="1000" i="1" dirty="0" smtClean="0">
                <a:cs typeface="Helvetica" pitchFamily="34" charset="0"/>
              </a:rPr>
              <a:t>8</a:t>
            </a:r>
            <a:endParaRPr lang="en-US" sz="1000" u="sng" dirty="0">
              <a:ea typeface="Times New Roman"/>
              <a:cs typeface="Times New Roman"/>
            </a:endParaRPr>
          </a:p>
          <a:p>
            <a:pPr marL="347663"/>
            <a:endParaRPr lang="en-US" sz="800" dirty="0" smtClean="0">
              <a:latin typeface="Helvetica" pitchFamily="34" charset="0"/>
            </a:endParaRPr>
          </a:p>
          <a:p>
            <a:pPr marL="347663"/>
            <a:r>
              <a:rPr lang="en-US" sz="1400" dirty="0" smtClean="0">
                <a:latin typeface="Helvetica" pitchFamily="34" charset="0"/>
              </a:rPr>
              <a:t>Its great to see rainbows in books and even watch videos about rainbows. But, I think it would be </a:t>
            </a:r>
            <a:r>
              <a:rPr lang="en-US" sz="1400" b="1" u="sng" dirty="0" smtClean="0">
                <a:latin typeface="Helvetica" pitchFamily="34" charset="0"/>
              </a:rPr>
              <a:t>smart</a:t>
            </a:r>
            <a:r>
              <a:rPr lang="en-US" sz="1400" dirty="0" smtClean="0">
                <a:latin typeface="Helvetica" pitchFamily="34" charset="0"/>
              </a:rPr>
              <a:t> if we saw a rainbow or at least </a:t>
            </a:r>
            <a:r>
              <a:rPr lang="en-US" sz="1400" b="1" u="sng" dirty="0" smtClean="0">
                <a:latin typeface="Helvetica" pitchFamily="34" charset="0"/>
              </a:rPr>
              <a:t>looked</a:t>
            </a:r>
            <a:r>
              <a:rPr lang="en-US" sz="1400" dirty="0" smtClean="0">
                <a:latin typeface="Helvetica" pitchFamily="34" charset="0"/>
              </a:rPr>
              <a:t> what happens after it rains. Then we can write about what we actually saw like real scientists!</a:t>
            </a:r>
            <a:endParaRPr lang="en-US" sz="1050" b="1" dirty="0">
              <a:latin typeface="Helvetica" pitchFamily="34" charset="0"/>
            </a:endParaRPr>
          </a:p>
          <a:p>
            <a:pPr marL="347663"/>
            <a:endParaRPr lang="en-US" sz="1050" b="1" dirty="0" smtClean="0">
              <a:latin typeface="Helvetica" pitchFamily="34" charset="0"/>
            </a:endParaRPr>
          </a:p>
          <a:p>
            <a:pPr marL="347663"/>
            <a:r>
              <a:rPr lang="en-US" sz="1400" b="1" dirty="0">
                <a:latin typeface="Helvetica" pitchFamily="34" charset="0"/>
              </a:rPr>
              <a:t>The student wants to choose words that would be more </a:t>
            </a:r>
            <a:r>
              <a:rPr lang="en-US" sz="1400" b="1" dirty="0" smtClean="0">
                <a:latin typeface="Helvetica" pitchFamily="34" charset="0"/>
              </a:rPr>
              <a:t>convincing for his teacher. Which words would </a:t>
            </a:r>
            <a:r>
              <a:rPr lang="en-US" sz="1400" b="1" dirty="0">
                <a:latin typeface="Helvetica" pitchFamily="34" charset="0"/>
              </a:rPr>
              <a:t>be the </a:t>
            </a:r>
            <a:r>
              <a:rPr lang="en-US" sz="1400" b="1" dirty="0" smtClean="0">
                <a:latin typeface="Helvetica" pitchFamily="34" charset="0"/>
              </a:rPr>
              <a:t>best replacements for </a:t>
            </a:r>
            <a:r>
              <a:rPr lang="en-US" sz="1400" b="1" dirty="0">
                <a:latin typeface="Helvetica" pitchFamily="34" charset="0"/>
              </a:rPr>
              <a:t>the underlined </a:t>
            </a:r>
            <a:r>
              <a:rPr lang="en-US" sz="1400" b="1" dirty="0" smtClean="0">
                <a:latin typeface="Helvetica" pitchFamily="34" charset="0"/>
              </a:rPr>
              <a:t>words</a:t>
            </a:r>
            <a:r>
              <a:rPr lang="en-US" sz="1400" b="1" dirty="0">
                <a:latin typeface="Helvetica" pitchFamily="34" charset="0"/>
              </a:rPr>
              <a:t>?</a:t>
            </a:r>
            <a:endParaRPr lang="en-US" sz="1400" b="1" dirty="0" smtClean="0">
              <a:latin typeface="Helvetica" pitchFamily="34" charset="0"/>
            </a:endParaRPr>
          </a:p>
          <a:p>
            <a:pPr marL="347663"/>
            <a:endParaRPr lang="en-US" sz="800" dirty="0">
              <a:latin typeface="Helvetica" pitchFamily="34" charset="0"/>
            </a:endParaRPr>
          </a:p>
          <a:p>
            <a:pPr marL="419980"/>
            <a:r>
              <a:rPr lang="en-US" sz="1400" dirty="0">
                <a:latin typeface="Helvetica" pitchFamily="34" charset="0"/>
              </a:rPr>
              <a:t> </a:t>
            </a:r>
            <a:r>
              <a:rPr lang="en-US" sz="1400" dirty="0" smtClean="0">
                <a:latin typeface="Helvetica" pitchFamily="34" charset="0"/>
              </a:rPr>
              <a:t> A.  educational, investigated</a:t>
            </a:r>
          </a:p>
          <a:p>
            <a:pPr marL="762880" indent="-342900">
              <a:buFont typeface="+mj-lt"/>
              <a:buAutoNum type="alphaUcPeriod"/>
            </a:pPr>
            <a:endParaRPr lang="en-US" sz="1400" dirty="0" smtClean="0">
              <a:latin typeface="Helvetica" pitchFamily="34" charset="0"/>
            </a:endParaRPr>
          </a:p>
          <a:p>
            <a:pPr marL="419980"/>
            <a:r>
              <a:rPr lang="en-US" sz="1400" dirty="0" smtClean="0">
                <a:latin typeface="Helvetica" pitchFamily="34" charset="0"/>
              </a:rPr>
              <a:t>  B.  better, see</a:t>
            </a:r>
          </a:p>
          <a:p>
            <a:pPr marL="762880" indent="-342900">
              <a:buFont typeface="+mj-lt"/>
              <a:buAutoNum type="alphaUcPeriod"/>
            </a:pPr>
            <a:endParaRPr lang="en-US" sz="1400" dirty="0" smtClean="0">
              <a:latin typeface="Helvetica" pitchFamily="34" charset="0"/>
            </a:endParaRPr>
          </a:p>
          <a:p>
            <a:pPr marL="419980"/>
            <a:r>
              <a:rPr lang="en-US" sz="1400" dirty="0" smtClean="0">
                <a:latin typeface="Helvetica" pitchFamily="34" charset="0"/>
              </a:rPr>
              <a:t>  C.  helpful, watch</a:t>
            </a:r>
          </a:p>
          <a:p>
            <a:pPr marL="762880" indent="-342900">
              <a:buFont typeface="+mj-lt"/>
              <a:buAutoNum type="alphaUcPeriod"/>
            </a:pPr>
            <a:endParaRPr lang="en-US" sz="1400" dirty="0" smtClean="0">
              <a:latin typeface="Helvetica" pitchFamily="34" charset="0"/>
            </a:endParaRPr>
          </a:p>
          <a:p>
            <a:pPr marL="419980"/>
            <a:r>
              <a:rPr lang="en-US" sz="1400" dirty="0" smtClean="0">
                <a:latin typeface="Helvetica" pitchFamily="34" charset="0"/>
              </a:rPr>
              <a:t>  D.  cool, examined</a:t>
            </a:r>
            <a:endParaRPr lang="en-US" sz="1400" dirty="0">
              <a:latin typeface="Helvetica" pitchFamily="34" charset="0"/>
            </a:endParaRPr>
          </a:p>
        </p:txBody>
      </p:sp>
      <p:sp>
        <p:nvSpPr>
          <p:cNvPr id="14" name="Oval 13"/>
          <p:cNvSpPr/>
          <p:nvPr/>
        </p:nvSpPr>
        <p:spPr>
          <a:xfrm>
            <a:off x="571258" y="81258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61976" y="858070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7253" y="8991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57253" y="9372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534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02537" y="685800"/>
            <a:ext cx="6585713" cy="3698305"/>
          </a:xfrm>
          <a:prstGeom prst="rect">
            <a:avLst/>
          </a:prstGeom>
          <a:noFill/>
        </p:spPr>
        <p:txBody>
          <a:bodyPr wrap="square" lIns="96378" tIns="48189" rIns="96378" bIns="48189" rtlCol="0">
            <a:spAutoFit/>
          </a:bodyPr>
          <a:lstStyle/>
          <a:p>
            <a:pPr marL="344488" lvl="0" indent="-344488"/>
            <a:r>
              <a:rPr lang="en-US" sz="1400" b="1" dirty="0" smtClean="0">
                <a:latin typeface="Helvetica" pitchFamily="34" charset="0"/>
              </a:rPr>
              <a:t>20.  </a:t>
            </a:r>
            <a:r>
              <a:rPr lang="en-US" sz="1400" b="1" dirty="0" smtClean="0">
                <a:latin typeface="Helvetica" panose="020B0604020202020204" pitchFamily="34" charset="0"/>
                <a:cs typeface="Helvetica" panose="020B0604020202020204" pitchFamily="34" charset="0"/>
              </a:rPr>
              <a:t>A student is writing about how to know if a story is a fable. Read the sentences from her story and the question that follows. </a:t>
            </a:r>
          </a:p>
          <a:p>
            <a:pPr lvl="0" algn="r"/>
            <a:r>
              <a:rPr lang="en-US" sz="1000" i="1" dirty="0" smtClean="0">
                <a:cs typeface="Helvetica" pitchFamily="34" charset="0"/>
              </a:rPr>
              <a:t>Edit </a:t>
            </a:r>
            <a:r>
              <a:rPr lang="en-US" sz="1000" i="1" dirty="0">
                <a:cs typeface="Helvetica" pitchFamily="34" charset="0"/>
              </a:rPr>
              <a:t>and Clarify </a:t>
            </a:r>
            <a:r>
              <a:rPr lang="en-US" sz="1000" i="1" dirty="0" smtClean="0">
                <a:cs typeface="Helvetica" pitchFamily="34" charset="0"/>
              </a:rPr>
              <a:t>L.3.2e, adding suffixes to base words, Target </a:t>
            </a:r>
            <a:r>
              <a:rPr lang="en-US" sz="1000" i="1" dirty="0">
                <a:cs typeface="Helvetica" pitchFamily="34" charset="0"/>
              </a:rPr>
              <a:t>9</a:t>
            </a:r>
            <a:endParaRPr lang="en-US" sz="1000" u="sng" dirty="0">
              <a:ea typeface="Times New Roman"/>
              <a:cs typeface="Times New Roman"/>
            </a:endParaRPr>
          </a:p>
          <a:p>
            <a:pPr marL="284163" indent="-284163"/>
            <a:endParaRPr lang="en-US" sz="1400" b="1" dirty="0" smtClean="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Fables are fiction.  For instance, I read a story about colors who argued.  It was  a fable because colors can’t really argue. This makes it fiction.  It was also a fable because the colors learned a great lesson!  In a fable, a lesson is </a:t>
            </a:r>
            <a:r>
              <a:rPr lang="en-US" sz="1400" b="1" u="sng" dirty="0" err="1" smtClean="0">
                <a:latin typeface="Helvetica" panose="020B0604020202020204" pitchFamily="34" charset="0"/>
                <a:cs typeface="Helvetica" panose="020B0604020202020204" pitchFamily="34" charset="0"/>
              </a:rPr>
              <a:t>learnied</a:t>
            </a:r>
            <a:r>
              <a:rPr lang="en-US" sz="1400" dirty="0" smtClean="0">
                <a:latin typeface="Helvetica" panose="020B0604020202020204" pitchFamily="34" charset="0"/>
                <a:cs typeface="Helvetica" panose="020B0604020202020204" pitchFamily="34" charset="0"/>
              </a:rPr>
              <a:t>.</a:t>
            </a:r>
          </a:p>
          <a:p>
            <a:endParaRPr lang="en-US" sz="1400" b="1" dirty="0">
              <a:latin typeface="Helvetica" panose="020B0604020202020204" pitchFamily="34" charset="0"/>
              <a:cs typeface="Helvetica" panose="020B0604020202020204" pitchFamily="34" charset="0"/>
            </a:endParaRPr>
          </a:p>
          <a:p>
            <a:r>
              <a:rPr lang="en-US" sz="1400" b="1" dirty="0" smtClean="0">
                <a:latin typeface="Helvetica" panose="020B0604020202020204" pitchFamily="34" charset="0"/>
                <a:cs typeface="Helvetica" panose="020B0604020202020204" pitchFamily="34" charset="0"/>
              </a:rPr>
              <a:t>Which sentence corrects </a:t>
            </a:r>
            <a:r>
              <a:rPr lang="en-US" sz="1400" b="1" dirty="0">
                <a:latin typeface="Helvetica" panose="020B0604020202020204" pitchFamily="34" charset="0"/>
                <a:cs typeface="Helvetica" panose="020B0604020202020204" pitchFamily="34" charset="0"/>
              </a:rPr>
              <a:t>the underlined grammar usage error?</a:t>
            </a:r>
          </a:p>
          <a:p>
            <a:pPr marL="344488" indent="344488"/>
            <a:endParaRPr lang="en-US" sz="1400" b="1" dirty="0" smtClean="0">
              <a:latin typeface="Helvetica" pitchFamily="34" charset="0"/>
            </a:endParaRPr>
          </a:p>
          <a:p>
            <a:pPr marL="344488" indent="344488">
              <a:buAutoNum type="alphaUcPeriod"/>
            </a:pPr>
            <a:r>
              <a:rPr lang="en-US" sz="1400" dirty="0">
                <a:latin typeface="Helvetica" pitchFamily="34" charset="0"/>
              </a:rPr>
              <a:t>In a fable, a lesson is </a:t>
            </a:r>
            <a:r>
              <a:rPr lang="en-US" sz="1400" dirty="0" err="1" smtClean="0">
                <a:latin typeface="Helvetica" pitchFamily="34" charset="0"/>
              </a:rPr>
              <a:t>learnd</a:t>
            </a:r>
            <a:r>
              <a:rPr lang="en-US" sz="1400" dirty="0" smtClean="0">
                <a:latin typeface="Helvetica" pitchFamily="34" charset="0"/>
              </a:rPr>
              <a:t>.</a:t>
            </a: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In a fable, a lesson is </a:t>
            </a:r>
            <a:r>
              <a:rPr lang="en-US" sz="1400" dirty="0" smtClean="0">
                <a:latin typeface="Helvetica" pitchFamily="34" charset="0"/>
              </a:rPr>
              <a:t>learns.</a:t>
            </a: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In a fable, a lesson is </a:t>
            </a:r>
            <a:r>
              <a:rPr lang="en-US" sz="1400" dirty="0" smtClean="0">
                <a:latin typeface="Helvetica" pitchFamily="34" charset="0"/>
              </a:rPr>
              <a:t>learned.</a:t>
            </a:r>
            <a:endParaRPr lang="en-US" sz="1400" dirty="0">
              <a:latin typeface="Helvetica" pitchFamily="34" charset="0"/>
            </a:endParaRP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In a fable, a lesson is </a:t>
            </a:r>
            <a:r>
              <a:rPr lang="en-US" sz="1400" dirty="0" smtClean="0">
                <a:latin typeface="Helvetica" pitchFamily="34" charset="0"/>
              </a:rPr>
              <a:t>learning.</a:t>
            </a:r>
            <a:endParaRPr lang="en-US" sz="14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13" name="Oval 12"/>
          <p:cNvSpPr/>
          <p:nvPr/>
        </p:nvSpPr>
        <p:spPr>
          <a:xfrm>
            <a:off x="621791" y="32252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0536" y="278475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20536" y="40059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20536" y="36037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02537" y="1371600"/>
            <a:ext cx="6507863"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7992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sp>
        <p:nvSpPr>
          <p:cNvPr id="2" name="TextBox 1"/>
          <p:cNvSpPr txBox="1"/>
          <p:nvPr/>
        </p:nvSpPr>
        <p:spPr>
          <a:xfrm>
            <a:off x="658576" y="6545945"/>
            <a:ext cx="6396038" cy="954107"/>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3208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sp>
        <p:nvSpPr>
          <p:cNvPr id="5" name="TextBox 4"/>
          <p:cNvSpPr txBox="1"/>
          <p:nvPr/>
        </p:nvSpPr>
        <p:spPr>
          <a:xfrm>
            <a:off x="161925" y="681447"/>
            <a:ext cx="7448550" cy="3323987"/>
          </a:xfrm>
          <a:prstGeom prst="rect">
            <a:avLst/>
          </a:prstGeom>
          <a:noFill/>
        </p:spPr>
        <p:txBody>
          <a:bodyPr wrap="square" rtlCol="0">
            <a:spAutoFit/>
          </a:bodyPr>
          <a:lstStyle/>
          <a:p>
            <a:r>
              <a:rPr lang="en-US" sz="1400" b="1" dirty="0" smtClean="0"/>
              <a:t>Student Directions:</a:t>
            </a:r>
          </a:p>
          <a:p>
            <a:endParaRPr lang="en-US" sz="1400" b="1" u="sng" dirty="0" smtClean="0"/>
          </a:p>
          <a:p>
            <a:r>
              <a:rPr lang="en-US" sz="1200" b="1" u="sng" dirty="0" smtClean="0"/>
              <a:t>Part </a:t>
            </a:r>
            <a:r>
              <a:rPr lang="en-US" sz="1200" b="1" u="sng" dirty="0"/>
              <a:t>2</a:t>
            </a:r>
            <a:r>
              <a:rPr lang="en-US" sz="1200" b="1" dirty="0"/>
              <a:t> </a:t>
            </a:r>
            <a:endParaRPr lang="en-US" sz="1200" b="1" dirty="0" smtClean="0"/>
          </a:p>
          <a:p>
            <a:r>
              <a:rPr lang="en-US" sz="1200" b="1" u="sng" dirty="0"/>
              <a:t>Performance </a:t>
            </a:r>
            <a:r>
              <a:rPr lang="en-US" sz="1200" b="1" u="sng" dirty="0" smtClean="0"/>
              <a:t>Task</a:t>
            </a:r>
            <a:endParaRPr lang="en-US" sz="1200" b="1" dirty="0"/>
          </a:p>
          <a:p>
            <a:r>
              <a:rPr lang="en-US" sz="1200" b="1" u="sng" dirty="0"/>
              <a:t>Your </a:t>
            </a:r>
            <a:r>
              <a:rPr lang="en-US" sz="1200" b="1" u="sng" dirty="0" smtClean="0"/>
              <a:t>assignment</a:t>
            </a:r>
            <a:r>
              <a:rPr lang="en-US" sz="1200" b="1" dirty="0" smtClean="0"/>
              <a:t>: </a:t>
            </a:r>
            <a:r>
              <a:rPr lang="en-US" sz="1200" dirty="0"/>
              <a:t>You have been asked to </a:t>
            </a:r>
            <a:r>
              <a:rPr lang="en-US" sz="1200" dirty="0" smtClean="0"/>
              <a:t>write an article </a:t>
            </a:r>
            <a:r>
              <a:rPr lang="en-US" sz="1200" dirty="0"/>
              <a:t>for the Rainbow Museum explaining why people should </a:t>
            </a:r>
            <a:r>
              <a:rPr lang="en-US" sz="1200" dirty="0" smtClean="0"/>
              <a:t>go see the Rainbow </a:t>
            </a:r>
            <a:r>
              <a:rPr lang="en-US" sz="1200" dirty="0"/>
              <a:t>Museum</a:t>
            </a:r>
            <a:r>
              <a:rPr lang="en-US" sz="1200" dirty="0" smtClean="0"/>
              <a:t>.  Use details and examples as needed from all the texts in your article to convince people that it is a fun place to visit for the entire family.  Use captions and illustrations as needed. </a:t>
            </a:r>
            <a:endParaRPr lang="en-US" sz="1200" dirty="0"/>
          </a:p>
          <a:p>
            <a:endParaRPr lang="en-US" sz="1200" dirty="0"/>
          </a:p>
          <a:p>
            <a:r>
              <a:rPr lang="en-US" sz="1200" b="1" u="sng" dirty="0"/>
              <a:t>You will</a:t>
            </a:r>
            <a:r>
              <a:rPr lang="en-US" sz="1200" dirty="0"/>
              <a:t>:</a:t>
            </a:r>
          </a:p>
          <a:p>
            <a:pPr marL="342900" indent="-342900">
              <a:buAutoNum type="arabicPeriod"/>
            </a:pPr>
            <a:r>
              <a:rPr lang="en-US" sz="1200" dirty="0"/>
              <a:t>Plan your writing.  You may use your notes and answers.</a:t>
            </a:r>
          </a:p>
          <a:p>
            <a:pPr marL="342900" indent="-342900">
              <a:buAutoNum type="arabicPeriod"/>
            </a:pPr>
            <a:endParaRPr lang="en-US" sz="1200" dirty="0"/>
          </a:p>
          <a:p>
            <a:pPr marL="342900" indent="-342900">
              <a:buAutoNum type="arabicPeriod"/>
            </a:pPr>
            <a:r>
              <a:rPr lang="en-US" sz="1200" dirty="0" smtClean="0"/>
              <a:t>Write,  </a:t>
            </a:r>
            <a:r>
              <a:rPr lang="en-US" sz="1200" dirty="0"/>
              <a:t>r</a:t>
            </a:r>
            <a:r>
              <a:rPr lang="en-US" sz="1200" dirty="0" smtClean="0"/>
              <a:t>evise </a:t>
            </a:r>
            <a:r>
              <a:rPr lang="en-US" sz="1200" dirty="0"/>
              <a:t>and </a:t>
            </a:r>
            <a:r>
              <a:rPr lang="en-US" sz="1200" dirty="0" smtClean="0"/>
              <a:t>edit </a:t>
            </a:r>
            <a:r>
              <a:rPr lang="en-US" sz="1200" dirty="0"/>
              <a:t>your first </a:t>
            </a:r>
            <a:r>
              <a:rPr lang="en-US" sz="1200" dirty="0" smtClean="0"/>
              <a:t>draft (your teacher will give you paper).</a:t>
            </a:r>
            <a:endParaRPr lang="en-US" sz="1200" dirty="0"/>
          </a:p>
          <a:p>
            <a:pPr marL="342900" indent="-342900">
              <a:buAutoNum type="arabicPeriod"/>
            </a:pPr>
            <a:endParaRPr lang="en-US" sz="1200" dirty="0"/>
          </a:p>
          <a:p>
            <a:pPr marL="342900" indent="-342900">
              <a:buAutoNum type="arabicPeriod"/>
            </a:pPr>
            <a:r>
              <a:rPr lang="en-US" sz="1200" dirty="0"/>
              <a:t>Write a final draft </a:t>
            </a:r>
            <a:r>
              <a:rPr lang="en-US" sz="1200" dirty="0" smtClean="0"/>
              <a:t>of your opinion piece (in the form of an article).</a:t>
            </a:r>
          </a:p>
          <a:p>
            <a:pPr marL="342900" indent="-342900">
              <a:buAutoNum type="arabicPeriod"/>
            </a:pPr>
            <a:endParaRPr lang="en-US" sz="1200" dirty="0"/>
          </a:p>
          <a:p>
            <a:pPr algn="ctr"/>
            <a:r>
              <a:rPr lang="en-US" sz="1400" b="1" dirty="0" smtClean="0"/>
              <a:t>How You Will Be Scored</a:t>
            </a:r>
            <a:endParaRPr lang="en-US" sz="1400" b="1" dirty="0"/>
          </a:p>
          <a:p>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2098809298"/>
              </p:ext>
            </p:extLst>
          </p:nvPr>
        </p:nvGraphicFramePr>
        <p:xfrm>
          <a:off x="1490662" y="3881847"/>
          <a:ext cx="5062538" cy="1985553"/>
        </p:xfrm>
        <a:graphic>
          <a:graphicData uri="http://schemas.openxmlformats.org/drawingml/2006/table">
            <a:tbl>
              <a:tblPr firstRow="1" bandRow="1">
                <a:tableStyleId>{5940675A-B579-460E-94D1-54222C63F5DA}</a:tableStyleId>
              </a:tblPr>
              <a:tblGrid>
                <a:gridCol w="1075909"/>
                <a:gridCol w="3986629"/>
              </a:tblGrid>
              <a:tr h="383177">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465628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94282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015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9496446"/>
          </a:xfrm>
          <a:prstGeom prst="rect">
            <a:avLst/>
          </a:prstGeom>
          <a:noFill/>
        </p:spPr>
        <p:txBody>
          <a:bodyPr wrap="square" lIns="101882" tIns="50941" rIns="101882" bIns="50941" rtlCol="0">
            <a:spAutoFit/>
          </a:bodyPr>
          <a:lstStyle/>
          <a:p>
            <a:pPr algn="ctr"/>
            <a:r>
              <a:rPr lang="en-US" sz="1600" b="1" dirty="0"/>
              <a:t>After a Natural Disaster</a:t>
            </a:r>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a:t>
            </a:r>
            <a:r>
              <a:rPr lang="en-US" sz="1100" b="1" i="1" u="sng" dirty="0"/>
              <a:t>Connie Briceno</a:t>
            </a:r>
            <a:r>
              <a:rPr lang="en-US" sz="1100" i="1" dirty="0"/>
              <a:t>.</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Elmo for displaying ancillary materials</a:t>
            </a:r>
          </a:p>
          <a:p>
            <a:pPr marL="191030" indent="-191030">
              <a:buFont typeface="Arial" panose="020B0604020202020204" pitchFamily="34" charset="0"/>
              <a:buChar char="•"/>
            </a:pPr>
            <a:r>
              <a:rPr lang="en-US" sz="1300" dirty="0"/>
              <a:t>Sheet of paper for each group</a:t>
            </a:r>
          </a:p>
          <a:p>
            <a:endParaRPr lang="en-US" sz="600"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a:t>
            </a:r>
          </a:p>
          <a:p>
            <a:pPr marL="191030" indent="60139">
              <a:buFont typeface="Courier New" panose="02070309020205020404" pitchFamily="49" charset="0"/>
              <a:buChar char="o"/>
            </a:pPr>
            <a:r>
              <a:rPr lang="en-US" sz="1300" dirty="0"/>
              <a:t>      learn about natural disasters and the after </a:t>
            </a:r>
            <a:r>
              <a:rPr lang="en-US" sz="1300" dirty="0" smtClean="0"/>
              <a:t>effects</a:t>
            </a:r>
            <a:endParaRPr lang="en-US" sz="1300" dirty="0"/>
          </a:p>
          <a:p>
            <a:pPr marL="191030" indent="60139">
              <a:buFont typeface="Courier New" panose="02070309020205020404" pitchFamily="49" charset="0"/>
              <a:buChar char="o"/>
            </a:pPr>
            <a:r>
              <a:rPr lang="en-US" sz="1300" dirty="0"/>
              <a:t>      will understand that different agencies/organizations provide disaster relief after a natural    </a:t>
            </a:r>
          </a:p>
          <a:p>
            <a:pPr marL="191030" indent="60139"/>
            <a:r>
              <a:rPr lang="en-US" sz="1300" dirty="0"/>
              <a:t>       disaster</a:t>
            </a:r>
          </a:p>
          <a:p>
            <a:pPr marL="191030"/>
            <a:endParaRPr lang="en-US" sz="600" dirty="0"/>
          </a:p>
          <a:p>
            <a:r>
              <a:rPr lang="en-US" sz="130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b="1" dirty="0"/>
              <a:t>Tornado</a:t>
            </a:r>
            <a:r>
              <a:rPr lang="en-US" sz="1300" dirty="0"/>
              <a:t>- a violent and destructive storm in which powerful winds move around a central point</a:t>
            </a:r>
          </a:p>
          <a:p>
            <a:pPr marL="191030" indent="-191030">
              <a:buFont typeface="Arial" panose="020B0604020202020204" pitchFamily="34" charset="0"/>
              <a:buChar char="•"/>
            </a:pPr>
            <a:r>
              <a:rPr lang="en-US" sz="1300" b="1" dirty="0"/>
              <a:t>Earthquake</a:t>
            </a:r>
            <a:r>
              <a:rPr lang="en-US" sz="1300" dirty="0"/>
              <a:t>-  a shaking of a part of the earth's surface that often causes great damage</a:t>
            </a:r>
          </a:p>
          <a:p>
            <a:pPr marL="191030" indent="-191030">
              <a:buFont typeface="Arial" panose="020B0604020202020204" pitchFamily="34" charset="0"/>
              <a:buChar char="•"/>
            </a:pPr>
            <a:r>
              <a:rPr lang="en-US" sz="1300" b="1" dirty="0"/>
              <a:t>Hurricane</a:t>
            </a:r>
            <a:r>
              <a:rPr lang="en-US" sz="1300" dirty="0"/>
              <a:t>- an extremely large, powerful, and destructive storm with very strong winds that occurs especially in the western part of the Atlantic Ocean</a:t>
            </a:r>
          </a:p>
          <a:p>
            <a:pPr marL="191030" indent="-191030">
              <a:buFont typeface="Arial" panose="020B0604020202020204" pitchFamily="34" charset="0"/>
              <a:buChar char="•"/>
            </a:pPr>
            <a:r>
              <a:rPr lang="en-US" sz="1300" b="1" dirty="0"/>
              <a:t>Natural Disaster</a:t>
            </a:r>
            <a:r>
              <a:rPr lang="en-US" sz="1300" dirty="0"/>
              <a:t>- something in nature that happens suddenly and causes much suffering or loss to many people</a:t>
            </a:r>
          </a:p>
          <a:p>
            <a:pPr marL="191030" indent="-191030">
              <a:buFont typeface="Arial" panose="020B0604020202020204" pitchFamily="34" charset="0"/>
              <a:buChar char="•"/>
            </a:pPr>
            <a:r>
              <a:rPr lang="en-US" sz="1300" b="1" dirty="0"/>
              <a:t>Debris</a:t>
            </a:r>
            <a:r>
              <a:rPr lang="en-US" sz="1300" dirty="0"/>
              <a:t>- the pieces that are left after something has been destroyed</a:t>
            </a:r>
          </a:p>
          <a:p>
            <a:pPr marL="191030" indent="-191030">
              <a:buFont typeface="Arial" panose="020B0604020202020204" pitchFamily="34" charset="0"/>
              <a:buChar char="•"/>
            </a:pPr>
            <a:r>
              <a:rPr lang="en-US" sz="1300" b="1" dirty="0"/>
              <a:t>Aftermath</a:t>
            </a:r>
            <a:r>
              <a:rPr lang="en-US" sz="1300" dirty="0"/>
              <a:t>- the period of time after a bad and usually destructive event</a:t>
            </a:r>
            <a:endParaRPr lang="en-US" sz="1300" b="1" dirty="0"/>
          </a:p>
          <a:p>
            <a:endParaRPr lang="en-US" sz="1300" dirty="0"/>
          </a:p>
          <a:p>
            <a:endParaRPr lang="en-US" sz="1300" dirty="0"/>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3327399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300118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51</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6637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9064659"/>
              </p:ext>
            </p:extLst>
          </p:nvPr>
        </p:nvGraphicFramePr>
        <p:xfrm>
          <a:off x="518160" y="717283"/>
          <a:ext cx="6563364" cy="3407758"/>
        </p:xfrm>
        <a:graphic>
          <a:graphicData uri="http://schemas.openxmlformats.org/drawingml/2006/table">
            <a:tbl>
              <a:tblPr firstRow="1" bandRow="1">
                <a:tableStyleId>{5940675A-B579-460E-94D1-54222C63F5DA}</a:tableStyleId>
              </a:tblPr>
              <a:tblGrid>
                <a:gridCol w="518159"/>
                <a:gridCol w="3307081"/>
                <a:gridCol w="609601"/>
                <a:gridCol w="685800"/>
                <a:gridCol w="609603"/>
                <a:gridCol w="83312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Literary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200" b="1" dirty="0" smtClean="0"/>
                        <a:t>1 </a:t>
                      </a:r>
                      <a:endParaRPr lang="en-US" sz="1200" b="1" dirty="0"/>
                    </a:p>
                  </a:txBody>
                  <a:tcPr marL="97155" marR="97155" marT="47897" marB="47897" anchor="ctr">
                    <a:solidFill>
                      <a:schemeClr val="bg1"/>
                    </a:solidFill>
                  </a:tcPr>
                </a:tc>
                <a:tc gridSpan="4">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Calibri"/>
                          <a:cs typeface="Times New Roman"/>
                        </a:rPr>
                        <a:t>I can show cause and effect of a character’s actions. RL.3.3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96574">
                <a:tc>
                  <a:txBody>
                    <a:bodyPr/>
                    <a:lstStyle/>
                    <a:p>
                      <a:pPr algn="ctr">
                        <a:lnSpc>
                          <a:spcPct val="100000"/>
                        </a:lnSpc>
                        <a:spcAft>
                          <a:spcPts val="0"/>
                        </a:spcAft>
                      </a:pPr>
                      <a:r>
                        <a:rPr lang="en-US" sz="1200" b="1" dirty="0" smtClean="0"/>
                        <a:t>2</a:t>
                      </a:r>
                      <a:endParaRPr lang="en-US" sz="1200" b="1" dirty="0"/>
                    </a:p>
                  </a:txBody>
                  <a:tcPr marL="97155" marR="97155" marT="47897" marB="47897" anchor="ctr">
                    <a:solidFill>
                      <a:schemeClr val="bg1"/>
                    </a:solidFill>
                  </a:tcPr>
                </a:tc>
                <a:tc gridSpan="4">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0" i="0" dirty="0" smtClean="0">
                          <a:latin typeface="+mn-lt"/>
                          <a:ea typeface="Calibri"/>
                          <a:cs typeface="Times New Roman"/>
                        </a:rPr>
                        <a:t>I can follow how a character acted throughout a text. RL.3.3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63721">
                <a:tc>
                  <a:txBody>
                    <a:bodyPr/>
                    <a:lstStyle/>
                    <a:p>
                      <a:pPr algn="ctr">
                        <a:lnSpc>
                          <a:spcPct val="100000"/>
                        </a:lnSpc>
                        <a:spcAft>
                          <a:spcPts val="0"/>
                        </a:spcAft>
                      </a:pPr>
                      <a:r>
                        <a:rPr lang="en-US" sz="1200" b="1" dirty="0" smtClean="0"/>
                        <a:t>3</a:t>
                      </a:r>
                      <a:endParaRPr lang="en-US" sz="1200" b="1" dirty="0"/>
                    </a:p>
                  </a:txBody>
                  <a:tcPr marL="97155" marR="97155" marT="47897" marB="47897" anchor="ctr">
                    <a:solidFill>
                      <a:schemeClr val="bg1"/>
                    </a:solidFill>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I can </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describe or explain specific parts of a text that give understanding to what a character or narrator said.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5087">
                <a:tc>
                  <a:txBody>
                    <a:bodyPr/>
                    <a:lstStyle/>
                    <a:p>
                      <a:pPr algn="ctr">
                        <a:lnSpc>
                          <a:spcPct val="100000"/>
                        </a:lnSpc>
                        <a:spcAft>
                          <a:spcPts val="0"/>
                        </a:spcAft>
                      </a:pPr>
                      <a:r>
                        <a:rPr lang="en-US" sz="1200" b="1" dirty="0" smtClean="0"/>
                        <a:t>4</a:t>
                      </a:r>
                      <a:endParaRPr lang="en-US" sz="1200" b="1" dirty="0"/>
                    </a:p>
                  </a:txBody>
                  <a:tcPr marL="97155" marR="97155" marT="47897" marB="47897" anchor="ctr">
                    <a:solidFill>
                      <a:schemeClr val="bg1"/>
                    </a:solidFill>
                  </a:tcPr>
                </a:tc>
                <a:tc gridSpan="4">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I can </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explain a character’s point of view using supporting evidence from the text.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10484">
                <a:tc>
                  <a:txBody>
                    <a:bodyPr/>
                    <a:lstStyle/>
                    <a:p>
                      <a:pPr algn="ctr">
                        <a:lnSpc>
                          <a:spcPct val="100000"/>
                        </a:lnSpc>
                        <a:spcAft>
                          <a:spcPts val="0"/>
                        </a:spcAft>
                      </a:pPr>
                      <a:r>
                        <a:rPr lang="en-US" sz="1200" b="1" dirty="0" smtClean="0"/>
                        <a:t>5</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effectLst/>
                          <a:latin typeface="+mn-lt"/>
                          <a:ea typeface="Times New Roman"/>
                          <a:cs typeface="Times New Roman"/>
                        </a:rPr>
                        <a:t>I can find  information in two texts to show what themes, settings and plots have in common</a:t>
                      </a:r>
                      <a:r>
                        <a:rPr lang="en-US" sz="1100" b="0" baseline="0" dirty="0" smtClean="0">
                          <a:effectLst/>
                          <a:latin typeface="+mn-lt"/>
                          <a:ea typeface="Times New Roman"/>
                          <a:cs typeface="Times New Roman"/>
                        </a:rPr>
                        <a:t> </a:t>
                      </a:r>
                      <a:r>
                        <a:rPr lang="en-US" sz="1100" b="0" dirty="0" smtClean="0">
                          <a:solidFill>
                            <a:schemeClr val="tx1"/>
                          </a:solidFill>
                          <a:effectLst/>
                        </a:rPr>
                        <a:t>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79281">
                <a:tc>
                  <a:txBody>
                    <a:bodyPr/>
                    <a:lstStyle/>
                    <a:p>
                      <a:pPr algn="ctr">
                        <a:lnSpc>
                          <a:spcPct val="100000"/>
                        </a:lnSpc>
                        <a:spcAft>
                          <a:spcPts val="0"/>
                        </a:spcAft>
                      </a:pPr>
                      <a:r>
                        <a:rPr lang="en-US" sz="1200" b="1" dirty="0" smtClean="0"/>
                        <a:t>6</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effectLst/>
                          <a:latin typeface="+mn-lt"/>
                          <a:ea typeface="Times New Roman"/>
                          <a:cs typeface="Times New Roman"/>
                        </a:rPr>
                        <a:t>I</a:t>
                      </a:r>
                      <a:r>
                        <a:rPr lang="en-US" sz="1100" b="0" baseline="0" dirty="0" smtClean="0">
                          <a:effectLst/>
                          <a:latin typeface="+mn-lt"/>
                          <a:ea typeface="Times New Roman"/>
                          <a:cs typeface="Times New Roman"/>
                        </a:rPr>
                        <a:t> can a</a:t>
                      </a:r>
                      <a:r>
                        <a:rPr lang="en-US" sz="1100" b="0" dirty="0" smtClean="0">
                          <a:effectLst/>
                          <a:latin typeface="+mn-lt"/>
                          <a:ea typeface="Times New Roman"/>
                          <a:cs typeface="Times New Roman"/>
                        </a:rPr>
                        <a:t>nalyze how themes in different</a:t>
                      </a:r>
                      <a:r>
                        <a:rPr lang="en-US" sz="1100" b="0" baseline="0" dirty="0" smtClean="0">
                          <a:effectLst/>
                          <a:latin typeface="+mn-lt"/>
                          <a:ea typeface="Times New Roman"/>
                          <a:cs typeface="Times New Roman"/>
                        </a:rPr>
                        <a:t> text </a:t>
                      </a:r>
                      <a:r>
                        <a:rPr lang="en-US" sz="1100" b="0" dirty="0" smtClean="0">
                          <a:effectLst/>
                          <a:latin typeface="+mn-lt"/>
                          <a:ea typeface="Times New Roman"/>
                          <a:cs typeface="Times New Roman"/>
                        </a:rPr>
                        <a:t>written by the same author are the same. 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37745">
                <a:tc>
                  <a:txBody>
                    <a:bodyPr/>
                    <a:lstStyle/>
                    <a:p>
                      <a:pPr algn="ctr">
                        <a:lnSpc>
                          <a:spcPct val="100000"/>
                        </a:lnSpc>
                        <a:spcAft>
                          <a:spcPts val="0"/>
                        </a:spcAft>
                      </a:pPr>
                      <a:r>
                        <a:rPr lang="en-US" sz="1200" b="1" dirty="0" smtClean="0"/>
                        <a:t>7</a:t>
                      </a:r>
                      <a:endParaRPr lang="en-US" sz="12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I can </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analyze how a character or narrator’s point of view is different than my own. RL.3.6</a:t>
                      </a:r>
                    </a:p>
                  </a:txBody>
                  <a:tcPr marL="97155" marR="97155" marT="47897" marB="47897" anchor="ctr">
                    <a:solidFill>
                      <a:schemeClr val="bg1"/>
                    </a:solidFill>
                  </a:tcPr>
                </a:tc>
                <a:tc hMerge="1">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endParaRPr lang="en-US" sz="14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200" b="1" dirty="0" smtClean="0"/>
                        <a:t>8</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effectLst/>
                          <a:latin typeface="+mn-lt"/>
                          <a:ea typeface="Times New Roman"/>
                          <a:cs typeface="Times New Roman"/>
                        </a:rPr>
                        <a:t>I can compare and contrast from two or more texts about theme, setting and</a:t>
                      </a:r>
                      <a:r>
                        <a:rPr lang="en-US" sz="1100" b="0" baseline="0" dirty="0" smtClean="0">
                          <a:effectLst/>
                          <a:latin typeface="+mn-lt"/>
                          <a:ea typeface="Times New Roman"/>
                          <a:cs typeface="Times New Roman"/>
                        </a:rPr>
                        <a:t> form a conclusion. </a:t>
                      </a:r>
                      <a:r>
                        <a:rPr lang="en-US" sz="1100" b="0" dirty="0" smtClean="0">
                          <a:solidFill>
                            <a:schemeClr val="tx1"/>
                          </a:solidFill>
                          <a:effectLst/>
                        </a:rPr>
                        <a:t>RL.3.9</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67429593"/>
              </p:ext>
            </p:extLst>
          </p:nvPr>
        </p:nvGraphicFramePr>
        <p:xfrm>
          <a:off x="513897" y="4217316"/>
          <a:ext cx="6563360" cy="3516118"/>
        </p:xfrm>
        <a:graphic>
          <a:graphicData uri="http://schemas.openxmlformats.org/drawingml/2006/table">
            <a:tbl>
              <a:tblPr firstRow="1" bandRow="1">
                <a:tableStyleId>{5940675A-B579-460E-94D1-54222C63F5DA}</a:tableStyleId>
              </a:tblPr>
              <a:tblGrid>
                <a:gridCol w="518160"/>
                <a:gridCol w="3840480"/>
                <a:gridCol w="685800"/>
                <a:gridCol w="685800"/>
                <a:gridCol w="833120"/>
              </a:tblGrid>
              <a:tr h="330491">
                <a:tc gridSpan="5">
                  <a:txBody>
                    <a:bodyPr/>
                    <a:lstStyle/>
                    <a:p>
                      <a:pPr algn="ctr">
                        <a:lnSpc>
                          <a:spcPct val="100000"/>
                        </a:lnSpc>
                        <a:spcAft>
                          <a:spcPts val="0"/>
                        </a:spcAft>
                      </a:pPr>
                      <a:r>
                        <a:rPr lang="en-US" sz="1400" b="1" dirty="0" smtClean="0"/>
                        <a:t>Informational Text</a:t>
                      </a:r>
                      <a:endParaRPr lang="en-US" sz="14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58479">
                <a:tc>
                  <a:txBody>
                    <a:bodyPr/>
                    <a:lstStyle/>
                    <a:p>
                      <a:pPr algn="ctr">
                        <a:lnSpc>
                          <a:spcPct val="100000"/>
                        </a:lnSpc>
                        <a:spcAft>
                          <a:spcPts val="0"/>
                        </a:spcAft>
                      </a:pPr>
                      <a:r>
                        <a:rPr lang="en-US" sz="1200" b="1" dirty="0" smtClean="0"/>
                        <a:t>9</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effectLst/>
                        </a:rPr>
                        <a:t>I can answer a how question</a:t>
                      </a:r>
                      <a:r>
                        <a:rPr lang="en-US" sz="1100" b="0" i="0" baseline="0" dirty="0" smtClean="0">
                          <a:effectLst/>
                        </a:rPr>
                        <a:t> about an event.</a:t>
                      </a:r>
                      <a:r>
                        <a:rPr lang="en-US" sz="1100" b="0" i="0" baseline="0" dirty="0" smtClean="0">
                          <a:effectLst/>
                          <a:latin typeface="+mn-lt"/>
                          <a:cs typeface="Times New Roman"/>
                        </a:rPr>
                        <a:t> </a:t>
                      </a:r>
                      <a:r>
                        <a:rPr lang="en-US" sz="1100" b="0" i="0" baseline="0" dirty="0" smtClean="0">
                          <a:latin typeface="+mn-lt"/>
                          <a:ea typeface="Times New Roman"/>
                          <a:cs typeface="Times New Roman"/>
                        </a:rPr>
                        <a:t> RI.3.3</a:t>
                      </a:r>
                      <a:endParaRPr lang="en-US" sz="1100" b="0"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238885">
                <a:tc>
                  <a:txBody>
                    <a:bodyPr/>
                    <a:lstStyle/>
                    <a:p>
                      <a:pPr algn="ctr">
                        <a:lnSpc>
                          <a:spcPct val="100000"/>
                        </a:lnSpc>
                        <a:spcAft>
                          <a:spcPts val="0"/>
                        </a:spcAft>
                      </a:pPr>
                      <a:r>
                        <a:rPr lang="en-US" sz="1200" b="1" dirty="0" smtClean="0"/>
                        <a:t>10</a:t>
                      </a:r>
                      <a:endParaRPr lang="en-US" sz="12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effectLst/>
                        </a:rPr>
                        <a:t>I can explain </a:t>
                      </a:r>
                      <a:r>
                        <a:rPr lang="en-US" sz="1100" b="0" i="0" baseline="0" dirty="0" smtClean="0">
                          <a:effectLst/>
                        </a:rPr>
                        <a:t> the</a:t>
                      </a:r>
                      <a:r>
                        <a:rPr lang="en-US" sz="1100" b="0" i="0" dirty="0" smtClean="0">
                          <a:effectLst/>
                        </a:rPr>
                        <a:t> cause and effect of an</a:t>
                      </a:r>
                      <a:r>
                        <a:rPr lang="en-US" sz="1100" b="0" i="0" baseline="0" dirty="0" smtClean="0">
                          <a:effectLst/>
                        </a:rPr>
                        <a:t> </a:t>
                      </a:r>
                      <a:r>
                        <a:rPr lang="en-US" sz="1100" b="0" i="0" dirty="0" smtClean="0">
                          <a:effectLst/>
                        </a:rPr>
                        <a:t>event.</a:t>
                      </a:r>
                      <a:r>
                        <a:rPr lang="en-US" sz="1100" b="0" i="0" baseline="0" dirty="0" smtClean="0">
                          <a:effectLst/>
                        </a:rPr>
                        <a:t> </a:t>
                      </a:r>
                      <a:r>
                        <a:rPr lang="en-US" sz="1100" b="0" i="0" baseline="0" dirty="0" smtClean="0">
                          <a:latin typeface="+mn-lt"/>
                          <a:ea typeface="Times New Roman"/>
                          <a:cs typeface="Times New Roman"/>
                        </a:rPr>
                        <a:t>RI.3.3</a:t>
                      </a:r>
                      <a:endParaRPr lang="en-US" sz="1100" b="0"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363181">
                <a:tc>
                  <a:txBody>
                    <a:bodyPr/>
                    <a:lstStyle/>
                    <a:p>
                      <a:pPr algn="ctr">
                        <a:lnSpc>
                          <a:spcPct val="100000"/>
                        </a:lnSpc>
                        <a:spcAft>
                          <a:spcPts val="0"/>
                        </a:spcAft>
                      </a:pPr>
                      <a:r>
                        <a:rPr lang="en-US" sz="1200" b="1" dirty="0" smtClean="0"/>
                        <a:t>11</a:t>
                      </a:r>
                      <a:endParaRPr lang="en-US" sz="12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compare an author’s purpose or point of view from my own. </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RI.3.6</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160708">
                <a:tc>
                  <a:txBody>
                    <a:bodyPr/>
                    <a:lstStyle/>
                    <a:p>
                      <a:pPr algn="ctr">
                        <a:lnSpc>
                          <a:spcPct val="100000"/>
                        </a:lnSpc>
                        <a:spcAft>
                          <a:spcPts val="0"/>
                        </a:spcAft>
                      </a:pPr>
                      <a:r>
                        <a:rPr lang="en-US" sz="1200" b="1" dirty="0" smtClean="0"/>
                        <a:t>12</a:t>
                      </a:r>
                      <a:endParaRPr lang="en-US" sz="12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I can explain an author’s point of view using supporting evidence from the text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RI.3.6</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02712">
                <a:tc>
                  <a:txBody>
                    <a:bodyPr/>
                    <a:lstStyle/>
                    <a:p>
                      <a:pPr algn="ctr">
                        <a:lnSpc>
                          <a:spcPct val="100000"/>
                        </a:lnSpc>
                        <a:spcAft>
                          <a:spcPts val="0"/>
                        </a:spcAft>
                      </a:pPr>
                      <a:r>
                        <a:rPr lang="en-US" sz="1200" b="1" dirty="0" smtClean="0"/>
                        <a:t>13</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i="0" dirty="0" smtClean="0">
                          <a:solidFill>
                            <a:srgbClr val="000000"/>
                          </a:solidFill>
                          <a:latin typeface="+mn-lt"/>
                          <a:ea typeface="Times New Roman"/>
                          <a:cs typeface="Times New Roman"/>
                        </a:rPr>
                        <a:t>I can find important points in two texts on the same topic.</a:t>
                      </a:r>
                      <a:r>
                        <a:rPr lang="en-US" sz="1100" b="0" i="0" baseline="0" dirty="0" smtClean="0">
                          <a:solidFill>
                            <a:schemeClr val="tx1"/>
                          </a:solidFill>
                          <a:latin typeface="+mn-lt"/>
                          <a:ea typeface="Times New Roman"/>
                          <a:cs typeface="Times New Roman"/>
                        </a:rPr>
                        <a:t> </a:t>
                      </a:r>
                      <a:r>
                        <a:rPr lang="en-US" sz="1100" b="0" i="0" dirty="0" smtClean="0">
                          <a:effectLst/>
                          <a:latin typeface="+mn-lt"/>
                          <a:ea typeface="Times New Roman"/>
                          <a:cs typeface="Times New Roman"/>
                        </a:rPr>
                        <a:t>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211182">
                <a:tc>
                  <a:txBody>
                    <a:bodyPr/>
                    <a:lstStyle/>
                    <a:p>
                      <a:pPr algn="ctr">
                        <a:lnSpc>
                          <a:spcPct val="100000"/>
                        </a:lnSpc>
                        <a:spcAft>
                          <a:spcPts val="0"/>
                        </a:spcAft>
                      </a:pPr>
                      <a:r>
                        <a:rPr lang="en-US" sz="1200" b="1" dirty="0" smtClean="0"/>
                        <a:t>14</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i="0" dirty="0" smtClean="0">
                          <a:solidFill>
                            <a:srgbClr val="000000"/>
                          </a:solidFill>
                          <a:latin typeface="+mn-lt"/>
                          <a:ea typeface="Times New Roman"/>
                          <a:cs typeface="Times New Roman"/>
                        </a:rPr>
                        <a:t>I can explain how two texts on the same topic are the same or different and give evidence.</a:t>
                      </a:r>
                      <a:r>
                        <a:rPr lang="en-US" sz="1100" b="0" i="0" baseline="0" dirty="0" smtClean="0">
                          <a:solidFill>
                            <a:schemeClr val="tx1"/>
                          </a:solidFill>
                          <a:latin typeface="+mn-lt"/>
                          <a:ea typeface="Times New Roman"/>
                          <a:cs typeface="Times New Roman"/>
                        </a:rPr>
                        <a:t> </a:t>
                      </a:r>
                      <a:r>
                        <a:rPr lang="en-US" sz="1100" b="0" i="0" dirty="0" smtClean="0">
                          <a:effectLst/>
                          <a:latin typeface="+mn-lt"/>
                          <a:ea typeface="Times New Roman"/>
                          <a:cs typeface="Times New Roman"/>
                        </a:rPr>
                        <a:t>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37307">
                <a:tc>
                  <a:txBody>
                    <a:bodyPr/>
                    <a:lstStyle/>
                    <a:p>
                      <a:pPr algn="ctr">
                        <a:lnSpc>
                          <a:spcPct val="100000"/>
                        </a:lnSpc>
                        <a:spcAft>
                          <a:spcPts val="0"/>
                        </a:spcAft>
                      </a:pPr>
                      <a:r>
                        <a:rPr lang="en-US" sz="1200" b="1" dirty="0" smtClean="0"/>
                        <a:t>15</a:t>
                      </a:r>
                      <a:endParaRPr lang="en-US" sz="12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I can </a:t>
                      </a:r>
                      <a:r>
                        <a:rPr kumimoji="0" lang="en-US" sz="1100" b="1" i="0" u="none" strike="noStrike" kern="1200" cap="none" spc="0" normalizeH="0" baseline="0" noProof="0" dirty="0" smtClean="0">
                          <a:ln>
                            <a:noFill/>
                          </a:ln>
                          <a:solidFill>
                            <a:prstClr val="black"/>
                          </a:solidFill>
                          <a:effectLst/>
                          <a:uLnTx/>
                          <a:uFillTx/>
                          <a:latin typeface="+mn-lt"/>
                          <a:ea typeface="Times New Roman"/>
                          <a:cs typeface="Times New Roman"/>
                        </a:rPr>
                        <a:t>analyze</a:t>
                      </a:r>
                      <a:r>
                        <a:rPr kumimoji="0" lang="en-US" sz="1100" b="0" i="0" u="none" strike="noStrike" kern="1200" cap="none" spc="0" normalizeH="0" baseline="0" noProof="0" dirty="0" smtClean="0">
                          <a:ln>
                            <a:noFill/>
                          </a:ln>
                          <a:solidFill>
                            <a:prstClr val="black"/>
                          </a:solidFill>
                          <a:effectLst/>
                          <a:uLnTx/>
                          <a:uFillTx/>
                          <a:latin typeface="+mn-lt"/>
                          <a:ea typeface="Times New Roman"/>
                          <a:cs typeface="Times New Roman"/>
                        </a:rPr>
                        <a:t>  how an author’s point of view is different than my  own.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RI.3.6</a:t>
                      </a:r>
                      <a:endParaRPr kumimoji="0" lang="en-US" sz="1100" b="0"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200" b="1" dirty="0" smtClean="0"/>
                        <a:t>16</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dirty="0" smtClean="0">
                          <a:solidFill>
                            <a:srgbClr val="000000"/>
                          </a:solidFill>
                          <a:latin typeface="+mn-lt"/>
                          <a:ea typeface="Times New Roman"/>
                          <a:cs typeface="Times New Roman"/>
                        </a:rPr>
                        <a:t>I can put key details together from two texts about the same topic, and</a:t>
                      </a:r>
                      <a:r>
                        <a:rPr lang="en-US" sz="1100" b="0" baseline="0" dirty="0" smtClean="0">
                          <a:solidFill>
                            <a:srgbClr val="000000"/>
                          </a:solidFill>
                          <a:latin typeface="+mn-lt"/>
                          <a:ea typeface="Times New Roman"/>
                          <a:cs typeface="Times New Roman"/>
                        </a:rPr>
                        <a:t> make a conclusion.</a:t>
                      </a:r>
                      <a:r>
                        <a:rPr lang="en-US" sz="1100" b="0" baseline="0" dirty="0" smtClean="0">
                          <a:solidFill>
                            <a:schemeClr val="tx1"/>
                          </a:solidFill>
                          <a:latin typeface="+mn-lt"/>
                          <a:ea typeface="Times New Roman"/>
                          <a:cs typeface="Times New Roman"/>
                        </a:rPr>
                        <a:t> </a:t>
                      </a:r>
                      <a:r>
                        <a:rPr lang="en-US" sz="1100" b="0" dirty="0" smtClean="0">
                          <a:effectLst/>
                          <a:latin typeface="+mn-lt"/>
                          <a:ea typeface="Times New Roman"/>
                          <a:cs typeface="Times New Roman"/>
                        </a:rPr>
                        <a:t>RI.3.9</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96645" y="152400"/>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6117735" y="4309840"/>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003083" y="820184"/>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51796735"/>
              </p:ext>
            </p:extLst>
          </p:nvPr>
        </p:nvGraphicFramePr>
        <p:xfrm>
          <a:off x="501985" y="7798716"/>
          <a:ext cx="6580095" cy="1977063"/>
        </p:xfrm>
        <a:graphic>
          <a:graphicData uri="http://schemas.openxmlformats.org/drawingml/2006/table">
            <a:tbl>
              <a:tblPr firstRow="1" bandRow="1">
                <a:tableStyleId>{5940675A-B579-460E-94D1-54222C63F5DA}</a:tableStyleId>
              </a:tblPr>
              <a:tblGrid>
                <a:gridCol w="560295"/>
                <a:gridCol w="3890720"/>
                <a:gridCol w="700454"/>
                <a:gridCol w="563531"/>
                <a:gridCol w="865095"/>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i="0" kern="1200" baseline="0" dirty="0" smtClean="0">
                          <a:solidFill>
                            <a:schemeClr val="tx1"/>
                          </a:solidFill>
                          <a:effectLst/>
                          <a:latin typeface="+mn-lt"/>
                          <a:ea typeface="Times New Roman"/>
                          <a:cs typeface="Times New Roman"/>
                        </a:rPr>
                        <a:t>Using information from the chart, and in your own words, add one or more sentences to paragraph two that give more details to support and help convince others of the student’s opinion. W.3.1c</a:t>
                      </a: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ea typeface="Times New Roman"/>
                          <a:cs typeface="Helvetica" panose="020B0604020202020204" pitchFamily="34" charset="0"/>
                        </a:rPr>
                        <a:t>Which statements below could add appropriate supporting details in the blanks to the opinion paragraph? W.3.1b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The student wants to choose words that would be more convincing for his teacher. Which words would be the best replacements for the underlined words? L 3.3.a </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Which sentence corrects the underlined grammar usage error? L.3.2e</a:t>
                      </a:r>
                      <a:endParaRPr kumimoji="0" lang="en-US" sz="1000" b="0" i="0" u="none" strike="noStrike" kern="1200" cap="none" spc="0" normalizeH="0" baseline="0" noProof="0" dirty="0" smtClean="0">
                        <a:ln>
                          <a:noFill/>
                        </a:ln>
                        <a:solidFill>
                          <a:prstClr val="black"/>
                        </a:solidFill>
                        <a:effectLst/>
                        <a:uLnTx/>
                        <a:uFillTx/>
                        <a:latin typeface="+mn-lt"/>
                        <a:ea typeface="+mn-ea"/>
                        <a:cs typeface="Helvetica" pitchFamily="34" charset="0"/>
                      </a:endParaRP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78738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276386"/>
          </a:xfrm>
          <a:prstGeom prst="rect">
            <a:avLst/>
          </a:prstGeom>
          <a:noFill/>
        </p:spPr>
        <p:txBody>
          <a:bodyPr wrap="square" lIns="101882" tIns="50941" rIns="101882" bIns="50941" rtlCol="0">
            <a:spAutoFit/>
          </a:bodyPr>
          <a:lstStyle/>
          <a:p>
            <a:r>
              <a:rPr lang="en-US" sz="1600" b="1" dirty="0"/>
              <a:t> Title: </a:t>
            </a:r>
            <a:r>
              <a:rPr lang="en-US" sz="1300" i="1" dirty="0"/>
              <a:t>What Happens After a Natural Disaster Classroom Activity</a:t>
            </a:r>
          </a:p>
          <a:p>
            <a:endParaRPr lang="en-US" sz="1300" i="1" dirty="0"/>
          </a:p>
          <a:p>
            <a:r>
              <a:rPr lang="en-US" sz="1300" dirty="0"/>
              <a:t>[Purpose: The facilitator’s goal is to guide students in learning about natural disasters and their after </a:t>
            </a:r>
            <a:r>
              <a:rPr lang="en-US" sz="1300" dirty="0" smtClean="0"/>
              <a:t>effects</a:t>
            </a:r>
            <a:r>
              <a:rPr lang="en-US" sz="1300" dirty="0"/>
              <a:t>. The facilitator will also help students understand how different disaster relief organizations help with the aftermath of a natural disaster.]</a:t>
            </a:r>
          </a:p>
          <a:p>
            <a:endParaRPr lang="en-US" sz="1300" i="1" dirty="0"/>
          </a:p>
          <a:p>
            <a:r>
              <a:rPr lang="en-US" sz="1300" b="1" dirty="0"/>
              <a:t>Facilitator says: </a:t>
            </a:r>
            <a:r>
              <a:rPr lang="en-US" sz="1300" dirty="0"/>
              <a:t>“Today we are going to talk about what happens when a natural disaster occurs and the different kind of help that is provided afterwards. Let’s begin by listing some natural disasters.”</a:t>
            </a:r>
          </a:p>
          <a:p>
            <a:endParaRPr lang="en-US" sz="1300" b="1" dirty="0"/>
          </a:p>
          <a:p>
            <a:r>
              <a:rPr lang="en-US" sz="1300" dirty="0"/>
              <a:t>[Have students work in groups to come up with a list of different types of natural disasters.]</a:t>
            </a:r>
          </a:p>
          <a:p>
            <a:endParaRPr lang="en-US" sz="1300" b="1" dirty="0"/>
          </a:p>
          <a:p>
            <a:r>
              <a:rPr lang="en-US" sz="1300" b="1" dirty="0"/>
              <a:t>Discussion question: </a:t>
            </a:r>
            <a:r>
              <a:rPr lang="en-US" sz="1300" dirty="0"/>
              <a:t>“What are natural disasters?”</a:t>
            </a:r>
          </a:p>
          <a:p>
            <a:endParaRPr lang="en-US" sz="1300" b="1" dirty="0"/>
          </a:p>
          <a:p>
            <a:r>
              <a:rPr lang="en-US" sz="1300" b="1" dirty="0"/>
              <a:t>Possible student responses: </a:t>
            </a:r>
          </a:p>
          <a:p>
            <a:pPr marL="191030" indent="-191030">
              <a:buFont typeface="Arial" panose="020B0604020202020204" pitchFamily="34" charset="0"/>
              <a:buChar char="•"/>
            </a:pPr>
            <a:r>
              <a:rPr lang="en-US" sz="1300" dirty="0"/>
              <a:t>Hurricanes</a:t>
            </a:r>
          </a:p>
          <a:p>
            <a:pPr marL="191030" indent="-191030">
              <a:buFont typeface="Arial" panose="020B0604020202020204" pitchFamily="34" charset="0"/>
              <a:buChar char="•"/>
            </a:pPr>
            <a:r>
              <a:rPr lang="en-US" sz="1300" dirty="0"/>
              <a:t>Earthquakes</a:t>
            </a:r>
          </a:p>
          <a:p>
            <a:pPr marL="191030" indent="-191030">
              <a:buFont typeface="Arial" panose="020B0604020202020204" pitchFamily="34" charset="0"/>
              <a:buChar char="•"/>
            </a:pPr>
            <a:r>
              <a:rPr lang="en-US" sz="1300" dirty="0"/>
              <a:t>Tornadoes</a:t>
            </a:r>
          </a:p>
          <a:p>
            <a:pPr marL="191030" indent="-191030">
              <a:buFont typeface="Arial" panose="020B0604020202020204" pitchFamily="34" charset="0"/>
              <a:buChar char="•"/>
            </a:pPr>
            <a:r>
              <a:rPr lang="en-US" sz="1300" dirty="0"/>
              <a:t>Blizzards</a:t>
            </a:r>
          </a:p>
          <a:p>
            <a:pPr marL="191030" indent="-191030">
              <a:buFont typeface="Arial" panose="020B0604020202020204" pitchFamily="34" charset="0"/>
              <a:buChar char="•"/>
            </a:pPr>
            <a:r>
              <a:rPr lang="en-US" sz="1300" dirty="0"/>
              <a:t>Natural occurrences that cause destruction</a:t>
            </a:r>
          </a:p>
          <a:p>
            <a:endParaRPr lang="en-US" sz="1300" b="1" dirty="0"/>
          </a:p>
          <a:p>
            <a:r>
              <a:rPr lang="en-US" sz="1300" b="1" dirty="0"/>
              <a:t>Facilitator says: </a:t>
            </a:r>
            <a:r>
              <a:rPr lang="en-US" sz="1300" dirty="0"/>
              <a:t>“When natural disasters occur there is always destruction and devastation left behind. Many buildings and houses are destroyed and the only thing that remains is debris.”</a:t>
            </a:r>
          </a:p>
          <a:p>
            <a:endParaRPr lang="en-US" sz="1300" b="1" dirty="0"/>
          </a:p>
          <a:p>
            <a:r>
              <a:rPr lang="en-US" sz="1300" dirty="0"/>
              <a:t>[Display figures 1 and 2]</a:t>
            </a:r>
          </a:p>
          <a:p>
            <a:endParaRPr lang="en-US" sz="1300" dirty="0"/>
          </a:p>
          <a:p>
            <a:r>
              <a:rPr lang="en-US" sz="1300" b="1" dirty="0"/>
              <a:t>Facilitator says:</a:t>
            </a:r>
            <a:r>
              <a:rPr lang="en-US" sz="1300" dirty="0"/>
              <a:t> “ These are pictures of a tornado and the damage it has left behind.”</a:t>
            </a:r>
          </a:p>
          <a:p>
            <a:endParaRPr lang="en-US" sz="1300" dirty="0"/>
          </a:p>
          <a:p>
            <a:r>
              <a:rPr lang="en-US" sz="1300" b="1" dirty="0"/>
              <a:t>Discussion question: </a:t>
            </a:r>
            <a:r>
              <a:rPr lang="en-US" sz="1300" dirty="0"/>
              <a:t>“How does a tornado cause destruction?”</a:t>
            </a:r>
          </a:p>
          <a:p>
            <a:endParaRPr lang="en-US" sz="1300" dirty="0"/>
          </a:p>
          <a:p>
            <a:r>
              <a:rPr lang="en-US" sz="1300" dirty="0"/>
              <a:t>[Have students discuss this question with a partner and then share out in whole group.] </a:t>
            </a:r>
            <a:endParaRPr lang="en-US" sz="1300" b="1" dirty="0"/>
          </a:p>
          <a:p>
            <a:endParaRPr lang="en-US" sz="1300" b="1" dirty="0"/>
          </a:p>
          <a:p>
            <a:r>
              <a:rPr lang="en-US" sz="1300" b="1" dirty="0"/>
              <a:t>Possible student responses</a:t>
            </a:r>
          </a:p>
          <a:p>
            <a:pPr marL="191030" indent="-191030">
              <a:buFont typeface="Arial" panose="020B0604020202020204" pitchFamily="34" charset="0"/>
              <a:buChar char="•"/>
            </a:pPr>
            <a:r>
              <a:rPr lang="en-US" sz="1300" dirty="0"/>
              <a:t>It spins around very fast </a:t>
            </a:r>
          </a:p>
          <a:p>
            <a:pPr marL="191030" indent="-191030">
              <a:buFont typeface="Arial" panose="020B0604020202020204" pitchFamily="34" charset="0"/>
              <a:buChar char="•"/>
            </a:pPr>
            <a:r>
              <a:rPr lang="en-US" sz="1300" dirty="0"/>
              <a:t>It has winds that rotate and get stronger </a:t>
            </a:r>
          </a:p>
          <a:p>
            <a:pPr marL="191030" indent="-191030">
              <a:buFont typeface="Arial" panose="020B0604020202020204" pitchFamily="34" charset="0"/>
              <a:buChar char="•"/>
            </a:pPr>
            <a:r>
              <a:rPr lang="en-US" sz="1300" dirty="0"/>
              <a:t>It moves like a strong funnel picking things up and throwing them</a:t>
            </a:r>
          </a:p>
          <a:p>
            <a:pPr marL="191030" indent="-191030">
              <a:buFont typeface="Arial" panose="020B0604020202020204" pitchFamily="34" charset="0"/>
              <a:buChar char="•"/>
            </a:pPr>
            <a:endParaRPr lang="en-US" sz="1300" dirty="0"/>
          </a:p>
          <a:p>
            <a:r>
              <a:rPr lang="en-US" sz="1300" dirty="0"/>
              <a:t>[Display figure 3]</a:t>
            </a:r>
          </a:p>
          <a:p>
            <a:endParaRPr lang="en-US" sz="1300" b="1" dirty="0"/>
          </a:p>
          <a:p>
            <a:r>
              <a:rPr lang="en-US" sz="1300" b="1" dirty="0"/>
              <a:t>Facilitator says: </a:t>
            </a:r>
            <a:r>
              <a:rPr lang="en-US" sz="1300" dirty="0"/>
              <a:t>“Now look at this picture taken after an earthquake.</a:t>
            </a:r>
            <a:endParaRPr lang="en-US" sz="1300" b="1" dirty="0"/>
          </a:p>
          <a:p>
            <a:endParaRPr lang="en-US" sz="1300" b="1" dirty="0"/>
          </a:p>
          <a:p>
            <a:r>
              <a:rPr lang="en-US" sz="1300" b="1" dirty="0"/>
              <a:t>Discussion question:</a:t>
            </a:r>
            <a:r>
              <a:rPr lang="en-US" sz="1300" dirty="0"/>
              <a:t> “How is the destruction caused by an earthquake different from the destruction caused by a tornado?”</a:t>
            </a:r>
          </a:p>
          <a:p>
            <a:endParaRPr lang="en-US" sz="1300" b="1" dirty="0"/>
          </a:p>
          <a:p>
            <a:endParaRPr lang="en-US" sz="1300" dirty="0"/>
          </a:p>
        </p:txBody>
      </p:sp>
    </p:spTree>
    <p:extLst>
      <p:ext uri="{BB962C8B-B14F-4D97-AF65-F5344CB8AC3E}">
        <p14:creationId xmlns:p14="http://schemas.microsoft.com/office/powerpoint/2010/main" val="17491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7448192"/>
          </a:xfrm>
          <a:prstGeom prst="rect">
            <a:avLst/>
          </a:prstGeom>
          <a:noFill/>
        </p:spPr>
        <p:txBody>
          <a:bodyPr wrap="square" lIns="101882" tIns="50941" rIns="101882" bIns="50941" rtlCol="0">
            <a:spAutoFit/>
          </a:bodyPr>
          <a:lstStyle/>
          <a:p>
            <a:r>
              <a:rPr lang="en-US" sz="1600" b="1" dirty="0"/>
              <a:t> </a:t>
            </a:r>
            <a:endParaRPr lang="en-US" sz="1300" b="1" dirty="0"/>
          </a:p>
          <a:p>
            <a:r>
              <a:rPr lang="en-US" sz="1300" b="1" dirty="0"/>
              <a:t>Possible Student responses: </a:t>
            </a:r>
          </a:p>
          <a:p>
            <a:pPr marL="191030" indent="-191030">
              <a:buFont typeface="Arial" panose="020B0604020202020204" pitchFamily="34" charset="0"/>
              <a:buChar char="•"/>
            </a:pPr>
            <a:r>
              <a:rPr lang="en-US" sz="1300" dirty="0"/>
              <a:t>The earth moves from underneath so roads are destroyed</a:t>
            </a:r>
          </a:p>
          <a:p>
            <a:pPr marL="191030" indent="-191030">
              <a:buFont typeface="Arial" panose="020B0604020202020204" pitchFamily="34" charset="0"/>
              <a:buChar char="•"/>
            </a:pPr>
            <a:r>
              <a:rPr lang="en-US" sz="1300" dirty="0"/>
              <a:t>There is no wind or rain in an earthquake</a:t>
            </a:r>
          </a:p>
          <a:p>
            <a:pPr marL="191030" indent="-191030">
              <a:buFont typeface="Arial" panose="020B0604020202020204" pitchFamily="34" charset="0"/>
              <a:buChar char="•"/>
            </a:pPr>
            <a:r>
              <a:rPr lang="en-US" sz="1300" dirty="0"/>
              <a:t>Buildings fall down from the earth moving instead of being blown down by wind</a:t>
            </a:r>
          </a:p>
          <a:p>
            <a:pPr marL="191030" indent="-191030">
              <a:buFont typeface="Arial" panose="020B0604020202020204" pitchFamily="34" charset="0"/>
              <a:buChar char="•"/>
            </a:pPr>
            <a:endParaRPr lang="en-US" sz="1300" dirty="0"/>
          </a:p>
          <a:p>
            <a:r>
              <a:rPr lang="en-US" sz="1300" dirty="0"/>
              <a:t>[Display figures 4 and 5]</a:t>
            </a:r>
          </a:p>
          <a:p>
            <a:endParaRPr lang="en-US" sz="1300" b="1" dirty="0"/>
          </a:p>
          <a:p>
            <a:r>
              <a:rPr lang="en-US" sz="1300" b="1" dirty="0"/>
              <a:t>Facilitator says: </a:t>
            </a:r>
            <a:r>
              <a:rPr lang="en-US" sz="1300" dirty="0"/>
              <a:t>“These are pictures of a hurricane and the aftermath of a hurricane. Hurricanes and tornadoes both have strong winds and rain but they are different kinds of storms. Can anyone tell us how they are different?”</a:t>
            </a:r>
          </a:p>
          <a:p>
            <a:endParaRPr lang="en-US" sz="1300" b="1" dirty="0"/>
          </a:p>
          <a:p>
            <a:r>
              <a:rPr lang="en-US" sz="1300" dirty="0"/>
              <a:t>[Call on a student and discuss response with class.]</a:t>
            </a:r>
          </a:p>
          <a:p>
            <a:endParaRPr lang="en-US" sz="1300" dirty="0"/>
          </a:p>
          <a:p>
            <a:r>
              <a:rPr lang="en-US" sz="1300" b="1" dirty="0"/>
              <a:t>Discussion question: </a:t>
            </a:r>
            <a:r>
              <a:rPr lang="en-US" sz="1300" dirty="0"/>
              <a:t>“How do people get help after a natural disaster?”</a:t>
            </a:r>
          </a:p>
          <a:p>
            <a:endParaRPr lang="en-US" sz="1300" dirty="0"/>
          </a:p>
          <a:p>
            <a:r>
              <a:rPr lang="en-US" sz="1300" b="1" dirty="0"/>
              <a:t>Possible Student responses </a:t>
            </a:r>
          </a:p>
          <a:p>
            <a:pPr marL="191030" indent="-191030">
              <a:buFont typeface="Arial" panose="020B0604020202020204" pitchFamily="34" charset="0"/>
              <a:buChar char="•"/>
            </a:pPr>
            <a:r>
              <a:rPr lang="en-US" sz="1300" dirty="0"/>
              <a:t>From police </a:t>
            </a:r>
            <a:r>
              <a:rPr lang="en-US" sz="1300"/>
              <a:t>and firemen</a:t>
            </a:r>
            <a:endParaRPr lang="en-US" sz="1300" dirty="0"/>
          </a:p>
          <a:p>
            <a:pPr marL="191030" indent="-191030">
              <a:buFont typeface="Arial" panose="020B0604020202020204" pitchFamily="34" charset="0"/>
              <a:buChar char="•"/>
            </a:pPr>
            <a:r>
              <a:rPr lang="en-US" sz="1300" dirty="0"/>
              <a:t>From the government</a:t>
            </a:r>
          </a:p>
          <a:p>
            <a:pPr marL="191030" indent="-191030">
              <a:buFont typeface="Arial" panose="020B0604020202020204" pitchFamily="34" charset="0"/>
              <a:buChar char="•"/>
            </a:pPr>
            <a:r>
              <a:rPr lang="en-US" sz="1300" dirty="0"/>
              <a:t>From the Red Cross</a:t>
            </a:r>
          </a:p>
          <a:p>
            <a:pPr marL="191030" indent="-191030">
              <a:buFont typeface="Arial" panose="020B0604020202020204" pitchFamily="34" charset="0"/>
              <a:buChar char="•"/>
            </a:pPr>
            <a:endParaRPr lang="en-US" sz="1300" dirty="0"/>
          </a:p>
          <a:p>
            <a:r>
              <a:rPr lang="en-US" sz="1300" dirty="0"/>
              <a:t>[Display figure 6]</a:t>
            </a:r>
          </a:p>
          <a:p>
            <a:pPr marL="191030" indent="-191030">
              <a:buFont typeface="Arial" panose="020B0604020202020204" pitchFamily="34" charset="0"/>
              <a:buChar char="•"/>
            </a:pPr>
            <a:endParaRPr lang="en-US" sz="1300" dirty="0"/>
          </a:p>
          <a:p>
            <a:r>
              <a:rPr lang="en-US" sz="1300" b="1" dirty="0"/>
              <a:t>Facilitator says: </a:t>
            </a:r>
            <a:r>
              <a:rPr lang="en-US" sz="1300" dirty="0"/>
              <a:t>“After a devastating natural disaster many people are left without food or shelter. They also have piles and piles of debris that need to be cleared away before they can start rebuilding. There are many organizations around the world that help communities deal with the aftermath of natural disasters. These men and women dedicate their lives to helping people recover from disaster by providing them with food, clothing, shelter and medical assistance. Here are the logos of some of those organizations.”</a:t>
            </a:r>
          </a:p>
          <a:p>
            <a:endParaRPr lang="en-US" sz="1300" b="1" dirty="0"/>
          </a:p>
          <a:p>
            <a:r>
              <a:rPr lang="en-US" sz="1300" b="1" dirty="0"/>
              <a:t>Facilitator says: “In your performance task, you will be learning more about the Red Cross.</a:t>
            </a:r>
          </a:p>
          <a:p>
            <a:r>
              <a:rPr lang="en-US" sz="1300" b="1" dirty="0"/>
              <a:t>The group work you did today should help prepare you for the research and writing you will be doing in the performance task.” </a:t>
            </a:r>
          </a:p>
          <a:p>
            <a:endParaRPr lang="en-US" sz="1300" b="1" dirty="0"/>
          </a:p>
          <a:p>
            <a:r>
              <a:rPr lang="en-US" sz="1300" b="1" dirty="0"/>
              <a:t>Note: Facilitator should collect student notes from this activity.</a:t>
            </a:r>
          </a:p>
          <a:p>
            <a:endParaRPr lang="en-US" sz="1300" dirty="0"/>
          </a:p>
        </p:txBody>
      </p:sp>
    </p:spTree>
    <p:extLst>
      <p:ext uri="{BB962C8B-B14F-4D97-AF65-F5344CB8AC3E}">
        <p14:creationId xmlns:p14="http://schemas.microsoft.com/office/powerpoint/2010/main" val="93240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pic>
        <p:nvPicPr>
          <p:cNvPr id="2052" name="Picture 4" descr="http://s.hswstatic.com/gif/eye-of-torn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560" y="1188124"/>
            <a:ext cx="4318000" cy="3279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2.cdn.turner.com/cnn/dam/assets/140430163810-04-weather-0430-horizontal-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 y="5364480"/>
            <a:ext cx="6045200" cy="3300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28149" y="708232"/>
            <a:ext cx="889659" cy="595319"/>
          </a:xfrm>
          <a:prstGeom prst="rect">
            <a:avLst/>
          </a:prstGeom>
          <a:noFill/>
        </p:spPr>
        <p:txBody>
          <a:bodyPr wrap="none" lIns="101882" tIns="50941" rIns="101882" bIns="50941" rtlCol="0">
            <a:spAutoFit/>
          </a:bodyPr>
          <a:lstStyle/>
          <a:p>
            <a:r>
              <a:rPr lang="en-US" sz="1600" dirty="0"/>
              <a:t>Figure 1</a:t>
            </a:r>
          </a:p>
          <a:p>
            <a:r>
              <a:rPr lang="en-US" sz="1600" dirty="0"/>
              <a:t>Tornado</a:t>
            </a:r>
          </a:p>
        </p:txBody>
      </p:sp>
      <p:sp>
        <p:nvSpPr>
          <p:cNvPr id="5" name="TextBox 4"/>
          <p:cNvSpPr txBox="1"/>
          <p:nvPr/>
        </p:nvSpPr>
        <p:spPr>
          <a:xfrm>
            <a:off x="2504440" y="4861560"/>
            <a:ext cx="3661448" cy="595319"/>
          </a:xfrm>
          <a:prstGeom prst="rect">
            <a:avLst/>
          </a:prstGeom>
          <a:noFill/>
        </p:spPr>
        <p:txBody>
          <a:bodyPr wrap="square" lIns="101882" tIns="50941" rIns="101882" bIns="50941" rtlCol="0">
            <a:spAutoFit/>
          </a:bodyPr>
          <a:lstStyle/>
          <a:p>
            <a:r>
              <a:rPr lang="en-US" sz="1600" dirty="0"/>
              <a:t>                  Figure 2</a:t>
            </a:r>
          </a:p>
          <a:p>
            <a:r>
              <a:rPr lang="en-US" sz="1600" dirty="0"/>
              <a:t>Destruction left after a tornado</a:t>
            </a:r>
          </a:p>
        </p:txBody>
      </p:sp>
    </p:spTree>
    <p:extLst>
      <p:ext uri="{BB962C8B-B14F-4D97-AF65-F5344CB8AC3E}">
        <p14:creationId xmlns:p14="http://schemas.microsoft.com/office/powerpoint/2010/main" val="153051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560" y="301967"/>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TextBox 1"/>
          <p:cNvSpPr txBox="1"/>
          <p:nvPr/>
        </p:nvSpPr>
        <p:spPr>
          <a:xfrm>
            <a:off x="2763520" y="1097330"/>
            <a:ext cx="2530621" cy="595319"/>
          </a:xfrm>
          <a:prstGeom prst="rect">
            <a:avLst/>
          </a:prstGeom>
          <a:noFill/>
        </p:spPr>
        <p:txBody>
          <a:bodyPr wrap="none" lIns="101882" tIns="50941" rIns="101882" bIns="50941" rtlCol="0">
            <a:spAutoFit/>
          </a:bodyPr>
          <a:lstStyle/>
          <a:p>
            <a:r>
              <a:rPr lang="en-US" sz="1600" dirty="0"/>
              <a:t>               Figure 3</a:t>
            </a:r>
          </a:p>
          <a:p>
            <a:r>
              <a:rPr lang="en-US" sz="1600" dirty="0"/>
              <a:t>Aftermath of an earthquake</a:t>
            </a:r>
          </a:p>
        </p:txBody>
      </p:sp>
      <p:pic>
        <p:nvPicPr>
          <p:cNvPr id="3074" name="Picture 2" descr="http://msnbcmedia.msn.com/i/MSNBC/Components/Photo/_new/pb-120207-philippines-earthquake-nj-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06" y="1844041"/>
            <a:ext cx="6663909" cy="416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2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4274</TotalTime>
  <Words>15141</Words>
  <Application>Microsoft Office PowerPoint</Application>
  <PresentationFormat>Custom</PresentationFormat>
  <Paragraphs>1915</Paragraphs>
  <Slides>52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Bookman Old Style</vt:lpstr>
      <vt:lpstr>Calibri</vt:lpstr>
      <vt:lpstr>Courier New</vt:lpstr>
      <vt:lpstr>GillSansMT</vt:lpstr>
      <vt:lpstr>Helvetica</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566</cp:revision>
  <cp:lastPrinted>2015-05-02T16:17:33Z</cp:lastPrinted>
  <dcterms:created xsi:type="dcterms:W3CDTF">2013-06-13T16:49:22Z</dcterms:created>
  <dcterms:modified xsi:type="dcterms:W3CDTF">2016-04-22T17:27:43Z</dcterms:modified>
</cp:coreProperties>
</file>