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524" r:id="rId2"/>
    <p:sldId id="525" r:id="rId3"/>
    <p:sldId id="576" r:id="rId4"/>
    <p:sldId id="582" r:id="rId5"/>
    <p:sldId id="578" r:id="rId6"/>
    <p:sldId id="579" r:id="rId7"/>
    <p:sldId id="580" r:id="rId8"/>
    <p:sldId id="581" r:id="rId9"/>
    <p:sldId id="527" r:id="rId10"/>
    <p:sldId id="528" r:id="rId11"/>
    <p:sldId id="529" r:id="rId12"/>
    <p:sldId id="530" r:id="rId13"/>
    <p:sldId id="571" r:id="rId14"/>
    <p:sldId id="572" r:id="rId15"/>
    <p:sldId id="577"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 id="545" r:id="rId29"/>
    <p:sldId id="546" r:id="rId30"/>
    <p:sldId id="547" r:id="rId31"/>
    <p:sldId id="548" r:id="rId32"/>
    <p:sldId id="549" r:id="rId33"/>
    <p:sldId id="550" r:id="rId34"/>
    <p:sldId id="551" r:id="rId35"/>
    <p:sldId id="498" r:id="rId36"/>
    <p:sldId id="566" r:id="rId37"/>
    <p:sldId id="573" r:id="rId38"/>
    <p:sldId id="553" r:id="rId39"/>
    <p:sldId id="574" r:id="rId40"/>
    <p:sldId id="555" r:id="rId41"/>
    <p:sldId id="556" r:id="rId42"/>
    <p:sldId id="557" r:id="rId43"/>
    <p:sldId id="558" r:id="rId44"/>
    <p:sldId id="559" r:id="rId45"/>
    <p:sldId id="575" r:id="rId46"/>
    <p:sldId id="561" r:id="rId47"/>
    <p:sldId id="563" r:id="rId48"/>
    <p:sldId id="568" r:id="rId49"/>
    <p:sldId id="562" r:id="rId50"/>
    <p:sldId id="564" r:id="rId51"/>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15" autoAdjust="0"/>
    <p:restoredTop sz="98448" autoAdjust="0"/>
  </p:normalViewPr>
  <p:slideViewPr>
    <p:cSldViewPr>
      <p:cViewPr>
        <p:scale>
          <a:sx n="86" d="100"/>
          <a:sy n="86" d="100"/>
        </p:scale>
        <p:origin x="1680" y="-540"/>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4/22/2016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10</a:t>
            </a:fld>
            <a:endParaRPr lang="en-US" dirty="0"/>
          </a:p>
        </p:txBody>
      </p:sp>
    </p:spTree>
    <p:extLst>
      <p:ext uri="{BB962C8B-B14F-4D97-AF65-F5344CB8AC3E}">
        <p14:creationId xmlns:p14="http://schemas.microsoft.com/office/powerpoint/2010/main" val="30639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11</a:t>
            </a:fld>
            <a:endParaRPr lang="en-US" dirty="0"/>
          </a:p>
        </p:txBody>
      </p:sp>
    </p:spTree>
    <p:extLst>
      <p:ext uri="{BB962C8B-B14F-4D97-AF65-F5344CB8AC3E}">
        <p14:creationId xmlns:p14="http://schemas.microsoft.com/office/powerpoint/2010/main" val="132807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29" name="Shape 129"/>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7897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44</a:t>
            </a:fld>
            <a:endParaRPr lang="en-US" dirty="0"/>
          </a:p>
        </p:txBody>
      </p:sp>
    </p:spTree>
    <p:extLst>
      <p:ext uri="{BB962C8B-B14F-4D97-AF65-F5344CB8AC3E}">
        <p14:creationId xmlns:p14="http://schemas.microsoft.com/office/powerpoint/2010/main" val="56713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50</a:t>
            </a:fld>
            <a:endParaRPr lang="en-US" dirty="0"/>
          </a:p>
        </p:txBody>
      </p:sp>
    </p:spTree>
    <p:extLst>
      <p:ext uri="{BB962C8B-B14F-4D97-AF65-F5344CB8AC3E}">
        <p14:creationId xmlns:p14="http://schemas.microsoft.com/office/powerpoint/2010/main" val="1659714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657600" y="9067800"/>
            <a:ext cx="1781175" cy="535517"/>
          </a:xfrm>
        </p:spPr>
        <p:txBody>
          <a:bodyPr/>
          <a:lstStyle/>
          <a:p>
            <a:endParaRPr lang="en-US" dirty="0"/>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91C9F3C-5175-4E3A-98BB-AD089760102E}" type="datetime1">
              <a:rPr lang="en-US" smtClean="0"/>
              <a:pPr/>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4/22/2016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4/22/2016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4/22/2016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2209800"/>
            <a:ext cx="6995160" cy="6638079"/>
          </a:xfrm>
          <a:prstGeom prst="rect">
            <a:avLst/>
          </a:prstGeom>
        </p:spPr>
        <p:txBody>
          <a:bodyPr vert="horz" lIns="101881" tIns="50941" rIns="101881"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4/22/2016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
        <p:nvSpPr>
          <p:cNvPr id="8" name="Rectangle 7"/>
          <p:cNvSpPr/>
          <p:nvPr userDrawn="1"/>
        </p:nvSpPr>
        <p:spPr>
          <a:xfrm>
            <a:off x="3657600" y="979637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07/02/2015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homestead.com/Grade-6.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icestories.exploratorium.edu/dispatches/antarctic-projects/icecub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levercrazes.com/page/What_Is_STEM/79/55/"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livebinders.com/play/play?id=77484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699820" y="2112502"/>
            <a:ext cx="2595257" cy="1665463"/>
            <a:chOff x="1031136" y="2703148"/>
            <a:chExt cx="2379789" cy="1665463"/>
          </a:xfrm>
        </p:grpSpPr>
        <p:sp>
          <p:nvSpPr>
            <p:cNvPr id="25" name="Parallelogram 24"/>
            <p:cNvSpPr/>
            <p:nvPr/>
          </p:nvSpPr>
          <p:spPr>
            <a:xfrm rot="1293572" flipH="1">
              <a:off x="1031136" y="2725596"/>
              <a:ext cx="2352248"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6" name="Parallelogram 25"/>
            <p:cNvSpPr/>
            <p:nvPr/>
          </p:nvSpPr>
          <p:spPr>
            <a:xfrm>
              <a:off x="1371601" y="2703148"/>
              <a:ext cx="2039324"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7" name="Rectangle 26"/>
            <p:cNvSpPr/>
            <p:nvPr/>
          </p:nvSpPr>
          <p:spPr>
            <a:xfrm>
              <a:off x="1799990" y="3067027"/>
              <a:ext cx="1226718"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6 </a:t>
              </a:r>
            </a:p>
          </p:txBody>
        </p:sp>
      </p:grpSp>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16" name="Group 15"/>
          <p:cNvGrpSpPr/>
          <p:nvPr/>
        </p:nvGrpSpPr>
        <p:grpSpPr>
          <a:xfrm>
            <a:off x="762000" y="1053386"/>
            <a:ext cx="5829300" cy="4972575"/>
            <a:chOff x="767688" y="292798"/>
            <a:chExt cx="5486400" cy="4746548"/>
          </a:xfrm>
        </p:grpSpPr>
        <p:sp>
          <p:nvSpPr>
            <p:cNvPr id="17" name="TextBox 16"/>
            <p:cNvSpPr txBox="1"/>
            <p:nvPr/>
          </p:nvSpPr>
          <p:spPr>
            <a:xfrm>
              <a:off x="767688" y="3447865"/>
              <a:ext cx="5486400" cy="1591481"/>
            </a:xfrm>
            <a:prstGeom prst="rect">
              <a:avLst/>
            </a:prstGeom>
            <a:noFill/>
            <a:ln>
              <a:noFill/>
            </a:ln>
          </p:spPr>
          <p:txBody>
            <a:bodyPr wrap="square" lIns="96661" tIns="48331" rIns="96661" bIns="48331" rtlCol="0">
              <a:spAutoFit/>
            </a:bodyPr>
            <a:lstStyle/>
            <a:p>
              <a:r>
                <a:rPr lang="en-US" sz="3400" b="1" dirty="0" smtClean="0">
                  <a:effectLst>
                    <a:outerShdw blurRad="38100" dist="38100" dir="2700000" algn="tl">
                      <a:srgbClr val="000000">
                        <a:alpha val="43137"/>
                      </a:srgbClr>
                    </a:outerShdw>
                  </a:effectLst>
                </a:rPr>
                <a:t>Teacher Directions</a:t>
              </a:r>
            </a:p>
            <a:p>
              <a:r>
                <a:rPr lang="en-US" sz="3400" b="1" dirty="0" smtClean="0">
                  <a:effectLst>
                    <a:outerShdw blurRad="38100" dist="38100" dir="2700000" algn="tl">
                      <a:srgbClr val="000000">
                        <a:alpha val="43137"/>
                      </a:srgbClr>
                    </a:outerShdw>
                  </a:effectLst>
                </a:rPr>
                <a:t>Quarter 4 </a:t>
              </a:r>
              <a:r>
                <a:rPr lang="en-US" sz="3400" b="1" dirty="0">
                  <a:effectLst>
                    <a:outerShdw blurRad="38100" dist="38100" dir="2700000" algn="tl">
                      <a:srgbClr val="000000">
                        <a:alpha val="43137"/>
                      </a:srgbClr>
                    </a:outerShdw>
                  </a:effectLst>
                </a:rPr>
                <a:t>Pre-Assessment</a:t>
              </a:r>
            </a:p>
            <a:p>
              <a:pPr algn="ctr"/>
              <a:endParaRPr lang="en-US" sz="3400" b="1" dirty="0">
                <a:effectLst>
                  <a:outerShdw blurRad="38100" dist="38100" dir="2700000" algn="tl">
                    <a:srgbClr val="000000">
                      <a:alpha val="43137"/>
                    </a:srgbClr>
                  </a:outerShdw>
                </a:effectLst>
              </a:endParaRPr>
            </a:p>
          </p:txBody>
        </p:sp>
        <p:sp>
          <p:nvSpPr>
            <p:cNvPr id="19" name="Rectangle 18"/>
            <p:cNvSpPr/>
            <p:nvPr/>
          </p:nvSpPr>
          <p:spPr>
            <a:xfrm>
              <a:off x="914400" y="292798"/>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18" name="Rectangle 17"/>
          <p:cNvSpPr/>
          <p:nvPr/>
        </p:nvSpPr>
        <p:spPr>
          <a:xfrm>
            <a:off x="840183" y="5787375"/>
            <a:ext cx="4160520" cy="2747773"/>
          </a:xfrm>
          <a:prstGeom prst="rect">
            <a:avLst/>
          </a:prstGeom>
        </p:spPr>
        <p:txBody>
          <a:bodyPr wrap="square" lIns="96378" tIns="48189" rIns="96378" bIns="48189">
            <a:spAutoFit/>
          </a:bodyPr>
          <a:lstStyle/>
          <a:p>
            <a:r>
              <a:rPr lang="en-US" sz="1300" b="1" u="sng" dirty="0">
                <a:effectLst>
                  <a:outerShdw blurRad="38100" dist="38100" dir="2700000" algn="tl">
                    <a:srgbClr val="000000">
                      <a:alpha val="43137"/>
                    </a:srgbClr>
                  </a:outerShdw>
                </a:effectLst>
              </a:rPr>
              <a:t>Readin</a:t>
            </a:r>
            <a:r>
              <a:rPr lang="en-US" sz="1300" b="1" dirty="0">
                <a:effectLst>
                  <a:outerShdw blurRad="38100" dist="38100" dir="2700000" algn="tl">
                    <a:srgbClr val="000000">
                      <a:alpha val="43137"/>
                    </a:srgbClr>
                  </a:outerShdw>
                </a:effectLst>
              </a:rPr>
              <a:t>g</a:t>
            </a:r>
          </a:p>
          <a:p>
            <a:r>
              <a:rPr lang="en-US" sz="1300" b="1" dirty="0"/>
              <a:t>12 Selected-Response Items </a:t>
            </a:r>
          </a:p>
          <a:p>
            <a:r>
              <a:rPr lang="en-US" sz="1300" b="1" dirty="0"/>
              <a:t>  1 Constructed Response </a:t>
            </a:r>
          </a:p>
          <a:p>
            <a:r>
              <a:rPr lang="en-US" sz="1300" b="1" u="sng" dirty="0">
                <a:effectLst>
                  <a:outerShdw blurRad="38100" dist="38100" dir="2700000" algn="tl">
                    <a:srgbClr val="000000">
                      <a:alpha val="43137"/>
                    </a:srgbClr>
                  </a:outerShdw>
                </a:effectLst>
              </a:rPr>
              <a:t>Research</a:t>
            </a:r>
          </a:p>
          <a:p>
            <a:r>
              <a:rPr lang="en-US" sz="1300" b="1" dirty="0"/>
              <a:t>  3 </a:t>
            </a:r>
            <a:r>
              <a:rPr lang="en-US" sz="1300" b="1" dirty="0" smtClean="0"/>
              <a:t>Constructed Response</a:t>
            </a:r>
            <a:endParaRPr lang="en-US" sz="1300" b="1" dirty="0"/>
          </a:p>
          <a:p>
            <a:r>
              <a:rPr lang="en-US" sz="1300" b="1" u="sng" dirty="0">
                <a:effectLst>
                  <a:outerShdw blurRad="38100" dist="38100" dir="2700000" algn="tl">
                    <a:srgbClr val="000000">
                      <a:alpha val="43137"/>
                    </a:srgbClr>
                  </a:outerShdw>
                </a:effectLst>
              </a:rPr>
              <a:t>Writing</a:t>
            </a:r>
          </a:p>
          <a:p>
            <a:r>
              <a:rPr lang="en-US" sz="1300" b="1" dirty="0"/>
              <a:t>  1 Full Composition (Performance Task)</a:t>
            </a:r>
          </a:p>
          <a:p>
            <a:r>
              <a:rPr lang="en-US" sz="1300" b="1" dirty="0"/>
              <a:t>  1 Brief Write </a:t>
            </a:r>
          </a:p>
          <a:p>
            <a:r>
              <a:rPr lang="en-US" sz="1300" b="1" dirty="0"/>
              <a:t>  1 Write to Revise </a:t>
            </a:r>
          </a:p>
          <a:p>
            <a:r>
              <a:rPr lang="en-US" sz="1300" b="1" u="sng" dirty="0">
                <a:effectLst>
                  <a:outerShdw blurRad="38100" dist="38100" dir="2700000" algn="tl">
                    <a:srgbClr val="000000">
                      <a:alpha val="43137"/>
                    </a:srgbClr>
                  </a:outerShdw>
                </a:effectLst>
              </a:rPr>
              <a:t>Writing </a:t>
            </a:r>
            <a:r>
              <a:rPr lang="en-US" sz="1300" b="1" u="sng" dirty="0" smtClean="0">
                <a:effectLst>
                  <a:outerShdw blurRad="38100" dist="38100" dir="2700000" algn="tl">
                    <a:srgbClr val="000000">
                      <a:alpha val="43137"/>
                    </a:srgbClr>
                  </a:outerShdw>
                </a:effectLst>
              </a:rPr>
              <a:t>w/ </a:t>
            </a:r>
            <a:r>
              <a:rPr lang="en-US" sz="1300" b="1" u="sng" dirty="0">
                <a:effectLst>
                  <a:outerShdw blurRad="38100" dist="38100" dir="2700000" algn="tl">
                    <a:srgbClr val="000000">
                      <a:alpha val="43137"/>
                    </a:srgbClr>
                  </a:outerShdw>
                </a:effectLst>
              </a:rPr>
              <a:t>Integrated Language</a:t>
            </a:r>
          </a:p>
          <a:p>
            <a:r>
              <a:rPr lang="en-US" sz="1300" b="1" dirty="0"/>
              <a:t>  1 Language/Vocabulary</a:t>
            </a:r>
          </a:p>
          <a:p>
            <a:r>
              <a:rPr lang="en-US" sz="1300" b="1" dirty="0"/>
              <a:t>  1 Edit/Clarify</a:t>
            </a:r>
          </a:p>
          <a:p>
            <a:endParaRPr lang="en-US" sz="1300" dirty="0"/>
          </a:p>
        </p:txBody>
      </p:sp>
      <p:sp>
        <p:nvSpPr>
          <p:cNvPr id="30" name="Rectangle 29"/>
          <p:cNvSpPr/>
          <p:nvPr/>
        </p:nvSpPr>
        <p:spPr>
          <a:xfrm>
            <a:off x="4944109" y="8707824"/>
            <a:ext cx="2660968"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51" tIns="53675" rIns="107351" bIns="53675" rtlCol="0" anchor="t"/>
          <a:lstStyle/>
          <a:p>
            <a:r>
              <a:rPr lang="en-US" sz="1300" b="1" dirty="0">
                <a:solidFill>
                  <a:schemeClr val="tx1"/>
                </a:solidFill>
              </a:rPr>
              <a:t>Order at HSD Print Shop…</a:t>
            </a:r>
          </a:p>
          <a:p>
            <a:r>
              <a:rPr lang="en-US" sz="900" dirty="0">
                <a:solidFill>
                  <a:schemeClr val="tx1"/>
                </a:solidFill>
                <a:hlinkClick r:id="rId3"/>
              </a:rPr>
              <a:t>http://www.hsd.k12.or.us/Departments/PrintShop/WebSubmissionForms.aspx</a:t>
            </a:r>
            <a:endParaRPr lang="en-US" sz="900" dirty="0">
              <a:solidFill>
                <a:schemeClr val="tx1"/>
              </a:solidFill>
            </a:endParaRPr>
          </a:p>
          <a:p>
            <a:endParaRPr lang="en-US" sz="900" dirty="0">
              <a:solidFill>
                <a:schemeClr val="tx1"/>
              </a:solidFill>
            </a:endParaRPr>
          </a:p>
        </p:txBody>
      </p:sp>
    </p:spTree>
    <p:extLst>
      <p:ext uri="{BB962C8B-B14F-4D97-AF65-F5344CB8AC3E}">
        <p14:creationId xmlns:p14="http://schemas.microsoft.com/office/powerpoint/2010/main" val="189188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413784160"/>
              </p:ext>
            </p:extLst>
          </p:nvPr>
        </p:nvGraphicFramePr>
        <p:xfrm>
          <a:off x="404814" y="3001554"/>
          <a:ext cx="6876753" cy="1468846"/>
        </p:xfrm>
        <a:graphic>
          <a:graphicData uri="http://schemas.openxmlformats.org/drawingml/2006/table">
            <a:tbl>
              <a:tblPr firstRow="1" firstCol="1" bandRow="1"/>
              <a:tblGrid>
                <a:gridCol w="826492"/>
                <a:gridCol w="933685"/>
                <a:gridCol w="903166"/>
                <a:gridCol w="740838"/>
                <a:gridCol w="808117"/>
                <a:gridCol w="716198"/>
                <a:gridCol w="739274"/>
                <a:gridCol w="1208983"/>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694" marR="3469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321961">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4694" marR="3469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167623" y="239489"/>
            <a:ext cx="7376443" cy="7940635"/>
            <a:chOff x="157758" y="228600"/>
            <a:chExt cx="6942535" cy="7579698"/>
          </a:xfrm>
        </p:grpSpPr>
        <p:sp>
          <p:nvSpPr>
            <p:cNvPr id="6" name="TextBox 5"/>
            <p:cNvSpPr txBox="1"/>
            <p:nvPr/>
          </p:nvSpPr>
          <p:spPr>
            <a:xfrm>
              <a:off x="352425" y="228600"/>
              <a:ext cx="6553200" cy="7579698"/>
            </a:xfrm>
            <a:prstGeom prst="rect">
              <a:avLst/>
            </a:prstGeom>
            <a:noFill/>
          </p:spPr>
          <p:txBody>
            <a:bodyPr wrap="square" rtlCol="0">
              <a:spAutoFit/>
            </a:bodyPr>
            <a:lstStyle/>
            <a:p>
              <a:pPr algn="ctr"/>
              <a:r>
                <a:rPr lang="en-US" sz="1400" b="1" u="sng" dirty="0" smtClean="0"/>
                <a:t>Pre-Assessments </a:t>
              </a:r>
              <a:r>
                <a:rPr lang="en-US" sz="1400" b="1" u="sng" dirty="0"/>
                <a:t>and Learning Progressions</a:t>
              </a:r>
            </a:p>
            <a:p>
              <a:pPr algn="ctr"/>
              <a:endParaRPr lang="en-US" sz="1400" b="1" u="sng" dirty="0"/>
            </a:p>
            <a:p>
              <a:r>
                <a:rPr lang="en-US" sz="1200" dirty="0"/>
                <a:t>The </a:t>
              </a:r>
              <a:r>
                <a:rPr lang="en-US" sz="1200" b="1" u="sng" dirty="0"/>
                <a:t>pre-assessments</a:t>
              </a:r>
              <a:r>
                <a:rPr lang="en-US" sz="1200" dirty="0"/>
                <a:t> are </a:t>
              </a:r>
              <a:r>
                <a:rPr lang="en-US" sz="1200" dirty="0" smtClean="0"/>
                <a:t>unique and measure </a:t>
              </a:r>
              <a:r>
                <a:rPr lang="en-US" sz="1200" dirty="0"/>
                <a:t>progress </a:t>
              </a:r>
              <a:r>
                <a:rPr lang="en-US" sz="1200" b="1" i="1" u="sng" dirty="0"/>
                <a:t>toward a standard</a:t>
              </a:r>
              <a:r>
                <a:rPr lang="en-US" sz="1200" dirty="0"/>
                <a:t>. </a:t>
              </a:r>
            </a:p>
            <a:p>
              <a:endParaRPr lang="en-US" sz="800" dirty="0"/>
            </a:p>
            <a:p>
              <a:r>
                <a:rPr lang="en-US" sz="1200" dirty="0"/>
                <a:t>Unlike the </a:t>
              </a:r>
              <a:r>
                <a:rPr lang="en-US" sz="1200" b="1" u="sng" dirty="0"/>
                <a:t>C</a:t>
              </a:r>
              <a:r>
                <a:rPr lang="en-US" sz="1200" dirty="0"/>
                <a:t>ommon </a:t>
              </a:r>
              <a:r>
                <a:rPr lang="en-US" sz="1200" b="1" u="sng" dirty="0"/>
                <a:t>F</a:t>
              </a:r>
              <a:r>
                <a:rPr lang="en-US" sz="1200" dirty="0"/>
                <a:t>ormative </a:t>
              </a:r>
              <a:r>
                <a:rPr lang="en-US" sz="1200" b="1" u="sng" dirty="0"/>
                <a:t>A</a:t>
              </a:r>
              <a:r>
                <a:rPr lang="en-US" sz="1200" dirty="0"/>
                <a:t>ssessments which measure standard mastery, the pre-assessments are more like a </a:t>
              </a:r>
              <a:r>
                <a:rPr lang="en-US" sz="1200" dirty="0" smtClean="0"/>
                <a:t>baseline </a:t>
              </a:r>
              <a:r>
                <a:rPr lang="en-US" sz="1200" dirty="0"/>
                <a:t>picture of a student’s strengths and gaps, measuring skills and concepts students need </a:t>
              </a:r>
              <a:r>
                <a:rPr lang="en-US" sz="1200" i="1" dirty="0" smtClean="0"/>
                <a:t>along </a:t>
              </a:r>
              <a:r>
                <a:rPr lang="en-US" sz="1200" i="1" dirty="0"/>
                <a:t>the </a:t>
              </a:r>
              <a:r>
                <a:rPr lang="en-US" sz="1200" i="1" dirty="0" smtClean="0"/>
                <a:t>way</a:t>
              </a:r>
              <a:r>
                <a:rPr lang="en-US" sz="1200" dirty="0" smtClean="0"/>
                <a:t> </a:t>
              </a:r>
              <a:r>
                <a:rPr lang="en-US" sz="1200" dirty="0"/>
                <a:t>in order to achieve standard mastery.</a:t>
              </a:r>
            </a:p>
            <a:p>
              <a:endParaRPr lang="en-US" sz="1200" dirty="0" smtClean="0"/>
            </a:p>
            <a:p>
              <a:endParaRPr lang="en-US" sz="1200" dirty="0"/>
            </a:p>
            <a:p>
              <a:endParaRPr lang="en-US" sz="1200" dirty="0"/>
            </a:p>
            <a:p>
              <a:endParaRPr lang="en-US" sz="12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200" dirty="0"/>
            </a:p>
            <a:p>
              <a:endParaRPr lang="en-US" sz="1200" dirty="0"/>
            </a:p>
            <a:p>
              <a:r>
                <a:rPr lang="en-US" sz="1200" dirty="0"/>
                <a:t>So what about a </a:t>
              </a:r>
              <a:r>
                <a:rPr lang="en-US" sz="1200" dirty="0" smtClean="0"/>
                <a:t>post assessment?  </a:t>
              </a:r>
              <a:r>
                <a:rPr lang="en-US" sz="1200" dirty="0"/>
                <a:t>There is not a standardized </a:t>
              </a:r>
              <a:r>
                <a:rPr lang="en-US" sz="1200" dirty="0" smtClean="0"/>
                <a:t>post assessment</a:t>
              </a:r>
              <a:r>
                <a:rPr lang="en-US" sz="1200" dirty="0"/>
                <a:t>.</a:t>
              </a:r>
            </a:p>
            <a:p>
              <a:r>
                <a:rPr lang="en-US" sz="1200" dirty="0"/>
                <a:t>The true measure of how students are doing </a:t>
              </a:r>
              <a:r>
                <a:rPr lang="en-US" sz="1200" i="1" dirty="0" smtClean="0"/>
                <a:t>along </a:t>
              </a:r>
              <a:r>
                <a:rPr lang="en-US" sz="1200" i="1" dirty="0"/>
                <a:t>the </a:t>
              </a:r>
              <a:r>
                <a:rPr lang="en-US" sz="1200" i="1" dirty="0" smtClean="0"/>
                <a:t>way</a:t>
              </a:r>
              <a:r>
                <a:rPr lang="en-US" sz="1200" dirty="0" smtClean="0"/>
                <a:t> </a:t>
              </a:r>
              <a:r>
                <a:rPr lang="en-US" sz="1200" dirty="0"/>
                <a:t>is assessed in the classroom during instruction and classroom formative assessment.  For this reason The CFA’s are not called  </a:t>
              </a:r>
              <a:r>
                <a:rPr lang="en-US" sz="1200" dirty="0" smtClean="0"/>
                <a:t>post assessments.  </a:t>
              </a:r>
              <a:r>
                <a:rPr lang="en-US" sz="1200" dirty="0"/>
                <a:t>The CFAs measure the </a:t>
              </a:r>
              <a:r>
                <a:rPr lang="en-US" sz="1200" i="1" dirty="0" smtClean="0"/>
                <a:t>end </a:t>
              </a:r>
              <a:r>
                <a:rPr lang="en-US" sz="1200" i="1" dirty="0"/>
                <a:t>goal</a:t>
              </a:r>
              <a:r>
                <a:rPr lang="en-US" sz="1200" dirty="0" smtClean="0"/>
                <a:t>, </a:t>
              </a:r>
              <a:r>
                <a:rPr lang="en-US" sz="1200" dirty="0"/>
                <a:t>or standard mastery.  However, without the pre-assessments, how will we know what our instruction should focus on throughout each quarter?</a:t>
              </a:r>
            </a:p>
            <a:p>
              <a:endParaRPr lang="en-US" sz="800" dirty="0"/>
            </a:p>
            <a:p>
              <a:r>
                <a:rPr lang="en-US" sz="1200" b="1" u="sng" dirty="0"/>
                <a:t>Learning Progressions</a:t>
              </a:r>
              <a:r>
                <a:rPr lang="en-US" sz="1200" dirty="0"/>
                <a:t>: are the predicted set of skills needed to be able to complete the required task demand of each standard. The learning progressions were aligned to </a:t>
              </a:r>
              <a:r>
                <a:rPr lang="en-US" sz="1200" b="1" i="1" dirty="0"/>
                <a:t>Hess’</a:t>
              </a:r>
              <a:r>
                <a:rPr lang="en-US" sz="1200" b="1" dirty="0"/>
                <a:t> </a:t>
              </a:r>
              <a:r>
                <a:rPr lang="en-US" sz="1200" b="1" i="1" dirty="0"/>
                <a:t>Cognitive Rigor Matrix</a:t>
              </a:r>
              <a:r>
                <a:rPr lang="en-US" sz="1200" dirty="0"/>
                <a:t>.</a:t>
              </a:r>
            </a:p>
            <a:p>
              <a:endParaRPr lang="en-US" sz="800" dirty="0"/>
            </a:p>
            <a:p>
              <a:r>
                <a:rPr lang="en-US" sz="1200" dirty="0"/>
                <a:t>The pre-assessments measure student proficiency indicated on the boxes in </a:t>
              </a:r>
              <a:r>
                <a:rPr lang="en-US" sz="1200" b="1" i="1" dirty="0"/>
                <a:t>purple </a:t>
              </a:r>
              <a:r>
                <a:rPr lang="en-US" sz="1200" dirty="0"/>
                <a:t>(adjustment points). These points are tasks that allow us to adjust instruction based on performance.  For instance, if a student has difficulty on the first </a:t>
              </a:r>
              <a:r>
                <a:rPr lang="en-US" sz="1200" b="1" i="1" dirty="0" smtClean="0"/>
                <a:t>purple </a:t>
              </a:r>
              <a:r>
                <a:rPr lang="en-US" sz="1200" dirty="0"/>
                <a:t>adjustment point (DOK-1, Cf) the teacher will need to go back to the tasks prior to DOK-1 Cf and scaffold instruction to close the gap, continually moving forward to the end of the  learning progression.</a:t>
              </a:r>
            </a:p>
            <a:p>
              <a:endParaRPr lang="en-US" sz="800" dirty="0"/>
            </a:p>
            <a:p>
              <a:r>
                <a:rPr lang="en-US" sz="1200" dirty="0"/>
                <a:t>There is a Reading Learning Progression checklist for each standard in each grade that can be used to monitor </a:t>
              </a:r>
              <a:r>
                <a:rPr lang="en-US" sz="1200" dirty="0" smtClean="0"/>
                <a:t>progress. </a:t>
              </a:r>
            </a:p>
            <a:p>
              <a:endParaRPr lang="en-US" sz="1200" dirty="0"/>
            </a:p>
            <a:p>
              <a:r>
                <a:rPr lang="en-US" sz="1200" dirty="0" smtClean="0"/>
                <a:t>The checklists are available </a:t>
              </a:r>
              <a:r>
                <a:rPr lang="en-US" sz="1200" dirty="0"/>
                <a:t>at: </a:t>
              </a:r>
              <a:r>
                <a:rPr lang="en-US" sz="1200" dirty="0">
                  <a:hlinkClick r:id="rId3"/>
                </a:rPr>
                <a:t>http://</a:t>
              </a:r>
              <a:r>
                <a:rPr lang="en-US" sz="1200" dirty="0" smtClean="0">
                  <a:hlinkClick r:id="rId3"/>
                </a:rPr>
                <a:t>sresource.homestead.com/Grade-6.html</a:t>
              </a:r>
              <a:endParaRPr lang="en-US" sz="1200" dirty="0" smtClean="0"/>
            </a:p>
            <a:p>
              <a:endParaRPr lang="en-US" sz="1200" dirty="0"/>
            </a:p>
          </p:txBody>
        </p:sp>
        <p:grpSp>
          <p:nvGrpSpPr>
            <p:cNvPr id="3" name="Group 2"/>
            <p:cNvGrpSpPr/>
            <p:nvPr/>
          </p:nvGrpSpPr>
          <p:grpSpPr>
            <a:xfrm>
              <a:off x="157758" y="1665308"/>
              <a:ext cx="6942535" cy="1172404"/>
              <a:chOff x="157758" y="1665308"/>
              <a:chExt cx="6942535" cy="1172404"/>
            </a:xfrm>
          </p:grpSpPr>
          <p:grpSp>
            <p:nvGrpSpPr>
              <p:cNvPr id="15" name="Group 14"/>
              <p:cNvGrpSpPr/>
              <p:nvPr/>
            </p:nvGrpSpPr>
            <p:grpSpPr>
              <a:xfrm>
                <a:off x="383963" y="1737205"/>
                <a:ext cx="6483562" cy="1100507"/>
                <a:chOff x="374438" y="91285"/>
                <a:chExt cx="6483562" cy="1100507"/>
              </a:xfrm>
            </p:grpSpPr>
            <p:sp>
              <p:nvSpPr>
                <p:cNvPr id="16" name="Rectangle 15"/>
                <p:cNvSpPr/>
                <p:nvPr/>
              </p:nvSpPr>
              <p:spPr>
                <a:xfrm>
                  <a:off x="374438" y="91285"/>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Example of a </a:t>
                  </a:r>
                  <a:r>
                    <a:rPr lang="en-US" sz="1200" b="1" i="1" dirty="0">
                      <a:solidFill>
                        <a:schemeClr val="tx1"/>
                      </a:solidFill>
                    </a:rPr>
                    <a:t>Learning Progression </a:t>
                  </a:r>
                  <a:r>
                    <a:rPr lang="en-US" sz="1200" dirty="0">
                      <a:solidFill>
                        <a:schemeClr val="tx1"/>
                      </a:solidFill>
                    </a:rPr>
                    <a:t>for </a:t>
                  </a:r>
                  <a:r>
                    <a:rPr lang="en-US" sz="1200" dirty="0" smtClean="0">
                      <a:solidFill>
                        <a:schemeClr val="tx1"/>
                      </a:solidFill>
                    </a:rPr>
                    <a:t>RL.6.1</a:t>
                  </a:r>
                  <a:endParaRPr lang="en-US" sz="1200" dirty="0">
                    <a:solidFill>
                      <a:schemeClr val="tx1"/>
                    </a:solidFill>
                  </a:endParaRPr>
                </a:p>
                <a:p>
                  <a:pPr algn="ctr"/>
                  <a:r>
                    <a:rPr lang="en-US" sz="1200" dirty="0">
                      <a:solidFill>
                        <a:schemeClr val="tx1"/>
                      </a:solidFill>
                    </a:rPr>
                    <a:t>Pre-Assessments Measure </a:t>
                  </a:r>
                  <a:r>
                    <a:rPr lang="en-US" sz="1200" b="1" i="1" dirty="0">
                      <a:solidFill>
                        <a:schemeClr val="tx1"/>
                      </a:solidFill>
                    </a:rPr>
                    <a:t>Adjustment Points</a:t>
                  </a:r>
                  <a:r>
                    <a:rPr lang="en-US" sz="1200" i="1" dirty="0">
                      <a:solidFill>
                        <a:schemeClr val="tx1"/>
                      </a:solidFill>
                    </a:rPr>
                    <a:t> </a:t>
                  </a:r>
                  <a:r>
                    <a:rPr lang="en-US" sz="1200" dirty="0">
                      <a:solidFill>
                        <a:schemeClr val="tx1"/>
                      </a:solidFill>
                    </a:rPr>
                    <a:t>(in purple)</a:t>
                  </a:r>
                </a:p>
              </p:txBody>
            </p:sp>
            <p:sp>
              <p:nvSpPr>
                <p:cNvPr id="17" name="Rectangle 16"/>
                <p:cNvSpPr/>
                <p:nvPr/>
              </p:nvSpPr>
              <p:spPr>
                <a:xfrm>
                  <a:off x="5916706" y="289784"/>
                  <a:ext cx="8382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chemeClr val="tx1"/>
                      </a:solidFill>
                    </a:rPr>
                    <a:t>CFA</a:t>
                  </a:r>
                </a:p>
                <a:p>
                  <a:r>
                    <a:rPr lang="en-US" sz="1050" dirty="0" smtClean="0">
                      <a:solidFill>
                        <a:schemeClr val="tx1"/>
                      </a:solidFill>
                    </a:rPr>
                    <a:t>RL.6.1 </a:t>
                  </a:r>
                  <a:r>
                    <a:rPr lang="en-US" sz="1050" b="1" dirty="0">
                      <a:solidFill>
                        <a:schemeClr val="tx1"/>
                      </a:solidFill>
                    </a:rPr>
                    <a:t>grade-leve</a:t>
                  </a:r>
                  <a:r>
                    <a:rPr lang="en-US" sz="1050" dirty="0">
                      <a:solidFill>
                        <a:schemeClr val="tx1"/>
                      </a:solidFill>
                    </a:rPr>
                    <a:t>l standard assessment</a:t>
                  </a:r>
                  <a:r>
                    <a:rPr lang="en-US" sz="1100" dirty="0">
                      <a:solidFill>
                        <a:schemeClr val="tx1"/>
                      </a:solidFill>
                    </a:rPr>
                    <a:t>. </a:t>
                  </a:r>
                </a:p>
              </p:txBody>
            </p:sp>
            <p:sp>
              <p:nvSpPr>
                <p:cNvPr id="19" name="Rectangle 18"/>
                <p:cNvSpPr/>
                <p:nvPr/>
              </p:nvSpPr>
              <p:spPr>
                <a:xfrm>
                  <a:off x="374438" y="645074"/>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After the pre-assessment is given, Learning Progressions provide informal formative assessment </a:t>
                  </a:r>
                  <a:r>
                    <a:rPr lang="en-US" sz="1100" b="1" i="1" dirty="0">
                      <a:solidFill>
                        <a:schemeClr val="tx1"/>
                      </a:solidFill>
                    </a:rPr>
                    <a:t>below and near grade-level  </a:t>
                  </a:r>
                  <a:r>
                    <a:rPr lang="en-US" sz="1100" dirty="0" smtClean="0">
                      <a:solidFill>
                        <a:schemeClr val="tx1"/>
                      </a:solidFill>
                    </a:rPr>
                    <a:t>tasks </a:t>
                  </a:r>
                  <a:r>
                    <a:rPr lang="en-US" sz="1100" b="1" i="1" dirty="0">
                      <a:solidFill>
                        <a:schemeClr val="tx1"/>
                      </a:solidFill>
                    </a:rPr>
                    <a:t>throughout each quarter.</a:t>
                  </a:r>
                  <a:endParaRPr lang="en-US" sz="1100" dirty="0">
                    <a:solidFill>
                      <a:schemeClr val="tx1"/>
                    </a:solidFill>
                  </a:endParaRPr>
                </a:p>
              </p:txBody>
            </p:sp>
            <p:cxnSp>
              <p:nvCxnSpPr>
                <p:cNvPr id="18" name="Straight Arrow Connector 17"/>
                <p:cNvCxnSpPr/>
                <p:nvPr/>
              </p:nvCxnSpPr>
              <p:spPr>
                <a:xfrm>
                  <a:off x="381000" y="1191792"/>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7758" y="1665308"/>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effectLst>
                      <a:outerShdw blurRad="38100" dist="38100" dir="2700000" algn="tl">
                        <a:srgbClr val="000000">
                          <a:alpha val="43137"/>
                        </a:srgbClr>
                      </a:outerShdw>
                    </a:effectLst>
                  </a:rPr>
                  <a:t>Beg. of QTR</a:t>
                </a:r>
              </a:p>
            </p:txBody>
          </p:sp>
          <p:sp>
            <p:nvSpPr>
              <p:cNvPr id="12" name="Rounded Rectangle 11"/>
              <p:cNvSpPr/>
              <p:nvPr/>
            </p:nvSpPr>
            <p:spPr>
              <a:xfrm>
                <a:off x="4987314" y="2390671"/>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Throughout the QTR</a:t>
                </a:r>
              </a:p>
            </p:txBody>
          </p:sp>
          <p:sp>
            <p:nvSpPr>
              <p:cNvPr id="13" name="Rounded Rectangle 12"/>
              <p:cNvSpPr/>
              <p:nvPr/>
            </p:nvSpPr>
            <p:spPr>
              <a:xfrm>
                <a:off x="6482357" y="1728960"/>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END of  QTR</a:t>
                </a:r>
              </a:p>
            </p:txBody>
          </p:sp>
        </p:grpSp>
      </p:grpSp>
    </p:spTree>
    <p:extLst>
      <p:ext uri="{BB962C8B-B14F-4D97-AF65-F5344CB8AC3E}">
        <p14:creationId xmlns:p14="http://schemas.microsoft.com/office/powerpoint/2010/main" val="2290074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sp>
        <p:nvSpPr>
          <p:cNvPr id="2" name="Rectangle 1"/>
          <p:cNvSpPr/>
          <p:nvPr/>
        </p:nvSpPr>
        <p:spPr>
          <a:xfrm>
            <a:off x="323850" y="48921"/>
            <a:ext cx="7124700" cy="705459"/>
          </a:xfrm>
          <a:prstGeom prst="rect">
            <a:avLst/>
          </a:prstGeom>
        </p:spPr>
        <p:txBody>
          <a:bodyPr wrap="square" lIns="96359" tIns="48180" rIns="96359" bIns="48180">
            <a:spAutoFit/>
          </a:bodyPr>
          <a:lstStyle/>
          <a:p>
            <a:r>
              <a:rPr lang="en-US" sz="1300" b="1" dirty="0"/>
              <a:t>Quarter </a:t>
            </a:r>
            <a:r>
              <a:rPr lang="en-US" sz="1300" b="1" dirty="0" smtClean="0"/>
              <a:t>Four </a:t>
            </a:r>
            <a:r>
              <a:rPr lang="en-US" sz="1300" dirty="0"/>
              <a:t>Reading Literature Learning Progressions.  </a:t>
            </a:r>
          </a:p>
          <a:p>
            <a:r>
              <a:rPr lang="en-US" sz="1300" dirty="0"/>
              <a:t>The indicated boxes highlighted </a:t>
            </a:r>
            <a:r>
              <a:rPr lang="en-US" sz="1300" b="1" i="1" dirty="0"/>
              <a:t>before the standard</a:t>
            </a:r>
            <a:r>
              <a:rPr lang="en-US" sz="1300" dirty="0"/>
              <a:t>, </a:t>
            </a:r>
            <a:r>
              <a:rPr lang="en-US" sz="1300" b="1" dirty="0"/>
              <a:t>are assessed on this pre-assessment</a:t>
            </a:r>
            <a:r>
              <a:rPr lang="en-US" sz="1300" dirty="0"/>
              <a:t>. The standard itself is assessed on the Common Formative Assessment (CFA) at the end of each quarter.</a:t>
            </a:r>
          </a:p>
        </p:txBody>
      </p:sp>
      <p:graphicFrame>
        <p:nvGraphicFramePr>
          <p:cNvPr id="5" name="Table 4"/>
          <p:cNvGraphicFramePr>
            <a:graphicFrameLocks noGrp="1"/>
          </p:cNvGraphicFramePr>
          <p:nvPr>
            <p:extLst>
              <p:ext uri="{D42A27DB-BD31-4B8C-83A1-F6EECF244321}">
                <p14:modId xmlns:p14="http://schemas.microsoft.com/office/powerpoint/2010/main" val="3720050185"/>
              </p:ext>
            </p:extLst>
          </p:nvPr>
        </p:nvGraphicFramePr>
        <p:xfrm>
          <a:off x="388938" y="6995160"/>
          <a:ext cx="7078662" cy="2682240"/>
        </p:xfrm>
        <a:graphic>
          <a:graphicData uri="http://schemas.openxmlformats.org/drawingml/2006/table">
            <a:tbl>
              <a:tblPr firstRow="1" firstCol="1" bandRow="1"/>
              <a:tblGrid>
                <a:gridCol w="428909"/>
                <a:gridCol w="501494"/>
                <a:gridCol w="433259"/>
                <a:gridCol w="490546"/>
                <a:gridCol w="527889"/>
                <a:gridCol w="560882"/>
                <a:gridCol w="593875"/>
                <a:gridCol w="593875"/>
                <a:gridCol w="659861"/>
                <a:gridCol w="692854"/>
                <a:gridCol w="560882"/>
                <a:gridCol w="1034336"/>
              </a:tblGrid>
              <a:tr h="228408">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- 2Ch</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APn</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ANp</a:t>
                      </a:r>
                      <a:endParaRPr lang="en-US" sz="800"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ANr</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SYH</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SYU</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2284076">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Locates historical novels, poems, and stories of different genre.</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9050" marR="0" algn="l">
                        <a:lnSpc>
                          <a:spcPct val="100000"/>
                        </a:lnSpc>
                        <a:spcBef>
                          <a:spcPts val="0"/>
                        </a:spcBef>
                        <a:spcAft>
                          <a:spcPts val="0"/>
                        </a:spcAft>
                      </a:pPr>
                      <a:r>
                        <a:rPr lang="en-US" sz="800">
                          <a:effectLst/>
                          <a:latin typeface="Calibri"/>
                          <a:ea typeface="Times New Roman"/>
                          <a:cs typeface="Times New Roman"/>
                        </a:rPr>
                        <a:t>Understands and uses </a:t>
                      </a:r>
                      <a:r>
                        <a:rPr lang="en-US" sz="800" u="sng">
                          <a:effectLst/>
                          <a:latin typeface="Calibri"/>
                          <a:ea typeface="Times New Roman"/>
                          <a:cs typeface="Times New Roman"/>
                        </a:rPr>
                        <a:t>Academic Vocabulary:</a:t>
                      </a:r>
                      <a:r>
                        <a:rPr lang="en-US" sz="800">
                          <a:effectLst/>
                          <a:latin typeface="Calibri"/>
                          <a:ea typeface="Times New Roman"/>
                          <a:cs typeface="Times New Roman"/>
                        </a:rPr>
                        <a:t>  genre, historical novels, approaches, theme, compare, contrast, fantasy, and topics.</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Identifies different literary elements within different genres</a:t>
                      </a:r>
                      <a:r>
                        <a:rPr lang="en-US" sz="800" b="1" dirty="0" smtClean="0">
                          <a:effectLst/>
                          <a:latin typeface="Calibri"/>
                          <a:ea typeface="Times New Roman"/>
                          <a:cs typeface="Times New Roman"/>
                        </a:rPr>
                        <a:t>.</a:t>
                      </a:r>
                    </a:p>
                    <a:p>
                      <a:pPr marL="0" marR="0" algn="l">
                        <a:lnSpc>
                          <a:spcPct val="100000"/>
                        </a:lnSpc>
                        <a:spcBef>
                          <a:spcPts val="0"/>
                        </a:spcBef>
                        <a:spcAft>
                          <a:spcPts val="0"/>
                        </a:spcAft>
                      </a:pPr>
                      <a:endParaRPr lang="en-US" sz="80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Understands that different genres approach topics differently.</a:t>
                      </a:r>
                      <a:endParaRPr lang="en-US" sz="80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Makes generalization about how different genre approach themes and topics.</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chemeClr val="tx1"/>
                          </a:solidFill>
                          <a:effectLst/>
                          <a:latin typeface="Calibri"/>
                          <a:ea typeface="Times New Roman"/>
                          <a:cs typeface="Times New Roman"/>
                        </a:rPr>
                        <a:t>Applies understanding of how different genre approach themes and topics in a next context</a:t>
                      </a:r>
                      <a:r>
                        <a:rPr lang="en-US" sz="800" b="1" dirty="0"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effectLst/>
                          <a:latin typeface="+mn-lt"/>
                          <a:ea typeface="Calibri"/>
                          <a:cs typeface="Times New Roman"/>
                        </a:rPr>
                        <a:t>SELECTED</a:t>
                      </a:r>
                      <a:r>
                        <a:rPr lang="en-US" sz="800" b="1" baseline="0" dirty="0" smtClean="0">
                          <a:solidFill>
                            <a:schemeClr val="tx1"/>
                          </a:solidFill>
                          <a:effectLst/>
                          <a:latin typeface="+mn-lt"/>
                          <a:ea typeface="Calibri"/>
                          <a:cs typeface="Times New Roman"/>
                        </a:rPr>
                        <a:t> RESPONSE  #5</a:t>
                      </a:r>
                      <a:endParaRPr lang="en-US" sz="80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dirty="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Compares similarities in genre approaches to themes and topic (not contrasting).</a:t>
                      </a:r>
                      <a:endParaRPr lang="en-US" sz="800" dirty="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chemeClr val="tx1"/>
                          </a:solidFill>
                          <a:effectLst/>
                          <a:latin typeface="Calibri"/>
                          <a:ea typeface="Times New Roman"/>
                          <a:cs typeface="Times New Roman"/>
                        </a:rPr>
                        <a:t>Analyzes (compares and contrasts) how different text structures in different genres contribute to their approaches in similar themes and topics</a:t>
                      </a:r>
                      <a:r>
                        <a:rPr lang="en-US" sz="800" b="1" dirty="0"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effectLst/>
                          <a:latin typeface="+mn-lt"/>
                          <a:ea typeface="Calibri"/>
                          <a:cs typeface="Times New Roman"/>
                        </a:rPr>
                        <a:t>SELECTED</a:t>
                      </a:r>
                      <a:r>
                        <a:rPr lang="en-US" sz="800" b="1" baseline="0" dirty="0" smtClean="0">
                          <a:solidFill>
                            <a:schemeClr val="tx1"/>
                          </a:solidFill>
                          <a:effectLst/>
                          <a:latin typeface="+mn-lt"/>
                          <a:ea typeface="Calibri"/>
                          <a:cs typeface="Times New Roman"/>
                        </a:rPr>
                        <a:t> RESPONSE  #6</a:t>
                      </a:r>
                      <a:endParaRPr lang="en-US" sz="800" dirty="0" smtClean="0">
                        <a:solidFill>
                          <a:schemeClr val="tx1"/>
                        </a:solidFill>
                        <a:effectLst/>
                        <a:latin typeface="+mn-lt"/>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Connects specific ideas of how two or more genre are the same or different using examples from the text.</a:t>
                      </a:r>
                      <a:endParaRPr lang="en-US" sz="800" dirty="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Synthesizes within one text (at a time) of each studied genre (i.e., a graphic showing approaches to themes and topics).</a:t>
                      </a:r>
                      <a:endParaRPr lang="en-US" sz="800" dirty="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chemeClr val="tx1"/>
                          </a:solidFill>
                          <a:effectLst/>
                          <a:latin typeface="Calibri"/>
                          <a:ea typeface="Times New Roman"/>
                          <a:cs typeface="Times New Roman"/>
                        </a:rPr>
                        <a:t>Synthesizes information across multiple sources or texts for the purpose of comparing approaches to similar themes or topics</a:t>
                      </a:r>
                      <a:r>
                        <a:rPr lang="en-US" sz="800" b="1" dirty="0"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baseline="0" dirty="0" smtClean="0">
                          <a:solidFill>
                            <a:schemeClr val="tx1"/>
                          </a:solidFill>
                          <a:effectLst/>
                          <a:latin typeface="+mn-lt"/>
                          <a:ea typeface="Calibri"/>
                          <a:cs typeface="Times New Roman"/>
                        </a:rPr>
                        <a:t>CONSTRUCTED RESPONSE  #8</a:t>
                      </a:r>
                      <a:endParaRPr lang="en-US" sz="80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dirty="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Calibri"/>
                        </a:rPr>
                        <a:t>RL.6.9</a:t>
                      </a:r>
                      <a:r>
                        <a:rPr lang="en-US" sz="800" dirty="0">
                          <a:effectLst/>
                          <a:latin typeface="Calibri"/>
                          <a:ea typeface="Calibri"/>
                          <a:cs typeface="Calibri"/>
                        </a:rPr>
                        <a:t> Compare and contrast text in different forms or genres (e.g., stories and poems; historical novels and fantasy stories) in terms of their approaches to similar themes and topics.</a:t>
                      </a:r>
                      <a:endParaRPr lang="en-US" sz="80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79955964"/>
              </p:ext>
            </p:extLst>
          </p:nvPr>
        </p:nvGraphicFramePr>
        <p:xfrm>
          <a:off x="388938" y="2776151"/>
          <a:ext cx="7078662" cy="1719649"/>
        </p:xfrm>
        <a:graphic>
          <a:graphicData uri="http://schemas.openxmlformats.org/drawingml/2006/table">
            <a:tbl>
              <a:tblPr firstRow="1" firstCol="1" bandRow="1"/>
              <a:tblGrid>
                <a:gridCol w="848850"/>
                <a:gridCol w="814896"/>
                <a:gridCol w="746988"/>
                <a:gridCol w="780942"/>
                <a:gridCol w="814896"/>
                <a:gridCol w="848850"/>
                <a:gridCol w="882804"/>
                <a:gridCol w="611172"/>
                <a:gridCol w="729264"/>
              </a:tblGrid>
              <a:tr h="134689">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ANr</a:t>
                      </a:r>
                      <a:endParaRPr lang="en-US" sz="800" dirty="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Cv</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APx</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EVC</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SYH</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EVS</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SYU</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512746">
                <a:tc>
                  <a:txBody>
                    <a:bodyPr/>
                    <a:lstStyle/>
                    <a:p>
                      <a:pPr marL="0" marR="0" algn="l">
                        <a:lnSpc>
                          <a:spcPct val="100000"/>
                        </a:lnSpc>
                        <a:spcBef>
                          <a:spcPts val="0"/>
                        </a:spcBef>
                        <a:spcAft>
                          <a:spcPts val="0"/>
                        </a:spcAft>
                      </a:pPr>
                      <a:r>
                        <a:rPr lang="en-US" sz="800">
                          <a:effectLst/>
                          <a:latin typeface="Calibri"/>
                          <a:ea typeface="Times New Roman"/>
                          <a:cs typeface="Times New Roman"/>
                        </a:rPr>
                        <a:t>Identify use of literary devices in plot development (rising action – episodes – resolution).</a:t>
                      </a:r>
                      <a:endParaRPr lang="en-US" sz="80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Identifies specific examples in a text of literary devices that indicate a change in plot development.</a:t>
                      </a:r>
                      <a:endParaRPr lang="en-US" sz="80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chemeClr val="tx1"/>
                          </a:solidFill>
                          <a:effectLst/>
                          <a:latin typeface="Calibri"/>
                          <a:ea typeface="Times New Roman"/>
                          <a:cs typeface="Times New Roman"/>
                        </a:rPr>
                        <a:t>Identifies the key points (action, episodes, resolution, etc...) that indicate plot change or development (</a:t>
                      </a:r>
                      <a:r>
                        <a:rPr lang="en-US" sz="800" b="1" u="sng" dirty="0">
                          <a:solidFill>
                            <a:schemeClr val="tx1"/>
                          </a:solidFill>
                          <a:effectLst/>
                          <a:latin typeface="Calibri"/>
                          <a:ea typeface="Times New Roman"/>
                          <a:cs typeface="Times New Roman"/>
                        </a:rPr>
                        <a:t>new text</a:t>
                      </a:r>
                      <a:r>
                        <a:rPr lang="en-US" sz="800" b="1" u="sng" dirty="0" smtClean="0">
                          <a:solidFill>
                            <a:schemeClr val="tx1"/>
                          </a:solidFill>
                          <a:effectLst/>
                          <a:latin typeface="Calibri"/>
                          <a:ea typeface="Times New Roman"/>
                          <a:cs typeface="Times New Roman"/>
                        </a:rPr>
                        <a:t>)</a:t>
                      </a:r>
                      <a:r>
                        <a:rPr lang="en-US" sz="800" b="1" dirty="0"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chemeClr val="tx1"/>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chemeClr val="tx1"/>
                          </a:solidFill>
                          <a:effectLst/>
                          <a:latin typeface="Calibri"/>
                          <a:ea typeface="Calibri"/>
                          <a:cs typeface="Times New Roman"/>
                        </a:rPr>
                        <a:t>SELECTED</a:t>
                      </a:r>
                      <a:r>
                        <a:rPr lang="en-US" sz="800" b="1" baseline="0" dirty="0" smtClean="0">
                          <a:solidFill>
                            <a:schemeClr val="tx1"/>
                          </a:solidFill>
                          <a:effectLst/>
                          <a:latin typeface="Calibri"/>
                          <a:ea typeface="Calibri"/>
                          <a:cs typeface="Times New Roman"/>
                        </a:rPr>
                        <a:t> RESPONSE  #1</a:t>
                      </a:r>
                      <a:endParaRPr lang="en-US" sz="800" dirty="0">
                        <a:solidFill>
                          <a:schemeClr val="tx1"/>
                        </a:solidFill>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Analyze (organize facts, examples or details graphically) the interrelationship between character change and plot resolution.</a:t>
                      </a:r>
                      <a:endParaRPr lang="en-US" sz="800" dirty="0">
                        <a:solidFill>
                          <a:schemeClr val="tx1"/>
                        </a:solidFill>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Cite evidence to evaluate the </a:t>
                      </a:r>
                      <a:r>
                        <a:rPr lang="en-US" sz="800" u="sng" dirty="0">
                          <a:solidFill>
                            <a:schemeClr val="tx1"/>
                          </a:solidFill>
                          <a:effectLst/>
                          <a:latin typeface="Calibri"/>
                          <a:ea typeface="Times New Roman"/>
                          <a:cs typeface="Times New Roman"/>
                        </a:rPr>
                        <a:t>logic or reasoning</a:t>
                      </a:r>
                      <a:r>
                        <a:rPr lang="en-US" sz="800" dirty="0">
                          <a:solidFill>
                            <a:schemeClr val="tx1"/>
                          </a:solidFill>
                          <a:effectLst/>
                          <a:latin typeface="Calibri"/>
                          <a:ea typeface="Times New Roman"/>
                          <a:cs typeface="Times New Roman"/>
                        </a:rPr>
                        <a:t> of plot development. </a:t>
                      </a:r>
                      <a:endParaRPr lang="en-US" sz="800" dirty="0">
                        <a:solidFill>
                          <a:schemeClr val="tx1"/>
                        </a:solidFill>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Synthesize information within a series of episodes to prove a theory or conclusion of why a plot unfolded as it did and what may have happened differently.</a:t>
                      </a:r>
                      <a:endParaRPr lang="en-US" sz="800" dirty="0">
                        <a:solidFill>
                          <a:schemeClr val="tx1"/>
                        </a:solidFill>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chemeClr val="tx1"/>
                          </a:solidFill>
                          <a:effectLst/>
                          <a:latin typeface="Calibri"/>
                          <a:ea typeface="Times New Roman"/>
                          <a:cs typeface="Times New Roman"/>
                        </a:rPr>
                        <a:t>Justify how a character responds or changes as the plot moves toward a resolution</a:t>
                      </a:r>
                      <a:r>
                        <a:rPr lang="en-US" sz="800" b="1" dirty="0"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effectLst/>
                          <a:latin typeface="+mn-lt"/>
                          <a:ea typeface="Calibri"/>
                          <a:cs typeface="Times New Roman"/>
                        </a:rPr>
                        <a:t>SELECTED</a:t>
                      </a:r>
                      <a:r>
                        <a:rPr lang="en-US" sz="800" b="1" baseline="0" dirty="0" smtClean="0">
                          <a:solidFill>
                            <a:schemeClr val="tx1"/>
                          </a:solidFill>
                          <a:effectLst/>
                          <a:latin typeface="+mn-lt"/>
                          <a:ea typeface="Calibri"/>
                          <a:cs typeface="Times New Roman"/>
                        </a:rPr>
                        <a:t> RESPONSE  #2</a:t>
                      </a:r>
                      <a:endParaRPr lang="en-US" sz="80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dirty="0">
                        <a:solidFill>
                          <a:schemeClr val="tx1"/>
                        </a:solidFill>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RL.6.3</a:t>
                      </a:r>
                      <a:r>
                        <a:rPr lang="en-US" sz="800" dirty="0">
                          <a:effectLst/>
                          <a:latin typeface="Calibri"/>
                          <a:ea typeface="Times New Roman"/>
                          <a:cs typeface="Times New Roman"/>
                        </a:rPr>
                        <a:t> </a:t>
                      </a:r>
                      <a:r>
                        <a:rPr lang="en-US" sz="800" dirty="0">
                          <a:effectLst/>
                          <a:latin typeface="Calibri"/>
                          <a:ea typeface="Calibri"/>
                          <a:cs typeface="Helvetica"/>
                        </a:rPr>
                        <a:t>Describe how a particular story’s or drama’s plot unfolds in a series of episodes as well as how the characters respond or change as the plot moves toward a resolution.</a:t>
                      </a:r>
                      <a:endParaRPr lang="en-US" sz="800" dirty="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41599562"/>
              </p:ext>
            </p:extLst>
          </p:nvPr>
        </p:nvGraphicFramePr>
        <p:xfrm>
          <a:off x="380999" y="4572000"/>
          <a:ext cx="7086601" cy="2316480"/>
        </p:xfrm>
        <a:graphic>
          <a:graphicData uri="http://schemas.openxmlformats.org/drawingml/2006/table">
            <a:tbl>
              <a:tblPr firstRow="1" firstCol="1" bandRow="1"/>
              <a:tblGrid>
                <a:gridCol w="374366"/>
                <a:gridCol w="710327"/>
                <a:gridCol w="586491"/>
                <a:gridCol w="441444"/>
                <a:gridCol w="472976"/>
                <a:gridCol w="536040"/>
                <a:gridCol w="599104"/>
                <a:gridCol w="599104"/>
                <a:gridCol w="504509"/>
                <a:gridCol w="548654"/>
                <a:gridCol w="523427"/>
                <a:gridCol w="504509"/>
                <a:gridCol w="685650"/>
              </a:tblGrid>
              <a:tr h="132144">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ANq</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Cw</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APx</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EVC</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ANP</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754589">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Recall a point of view within a text.</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(understand, meaning of...) Standard Academic Language: point of view, narrator, 1</a:t>
                      </a:r>
                      <a:r>
                        <a:rPr lang="en-US" sz="800" baseline="30000" dirty="0">
                          <a:solidFill>
                            <a:srgbClr val="000000"/>
                          </a:solidFill>
                          <a:effectLst/>
                          <a:latin typeface="Calibri"/>
                          <a:ea typeface="Times New Roman"/>
                          <a:cs typeface="Times New Roman"/>
                        </a:rPr>
                        <a:t>st</a:t>
                      </a:r>
                      <a:r>
                        <a:rPr lang="en-US" sz="800" dirty="0">
                          <a:solidFill>
                            <a:srgbClr val="000000"/>
                          </a:solidFill>
                          <a:effectLst/>
                          <a:latin typeface="Calibri"/>
                          <a:ea typeface="Times New Roman"/>
                          <a:cs typeface="Times New Roman"/>
                        </a:rPr>
                        <a:t> person, speaker, author, 3</a:t>
                      </a:r>
                      <a:r>
                        <a:rPr lang="en-US" sz="800" baseline="30000" dirty="0">
                          <a:solidFill>
                            <a:srgbClr val="000000"/>
                          </a:solidFill>
                          <a:effectLst/>
                          <a:latin typeface="Calibri"/>
                          <a:ea typeface="Times New Roman"/>
                          <a:cs typeface="Times New Roman"/>
                        </a:rPr>
                        <a:t>rd</a:t>
                      </a:r>
                      <a:r>
                        <a:rPr lang="en-US" sz="800" dirty="0">
                          <a:solidFill>
                            <a:srgbClr val="000000"/>
                          </a:solidFill>
                          <a:effectLst/>
                          <a:latin typeface="Calibri"/>
                          <a:ea typeface="Times New Roman"/>
                          <a:cs typeface="Times New Roman"/>
                        </a:rPr>
                        <a:t> person, </a:t>
                      </a:r>
                      <a:r>
                        <a:rPr lang="en-US" sz="800" dirty="0" smtClean="0">
                          <a:solidFill>
                            <a:srgbClr val="000000"/>
                          </a:solidFill>
                          <a:effectLst/>
                          <a:latin typeface="Calibri"/>
                          <a:ea typeface="Times New Roman"/>
                          <a:cs typeface="Times New Roman"/>
                        </a:rPr>
                        <a:t>development.</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Identify or describe the characters in a story from the narrator or speakers point of view (previously read-discussed in class.).</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Describe or identify a specific point of view in a text.</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Student understands which point of view the story is being told in (1</a:t>
                      </a:r>
                      <a:r>
                        <a:rPr lang="en-US" sz="800" baseline="30000" dirty="0">
                          <a:effectLst/>
                          <a:latin typeface="Calibri"/>
                          <a:ea typeface="Times New Roman"/>
                          <a:cs typeface="Times New Roman"/>
                        </a:rPr>
                        <a:t>st</a:t>
                      </a:r>
                      <a:r>
                        <a:rPr lang="en-US" sz="800" dirty="0">
                          <a:effectLst/>
                          <a:latin typeface="Calibri"/>
                          <a:ea typeface="Times New Roman"/>
                          <a:cs typeface="Times New Roman"/>
                        </a:rPr>
                        <a:t> or 3</a:t>
                      </a:r>
                      <a:r>
                        <a:rPr lang="en-US" sz="800" baseline="30000" dirty="0">
                          <a:effectLst/>
                          <a:latin typeface="Calibri"/>
                          <a:ea typeface="Times New Roman"/>
                          <a:cs typeface="Times New Roman"/>
                        </a:rPr>
                        <a:t>rd</a:t>
                      </a:r>
                      <a:r>
                        <a:rPr lang="en-US" sz="800" dirty="0">
                          <a:effectLst/>
                          <a:latin typeface="Calibri"/>
                          <a:ea typeface="Times New Roman"/>
                          <a:cs typeface="Times New Roman"/>
                        </a:rPr>
                        <a:t>).</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u="sng" dirty="0">
                          <a:solidFill>
                            <a:schemeClr val="tx1"/>
                          </a:solidFill>
                          <a:effectLst/>
                          <a:latin typeface="Calibri"/>
                          <a:ea typeface="Calibri"/>
                          <a:cs typeface="Helvetica"/>
                        </a:rPr>
                        <a:t>Explain</a:t>
                      </a:r>
                      <a:r>
                        <a:rPr lang="en-US" sz="800" dirty="0">
                          <a:solidFill>
                            <a:schemeClr val="tx1"/>
                          </a:solidFill>
                          <a:effectLst/>
                          <a:latin typeface="Calibri"/>
                          <a:ea typeface="Calibri"/>
                          <a:cs typeface="Helvetica"/>
                        </a:rPr>
                        <a:t> how an author uses point of view in a text as a literary device</a:t>
                      </a:r>
                      <a:r>
                        <a:rPr lang="en-US" sz="800" dirty="0" smtClean="0">
                          <a:solidFill>
                            <a:schemeClr val="tx1"/>
                          </a:solidFill>
                          <a:effectLst/>
                          <a:latin typeface="Calibri"/>
                          <a:ea typeface="Calibri"/>
                          <a:cs typeface="Helvetica"/>
                        </a:rPr>
                        <a:t>.</a:t>
                      </a: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effectLst/>
                          <a:latin typeface="+mn-lt"/>
                          <a:ea typeface="Calibri"/>
                          <a:cs typeface="Times New Roman"/>
                        </a:rPr>
                        <a:t>SELECTED</a:t>
                      </a:r>
                      <a:r>
                        <a:rPr lang="en-US" sz="800" b="1" baseline="0" dirty="0" smtClean="0">
                          <a:solidFill>
                            <a:schemeClr val="tx1"/>
                          </a:solidFill>
                          <a:effectLst/>
                          <a:latin typeface="+mn-lt"/>
                          <a:ea typeface="Calibri"/>
                          <a:cs typeface="Times New Roman"/>
                        </a:rPr>
                        <a:t> RESPONSE  #3</a:t>
                      </a:r>
                      <a:endParaRPr lang="en-US" sz="80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dirty="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solidFill>
                            <a:schemeClr val="tx1"/>
                          </a:solidFill>
                          <a:effectLst/>
                          <a:latin typeface="Calibri"/>
                          <a:ea typeface="Times New Roman"/>
                          <a:cs typeface="Times New Roman"/>
                        </a:rPr>
                        <a:t>Identify</a:t>
                      </a:r>
                      <a:r>
                        <a:rPr lang="en-US" sz="800" dirty="0">
                          <a:solidFill>
                            <a:schemeClr val="tx1"/>
                          </a:solidFill>
                          <a:effectLst/>
                          <a:latin typeface="Calibri"/>
                          <a:ea typeface="Times New Roman"/>
                          <a:cs typeface="Times New Roman"/>
                        </a:rPr>
                        <a:t> examples (list or categorize) how points of view are used as literary devices (to show emotion, opinion, influence, etc…).</a:t>
                      </a:r>
                      <a:endParaRPr lang="en-US" sz="800" dirty="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u="sng" dirty="0">
                          <a:solidFill>
                            <a:schemeClr val="tx1"/>
                          </a:solidFill>
                          <a:effectLst/>
                          <a:latin typeface="Calibri"/>
                          <a:ea typeface="Times New Roman"/>
                          <a:cs typeface="Times New Roman"/>
                        </a:rPr>
                        <a:t>Answers questions that require Describing</a:t>
                      </a:r>
                      <a:r>
                        <a:rPr lang="en-US" sz="800" dirty="0">
                          <a:solidFill>
                            <a:schemeClr val="tx1"/>
                          </a:solidFill>
                          <a:effectLst/>
                          <a:latin typeface="Calibri"/>
                          <a:ea typeface="Times New Roman"/>
                          <a:cs typeface="Times New Roman"/>
                        </a:rPr>
                        <a:t> ways an author uses points of view to influence </a:t>
                      </a:r>
                      <a:r>
                        <a:rPr lang="en-US" sz="800" dirty="0" smtClean="0">
                          <a:solidFill>
                            <a:schemeClr val="tx1"/>
                          </a:solidFill>
                          <a:effectLst/>
                          <a:latin typeface="Calibri"/>
                          <a:ea typeface="Times New Roman"/>
                          <a:cs typeface="Times New Roman"/>
                        </a:rPr>
                        <a:t>readers.</a:t>
                      </a:r>
                    </a:p>
                    <a:p>
                      <a:pPr marL="0" marR="0" algn="l">
                        <a:lnSpc>
                          <a:spcPct val="100000"/>
                        </a:lnSpc>
                        <a:spcBef>
                          <a:spcPts val="0"/>
                        </a:spcBef>
                        <a:spcAft>
                          <a:spcPts val="0"/>
                        </a:spcAft>
                      </a:pPr>
                      <a:endParaRPr lang="en-US" sz="800" dirty="0"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effectLst/>
                          <a:latin typeface="+mn-lt"/>
                          <a:ea typeface="Calibri"/>
                          <a:cs typeface="Times New Roman"/>
                        </a:rPr>
                        <a:t>SELECTED</a:t>
                      </a:r>
                      <a:r>
                        <a:rPr lang="en-US" sz="800" b="1" baseline="0" dirty="0" smtClean="0">
                          <a:solidFill>
                            <a:schemeClr val="tx1"/>
                          </a:solidFill>
                          <a:effectLst/>
                          <a:latin typeface="+mn-lt"/>
                          <a:ea typeface="Calibri"/>
                          <a:cs typeface="Times New Roman"/>
                        </a:rPr>
                        <a:t> RESPONSE  #4</a:t>
                      </a:r>
                      <a:endParaRPr lang="en-US" sz="800" dirty="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Show an understanding of how point of view is developed by an author by following text structure in a new text.</a:t>
                      </a:r>
                      <a:endParaRPr lang="en-US" sz="800" dirty="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Analyze how telling the story from a specific point of view influences the reader’s interpretation of a text.</a:t>
                      </a:r>
                      <a:endParaRPr lang="en-US" sz="800" dirty="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Cite evidence to show </a:t>
                      </a:r>
                      <a:r>
                        <a:rPr lang="en-US" sz="800" dirty="0">
                          <a:solidFill>
                            <a:schemeClr val="tx1"/>
                          </a:solidFill>
                          <a:effectLst/>
                          <a:latin typeface="Calibri"/>
                          <a:ea typeface="Calibri"/>
                          <a:cs typeface="Calibri"/>
                        </a:rPr>
                        <a:t>how the author’s point of view is developed in a text for a </a:t>
                      </a:r>
                      <a:r>
                        <a:rPr lang="en-US" sz="800" dirty="0" smtClean="0">
                          <a:solidFill>
                            <a:schemeClr val="tx1"/>
                          </a:solidFill>
                          <a:effectLst/>
                          <a:latin typeface="Calibri"/>
                          <a:ea typeface="Calibri"/>
                          <a:cs typeface="Calibri"/>
                        </a:rPr>
                        <a:t>specific purpose.</a:t>
                      </a: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effectLst/>
                          <a:latin typeface="+mn-lt"/>
                          <a:ea typeface="Calibri"/>
                          <a:cs typeface="Times New Roman"/>
                        </a:rPr>
                        <a:t>CONSTRUCTED</a:t>
                      </a: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baseline="0" dirty="0" smtClean="0">
                          <a:solidFill>
                            <a:schemeClr val="tx1"/>
                          </a:solidFill>
                          <a:effectLst/>
                          <a:latin typeface="+mn-lt"/>
                          <a:ea typeface="Calibri"/>
                          <a:cs typeface="Times New Roman"/>
                        </a:rPr>
                        <a:t>RESPONSE  #7</a:t>
                      </a:r>
                      <a:endParaRPr lang="en-US" sz="80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dirty="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solidFill>
                            <a:srgbClr val="000000"/>
                          </a:solidFill>
                          <a:effectLst/>
                          <a:latin typeface="Calibri"/>
                          <a:ea typeface="Times New Roman"/>
                          <a:cs typeface="Times New Roman"/>
                        </a:rPr>
                        <a:t>RL.6.</a:t>
                      </a:r>
                      <a:r>
                        <a:rPr lang="en-US" sz="800" u="sng" dirty="0">
                          <a:effectLst/>
                          <a:latin typeface="Calibri"/>
                          <a:ea typeface="Calibri"/>
                          <a:cs typeface="Helvetica"/>
                        </a:rPr>
                        <a:t>6</a:t>
                      </a:r>
                      <a:r>
                        <a:rPr lang="en-US" sz="800" dirty="0">
                          <a:effectLst/>
                          <a:latin typeface="Calibri"/>
                          <a:ea typeface="Calibri"/>
                          <a:cs typeface="Helvetica"/>
                        </a:rPr>
                        <a:t> Explain how an author develops the point of view of the narrator or speaker in a text.</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Gather, analyze and organize how authors from many sources use point of view to gain readers attention. </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06742184"/>
              </p:ext>
            </p:extLst>
          </p:nvPr>
        </p:nvGraphicFramePr>
        <p:xfrm>
          <a:off x="388938" y="914400"/>
          <a:ext cx="7078662" cy="1706880"/>
        </p:xfrm>
        <a:graphic>
          <a:graphicData uri="http://schemas.openxmlformats.org/drawingml/2006/table">
            <a:tbl>
              <a:tblPr firstRow="1" firstCol="1" bandRow="1"/>
              <a:tblGrid>
                <a:gridCol w="766067"/>
                <a:gridCol w="832682"/>
                <a:gridCol w="832682"/>
                <a:gridCol w="632838"/>
                <a:gridCol w="532916"/>
                <a:gridCol w="632838"/>
                <a:gridCol w="666145"/>
                <a:gridCol w="666145"/>
                <a:gridCol w="699452"/>
                <a:gridCol w="816897"/>
              </a:tblGrid>
              <a:tr h="205919">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 DOK 1 – Ch</a:t>
                      </a:r>
                      <a:endParaRPr lang="en-US" sz="800">
                        <a:effectLst/>
                        <a:latin typeface="Calibri"/>
                        <a:ea typeface="Calibri"/>
                        <a:cs typeface="Times New Roman"/>
                      </a:endParaRPr>
                    </a:p>
                    <a:p>
                      <a:pPr marL="0" marR="0" algn="ctr">
                        <a:lnSpc>
                          <a:spcPct val="100000"/>
                        </a:lnSpc>
                        <a:spcBef>
                          <a:spcPts val="0"/>
                        </a:spcBef>
                        <a:spcAft>
                          <a:spcPts val="0"/>
                        </a:spcAft>
                      </a:pPr>
                      <a:r>
                        <a:rPr lang="en-US" sz="800" b="1"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Cj</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Cl</a:t>
                      </a:r>
                      <a:endParaRPr lang="en-US" sz="800" dirty="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Cn</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514797">
                <a:tc>
                  <a:txBody>
                    <a:bodyPr/>
                    <a:lstStyle/>
                    <a:p>
                      <a:pPr marL="0" marR="0">
                        <a:lnSpc>
                          <a:spcPct val="100000"/>
                        </a:lnSpc>
                        <a:spcBef>
                          <a:spcPts val="0"/>
                        </a:spcBef>
                        <a:spcAft>
                          <a:spcPts val="0"/>
                        </a:spcAft>
                      </a:pPr>
                      <a:r>
                        <a:rPr lang="en-US" sz="800">
                          <a:effectLst/>
                          <a:latin typeface="Calibri"/>
                          <a:ea typeface="Times New Roman"/>
                          <a:cs typeface="Times New Roman"/>
                        </a:rPr>
                        <a:t>Recall the plot, character responses, specific episodes and resolution of a story or drama previously read and discussed in class.</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a:effectLst/>
                          <a:latin typeface="Calibri"/>
                          <a:ea typeface="Times New Roman"/>
                          <a:cs typeface="Times New Roman"/>
                        </a:rPr>
                        <a:t>Define (understanding meaning of...) Standard Academic Language:  drama, plot, unfold, series, episodes, response, resolution, “character change.”</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dirty="0">
                          <a:effectLst/>
                          <a:latin typeface="Calibri"/>
                          <a:ea typeface="Times New Roman"/>
                          <a:cs typeface="Times New Roman"/>
                        </a:rPr>
                        <a:t>Identifies literary elements of a story read and discussed in class including: the plot, sequence of episodes, plot development (unfolding) and </a:t>
                      </a:r>
                      <a:r>
                        <a:rPr lang="en-US" sz="800" dirty="0" smtClean="0">
                          <a:effectLst/>
                          <a:latin typeface="Calibri"/>
                          <a:ea typeface="Times New Roman"/>
                          <a:cs typeface="Times New Roman"/>
                        </a:rPr>
                        <a:t>resolution</a:t>
                      </a:r>
                      <a:r>
                        <a:rPr lang="en-US" sz="800" dirty="0" smtClean="0">
                          <a:solidFill>
                            <a:schemeClr val="accent6"/>
                          </a:solidFill>
                          <a:effectLst/>
                          <a:latin typeface="Calibri"/>
                          <a:ea typeface="Times New Roman"/>
                          <a:cs typeface="Times New Roman"/>
                        </a:rPr>
                        <a:t>.</a:t>
                      </a:r>
                      <a:endParaRPr lang="en-US" sz="800" dirty="0">
                        <a:solidFill>
                          <a:schemeClr val="accent6"/>
                        </a:solidFill>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b="1" dirty="0">
                          <a:effectLst/>
                          <a:latin typeface="Calibri"/>
                          <a:ea typeface="Times New Roman"/>
                          <a:cs typeface="Times New Roman"/>
                        </a:rPr>
                        <a:t>Answers questions about how characters respond or change to episodes or events in a story. </a:t>
                      </a:r>
                      <a:endParaRPr lang="en-US" sz="800" dirty="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nSpc>
                          <a:spcPct val="100000"/>
                        </a:lnSpc>
                        <a:spcBef>
                          <a:spcPts val="0"/>
                        </a:spcBef>
                        <a:spcAft>
                          <a:spcPts val="0"/>
                        </a:spcAft>
                      </a:pPr>
                      <a:r>
                        <a:rPr lang="en-US" sz="800">
                          <a:effectLst/>
                          <a:latin typeface="Calibri"/>
                          <a:ea typeface="Times New Roman"/>
                          <a:cs typeface="Times New Roman"/>
                        </a:rPr>
                        <a:t>Understands that there are events that cause a plot to unfold. </a:t>
                      </a:r>
                      <a:endParaRPr lang="en-US" sz="800">
                        <a:effectLst/>
                        <a:latin typeface="Calibri"/>
                        <a:ea typeface="Calibri"/>
                        <a:cs typeface="Times New Roman"/>
                      </a:endParaRPr>
                    </a:p>
                    <a:p>
                      <a:pPr marL="0" marR="0">
                        <a:lnSpc>
                          <a:spcPct val="100000"/>
                        </a:lnSpc>
                        <a:spcBef>
                          <a:spcPts val="0"/>
                        </a:spcBef>
                        <a:spcAft>
                          <a:spcPts val="0"/>
                        </a:spcAft>
                      </a:pPr>
                      <a:r>
                        <a:rPr lang="en-US" sz="800">
                          <a:effectLst/>
                          <a:latin typeface="Calibri"/>
                          <a:ea typeface="Times New Roman"/>
                          <a:cs typeface="Times New Roman"/>
                        </a:rPr>
                        <a:t> </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dirty="0">
                          <a:effectLst/>
                          <a:latin typeface="Calibri"/>
                          <a:ea typeface="Times New Roman"/>
                          <a:cs typeface="Times New Roman"/>
                        </a:rPr>
                        <a:t>Understands that characters respond or change to events as a plot moves toward resolution.</a:t>
                      </a:r>
                      <a:endParaRPr lang="en-US" sz="800" dirty="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a:effectLst/>
                          <a:latin typeface="Calibri"/>
                          <a:ea typeface="Times New Roman"/>
                          <a:cs typeface="Times New Roman"/>
                        </a:rPr>
                        <a:t>Summarizes key events in a story or drama.</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800">
                          <a:effectLst/>
                          <a:latin typeface="Calibri"/>
                          <a:ea typeface="Times New Roman"/>
                          <a:cs typeface="Times New Roman"/>
                        </a:rPr>
                        <a:t>Make basic inferences or predictions about how a story or drama will unfold.</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a:effectLst/>
                          <a:latin typeface="Calibri"/>
                          <a:ea typeface="Times New Roman"/>
                          <a:cs typeface="Times New Roman"/>
                        </a:rPr>
                        <a:t>Make basic inference or logical predictions about how a character will respond to a plot.</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b="1" dirty="0">
                          <a:effectLst/>
                          <a:latin typeface="Calibri"/>
                          <a:ea typeface="Times New Roman"/>
                          <a:cs typeface="Times New Roman"/>
                        </a:rPr>
                        <a:t>Locates information to support which parts in a story indicate a character’s response or change.</a:t>
                      </a:r>
                      <a:endParaRPr lang="en-US" sz="800" dirty="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3" name="Rectangle 2"/>
          <p:cNvSpPr/>
          <p:nvPr/>
        </p:nvSpPr>
        <p:spPr>
          <a:xfrm>
            <a:off x="2819400" y="2362200"/>
            <a:ext cx="609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43200" y="2376472"/>
            <a:ext cx="838200" cy="200055"/>
          </a:xfrm>
          <a:prstGeom prst="rect">
            <a:avLst/>
          </a:prstGeom>
          <a:noFill/>
        </p:spPr>
        <p:txBody>
          <a:bodyPr wrap="square" rtlCol="0">
            <a:spAutoFit/>
          </a:bodyPr>
          <a:lstStyle/>
          <a:p>
            <a:r>
              <a:rPr lang="en-US" sz="700" dirty="0" smtClean="0"/>
              <a:t>NOT ASSESSED</a:t>
            </a:r>
            <a:endParaRPr lang="en-US" sz="700" dirty="0"/>
          </a:p>
        </p:txBody>
      </p:sp>
      <p:sp>
        <p:nvSpPr>
          <p:cNvPr id="10" name="TextBox 9"/>
          <p:cNvSpPr txBox="1"/>
          <p:nvPr/>
        </p:nvSpPr>
        <p:spPr>
          <a:xfrm>
            <a:off x="6613008" y="2276445"/>
            <a:ext cx="838200" cy="200055"/>
          </a:xfrm>
          <a:prstGeom prst="rect">
            <a:avLst/>
          </a:prstGeom>
          <a:noFill/>
        </p:spPr>
        <p:txBody>
          <a:bodyPr wrap="square" rtlCol="0">
            <a:spAutoFit/>
          </a:bodyPr>
          <a:lstStyle/>
          <a:p>
            <a:r>
              <a:rPr lang="en-US" sz="700" dirty="0" smtClean="0"/>
              <a:t>NOT ASSESSED</a:t>
            </a:r>
            <a:endParaRPr lang="en-US" sz="700" dirty="0"/>
          </a:p>
        </p:txBody>
      </p:sp>
      <p:sp>
        <p:nvSpPr>
          <p:cNvPr id="12" name="Rectangle 11"/>
          <p:cNvSpPr/>
          <p:nvPr/>
        </p:nvSpPr>
        <p:spPr>
          <a:xfrm>
            <a:off x="6674168" y="2276445"/>
            <a:ext cx="609600" cy="2000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8660382">
            <a:off x="1854460" y="6377874"/>
            <a:ext cx="838200" cy="200055"/>
          </a:xfrm>
          <a:prstGeom prst="rect">
            <a:avLst/>
          </a:prstGeom>
          <a:noFill/>
        </p:spPr>
        <p:txBody>
          <a:bodyPr wrap="square" rtlCol="0">
            <a:spAutoFit/>
          </a:bodyPr>
          <a:lstStyle/>
          <a:p>
            <a:r>
              <a:rPr lang="en-US" sz="700" dirty="0" smtClean="0"/>
              <a:t>NOT ASSESSED</a:t>
            </a:r>
            <a:endParaRPr lang="en-US" sz="700" dirty="0"/>
          </a:p>
        </p:txBody>
      </p:sp>
      <p:sp>
        <p:nvSpPr>
          <p:cNvPr id="14" name="Rectangle 13"/>
          <p:cNvSpPr/>
          <p:nvPr/>
        </p:nvSpPr>
        <p:spPr>
          <a:xfrm rot="18803154">
            <a:off x="1927735" y="6435227"/>
            <a:ext cx="609600" cy="2000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8651681">
            <a:off x="1265658" y="9247258"/>
            <a:ext cx="609600" cy="2000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8604580">
            <a:off x="1139540" y="9200462"/>
            <a:ext cx="838200" cy="200055"/>
          </a:xfrm>
          <a:prstGeom prst="rect">
            <a:avLst/>
          </a:prstGeom>
          <a:noFill/>
        </p:spPr>
        <p:txBody>
          <a:bodyPr wrap="square" rtlCol="0">
            <a:spAutoFit/>
          </a:bodyPr>
          <a:lstStyle/>
          <a:p>
            <a:r>
              <a:rPr lang="en-US" sz="700" dirty="0" smtClean="0"/>
              <a:t>NOT ASSESSED</a:t>
            </a:r>
            <a:endParaRPr lang="en-US" sz="700" dirty="0"/>
          </a:p>
        </p:txBody>
      </p:sp>
    </p:spTree>
    <p:extLst>
      <p:ext uri="{BB962C8B-B14F-4D97-AF65-F5344CB8AC3E}">
        <p14:creationId xmlns:p14="http://schemas.microsoft.com/office/powerpoint/2010/main" val="1275776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8" name="Rectangle 7"/>
          <p:cNvSpPr/>
          <p:nvPr/>
        </p:nvSpPr>
        <p:spPr>
          <a:xfrm>
            <a:off x="323850" y="513741"/>
            <a:ext cx="7124700" cy="705459"/>
          </a:xfrm>
          <a:prstGeom prst="rect">
            <a:avLst/>
          </a:prstGeom>
        </p:spPr>
        <p:txBody>
          <a:bodyPr wrap="square" lIns="96359" tIns="48180" rIns="96359" bIns="48180">
            <a:spAutoFit/>
          </a:bodyPr>
          <a:lstStyle/>
          <a:p>
            <a:r>
              <a:rPr lang="en-US" sz="1300" b="1" dirty="0"/>
              <a:t>Quarter </a:t>
            </a:r>
            <a:r>
              <a:rPr lang="en-US" sz="1300" b="1" dirty="0" smtClean="0"/>
              <a:t>Four </a:t>
            </a:r>
            <a:r>
              <a:rPr lang="en-US" sz="1300" dirty="0"/>
              <a:t>Reading Informational Learning Progressions.  </a:t>
            </a:r>
          </a:p>
          <a:p>
            <a:r>
              <a:rPr lang="en-US" sz="1300" dirty="0"/>
              <a:t>The indicated boxes highlighted </a:t>
            </a:r>
            <a:r>
              <a:rPr lang="en-US" sz="1300" b="1" i="1" dirty="0"/>
              <a:t>before the standard</a:t>
            </a:r>
            <a:r>
              <a:rPr lang="en-US" sz="1300" dirty="0"/>
              <a:t>, </a:t>
            </a:r>
            <a:r>
              <a:rPr lang="en-US" sz="1300" b="1" dirty="0"/>
              <a:t>are assessed on this pre-assessment. </a:t>
            </a:r>
            <a:r>
              <a:rPr lang="en-US" sz="1300" dirty="0"/>
              <a:t>The standard itself is assessed on the Common Formative Assessment (CFA) at the end of each quarter.</a:t>
            </a:r>
          </a:p>
        </p:txBody>
      </p:sp>
      <p:graphicFrame>
        <p:nvGraphicFramePr>
          <p:cNvPr id="6" name="Table 5"/>
          <p:cNvGraphicFramePr>
            <a:graphicFrameLocks noGrp="1"/>
          </p:cNvGraphicFramePr>
          <p:nvPr>
            <p:extLst>
              <p:ext uri="{D42A27DB-BD31-4B8C-83A1-F6EECF244321}">
                <p14:modId xmlns:p14="http://schemas.microsoft.com/office/powerpoint/2010/main" val="52706098"/>
              </p:ext>
            </p:extLst>
          </p:nvPr>
        </p:nvGraphicFramePr>
        <p:xfrm>
          <a:off x="381000" y="5547360"/>
          <a:ext cx="7010400" cy="3291840"/>
        </p:xfrm>
        <a:graphic>
          <a:graphicData uri="http://schemas.openxmlformats.org/drawingml/2006/table">
            <a:tbl>
              <a:tblPr firstRow="1" firstCol="1" bandRow="1"/>
              <a:tblGrid>
                <a:gridCol w="499031"/>
                <a:gridCol w="573885"/>
                <a:gridCol w="580124"/>
                <a:gridCol w="436651"/>
                <a:gridCol w="467841"/>
                <a:gridCol w="530221"/>
                <a:gridCol w="592601"/>
                <a:gridCol w="592601"/>
                <a:gridCol w="592601"/>
                <a:gridCol w="449129"/>
                <a:gridCol w="517745"/>
                <a:gridCol w="588770"/>
                <a:gridCol w="589200"/>
              </a:tblGrid>
              <a:tr h="132144">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Ci</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ANp</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3 -ANy</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BF8F"/>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EVF</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BF8F"/>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CK</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APM</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4-ANP</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BF8F"/>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922275">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Recall events written about the same person in two different texts (memoir or biography).</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Define (understand the meaning of…) presentation, compare/contrast and the difference between a memoir and a biography.</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Explain who, what, where, when or how about a person’s memoir or biography.</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Explain the differences between a memoir and a biography.</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 </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Summarize the key events in a person’s memoir and a biography written about the same person.</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b="1" dirty="0">
                          <a:effectLst/>
                          <a:latin typeface="Calibri"/>
                          <a:ea typeface="Calibri"/>
                          <a:cs typeface="Helvetica"/>
                        </a:rPr>
                        <a:t>Locate answers about specific events in a person’s memoir or a biography about the same person.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effectLst/>
                          <a:latin typeface="Calibri"/>
                          <a:ea typeface="Calibri"/>
                          <a:cs typeface="Helvetica"/>
                        </a:rPr>
                        <a:t> </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dirty="0">
                          <a:solidFill>
                            <a:schemeClr val="tx1"/>
                          </a:solidFill>
                          <a:effectLst/>
                          <a:latin typeface="Calibri"/>
                          <a:ea typeface="Times New Roman"/>
                          <a:cs typeface="Times New Roman"/>
                        </a:rPr>
                        <a:t>Explain if a person’s memoir presents events the same as a biography written about the same person.  </a:t>
                      </a:r>
                      <a:endParaRPr lang="en-US" sz="800" dirty="0">
                        <a:solidFill>
                          <a:schemeClr val="tx1"/>
                        </a:solidFill>
                        <a:effectLst/>
                        <a:latin typeface="Calibri"/>
                        <a:ea typeface="Calibri"/>
                        <a:cs typeface="Times New Roman"/>
                      </a:endParaRPr>
                    </a:p>
                    <a:p>
                      <a:pPr marL="0" marR="0" algn="l">
                        <a:lnSpc>
                          <a:spcPct val="100000"/>
                        </a:lnSpc>
                        <a:spcBef>
                          <a:spcPts val="0"/>
                        </a:spcBef>
                        <a:spcAft>
                          <a:spcPts val="0"/>
                        </a:spcAft>
                      </a:pPr>
                      <a:r>
                        <a:rPr lang="en-US" sz="800" b="1" dirty="0">
                          <a:solidFill>
                            <a:schemeClr val="tx1"/>
                          </a:solidFill>
                          <a:effectLst/>
                          <a:latin typeface="Calibri"/>
                          <a:ea typeface="Times New Roman"/>
                          <a:cs typeface="Times New Roman"/>
                        </a:rPr>
                        <a:t> </a:t>
                      </a:r>
                      <a:endParaRPr lang="en-US" sz="800" b="1" dirty="0" smtClean="0">
                        <a:solidFill>
                          <a:schemeClr val="tx1"/>
                        </a:solidFill>
                        <a:effectLst/>
                        <a:latin typeface="Calibri"/>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effectLst/>
                          <a:latin typeface="+mn-lt"/>
                          <a:ea typeface="Calibri"/>
                          <a:cs typeface="Times New Roman"/>
                        </a:rPr>
                        <a:t>SELECTED</a:t>
                      </a:r>
                      <a:r>
                        <a:rPr lang="en-US" sz="800" b="1" baseline="0" dirty="0" smtClean="0">
                          <a:solidFill>
                            <a:schemeClr val="tx1"/>
                          </a:solidFill>
                          <a:effectLst/>
                          <a:latin typeface="+mn-lt"/>
                          <a:ea typeface="Calibri"/>
                          <a:cs typeface="Times New Roman"/>
                        </a:rPr>
                        <a:t> RESPONSE  #13</a:t>
                      </a:r>
                      <a:endParaRPr lang="en-US" sz="800" dirty="0" smtClean="0">
                        <a:solidFill>
                          <a:schemeClr val="tx1"/>
                        </a:solidFill>
                        <a:effectLst/>
                        <a:latin typeface="+mn-lt"/>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Analyze why a person’s memoir may or may not present events in the same way as a biography written about the same person.  </a:t>
                      </a:r>
                      <a:endParaRPr lang="en-US" sz="800" dirty="0">
                        <a:solidFill>
                          <a:schemeClr val="tx1"/>
                        </a:solidFill>
                        <a:effectLst/>
                        <a:latin typeface="Calibri"/>
                        <a:ea typeface="Calibri"/>
                        <a:cs typeface="Times New Roman"/>
                      </a:endParaRPr>
                    </a:p>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 </a:t>
                      </a:r>
                      <a:endParaRPr lang="en-US" sz="800" dirty="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Draw </a:t>
                      </a:r>
                      <a:r>
                        <a:rPr lang="en-US" sz="800" b="1" dirty="0">
                          <a:solidFill>
                            <a:schemeClr val="tx1"/>
                          </a:solidFill>
                          <a:effectLst/>
                          <a:latin typeface="Calibri"/>
                          <a:ea typeface="Times New Roman"/>
                          <a:cs typeface="Times New Roman"/>
                        </a:rPr>
                        <a:t>conclusions about similarities and differences in a memoir written by a person and a biography written about the same person.  Make an evaluation about the two different texts</a:t>
                      </a:r>
                      <a:r>
                        <a:rPr lang="en-US" sz="800" dirty="0"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dirty="0"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effectLst/>
                          <a:latin typeface="+mn-lt"/>
                          <a:ea typeface="Calibri"/>
                          <a:cs typeface="Times New Roman"/>
                        </a:rPr>
                        <a:t>SELECTED</a:t>
                      </a:r>
                      <a:r>
                        <a:rPr lang="en-US" sz="800" b="1" baseline="0" dirty="0" smtClean="0">
                          <a:solidFill>
                            <a:schemeClr val="tx1"/>
                          </a:solidFill>
                          <a:effectLst/>
                          <a:latin typeface="+mn-lt"/>
                          <a:ea typeface="Calibri"/>
                          <a:cs typeface="Times New Roman"/>
                        </a:rPr>
                        <a:t> RESPONSE  #14</a:t>
                      </a:r>
                      <a:endParaRPr lang="en-US" sz="800" dirty="0">
                        <a:solidFill>
                          <a:schemeClr val="tx1"/>
                        </a:solidFill>
                        <a:effectLst/>
                        <a:latin typeface="Calibri"/>
                        <a:ea typeface="Calibri"/>
                        <a:cs typeface="Times New Roman"/>
                      </a:endParaRPr>
                    </a:p>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 </a:t>
                      </a:r>
                      <a:endParaRPr lang="en-US" sz="800" dirty="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Develop generalizations about memoirs and biographies that can be applied to other content domains or </a:t>
                      </a:r>
                      <a:r>
                        <a:rPr lang="en-US" sz="800" dirty="0" smtClean="0">
                          <a:solidFill>
                            <a:schemeClr val="tx1"/>
                          </a:solidFill>
                          <a:effectLst/>
                          <a:latin typeface="Calibri"/>
                          <a:ea typeface="Times New Roman"/>
                          <a:cs typeface="Times New Roman"/>
                        </a:rPr>
                        <a:t>concepts.</a:t>
                      </a:r>
                      <a:endParaRPr lang="en-US" sz="800" dirty="0">
                        <a:solidFill>
                          <a:schemeClr val="tx1"/>
                        </a:solidFill>
                        <a:effectLst/>
                        <a:latin typeface="Calibri"/>
                        <a:ea typeface="Calibri"/>
                        <a:cs typeface="Times New Roman"/>
                      </a:endParaRPr>
                    </a:p>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 </a:t>
                      </a:r>
                      <a:endParaRPr lang="en-US" sz="800" dirty="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Give examples about memoirs and biographies that are associated with other domains or themes – contributions to historical, geographical or </a:t>
                      </a:r>
                      <a:r>
                        <a:rPr lang="en-US" sz="800" dirty="0" smtClean="0">
                          <a:solidFill>
                            <a:schemeClr val="tx1"/>
                          </a:solidFill>
                          <a:effectLst/>
                          <a:latin typeface="Calibri"/>
                          <a:ea typeface="Times New Roman"/>
                          <a:cs typeface="Times New Roman"/>
                        </a:rPr>
                        <a:t>social.</a:t>
                      </a:r>
                      <a:endParaRPr lang="en-US" sz="800" dirty="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b="1" dirty="0">
                          <a:solidFill>
                            <a:schemeClr val="tx1"/>
                          </a:solidFill>
                          <a:effectLst/>
                          <a:latin typeface="Calibri"/>
                          <a:ea typeface="Times New Roman"/>
                          <a:cs typeface="Times New Roman"/>
                        </a:rPr>
                        <a:t>Gather, analyze and organize multiple information sources from memoirs and biographies of two or more </a:t>
                      </a:r>
                      <a:r>
                        <a:rPr lang="en-US" sz="800" b="1" dirty="0" smtClean="0">
                          <a:solidFill>
                            <a:schemeClr val="tx1"/>
                          </a:solidFill>
                          <a:effectLst/>
                          <a:latin typeface="Calibri"/>
                          <a:ea typeface="Times New Roman"/>
                          <a:cs typeface="Times New Roman"/>
                        </a:rPr>
                        <a:t>person.</a:t>
                      </a:r>
                    </a:p>
                    <a:p>
                      <a:pPr marL="0" marR="0" algn="l">
                        <a:lnSpc>
                          <a:spcPct val="100000"/>
                        </a:lnSpc>
                        <a:spcBef>
                          <a:spcPts val="0"/>
                        </a:spcBef>
                        <a:spcAft>
                          <a:spcPts val="0"/>
                        </a:spcAft>
                      </a:pPr>
                      <a:endParaRPr lang="en-US" sz="800" b="1" dirty="0"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baseline="0" dirty="0" smtClean="0">
                          <a:solidFill>
                            <a:schemeClr val="tx1"/>
                          </a:solidFill>
                          <a:effectLst/>
                          <a:latin typeface="+mn-lt"/>
                          <a:ea typeface="Calibri"/>
                          <a:cs typeface="Times New Roman"/>
                        </a:rPr>
                        <a:t>CONSTRUCTED RESPONSE  #6</a:t>
                      </a:r>
                      <a:endParaRPr lang="en-US" sz="80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dirty="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smtClean="0">
                          <a:solidFill>
                            <a:schemeClr val="accent6">
                              <a:lumMod val="75000"/>
                            </a:schemeClr>
                          </a:solidFill>
                          <a:effectLst/>
                          <a:latin typeface="Calibri"/>
                          <a:ea typeface="Calibri"/>
                          <a:cs typeface="Calibri"/>
                        </a:rPr>
                        <a:t>RI.6.9</a:t>
                      </a:r>
                      <a:r>
                        <a:rPr lang="en-US" sz="800" b="1" u="sng" baseline="0" dirty="0" smtClean="0">
                          <a:solidFill>
                            <a:schemeClr val="accent6">
                              <a:lumMod val="75000"/>
                            </a:schemeClr>
                          </a:solidFill>
                          <a:effectLst/>
                          <a:latin typeface="Calibri"/>
                          <a:ea typeface="Calibri"/>
                          <a:cs typeface="Calibri"/>
                        </a:rPr>
                        <a:t> </a:t>
                      </a:r>
                      <a:r>
                        <a:rPr lang="en-US" sz="800" dirty="0" smtClean="0">
                          <a:effectLst/>
                          <a:latin typeface="Calibri"/>
                          <a:ea typeface="Calibri"/>
                          <a:cs typeface="Calibri"/>
                        </a:rPr>
                        <a:t>Compare </a:t>
                      </a:r>
                      <a:r>
                        <a:rPr lang="en-US" sz="800" dirty="0">
                          <a:effectLst/>
                          <a:latin typeface="Calibri"/>
                          <a:ea typeface="Calibri"/>
                          <a:cs typeface="Calibri"/>
                        </a:rPr>
                        <a:t>and contrast one author’s presentation of events with that of another (e.g., a memoir written by and a biography on the same person).</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 </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23816811"/>
              </p:ext>
            </p:extLst>
          </p:nvPr>
        </p:nvGraphicFramePr>
        <p:xfrm>
          <a:off x="381001" y="1432560"/>
          <a:ext cx="7002462" cy="1950720"/>
        </p:xfrm>
        <a:graphic>
          <a:graphicData uri="http://schemas.openxmlformats.org/drawingml/2006/table">
            <a:tbl>
              <a:tblPr firstRow="1" firstCol="1" bandRow="1"/>
              <a:tblGrid>
                <a:gridCol w="421747"/>
                <a:gridCol w="856129"/>
                <a:gridCol w="559299"/>
                <a:gridCol w="394799"/>
                <a:gridCol w="822498"/>
                <a:gridCol w="822498"/>
                <a:gridCol w="592198"/>
                <a:gridCol w="756698"/>
                <a:gridCol w="789598"/>
                <a:gridCol w="986998"/>
              </a:tblGrid>
              <a:tr h="205782">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f</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k</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l</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a:t>
                      </a:r>
                      <a:r>
                        <a:rPr lang="en-US" sz="800">
                          <a:solidFill>
                            <a:srgbClr val="000000"/>
                          </a:solidFill>
                          <a:effectLst/>
                          <a:latin typeface="Calibri"/>
                          <a:ea typeface="Times New Roman"/>
                          <a:cs typeface="Times New Roman"/>
                        </a:rPr>
                        <a:t>r</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a:t>
                      </a:r>
                      <a:r>
                        <a:rPr lang="en-US" sz="800">
                          <a:solidFill>
                            <a:srgbClr val="000000"/>
                          </a:solidFill>
                          <a:effectLst/>
                          <a:latin typeface="Calibri"/>
                          <a:ea typeface="Times New Roman"/>
                          <a:cs typeface="Times New Roman"/>
                        </a:rPr>
                        <a:t>u</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8CCE4"/>
                    </a:solidFill>
                  </a:tcPr>
                </a:tc>
                <a:tc hMerge="1">
                  <a:txBody>
                    <a:bodyPr/>
                    <a:lstStyle/>
                    <a:p>
                      <a:endParaRPr lang="en-US"/>
                    </a:p>
                  </a:txBody>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AP</a:t>
                      </a:r>
                      <a:r>
                        <a:rPr lang="en-US" sz="800">
                          <a:solidFill>
                            <a:srgbClr val="000000"/>
                          </a:solidFill>
                          <a:effectLst/>
                          <a:latin typeface="Calibri"/>
                          <a:ea typeface="Times New Roman"/>
                          <a:cs typeface="Times New Roman"/>
                        </a:rPr>
                        <a:t>x</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SY</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685939">
                <a:tc>
                  <a:txBody>
                    <a:bodyPr/>
                    <a:lstStyle/>
                    <a:p>
                      <a:pPr marL="0" marR="0" algn="l">
                        <a:lnSpc>
                          <a:spcPct val="100000"/>
                        </a:lnSpc>
                        <a:spcBef>
                          <a:spcPts val="0"/>
                        </a:spcBef>
                        <a:spcAft>
                          <a:spcPts val="0"/>
                        </a:spcAft>
                      </a:pPr>
                      <a:r>
                        <a:rPr lang="en-US" sz="800">
                          <a:effectLst/>
                          <a:latin typeface="Calibri"/>
                          <a:ea typeface="Times New Roman"/>
                          <a:cs typeface="Times New Roman"/>
                        </a:rPr>
                        <a:t>Recall key details, basic facts, definitions and events in a text.</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Define (understand terms) Standard Academic Language: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key, analyze, elaborate, event, idea, examples, individual, anecdotes, illustrated, </a:t>
                      </a:r>
                      <a:r>
                        <a:rPr lang="en-US" sz="800" dirty="0" smtClean="0">
                          <a:effectLst/>
                          <a:latin typeface="Calibri"/>
                          <a:ea typeface="Times New Roman"/>
                          <a:cs typeface="Times New Roman"/>
                        </a:rPr>
                        <a:t>introduced.</a:t>
                      </a:r>
                      <a:endParaRPr lang="en-US" sz="80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Explain who, what, where, when or how when answering questions about key individuals, events or ideas in a text.</a:t>
                      </a:r>
                      <a:endParaRPr lang="en-US" sz="80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a:effectLst/>
                          <a:latin typeface="Calibri"/>
                          <a:ea typeface="Times New Roman"/>
                          <a:cs typeface="Times New Roman"/>
                        </a:rPr>
                        <a:t>Identify key events, individuals or ideas in a text.</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Locate</a:t>
                      </a:r>
                      <a:r>
                        <a:rPr lang="en-US" sz="800" b="1" dirty="0">
                          <a:effectLst/>
                          <a:latin typeface="Calibri"/>
                          <a:ea typeface="Times New Roman"/>
                          <a:cs typeface="Times New Roman"/>
                        </a:rPr>
                        <a:t> specific examples of how an events, individuals or ideas are introduced, illustrated and elaborated on in a text.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 </a:t>
                      </a:r>
                      <a:endParaRPr lang="en-US" sz="80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Organize individuals, events or ideas in a text under similarities of introduction, illustration and elaboration (3 column graphic-organizer).</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u="sng" dirty="0">
                          <a:solidFill>
                            <a:schemeClr val="tx1"/>
                          </a:solidFill>
                          <a:effectLst/>
                          <a:latin typeface="Calibri"/>
                          <a:ea typeface="Times New Roman"/>
                          <a:cs typeface="Times New Roman"/>
                        </a:rPr>
                        <a:t>List</a:t>
                      </a:r>
                      <a:r>
                        <a:rPr lang="en-US" sz="800" b="1" dirty="0">
                          <a:solidFill>
                            <a:schemeClr val="tx1"/>
                          </a:solidFill>
                          <a:effectLst/>
                          <a:latin typeface="Calibri"/>
                          <a:ea typeface="Times New Roman"/>
                          <a:cs typeface="Times New Roman"/>
                        </a:rPr>
                        <a:t> examples or anecdotes of how an individual, event or idea is introduced in a text. </a:t>
                      </a:r>
                      <a:endParaRPr lang="en-US" sz="800" b="1" dirty="0" smtClean="0">
                        <a:solidFill>
                          <a:schemeClr val="tx1"/>
                        </a:solidFill>
                        <a:effectLst/>
                        <a:latin typeface="Calibri"/>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effectLst/>
                          <a:latin typeface="+mn-lt"/>
                          <a:ea typeface="Calibri"/>
                          <a:cs typeface="Times New Roman"/>
                        </a:rPr>
                        <a:t>SELECTED</a:t>
                      </a:r>
                      <a:r>
                        <a:rPr lang="en-US" sz="800" b="1" baseline="0" dirty="0" smtClean="0">
                          <a:solidFill>
                            <a:schemeClr val="tx1"/>
                          </a:solidFill>
                          <a:effectLst/>
                          <a:latin typeface="+mn-lt"/>
                          <a:ea typeface="Calibri"/>
                          <a:cs typeface="Times New Roman"/>
                        </a:rPr>
                        <a:t> RESPONSE  #9</a:t>
                      </a:r>
                      <a:endParaRPr lang="en-US" sz="80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dirty="0">
                        <a:solidFill>
                          <a:schemeClr val="tx1"/>
                        </a:solidFill>
                        <a:effectLst/>
                        <a:latin typeface="Calibri"/>
                        <a:ea typeface="Calibri"/>
                        <a:cs typeface="Times New Roman"/>
                      </a:endParaRPr>
                    </a:p>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 </a:t>
                      </a:r>
                      <a:endParaRPr lang="en-US" sz="800" dirty="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solidFill>
                            <a:schemeClr val="tx1"/>
                          </a:solidFill>
                          <a:effectLst/>
                          <a:latin typeface="Calibri"/>
                          <a:ea typeface="Times New Roman"/>
                          <a:cs typeface="Times New Roman"/>
                        </a:rPr>
                        <a:t>List </a:t>
                      </a:r>
                      <a:r>
                        <a:rPr lang="en-US" sz="800" dirty="0">
                          <a:solidFill>
                            <a:schemeClr val="tx1"/>
                          </a:solidFill>
                          <a:effectLst/>
                          <a:latin typeface="Calibri"/>
                          <a:ea typeface="Times New Roman"/>
                          <a:cs typeface="Times New Roman"/>
                        </a:rPr>
                        <a:t>examples or anecdotes of how an individual, event or idea is illustrated or elaborated on in a text.</a:t>
                      </a:r>
                      <a:endParaRPr lang="en-US" sz="800" dirty="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chemeClr val="tx1"/>
                          </a:solidFill>
                          <a:effectLst/>
                          <a:latin typeface="Calibri"/>
                          <a:ea typeface="Times New Roman"/>
                          <a:cs typeface="Times New Roman"/>
                        </a:rPr>
                        <a:t>Students analyze in</a:t>
                      </a:r>
                      <a:r>
                        <a:rPr lang="en-US" sz="800" b="1" u="sng" dirty="0">
                          <a:solidFill>
                            <a:schemeClr val="tx1"/>
                          </a:solidFill>
                          <a:effectLst/>
                          <a:latin typeface="Calibri"/>
                          <a:ea typeface="Times New Roman"/>
                          <a:cs typeface="Times New Roman"/>
                        </a:rPr>
                        <a:t> detail</a:t>
                      </a:r>
                      <a:r>
                        <a:rPr lang="en-US" sz="800" b="1" dirty="0">
                          <a:solidFill>
                            <a:schemeClr val="tx1"/>
                          </a:solidFill>
                          <a:effectLst/>
                          <a:latin typeface="Calibri"/>
                          <a:ea typeface="Times New Roman"/>
                          <a:cs typeface="Times New Roman"/>
                        </a:rPr>
                        <a:t> an event, idea or individual by providing details about the introduction, illustration and elaboration (use reasoning skills</a:t>
                      </a:r>
                      <a:r>
                        <a:rPr lang="en-US" sz="800" b="1" dirty="0" smtClean="0">
                          <a:solidFill>
                            <a:schemeClr val="tx1"/>
                          </a:solidFill>
                          <a:effectLst/>
                          <a:latin typeface="Calibri"/>
                          <a:ea typeface="Times New Roman"/>
                          <a:cs typeface="Times New Roman"/>
                        </a:rPr>
                        <a:t>).</a:t>
                      </a: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effectLst/>
                          <a:latin typeface="+mn-lt"/>
                          <a:ea typeface="Calibri"/>
                          <a:cs typeface="Times New Roman"/>
                        </a:rPr>
                        <a:t>SELECTED</a:t>
                      </a:r>
                      <a:r>
                        <a:rPr lang="en-US" sz="800" b="1" baseline="0" dirty="0" smtClean="0">
                          <a:solidFill>
                            <a:schemeClr val="tx1"/>
                          </a:solidFill>
                          <a:effectLst/>
                          <a:latin typeface="+mn-lt"/>
                          <a:ea typeface="Calibri"/>
                          <a:cs typeface="Times New Roman"/>
                        </a:rPr>
                        <a:t> RESPONSE  #10</a:t>
                      </a:r>
                      <a:endParaRPr lang="en-US" sz="80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dirty="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RI6.3</a:t>
                      </a:r>
                      <a:r>
                        <a:rPr lang="en-US" sz="800" dirty="0">
                          <a:effectLst/>
                          <a:latin typeface="Calibri"/>
                          <a:ea typeface="Times New Roman"/>
                          <a:cs typeface="Times New Roman"/>
                        </a:rPr>
                        <a:t> Analyze</a:t>
                      </a:r>
                      <a:r>
                        <a:rPr lang="en-US" sz="800" dirty="0">
                          <a:effectLst/>
                          <a:latin typeface="Calibri"/>
                          <a:ea typeface="Calibri"/>
                          <a:cs typeface="Helvetica"/>
                        </a:rPr>
                        <a:t> in detail how a key individual, event, or idea is introduced, illustrated, and elaborated in a text (e.g., through examples or anecdotes).</a:t>
                      </a:r>
                      <a:endParaRPr lang="en-US" sz="80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9D9D9"/>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87741473"/>
              </p:ext>
            </p:extLst>
          </p:nvPr>
        </p:nvGraphicFramePr>
        <p:xfrm>
          <a:off x="388937" y="3520822"/>
          <a:ext cx="6994527" cy="1843658"/>
        </p:xfrm>
        <a:graphic>
          <a:graphicData uri="http://schemas.openxmlformats.org/drawingml/2006/table">
            <a:tbl>
              <a:tblPr firstRow="1" firstCol="1" bandRow="1"/>
              <a:tblGrid>
                <a:gridCol w="629839"/>
                <a:gridCol w="696138"/>
                <a:gridCol w="563540"/>
                <a:gridCol w="596689"/>
                <a:gridCol w="530391"/>
                <a:gridCol w="563540"/>
                <a:gridCol w="629839"/>
                <a:gridCol w="696138"/>
                <a:gridCol w="724749"/>
                <a:gridCol w="568078"/>
                <a:gridCol w="795586"/>
              </a:tblGrid>
              <a:tr h="136778">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f</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k</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C</a:t>
                      </a:r>
                      <a:r>
                        <a:rPr lang="en-US" sz="800">
                          <a:solidFill>
                            <a:srgbClr val="000000"/>
                          </a:solidFill>
                          <a:effectLst/>
                          <a:latin typeface="Calibri"/>
                          <a:ea typeface="Times New Roman"/>
                          <a:cs typeface="Times New Roman"/>
                        </a:rPr>
                        <a:t>u</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C</a:t>
                      </a:r>
                      <a:r>
                        <a:rPr lang="en-US" sz="800">
                          <a:solidFill>
                            <a:srgbClr val="000000"/>
                          </a:solidFill>
                          <a:effectLst/>
                          <a:latin typeface="Calibri"/>
                          <a:ea typeface="Times New Roman"/>
                          <a:cs typeface="Times New Roman"/>
                        </a:rPr>
                        <a:t>w</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AP</a:t>
                      </a:r>
                      <a:r>
                        <a:rPr lang="en-US" sz="800">
                          <a:solidFill>
                            <a:srgbClr val="000000"/>
                          </a:solidFill>
                          <a:effectLst/>
                          <a:latin typeface="Calibri"/>
                          <a:ea typeface="Times New Roman"/>
                          <a:cs typeface="Times New Roman"/>
                        </a:rPr>
                        <a:t>x</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EV</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SY</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468628">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Recall </a:t>
                      </a:r>
                      <a:r>
                        <a:rPr lang="en-US" sz="800" dirty="0">
                          <a:effectLst/>
                          <a:latin typeface="Calibri"/>
                          <a:ea typeface="Times New Roman"/>
                          <a:cs typeface="Times New Roman"/>
                        </a:rPr>
                        <a:t>an example of an author’s </a:t>
                      </a:r>
                      <a:r>
                        <a:rPr lang="en-US" sz="800" u="sng" dirty="0">
                          <a:effectLst/>
                          <a:latin typeface="Calibri"/>
                          <a:ea typeface="Times New Roman"/>
                          <a:cs typeface="Times New Roman"/>
                        </a:rPr>
                        <a:t>point of view </a:t>
                      </a:r>
                      <a:r>
                        <a:rPr lang="en-US" sz="800" dirty="0">
                          <a:effectLst/>
                          <a:latin typeface="Calibri"/>
                          <a:ea typeface="Times New Roman"/>
                          <a:cs typeface="Times New Roman"/>
                        </a:rPr>
                        <a:t>(read and discussed in class).</a:t>
                      </a:r>
                      <a:endParaRPr lang="en-US" sz="800" dirty="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Define (understanding meaning of..)  Standard Academic Language: determine, point of view, author’s purpose, </a:t>
                      </a:r>
                      <a:r>
                        <a:rPr lang="en-US" sz="800" dirty="0" smtClean="0">
                          <a:effectLst/>
                          <a:latin typeface="Calibri"/>
                          <a:ea typeface="Times New Roman"/>
                          <a:cs typeface="Times New Roman"/>
                        </a:rPr>
                        <a:t>conveyed.</a:t>
                      </a:r>
                      <a:endParaRPr lang="en-US" sz="800" dirty="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Answer questions about the author’s point of view or purpose in a text (</a:t>
                      </a:r>
                      <a:r>
                        <a:rPr lang="en-US" sz="800" u="sng" dirty="0">
                          <a:effectLst/>
                          <a:latin typeface="Calibri"/>
                          <a:ea typeface="Times New Roman"/>
                          <a:cs typeface="Times New Roman"/>
                        </a:rPr>
                        <a:t>read and discussed</a:t>
                      </a:r>
                      <a:r>
                        <a:rPr lang="en-US" sz="800" dirty="0">
                          <a:effectLst/>
                          <a:latin typeface="Calibri"/>
                          <a:ea typeface="Times New Roman"/>
                          <a:cs typeface="Times New Roman"/>
                        </a:rPr>
                        <a:t> in class).</a:t>
                      </a:r>
                      <a:endParaRPr lang="en-US" sz="800" dirty="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u="sng">
                          <a:effectLst/>
                          <a:latin typeface="Calibri"/>
                          <a:ea typeface="Times New Roman"/>
                          <a:cs typeface="Times New Roman"/>
                        </a:rPr>
                        <a:t>Concept Development</a:t>
                      </a:r>
                      <a:r>
                        <a:rPr lang="en-US" sz="800">
                          <a:effectLst/>
                          <a:latin typeface="Calibri"/>
                          <a:ea typeface="Times New Roman"/>
                          <a:cs typeface="Times New Roman"/>
                        </a:rPr>
                        <a:t> Explain why the author’s point of view is important (it establishes or reflects a purpose).</a:t>
                      </a:r>
                      <a:endParaRPr lang="en-US" sz="80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chemeClr val="tx1"/>
                          </a:solidFill>
                          <a:effectLst/>
                          <a:latin typeface="Calibri"/>
                          <a:ea typeface="Times New Roman"/>
                          <a:cs typeface="Times New Roman"/>
                        </a:rPr>
                        <a:t>Identify the author’s point of view in a text </a:t>
                      </a:r>
                      <a:r>
                        <a:rPr lang="en-US" sz="800" b="1" u="sng" dirty="0">
                          <a:solidFill>
                            <a:schemeClr val="tx1"/>
                          </a:solidFill>
                          <a:effectLst/>
                          <a:latin typeface="Calibri"/>
                          <a:ea typeface="Times New Roman"/>
                          <a:cs typeface="Times New Roman"/>
                        </a:rPr>
                        <a:t>read in class </a:t>
                      </a:r>
                      <a:r>
                        <a:rPr lang="en-US" sz="800" b="1" dirty="0">
                          <a:solidFill>
                            <a:schemeClr val="tx1"/>
                          </a:solidFill>
                          <a:effectLst/>
                          <a:latin typeface="Calibri"/>
                          <a:ea typeface="Times New Roman"/>
                          <a:cs typeface="Times New Roman"/>
                        </a:rPr>
                        <a:t>(but </a:t>
                      </a:r>
                      <a:r>
                        <a:rPr lang="en-US" sz="800" b="1" u="sng" dirty="0">
                          <a:solidFill>
                            <a:schemeClr val="tx1"/>
                          </a:solidFill>
                          <a:effectLst/>
                          <a:latin typeface="Calibri"/>
                          <a:ea typeface="Times New Roman"/>
                          <a:cs typeface="Times New Roman"/>
                        </a:rPr>
                        <a:t>not discussed</a:t>
                      </a:r>
                      <a:r>
                        <a:rPr lang="en-US" sz="800" b="1" dirty="0">
                          <a:solidFill>
                            <a:schemeClr val="tx1"/>
                          </a:solidFill>
                          <a:effectLst/>
                          <a:latin typeface="Calibri"/>
                          <a:ea typeface="Times New Roman"/>
                          <a:cs typeface="Times New Roman"/>
                        </a:rPr>
                        <a:t> in class</a:t>
                      </a:r>
                      <a:r>
                        <a:rPr lang="en-US" sz="800" b="1" dirty="0" smtClean="0">
                          <a:solidFill>
                            <a:schemeClr val="tx1"/>
                          </a:solidFill>
                          <a:effectLst/>
                          <a:latin typeface="Calibri"/>
                          <a:ea typeface="Times New Roman"/>
                          <a:cs typeface="Times New Roman"/>
                        </a:rPr>
                        <a:t>).</a:t>
                      </a: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effectLst/>
                          <a:latin typeface="+mn-lt"/>
                          <a:ea typeface="Calibri"/>
                          <a:cs typeface="Times New Roman"/>
                        </a:rPr>
                        <a:t>SELECTED</a:t>
                      </a:r>
                      <a:r>
                        <a:rPr lang="en-US" sz="800" b="1" baseline="0" dirty="0" smtClean="0">
                          <a:solidFill>
                            <a:schemeClr val="tx1"/>
                          </a:solidFill>
                          <a:effectLst/>
                          <a:latin typeface="+mn-lt"/>
                          <a:ea typeface="Calibri"/>
                          <a:cs typeface="Times New Roman"/>
                        </a:rPr>
                        <a:t> RESPONSE  #11</a:t>
                      </a:r>
                      <a:endParaRPr lang="en-US" sz="80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dirty="0">
                        <a:solidFill>
                          <a:schemeClr val="tx1"/>
                        </a:solidFill>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Connect </a:t>
                      </a:r>
                      <a:r>
                        <a:rPr lang="en-US" sz="800" u="sng" dirty="0">
                          <a:solidFill>
                            <a:schemeClr val="tx1"/>
                          </a:solidFill>
                          <a:effectLst/>
                          <a:latin typeface="Calibri"/>
                          <a:ea typeface="Times New Roman"/>
                          <a:cs typeface="Times New Roman"/>
                        </a:rPr>
                        <a:t>text examples</a:t>
                      </a:r>
                      <a:r>
                        <a:rPr lang="en-US" sz="800" dirty="0">
                          <a:solidFill>
                            <a:schemeClr val="tx1"/>
                          </a:solidFill>
                          <a:effectLst/>
                          <a:latin typeface="Calibri"/>
                          <a:ea typeface="Times New Roman"/>
                          <a:cs typeface="Times New Roman"/>
                        </a:rPr>
                        <a:t> of the author’s point of view to the text’s stated or unstated purpose.</a:t>
                      </a:r>
                      <a:endParaRPr lang="en-US" sz="800" dirty="0">
                        <a:solidFill>
                          <a:schemeClr val="tx1"/>
                        </a:solidFill>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chemeClr val="tx1"/>
                          </a:solidFill>
                          <a:effectLst/>
                          <a:latin typeface="Calibri"/>
                          <a:ea typeface="Times New Roman"/>
                          <a:cs typeface="Times New Roman"/>
                        </a:rPr>
                        <a:t>Describe how the author’s point of view or purpose impacts the reader</a:t>
                      </a:r>
                      <a:r>
                        <a:rPr lang="en-US" sz="800" b="1" dirty="0"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dirty="0"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effectLst/>
                          <a:latin typeface="+mn-lt"/>
                          <a:ea typeface="Calibri"/>
                          <a:cs typeface="Times New Roman"/>
                        </a:rPr>
                        <a:t>SELECTED</a:t>
                      </a:r>
                      <a:r>
                        <a:rPr lang="en-US" sz="800" b="1" baseline="0" dirty="0" smtClean="0">
                          <a:solidFill>
                            <a:schemeClr val="tx1"/>
                          </a:solidFill>
                          <a:effectLst/>
                          <a:latin typeface="+mn-lt"/>
                          <a:ea typeface="Calibri"/>
                          <a:cs typeface="Times New Roman"/>
                        </a:rPr>
                        <a:t> RESPONSE  #12</a:t>
                      </a:r>
                      <a:endParaRPr lang="en-US" sz="800" dirty="0" smtClean="0">
                        <a:solidFill>
                          <a:schemeClr val="tx1"/>
                        </a:solidFill>
                        <a:effectLst/>
                        <a:latin typeface="+mn-lt"/>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chemeClr val="tx1"/>
                          </a:solidFill>
                          <a:effectLst/>
                          <a:latin typeface="Calibri"/>
                          <a:ea typeface="Times New Roman"/>
                          <a:cs typeface="Times New Roman"/>
                        </a:rPr>
                        <a:t>Connect examples of the author’s point of view to the text’s stated or unstated purpose in a text </a:t>
                      </a:r>
                      <a:r>
                        <a:rPr lang="en-US" sz="800" u="sng" dirty="0">
                          <a:solidFill>
                            <a:schemeClr val="tx1"/>
                          </a:solidFill>
                          <a:effectLst/>
                          <a:latin typeface="Calibri"/>
                          <a:ea typeface="Times New Roman"/>
                          <a:cs typeface="Times New Roman"/>
                        </a:rPr>
                        <a:t>not read or discussed in class</a:t>
                      </a:r>
                      <a:r>
                        <a:rPr lang="en-US" sz="800" dirty="0">
                          <a:solidFill>
                            <a:schemeClr val="tx1"/>
                          </a:solidFill>
                          <a:effectLst/>
                          <a:latin typeface="Calibri"/>
                          <a:ea typeface="Times New Roman"/>
                          <a:cs typeface="Times New Roman"/>
                        </a:rPr>
                        <a:t>.</a:t>
                      </a:r>
                      <a:endParaRPr lang="en-US" sz="800" dirty="0">
                        <a:solidFill>
                          <a:schemeClr val="tx1"/>
                        </a:solidFill>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chemeClr val="tx1"/>
                          </a:solidFill>
                          <a:effectLst/>
                          <a:latin typeface="Calibri"/>
                          <a:ea typeface="Times New Roman"/>
                          <a:cs typeface="Times New Roman"/>
                        </a:rPr>
                        <a:t>Cite specific examples to show how</a:t>
                      </a:r>
                      <a:r>
                        <a:rPr lang="en-US" sz="800" b="1" dirty="0">
                          <a:solidFill>
                            <a:schemeClr val="tx1"/>
                          </a:solidFill>
                          <a:effectLst/>
                          <a:latin typeface="Calibri"/>
                          <a:ea typeface="Calibri"/>
                          <a:cs typeface="Calibri"/>
                        </a:rPr>
                        <a:t> the author’s point of view or purpose is supported throughout a new text</a:t>
                      </a:r>
                      <a:r>
                        <a:rPr lang="en-US" sz="800" b="1" dirty="0" smtClean="0">
                          <a:solidFill>
                            <a:schemeClr val="tx1"/>
                          </a:solidFill>
                          <a:effectLst/>
                          <a:latin typeface="Calibri"/>
                          <a:ea typeface="Calibri"/>
                          <a:cs typeface="Calibri"/>
                        </a:rPr>
                        <a:t>.</a:t>
                      </a:r>
                    </a:p>
                    <a:p>
                      <a:pPr marL="0" marR="0" algn="l">
                        <a:lnSpc>
                          <a:spcPct val="100000"/>
                        </a:lnSpc>
                        <a:spcBef>
                          <a:spcPts val="0"/>
                        </a:spcBef>
                        <a:spcAft>
                          <a:spcPts val="0"/>
                        </a:spcAft>
                      </a:pPr>
                      <a:endParaRPr lang="en-US" sz="800" b="1" dirty="0"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effectLst/>
                          <a:latin typeface="+mn-lt"/>
                          <a:ea typeface="Calibri"/>
                          <a:cs typeface="Times New Roman"/>
                        </a:rPr>
                        <a:t>CONSTRUCTED</a:t>
                      </a:r>
                      <a:r>
                        <a:rPr lang="en-US" sz="800" b="1" baseline="0" dirty="0" smtClean="0">
                          <a:solidFill>
                            <a:schemeClr val="tx1"/>
                          </a:solidFill>
                          <a:effectLst/>
                          <a:latin typeface="+mn-lt"/>
                          <a:ea typeface="Calibri"/>
                          <a:cs typeface="Times New Roman"/>
                        </a:rPr>
                        <a:t> RESPONSE  #15</a:t>
                      </a:r>
                      <a:endParaRPr lang="en-US" sz="800" dirty="0" smtClean="0">
                        <a:solidFill>
                          <a:schemeClr val="tx1"/>
                        </a:solidFill>
                        <a:effectLst/>
                        <a:latin typeface="+mn-lt"/>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Synthesize in detail examples in a text, showing how the author’s point of view is conveyed in each.</a:t>
                      </a:r>
                      <a:endParaRPr lang="en-US" sz="800" dirty="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RI6.6</a:t>
                      </a:r>
                      <a:r>
                        <a:rPr lang="en-US" sz="800" dirty="0">
                          <a:effectLst/>
                          <a:latin typeface="Calibri"/>
                          <a:ea typeface="Times New Roman"/>
                          <a:cs typeface="Times New Roman"/>
                        </a:rPr>
                        <a:t> Determine</a:t>
                      </a:r>
                      <a:r>
                        <a:rPr lang="en-US" sz="800" dirty="0">
                          <a:effectLst/>
                          <a:latin typeface="Calibri"/>
                          <a:ea typeface="Calibri"/>
                          <a:cs typeface="Helvetica"/>
                        </a:rPr>
                        <a:t> an author’s point of view or purpose in a text and explain how it is conveyed in the text.</a:t>
                      </a:r>
                      <a:endParaRPr lang="en-US" sz="800" dirty="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sp>
        <p:nvSpPr>
          <p:cNvPr id="2" name="TextBox 1"/>
          <p:cNvSpPr txBox="1"/>
          <p:nvPr/>
        </p:nvSpPr>
        <p:spPr>
          <a:xfrm>
            <a:off x="2332657" y="2819400"/>
            <a:ext cx="914400" cy="230832"/>
          </a:xfrm>
          <a:prstGeom prst="rect">
            <a:avLst/>
          </a:prstGeom>
          <a:noFill/>
        </p:spPr>
        <p:txBody>
          <a:bodyPr wrap="square" rtlCol="0">
            <a:spAutoFit/>
          </a:bodyPr>
          <a:lstStyle/>
          <a:p>
            <a:r>
              <a:rPr lang="en-US" sz="900" dirty="0" smtClean="0"/>
              <a:t>NOT ASSESSED</a:t>
            </a:r>
            <a:endParaRPr lang="en-US" sz="900" dirty="0"/>
          </a:p>
        </p:txBody>
      </p:sp>
      <p:sp>
        <p:nvSpPr>
          <p:cNvPr id="3" name="Rectangle 2"/>
          <p:cNvSpPr/>
          <p:nvPr/>
        </p:nvSpPr>
        <p:spPr>
          <a:xfrm>
            <a:off x="2340678" y="2782416"/>
            <a:ext cx="914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7830843">
            <a:off x="2806604" y="7329111"/>
            <a:ext cx="818047" cy="215444"/>
          </a:xfrm>
          <a:prstGeom prst="rect">
            <a:avLst/>
          </a:prstGeom>
          <a:noFill/>
        </p:spPr>
        <p:txBody>
          <a:bodyPr wrap="square" rtlCol="0">
            <a:spAutoFit/>
          </a:bodyPr>
          <a:lstStyle/>
          <a:p>
            <a:r>
              <a:rPr lang="en-US" sz="800" dirty="0" smtClean="0"/>
              <a:t>NOT ASSESSED</a:t>
            </a:r>
            <a:endParaRPr lang="en-US" sz="800" dirty="0"/>
          </a:p>
        </p:txBody>
      </p:sp>
      <p:sp>
        <p:nvSpPr>
          <p:cNvPr id="11" name="Rectangle 10"/>
          <p:cNvSpPr/>
          <p:nvPr/>
        </p:nvSpPr>
        <p:spPr>
          <a:xfrm rot="18162653">
            <a:off x="2854025" y="7322533"/>
            <a:ext cx="7620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400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5" name="TextBox 4"/>
          <p:cNvSpPr txBox="1">
            <a:spLocks noChangeAspect="1"/>
          </p:cNvSpPr>
          <p:nvPr/>
        </p:nvSpPr>
        <p:spPr>
          <a:xfrm>
            <a:off x="372428" y="3424564"/>
            <a:ext cx="7082589" cy="5425457"/>
          </a:xfrm>
          <a:prstGeom prst="rect">
            <a:avLst/>
          </a:prstGeom>
          <a:solidFill>
            <a:schemeClr val="bg1"/>
          </a:solidFill>
          <a:ln>
            <a:solidFill>
              <a:schemeClr val="accent1"/>
            </a:solidFill>
          </a:ln>
        </p:spPr>
        <p:txBody>
          <a:bodyPr wrap="square" lIns="69464" tIns="34733" rIns="69464" bIns="34733" rtlCol="0">
            <a:spAutoFit/>
          </a:bodyPr>
          <a:lstStyle/>
          <a:p>
            <a:r>
              <a:rPr lang="en-US" sz="1200" dirty="0"/>
              <a:t>1. Determine the central idea. The central idea becomes your topic sentence in your paragraph response. </a:t>
            </a:r>
          </a:p>
          <a:p>
            <a:pPr marL="233789" indent="-233789">
              <a:buAutoNum type="alphaUcPeriod"/>
            </a:pPr>
            <a:r>
              <a:rPr lang="en-US" sz="1200" i="1" dirty="0"/>
              <a:t>Who</a:t>
            </a:r>
            <a:r>
              <a:rPr lang="en-US" sz="1200" dirty="0"/>
              <a:t> or </a:t>
            </a:r>
            <a:r>
              <a:rPr lang="en-US" sz="1200" i="1" dirty="0"/>
              <a:t>what</a:t>
            </a:r>
            <a:r>
              <a:rPr lang="en-US" sz="1200" dirty="0"/>
              <a:t> is the article mostly about? </a:t>
            </a:r>
          </a:p>
          <a:p>
            <a:r>
              <a:rPr lang="en-US" sz="1200" u="sng" dirty="0"/>
              <a:t>						</a:t>
            </a:r>
          </a:p>
          <a:p>
            <a:r>
              <a:rPr lang="en-US" sz="1200" dirty="0" smtClean="0"/>
              <a:t>B</a:t>
            </a:r>
            <a:r>
              <a:rPr lang="en-US" sz="1200" dirty="0"/>
              <a:t>. What is important about the </a:t>
            </a:r>
            <a:r>
              <a:rPr lang="en-US" sz="1200" i="1" dirty="0"/>
              <a:t>who</a:t>
            </a:r>
            <a:r>
              <a:rPr lang="en-US" sz="1200" dirty="0"/>
              <a:t> or the </a:t>
            </a:r>
            <a:r>
              <a:rPr lang="en-US" sz="1200" i="1" dirty="0"/>
              <a:t>what</a:t>
            </a:r>
            <a:r>
              <a:rPr lang="en-US" sz="1200" dirty="0"/>
              <a:t>?</a:t>
            </a:r>
          </a:p>
          <a:p>
            <a:r>
              <a:rPr lang="en-US" sz="1200" u="sng" dirty="0"/>
              <a:t>						</a:t>
            </a:r>
          </a:p>
          <a:p>
            <a:r>
              <a:rPr lang="en-US" sz="1200" u="sng" dirty="0"/>
              <a:t>						</a:t>
            </a:r>
            <a:endParaRPr lang="en-US" sz="1200" dirty="0"/>
          </a:p>
          <a:p>
            <a:r>
              <a:rPr lang="en-US" sz="1200" dirty="0"/>
              <a:t>C. Combine A and B to state the central idea. </a:t>
            </a:r>
          </a:p>
          <a:p>
            <a:r>
              <a:rPr lang="en-US" sz="1200" u="sng" dirty="0"/>
              <a:t>						</a:t>
            </a:r>
          </a:p>
          <a:p>
            <a:r>
              <a:rPr lang="en-US" sz="1200" u="sng" dirty="0"/>
              <a:t>						</a:t>
            </a:r>
            <a:endParaRPr lang="en-US" sz="1200" dirty="0"/>
          </a:p>
          <a:p>
            <a:endParaRPr lang="en-US" sz="1200" dirty="0" smtClean="0"/>
          </a:p>
          <a:p>
            <a:r>
              <a:rPr lang="en-US" sz="1200" dirty="0" smtClean="0"/>
              <a:t>2</a:t>
            </a:r>
            <a:r>
              <a:rPr lang="en-US" sz="1200" dirty="0"/>
              <a:t>. Provide text evidence and explain how the evidence connects to the central idea. </a:t>
            </a:r>
          </a:p>
          <a:p>
            <a:r>
              <a:rPr lang="en-US" sz="1200" dirty="0"/>
              <a:t>First evidence and explanation </a:t>
            </a:r>
          </a:p>
          <a:p>
            <a:r>
              <a:rPr lang="en-US" sz="1200" u="sng" dirty="0"/>
              <a:t>						</a:t>
            </a:r>
          </a:p>
          <a:p>
            <a:r>
              <a:rPr lang="en-US" sz="1200" u="sng" dirty="0"/>
              <a:t>						</a:t>
            </a:r>
          </a:p>
          <a:p>
            <a:r>
              <a:rPr lang="en-US" sz="1200" u="sng" dirty="0"/>
              <a:t>						</a:t>
            </a:r>
            <a:endParaRPr lang="en-US" sz="1200" dirty="0"/>
          </a:p>
          <a:p>
            <a:r>
              <a:rPr lang="en-US" sz="1200" dirty="0"/>
              <a:t>Second evidence and explanation</a:t>
            </a:r>
          </a:p>
          <a:p>
            <a:r>
              <a:rPr lang="en-US" sz="1200" u="sng" dirty="0"/>
              <a:t>						</a:t>
            </a:r>
          </a:p>
          <a:p>
            <a:r>
              <a:rPr lang="en-US" sz="1200" u="sng" dirty="0"/>
              <a:t>						</a:t>
            </a:r>
          </a:p>
          <a:p>
            <a:r>
              <a:rPr lang="en-US" sz="1200" u="sng" dirty="0"/>
              <a:t>						</a:t>
            </a:r>
          </a:p>
          <a:p>
            <a:r>
              <a:rPr lang="en-US" sz="1200" dirty="0"/>
              <a:t>Third evidence and explanation</a:t>
            </a:r>
          </a:p>
          <a:p>
            <a:r>
              <a:rPr lang="en-US" sz="1200" u="sng" dirty="0"/>
              <a:t>						</a:t>
            </a:r>
          </a:p>
          <a:p>
            <a:r>
              <a:rPr lang="en-US" sz="1200" u="sng" dirty="0"/>
              <a:t>						</a:t>
            </a:r>
          </a:p>
          <a:p>
            <a:r>
              <a:rPr lang="en-US" sz="1200" u="sng" dirty="0"/>
              <a:t>						</a:t>
            </a:r>
            <a:endParaRPr lang="en-US" sz="1200" u="sng" dirty="0" smtClean="0"/>
          </a:p>
          <a:p>
            <a:endParaRPr lang="en-US" sz="1200" dirty="0" smtClean="0"/>
          </a:p>
          <a:p>
            <a:r>
              <a:rPr lang="en-US" sz="1200" dirty="0" smtClean="0"/>
              <a:t>3</a:t>
            </a:r>
            <a:r>
              <a:rPr lang="en-US" sz="1200" dirty="0"/>
              <a:t>. Conclusion</a:t>
            </a:r>
          </a:p>
          <a:p>
            <a:r>
              <a:rPr lang="en-US" sz="1200" dirty="0"/>
              <a:t>Restate your central idea from 1c using synonyms to make it different from the topic sentence.</a:t>
            </a:r>
          </a:p>
          <a:p>
            <a:r>
              <a:rPr lang="en-US" sz="1200" u="sng" dirty="0"/>
              <a:t>						</a:t>
            </a:r>
          </a:p>
          <a:p>
            <a:r>
              <a:rPr lang="en-US" sz="1200" u="sng" dirty="0"/>
              <a:t>						</a:t>
            </a:r>
          </a:p>
          <a:p>
            <a:r>
              <a:rPr lang="en-US" sz="1200" u="sng" dirty="0"/>
              <a:t>						</a:t>
            </a:r>
          </a:p>
        </p:txBody>
      </p:sp>
      <p:sp>
        <p:nvSpPr>
          <p:cNvPr id="6" name="TextBox 5"/>
          <p:cNvSpPr txBox="1"/>
          <p:nvPr/>
        </p:nvSpPr>
        <p:spPr>
          <a:xfrm>
            <a:off x="372428" y="2743200"/>
            <a:ext cx="6830023" cy="239421"/>
          </a:xfrm>
          <a:prstGeom prst="rect">
            <a:avLst/>
          </a:prstGeom>
          <a:noFill/>
        </p:spPr>
        <p:txBody>
          <a:bodyPr wrap="square" lIns="69464" tIns="34733" rIns="69464" bIns="34733" rtlCol="0">
            <a:spAutoFit/>
          </a:bodyPr>
          <a:lstStyle/>
          <a:p>
            <a:r>
              <a:rPr lang="en-US" sz="1100" dirty="0"/>
              <a:t>Name______________________  Passage ________________________ Central Idea ______________________</a:t>
            </a:r>
          </a:p>
        </p:txBody>
      </p:sp>
      <p:sp>
        <p:nvSpPr>
          <p:cNvPr id="7" name="TextBox 6"/>
          <p:cNvSpPr txBox="1"/>
          <p:nvPr/>
        </p:nvSpPr>
        <p:spPr>
          <a:xfrm>
            <a:off x="372428" y="228600"/>
            <a:ext cx="6942772" cy="501032"/>
          </a:xfrm>
          <a:prstGeom prst="rect">
            <a:avLst/>
          </a:prstGeom>
          <a:solidFill>
            <a:schemeClr val="bg2">
              <a:lumMod val="90000"/>
            </a:schemeClr>
          </a:solidFill>
        </p:spPr>
        <p:txBody>
          <a:bodyPr wrap="square" lIns="69464" tIns="34733" rIns="69464" bIns="34733" rtlCol="0">
            <a:spAutoFit/>
          </a:bodyPr>
          <a:lstStyle/>
          <a:p>
            <a:r>
              <a:rPr lang="en-US" sz="1600" b="1" dirty="0" smtClean="0"/>
              <a:t>Teacher Directions:  Grade </a:t>
            </a:r>
            <a:r>
              <a:rPr lang="en-US" sz="1600" b="1" dirty="0"/>
              <a:t>6 Central Idea Note-Taking </a:t>
            </a:r>
            <a:r>
              <a:rPr lang="en-US" sz="1600" b="1" dirty="0" smtClean="0"/>
              <a:t>Page </a:t>
            </a:r>
          </a:p>
          <a:p>
            <a:r>
              <a:rPr lang="en-US" sz="1200" i="1" dirty="0" smtClean="0"/>
              <a:t>( this is taking the place of the previous research notes with permission from the author).</a:t>
            </a:r>
          </a:p>
        </p:txBody>
      </p:sp>
      <p:sp>
        <p:nvSpPr>
          <p:cNvPr id="8" name="TextBox 7"/>
          <p:cNvSpPr txBox="1"/>
          <p:nvPr/>
        </p:nvSpPr>
        <p:spPr>
          <a:xfrm>
            <a:off x="372428" y="806226"/>
            <a:ext cx="6646369" cy="1661993"/>
          </a:xfrm>
          <a:prstGeom prst="rect">
            <a:avLst/>
          </a:prstGeom>
          <a:noFill/>
        </p:spPr>
        <p:txBody>
          <a:bodyPr wrap="square" rtlCol="0">
            <a:spAutoFit/>
          </a:bodyPr>
          <a:lstStyle/>
          <a:p>
            <a:r>
              <a:rPr lang="en-US" sz="1400" b="1" u="sng" dirty="0"/>
              <a:t>Teacher Directions: </a:t>
            </a:r>
          </a:p>
          <a:p>
            <a:r>
              <a:rPr lang="en-US" sz="1400" b="1" dirty="0"/>
              <a:t>Use this process to teach students how to answer a central idea prompt. </a:t>
            </a:r>
          </a:p>
          <a:p>
            <a:endParaRPr lang="en-US" sz="1400" dirty="0"/>
          </a:p>
          <a:p>
            <a:r>
              <a:rPr lang="en-US" sz="1200" b="1" dirty="0"/>
              <a:t>Be sure</a:t>
            </a:r>
          </a:p>
          <a:p>
            <a:pPr marL="116895" indent="-116895">
              <a:buFont typeface="Arial" panose="020B0604020202020204" pitchFamily="34" charset="0"/>
              <a:buChar char="•"/>
            </a:pPr>
            <a:r>
              <a:rPr lang="en-US" sz="1200" b="1" dirty="0"/>
              <a:t>to model how to restate the prompt in the topic sentence;</a:t>
            </a:r>
          </a:p>
          <a:p>
            <a:pPr marL="116895" indent="-116895">
              <a:buFont typeface="Arial" panose="020B0604020202020204" pitchFamily="34" charset="0"/>
              <a:buChar char="•"/>
            </a:pPr>
            <a:r>
              <a:rPr lang="en-US" sz="1200" b="1" dirty="0"/>
              <a:t>students know how to use direct quotes from the text;</a:t>
            </a:r>
          </a:p>
          <a:p>
            <a:pPr marL="116895" indent="-116895">
              <a:buFont typeface="Arial" panose="020B0604020202020204" pitchFamily="34" charset="0"/>
              <a:buChar char="•"/>
            </a:pPr>
            <a:r>
              <a:rPr lang="en-US" sz="1200" b="1" dirty="0"/>
              <a:t>students elaborate on how each quote connects to the central idea (how do they know this);</a:t>
            </a:r>
          </a:p>
          <a:p>
            <a:pPr marL="116895" indent="-116895">
              <a:buFont typeface="Arial" panose="020B0604020202020204" pitchFamily="34" charset="0"/>
              <a:buChar char="•"/>
            </a:pPr>
            <a:r>
              <a:rPr lang="en-US" sz="1200" b="1" dirty="0"/>
              <a:t>model adding transitions—these help the reader/scorer follow student’s thinking. </a:t>
            </a:r>
          </a:p>
        </p:txBody>
      </p:sp>
      <p:sp>
        <p:nvSpPr>
          <p:cNvPr id="9" name="Rectangle 8"/>
          <p:cNvSpPr/>
          <p:nvPr/>
        </p:nvSpPr>
        <p:spPr>
          <a:xfrm>
            <a:off x="296227" y="3064827"/>
            <a:ext cx="7171373" cy="276999"/>
          </a:xfrm>
          <a:prstGeom prst="rect">
            <a:avLst/>
          </a:prstGeom>
        </p:spPr>
        <p:txBody>
          <a:bodyPr wrap="square">
            <a:spAutoFit/>
          </a:bodyPr>
          <a:lstStyle/>
          <a:p>
            <a:r>
              <a:rPr lang="en-US" sz="1200" dirty="0"/>
              <a:t>Directions: Complete the following steps to answer a prompt on central idea. </a:t>
            </a:r>
          </a:p>
        </p:txBody>
      </p:sp>
      <p:sp>
        <p:nvSpPr>
          <p:cNvPr id="2" name="TextBox 1"/>
          <p:cNvSpPr txBox="1"/>
          <p:nvPr/>
        </p:nvSpPr>
        <p:spPr>
          <a:xfrm>
            <a:off x="372428" y="9296400"/>
            <a:ext cx="6646369" cy="261610"/>
          </a:xfrm>
          <a:prstGeom prst="rect">
            <a:avLst/>
          </a:prstGeom>
          <a:noFill/>
        </p:spPr>
        <p:txBody>
          <a:bodyPr wrap="square" rtlCol="0">
            <a:spAutoFit/>
          </a:bodyPr>
          <a:lstStyle/>
          <a:p>
            <a:r>
              <a:rPr lang="en-US" sz="1100" dirty="0" smtClean="0"/>
              <a:t>*Modified from original 6</a:t>
            </a:r>
            <a:r>
              <a:rPr lang="en-US" sz="1100" baseline="30000" dirty="0" smtClean="0"/>
              <a:t>th</a:t>
            </a:r>
            <a:r>
              <a:rPr lang="en-US" sz="1100" dirty="0" smtClean="0"/>
              <a:t> grade research template.</a:t>
            </a:r>
            <a:endParaRPr lang="en-US" sz="1100" dirty="0"/>
          </a:p>
        </p:txBody>
      </p:sp>
    </p:spTree>
    <p:extLst>
      <p:ext uri="{BB962C8B-B14F-4D97-AF65-F5344CB8AC3E}">
        <p14:creationId xmlns:p14="http://schemas.microsoft.com/office/powerpoint/2010/main" val="166457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5" name="TextBox 4"/>
          <p:cNvSpPr txBox="1">
            <a:spLocks noChangeAspect="1"/>
          </p:cNvSpPr>
          <p:nvPr/>
        </p:nvSpPr>
        <p:spPr>
          <a:xfrm>
            <a:off x="304800" y="1600200"/>
            <a:ext cx="7095173" cy="8041557"/>
          </a:xfrm>
          <a:prstGeom prst="rect">
            <a:avLst/>
          </a:prstGeom>
          <a:solidFill>
            <a:schemeClr val="bg1"/>
          </a:solidFill>
          <a:ln>
            <a:solidFill>
              <a:schemeClr val="accent1"/>
            </a:solidFill>
          </a:ln>
        </p:spPr>
        <p:txBody>
          <a:bodyPr wrap="square" lIns="69464" tIns="34733" rIns="69464" bIns="34733" rtlCol="0">
            <a:spAutoFit/>
          </a:bodyPr>
          <a:lstStyle/>
          <a:p>
            <a:r>
              <a:rPr lang="en-US" sz="1400" b="1" dirty="0"/>
              <a:t>1. Determine the central idea. The central idea becomes your topic sentence in your paragraph </a:t>
            </a:r>
            <a:r>
              <a:rPr lang="en-US" sz="1400" b="1" dirty="0" smtClean="0"/>
              <a:t>response. Be sure to restate the prompt first.  </a:t>
            </a:r>
            <a:endParaRPr lang="en-US" sz="1400" b="1" dirty="0"/>
          </a:p>
          <a:p>
            <a:pPr marL="233789" indent="-233789">
              <a:buAutoNum type="alphaUcPeriod"/>
            </a:pPr>
            <a:r>
              <a:rPr lang="en-US" sz="1400" b="1" i="1" dirty="0"/>
              <a:t>Who</a:t>
            </a:r>
            <a:r>
              <a:rPr lang="en-US" sz="1400" b="1" dirty="0"/>
              <a:t> or </a:t>
            </a:r>
            <a:r>
              <a:rPr lang="en-US" sz="1400" b="1" i="1" dirty="0"/>
              <a:t>what</a:t>
            </a:r>
            <a:r>
              <a:rPr lang="en-US" sz="1400" b="1" dirty="0"/>
              <a:t> is the article mostly about? </a:t>
            </a:r>
          </a:p>
          <a:p>
            <a:r>
              <a:rPr lang="en-US" sz="1600" u="sng" dirty="0"/>
              <a:t>						</a:t>
            </a:r>
            <a:r>
              <a:rPr lang="en-US" sz="1600" u="sng" dirty="0" smtClean="0"/>
              <a:t>________</a:t>
            </a:r>
            <a:endParaRPr lang="en-US" sz="1600" u="sng" dirty="0"/>
          </a:p>
          <a:p>
            <a:r>
              <a:rPr lang="en-US" sz="1400" b="1" dirty="0" smtClean="0"/>
              <a:t>B</a:t>
            </a:r>
            <a:r>
              <a:rPr lang="en-US" sz="1400" b="1" dirty="0"/>
              <a:t>. What is important about the </a:t>
            </a:r>
            <a:r>
              <a:rPr lang="en-US" sz="1400" b="1" i="1" dirty="0"/>
              <a:t>who</a:t>
            </a:r>
            <a:r>
              <a:rPr lang="en-US" sz="1400" b="1" dirty="0"/>
              <a:t> or the </a:t>
            </a:r>
            <a:r>
              <a:rPr lang="en-US" sz="1400" b="1" i="1" dirty="0"/>
              <a:t>what</a:t>
            </a:r>
            <a:r>
              <a:rPr lang="en-US" sz="1400" b="1" dirty="0"/>
              <a:t>?</a:t>
            </a:r>
          </a:p>
          <a:p>
            <a:r>
              <a:rPr lang="en-US" sz="1600" u="sng" dirty="0"/>
              <a:t>						</a:t>
            </a:r>
            <a:r>
              <a:rPr lang="en-US" sz="1600" u="sng" dirty="0" smtClean="0"/>
              <a:t>________</a:t>
            </a:r>
            <a:endParaRPr lang="en-US" sz="1600" u="sng" dirty="0"/>
          </a:p>
          <a:p>
            <a:r>
              <a:rPr lang="en-US" sz="1600" u="sng" dirty="0"/>
              <a:t>						</a:t>
            </a:r>
            <a:r>
              <a:rPr lang="en-US" sz="1600" u="sng" dirty="0" smtClean="0"/>
              <a:t>________</a:t>
            </a:r>
            <a:endParaRPr lang="en-US" sz="1600" dirty="0"/>
          </a:p>
          <a:p>
            <a:r>
              <a:rPr lang="en-US" sz="1400" b="1" dirty="0"/>
              <a:t>C. Combine A and B to state the central </a:t>
            </a:r>
            <a:r>
              <a:rPr lang="en-US" sz="1400" b="1" dirty="0" smtClean="0"/>
              <a:t>idea</a:t>
            </a:r>
            <a:r>
              <a:rPr lang="en-US" sz="1400" b="1" dirty="0"/>
              <a:t>.</a:t>
            </a:r>
          </a:p>
          <a:p>
            <a:r>
              <a:rPr lang="en-US" sz="1600" u="sng" dirty="0"/>
              <a:t>						</a:t>
            </a:r>
            <a:r>
              <a:rPr lang="en-US" sz="1600" u="sng" dirty="0" smtClean="0"/>
              <a:t>________</a:t>
            </a:r>
            <a:endParaRPr lang="en-US" sz="1600" u="sng" dirty="0"/>
          </a:p>
          <a:p>
            <a:r>
              <a:rPr lang="en-US" sz="1600" u="sng" dirty="0"/>
              <a:t>					 </a:t>
            </a:r>
            <a:r>
              <a:rPr lang="en-US" sz="1600" u="sng" dirty="0" smtClean="0"/>
              <a:t>________</a:t>
            </a:r>
            <a:r>
              <a:rPr lang="en-US" sz="1600" u="sng" dirty="0"/>
              <a:t> </a:t>
            </a:r>
            <a:r>
              <a:rPr lang="en-US" sz="1600" u="sng" dirty="0" smtClean="0"/>
              <a:t>_________</a:t>
            </a:r>
            <a:endParaRPr lang="en-US" sz="1600" dirty="0"/>
          </a:p>
          <a:p>
            <a:endParaRPr lang="en-US" sz="400" dirty="0" smtClean="0"/>
          </a:p>
          <a:p>
            <a:r>
              <a:rPr lang="en-US" sz="1400" b="1" dirty="0" smtClean="0"/>
              <a:t>2</a:t>
            </a:r>
            <a:r>
              <a:rPr lang="en-US" sz="1400" b="1" dirty="0"/>
              <a:t>. Provide text evidence and explain how the evidence connects to the central idea. </a:t>
            </a:r>
          </a:p>
          <a:p>
            <a:r>
              <a:rPr lang="en-US" sz="1400" b="1" dirty="0"/>
              <a:t>First evidence and explanation </a:t>
            </a:r>
          </a:p>
          <a:p>
            <a:r>
              <a:rPr lang="en-US" sz="1600" u="sng" dirty="0"/>
              <a:t>						</a:t>
            </a:r>
            <a:r>
              <a:rPr lang="en-US" sz="1600" u="sng" dirty="0" smtClean="0"/>
              <a:t>________</a:t>
            </a:r>
            <a:endParaRPr lang="en-US" sz="1600" u="sng" dirty="0"/>
          </a:p>
          <a:p>
            <a:r>
              <a:rPr lang="en-US" sz="1600" u="sng" dirty="0"/>
              <a:t>						</a:t>
            </a:r>
            <a:r>
              <a:rPr lang="en-US" sz="1600" u="sng" dirty="0" smtClean="0"/>
              <a:t>________</a:t>
            </a:r>
            <a:endParaRPr lang="en-US" sz="1600" u="sng" dirty="0"/>
          </a:p>
          <a:p>
            <a:r>
              <a:rPr lang="en-US" sz="1600" u="sng" dirty="0"/>
              <a:t>						</a:t>
            </a:r>
            <a:r>
              <a:rPr lang="en-US" sz="1600" u="sng" dirty="0" smtClean="0"/>
              <a:t>________</a:t>
            </a:r>
          </a:p>
          <a:p>
            <a:r>
              <a:rPr lang="en-US" sz="1600" u="sng" dirty="0"/>
              <a:t>						</a:t>
            </a:r>
            <a:r>
              <a:rPr lang="en-US" sz="1600" u="sng" dirty="0" smtClean="0"/>
              <a:t>________</a:t>
            </a:r>
            <a:endParaRPr lang="en-US" sz="1600" u="sng" dirty="0"/>
          </a:p>
          <a:p>
            <a:endParaRPr lang="en-US" sz="400" dirty="0"/>
          </a:p>
          <a:p>
            <a:r>
              <a:rPr lang="en-US" sz="1400" b="1" dirty="0"/>
              <a:t>Second evidence and explanation</a:t>
            </a:r>
          </a:p>
          <a:p>
            <a:r>
              <a:rPr lang="en-US" sz="1600" u="sng" dirty="0"/>
              <a:t>						</a:t>
            </a:r>
            <a:r>
              <a:rPr lang="en-US" sz="1600" u="sng" dirty="0" smtClean="0"/>
              <a:t>________</a:t>
            </a:r>
            <a:endParaRPr lang="en-US" sz="1600" u="sng" dirty="0"/>
          </a:p>
          <a:p>
            <a:r>
              <a:rPr lang="en-US" sz="1600" u="sng" dirty="0"/>
              <a:t>						</a:t>
            </a:r>
            <a:r>
              <a:rPr lang="en-US" sz="1600" u="sng" dirty="0" smtClean="0"/>
              <a:t>________</a:t>
            </a:r>
            <a:endParaRPr lang="en-US" sz="1600" u="sng" dirty="0"/>
          </a:p>
          <a:p>
            <a:r>
              <a:rPr lang="en-US" sz="1600" u="sng" dirty="0"/>
              <a:t>						</a:t>
            </a:r>
            <a:r>
              <a:rPr lang="en-US" sz="1600" u="sng" dirty="0" smtClean="0"/>
              <a:t>________</a:t>
            </a:r>
          </a:p>
          <a:p>
            <a:r>
              <a:rPr lang="en-US" sz="1600" u="sng" dirty="0"/>
              <a:t>						</a:t>
            </a:r>
            <a:r>
              <a:rPr lang="en-US" sz="1600" u="sng" dirty="0" smtClean="0"/>
              <a:t>________</a:t>
            </a:r>
            <a:endParaRPr lang="en-US" sz="1600" u="sng" dirty="0"/>
          </a:p>
          <a:p>
            <a:endParaRPr lang="en-US" sz="400" u="sng" dirty="0"/>
          </a:p>
          <a:p>
            <a:r>
              <a:rPr lang="en-US" sz="1400" b="1" dirty="0"/>
              <a:t>Third evidence and explanation</a:t>
            </a:r>
          </a:p>
          <a:p>
            <a:r>
              <a:rPr lang="en-US" sz="1600" u="sng" dirty="0"/>
              <a:t>						</a:t>
            </a:r>
            <a:r>
              <a:rPr lang="en-US" sz="1600" u="sng" dirty="0" smtClean="0"/>
              <a:t>________</a:t>
            </a:r>
            <a:endParaRPr lang="en-US" sz="1600" u="sng" dirty="0"/>
          </a:p>
          <a:p>
            <a:r>
              <a:rPr lang="en-US" sz="1600" u="sng" dirty="0"/>
              <a:t>						</a:t>
            </a:r>
            <a:r>
              <a:rPr lang="en-US" sz="1600" u="sng" dirty="0" smtClean="0"/>
              <a:t>________</a:t>
            </a:r>
            <a:endParaRPr lang="en-US" sz="1600" u="sng" dirty="0"/>
          </a:p>
          <a:p>
            <a:r>
              <a:rPr lang="en-US" sz="1600" u="sng" dirty="0"/>
              <a:t>						</a:t>
            </a:r>
            <a:r>
              <a:rPr lang="en-US" sz="1600" u="sng" dirty="0" smtClean="0"/>
              <a:t>________</a:t>
            </a:r>
          </a:p>
          <a:p>
            <a:r>
              <a:rPr lang="en-US" sz="1600" u="sng" dirty="0"/>
              <a:t>						</a:t>
            </a:r>
            <a:r>
              <a:rPr lang="en-US" sz="1600" u="sng" dirty="0" smtClean="0"/>
              <a:t>________</a:t>
            </a:r>
          </a:p>
          <a:p>
            <a:endParaRPr lang="en-US" sz="1600" dirty="0" smtClean="0"/>
          </a:p>
          <a:p>
            <a:r>
              <a:rPr lang="en-US" sz="1400" b="1" dirty="0" smtClean="0"/>
              <a:t>3</a:t>
            </a:r>
            <a:r>
              <a:rPr lang="en-US" sz="1400" b="1" dirty="0"/>
              <a:t>. Conclusion</a:t>
            </a:r>
          </a:p>
          <a:p>
            <a:r>
              <a:rPr lang="en-US" sz="1400" b="1" dirty="0"/>
              <a:t>Restate your central idea from 1c using synonyms to make it different from the topic sentence.</a:t>
            </a:r>
          </a:p>
          <a:p>
            <a:r>
              <a:rPr lang="en-US" sz="1600" u="sng" dirty="0"/>
              <a:t>						</a:t>
            </a:r>
            <a:r>
              <a:rPr lang="en-US" sz="1600" u="sng" dirty="0" smtClean="0"/>
              <a:t>________</a:t>
            </a:r>
            <a:endParaRPr lang="en-US" sz="1600" u="sng" dirty="0"/>
          </a:p>
          <a:p>
            <a:r>
              <a:rPr lang="en-US" sz="1600" u="sng" dirty="0"/>
              <a:t>						</a:t>
            </a:r>
            <a:r>
              <a:rPr lang="en-US" sz="1600" u="sng" dirty="0" smtClean="0"/>
              <a:t>________</a:t>
            </a:r>
            <a:endParaRPr lang="en-US" sz="1600" u="sng" dirty="0"/>
          </a:p>
          <a:p>
            <a:r>
              <a:rPr lang="en-US" sz="1600" u="sng" dirty="0"/>
              <a:t>						</a:t>
            </a:r>
            <a:r>
              <a:rPr lang="en-US" sz="1600" u="sng" dirty="0" smtClean="0"/>
              <a:t>________</a:t>
            </a:r>
            <a:endParaRPr lang="en-US" sz="1600" u="sng" dirty="0"/>
          </a:p>
        </p:txBody>
      </p:sp>
      <p:sp>
        <p:nvSpPr>
          <p:cNvPr id="6" name="TextBox 5"/>
          <p:cNvSpPr txBox="1"/>
          <p:nvPr/>
        </p:nvSpPr>
        <p:spPr>
          <a:xfrm>
            <a:off x="332777" y="979779"/>
            <a:ext cx="6830023" cy="239421"/>
          </a:xfrm>
          <a:prstGeom prst="rect">
            <a:avLst/>
          </a:prstGeom>
          <a:noFill/>
        </p:spPr>
        <p:txBody>
          <a:bodyPr wrap="square" lIns="69464" tIns="34733" rIns="69464" bIns="34733" rtlCol="0">
            <a:spAutoFit/>
          </a:bodyPr>
          <a:lstStyle/>
          <a:p>
            <a:r>
              <a:rPr lang="en-US" sz="1100" dirty="0"/>
              <a:t>Name______________________  Passage ________________________ Central Idea ______________________</a:t>
            </a:r>
          </a:p>
        </p:txBody>
      </p:sp>
      <p:sp>
        <p:nvSpPr>
          <p:cNvPr id="7" name="TextBox 6"/>
          <p:cNvSpPr txBox="1"/>
          <p:nvPr/>
        </p:nvSpPr>
        <p:spPr>
          <a:xfrm>
            <a:off x="304800" y="275613"/>
            <a:ext cx="6830023" cy="316366"/>
          </a:xfrm>
          <a:prstGeom prst="rect">
            <a:avLst/>
          </a:prstGeom>
          <a:solidFill>
            <a:schemeClr val="bg2">
              <a:lumMod val="90000"/>
            </a:schemeClr>
          </a:solidFill>
        </p:spPr>
        <p:txBody>
          <a:bodyPr wrap="square" lIns="69464" tIns="34733" rIns="69464" bIns="34733" rtlCol="0">
            <a:spAutoFit/>
          </a:bodyPr>
          <a:lstStyle/>
          <a:p>
            <a:pPr algn="ctr"/>
            <a:r>
              <a:rPr lang="en-US" sz="1600" b="1" dirty="0"/>
              <a:t>Grade 6 Central Idea Note-Taking </a:t>
            </a:r>
            <a:r>
              <a:rPr lang="en-US" sz="1600" b="1" dirty="0" smtClean="0"/>
              <a:t>Page</a:t>
            </a:r>
          </a:p>
        </p:txBody>
      </p:sp>
      <p:sp>
        <p:nvSpPr>
          <p:cNvPr id="8" name="TextBox 7"/>
          <p:cNvSpPr txBox="1"/>
          <p:nvPr/>
        </p:nvSpPr>
        <p:spPr>
          <a:xfrm>
            <a:off x="258954" y="1066800"/>
            <a:ext cx="6646369" cy="477054"/>
          </a:xfrm>
          <a:prstGeom prst="rect">
            <a:avLst/>
          </a:prstGeom>
          <a:noFill/>
        </p:spPr>
        <p:txBody>
          <a:bodyPr wrap="square" rtlCol="0">
            <a:spAutoFit/>
          </a:bodyPr>
          <a:lstStyle/>
          <a:p>
            <a:endParaRPr lang="en-US" sz="1100" b="1" dirty="0"/>
          </a:p>
          <a:p>
            <a:r>
              <a:rPr lang="en-US" sz="1400" b="1" dirty="0"/>
              <a:t>Directions: Complete the following steps to answer a prompt on central idea</a:t>
            </a:r>
            <a:r>
              <a:rPr lang="en-US" sz="1100" b="1" dirty="0"/>
              <a:t>.</a:t>
            </a:r>
            <a:r>
              <a:rPr lang="en-US" sz="1400" dirty="0"/>
              <a:t> </a:t>
            </a:r>
          </a:p>
        </p:txBody>
      </p:sp>
    </p:spTree>
    <p:extLst>
      <p:ext uri="{BB962C8B-B14F-4D97-AF65-F5344CB8AC3E}">
        <p14:creationId xmlns:p14="http://schemas.microsoft.com/office/powerpoint/2010/main" val="95542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800" y="335280"/>
            <a:ext cx="6736080" cy="9274619"/>
          </a:xfrm>
          <a:prstGeom prst="rect">
            <a:avLst/>
          </a:prstGeom>
          <a:noFill/>
        </p:spPr>
        <p:txBody>
          <a:bodyPr wrap="square" lIns="101882" tIns="50941" rIns="101882" bIns="50941" rtlCol="0">
            <a:spAutoFit/>
          </a:bodyPr>
          <a:lstStyle/>
          <a:p>
            <a:endParaRPr lang="en-US" sz="1600" dirty="0"/>
          </a:p>
          <a:p>
            <a:pPr algn="ctr"/>
            <a:r>
              <a:rPr lang="en-US" sz="1600" b="1" dirty="0"/>
              <a:t>Determining Grade Level Text</a:t>
            </a:r>
          </a:p>
          <a:p>
            <a:pPr algn="ctr"/>
            <a:endParaRPr lang="en-US" sz="1600" b="1" dirty="0"/>
          </a:p>
          <a:p>
            <a:r>
              <a:rPr lang="en-US" sz="1600" dirty="0"/>
              <a:t>Grade level text is determined by using a combination of both the CCSS new quantitative ranges and qualitative measures.</a:t>
            </a:r>
          </a:p>
          <a:p>
            <a:endParaRPr lang="en-US" sz="1600" dirty="0"/>
          </a:p>
          <a:p>
            <a:r>
              <a:rPr lang="en-US" sz="1600" b="1" dirty="0"/>
              <a:t>Example</a:t>
            </a:r>
            <a:r>
              <a:rPr lang="en-US" sz="1600" dirty="0"/>
              <a:t>:  If  the grade equivalent for a text is </a:t>
            </a:r>
            <a:r>
              <a:rPr lang="en-US" b="1" dirty="0">
                <a:solidFill>
                  <a:srgbClr val="0070C0"/>
                </a:solidFill>
              </a:rPr>
              <a:t>6.8</a:t>
            </a:r>
            <a:r>
              <a:rPr lang="en-US" sz="1600" dirty="0"/>
              <a:t> and has a lexile of </a:t>
            </a:r>
            <a:r>
              <a:rPr lang="en-US" b="1" dirty="0">
                <a:solidFill>
                  <a:srgbClr val="0070C0"/>
                </a:solidFill>
              </a:rPr>
              <a:t>970</a:t>
            </a:r>
            <a:r>
              <a:rPr lang="en-US" sz="1600" dirty="0"/>
              <a:t>, quantitative data shows that placement should be </a:t>
            </a:r>
            <a:r>
              <a:rPr lang="en-US" sz="1600" b="1" dirty="0"/>
              <a:t>between grades 4 and 8</a:t>
            </a:r>
            <a:r>
              <a:rPr lang="en-US" sz="1600" dirty="0"/>
              <a: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b="1" dirty="0" smtClean="0"/>
              <a:t>Four </a:t>
            </a:r>
            <a:r>
              <a:rPr lang="en-US" sz="1600" b="1" dirty="0"/>
              <a:t>qualitative </a:t>
            </a:r>
            <a:r>
              <a:rPr lang="en-US" sz="1600" dirty="0"/>
              <a:t>measures can be looked at from the lower grade band of grade 4 to the higher grade band of grade 8 to  determine a grade level readability.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smtClean="0"/>
              <a:t>The </a:t>
            </a:r>
            <a:r>
              <a:rPr lang="en-US" sz="1600" dirty="0"/>
              <a:t>combination of the </a:t>
            </a:r>
            <a:r>
              <a:rPr lang="en-US" sz="1600" b="1" dirty="0"/>
              <a:t>quantitative</a:t>
            </a:r>
            <a:r>
              <a:rPr lang="en-US" sz="1600" dirty="0"/>
              <a:t> ranges and </a:t>
            </a:r>
            <a:r>
              <a:rPr lang="en-US" sz="1600" b="1" dirty="0"/>
              <a:t>qualitative</a:t>
            </a:r>
            <a:r>
              <a:rPr lang="en-US" sz="1600" dirty="0"/>
              <a:t> measures for this particular text shows that grade 6 would be the best readability level for this text.</a:t>
            </a:r>
          </a:p>
          <a:p>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2623504081"/>
              </p:ext>
            </p:extLst>
          </p:nvPr>
        </p:nvGraphicFramePr>
        <p:xfrm>
          <a:off x="431800" y="2430780"/>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3022600" y="3280541"/>
            <a:ext cx="3454400" cy="58674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2969080862"/>
              </p:ext>
            </p:extLst>
          </p:nvPr>
        </p:nvGraphicFramePr>
        <p:xfrm>
          <a:off x="259080" y="5301943"/>
          <a:ext cx="7340600" cy="3118104"/>
        </p:xfrm>
        <a:graphic>
          <a:graphicData uri="http://schemas.openxmlformats.org/drawingml/2006/table">
            <a:tbl>
              <a:tblPr firstRow="1" bandRow="1">
                <a:tableStyleId>{5940675A-B579-460E-94D1-54222C63F5DA}</a:tableStyleId>
              </a:tblPr>
              <a:tblGrid>
                <a:gridCol w="1468120"/>
                <a:gridCol w="1727200"/>
                <a:gridCol w="1295400"/>
                <a:gridCol w="1122680"/>
                <a:gridCol w="1036320"/>
                <a:gridCol w="690880"/>
              </a:tblGrid>
              <a:tr h="33528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103632" marR="103632" marT="50292" marB="50292"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3504">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103632" marR="103632" marT="50292" marB="50292"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103632" marR="103632" marT="50292" marB="50292"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103632" marR="103632" marT="50292" marB="50292"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103632" marR="103632" marT="50292" marB="50292"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103632" marR="103632" marT="50292" marB="50292" anchor="ctr">
                    <a:solidFill>
                      <a:schemeClr val="accent6">
                        <a:lumMod val="20000"/>
                        <a:lumOff val="80000"/>
                      </a:schemeClr>
                    </a:solidFill>
                  </a:tcPr>
                </a:tc>
              </a:tr>
              <a:tr h="435864">
                <a:tc>
                  <a:txBody>
                    <a:bodyPr/>
                    <a:lstStyle/>
                    <a:p>
                      <a:r>
                        <a:rPr lang="en-US" sz="1100" dirty="0" smtClean="0">
                          <a:solidFill>
                            <a:srgbClr val="002060"/>
                          </a:solidFill>
                        </a:rPr>
                        <a:t>Purpose/Meaning</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Structure</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Clarity</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Overall Placement</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1986280" y="6284662"/>
            <a:ext cx="5181600" cy="1931669"/>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083354" y="9224023"/>
            <a:ext cx="5483860" cy="410654"/>
          </a:xfrm>
          <a:prstGeom prst="rect">
            <a:avLst/>
          </a:prstGeom>
        </p:spPr>
        <p:txBody>
          <a:bodyPr wrap="square" lIns="101882" tIns="50941" rIns="101882" bIns="50941">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Tree>
    <p:extLst>
      <p:ext uri="{BB962C8B-B14F-4D97-AF65-F5344CB8AC3E}">
        <p14:creationId xmlns:p14="http://schemas.microsoft.com/office/powerpoint/2010/main" val="396006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123" name="Shape 123"/>
          <p:cNvGraphicFramePr/>
          <p:nvPr>
            <p:extLst>
              <p:ext uri="{D42A27DB-BD31-4B8C-83A1-F6EECF244321}">
                <p14:modId xmlns:p14="http://schemas.microsoft.com/office/powerpoint/2010/main" val="4189713405"/>
              </p:ext>
            </p:extLst>
          </p:nvPr>
        </p:nvGraphicFramePr>
        <p:xfrm>
          <a:off x="184743" y="609600"/>
          <a:ext cx="7359056" cy="8730556"/>
        </p:xfrm>
        <a:graphic>
          <a:graphicData uri="http://schemas.openxmlformats.org/drawingml/2006/table">
            <a:tbl>
              <a:tblPr>
                <a:noFill/>
              </a:tblPr>
              <a:tblGrid>
                <a:gridCol w="663932"/>
                <a:gridCol w="1284008"/>
                <a:gridCol w="1661666"/>
                <a:gridCol w="1510608"/>
                <a:gridCol w="1132950"/>
                <a:gridCol w="1105892"/>
              </a:tblGrid>
              <a:tr h="389875">
                <a:tc rowSpan="2">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&amp;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-L.6.2 &amp; L.6.3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948228">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SzPct val="25000"/>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-W.6.1b-d</a:t>
                      </a:r>
                      <a:r>
                        <a:rPr lang="en-US" sz="600" b="1" u="none" strike="noStrike" cap="none" baseline="0">
                          <a:solidFill>
                            <a:srgbClr val="000000"/>
                          </a:solidFill>
                          <a:latin typeface="Calibri"/>
                          <a:ea typeface="Calibri"/>
                          <a:cs typeface="Calibri"/>
                          <a:sym typeface="Calibri"/>
                        </a:rPr>
                        <a:t> </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dirty="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dirty="0">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-W.6.1a &amp; W.6.1e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-W.6.1.b &amp; W.6.7-9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-L.6.1, L.6.3 &amp; L.6.6.1</a:t>
                      </a:r>
                    </a:p>
                    <a:p>
                      <a:pPr marL="0" marR="0" lvl="0" indent="0" algn="ctr" rtl="0">
                        <a:lnSpc>
                          <a:spcPct val="115000"/>
                        </a:lnSpc>
                        <a:spcBef>
                          <a:spcPts val="0"/>
                        </a:spcBef>
                        <a:spcAft>
                          <a:spcPts val="0"/>
                        </a:spcAft>
                        <a:buNone/>
                      </a:pPr>
                      <a:endParaRPr sz="600" b="1">
                        <a:latin typeface="Calibri"/>
                        <a:ea typeface="Calibri"/>
                        <a:cs typeface="Calibri"/>
                        <a:sym typeface="Calibri"/>
                      </a:endParaRP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94171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is fully sustained and consistently and purposefully focused:</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claim is clearly stated, focused and strongly maintained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alternate or opposing claims are clearly addressed*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claim is introduced and communicated clearly within the context</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has a clear and effective organizational structure creating unity and completeness: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effective, consistent use of a variety of transitional strategies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logical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effective introduction and conclusion for audience and purpose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strong connections among ideas, with some syntactic variety</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provides thorough and convincing support/evidence for the writer’s claim that includes the effective use of sources, facts, and details. The response achieves substantial depth that is specific and relevant: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evidence from sources is smoothly integrated, comprehensive, relevant, and concrete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effective use of a variety of elaborative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clearly and effectively expresses ideas, using precise language: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academic and domain-specific vocabulary is clearly appropriate for the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demonstrates a strong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few, if any, errors are present in usage and sentence formation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effective and consistent use of punctuation, capitalization, and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2080402">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is adequately sustained and generally focused:</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claim is clear and for the most part maintained, though some loosely related material may be present</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 context provided for the claim is adequate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has an evident organizational structure and a sense of completeness, though there may be minor flaws and some ideas may be loosely connected:</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adequate use of transitional strategies with some variety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adequate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adequate introduction and conclusion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adequate, if slightly inconsistent, connection among ideas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provides adequate support/evidence for writer’s claim that includes the use of sources, facts, and details. The response achieves some depth and specificity but is predominantly general: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some evidence from sources is integrated, though citations may be general or imprecise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adequate use of some elaborative techniques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adequately expresses ideas, employing a mix of precise with more general language: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domain-specific vocabulary is generally appropriate for the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demonstrates an adequate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some errors in usage and sentence formation may be present, but no systematic pattern of errors is displayed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adequate use of punctuation, capitalization, and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525634">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is somewhat sustained and may have a minor drift in focus: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may be clearly focused on the claim but is insufficiently sustained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claim on the issue may be somewhat unclear and unfocused</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has an inconsistent organizational structure, and flaws are evident: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inconsistent use of basic transitional strategies with little variety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uneven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conclusion and introduction, if present, are weak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weak connection among ideas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provides uneven, cursory support/evidence for the writer’s claim that includes partial or uneven use of sources, facts, and details, and achieves little depth: </a:t>
                      </a:r>
                    </a:p>
                    <a:p>
                      <a:pPr marL="0" marR="0" lvl="0" indent="0"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evidence from sources is weakly integrated, and citations, if present, are uneven </a:t>
                      </a:r>
                    </a:p>
                    <a:p>
                      <a:pPr marL="0" marR="0" lvl="0" indent="0"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weak or uneven use of elaborative techniques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expresses ideas unevenly, using simplistic language: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domain-specific vocabulary may at times be inappropriate for the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demonstrates a partial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frequent errors in usage may obscure meaning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inconsistent use of punctuation, capitalization, and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6943">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may be related to the purpose but may offer little relevant detail: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may be very brief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may have a major drift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claim may be confusing or ambiguous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has little or no discernible organizational structure:</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few or no transitional strategies are evident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frequent extraneous ideas may intrude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provides minimal support/evidence for the writer’s claim that includes little or no use of sources, facts, and details:</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evidence from sources is minimal, absent, in error, or irrelevant</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expression of ideas is vague, lacks clarity, or is confusing: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uses limited language or domain-specific vocabulary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may have little sense of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demonstrates a lack of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errors are frequent and severe and meaning is often obscure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4432">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24" name="Shape 124"/>
          <p:cNvSpPr/>
          <p:nvPr/>
        </p:nvSpPr>
        <p:spPr>
          <a:xfrm>
            <a:off x="199991" y="187173"/>
            <a:ext cx="5891150"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 Grades 6 - 8: Generic 4-Point Opinion Writing Rubric </a:t>
            </a:r>
          </a:p>
        </p:txBody>
      </p:sp>
      <p:sp>
        <p:nvSpPr>
          <p:cNvPr id="125" name="Shape 125"/>
          <p:cNvSpPr/>
          <p:nvPr/>
        </p:nvSpPr>
        <p:spPr>
          <a:xfrm>
            <a:off x="369502" y="9406401"/>
            <a:ext cx="7402898" cy="232965"/>
          </a:xfrm>
          <a:prstGeom prst="rect">
            <a:avLst/>
          </a:prstGeom>
          <a:noFill/>
          <a:ln>
            <a:noFill/>
          </a:ln>
        </p:spPr>
        <p:txBody>
          <a:bodyPr lIns="92375" tIns="46175" rIns="92375" bIns="46175" anchor="t" anchorCtr="0">
            <a:noAutofit/>
          </a:bodyPr>
          <a:lstStyle/>
          <a:p>
            <a:pPr marL="0" marR="0" lvl="0" indent="0" algn="l" rtl="0">
              <a:spcBef>
                <a:spcPts val="0"/>
              </a:spcBef>
              <a:buSzPct val="25000"/>
              <a:buNone/>
            </a:pPr>
            <a:r>
              <a:rPr lang="en-US" sz="900" b="1" i="0" u="none" strike="noStrike" cap="none" baseline="0" dirty="0">
                <a:solidFill>
                  <a:schemeClr val="dk1"/>
                </a:solidFill>
                <a:latin typeface="Calibri"/>
                <a:ea typeface="Calibri"/>
                <a:cs typeface="Calibri"/>
                <a:sym typeface="Calibri"/>
              </a:rPr>
              <a:t>Working Drafts of ELA rubrics for assessing CCSS writing standards --- © (2010) Karin Hess, National Center for Assessment [khess@nciea.org</a:t>
            </a:r>
          </a:p>
        </p:txBody>
      </p:sp>
      <p:sp>
        <p:nvSpPr>
          <p:cNvPr id="126" name="Shape 126"/>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455847074"/>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17789512"/>
              </p:ext>
            </p:extLst>
          </p:nvPr>
        </p:nvGraphicFramePr>
        <p:xfrm>
          <a:off x="152400" y="1146737"/>
          <a:ext cx="7402896" cy="5635063"/>
        </p:xfrm>
        <a:graphic>
          <a:graphicData uri="http://schemas.openxmlformats.org/drawingml/2006/table">
            <a:tbl>
              <a:tblPr/>
              <a:tblGrid>
                <a:gridCol w="1919268"/>
                <a:gridCol w="822546"/>
                <a:gridCol w="479817"/>
                <a:gridCol w="479817"/>
                <a:gridCol w="411272"/>
                <a:gridCol w="3290176"/>
              </a:tblGrid>
              <a:tr h="649984">
                <a:tc rowSpan="2">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Receptive modalities*:</a:t>
                      </a:r>
                      <a:r>
                        <a:rPr lang="en-US" sz="900" kern="1200" dirty="0">
                          <a:solidFill>
                            <a:srgbClr val="7F7F7F"/>
                          </a:solidFill>
                          <a:effectLst/>
                          <a:latin typeface="Calibri"/>
                          <a:ea typeface="Calibri"/>
                          <a:cs typeface="Times New Roman"/>
                        </a:rPr>
                        <a:t>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1</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construct meaning </a:t>
                      </a:r>
                      <a:r>
                        <a:rPr lang="en-US" sz="9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162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Calibri"/>
                          <a:cs typeface="Times New Roman"/>
                        </a:rPr>
                        <a:t>8</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determine the meaning</a:t>
                      </a:r>
                      <a:r>
                        <a:rPr lang="en-US" sz="900" kern="1200" dirty="0">
                          <a:solidFill>
                            <a:srgbClr val="7F7F7F"/>
                          </a:solidFill>
                          <a:effectLst/>
                          <a:latin typeface="Calibri"/>
                          <a:ea typeface="Calibri"/>
                          <a:cs typeface="GillSansMT"/>
                        </a:rPr>
                        <a:t> of words and phrases in oral presentations and literary and informational text</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19168">
                <a:tc rowSpan="3">
                  <a:txBody>
                    <a:bodyPr/>
                    <a:lstStyle/>
                    <a:p>
                      <a:pPr marL="0" marR="0">
                        <a:lnSpc>
                          <a:spcPct val="115000"/>
                        </a:lnSpc>
                        <a:spcBef>
                          <a:spcPts val="0"/>
                        </a:spcBef>
                        <a:spcAft>
                          <a:spcPts val="0"/>
                        </a:spcAft>
                      </a:pPr>
                      <a:r>
                        <a:rPr lang="en-US" sz="2100" b="1" kern="1200" dirty="0">
                          <a:effectLst/>
                          <a:latin typeface="Calibri"/>
                          <a:ea typeface="Calibri"/>
                          <a:cs typeface="Times New Roman"/>
                        </a:rPr>
                        <a:t>Productive modalities*:</a:t>
                      </a:r>
                      <a:r>
                        <a:rPr lang="en-US" sz="2100" kern="1200" dirty="0">
                          <a:effectLst/>
                          <a:latin typeface="Calibri"/>
                          <a:ea typeface="Calibri"/>
                          <a:cs typeface="Times New Roman"/>
                        </a:rPr>
                        <a:t> </a:t>
                      </a:r>
                      <a:r>
                        <a:rPr lang="en-US" sz="11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interpretation.</a:t>
                      </a:r>
                      <a:endParaRPr lang="en-US" sz="11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GillSansMT"/>
                        </a:rPr>
                        <a:t>3</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373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50403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effectLst/>
                          <a:latin typeface="Calibri"/>
                          <a:ea typeface="Calibri"/>
                          <a:cs typeface="GillSansMT"/>
                        </a:rPr>
                        <a:t>adapt language choices to purpose, task, and audience when speaking and writing</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98747">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GillSansMT"/>
                        </a:rPr>
                        <a:t>2</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5</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6</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analyze and critique</a:t>
                      </a:r>
                      <a:r>
                        <a:rPr lang="en-US" sz="1000" kern="1200" dirty="0">
                          <a:solidFill>
                            <a:srgbClr val="7F7F7F"/>
                          </a:solidFill>
                          <a:effectLst/>
                          <a:latin typeface="Calibri"/>
                          <a:ea typeface="Calibri"/>
                          <a:cs typeface="GillSansMT"/>
                        </a:rPr>
                        <a:t> the arguments of others orally and in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57219507"/>
              </p:ext>
            </p:extLst>
          </p:nvPr>
        </p:nvGraphicFramePr>
        <p:xfrm>
          <a:off x="381000" y="6858000"/>
          <a:ext cx="6781800" cy="2931126"/>
        </p:xfrm>
        <a:graphic>
          <a:graphicData uri="http://schemas.openxmlformats.org/drawingml/2006/table">
            <a:tbl>
              <a:tblPr firstRow="1" firstCol="1" bandRow="1"/>
              <a:tblGrid>
                <a:gridCol w="838214"/>
                <a:gridCol w="824621"/>
                <a:gridCol w="533391"/>
                <a:gridCol w="761986"/>
                <a:gridCol w="1142979"/>
                <a:gridCol w="1219178"/>
                <a:gridCol w="1461431"/>
              </a:tblGrid>
              <a:tr h="453228">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effectLst/>
                          <a:latin typeface="Calibri"/>
                          <a:ea typeface="Times New Roman"/>
                          <a:cs typeface="Times New Roman"/>
                        </a:rPr>
                        <a:t>An ELL can…</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400" b="1" dirty="0">
                          <a:solidFill>
                            <a:srgbClr val="000000"/>
                          </a:solidFill>
                          <a:effectLst/>
                          <a:latin typeface="Calibri"/>
                          <a:ea typeface="Times New Roman"/>
                          <a:cs typeface="Times New Roman"/>
                        </a:rPr>
                        <a:t>By the end of an English language proficiency level, an ELL in grades </a:t>
                      </a:r>
                      <a:r>
                        <a:rPr lang="en-US" sz="1400" b="1" dirty="0" smtClean="0">
                          <a:solidFill>
                            <a:srgbClr val="000000"/>
                          </a:solidFill>
                          <a:effectLst/>
                          <a:latin typeface="Calibri"/>
                          <a:ea typeface="Times New Roman"/>
                          <a:cs typeface="Times New Roman"/>
                        </a:rPr>
                        <a:t>6-8 </a:t>
                      </a:r>
                      <a:r>
                        <a:rPr lang="en-US" sz="1400" b="1" dirty="0">
                          <a:solidFill>
                            <a:srgbClr val="000000"/>
                          </a:solidFill>
                          <a:effectLst/>
                          <a:latin typeface="Calibri"/>
                          <a:ea typeface="Times New Roman"/>
                          <a:cs typeface="Times New Roman"/>
                        </a:rPr>
                        <a:t>can . . . </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233">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1</a:t>
                      </a:r>
                      <a:endParaRPr lang="en-US" sz="21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2</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a:solidFill>
                            <a:srgbClr val="000000"/>
                          </a:solidFill>
                          <a:effectLst/>
                          <a:latin typeface="Calibri"/>
                          <a:ea typeface="Times New Roman"/>
                          <a:cs typeface="Times New Roman"/>
                        </a:rPr>
                        <a:t>3</a:t>
                      </a:r>
                      <a:endParaRPr lang="en-US" sz="21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a:solidFill>
                            <a:srgbClr val="000000"/>
                          </a:solidFill>
                          <a:effectLst/>
                          <a:latin typeface="Calibri"/>
                          <a:ea typeface="Times New Roman"/>
                          <a:cs typeface="Times New Roman"/>
                        </a:rPr>
                        <a:t>4</a:t>
                      </a:r>
                      <a:endParaRPr lang="en-US" sz="21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5</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48148">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a:solidFill>
                            <a:srgbClr val="000000"/>
                          </a:solidFill>
                          <a:effectLst/>
                          <a:latin typeface="Calibri"/>
                          <a:ea typeface="Times New Roman"/>
                          <a:cs typeface="Times New Roman"/>
                        </a:rPr>
                        <a:t>…construct </a:t>
                      </a:r>
                      <a:r>
                        <a:rPr lang="en-US" sz="900" dirty="0" smtClean="0">
                          <a:solidFill>
                            <a:srgbClr val="000000"/>
                          </a:solidFill>
                          <a:effectLst/>
                          <a:latin typeface="Calibri"/>
                          <a:ea typeface="Times New Roman"/>
                          <a:cs typeface="Times New Roman"/>
                        </a:rPr>
                        <a:t>a </a:t>
                      </a:r>
                      <a:r>
                        <a:rPr lang="en-US" sz="900" dirty="0">
                          <a:solidFill>
                            <a:srgbClr val="000000"/>
                          </a:solidFill>
                          <a:effectLst/>
                          <a:latin typeface="Calibri"/>
                          <a:ea typeface="Times New Roman"/>
                          <a:cs typeface="Times New Roman"/>
                        </a:rPr>
                        <a:t>claim about a familiar topic, and give a reason to support the claim.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gather information from multiple provided print &amp; digital sources &amp; summarize or paraphrase observations, ideas, &amp; information, with labeled illustrations, diagrams, or other graphics, as appropriate, &amp; cite sources.</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…g</a:t>
                      </a:r>
                      <a:r>
                        <a:rPr lang="en-US" sz="900" b="0" i="0" u="none" strike="noStrike" dirty="0" smtClean="0">
                          <a:solidFill>
                            <a:srgbClr val="000000"/>
                          </a:solidFill>
                          <a:effectLst/>
                          <a:latin typeface="Calibri" panose="020F0502020204030204" pitchFamily="34" charset="0"/>
                        </a:rPr>
                        <a:t>ather information from multiple print &amp; digital sources, using search terms effectively; quote or paraphrase the data &amp; conclusions of others, using charts, diagrams, or other graphics, as appropriate; &amp; cite sources, using a standard format for citation.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gather information from multiple print &amp; digital sources, using search terms effectively; &amp; (at Grade 8) evaluate the credibility of each source; quote or paraphrase the data &amp; conclusions of others, using charts, diagrams, or other graphics, as appropriate; &amp; cite sources, using a standard format for citation.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113907" y="313275"/>
            <a:ext cx="7458501" cy="785792"/>
          </a:xfrm>
          <a:prstGeom prst="rect">
            <a:avLst/>
          </a:prstGeom>
          <a:noFill/>
        </p:spPr>
        <p:txBody>
          <a:bodyPr wrap="square" lIns="92392" tIns="46196" rIns="92392" bIns="46196">
            <a:spAutoFit/>
          </a:bodyPr>
          <a:lstStyle/>
          <a:p>
            <a:r>
              <a:rPr lang="en-US" sz="9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84751" y="81268"/>
            <a:ext cx="7402897" cy="308738"/>
          </a:xfrm>
          <a:prstGeom prst="rect">
            <a:avLst/>
          </a:prstGeom>
        </p:spPr>
        <p:txBody>
          <a:bodyPr wrap="square" lIns="92392" tIns="46196" rIns="92392" bIns="46196">
            <a:spAutoFit/>
          </a:bodyPr>
          <a:lstStyle/>
          <a:p>
            <a:pPr algn="ctr"/>
            <a:r>
              <a:rPr lang="en-US" sz="1200" b="1" i="1" dirty="0"/>
              <a:t>ELP </a:t>
            </a:r>
            <a:r>
              <a:rPr lang="en-US" sz="1200" b="1" i="1" dirty="0" smtClean="0"/>
              <a:t>6</a:t>
            </a:r>
            <a:r>
              <a:rPr lang="en-US" sz="1200" b="1" i="1" baseline="30000" dirty="0" smtClean="0"/>
              <a:t>th</a:t>
            </a:r>
            <a:r>
              <a:rPr lang="en-US" sz="1200" b="1" i="1" dirty="0" smtClean="0"/>
              <a:t> – 8</a:t>
            </a:r>
            <a:r>
              <a:rPr lang="en-US" sz="1200" b="1" i="1" baseline="30000" dirty="0" smtClean="0"/>
              <a:t>th</a:t>
            </a:r>
            <a:r>
              <a:rPr lang="en-US" sz="1200" b="1" i="1" dirty="0" smtClean="0"/>
              <a:t> Grade Band </a:t>
            </a:r>
            <a:r>
              <a:rPr lang="en-US" sz="1400" b="1" i="1" dirty="0" smtClean="0"/>
              <a:t>Standards</a:t>
            </a:r>
            <a:r>
              <a:rPr lang="en-US" sz="1200" b="1" i="1" dirty="0" smtClean="0"/>
              <a:t> </a:t>
            </a:r>
            <a:r>
              <a:rPr lang="en-US" sz="1200" b="1" i="1" dirty="0"/>
              <a:t>Organized by </a:t>
            </a:r>
            <a:r>
              <a:rPr lang="en-US" sz="1200" b="1" i="1" dirty="0" smtClean="0"/>
              <a:t>Modality</a:t>
            </a:r>
          </a:p>
        </p:txBody>
      </p:sp>
      <p:sp>
        <p:nvSpPr>
          <p:cNvPr id="6" name="TextBox 1"/>
          <p:cNvSpPr txBox="1"/>
          <p:nvPr/>
        </p:nvSpPr>
        <p:spPr>
          <a:xfrm>
            <a:off x="89390" y="9836908"/>
            <a:ext cx="3822348" cy="221492"/>
          </a:xfrm>
          <a:prstGeom prst="rect">
            <a:avLst/>
          </a:prstGeom>
          <a:noFill/>
        </p:spPr>
        <p:txBody>
          <a:bodyPr wrap="square" lIns="96908" tIns="48454" rIns="96908" bIns="48454" rtlCol="0">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r>
              <a:rPr lang="en-US" sz="800" b="1" i="1" dirty="0"/>
              <a:t>Oregon ELP Standards Aligned with Performance Task, 2014; Arcema Tovar</a:t>
            </a:r>
          </a:p>
        </p:txBody>
      </p:sp>
    </p:spTree>
    <p:extLst>
      <p:ext uri="{BB962C8B-B14F-4D97-AF65-F5344CB8AC3E}">
        <p14:creationId xmlns:p14="http://schemas.microsoft.com/office/powerpoint/2010/main" val="1141984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1712101"/>
              </p:ext>
            </p:extLst>
          </p:nvPr>
        </p:nvGraphicFramePr>
        <p:xfrm>
          <a:off x="261863" y="90782"/>
          <a:ext cx="7325784" cy="9337251"/>
        </p:xfrm>
        <a:graphic>
          <a:graphicData uri="http://schemas.openxmlformats.org/drawingml/2006/table">
            <a:tbl>
              <a:tblPr/>
              <a:tblGrid>
                <a:gridCol w="385570"/>
                <a:gridCol w="483655"/>
                <a:gridCol w="2799189"/>
                <a:gridCol w="913422"/>
                <a:gridCol w="913422"/>
                <a:gridCol w="828709"/>
                <a:gridCol w="559839"/>
                <a:gridCol w="441978"/>
              </a:tblGrid>
              <a:tr h="240075">
                <a:tc gridSpan="8">
                  <a:txBody>
                    <a:bodyPr/>
                    <a:lstStyle/>
                    <a:p>
                      <a:pPr algn="l" fontAlgn="ctr"/>
                      <a:r>
                        <a:rPr lang="en-US" sz="1400" b="1" i="0" u="none" strike="noStrike" baseline="0" dirty="0" smtClean="0">
                          <a:solidFill>
                            <a:srgbClr val="000000"/>
                          </a:solidFill>
                          <a:latin typeface="Calibri"/>
                        </a:rPr>
                        <a:t>Opinion </a:t>
                      </a:r>
                      <a:r>
                        <a:rPr lang="en-US" sz="1400" b="1" i="0" u="none" strike="noStrike" dirty="0" smtClean="0">
                          <a:solidFill>
                            <a:srgbClr val="000000"/>
                          </a:solidFill>
                          <a:latin typeface="Calibri"/>
                        </a:rPr>
                        <a:t>Writing  Pre-Assessment</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013">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801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n-US" sz="10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31262" y="874175"/>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32252" y="1027245"/>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32444" y="1181052"/>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611857"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612050"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614346" y="1036290"/>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7" y="1190099"/>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5"/>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3"/>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126038" y="568769"/>
            <a:ext cx="701139" cy="1204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4045712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755596856"/>
              </p:ext>
            </p:extLst>
          </p:nvPr>
        </p:nvGraphicFramePr>
        <p:xfrm>
          <a:off x="457200" y="487680"/>
          <a:ext cx="6822440" cy="7818120"/>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a:t>
                      </a:r>
                    </a:p>
                  </a:txBody>
                  <a:tcPr marL="103632" marR="103632" marT="50292" marB="50292">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4 Pre-Assessment </a:t>
                      </a:r>
                      <a:r>
                        <a:rPr lang="en-US" sz="1500" b="1" u="sng" dirty="0" smtClean="0">
                          <a:effectLst/>
                        </a:rPr>
                        <a:t>Research Constructed Response</a:t>
                      </a:r>
                      <a:r>
                        <a:rPr lang="en-US" sz="1500" b="1" dirty="0" smtClean="0">
                          <a:effectLst/>
                        </a:rPr>
                        <a:t> Answer Key</a:t>
                      </a:r>
                    </a:p>
                  </a:txBody>
                  <a:tcPr marL="103632" marR="103632" marT="50292" marB="50292">
                    <a:lnT w="12700" cap="flat" cmpd="sng" algn="ctr">
                      <a:solidFill>
                        <a:schemeClr val="tx1"/>
                      </a:solidFill>
                      <a:prstDash val="solid"/>
                      <a:round/>
                      <a:headEnd type="none" w="med" len="med"/>
                      <a:tailEnd type="none" w="med" len="med"/>
                    </a:lnT>
                  </a:tcPr>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Research Rubrics Target 4</a:t>
                      </a:r>
                    </a:p>
                    <a:p>
                      <a:pPr marL="0" marR="0" indent="0" algn="ctr" defTabSz="914318"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ability to </a:t>
                      </a:r>
                      <a:r>
                        <a:rPr lang="en-US" sz="1200" b="0" i="1" dirty="0" smtClean="0">
                          <a:solidFill>
                            <a:schemeClr val="tx1"/>
                          </a:solidFill>
                        </a:rPr>
                        <a:t>cite evidence </a:t>
                      </a:r>
                      <a:r>
                        <a:rPr lang="en-US" sz="1200" b="0" dirty="0" smtClean="0">
                          <a:solidFill>
                            <a:schemeClr val="tx1"/>
                          </a:solidFill>
                        </a:rPr>
                        <a:t>to support opinions and/or ideas</a:t>
                      </a:r>
                    </a:p>
                  </a:txBody>
                  <a:tcPr marL="103632" marR="103632" marT="50292" marB="50292"/>
                </a:tc>
                <a:tc hMerge="1">
                  <a:txBody>
                    <a:bodyPr/>
                    <a:lstStyle/>
                    <a:p>
                      <a:endParaRPr lang="en-US"/>
                    </a:p>
                  </a:txBody>
                  <a:tcPr/>
                </a:tc>
              </a:tr>
              <a:tr h="493776">
                <a:tc gridSpan="2">
                  <a:txBody>
                    <a:bodyPr/>
                    <a:lstStyle/>
                    <a:p>
                      <a:pPr marL="0" marR="0" lvl="0" indent="0" algn="l" defTabSz="966612" rtl="0" eaLnBrk="1" fontAlgn="auto" latinLnBrk="0" hangingPunct="1">
                        <a:lnSpc>
                          <a:spcPct val="100000"/>
                        </a:lnSpc>
                        <a:spcBef>
                          <a:spcPts val="0"/>
                        </a:spcBef>
                        <a:spcAft>
                          <a:spcPts val="0"/>
                        </a:spcAft>
                        <a:buClrTx/>
                        <a:buSzTx/>
                        <a:buFont typeface="+mj-lt"/>
                        <a:buNone/>
                        <a:tabLst/>
                        <a:defRPr/>
                      </a:pPr>
                      <a:r>
                        <a:rPr lang="en-US" sz="1400" b="1" dirty="0" smtClean="0">
                          <a:solidFill>
                            <a:schemeClr val="tx1"/>
                          </a:solidFill>
                        </a:rPr>
                        <a:t>Question #7 Prompt: </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State the point of view the story is being told from and explain how the story would be different if it were told from a different point of view. Use details from the text to support your answers. </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086612">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The response gives sufficient evidence</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of the ability to identify the point of view story is being told from.</a:t>
                      </a: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The response clearly states, provides evidence, and explains how they know the story was written in third person limited point of view (vs. omniscient).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Evidence that could support the student’s response should focus on key words the narrator/author used including key phrases like “she”, “her” and “Bonnie”. Any dialogue given as evidence would not be a sufficient example.  The student could also include evidence of Bonnie’s emotions (1) seen only through her actions such as (a) tears filling her eyes, (b) when the story stated she smiled, or (2) how her friends reacted towards her (i.e. when her friends posted pictures of her face superimposed onto people climbing the Himalaya Mountains). Students should also include an example of how the story would change by providing an example in the text in first person or third person omniscient. </a:t>
                      </a:r>
                      <a:endParaRPr lang="en-US" sz="1100" b="0" i="0" baseline="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a:t>
                      </a:r>
                      <a:r>
                        <a:rPr lang="en-US" sz="1300" b="1" baseline="0" dirty="0" smtClean="0"/>
                        <a:t> </a:t>
                      </a:r>
                      <a:r>
                        <a:rPr lang="en-US" sz="1300" b="1" dirty="0" smtClean="0"/>
                        <a:t>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888492">
                <a:tc>
                  <a:txBody>
                    <a:bodyPr/>
                    <a:lstStyle/>
                    <a:p>
                      <a:pPr algn="ctr"/>
                      <a:r>
                        <a:rPr lang="en-US" sz="2000" b="1" dirty="0" smtClean="0"/>
                        <a:t>2</a:t>
                      </a:r>
                      <a:endParaRPr lang="en-US" sz="2000" b="1" dirty="0"/>
                    </a:p>
                  </a:txBody>
                  <a:tcPr marL="103632" marR="103632" marT="50292" marB="50292" anchor="ctr"/>
                </a:tc>
                <a:tc>
                  <a:txBody>
                    <a:bodyPr/>
                    <a:lstStyle/>
                    <a:p>
                      <a:r>
                        <a:rPr lang="en-US" sz="1000" b="0" i="1" dirty="0" smtClean="0"/>
                        <a:t>The student</a:t>
                      </a:r>
                      <a:r>
                        <a:rPr lang="en-US" sz="1000" b="0" i="1" baseline="0" dirty="0" smtClean="0"/>
                        <a:t> cites</a:t>
                      </a:r>
                      <a:r>
                        <a:rPr lang="en-US" sz="1000" b="1" i="1" baseline="0" dirty="0" smtClean="0"/>
                        <a:t> sufficient</a:t>
                      </a:r>
                      <a:r>
                        <a:rPr lang="en-US" sz="1000" b="0" i="1" baseline="0" dirty="0" smtClean="0"/>
                        <a:t> evidence to support his or her analysis of the narrator’s point of view about Bonnie and uses examples from the text to support that analysis.</a:t>
                      </a:r>
                    </a:p>
                    <a:p>
                      <a:r>
                        <a:rPr lang="en-US" sz="1100" b="0" i="0" u="sng" baseline="0" dirty="0" smtClean="0"/>
                        <a:t>A Bad Robot</a:t>
                      </a:r>
                      <a:r>
                        <a:rPr lang="en-US" sz="1100" b="0" i="0" u="none" baseline="0" dirty="0" smtClean="0"/>
                        <a:t> was told from the third person limited point of view. I know this because in the text it says, “Bonnie Graham just had to admit it: EARL was a bad robot. No longer could she overlook his many faults.” This shows the signal word “she” telling me that the story was told in third person. Furthermore, it was  third person </a:t>
                      </a:r>
                      <a:r>
                        <a:rPr lang="en-US" sz="1100" b="1" i="0" u="none" baseline="0" dirty="0" smtClean="0"/>
                        <a:t>limited</a:t>
                      </a:r>
                      <a:r>
                        <a:rPr lang="en-US" sz="1100" b="0" i="0" u="none" baseline="0" dirty="0" smtClean="0"/>
                        <a:t> as it only focused on the thoughts and feelings of one person, Bonnie. For example, the story stated that, “tears filled Bonnie’s eyes” when EARL malfunctioned and played a song she wasn’t expecting. If this story was told from the first person point of view, the reader would have more knowledge about Bonnie’s feelings and emotions as she is thinking them.  If this were written in first person, I would have heard Bonnie say, “Tears filled my eyes”. For these reasons, this story was told in third person limited not first person point of view. </a:t>
                      </a:r>
                      <a:endParaRPr lang="en-US" sz="1100" b="0" i="0" baseline="0" dirty="0" smtClean="0"/>
                    </a:p>
                  </a:txBody>
                  <a:tcPr marL="103632" marR="103632" marT="50292" marB="50292"/>
                </a:tc>
              </a:tr>
              <a:tr h="652272">
                <a:tc>
                  <a:txBody>
                    <a:bodyPr/>
                    <a:lstStyle/>
                    <a:p>
                      <a:pPr algn="ctr"/>
                      <a:r>
                        <a:rPr lang="en-US" sz="2000" b="1" dirty="0" smtClean="0"/>
                        <a:t>1</a:t>
                      </a:r>
                      <a:endParaRPr lang="en-US" sz="2000" b="1" dirty="0"/>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The student cites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partial</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 evidence to support his or her analysis of the narrator’s point of view about Bonnie and uses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some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examples from the text to support that analysis.</a:t>
                      </a:r>
                    </a:p>
                    <a:p>
                      <a:pPr marL="0" marR="0" lvl="0" indent="0" algn="l" defTabSz="1018809" rtl="0" eaLnBrk="1" fontAlgn="auto" latinLnBrk="0" hangingPunct="1">
                        <a:lnSpc>
                          <a:spcPct val="100000"/>
                        </a:lnSpc>
                        <a:spcBef>
                          <a:spcPts val="0"/>
                        </a:spcBef>
                        <a:spcAft>
                          <a:spcPts val="0"/>
                        </a:spcAft>
                        <a:buClrTx/>
                        <a:buSzTx/>
                        <a:buFontTx/>
                        <a:buNone/>
                        <a:tabLst/>
                        <a:defRPr/>
                      </a:pPr>
                      <a:r>
                        <a:rPr lang="en-US" sz="1100" b="0" i="0" u="sng" baseline="0" dirty="0" smtClean="0"/>
                        <a:t>A Bad Robot</a:t>
                      </a:r>
                      <a:r>
                        <a:rPr lang="en-US" sz="1100" b="0" i="0" u="none" baseline="0" dirty="0" smtClean="0"/>
                        <a:t> was told from the third person limited point of view. I know this because in the text it says, “Bonnie Graham just had to admit it: EARL was a bad robot. No longer could she overlook his many faults.” This shows the signal word “she” telling me that the story was told in third person.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b="0" i="1" u="none" baseline="0" dirty="0" smtClean="0"/>
                        <a:t>The student does not cite evidence to support his or her analysis of the narrator’s point of view about Bonnie or use examples from the text to support that analysis.</a:t>
                      </a:r>
                    </a:p>
                    <a:p>
                      <a:r>
                        <a:rPr lang="en-US" sz="1100" b="0" i="0" u="none" baseline="0" dirty="0" smtClean="0"/>
                        <a:t>The narrator’s point of view is third person limited.</a:t>
                      </a:r>
                    </a:p>
                  </a:txBody>
                  <a:tcPr marL="103632" marR="103632" marT="50292" marB="50292"/>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287180760"/>
              </p:ext>
            </p:extLst>
          </p:nvPr>
        </p:nvGraphicFramePr>
        <p:xfrm>
          <a:off x="5791200" y="8839200"/>
          <a:ext cx="1447800" cy="624458"/>
        </p:xfrm>
        <a:graphic>
          <a:graphicData uri="http://schemas.openxmlformats.org/drawingml/2006/table">
            <a:tbl>
              <a:tblPr firstRow="1" firstCol="1" bandRow="1"/>
              <a:tblGrid>
                <a:gridCol w="1447800"/>
              </a:tblGrid>
              <a:tr h="136778">
                <a:tc>
                  <a:txBody>
                    <a:bodyPr/>
                    <a:lstStyle/>
                    <a:p>
                      <a:pPr marL="0" marR="0" algn="ctr">
                        <a:lnSpc>
                          <a:spcPct val="100000"/>
                        </a:lnSpc>
                        <a:spcBef>
                          <a:spcPts val="0"/>
                        </a:spcBef>
                        <a:spcAft>
                          <a:spcPts val="0"/>
                        </a:spcAft>
                      </a:pPr>
                      <a:r>
                        <a:rPr lang="en-US" sz="800" b="1" i="1" dirty="0" smtClean="0">
                          <a:solidFill>
                            <a:srgbClr val="000000"/>
                          </a:solidFill>
                          <a:effectLst/>
                          <a:latin typeface="Calibri"/>
                          <a:ea typeface="Times New Roman"/>
                          <a:cs typeface="Times New Roman"/>
                        </a:rPr>
                        <a:t>Toward RL.6.6   DOK </a:t>
                      </a:r>
                      <a:r>
                        <a:rPr lang="en-US" sz="800" b="1" i="1" dirty="0">
                          <a:solidFill>
                            <a:srgbClr val="000000"/>
                          </a:solidFill>
                          <a:effectLst/>
                          <a:latin typeface="Calibri"/>
                          <a:ea typeface="Times New Roman"/>
                          <a:cs typeface="Times New Roman"/>
                        </a:rPr>
                        <a:t>3- EVC</a:t>
                      </a:r>
                      <a:endParaRPr lang="en-US" sz="800" b="1" i="1" dirty="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468628">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Cite specific examples to show how</a:t>
                      </a:r>
                      <a:r>
                        <a:rPr lang="en-US" sz="800" b="0" dirty="0">
                          <a:effectLst/>
                          <a:latin typeface="Calibri"/>
                          <a:ea typeface="Calibri"/>
                          <a:cs typeface="Calibri"/>
                        </a:rPr>
                        <a:t> the author’s point of view or purpose is supported throughout a new text.</a:t>
                      </a:r>
                      <a:endParaRPr lang="en-US" sz="800" b="0" dirty="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98073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15668" y="1483948"/>
            <a:ext cx="2595257" cy="1665463"/>
            <a:chOff x="1031136" y="2703148"/>
            <a:chExt cx="2379789" cy="1665463"/>
          </a:xfrm>
        </p:grpSpPr>
        <p:sp>
          <p:nvSpPr>
            <p:cNvPr id="16" name="Parallelogram 15"/>
            <p:cNvSpPr/>
            <p:nvPr/>
          </p:nvSpPr>
          <p:spPr>
            <a:xfrm rot="1293572" flipH="1">
              <a:off x="1031136" y="2725596"/>
              <a:ext cx="2352248"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17" name="Parallelogram 16"/>
            <p:cNvSpPr/>
            <p:nvPr/>
          </p:nvSpPr>
          <p:spPr>
            <a:xfrm>
              <a:off x="1371601" y="2703148"/>
              <a:ext cx="2039324"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18" name="Rectangle 17"/>
            <p:cNvSpPr/>
            <p:nvPr/>
          </p:nvSpPr>
          <p:spPr>
            <a:xfrm>
              <a:off x="1812620" y="3074214"/>
              <a:ext cx="1226718"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6 </a:t>
              </a:r>
            </a:p>
          </p:txBody>
        </p:sp>
      </p:grpSp>
      <p:graphicFrame>
        <p:nvGraphicFramePr>
          <p:cNvPr id="25" name="Table 24"/>
          <p:cNvGraphicFramePr>
            <a:graphicFrameLocks noGrp="1"/>
          </p:cNvGraphicFramePr>
          <p:nvPr>
            <p:extLst>
              <p:ext uri="{D42A27DB-BD31-4B8C-83A1-F6EECF244321}">
                <p14:modId xmlns:p14="http://schemas.microsoft.com/office/powerpoint/2010/main" val="4040031323"/>
              </p:ext>
            </p:extLst>
          </p:nvPr>
        </p:nvGraphicFramePr>
        <p:xfrm>
          <a:off x="1209042" y="6441948"/>
          <a:ext cx="5705113" cy="2220468"/>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solidFill>
                            <a:schemeClr val="tx1"/>
                          </a:solidFill>
                        </a:rPr>
                        <a:t>Opinion Writing and Language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304800">
                <a:tc>
                  <a:txBody>
                    <a:bodyPr/>
                    <a:lstStyle/>
                    <a:p>
                      <a:r>
                        <a:rPr lang="en-US" sz="1200" b="1" dirty="0" smtClean="0">
                          <a:solidFill>
                            <a:schemeClr val="tx1"/>
                          </a:solidFill>
                        </a:rPr>
                        <a:t>1a</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Brief Opinion</a:t>
                      </a:r>
                      <a:r>
                        <a:rPr lang="en-US" sz="1200" b="1" baseline="0" dirty="0" smtClean="0">
                          <a:solidFill>
                            <a:schemeClr val="tx1"/>
                          </a:solidFill>
                        </a:rPr>
                        <a:t> </a:t>
                      </a:r>
                      <a:r>
                        <a:rPr lang="en-US" sz="1200" b="1" dirty="0" smtClean="0">
                          <a:solidFill>
                            <a:schemeClr val="tx1"/>
                          </a:solidFill>
                        </a:rPr>
                        <a:t>Write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W.61a,</a:t>
                      </a:r>
                      <a:r>
                        <a:rPr lang="en-US" sz="1200" b="1" baseline="0" dirty="0" smtClean="0">
                          <a:solidFill>
                            <a:schemeClr val="tx1"/>
                          </a:solidFill>
                        </a:rPr>
                        <a:t> W.6.1b,  W.6.1c, W.6.1d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304800">
                <a:tc>
                  <a:txBody>
                    <a:bodyPr/>
                    <a:lstStyle/>
                    <a:p>
                      <a:r>
                        <a:rPr lang="en-US" sz="1200" b="1" dirty="0" smtClean="0">
                          <a:solidFill>
                            <a:schemeClr val="tx1"/>
                          </a:solidFill>
                        </a:rPr>
                        <a:t>1b</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Write-Revise Opinion</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W.6.1a,</a:t>
                      </a:r>
                      <a:r>
                        <a:rPr lang="en-US" sz="1200" b="1" baseline="0" dirty="0" smtClean="0">
                          <a:solidFill>
                            <a:schemeClr val="tx1"/>
                          </a:solidFill>
                        </a:rPr>
                        <a:t> W.6.1b,  W.6.1c, W.6.1d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472440">
                <a:tc>
                  <a:txBody>
                    <a:bodyPr/>
                    <a:lstStyle/>
                    <a:p>
                      <a:r>
                        <a:rPr lang="en-US" sz="1200" b="1" dirty="0" smtClean="0">
                          <a:solidFill>
                            <a:schemeClr val="tx1"/>
                          </a:solidFill>
                        </a:rPr>
                        <a:t>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Full Opinion Composition</a:t>
                      </a:r>
                      <a:endParaRPr lang="en-US" sz="1200" b="1" dirty="0">
                        <a:solidFill>
                          <a:schemeClr val="tx1"/>
                        </a:solidFill>
                      </a:endParaRPr>
                    </a:p>
                  </a:txBody>
                  <a:tcPr marL="103632" marR="103632" marT="50292" marB="50292">
                    <a:solidFill>
                      <a:srgbClr val="FFFFCC"/>
                    </a:solidFill>
                  </a:tcPr>
                </a:tc>
                <a:tc>
                  <a:txBody>
                    <a:bodyPr/>
                    <a:lstStyle/>
                    <a:p>
                      <a:r>
                        <a:rPr lang="pl-PL" sz="1200" b="1" dirty="0" smtClean="0">
                          <a:solidFill>
                            <a:schemeClr val="tx1"/>
                          </a:solidFill>
                        </a:rPr>
                        <a:t>W</a:t>
                      </a:r>
                      <a:r>
                        <a:rPr lang="en-US" sz="1200" b="1" dirty="0" smtClean="0">
                          <a:solidFill>
                            <a:schemeClr val="tx1"/>
                          </a:solidFill>
                        </a:rPr>
                        <a:t>.6.1</a:t>
                      </a:r>
                      <a:r>
                        <a:rPr lang="pl-PL" sz="1200" b="1" dirty="0" smtClean="0">
                          <a:solidFill>
                            <a:schemeClr val="tx1"/>
                          </a:solidFill>
                        </a:rPr>
                        <a:t>a, W</a:t>
                      </a:r>
                      <a:r>
                        <a:rPr lang="en-US" sz="1200" b="1" dirty="0" smtClean="0">
                          <a:solidFill>
                            <a:schemeClr val="tx1"/>
                          </a:solidFill>
                        </a:rPr>
                        <a:t>.6.1</a:t>
                      </a:r>
                      <a:r>
                        <a:rPr lang="pl-PL" sz="1200" b="1" dirty="0" smtClean="0">
                          <a:solidFill>
                            <a:schemeClr val="tx1"/>
                          </a:solidFill>
                        </a:rPr>
                        <a:t>b, W</a:t>
                      </a:r>
                      <a:r>
                        <a:rPr lang="en-US" sz="1200" b="1" dirty="0" smtClean="0">
                          <a:solidFill>
                            <a:schemeClr val="tx1"/>
                          </a:solidFill>
                        </a:rPr>
                        <a:t>.6.1</a:t>
                      </a:r>
                      <a:r>
                        <a:rPr lang="pl-PL" sz="1200" b="1" dirty="0" smtClean="0">
                          <a:solidFill>
                            <a:schemeClr val="tx1"/>
                          </a:solidFill>
                        </a:rPr>
                        <a:t>c, W</a:t>
                      </a:r>
                      <a:r>
                        <a:rPr lang="en-US" sz="1200" b="1" dirty="0" smtClean="0">
                          <a:solidFill>
                            <a:schemeClr val="tx1"/>
                          </a:solidFill>
                        </a:rPr>
                        <a:t>.6.1d</a:t>
                      </a:r>
                      <a:r>
                        <a:rPr lang="pl-PL" sz="1200" b="1" dirty="0" smtClean="0">
                          <a:solidFill>
                            <a:schemeClr val="tx1"/>
                          </a:solidFill>
                        </a:rPr>
                        <a:t>, W</a:t>
                      </a:r>
                      <a:r>
                        <a:rPr lang="en-US" sz="1200" b="1" dirty="0" smtClean="0">
                          <a:solidFill>
                            <a:schemeClr val="tx1"/>
                          </a:solidFill>
                        </a:rPr>
                        <a:t>.6.</a:t>
                      </a:r>
                      <a:r>
                        <a:rPr lang="pl-PL" sz="1200" b="1" dirty="0" smtClean="0">
                          <a:solidFill>
                            <a:schemeClr val="tx1"/>
                          </a:solidFill>
                        </a:rPr>
                        <a:t>4,</a:t>
                      </a:r>
                      <a:r>
                        <a:rPr lang="en-US" sz="1200" b="1" baseline="0" dirty="0" smtClean="0">
                          <a:solidFill>
                            <a:schemeClr val="tx1"/>
                          </a:solidFill>
                        </a:rPr>
                        <a:t> </a:t>
                      </a:r>
                      <a:r>
                        <a:rPr lang="pl-PL" sz="1200" b="1" dirty="0" smtClean="0">
                          <a:solidFill>
                            <a:schemeClr val="tx1"/>
                          </a:solidFill>
                        </a:rPr>
                        <a:t>W</a:t>
                      </a:r>
                      <a:r>
                        <a:rPr lang="en-US" sz="1200" b="1" dirty="0" smtClean="0">
                          <a:solidFill>
                            <a:schemeClr val="tx1"/>
                          </a:solidFill>
                        </a:rPr>
                        <a:t>.6.</a:t>
                      </a:r>
                      <a:r>
                        <a:rPr lang="pl-PL" sz="1200" b="1" dirty="0" smtClean="0">
                          <a:solidFill>
                            <a:schemeClr val="tx1"/>
                          </a:solidFill>
                        </a:rPr>
                        <a:t>5, W</a:t>
                      </a:r>
                      <a:r>
                        <a:rPr lang="en-US" sz="1200" b="1" dirty="0" smtClean="0">
                          <a:solidFill>
                            <a:schemeClr val="tx1"/>
                          </a:solidFill>
                        </a:rPr>
                        <a:t>.6.</a:t>
                      </a:r>
                      <a:r>
                        <a:rPr lang="pl-PL"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Language-Vocabulary Use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W.6.2d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9</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Edit and Clarify</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L.6.1c</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7" name="TextBox 6"/>
          <p:cNvSpPr txBox="1"/>
          <p:nvPr/>
        </p:nvSpPr>
        <p:spPr>
          <a:xfrm>
            <a:off x="3565505" y="1696449"/>
            <a:ext cx="2840064" cy="8723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n-US" sz="2600" b="1" dirty="0">
                <a:solidFill>
                  <a:schemeClr val="accent1">
                    <a:lumMod val="75000"/>
                  </a:schemeClr>
                </a:solidFill>
                <a:latin typeface="Bookman Old Style" pitchFamily="18" charset="0"/>
              </a:rPr>
              <a:t>Quarter </a:t>
            </a:r>
            <a:r>
              <a:rPr lang="en-US" sz="2600" b="1" dirty="0" smtClean="0">
                <a:solidFill>
                  <a:schemeClr val="accent1">
                    <a:lumMod val="75000"/>
                  </a:schemeClr>
                </a:solidFill>
                <a:latin typeface="Bookman Old Style" pitchFamily="18" charset="0"/>
              </a:rPr>
              <a:t>Four</a:t>
            </a:r>
            <a:endParaRPr lang="en-US" sz="2600" b="1" strike="sngStrike" dirty="0">
              <a:solidFill>
                <a:schemeClr val="accent6">
                  <a:lumMod val="75000"/>
                </a:schemeClr>
              </a:solidFill>
              <a:latin typeface="Bookman Old Style" pitchFamily="18" charset="0"/>
            </a:endParaRPr>
          </a:p>
          <a:p>
            <a:r>
              <a:rPr lang="en-US" sz="2400" b="1" dirty="0">
                <a:latin typeface="Bookman Old Style" pitchFamily="18" charset="0"/>
              </a:rPr>
              <a:t>Pre-Assessment</a:t>
            </a:r>
            <a:endParaRPr lang="en-US" b="1" dirty="0" smtClean="0">
              <a:latin typeface="Bookman Old Style" pitchFamily="18" charset="0"/>
            </a:endParaRPr>
          </a:p>
        </p:txBody>
      </p:sp>
      <p:sp>
        <p:nvSpPr>
          <p:cNvPr id="2" name="Rectangle 1"/>
          <p:cNvSpPr/>
          <p:nvPr/>
        </p:nvSpPr>
        <p:spPr>
          <a:xfrm>
            <a:off x="4495800" y="7346967"/>
            <a:ext cx="489737" cy="1968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985537" y="7010400"/>
            <a:ext cx="515475"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886959" y="7651767"/>
            <a:ext cx="2302572"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143000" y="6067835"/>
            <a:ext cx="5943600" cy="256765"/>
          </a:xfrm>
          <a:prstGeom prst="rect">
            <a:avLst/>
          </a:prstGeom>
          <a:noFill/>
        </p:spPr>
        <p:txBody>
          <a:bodyPr wrap="square" lIns="101882" tIns="50941" rIns="101882" bIns="50941" rtlCol="0">
            <a:spAutoFit/>
          </a:bodyPr>
          <a:lstStyle/>
          <a:p>
            <a:pPr algn="ctr"/>
            <a:r>
              <a:rPr lang="en-US" sz="1000" b="1" i="1" dirty="0">
                <a:latin typeface="Calibri" panose="020F0502020204030204" pitchFamily="34" charset="0"/>
              </a:rPr>
              <a:t>Note:  There may be more standards per target.  </a:t>
            </a:r>
            <a:r>
              <a:rPr lang="en-US" sz="1000" b="1" i="1" dirty="0" smtClean="0">
                <a:latin typeface="Calibri" panose="020F0502020204030204" pitchFamily="34" charset="0"/>
              </a:rPr>
              <a:t>Writing standards assessed in this assessment are boxed.</a:t>
            </a:r>
            <a:endParaRPr lang="en-US" sz="1000" b="1" i="1" dirty="0">
              <a:latin typeface="Calibri" panose="020F050202020403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1742983283"/>
              </p:ext>
            </p:extLst>
          </p:nvPr>
        </p:nvGraphicFramePr>
        <p:xfrm>
          <a:off x="1642041" y="2992388"/>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solidFill>
                            <a:schemeClr val="tx1"/>
                          </a:solidFill>
                        </a:rPr>
                        <a:t>Reading: Literature Grade Six</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RL.6.3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RL.6.6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RL.6.9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958717397"/>
              </p:ext>
            </p:extLst>
          </p:nvPr>
        </p:nvGraphicFramePr>
        <p:xfrm>
          <a:off x="1640842" y="4483899"/>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algn="ctr"/>
                      <a:r>
                        <a:rPr lang="en-US" sz="1200" b="1" dirty="0" smtClean="0">
                          <a:solidFill>
                            <a:schemeClr val="tx1"/>
                          </a:solidFill>
                        </a:rPr>
                        <a:t>Reading: Informational Grade Six</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RI.6.3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RI.6.6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RI.6.9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spTree>
    <p:extLst>
      <p:ext uri="{BB962C8B-B14F-4D97-AF65-F5344CB8AC3E}">
        <p14:creationId xmlns:p14="http://schemas.microsoft.com/office/powerpoint/2010/main" val="596613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sldNum" sz="quarter" idx="4294967295"/>
          </p:nvPr>
        </p:nvSpPr>
        <p:spPr>
          <a:xfrm>
            <a:off x="6557964" y="9372467"/>
            <a:ext cx="842011" cy="30083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t>20</a:t>
            </a:fld>
            <a:endParaRPr dirty="0">
              <a:solidFill>
                <a:srgbClr val="888888"/>
              </a:solidFill>
            </a:endParaRPr>
          </a:p>
        </p:txBody>
      </p:sp>
      <p:graphicFrame>
        <p:nvGraphicFramePr>
          <p:cNvPr id="148" name="Table 148"/>
          <p:cNvGraphicFramePr/>
          <p:nvPr>
            <p:extLst>
              <p:ext uri="{D42A27DB-BD31-4B8C-83A1-F6EECF244321}">
                <p14:modId xmlns:p14="http://schemas.microsoft.com/office/powerpoint/2010/main" val="3549838641"/>
              </p:ext>
            </p:extLst>
          </p:nvPr>
        </p:nvGraphicFramePr>
        <p:xfrm>
          <a:off x="396240" y="170688"/>
          <a:ext cx="6995160" cy="8638032"/>
        </p:xfrm>
        <a:graphic>
          <a:graphicData uri="http://schemas.openxmlformats.org/drawingml/2006/table">
            <a:tbl>
              <a:tblPr firstRow="1"/>
              <a:tblGrid>
                <a:gridCol w="738814"/>
                <a:gridCol w="6256346"/>
              </a:tblGrid>
              <a:tr h="213360">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sz="1800" b="0" i="0"/>
                      </a:pPr>
                      <a:r>
                        <a:rPr lang="en-US" sz="1400" b="1" dirty="0" smtClean="0"/>
                        <a:t>Quarter 4 Pre-Assessment Constructed Response</a:t>
                      </a:r>
                      <a:r>
                        <a:rPr lang="en-US" sz="1400" b="1" baseline="0" dirty="0" smtClean="0"/>
                        <a:t> Answer Key</a:t>
                      </a:r>
                      <a:endParaRPr lang="en-US" sz="1400" b="1" dirty="0" smtClean="0"/>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3360">
                <a:tc gridSpan="2">
                  <a:txBody>
                    <a:bodyPr/>
                    <a:lstStyle/>
                    <a:p>
                      <a:pPr lvl="0" algn="l">
                        <a:lnSpc>
                          <a:spcPct val="100000"/>
                        </a:lnSpc>
                        <a:spcBef>
                          <a:spcPts val="0"/>
                        </a:spcBef>
                        <a:spcAft>
                          <a:spcPts val="0"/>
                        </a:spcAft>
                        <a:defRPr sz="1800" b="0" i="0"/>
                      </a:pPr>
                      <a:r>
                        <a:rPr lang="en-US" sz="1400" b="1" dirty="0" smtClean="0">
                          <a:latin typeface="+mn-lt"/>
                        </a:rPr>
                        <a:t> </a:t>
                      </a:r>
                      <a:r>
                        <a:rPr sz="1400" b="1" dirty="0" smtClean="0">
                          <a:latin typeface="+mn-lt"/>
                        </a:rPr>
                        <a:t>Standard R</a:t>
                      </a:r>
                      <a:r>
                        <a:rPr lang="en-US" sz="1400" b="1" dirty="0" smtClean="0">
                          <a:latin typeface="+mn-lt"/>
                        </a:rPr>
                        <a:t>I.6.9</a:t>
                      </a:r>
                      <a:r>
                        <a:rPr lang="en-US" sz="1400" b="1" baseline="0" dirty="0" smtClean="0">
                          <a:latin typeface="+mn-lt"/>
                        </a:rPr>
                        <a:t> </a:t>
                      </a:r>
                      <a:r>
                        <a:rPr sz="1400" b="1" dirty="0" smtClean="0">
                          <a:latin typeface="+mn-lt"/>
                        </a:rPr>
                        <a:t> </a:t>
                      </a:r>
                      <a:r>
                        <a:rPr sz="1400" b="1" dirty="0">
                          <a:latin typeface="+mn-lt"/>
                        </a:rPr>
                        <a:t>Point Reading Constructed Response Rubric</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487680">
                <a:tc gridSpan="2">
                  <a:txBody>
                    <a:bodyPr/>
                    <a:lstStyle/>
                    <a:p>
                      <a:pPr marL="284163" marR="0" lvl="0" indent="-284163" algn="l" defTabSz="966612" rtl="0" eaLnBrk="1" fontAlgn="auto" latinLnBrk="0" hangingPunct="1">
                        <a:lnSpc>
                          <a:spcPct val="100000"/>
                        </a:lnSpc>
                        <a:spcBef>
                          <a:spcPts val="0"/>
                        </a:spcBef>
                        <a:spcAft>
                          <a:spcPts val="0"/>
                        </a:spcAft>
                        <a:buClrTx/>
                        <a:buSzTx/>
                        <a:buFont typeface="+mj-lt"/>
                        <a:buNone/>
                        <a:tabLst/>
                        <a:defRPr/>
                      </a:pPr>
                      <a:r>
                        <a:rPr lang="en-US" sz="1400" b="1" dirty="0" smtClean="0">
                          <a:latin typeface="+mn-lt"/>
                          <a:cs typeface="Helvetica" panose="020B0604020202020204" pitchFamily="34" charset="0"/>
                        </a:rPr>
                        <a:t>Question #8</a:t>
                      </a:r>
                      <a:r>
                        <a:rPr lang="en-US" sz="1400" b="1" baseline="0" dirty="0" smtClean="0">
                          <a:latin typeface="+mn-lt"/>
                          <a:cs typeface="Helvetica" panose="020B0604020202020204" pitchFamily="34" charset="0"/>
                        </a:rPr>
                        <a:t> </a:t>
                      </a:r>
                      <a:r>
                        <a:rPr lang="en-US" sz="1400" b="1" dirty="0" smtClean="0">
                          <a:latin typeface="+mn-lt"/>
                          <a:cs typeface="Helvetica" panose="020B0604020202020204" pitchFamily="34" charset="0"/>
                        </a:rPr>
                        <a:t>Prompt: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How did the narrators’ points of view influence the outcomes of both</a:t>
                      </a:r>
                    </a:p>
                    <a:p>
                      <a:pPr marL="284163" marR="0" lvl="0" indent="-284163" algn="l" defTabSz="966612" rtl="0" eaLnBrk="1" fontAlgn="auto" latinLnBrk="0" hangingPunct="1">
                        <a:lnSpc>
                          <a:spcPct val="100000"/>
                        </a:lnSpc>
                        <a:spcBef>
                          <a:spcPts val="0"/>
                        </a:spcBef>
                        <a:spcAft>
                          <a:spcPts val="0"/>
                        </a:spcAft>
                        <a:buClrTx/>
                        <a:buSzTx/>
                        <a:buFont typeface="+mj-lt"/>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stories</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1" i="1" u="sng" strike="noStrike" kern="1200" cap="none" spc="0" normalizeH="0" baseline="0" noProof="0" dirty="0" smtClean="0">
                          <a:ln>
                            <a:noFill/>
                          </a:ln>
                          <a:solidFill>
                            <a:prstClr val="black"/>
                          </a:solidFill>
                          <a:effectLst/>
                          <a:uLnTx/>
                          <a:uFillTx/>
                          <a:latin typeface="+mn-lt"/>
                          <a:ea typeface="+mn-ea"/>
                          <a:cs typeface="+mn-cs"/>
                        </a:rPr>
                        <a:t>The Bad Robot</a:t>
                      </a:r>
                      <a:r>
                        <a:rPr kumimoji="0" lang="en-US" sz="14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and</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1" i="1" u="sng" strike="noStrike" kern="1200" cap="none" spc="0" normalizeH="0" baseline="0" noProof="0" dirty="0" smtClean="0">
                          <a:ln>
                            <a:noFill/>
                          </a:ln>
                          <a:solidFill>
                            <a:prstClr val="black"/>
                          </a:solidFill>
                          <a:effectLst/>
                          <a:uLnTx/>
                          <a:uFillTx/>
                          <a:latin typeface="+mn-lt"/>
                          <a:ea typeface="+mn-ea"/>
                          <a:cs typeface="+mn-cs"/>
                        </a:rPr>
                        <a:t>Field Trip</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Explain the differences.  Use examples from both stories.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1295400">
                <a:tc gridSpan="2">
                  <a:txBody>
                    <a:bodyPr/>
                    <a:lstStyle/>
                    <a:p>
                      <a:pPr lvl="0" algn="l">
                        <a:lnSpc>
                          <a:spcPct val="100000"/>
                        </a:lnSpc>
                        <a:spcBef>
                          <a:spcPts val="0"/>
                        </a:spcBef>
                        <a:spcAft>
                          <a:spcPts val="0"/>
                        </a:spcAft>
                        <a:defRPr sz="1800" b="0" i="0"/>
                      </a:pPr>
                      <a:endParaRPr lang="en-US" sz="1100" u="sng" kern="1200" dirty="0" smtClean="0">
                        <a:solidFill>
                          <a:schemeClr val="tx1"/>
                        </a:solidFill>
                        <a:effectLst/>
                        <a:latin typeface="+mn-lt"/>
                        <a:ea typeface="+mn-ea"/>
                        <a:cs typeface="+mn-cs"/>
                      </a:endParaRPr>
                    </a:p>
                    <a:p>
                      <a:pPr lvl="0" algn="l">
                        <a:lnSpc>
                          <a:spcPct val="100000"/>
                        </a:lnSpc>
                        <a:spcBef>
                          <a:spcPts val="0"/>
                        </a:spcBef>
                        <a:spcAft>
                          <a:spcPts val="0"/>
                        </a:spcAft>
                        <a:defRPr sz="1800" b="0" i="0"/>
                      </a:pPr>
                      <a:endParaRPr lang="en-US" sz="1100" u="sng" kern="1200" dirty="0" smtClean="0">
                        <a:solidFill>
                          <a:schemeClr val="tx1"/>
                        </a:solidFill>
                        <a:effectLst/>
                        <a:latin typeface="+mn-lt"/>
                        <a:ea typeface="+mn-ea"/>
                        <a:cs typeface="+mn-cs"/>
                      </a:endParaRPr>
                    </a:p>
                    <a:p>
                      <a:pPr lvl="0" algn="l">
                        <a:lnSpc>
                          <a:spcPct val="100000"/>
                        </a:lnSpc>
                        <a:spcBef>
                          <a:spcPts val="0"/>
                        </a:spcBef>
                        <a:spcAft>
                          <a:spcPts val="0"/>
                        </a:spcAft>
                        <a:defRPr sz="1800" b="0" i="0"/>
                      </a:pPr>
                      <a:r>
                        <a:rPr lang="en-US" sz="1100" u="sng" kern="1200" dirty="0" smtClean="0">
                          <a:solidFill>
                            <a:schemeClr val="tx1"/>
                          </a:solidFill>
                          <a:effectLst/>
                          <a:latin typeface="+mn-lt"/>
                          <a:ea typeface="+mn-ea"/>
                          <a:cs typeface="+mn-cs"/>
                        </a:rPr>
                        <a:t>Directions</a:t>
                      </a:r>
                      <a:r>
                        <a:rPr lang="en-US" sz="1100" u="sng" kern="1200" baseline="0" dirty="0" smtClean="0">
                          <a:solidFill>
                            <a:schemeClr val="tx1"/>
                          </a:solidFill>
                          <a:effectLst/>
                          <a:latin typeface="+mn-lt"/>
                          <a:ea typeface="+mn-ea"/>
                          <a:cs typeface="+mn-cs"/>
                        </a:rPr>
                        <a:t> for Scoring</a:t>
                      </a:r>
                      <a:r>
                        <a:rPr lang="en-US" sz="1100" kern="1200" baseline="0" dirty="0" smtClean="0">
                          <a:solidFill>
                            <a:schemeClr val="tx1"/>
                          </a:solidFill>
                          <a:effectLst/>
                          <a:latin typeface="+mn-lt"/>
                          <a:ea typeface="+mn-ea"/>
                          <a:cs typeface="+mn-cs"/>
                        </a:rPr>
                        <a:t>: </a:t>
                      </a:r>
                      <a:r>
                        <a:rPr lang="en-US" sz="1100" kern="1200" dirty="0" smtClean="0">
                          <a:solidFill>
                            <a:srgbClr val="000000"/>
                          </a:solidFill>
                          <a:effectLst/>
                          <a:latin typeface="+mn-lt"/>
                          <a:ea typeface="Times New Roman"/>
                          <a:cs typeface="Arial"/>
                        </a:rPr>
                        <a:t>Write an overview of what students could include in a proficient response with examples from the text.  Be very specific and </a:t>
                      </a:r>
                      <a:r>
                        <a:rPr lang="en-US" sz="1100" u="none" strike="noStrike" dirty="0" smtClean="0">
                          <a:solidFill>
                            <a:schemeClr val="tx1"/>
                          </a:solidFill>
                        </a:rPr>
                        <a:t>detailed.</a:t>
                      </a:r>
                      <a:endParaRPr lang="en-US" sz="1100" u="none" strike="sngStrike" dirty="0" smtClean="0">
                        <a:solidFill>
                          <a:schemeClr val="tx1"/>
                        </a:solidFill>
                      </a:endParaRPr>
                    </a:p>
                    <a:p>
                      <a:pPr lvl="0" algn="l">
                        <a:lnSpc>
                          <a:spcPct val="100000"/>
                        </a:lnSpc>
                        <a:spcBef>
                          <a:spcPts val="0"/>
                        </a:spcBef>
                        <a:spcAft>
                          <a:spcPts val="0"/>
                        </a:spcAft>
                        <a:defRPr sz="1800" b="0" i="0"/>
                      </a:pPr>
                      <a:r>
                        <a:rPr lang="en-US" sz="1100" u="sng" dirty="0" smtClean="0"/>
                        <a:t>T</a:t>
                      </a:r>
                      <a:r>
                        <a:rPr sz="1100" u="sng" dirty="0" smtClean="0">
                          <a:latin typeface="+mn-lt"/>
                        </a:rPr>
                        <a:t>eacher </a:t>
                      </a:r>
                      <a:r>
                        <a:rPr sz="1100" u="sng" dirty="0">
                          <a:latin typeface="+mn-lt"/>
                        </a:rPr>
                        <a:t>Language and Scoring Notes</a:t>
                      </a:r>
                      <a:r>
                        <a:rPr sz="1100" dirty="0" smtClean="0">
                          <a:latin typeface="+mn-lt"/>
                        </a:rPr>
                        <a:t>:</a:t>
                      </a:r>
                      <a:endParaRPr sz="1100" b="1" dirty="0">
                        <a:latin typeface="+mn-lt"/>
                      </a:endParaRPr>
                    </a:p>
                    <a:p>
                      <a:pPr lvl="0" algn="l">
                        <a:lnSpc>
                          <a:spcPct val="100000"/>
                        </a:lnSpc>
                        <a:spcBef>
                          <a:spcPts val="0"/>
                        </a:spcBef>
                        <a:spcAft>
                          <a:spcPts val="0"/>
                        </a:spcAft>
                        <a:defRPr sz="1800" b="0" i="0"/>
                      </a:pPr>
                      <a:r>
                        <a:rPr sz="1100" b="1" dirty="0">
                          <a:latin typeface="+mn-lt"/>
                        </a:rPr>
                        <a:t>Sufficient </a:t>
                      </a:r>
                      <a:r>
                        <a:rPr sz="1100" b="1" dirty="0" smtClean="0">
                          <a:latin typeface="+mn-lt"/>
                        </a:rPr>
                        <a:t>Evidence</a:t>
                      </a:r>
                      <a:r>
                        <a:rPr lang="en-US" sz="1100" b="0" baseline="0" dirty="0" smtClean="0">
                          <a:uFill>
                            <a:solidFill/>
                          </a:uFill>
                          <a:latin typeface="+mn-lt"/>
                        </a:rPr>
                        <a:t> from both texts will first explain the narrators’ points of view as portrayed through the main characters Bonnie and Jeremy or allude to their reference in someway (as this is how a narrator portrays point of view).</a:t>
                      </a:r>
                    </a:p>
                    <a:p>
                      <a:pPr lvl="0" algn="l">
                        <a:lnSpc>
                          <a:spcPct val="100000"/>
                        </a:lnSpc>
                        <a:spcBef>
                          <a:spcPts val="0"/>
                        </a:spcBef>
                        <a:spcAft>
                          <a:spcPts val="0"/>
                        </a:spcAft>
                        <a:defRPr sz="1800" b="0" i="0"/>
                      </a:pPr>
                      <a:r>
                        <a:rPr sz="1100" b="1" dirty="0" smtClean="0">
                          <a:latin typeface="+mn-lt"/>
                        </a:rPr>
                        <a:t>Specific </a:t>
                      </a:r>
                      <a:r>
                        <a:rPr sz="1100" b="1" dirty="0" smtClean="0">
                          <a:uFill>
                            <a:solidFill/>
                          </a:uFill>
                          <a:latin typeface="+mn-lt"/>
                        </a:rPr>
                        <a:t>identifications</a:t>
                      </a:r>
                      <a:r>
                        <a:rPr lang="en-US" sz="1100" b="0" baseline="0" dirty="0" smtClean="0">
                          <a:uFill>
                            <a:solidFill/>
                          </a:uFill>
                          <a:latin typeface="+mn-lt"/>
                        </a:rPr>
                        <a:t> (supporting details) to identify the narrator’s point of view in </a:t>
                      </a:r>
                      <a:r>
                        <a:rPr lang="en-US" sz="1100" b="1" i="1" u="sng" baseline="0" dirty="0" smtClean="0">
                          <a:uFill>
                            <a:solidFill/>
                          </a:uFill>
                          <a:latin typeface="+mn-lt"/>
                        </a:rPr>
                        <a:t>A Bad Robot</a:t>
                      </a:r>
                      <a:r>
                        <a:rPr lang="en-US" sz="1100" b="0" baseline="0" dirty="0" smtClean="0">
                          <a:uFill>
                            <a:solidFill/>
                          </a:uFill>
                          <a:latin typeface="+mn-lt"/>
                        </a:rPr>
                        <a:t>, could be (1) Bonnie is presented as intelligent and loves science, (2) Bonnie puts science above friendship, (3) Bonnie learns that friendship is most important.   Specific identifications (supporting details) to identify the narrator’s point of view in Field Trip could be (1) Jeremy is presented as a boy that loves science, (2) Jeremy is disappointed when he can’t participate in a science field trip, (3) Jeremy is given another opportunity to “see” science first-hand when a professor visits him and takes him on a tour of an observatory.</a:t>
                      </a:r>
                    </a:p>
                    <a:p>
                      <a:pPr lvl="0" algn="l">
                        <a:lnSpc>
                          <a:spcPct val="100000"/>
                        </a:lnSpc>
                        <a:spcBef>
                          <a:spcPts val="0"/>
                        </a:spcBef>
                        <a:spcAft>
                          <a:spcPts val="0"/>
                        </a:spcAft>
                        <a:defRPr sz="1800" b="0" i="0"/>
                      </a:pPr>
                      <a:r>
                        <a:rPr lang="en-US" sz="1100" b="1" i="0" dirty="0" smtClean="0">
                          <a:solidFill>
                            <a:schemeClr val="tx1"/>
                          </a:solidFill>
                        </a:rPr>
                        <a:t>Full</a:t>
                      </a:r>
                      <a:r>
                        <a:rPr lang="en-US" sz="1100" b="1" i="0" baseline="0" dirty="0" smtClean="0">
                          <a:solidFill>
                            <a:schemeClr val="tx1"/>
                          </a:solidFill>
                        </a:rPr>
                        <a:t> Support (other details) </a:t>
                      </a:r>
                      <a:r>
                        <a:rPr lang="en-US" sz="1100" b="0" i="0" dirty="0" smtClean="0">
                          <a:solidFill>
                            <a:schemeClr val="tx1"/>
                          </a:solidFill>
                        </a:rPr>
                        <a:t>could include  how these</a:t>
                      </a:r>
                      <a:r>
                        <a:rPr lang="en-US" sz="1100" b="0" i="0" baseline="0" dirty="0" smtClean="0">
                          <a:solidFill>
                            <a:schemeClr val="tx1"/>
                          </a:solidFill>
                        </a:rPr>
                        <a:t> details about the characters can be integrated into making an assumption about the narrators’ points of view.  Any information is relevant if taken explicitly from the text and is logical.</a:t>
                      </a:r>
                    </a:p>
                    <a:p>
                      <a:pPr lvl="0" algn="l">
                        <a:lnSpc>
                          <a:spcPct val="100000"/>
                        </a:lnSpc>
                        <a:spcBef>
                          <a:spcPts val="0"/>
                        </a:spcBef>
                        <a:spcAft>
                          <a:spcPts val="0"/>
                        </a:spcAft>
                        <a:defRPr sz="1800" b="0" i="0"/>
                      </a:pPr>
                      <a:endParaRPr lang="en-US" sz="1100" b="0" i="0" baseline="0" dirty="0" smtClean="0">
                        <a:solidFill>
                          <a:schemeClr val="tx1"/>
                        </a:solidFill>
                      </a:endParaRPr>
                    </a:p>
                    <a:p>
                      <a:pPr lvl="0" algn="l">
                        <a:lnSpc>
                          <a:spcPct val="100000"/>
                        </a:lnSpc>
                        <a:spcBef>
                          <a:spcPts val="0"/>
                        </a:spcBef>
                        <a:spcAft>
                          <a:spcPts val="0"/>
                        </a:spcAft>
                        <a:defRPr sz="1800" b="0" i="0"/>
                      </a:pPr>
                      <a:endParaRPr lang="en-US" sz="1100" b="0" i="0" dirty="0" smtClean="0">
                        <a:solidFill>
                          <a:schemeClr val="tx1"/>
                        </a:solidFill>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554446">
                <a:tc>
                  <a:txBody>
                    <a:bodyPr/>
                    <a:lstStyle/>
                    <a:p>
                      <a:pPr lvl="0" algn="ctr">
                        <a:lnSpc>
                          <a:spcPct val="100000"/>
                        </a:lnSpc>
                        <a:spcBef>
                          <a:spcPts val="0"/>
                        </a:spcBef>
                        <a:spcAft>
                          <a:spcPts val="0"/>
                        </a:spcAft>
                        <a:defRPr sz="1800" b="0" i="0"/>
                      </a:pPr>
                      <a:r>
                        <a:rPr sz="2000" b="1" dirty="0">
                          <a:latin typeface="+mn-lt"/>
                        </a:rPr>
                        <a:t>3</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r>
                        <a:rPr lang="en-US" sz="1000" b="0" i="1" dirty="0" smtClean="0"/>
                        <a:t>Student</a:t>
                      </a:r>
                      <a:r>
                        <a:rPr lang="en-US" sz="1000" b="0" i="1" baseline="0" dirty="0" smtClean="0"/>
                        <a:t> gives sufficient examples of how the narrators’ points of view influenced the outcomes of both stories and their differences.</a:t>
                      </a:r>
                    </a:p>
                    <a:p>
                      <a:r>
                        <a:rPr lang="en-US" sz="1100" b="0" i="0" baseline="0" dirty="0" smtClean="0"/>
                        <a:t>In the story, </a:t>
                      </a:r>
                      <a:r>
                        <a:rPr lang="en-US" sz="1100" b="1" i="1" u="sng" baseline="0" dirty="0" smtClean="0"/>
                        <a:t>A Bad Robot</a:t>
                      </a:r>
                      <a:r>
                        <a:rPr lang="en-US" sz="1100" b="0" i="0" baseline="0" dirty="0" smtClean="0"/>
                        <a:t>, the narrator presents the character Bonnie as an intelligent girl that loves science so much that she spends all of her free time building a robot named EARL.  The narrator’s point of view is that Bonnie is forgetting that friends are more important than science projects.  Because of the narrator’s point of view the story ends with Bonnie’s realizing that she needs friendships more than science.  In the story, </a:t>
                      </a:r>
                      <a:r>
                        <a:rPr lang="en-US" sz="1100" b="1" i="1" u="sng" baseline="0" dirty="0" smtClean="0"/>
                        <a:t>Field Trip</a:t>
                      </a:r>
                      <a:r>
                        <a:rPr lang="en-US" sz="1100" b="0" i="0" baseline="0" dirty="0" smtClean="0"/>
                        <a:t>, the narrator presents the character Jeremy as a boy that loves science so much that he’s very disappointed to have missed the class field trip to a science museum.  Unlike </a:t>
                      </a:r>
                      <a:r>
                        <a:rPr lang="en-US" sz="1100" b="1" i="1" u="sng" baseline="0" dirty="0" smtClean="0"/>
                        <a:t>A Bad Robot</a:t>
                      </a:r>
                      <a:r>
                        <a:rPr lang="en-US" sz="1100" b="0" i="0" baseline="0" dirty="0" smtClean="0"/>
                        <a:t>, the narrator doesn’t focus on how other things are more important than science, but focuses on how much science means to Jeremy and how it makes him happy.  When Jeremy has an unexpected visit from a professor at Columbia University and later his own tour of an observatory, Jeremy is elated.  Because of the narrator’s point of view that if you have a love for science it can bring great satisfaction, the story ends with Jeremy looking forward to even more science adventures in his future.</a:t>
                      </a:r>
                    </a:p>
                  </a:txBody>
                  <a:tcPr marL="103632" marR="103632" marT="50292" marB="50292">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472440">
                <a:tc>
                  <a:txBody>
                    <a:bodyPr/>
                    <a:lstStyle/>
                    <a:p>
                      <a:pPr lvl="0" algn="ctr">
                        <a:lnSpc>
                          <a:spcPct val="100000"/>
                        </a:lnSpc>
                        <a:spcBef>
                          <a:spcPts val="0"/>
                        </a:spcBef>
                        <a:spcAft>
                          <a:spcPts val="0"/>
                        </a:spcAft>
                        <a:defRPr sz="1800" b="0" i="0"/>
                      </a:pPr>
                      <a:r>
                        <a:rPr sz="2000" b="1" dirty="0">
                          <a:latin typeface="+mn-lt"/>
                        </a:rPr>
                        <a:t>2</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r>
                        <a:rPr lang="en-US" sz="1000" b="0" i="1" dirty="0" smtClean="0"/>
                        <a:t>Student</a:t>
                      </a:r>
                      <a:r>
                        <a:rPr lang="en-US" sz="1000" b="0" i="1" baseline="0" dirty="0" smtClean="0"/>
                        <a:t> gives some or partial examples of how the narrators’ points of view influenced the outcomes of both stories and their differences.</a:t>
                      </a:r>
                    </a:p>
                    <a:p>
                      <a:r>
                        <a:rPr lang="en-US" sz="1100" b="0" i="0" baseline="0" dirty="0" smtClean="0"/>
                        <a:t>The narrator of </a:t>
                      </a:r>
                      <a:r>
                        <a:rPr lang="en-US" sz="1100" b="1" i="1" u="sng" baseline="0" dirty="0" smtClean="0"/>
                        <a:t>A Bad Robot</a:t>
                      </a:r>
                      <a:r>
                        <a:rPr lang="en-US" sz="1100" b="0" i="0" baseline="0" dirty="0" smtClean="0"/>
                        <a:t>, wants the story to end a certain way so the narrator writes with the point of view that putting science or a hobby above your friends is not good.  That is why the story ends with Bonnie calling her friends.  The story called a </a:t>
                      </a:r>
                      <a:r>
                        <a:rPr lang="en-US" sz="1100" b="1" i="1" u="sng" baseline="0" dirty="0" smtClean="0"/>
                        <a:t>Field Trip</a:t>
                      </a:r>
                      <a:r>
                        <a:rPr lang="en-US" sz="1100" b="0" i="0" baseline="0" dirty="0" smtClean="0"/>
                        <a:t>, is really different because the narrator’s point of view is that science is great and you are lucky if you get to experience it.  That is why this story ends with Jeremy thinking about someday helping out real scientists and being so thrilled about it.</a:t>
                      </a:r>
                    </a:p>
                  </a:txBody>
                  <a:tcPr marL="103632" marR="103632" marT="50292" marB="50292">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65760">
                <a:tc>
                  <a:txBody>
                    <a:bodyPr/>
                    <a:lstStyle/>
                    <a:p>
                      <a:pPr lvl="0" algn="ctr">
                        <a:lnSpc>
                          <a:spcPct val="100000"/>
                        </a:lnSpc>
                        <a:spcBef>
                          <a:spcPts val="0"/>
                        </a:spcBef>
                        <a:spcAft>
                          <a:spcPts val="0"/>
                        </a:spcAft>
                        <a:defRPr sz="1800" b="0" i="0"/>
                      </a:pPr>
                      <a:r>
                        <a:rPr sz="2000" b="1" dirty="0">
                          <a:latin typeface="+mn-lt"/>
                        </a:rPr>
                        <a:t>1</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gives few or minimal examples of how the narrator’s’ points of view influenced the outcomes of both stories and their differences.</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Each story ends differently.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A Bad Robot</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ends with EARL locked in a garage and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Field Trip</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ends with Jeremy being really happy.</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I think its because the narrators had different points of view.</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35280">
                <a:tc>
                  <a:txBody>
                    <a:bodyPr/>
                    <a:lstStyle/>
                    <a:p>
                      <a:pPr lvl="0" algn="ctr">
                        <a:lnSpc>
                          <a:spcPct val="100000"/>
                        </a:lnSpc>
                        <a:spcBef>
                          <a:spcPts val="0"/>
                        </a:spcBef>
                        <a:spcAft>
                          <a:spcPts val="0"/>
                        </a:spcAft>
                        <a:defRPr sz="1800" b="0" i="0"/>
                      </a:pPr>
                      <a:r>
                        <a:rPr sz="2000" b="1" dirty="0">
                          <a:latin typeface="+mn-lt"/>
                        </a:rPr>
                        <a:t>0</a:t>
                      </a: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gives vague or no examples of how the narrators’ points of view influenced the outcomes of both stories and their differences.</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liked the story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Field Trip</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best because Jeremy gets to go to a real observatory.  That is a better ending that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A Bad Robot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txBody>
                  <a:tcPr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36260352"/>
              </p:ext>
            </p:extLst>
          </p:nvPr>
        </p:nvGraphicFramePr>
        <p:xfrm>
          <a:off x="5037139" y="9094343"/>
          <a:ext cx="2354261" cy="506857"/>
        </p:xfrm>
        <a:graphic>
          <a:graphicData uri="http://schemas.openxmlformats.org/drawingml/2006/table">
            <a:tbl>
              <a:tblPr firstRow="1" firstCol="1" bandRow="1"/>
              <a:tblGrid>
                <a:gridCol w="2354261"/>
              </a:tblGrid>
              <a:tr h="141097">
                <a:tc>
                  <a:txBody>
                    <a:bodyPr/>
                    <a:lstStyle/>
                    <a:p>
                      <a:pPr marL="0" marR="0" algn="ctr">
                        <a:lnSpc>
                          <a:spcPct val="100000"/>
                        </a:lnSpc>
                        <a:spcBef>
                          <a:spcPts val="0"/>
                        </a:spcBef>
                        <a:spcAft>
                          <a:spcPts val="0"/>
                        </a:spcAft>
                      </a:pPr>
                      <a:r>
                        <a:rPr lang="en-US" sz="800" b="1" i="1" dirty="0" smtClean="0">
                          <a:solidFill>
                            <a:srgbClr val="000000"/>
                          </a:solidFill>
                          <a:effectLst/>
                          <a:latin typeface="Calibri"/>
                          <a:ea typeface="Times New Roman"/>
                          <a:cs typeface="Times New Roman"/>
                        </a:rPr>
                        <a:t>Toward RL.6.9           DOK </a:t>
                      </a:r>
                      <a:r>
                        <a:rPr lang="en-US" sz="800" b="1" i="1" dirty="0">
                          <a:solidFill>
                            <a:srgbClr val="000000"/>
                          </a:solidFill>
                          <a:effectLst/>
                          <a:latin typeface="Calibri"/>
                          <a:ea typeface="Times New Roman"/>
                          <a:cs typeface="Times New Roman"/>
                        </a:rPr>
                        <a:t>4 - SYU</a:t>
                      </a:r>
                      <a:endParaRPr lang="en-US" sz="800" b="1" i="1"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36042">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Synthesizes information across multiple sources or texts for the purpose of comparing approaches to similar themes or topics</a:t>
                      </a:r>
                      <a:r>
                        <a:rPr lang="en-US" sz="800" b="1" dirty="0">
                          <a:effectLst/>
                          <a:latin typeface="Calibri"/>
                          <a:ea typeface="Times New Roman"/>
                          <a:cs typeface="Times New Roman"/>
                        </a:rPr>
                        <a:t>.</a:t>
                      </a:r>
                      <a:endParaRPr lang="en-US" sz="80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19128103"/>
              </p:ext>
            </p:extLst>
          </p:nvPr>
        </p:nvGraphicFramePr>
        <p:xfrm>
          <a:off x="397042" y="914400"/>
          <a:ext cx="6994358" cy="643128"/>
        </p:xfrm>
        <a:graphic>
          <a:graphicData uri="http://schemas.openxmlformats.org/drawingml/2006/table">
            <a:tbl>
              <a:tblPr firstRow="1" bandRow="1">
                <a:tableStyleId>{5940675A-B579-460E-94D1-54222C63F5DA}</a:tableStyleId>
              </a:tblPr>
              <a:tblGrid>
                <a:gridCol w="554030"/>
                <a:gridCol w="6440328"/>
              </a:tblGrid>
              <a:tr h="165155">
                <a:tc gridSpan="2">
                  <a:txBody>
                    <a:bodyPr/>
                    <a:lstStyle/>
                    <a:p>
                      <a:pPr marL="53975" marR="0" lvl="0" indent="0" algn="l" defTabSz="101882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endParaRPr>
                    </a:p>
                  </a:txBody>
                  <a:tcPr marL="103632" marR="103632" marT="50292" marB="50292">
                    <a:lnL w="12700" cmpd="sng">
                      <a:noFill/>
                    </a:lnL>
                    <a:lnR w="12700" cmpd="sng">
                      <a:noFill/>
                    </a:lnR>
                    <a:lnT w="12700" cmpd="sng">
                      <a:noFill/>
                    </a:lnT>
                  </a:tcPr>
                </a:tc>
                <a:tc hMerge="1">
                  <a:txBody>
                    <a:bodyPr/>
                    <a:lstStyle/>
                    <a:p>
                      <a:endParaRPr lang="en-US" dirty="0"/>
                    </a:p>
                  </a:txBody>
                  <a:tcPr/>
                </a:tc>
              </a:tr>
              <a:tr h="173173">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71765927"/>
              </p:ext>
            </p:extLst>
          </p:nvPr>
        </p:nvGraphicFramePr>
        <p:xfrm>
          <a:off x="405617" y="3471672"/>
          <a:ext cx="6985783" cy="643128"/>
        </p:xfrm>
        <a:graphic>
          <a:graphicData uri="http://schemas.openxmlformats.org/drawingml/2006/table">
            <a:tbl>
              <a:tblPr firstRow="1" bandRow="1">
                <a:tableStyleId>{5940675A-B579-460E-94D1-54222C63F5DA}</a:tableStyleId>
              </a:tblPr>
              <a:tblGrid>
                <a:gridCol w="554030"/>
                <a:gridCol w="6431753"/>
              </a:tblGrid>
              <a:tr h="165155">
                <a:tc gridSpan="2">
                  <a:txBody>
                    <a:bodyPr/>
                    <a:lstStyle/>
                    <a:p>
                      <a:pPr marL="53975" marR="0" lvl="0" indent="0" algn="l" defTabSz="101882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endParaRPr>
                    </a:p>
                  </a:txBody>
                  <a:tcPr marL="103632" marR="103632" marT="50292" marB="50292">
                    <a:lnL w="12700" cmpd="sng">
                      <a:noFill/>
                    </a:lnL>
                    <a:lnR w="12700" cmpd="sng">
                      <a:noFill/>
                    </a:lnR>
                    <a:lnT w="12700" cmpd="sng">
                      <a:noFill/>
                    </a:lnT>
                  </a:tcPr>
                </a:tc>
                <a:tc hMerge="1">
                  <a:txBody>
                    <a:bodyPr/>
                    <a:lstStyle/>
                    <a:p>
                      <a:endParaRPr lang="en-US" dirty="0"/>
                    </a:p>
                  </a:txBody>
                  <a:tcPr/>
                </a:tc>
              </a:tr>
              <a:tr h="173173">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Student</a:t>
                      </a:r>
                      <a:r>
                        <a:rPr lang="en-US" sz="1500" b="1" baseline="0" dirty="0" smtClean="0"/>
                        <a:t> Language Response Example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64019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40744762"/>
              </p:ext>
            </p:extLst>
          </p:nvPr>
        </p:nvGraphicFramePr>
        <p:xfrm>
          <a:off x="533400" y="323088"/>
          <a:ext cx="6822440" cy="638251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4 Pre-Assessment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42672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rPr>
                        <a:t>Constructed Response</a:t>
                      </a:r>
                      <a:r>
                        <a:rPr lang="en-US" sz="1300" b="1" u="sng" baseline="0" dirty="0" smtClean="0">
                          <a:solidFill>
                            <a:schemeClr val="tx1"/>
                          </a:solidFill>
                        </a:rPr>
                        <a:t> </a:t>
                      </a:r>
                      <a:r>
                        <a:rPr lang="en-US" sz="1300" b="1" u="sng" dirty="0" smtClean="0">
                          <a:solidFill>
                            <a:schemeClr val="tx1"/>
                          </a:solidFill>
                        </a:rPr>
                        <a:t>Research Rubrics</a:t>
                      </a:r>
                      <a:r>
                        <a:rPr lang="en-US" sz="1300" b="1" u="sng" baseline="0" dirty="0" smtClean="0">
                          <a:solidFill>
                            <a:schemeClr val="tx1"/>
                          </a:solidFill>
                        </a:rPr>
                        <a:t> </a:t>
                      </a:r>
                      <a:r>
                        <a:rPr lang="en-US" sz="1300" b="1" u="sng" dirty="0" smtClean="0">
                          <a:solidFill>
                            <a:schemeClr val="tx1"/>
                          </a:solidFill>
                        </a:rPr>
                        <a:t>Target</a:t>
                      </a:r>
                      <a:r>
                        <a:rPr lang="en-US" sz="1300" b="1" u="sng" baseline="0" dirty="0" smtClean="0">
                          <a:solidFill>
                            <a:schemeClr val="tx1"/>
                          </a:solidFill>
                        </a:rPr>
                        <a:t> 3</a:t>
                      </a:r>
                      <a:endParaRPr lang="en-US" sz="1300" b="1" u="sng" dirty="0" smtClean="0">
                        <a:solidFill>
                          <a:schemeClr val="tx1"/>
                        </a:solidFill>
                      </a:endParaRPr>
                    </a:p>
                    <a:p>
                      <a:pPr marL="231775" indent="-231775" algn="ctr"/>
                      <a:r>
                        <a:rPr lang="en-US" sz="1200" b="0" baseline="0" dirty="0" smtClean="0">
                          <a:solidFill>
                            <a:schemeClr val="tx1"/>
                          </a:solidFill>
                        </a:rPr>
                        <a:t>ability</a:t>
                      </a:r>
                      <a:r>
                        <a:rPr lang="en-US" sz="1200" b="1" baseline="0" dirty="0" smtClean="0">
                          <a:solidFill>
                            <a:schemeClr val="tx1"/>
                          </a:solidFill>
                        </a:rPr>
                        <a:t> </a:t>
                      </a:r>
                      <a:r>
                        <a:rPr lang="en-US" sz="1200" b="0" i="1" baseline="0" dirty="0" smtClean="0">
                          <a:solidFill>
                            <a:schemeClr val="tx1"/>
                          </a:solidFill>
                        </a:rPr>
                        <a:t>to distinguish </a:t>
                      </a:r>
                      <a:r>
                        <a:rPr lang="en-US" sz="1200" b="0" i="1" u="none" baseline="0" dirty="0" smtClean="0">
                          <a:solidFill>
                            <a:schemeClr val="tx1"/>
                          </a:solidFill>
                        </a:rPr>
                        <a:t>relevant</a:t>
                      </a:r>
                      <a:r>
                        <a:rPr lang="en-US" sz="1200" b="0" i="1" baseline="0" dirty="0" smtClean="0">
                          <a:solidFill>
                            <a:schemeClr val="tx1"/>
                          </a:solidFill>
                        </a:rPr>
                        <a:t>  </a:t>
                      </a:r>
                      <a:r>
                        <a:rPr lang="en-US" sz="1200" b="0" baseline="0" dirty="0" smtClean="0">
                          <a:solidFill>
                            <a:schemeClr val="tx1"/>
                          </a:solidFill>
                        </a:rPr>
                        <a:t>from  </a:t>
                      </a:r>
                      <a:r>
                        <a:rPr lang="en-US" sz="1200" b="0" i="1" baseline="0" dirty="0" smtClean="0">
                          <a:solidFill>
                            <a:schemeClr val="tx1"/>
                          </a:solidFill>
                        </a:rPr>
                        <a:t>irrelevant information </a:t>
                      </a:r>
                      <a:r>
                        <a:rPr lang="en-US" sz="1200" b="0" baseline="0" dirty="0" smtClean="0">
                          <a:solidFill>
                            <a:schemeClr val="tx1"/>
                          </a:solidFill>
                        </a:rPr>
                        <a:t>such as fact from opinion</a:t>
                      </a:r>
                      <a:endParaRPr lang="en-US" sz="1200" b="0" dirty="0" smtClean="0">
                        <a:solidFill>
                          <a:schemeClr val="tx1"/>
                        </a:solidFill>
                      </a:endParaRPr>
                    </a:p>
                  </a:txBody>
                  <a:tcPr marL="103632" marR="103632" marT="50292" marB="50292"/>
                </a:tc>
                <a:tc hMerge="1">
                  <a:txBody>
                    <a:bodyPr/>
                    <a:lstStyle/>
                    <a:p>
                      <a:endParaRPr lang="en-US"/>
                    </a:p>
                  </a:txBody>
                  <a:tcPr/>
                </a:tc>
              </a:tr>
              <a:tr h="569976">
                <a:tc gridSpan="2">
                  <a:txBody>
                    <a:bodyPr/>
                    <a:lstStyle/>
                    <a:p>
                      <a:pPr marL="284163" marR="0" lvl="0" indent="-284163" algn="l" defTabSz="966612" rtl="0" eaLnBrk="1" fontAlgn="auto" latinLnBrk="0" hangingPunct="1">
                        <a:lnSpc>
                          <a:spcPct val="100000"/>
                        </a:lnSpc>
                        <a:spcBef>
                          <a:spcPts val="0"/>
                        </a:spcBef>
                        <a:spcAft>
                          <a:spcPts val="0"/>
                        </a:spcAft>
                        <a:buClrTx/>
                        <a:buSzTx/>
                        <a:buFont typeface="+mj-lt"/>
                        <a:buNone/>
                        <a:tabLst/>
                        <a:defRPr/>
                      </a:pPr>
                      <a:r>
                        <a:rPr lang="en-US" sz="1500" b="1" dirty="0" smtClean="0">
                          <a:solidFill>
                            <a:schemeClr val="tx1"/>
                          </a:solidFill>
                        </a:rPr>
                        <a:t>Question #15 RL.6.6 Prompt: </a:t>
                      </a:r>
                      <a:r>
                        <a:rPr lang="en-US" sz="1500" b="0" dirty="0" smtClean="0">
                          <a:solidFill>
                            <a:schemeClr val="tx1"/>
                          </a:solidFill>
                        </a:rPr>
                        <a:t>Read the quote:</a:t>
                      </a:r>
                    </a:p>
                    <a:p>
                      <a:pPr marL="284163" marR="0" lvl="0" indent="-284163" algn="l" defTabSz="966612" rtl="0" eaLnBrk="1" fontAlgn="auto" latinLnBrk="0" hangingPunct="1">
                        <a:lnSpc>
                          <a:spcPct val="100000"/>
                        </a:lnSpc>
                        <a:spcBef>
                          <a:spcPts val="0"/>
                        </a:spcBef>
                        <a:spcAft>
                          <a:spcPts val="0"/>
                        </a:spcAft>
                        <a:buClrTx/>
                        <a:buSzTx/>
                        <a:buFont typeface="+mj-lt"/>
                        <a:buNone/>
                        <a:tabLst/>
                        <a:defRPr/>
                      </a:pPr>
                      <a:r>
                        <a:rPr lang="en-US" sz="1500" b="0" dirty="0" smtClean="0">
                          <a:solidFill>
                            <a:schemeClr val="tx1"/>
                          </a:solidFill>
                        </a:rPr>
                        <a:t>“With luck, the invisible cosmic messengers might offer clues to some of the biggest</a:t>
                      </a:r>
                    </a:p>
                    <a:p>
                      <a:pPr marL="284163" marR="0" lvl="0" indent="-284163" algn="l" defTabSz="966612" rtl="0" eaLnBrk="1" fontAlgn="auto" latinLnBrk="0" hangingPunct="1">
                        <a:lnSpc>
                          <a:spcPct val="100000"/>
                        </a:lnSpc>
                        <a:spcBef>
                          <a:spcPts val="0"/>
                        </a:spcBef>
                        <a:spcAft>
                          <a:spcPts val="0"/>
                        </a:spcAft>
                        <a:buClrTx/>
                        <a:buSzTx/>
                        <a:buFont typeface="+mj-lt"/>
                        <a:buNone/>
                        <a:tabLst/>
                        <a:defRPr/>
                      </a:pPr>
                      <a:r>
                        <a:rPr lang="en-US" sz="1500" b="0" dirty="0" smtClean="0">
                          <a:solidFill>
                            <a:schemeClr val="tx1"/>
                          </a:solidFill>
                        </a:rPr>
                        <a:t>mysteries of the universe.” </a:t>
                      </a:r>
                      <a:r>
                        <a:rPr lang="en-US" sz="1500" b="0" baseline="0" dirty="0" smtClean="0">
                          <a:solidFill>
                            <a:schemeClr val="tx1"/>
                          </a:solidFill>
                        </a:rPr>
                        <a:t> </a:t>
                      </a:r>
                      <a:r>
                        <a:rPr lang="en-US" sz="1500" b="0" dirty="0" smtClean="0">
                          <a:solidFill>
                            <a:schemeClr val="tx1"/>
                          </a:solidFill>
                        </a:rPr>
                        <a:t> How does the author support this statement</a:t>
                      </a:r>
                    </a:p>
                    <a:p>
                      <a:pPr marL="284163" marR="0" lvl="0" indent="-284163" algn="l" defTabSz="966612" rtl="0" eaLnBrk="1" fontAlgn="auto" latinLnBrk="0" hangingPunct="1">
                        <a:lnSpc>
                          <a:spcPct val="100000"/>
                        </a:lnSpc>
                        <a:spcBef>
                          <a:spcPts val="0"/>
                        </a:spcBef>
                        <a:spcAft>
                          <a:spcPts val="0"/>
                        </a:spcAft>
                        <a:buClrTx/>
                        <a:buSzTx/>
                        <a:buFont typeface="+mj-lt"/>
                        <a:buNone/>
                        <a:tabLst/>
                        <a:defRPr/>
                      </a:pPr>
                      <a:r>
                        <a:rPr lang="en-US" sz="1500" b="0" dirty="0" smtClean="0">
                          <a:solidFill>
                            <a:schemeClr val="tx1"/>
                          </a:solidFill>
                        </a:rPr>
                        <a:t>throughout the article </a:t>
                      </a:r>
                      <a:r>
                        <a:rPr lang="en-US" sz="1500" b="1" i="1" u="sng" dirty="0" smtClean="0">
                          <a:solidFill>
                            <a:schemeClr val="tx1"/>
                          </a:solidFill>
                        </a:rPr>
                        <a:t>Ice Picks</a:t>
                      </a:r>
                      <a:r>
                        <a:rPr lang="en-US" sz="1500" b="0" dirty="0" smtClean="0">
                          <a:solidFill>
                            <a:schemeClr val="tx1"/>
                          </a:solidFill>
                        </a:rPr>
                        <a:t>?</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804672">
                <a:tc gridSpan="2">
                  <a:txBody>
                    <a:bodyPr/>
                    <a:lstStyle/>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The response</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gives sufficient evidence of the ability to distinguish relevant from irrelevant information in order to respond</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to the prompt; “How does the author support the statement…the invisible cosmic messengers might offer clues to some of the</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biggest mysteries of the universe?”  Student responses should include information that is specifically relevant from the article. </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Irrelevant information such as personal experiences or references to another text are not acceptable responses to the prompt. </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Relevant information could include:  (1) the invisible cosmic messengers are neutrinos, (2) they are plentiful in the universe,</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(3) Ice Cube is the largest detector for neutrinos in the world, (4) certain kinds of neutrinos from gamma-rays occur in the universe each day, (4) Ice Cube can tell what is making all of the energy from gamma-rays by recording neutrinos’ data and,</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(5) neutrinos from gamma-rays could help scientists understand more about the universe. Any response that is supported by textual evidence and is specific to the prompt is acceptable.</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n-US" sz="1000" b="0" i="1" dirty="0" smtClean="0"/>
                        <a:t>Student</a:t>
                      </a:r>
                      <a:r>
                        <a:rPr lang="en-US" sz="1000" b="0" i="1" baseline="0" dirty="0" smtClean="0"/>
                        <a:t> </a:t>
                      </a:r>
                      <a:r>
                        <a:rPr lang="en-US" sz="1000" b="0" i="1" u="none" baseline="0" dirty="0" smtClean="0"/>
                        <a:t>gives sufficient examples of </a:t>
                      </a:r>
                      <a:r>
                        <a:rPr lang="en-US" sz="1000" b="0" i="1" baseline="0" dirty="0" smtClean="0"/>
                        <a:t>relevant information about how the author supports the quote.</a:t>
                      </a:r>
                    </a:p>
                    <a:p>
                      <a:r>
                        <a:rPr lang="en-US" sz="1000" b="0" i="0" baseline="0" dirty="0" smtClean="0"/>
                        <a:t>The purpose of Ice Cube is to detect neutrinos.  Throughout the article </a:t>
                      </a:r>
                      <a:r>
                        <a:rPr lang="en-US" sz="1000" b="1" i="1" u="sng" baseline="0" dirty="0" smtClean="0"/>
                        <a:t>Ice Picks</a:t>
                      </a:r>
                      <a:r>
                        <a:rPr lang="en-US" sz="1000" b="1" i="1" baseline="0" dirty="0" smtClean="0"/>
                        <a:t>, </a:t>
                      </a:r>
                      <a:r>
                        <a:rPr lang="en-US" sz="1000" b="0" i="0" baseline="0" dirty="0" smtClean="0"/>
                        <a:t>the author explains the importance of neutrinos because they are “invisible cosmic messengers that might offer clues to some of the biggest mysteries of the universe.” This connection is made when the author states that neutrinos are plentiful in the universe and that they occur daily in the universe (from gamma-rays).  The author mentions the universe or space consistently when referring to the neutrinos.  Ice Cube will record the data from specific kinds of neutrinos which in turn can help scientists understand more about the universe.</a:t>
                      </a:r>
                    </a:p>
                  </a:txBody>
                  <a:tcPr marL="103632" marR="103632" marT="50292" marB="50292"/>
                </a:tc>
              </a:tr>
              <a:tr h="771144">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r>
                        <a:rPr lang="en-US" sz="1000" i="1" dirty="0" smtClean="0"/>
                        <a:t>Student </a:t>
                      </a:r>
                      <a:r>
                        <a:rPr lang="en-US" sz="1000" b="0" i="1" u="none" dirty="0" smtClean="0"/>
                        <a:t>gives few or minimal examples </a:t>
                      </a:r>
                      <a:r>
                        <a:rPr lang="en-US" sz="1000" b="0" i="1" u="none" baseline="0" dirty="0" smtClean="0"/>
                        <a:t>of </a:t>
                      </a:r>
                      <a:r>
                        <a:rPr lang="en-US" sz="1000" i="1" baseline="0" dirty="0" smtClean="0"/>
                        <a:t>relevant information about how the author supports the quote.</a:t>
                      </a:r>
                    </a:p>
                    <a:p>
                      <a:r>
                        <a:rPr lang="en-US" sz="1000" i="0" baseline="0" dirty="0" smtClean="0"/>
                        <a:t>The author talks about the universe all through the text.  He also talks about space.  So I know this is about the universe.  Then the author talks about how someday we can understand the mysteries of space.  We can understand because of a new huge telescope called Ice Pick.</a:t>
                      </a: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n-US" sz="1000" i="1" dirty="0" smtClean="0"/>
                        <a:t>The</a:t>
                      </a:r>
                      <a:r>
                        <a:rPr lang="en-US" sz="1000" i="1" baseline="0" dirty="0" smtClean="0"/>
                        <a:t> student does not give evidence of relevant information to support the prompt.</a:t>
                      </a:r>
                    </a:p>
                    <a:p>
                      <a:r>
                        <a:rPr lang="en-US" sz="1000" i="0" baseline="0" dirty="0" smtClean="0"/>
                        <a:t>The text is all about space and finding out neat stuff about space.</a:t>
                      </a:r>
                    </a:p>
                  </a:txBody>
                  <a:tcPr marL="103632" marR="103632" marT="50292" marB="50292"/>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338580478"/>
              </p:ext>
            </p:extLst>
          </p:nvPr>
        </p:nvGraphicFramePr>
        <p:xfrm>
          <a:off x="5571173" y="8839200"/>
          <a:ext cx="1828800" cy="502538"/>
        </p:xfrm>
        <a:graphic>
          <a:graphicData uri="http://schemas.openxmlformats.org/drawingml/2006/table">
            <a:tbl>
              <a:tblPr firstRow="1" firstCol="1" bandRow="1"/>
              <a:tblGrid>
                <a:gridCol w="1828800"/>
              </a:tblGrid>
              <a:tr h="136778">
                <a:tc>
                  <a:txBody>
                    <a:bodyPr/>
                    <a:lstStyle/>
                    <a:p>
                      <a:pPr marL="0" marR="0" algn="ctr">
                        <a:lnSpc>
                          <a:spcPct val="100000"/>
                        </a:lnSpc>
                        <a:spcBef>
                          <a:spcPts val="0"/>
                        </a:spcBef>
                        <a:spcAft>
                          <a:spcPts val="0"/>
                        </a:spcAft>
                      </a:pPr>
                      <a:r>
                        <a:rPr lang="en-US" sz="800" b="1" i="1" dirty="0" smtClean="0">
                          <a:solidFill>
                            <a:srgbClr val="000000"/>
                          </a:solidFill>
                          <a:effectLst/>
                          <a:latin typeface="Calibri"/>
                          <a:ea typeface="Times New Roman"/>
                          <a:cs typeface="Times New Roman"/>
                        </a:rPr>
                        <a:t>Toward RI.6.6     DOK </a:t>
                      </a:r>
                      <a:r>
                        <a:rPr lang="en-US" sz="800" b="1" i="1" dirty="0">
                          <a:solidFill>
                            <a:srgbClr val="000000"/>
                          </a:solidFill>
                          <a:effectLst/>
                          <a:latin typeface="Calibri"/>
                          <a:ea typeface="Times New Roman"/>
                          <a:cs typeface="Times New Roman"/>
                        </a:rPr>
                        <a:t>3- EV</a:t>
                      </a:r>
                      <a:r>
                        <a:rPr lang="en-US" sz="800" i="1" dirty="0">
                          <a:solidFill>
                            <a:srgbClr val="000000"/>
                          </a:solidFill>
                          <a:effectLst/>
                          <a:latin typeface="Calibri"/>
                          <a:ea typeface="Times New Roman"/>
                          <a:cs typeface="Times New Roman"/>
                        </a:rPr>
                        <a:t>C</a:t>
                      </a:r>
                      <a:endParaRPr lang="en-US" sz="800" i="1" dirty="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320422">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Cite specific examples to show how</a:t>
                      </a:r>
                      <a:r>
                        <a:rPr lang="en-US" sz="800" b="0" dirty="0">
                          <a:effectLst/>
                          <a:latin typeface="Calibri"/>
                          <a:ea typeface="Calibri"/>
                          <a:cs typeface="Calibri"/>
                        </a:rPr>
                        <a:t> the author’s point of view or purpose is supported throughout a new text.</a:t>
                      </a:r>
                      <a:endParaRPr lang="en-US" sz="800" b="0" dirty="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753664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908341746"/>
              </p:ext>
            </p:extLst>
          </p:nvPr>
        </p:nvGraphicFramePr>
        <p:xfrm>
          <a:off x="492760" y="533400"/>
          <a:ext cx="6822440" cy="7452360"/>
        </p:xfrm>
        <a:graphic>
          <a:graphicData uri="http://schemas.openxmlformats.org/drawingml/2006/table">
            <a:tbl>
              <a:tblPr firstRow="1" bandRow="1">
                <a:tableStyleId>{5940675A-B579-460E-94D1-54222C63F5DA}</a:tableStyleId>
              </a:tblPr>
              <a:tblGrid>
                <a:gridCol w="539750"/>
                <a:gridCol w="6282690"/>
              </a:tblGrid>
              <a:tr h="240791">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4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438911">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smtClean="0">
                          <a:ln>
                            <a:noFill/>
                          </a:ln>
                          <a:solidFill>
                            <a:prstClr val="black"/>
                          </a:solidFill>
                          <a:effectLst/>
                          <a:uLnTx/>
                          <a:uFillTx/>
                          <a:latin typeface="+mn-lt"/>
                          <a:ea typeface="+mn-ea"/>
                          <a:cs typeface="+mn-cs"/>
                        </a:rPr>
                        <a:t>Constructed Response Research Rubrics Target 2</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ability</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 to locate, select, interpret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and</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 integrate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Information</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a:t>
                      </a: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512063">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400" b="1" dirty="0" smtClean="0"/>
                        <a:t>Question #16 Prompt:</a:t>
                      </a:r>
                      <a:r>
                        <a:rPr lang="en-US" sz="1400" b="1" baseline="0" dirty="0" smtClean="0"/>
                        <a:t>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Armando </a:t>
                      </a:r>
                      <a:r>
                        <a:rPr kumimoji="0" lang="en-US" sz="1600" b="0" i="0" u="none" strike="noStrike" kern="1200" cap="none" spc="0" normalizeH="0" baseline="0" noProof="0" dirty="0" err="1" smtClean="0">
                          <a:ln>
                            <a:noFill/>
                          </a:ln>
                          <a:solidFill>
                            <a:prstClr val="black"/>
                          </a:solidFill>
                          <a:effectLst/>
                          <a:uLnTx/>
                          <a:uFillTx/>
                          <a:latin typeface="+mn-lt"/>
                          <a:ea typeface="+mn-ea"/>
                          <a:cs typeface="+mn-cs"/>
                        </a:rPr>
                        <a:t>Caussade</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was selected as the 2014 Ice Cube </a:t>
                      </a:r>
                      <a:r>
                        <a:rPr kumimoji="0" lang="en-US" sz="1600" b="0" i="0" u="sng" strike="noStrike" kern="1200" cap="none" spc="0" normalizeH="0" baseline="0" noProof="0" dirty="0" err="1" smtClean="0">
                          <a:ln>
                            <a:noFill/>
                          </a:ln>
                          <a:solidFill>
                            <a:prstClr val="black"/>
                          </a:solidFill>
                          <a:effectLst/>
                          <a:uLnTx/>
                          <a:uFillTx/>
                          <a:latin typeface="+mn-lt"/>
                          <a:ea typeface="+mn-ea"/>
                          <a:cs typeface="+mn-cs"/>
                        </a:rPr>
                        <a:t>PolarTREC</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teacher. Based on the article </a:t>
                      </a:r>
                      <a:r>
                        <a:rPr kumimoji="0" lang="en-US" sz="1600" b="1" i="1" u="sng" strike="noStrike" kern="1200" cap="none" spc="0" normalizeH="0" baseline="0" noProof="0" dirty="0" smtClean="0">
                          <a:ln>
                            <a:noFill/>
                          </a:ln>
                          <a:solidFill>
                            <a:prstClr val="black"/>
                          </a:solidFill>
                          <a:effectLst/>
                          <a:uLnTx/>
                          <a:uFillTx/>
                          <a:latin typeface="+mn-lt"/>
                          <a:ea typeface="+mn-ea"/>
                          <a:cs typeface="+mn-cs"/>
                        </a:rPr>
                        <a:t>Ice Picks</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what kind of events might </a:t>
                      </a:r>
                      <a:r>
                        <a:rPr kumimoji="0" lang="en-US" sz="1600" b="0" i="0" u="none" strike="noStrike" kern="1200" cap="none" spc="0" normalizeH="0" baseline="0" noProof="0" dirty="0" err="1" smtClean="0">
                          <a:ln>
                            <a:noFill/>
                          </a:ln>
                          <a:solidFill>
                            <a:prstClr val="black"/>
                          </a:solidFill>
                          <a:effectLst/>
                          <a:uLnTx/>
                          <a:uFillTx/>
                          <a:latin typeface="+mn-lt"/>
                          <a:ea typeface="+mn-ea"/>
                          <a:cs typeface="+mn-cs"/>
                        </a:rPr>
                        <a:t>Caussade</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experience?  How could these experiences help him achieve his goals as a teacher?</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883919">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The response</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gives sufficient evidence of the ability to cite evidence to support the idea of how Armando </a:t>
                      </a:r>
                      <a:r>
                        <a:rPr kumimoji="0" lang="en-US" sz="1000" b="0" i="0" u="none" strike="noStrike" kern="1200" cap="none" spc="0" normalizeH="0" baseline="0" noProof="0" dirty="0" err="1" smtClean="0">
                          <a:ln>
                            <a:noFill/>
                          </a:ln>
                          <a:solidFill>
                            <a:prstClr val="black"/>
                          </a:solidFill>
                          <a:effectLst/>
                          <a:uLnTx/>
                          <a:uFillTx/>
                          <a:latin typeface="+mn-lt"/>
                          <a:ea typeface="+mn-ea"/>
                          <a:cs typeface="+mn-cs"/>
                        </a:rPr>
                        <a:t>Caussade</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will use the events and experiences as a STEM Educator working with Ice Cube to help him achieve his goals as a teacher.  Sufficient evidence would begin with recognizing </a:t>
                      </a:r>
                      <a:r>
                        <a:rPr kumimoji="0" lang="en-US" sz="1000" b="0" i="0" u="none" strike="noStrike" kern="1200" cap="none" spc="0" normalizeH="0" baseline="0" noProof="0" dirty="0" err="1" smtClean="0">
                          <a:ln>
                            <a:noFill/>
                          </a:ln>
                          <a:solidFill>
                            <a:prstClr val="black"/>
                          </a:solidFill>
                          <a:effectLst/>
                          <a:uLnTx/>
                          <a:uFillTx/>
                          <a:latin typeface="+mn-lt"/>
                          <a:ea typeface="+mn-ea"/>
                          <a:cs typeface="+mn-cs"/>
                        </a:rPr>
                        <a:t>Caussade’s</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goals as stated in the text STEM Educator. </a:t>
                      </a:r>
                      <a:r>
                        <a:rPr kumimoji="0" lang="en-US" sz="1000" b="1" i="0" u="sng" strike="noStrike" kern="1200" cap="none" spc="0" normalizeH="0" baseline="0" noProof="0" dirty="0" err="1" smtClean="0">
                          <a:ln>
                            <a:noFill/>
                          </a:ln>
                          <a:solidFill>
                            <a:prstClr val="black"/>
                          </a:solidFill>
                          <a:effectLst/>
                          <a:uLnTx/>
                          <a:uFillTx/>
                          <a:latin typeface="+mn-lt"/>
                          <a:ea typeface="+mn-ea"/>
                          <a:cs typeface="+mn-cs"/>
                        </a:rPr>
                        <a:t>Caussade’s</a:t>
                      </a:r>
                      <a:r>
                        <a:rPr kumimoji="0" lang="en-US" sz="1000" b="1" i="0" u="sng" strike="noStrike" kern="1200" cap="none" spc="0" normalizeH="0" baseline="0" noProof="0" dirty="0" smtClean="0">
                          <a:ln>
                            <a:noFill/>
                          </a:ln>
                          <a:solidFill>
                            <a:prstClr val="black"/>
                          </a:solidFill>
                          <a:effectLst/>
                          <a:uLnTx/>
                          <a:uFillTx/>
                          <a:latin typeface="+mn-lt"/>
                          <a:ea typeface="+mn-ea"/>
                          <a:cs typeface="+mn-cs"/>
                        </a:rPr>
                        <a:t> goals</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were stated as: (1) as a way to explore his own interests in science, (2)  improving his knowledge base and (3) to be a role model to encourage other educators to engage in real, meaningful research projects and connect directly with scientists.  </a:t>
                      </a: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Students must connect </a:t>
                      </a:r>
                      <a:r>
                        <a:rPr kumimoji="0" lang="en-US" sz="1000" b="0" i="0" u="none" strike="noStrike" kern="1200" cap="none" spc="0" normalizeH="0" baseline="0" noProof="0" dirty="0" err="1" smtClean="0">
                          <a:ln>
                            <a:noFill/>
                          </a:ln>
                          <a:solidFill>
                            <a:prstClr val="black"/>
                          </a:solidFill>
                          <a:effectLst/>
                          <a:uLnTx/>
                          <a:uFillTx/>
                          <a:latin typeface="+mn-lt"/>
                          <a:ea typeface="+mn-ea"/>
                          <a:cs typeface="+mn-cs"/>
                        </a:rPr>
                        <a:t>Caussade’s</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goals to events he might experience working on Ice Cube.  Events that could help him achieve his goals could include experiences: (1) working with or learning from scientists from 30 countries, (2) working with or learning how the largest telescope in the world operates, (3) learning more about the universe through neutrinos, (4) understanding more about what happens in space, and (5) showing other educators that they can work with real scientists on real projects.  </a:t>
                      </a: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There could be many variables in response to this prompt and inferences or generalizations.  All are acceptable as long as students use evidence from the text in some way to support those generalizations.</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1000" i="1" dirty="0" smtClean="0"/>
                        <a:t>Student gives </a:t>
                      </a:r>
                      <a:r>
                        <a:rPr lang="en-US" sz="1000" b="0" i="1" u="none" dirty="0" smtClean="0"/>
                        <a:t>sufficient reasons </a:t>
                      </a:r>
                      <a:r>
                        <a:rPr lang="en-US" sz="1000" b="0" i="1" u="none" baseline="0" dirty="0" smtClean="0"/>
                        <a:t>to </a:t>
                      </a:r>
                      <a:r>
                        <a:rPr lang="en-US" sz="1000" i="1" baseline="0" dirty="0" smtClean="0"/>
                        <a:t>support that Caussade’s working on the Ice Cube project will help him achieve his goals as an educator.</a:t>
                      </a:r>
                    </a:p>
                    <a:p>
                      <a:r>
                        <a:rPr lang="en-US" sz="1000" i="0" baseline="0" dirty="0" smtClean="0"/>
                        <a:t>Armando Caussade is a teacher who was accepted to work with scientists on a project called Ice Cube in the Antarctica.  Ice Cube is the largest neutrinos telescope in the world.  Caussade loves astrology so working with a telescope is a perfect fit for him. He wants to learn more about science and this will give him an opportunity to work with real scientists on a real project!  </a:t>
                      </a:r>
                      <a:r>
                        <a:rPr lang="en-US" sz="1000" i="0" baseline="0" dirty="0" err="1" smtClean="0"/>
                        <a:t>Caussade</a:t>
                      </a:r>
                      <a:r>
                        <a:rPr lang="en-US" sz="1000" i="0" baseline="0" dirty="0" smtClean="0"/>
                        <a:t> also wants to be a role model for other educators to work with scientists.  He can show other educators what he has learned and share the experiences with them afterwards.  </a:t>
                      </a:r>
                    </a:p>
                    <a:p>
                      <a:r>
                        <a:rPr lang="en-US" sz="1000" i="0" baseline="0" dirty="0" smtClean="0"/>
                        <a:t>He might experience seeing neutrinos through Ice Cube and seeing distant galaxies.  He also might experience seeing how Ice Cube gets data and how to keep it in good working order. </a:t>
                      </a:r>
                    </a:p>
                  </a:txBody>
                  <a:tcPr marL="103632" marR="103632" marT="50292" marB="50292"/>
                </a:tc>
              </a:tr>
              <a:tr h="755904">
                <a:tc>
                  <a:txBody>
                    <a:bodyPr/>
                    <a:lstStyle/>
                    <a:p>
                      <a:pPr algn="ctr"/>
                      <a:r>
                        <a:rPr lang="en-US" sz="2000" b="1" dirty="0" smtClean="0"/>
                        <a:t>1</a:t>
                      </a:r>
                      <a:endParaRPr lang="en-US" sz="2000" b="1" dirty="0"/>
                    </a:p>
                  </a:txBody>
                  <a:tcPr marL="103632" marR="103632" marT="50292" marB="50292" anchor="ctr"/>
                </a:tc>
                <a:tc>
                  <a:txBody>
                    <a:bodyPr/>
                    <a:lstStyle/>
                    <a:p>
                      <a:r>
                        <a:rPr lang="en-US" sz="1000" i="1" dirty="0" smtClean="0"/>
                        <a:t>Student gives </a:t>
                      </a:r>
                      <a:r>
                        <a:rPr lang="en-US" sz="1000" b="0" i="0" u="none" dirty="0" smtClean="0"/>
                        <a:t>few or minimal</a:t>
                      </a:r>
                      <a:r>
                        <a:rPr lang="en-US" sz="1000" b="0" i="0" u="none" baseline="0" dirty="0" smtClean="0"/>
                        <a:t> reasons </a:t>
                      </a:r>
                      <a:r>
                        <a:rPr lang="en-US" sz="1000" i="1" baseline="0" dirty="0" smtClean="0"/>
                        <a:t>as evidence to support the prompt.</a:t>
                      </a:r>
                      <a:endParaRPr lang="en-US" sz="1000" i="1" dirty="0" smtClean="0"/>
                    </a:p>
                    <a:p>
                      <a:r>
                        <a:rPr lang="en-US" sz="1000" i="0" baseline="0" dirty="0" smtClean="0"/>
                        <a:t>Mr. Caussade is a teacher who gets to go to the South Pole and work with real scientists.  He will learn a lot about a huge telescope.  He will learn how it works and probably see some neat stuff in space.  Mr. Caussade can help other teachers too from what he learns.</a:t>
                      </a:r>
                    </a:p>
                  </a:txBody>
                  <a:tcPr marL="103632" marR="103632" marT="50292" marB="50292"/>
                </a:tc>
              </a:tr>
              <a:tr h="393192">
                <a:tc>
                  <a:txBody>
                    <a:bodyPr/>
                    <a:lstStyle/>
                    <a:p>
                      <a:pPr algn="ctr"/>
                      <a:r>
                        <a:rPr lang="en-US" sz="2000" b="1" dirty="0" smtClean="0"/>
                        <a:t>0</a:t>
                      </a:r>
                      <a:endParaRPr lang="en-US" sz="2000" b="1" dirty="0"/>
                    </a:p>
                  </a:txBody>
                  <a:tcPr marL="103632" marR="103632" marT="50292" marB="50292" anchor="ctr"/>
                </a:tc>
                <a:tc>
                  <a:txBody>
                    <a:bodyPr/>
                    <a:lstStyle/>
                    <a:p>
                      <a:r>
                        <a:rPr lang="en-US" sz="1000" i="1" dirty="0" smtClean="0"/>
                        <a:t>Student</a:t>
                      </a:r>
                      <a:r>
                        <a:rPr lang="en-US" sz="1000" i="1" baseline="0" dirty="0" smtClean="0"/>
                        <a:t> presents no evidence to support the prompt.</a:t>
                      </a:r>
                    </a:p>
                    <a:p>
                      <a:r>
                        <a:rPr lang="en-US" sz="1000" i="0" baseline="0" dirty="0" smtClean="0"/>
                        <a:t>The teacher will go to the South Pole.  That is on the bottom of the Earth.</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01652218"/>
              </p:ext>
            </p:extLst>
          </p:nvPr>
        </p:nvGraphicFramePr>
        <p:xfrm>
          <a:off x="4876800" y="8981623"/>
          <a:ext cx="2438400" cy="521208"/>
        </p:xfrm>
        <a:graphic>
          <a:graphicData uri="http://schemas.openxmlformats.org/drawingml/2006/table">
            <a:tbl>
              <a:tblPr/>
              <a:tblGrid>
                <a:gridCol w="2438400"/>
              </a:tblGrid>
              <a:tr h="70073">
                <a:tc>
                  <a:txBody>
                    <a:bodyPr/>
                    <a:lstStyle/>
                    <a:p>
                      <a:pPr marL="0" marR="0" algn="ctr">
                        <a:lnSpc>
                          <a:spcPct val="115000"/>
                        </a:lnSpc>
                        <a:spcBef>
                          <a:spcPts val="0"/>
                        </a:spcBef>
                        <a:spcAft>
                          <a:spcPts val="0"/>
                        </a:spcAft>
                      </a:pPr>
                      <a:r>
                        <a:rPr lang="en-US" sz="800" b="0" i="1" dirty="0" smtClean="0">
                          <a:solidFill>
                            <a:srgbClr val="000000"/>
                          </a:solidFill>
                          <a:latin typeface="Calibri"/>
                          <a:ea typeface="Times New Roman"/>
                          <a:cs typeface="Times New Roman"/>
                        </a:rPr>
                        <a:t>Toward RI.6.9</a:t>
                      </a:r>
                      <a:endParaRPr lang="en-US" sz="800" b="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81000">
                <a:tc>
                  <a:txBody>
                    <a:bodyPr/>
                    <a:lstStyle/>
                    <a:p>
                      <a:pPr marL="231775" marR="0" indent="-231775" algn="l" defTabSz="966612" rtl="0" eaLnBrk="1" fontAlgn="auto" latinLnBrk="0" hangingPunct="1">
                        <a:lnSpc>
                          <a:spcPct val="100000"/>
                        </a:lnSpc>
                        <a:spcBef>
                          <a:spcPts val="0"/>
                        </a:spcBef>
                        <a:spcAft>
                          <a:spcPts val="0"/>
                        </a:spcAft>
                        <a:buClrTx/>
                        <a:buSzTx/>
                        <a:buFontTx/>
                        <a:buNone/>
                        <a:tabLst/>
                        <a:defRPr/>
                      </a:pPr>
                      <a:r>
                        <a:rPr lang="en-US" sz="800" b="0" dirty="0" smtClean="0">
                          <a:solidFill>
                            <a:srgbClr val="000000"/>
                          </a:solidFill>
                          <a:latin typeface="+mn-lt"/>
                          <a:ea typeface="Times New Roman"/>
                          <a:cs typeface="Times New Roman"/>
                        </a:rPr>
                        <a:t>Synthesize key details presented</a:t>
                      </a:r>
                      <a:r>
                        <a:rPr lang="en-US" sz="800" b="0" baseline="0" dirty="0" smtClean="0">
                          <a:solidFill>
                            <a:srgbClr val="000000"/>
                          </a:solidFill>
                          <a:latin typeface="+mn-lt"/>
                          <a:ea typeface="Times New Roman"/>
                          <a:cs typeface="Times New Roman"/>
                        </a:rPr>
                        <a:t> </a:t>
                      </a:r>
                      <a:r>
                        <a:rPr lang="en-US" sz="800" b="0" dirty="0" smtClean="0">
                          <a:solidFill>
                            <a:srgbClr val="000000"/>
                          </a:solidFill>
                          <a:latin typeface="+mn-lt"/>
                          <a:ea typeface="Times New Roman"/>
                          <a:cs typeface="Times New Roman"/>
                        </a:rPr>
                        <a:t>in two texts about</a:t>
                      </a:r>
                    </a:p>
                    <a:p>
                      <a:pPr marL="231775" marR="0" indent="-231775" algn="l" defTabSz="966612" rtl="0" eaLnBrk="1" fontAlgn="auto" latinLnBrk="0" hangingPunct="1">
                        <a:lnSpc>
                          <a:spcPct val="100000"/>
                        </a:lnSpc>
                        <a:spcBef>
                          <a:spcPts val="0"/>
                        </a:spcBef>
                        <a:spcAft>
                          <a:spcPts val="0"/>
                        </a:spcAft>
                        <a:buClrTx/>
                        <a:buSzTx/>
                        <a:buFontTx/>
                        <a:buNone/>
                        <a:tabLst/>
                        <a:defRPr/>
                      </a:pPr>
                      <a:r>
                        <a:rPr lang="en-US" sz="800" b="0" dirty="0" smtClean="0">
                          <a:solidFill>
                            <a:srgbClr val="000000"/>
                          </a:solidFill>
                          <a:latin typeface="+mn-lt"/>
                          <a:ea typeface="Times New Roman"/>
                          <a:cs typeface="Times New Roman"/>
                        </a:rPr>
                        <a:t>the same</a:t>
                      </a:r>
                      <a:r>
                        <a:rPr lang="en-US" sz="800" b="0" baseline="0" dirty="0" smtClean="0">
                          <a:solidFill>
                            <a:srgbClr val="000000"/>
                          </a:solidFill>
                          <a:latin typeface="+mn-lt"/>
                          <a:ea typeface="Times New Roman"/>
                          <a:cs typeface="Times New Roman"/>
                        </a:rPr>
                        <a:t> </a:t>
                      </a:r>
                      <a:r>
                        <a:rPr lang="en-US" sz="800" b="0" dirty="0" smtClean="0">
                          <a:solidFill>
                            <a:srgbClr val="000000"/>
                          </a:solidFill>
                          <a:latin typeface="+mn-lt"/>
                          <a:ea typeface="Times New Roman"/>
                          <a:cs typeface="Times New Roman"/>
                        </a:rPr>
                        <a:t>topic, correlating the most</a:t>
                      </a:r>
                      <a:r>
                        <a:rPr lang="en-US" sz="800" b="0" baseline="0" dirty="0" smtClean="0">
                          <a:solidFill>
                            <a:srgbClr val="000000"/>
                          </a:solidFill>
                          <a:latin typeface="+mn-lt"/>
                          <a:ea typeface="Times New Roman"/>
                          <a:cs typeface="Times New Roman"/>
                        </a:rPr>
                        <a:t> </a:t>
                      </a:r>
                      <a:r>
                        <a:rPr lang="en-US" sz="800" b="0" dirty="0" smtClean="0">
                          <a:solidFill>
                            <a:srgbClr val="000000"/>
                          </a:solidFill>
                          <a:latin typeface="+mn-lt"/>
                          <a:ea typeface="Times New Roman"/>
                          <a:cs typeface="Times New Roman"/>
                        </a:rPr>
                        <a:t>important points</a:t>
                      </a:r>
                    </a:p>
                    <a:p>
                      <a:pPr marL="231775" marR="0" indent="-231775" algn="l" defTabSz="966612" rtl="0" eaLnBrk="1" fontAlgn="auto" latinLnBrk="0" hangingPunct="1">
                        <a:lnSpc>
                          <a:spcPct val="100000"/>
                        </a:lnSpc>
                        <a:spcBef>
                          <a:spcPts val="0"/>
                        </a:spcBef>
                        <a:spcAft>
                          <a:spcPts val="0"/>
                        </a:spcAft>
                        <a:buClrTx/>
                        <a:buSzTx/>
                        <a:buFontTx/>
                        <a:buNone/>
                        <a:tabLst/>
                        <a:defRPr/>
                      </a:pPr>
                      <a:r>
                        <a:rPr lang="en-US" sz="800" b="0" dirty="0" smtClean="0">
                          <a:solidFill>
                            <a:srgbClr val="000000"/>
                          </a:solidFill>
                          <a:latin typeface="+mn-lt"/>
                          <a:ea typeface="Times New Roman"/>
                          <a:cs typeface="Times New Roman"/>
                        </a:rPr>
                        <a:t>into one</a:t>
                      </a:r>
                      <a:r>
                        <a:rPr lang="en-US" sz="800" b="0" baseline="0" dirty="0" smtClean="0">
                          <a:solidFill>
                            <a:srgbClr val="000000"/>
                          </a:solidFill>
                          <a:latin typeface="+mn-lt"/>
                          <a:ea typeface="Times New Roman"/>
                          <a:cs typeface="Times New Roman"/>
                        </a:rPr>
                        <a:t> </a:t>
                      </a:r>
                      <a:r>
                        <a:rPr lang="en-US" sz="800" b="0" dirty="0" smtClean="0">
                          <a:solidFill>
                            <a:srgbClr val="000000"/>
                          </a:solidFill>
                          <a:latin typeface="+mn-lt"/>
                          <a:ea typeface="Times New Roman"/>
                          <a:cs typeface="Times New Roman"/>
                        </a:rPr>
                        <a:t>conclusion.</a:t>
                      </a:r>
                      <a:endParaRPr lang="en-US" sz="800" b="0" dirty="0" smtClean="0">
                        <a:solidFill>
                          <a:schemeClr val="tx1"/>
                        </a:solidFill>
                        <a:effectLst/>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1825134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716330843"/>
              </p:ext>
            </p:extLst>
          </p:nvPr>
        </p:nvGraphicFramePr>
        <p:xfrm>
          <a:off x="457200" y="381000"/>
          <a:ext cx="6822440" cy="7941564"/>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Quarter 4 Pre-Assessment </a:t>
                      </a:r>
                      <a:r>
                        <a:rPr kumimoji="0" lang="en-US" sz="1400" b="1" i="0" u="sng" strike="noStrike" kern="1200" cap="none" spc="0" normalizeH="0" baseline="0" noProof="0" dirty="0" smtClean="0">
                          <a:ln>
                            <a:noFill/>
                          </a:ln>
                          <a:solidFill>
                            <a:schemeClr val="tx1"/>
                          </a:solidFill>
                          <a:effectLst/>
                          <a:uLnTx/>
                          <a:uFillTx/>
                          <a:latin typeface="+mn-lt"/>
                          <a:ea typeface="+mn-ea"/>
                          <a:cs typeface="+mn-cs"/>
                        </a:rPr>
                        <a:t>Brief Write Argument Constructed Response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Answer Key</a:t>
                      </a:r>
                    </a:p>
                  </a:txBody>
                  <a:tcPr marL="103632" marR="103632" marT="50292" marB="50292"/>
                </a:tc>
                <a:tc hMerge="1">
                  <a:txBody>
                    <a:bodyPr/>
                    <a:lstStyle/>
                    <a:p>
                      <a:endParaRPr lang="en-US"/>
                    </a:p>
                  </a:txBody>
                  <a:tcPr/>
                </a:tc>
              </a:tr>
              <a:tr h="40386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rPr>
                        <a:t>Organization:  </a:t>
                      </a:r>
                    </a:p>
                    <a:p>
                      <a:pPr marL="0" marR="0" lvl="0" indent="0" algn="ctr" defTabSz="966612"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Writing</a:t>
                      </a:r>
                      <a:r>
                        <a:rPr lang="en-US" sz="1100" baseline="0" dirty="0" smtClean="0">
                          <a:solidFill>
                            <a:schemeClr val="tx1"/>
                          </a:solidFill>
                          <a:latin typeface="+mn-lt"/>
                        </a:rPr>
                        <a:t> Standard </a:t>
                      </a:r>
                      <a:r>
                        <a:rPr lang="en-US" sz="1100" dirty="0" smtClean="0">
                          <a:solidFill>
                            <a:schemeClr val="tx1"/>
                          </a:solidFill>
                          <a:latin typeface="+mn-lt"/>
                        </a:rPr>
                        <a:t>W.6.1c  Target: 6a</a:t>
                      </a:r>
                      <a:r>
                        <a:rPr lang="en-US" sz="1100" baseline="0" dirty="0" smtClean="0">
                          <a:solidFill>
                            <a:schemeClr val="tx1"/>
                          </a:solidFill>
                          <a:latin typeface="+mn-lt"/>
                        </a:rPr>
                        <a:t> argument writing</a:t>
                      </a:r>
                      <a:r>
                        <a:rPr lang="en-US" sz="1100" dirty="0" smtClean="0">
                          <a:solidFill>
                            <a:srgbClr val="FF0000"/>
                          </a:solidFill>
                          <a:latin typeface="+mn-lt"/>
                        </a:rPr>
                        <a:t/>
                      </a:r>
                      <a:br>
                        <a:rPr lang="en-US" sz="1100" dirty="0" smtClean="0">
                          <a:solidFill>
                            <a:srgbClr val="FF0000"/>
                          </a:solidFill>
                          <a:latin typeface="+mn-lt"/>
                        </a:rPr>
                      </a:br>
                      <a:r>
                        <a:rPr kumimoji="0" lang="en-US" sz="1000" b="0" i="1" u="none" strike="noStrike" kern="1200" cap="none" spc="0" normalizeH="0" baseline="0" noProof="0" dirty="0" smtClean="0">
                          <a:ln>
                            <a:noFill/>
                          </a:ln>
                          <a:solidFill>
                            <a:schemeClr val="tx1"/>
                          </a:solidFill>
                          <a:effectLst/>
                          <a:uLnTx/>
                          <a:uFillTx/>
                          <a:latin typeface="+mn-lt"/>
                          <a:ea typeface="+mn-ea"/>
                          <a:cs typeface="Helvetica" pitchFamily="34" charset="0"/>
                        </a:rPr>
                        <a:t>Brief Write, Organization, W.6.1c, words, phrases and clauses clarify relationships among claims or reasons, Target 6a</a:t>
                      </a:r>
                    </a:p>
                  </a:txBody>
                  <a:tcPr marL="103632" marR="103632" marT="50292" marB="50292"/>
                </a:tc>
                <a:tc hMerge="1">
                  <a:txBody>
                    <a:bodyPr/>
                    <a:lstStyle/>
                    <a:p>
                      <a:endParaRPr lang="en-US"/>
                    </a:p>
                  </a:txBody>
                  <a:tcPr/>
                </a:tc>
              </a:tr>
              <a:tr h="690372">
                <a:tc gridSpan="2">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Question # 17 Prompt: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A student is writing an argumentative letter to teachers, for her school newspaper, about needing more afterschool STEM programs for students. Read the student’s draft and complete the task that follows. </a:t>
                      </a:r>
                      <a:r>
                        <a:rPr kumimoji="0" lang="en-US" sz="1400" b="0" i="1" u="none" strike="noStrike" kern="1200" cap="none" spc="0" normalizeH="0" baseline="0" noProof="0" dirty="0" smtClean="0">
                          <a:ln>
                            <a:noFill/>
                          </a:ln>
                          <a:solidFill>
                            <a:prstClr val="black"/>
                          </a:solidFill>
                          <a:effectLst/>
                          <a:uLnTx/>
                          <a:uFillTx/>
                          <a:latin typeface="+mn-lt"/>
                          <a:ea typeface="+mn-ea"/>
                          <a:cs typeface="+mn-cs"/>
                        </a:rPr>
                        <a:t>(read the draft on student copy)</a:t>
                      </a:r>
                    </a:p>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Write an introduction to the student’s argumentative letter that establishes and   introduces a clear claim about afterschool STEM programs</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r" defTabSz="1018809" rtl="0" eaLnBrk="1" fontAlgn="auto" latinLnBrk="0" hangingPunct="1">
                        <a:lnSpc>
                          <a:spcPct val="100000"/>
                        </a:lnSpc>
                        <a:spcBef>
                          <a:spcPts val="0"/>
                        </a:spcBef>
                        <a:spcAft>
                          <a:spcPts val="0"/>
                        </a:spcAft>
                        <a:buClrTx/>
                        <a:buSzTx/>
                        <a:buFont typeface="+mj-lt"/>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Helvetica" pitchFamily="34" charset="0"/>
                        </a:rPr>
                        <a:t>Brief Write, Organization, W.6.1c, words, phrases and clauses clarify relationships among claims or reasons, Target 6a</a:t>
                      </a: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848868">
                <a:tc gridSpan="2">
                  <a:txBody>
                    <a:bodyPr/>
                    <a:lstStyle/>
                    <a:p>
                      <a:pPr lvl="0" algn="l">
                        <a:defRPr sz="1800" b="0" i="0"/>
                      </a:pPr>
                      <a:r>
                        <a:rPr lang="en-US" sz="1100" u="sng" kern="1200" dirty="0" smtClean="0">
                          <a:solidFill>
                            <a:schemeClr val="tx1"/>
                          </a:solidFill>
                          <a:effectLst/>
                          <a:latin typeface="+mn-lt"/>
                          <a:ea typeface="+mn-ea"/>
                          <a:cs typeface="+mn-cs"/>
                        </a:rPr>
                        <a:t>Directions</a:t>
                      </a:r>
                      <a:r>
                        <a:rPr lang="en-US" sz="1100" u="sng" kern="1200" baseline="0" dirty="0" smtClean="0">
                          <a:solidFill>
                            <a:schemeClr val="tx1"/>
                          </a:solidFill>
                          <a:effectLst/>
                          <a:latin typeface="+mn-lt"/>
                          <a:ea typeface="+mn-ea"/>
                          <a:cs typeface="+mn-cs"/>
                        </a:rPr>
                        <a:t> for scoring</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Times New Roman"/>
                          <a:cs typeface="Arial"/>
                        </a:rPr>
                        <a:t>Write an overview of what students could include in a proficient response with examples from the text.  Be very specific and detailed.</a:t>
                      </a:r>
                      <a:r>
                        <a:rPr lang="en-US" sz="1100" u="none" dirty="0" smtClean="0">
                          <a:solidFill>
                            <a:schemeClr val="tx1"/>
                          </a:solidFill>
                        </a:rPr>
                        <a:t> </a:t>
                      </a:r>
                      <a:r>
                        <a:rPr lang="en-US" sz="1100" u="sng" dirty="0" smtClean="0">
                          <a:solidFill>
                            <a:schemeClr val="tx1"/>
                          </a:solidFill>
                        </a:rPr>
                        <a:t>T</a:t>
                      </a:r>
                      <a:r>
                        <a:rPr lang="en-US" sz="1100" u="sng" dirty="0" smtClean="0">
                          <a:solidFill>
                            <a:schemeClr val="tx1"/>
                          </a:solidFill>
                          <a:latin typeface="+mn-lt"/>
                        </a:rPr>
                        <a:t>eacher Language and Scoring Notes</a:t>
                      </a:r>
                      <a:r>
                        <a:rPr lang="en-US" sz="1100" dirty="0" smtClean="0">
                          <a:solidFill>
                            <a:schemeClr val="tx1"/>
                          </a:solidFill>
                          <a:latin typeface="+mn-lt"/>
                        </a:rPr>
                        <a:t>:</a:t>
                      </a:r>
                      <a:endParaRPr lang="en-US" sz="1100" b="1" dirty="0" smtClean="0">
                        <a:solidFill>
                          <a:schemeClr val="tx1"/>
                        </a:solidFill>
                        <a:latin typeface="+mn-lt"/>
                      </a:endParaRPr>
                    </a:p>
                    <a:p>
                      <a:pPr lvl="0" algn="l">
                        <a:defRPr sz="1800" b="0" i="0"/>
                      </a:pPr>
                      <a:r>
                        <a:rPr lang="en-US" sz="1100" b="1" u="sng" dirty="0" smtClean="0">
                          <a:solidFill>
                            <a:schemeClr val="tx1"/>
                          </a:solidFill>
                          <a:latin typeface="+mn-lt"/>
                        </a:rPr>
                        <a:t>The student response</a:t>
                      </a:r>
                      <a:r>
                        <a:rPr lang="en-US" sz="1100" b="1" u="none" dirty="0" smtClean="0">
                          <a:solidFill>
                            <a:schemeClr val="tx1"/>
                          </a:solidFill>
                          <a:latin typeface="+mn-lt"/>
                        </a:rPr>
                        <a:t> </a:t>
                      </a:r>
                      <a:r>
                        <a:rPr lang="en-US" sz="1100" b="0" dirty="0" smtClean="0">
                          <a:solidFill>
                            <a:schemeClr val="tx1"/>
                          </a:solidFill>
                          <a:latin typeface="+mn-lt"/>
                        </a:rPr>
                        <a:t>should provide an introduction</a:t>
                      </a:r>
                      <a:r>
                        <a:rPr lang="en-US" sz="1100" b="0" baseline="0" dirty="0" smtClean="0">
                          <a:solidFill>
                            <a:schemeClr val="tx1"/>
                          </a:solidFill>
                          <a:latin typeface="+mn-lt"/>
                        </a:rPr>
                        <a:t> to the student’s argumentative letter (draft) of </a:t>
                      </a:r>
                      <a:r>
                        <a:rPr lang="en-US" sz="1100" b="0" dirty="0" smtClean="0">
                          <a:solidFill>
                            <a:schemeClr val="tx1"/>
                          </a:solidFill>
                          <a:latin typeface="+mn-lt"/>
                        </a:rPr>
                        <a:t>1-2 paragraphs that logically  preclude and support</a:t>
                      </a:r>
                      <a:r>
                        <a:rPr lang="en-US" sz="1100" b="0" baseline="0" dirty="0" smtClean="0">
                          <a:solidFill>
                            <a:schemeClr val="tx1"/>
                          </a:solidFill>
                          <a:latin typeface="+mn-lt"/>
                        </a:rPr>
                        <a:t> </a:t>
                      </a:r>
                      <a:r>
                        <a:rPr lang="en-US" sz="1100" b="0" dirty="0" smtClean="0">
                          <a:solidFill>
                            <a:schemeClr val="tx1"/>
                          </a:solidFill>
                          <a:latin typeface="+mn-lt"/>
                        </a:rPr>
                        <a:t>the</a:t>
                      </a:r>
                      <a:r>
                        <a:rPr lang="en-US" sz="1100" b="0" baseline="0" dirty="0" smtClean="0">
                          <a:solidFill>
                            <a:schemeClr val="tx1"/>
                          </a:solidFill>
                          <a:latin typeface="+mn-lt"/>
                        </a:rPr>
                        <a:t> claims of the argument by introducing a clear claim about afterschool STEM programs by supporting the claim with reasonable arguments based on evidence from the provided sources and transition logically into the student’s draft.</a:t>
                      </a:r>
                    </a:p>
                    <a:p>
                      <a:pPr lvl="0" algn="l">
                        <a:defRPr sz="1800" b="0" i="0"/>
                      </a:pPr>
                      <a:r>
                        <a:rPr lang="en-US" sz="1100" b="1" baseline="0" dirty="0" smtClean="0">
                          <a:solidFill>
                            <a:schemeClr val="tx1"/>
                          </a:solidFill>
                          <a:uFill>
                            <a:solidFill/>
                          </a:uFill>
                          <a:latin typeface="+mn-lt"/>
                        </a:rPr>
                        <a:t>Some of the evidence </a:t>
                      </a:r>
                      <a:r>
                        <a:rPr lang="en-US" sz="1100" b="0" baseline="0" dirty="0" smtClean="0">
                          <a:solidFill>
                            <a:schemeClr val="tx1"/>
                          </a:solidFill>
                          <a:uFill>
                            <a:solidFill/>
                          </a:uFill>
                          <a:latin typeface="+mn-lt"/>
                        </a:rPr>
                        <a:t>from these sources for more afterschool STEM programs could include (from </a:t>
                      </a:r>
                      <a:r>
                        <a:rPr lang="en-US" sz="1100" b="1" i="1" u="sng" baseline="0" dirty="0" smtClean="0">
                          <a:solidFill>
                            <a:schemeClr val="tx1"/>
                          </a:solidFill>
                          <a:uFill>
                            <a:solidFill/>
                          </a:uFill>
                          <a:latin typeface="+mn-lt"/>
                        </a:rPr>
                        <a:t>A Bad Robot</a:t>
                      </a:r>
                      <a:r>
                        <a:rPr lang="en-US" sz="1100" b="0" i="1" u="none" baseline="0" dirty="0" smtClean="0">
                          <a:solidFill>
                            <a:schemeClr val="tx1"/>
                          </a:solidFill>
                          <a:uFill>
                            <a:solidFill/>
                          </a:uFill>
                          <a:latin typeface="+mn-lt"/>
                        </a:rPr>
                        <a:t>), </a:t>
                      </a:r>
                      <a:r>
                        <a:rPr lang="en-US" sz="1100" b="0" i="0" u="none" baseline="0" dirty="0" smtClean="0">
                          <a:solidFill>
                            <a:schemeClr val="tx1"/>
                          </a:solidFill>
                          <a:uFill>
                            <a:solidFill/>
                          </a:uFill>
                          <a:latin typeface="+mn-lt"/>
                        </a:rPr>
                        <a:t>that students will (1) learn how to apply engineering techniques and (2) programming skills.  Evidence from </a:t>
                      </a:r>
                      <a:r>
                        <a:rPr lang="en-US" sz="1100" b="1" i="1" u="sng" baseline="0" dirty="0" smtClean="0">
                          <a:solidFill>
                            <a:schemeClr val="tx1"/>
                          </a:solidFill>
                          <a:uFill>
                            <a:solidFill/>
                          </a:uFill>
                          <a:latin typeface="+mn-lt"/>
                        </a:rPr>
                        <a:t>Field Trip</a:t>
                      </a:r>
                      <a:r>
                        <a:rPr lang="en-US" sz="1100" b="0" i="0" u="none" baseline="0" dirty="0" smtClean="0">
                          <a:solidFill>
                            <a:schemeClr val="tx1"/>
                          </a:solidFill>
                          <a:uFill>
                            <a:solidFill/>
                          </a:uFill>
                          <a:latin typeface="+mn-lt"/>
                        </a:rPr>
                        <a:t>, could include (1) creating more interest in science, (2) learning about space, (3) creating interests in students to have a career in science someday.  Evidence from Ice Picks (part 1 and 2), may include (1)</a:t>
                      </a:r>
                      <a:r>
                        <a:rPr lang="en-US" sz="1100" dirty="0" smtClean="0"/>
                        <a:t> learning about what a physicist</a:t>
                      </a:r>
                      <a:r>
                        <a:rPr lang="en-US" sz="1100" baseline="0" dirty="0" smtClean="0"/>
                        <a:t> does, (2) studying the creation of energy and (3) telescopes.  Evidence from STEM Educator could include (1) what a STEM educator does, (2) learning about astronomy and (3) ways to help students explore an interest in science. </a:t>
                      </a:r>
                      <a:r>
                        <a:rPr lang="en-US" sz="1100" b="0" i="0" u="none" baseline="0" dirty="0" smtClean="0">
                          <a:solidFill>
                            <a:schemeClr val="tx1"/>
                          </a:solidFill>
                          <a:uFill>
                            <a:solidFill/>
                          </a:uFill>
                          <a:latin typeface="+mn-lt"/>
                        </a:rPr>
                        <a:t> These sources may or may not be quoted or cited from directly but the intent and/or content should be evident in the student’s response in some way.  They are not all inclusive.  Any information used from the sources is acceptable if it supports the student’s draft (claim) in the prompt.</a:t>
                      </a:r>
                      <a:endParaRPr lang="en-US" sz="1100" b="0" i="1" u="none" dirty="0" smtClean="0">
                        <a:solidFill>
                          <a:schemeClr val="tx1"/>
                        </a:solidFill>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The response provides a clear introductory claim about afterschool STEM programs and supports the claim with more than a list of arguments (uses reasoning).  The response provides a logical transition to the student’s draft.</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Teachers if you came across a motivational and easy way to help your students not only improve their grades, but make smart choices in life and someday be the next Albert Einstein, would you say no?  Of course you wouldn’t!  The answer is simple.   Clearly our school needs to have more afterschool STEM programs!</a:t>
                      </a:r>
                    </a:p>
                  </a:txBody>
                  <a:tcPr marL="103632" marR="103632" marT="50292" marB="50292"/>
                </a:tc>
              </a:tr>
              <a:tr h="751332">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The response provides a partial or limited introductory claim about afterschool STEM programs and supports the claim with limited reasoning but has a few listed arguments. The response provides a limited transition to the student’s draft.</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STEM is important.  It would also be fun to have more STEM programs after school!  What do you think?</a:t>
                      </a: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The response provides no adequate claim about afterschool STEM programs and without information. The response provides no transition to the student’s draft.</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Good choices is all about choosing the right friends and doing the right things.  </a:t>
                      </a:r>
                    </a:p>
                  </a:txBody>
                  <a:tcPr marL="103632" marR="103632" marT="50292" marB="50292"/>
                </a:tc>
              </a:tr>
            </a:tbl>
          </a:graphicData>
        </a:graphic>
      </p:graphicFrame>
    </p:spTree>
    <p:extLst>
      <p:ext uri="{BB962C8B-B14F-4D97-AF65-F5344CB8AC3E}">
        <p14:creationId xmlns:p14="http://schemas.microsoft.com/office/powerpoint/2010/main" val="3238498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78315580"/>
              </p:ext>
            </p:extLst>
          </p:nvPr>
        </p:nvGraphicFramePr>
        <p:xfrm>
          <a:off x="323850" y="360248"/>
          <a:ext cx="7189470" cy="9059599"/>
        </p:xfrm>
        <a:graphic>
          <a:graphicData uri="http://schemas.openxmlformats.org/drawingml/2006/table">
            <a:tbl>
              <a:tblPr firstRow="1" bandRow="1">
                <a:effectLst>
                  <a:innerShdw blurRad="114300">
                    <a:prstClr val="black"/>
                  </a:innerShdw>
                </a:effectLst>
                <a:tableStyleId>{5C22544A-7EE6-4342-B048-85BDC9FD1C3A}</a:tableStyleId>
              </a:tblPr>
              <a:tblGrid>
                <a:gridCol w="6534149"/>
                <a:gridCol w="655321"/>
              </a:tblGrid>
              <a:tr h="319315">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u="none" baseline="0" dirty="0" smtClean="0">
                          <a:solidFill>
                            <a:schemeClr val="tx1"/>
                          </a:solidFill>
                          <a:effectLst/>
                        </a:rPr>
                        <a:t>Grade 6 - Quarter 4 Pre-Assessment Selected Response Answer Key</a:t>
                      </a:r>
                    </a:p>
                  </a:txBody>
                  <a:tcPr marL="97155" marR="97155" marT="47897" marB="47897"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solidFill>
                  </a:tcPr>
                </a:tc>
              </a:tr>
              <a:tr h="29028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Which two quotes from the story are clues about how the outcome will develop in  </a:t>
                      </a:r>
                      <a:r>
                        <a:rPr lang="en-US" sz="1200" b="1" i="1" u="sng" dirty="0" smtClean="0">
                          <a:solidFill>
                            <a:schemeClr val="tx1"/>
                          </a:solidFill>
                          <a:effectLst/>
                        </a:rPr>
                        <a:t>A Bad Robot</a:t>
                      </a:r>
                      <a:r>
                        <a:rPr lang="en-US" sz="1200" b="0" u="none" dirty="0" smtClean="0">
                          <a:solidFill>
                            <a:schemeClr val="tx1"/>
                          </a:solidFill>
                          <a:effectLst/>
                        </a:rPr>
                        <a:t>?</a:t>
                      </a:r>
                      <a:r>
                        <a:rPr lang="en-US" sz="1200" b="0" u="none" baseline="0" dirty="0" smtClean="0">
                          <a:solidFill>
                            <a:schemeClr val="tx1"/>
                          </a:solidFill>
                          <a:effectLst/>
                        </a:rPr>
                        <a:t> </a:t>
                      </a:r>
                      <a:r>
                        <a:rPr lang="en-US" sz="1100" b="0" i="0" dirty="0" smtClean="0">
                          <a:effectLst/>
                          <a:latin typeface="+mn-lt"/>
                        </a:rPr>
                        <a:t>Toward RL.6.3  DOK3</a:t>
                      </a:r>
                      <a:r>
                        <a:rPr lang="en-US" sz="1100" b="0" i="0" baseline="0" dirty="0" smtClean="0">
                          <a:effectLst/>
                          <a:latin typeface="+mn-lt"/>
                        </a:rPr>
                        <a:t>-APx (both must be correct)</a:t>
                      </a:r>
                      <a:endParaRPr lang="en-US" sz="1100" b="0" i="0" u="none" baseline="0" dirty="0" smtClean="0">
                        <a:solidFill>
                          <a:schemeClr val="tx1"/>
                        </a:solidFill>
                        <a:effectLst/>
                        <a:latin typeface="+mn-lt"/>
                      </a:endParaRP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A,B</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1524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a:t>
                      </a:r>
                      <a:r>
                        <a:rPr lang="en-US" sz="1200" b="1" u="none" dirty="0" smtClean="0">
                          <a:solidFill>
                            <a:schemeClr val="tx1"/>
                          </a:solidFill>
                          <a:effectLst>
                            <a:outerShdw blurRad="38100" dist="38100" dir="2700000" algn="tl">
                              <a:srgbClr val="000000">
                                <a:alpha val="43137"/>
                              </a:srgbClr>
                            </a:outerShdw>
                          </a:effectLst>
                        </a:rPr>
                        <a:t> </a:t>
                      </a:r>
                      <a:r>
                        <a:rPr lang="en-US" sz="1100" b="0" i="0" u="none" baseline="0" dirty="0" smtClean="0">
                          <a:solidFill>
                            <a:schemeClr val="dk1"/>
                          </a:solidFill>
                          <a:effectLst/>
                          <a:latin typeface="+mn-lt"/>
                        </a:rPr>
                        <a:t> Which statement best justifies why Bonnie’s change toward EARL at the end of the story was a good choice for Bonnie to have made? Toward </a:t>
                      </a:r>
                      <a:r>
                        <a:rPr lang="en-US" sz="1100" b="0" i="0" dirty="0" smtClean="0">
                          <a:latin typeface="+mn-lt"/>
                        </a:rPr>
                        <a:t>RL.6.3 DOK4- EVS</a:t>
                      </a:r>
                      <a:endParaRPr lang="en-US" sz="1100" b="0" i="0" u="none" dirty="0" smtClean="0">
                        <a:solidFill>
                          <a:schemeClr val="tx1"/>
                        </a:solidFill>
                        <a:effectLst/>
                        <a:latin typeface="+mn-lt"/>
                      </a:endParaRP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C</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287383">
                <a:tc>
                  <a:txBody>
                    <a:bodyPr/>
                    <a:lstStyle/>
                    <a:p>
                      <a:r>
                        <a:rPr lang="en-US" sz="1200" b="1" u="sng" dirty="0" smtClean="0">
                          <a:solidFill>
                            <a:schemeClr val="tx1"/>
                          </a:solidFill>
                          <a:effectLst>
                            <a:outerShdw blurRad="38100" dist="38100" dir="2700000" algn="tl">
                              <a:srgbClr val="000000">
                                <a:alpha val="43137"/>
                              </a:srgbClr>
                            </a:outerShdw>
                          </a:effectLst>
                        </a:rPr>
                        <a:t>Question 3</a:t>
                      </a:r>
                      <a:r>
                        <a:rPr lang="en-US" sz="1100" b="0" i="0" u="none" baseline="0" dirty="0" smtClean="0">
                          <a:solidFill>
                            <a:schemeClr val="dk1"/>
                          </a:solidFill>
                          <a:effectLst/>
                          <a:latin typeface="+mn-lt"/>
                        </a:rPr>
                        <a:t>  How did Jeremy’s point of view about not being able to attend the science school field trip, explain his reaction to meeting Dr. </a:t>
                      </a:r>
                      <a:r>
                        <a:rPr lang="en-US" sz="1100" b="0" i="0" u="none" baseline="0" dirty="0" err="1" smtClean="0">
                          <a:solidFill>
                            <a:schemeClr val="dk1"/>
                          </a:solidFill>
                          <a:effectLst/>
                          <a:latin typeface="+mn-lt"/>
                        </a:rPr>
                        <a:t>Helfand</a:t>
                      </a:r>
                      <a:r>
                        <a:rPr lang="en-US" sz="1100" b="0" i="0" u="none" baseline="0" dirty="0" smtClean="0">
                          <a:solidFill>
                            <a:schemeClr val="dk1"/>
                          </a:solidFill>
                          <a:effectLst/>
                          <a:latin typeface="+mn-lt"/>
                        </a:rPr>
                        <a:t>? </a:t>
                      </a:r>
                      <a:r>
                        <a:rPr lang="en-US" sz="1100" b="0" i="0" dirty="0" smtClean="0">
                          <a:latin typeface="+mn-lt"/>
                        </a:rPr>
                        <a:t>Toward</a:t>
                      </a:r>
                      <a:r>
                        <a:rPr lang="en-US" sz="1100" b="0" i="0" baseline="0" dirty="0" smtClean="0">
                          <a:latin typeface="+mn-lt"/>
                        </a:rPr>
                        <a:t> RL.4.6   DOK2-Ck</a:t>
                      </a:r>
                      <a:endParaRPr lang="en-US" sz="1100" b="0" i="0" u="none" kern="1200" dirty="0" smtClean="0">
                        <a:solidFill>
                          <a:schemeClr val="tx1"/>
                        </a:solidFill>
                        <a:effectLst/>
                        <a:latin typeface="+mn-lt"/>
                        <a:ea typeface="+mn-ea"/>
                        <a:cs typeface="+mn-cs"/>
                      </a:endParaRP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D</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4</a:t>
                      </a:r>
                      <a:r>
                        <a:rPr lang="en-US" sz="1200" b="1" u="none" dirty="0" smtClean="0">
                          <a:solidFill>
                            <a:schemeClr val="tx1"/>
                          </a:solidFill>
                          <a:effectLst>
                            <a:outerShdw blurRad="38100" dist="38100" dir="2700000" algn="tl">
                              <a:srgbClr val="000000">
                                <a:alpha val="43137"/>
                              </a:srgbClr>
                            </a:outerShdw>
                          </a:effectLst>
                        </a:rPr>
                        <a:t>  </a:t>
                      </a:r>
                      <a:r>
                        <a:rPr lang="en-US" sz="1100" b="0" u="none" dirty="0" smtClean="0">
                          <a:solidFill>
                            <a:schemeClr val="tx1"/>
                          </a:solidFill>
                          <a:effectLst/>
                        </a:rPr>
                        <a:t> How does telling the story from the narrator’s point of view most affect the reader? </a:t>
                      </a:r>
                      <a:r>
                        <a:rPr lang="en-US" sz="1100" b="0" i="0" u="none" baseline="0" dirty="0" smtClean="0">
                          <a:solidFill>
                            <a:schemeClr val="tx1"/>
                          </a:solidFill>
                          <a:effectLst/>
                        </a:rPr>
                        <a:t>Toward RL.6 DOK3-Cw</a:t>
                      </a:r>
                      <a:endParaRPr lang="en-US" sz="1100" b="0" u="none" dirty="0" smtClean="0">
                        <a:solidFill>
                          <a:schemeClr val="tx1"/>
                        </a:solidFill>
                        <a:effectLst/>
                      </a:endParaRP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B</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289196">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5</a:t>
                      </a:r>
                      <a:r>
                        <a:rPr lang="en-US" sz="1100" b="0" u="none" baseline="0" dirty="0" smtClean="0">
                          <a:solidFill>
                            <a:schemeClr val="tx1"/>
                          </a:solidFill>
                          <a:effectLst/>
                        </a:rPr>
                        <a:t> </a:t>
                      </a:r>
                      <a:r>
                        <a:rPr lang="en-US" sz="1100" b="0" u="none" dirty="0" smtClean="0">
                          <a:solidFill>
                            <a:schemeClr val="tx1"/>
                          </a:solidFill>
                          <a:effectLst/>
                        </a:rPr>
                        <a:t> Which best describes the themes of </a:t>
                      </a:r>
                      <a:r>
                        <a:rPr lang="en-US" sz="1100" b="1" i="1" u="sng" dirty="0" smtClean="0">
                          <a:solidFill>
                            <a:schemeClr val="tx1"/>
                          </a:solidFill>
                          <a:effectLst/>
                        </a:rPr>
                        <a:t>A Bad Robo</a:t>
                      </a:r>
                      <a:r>
                        <a:rPr lang="en-US" sz="1100" b="1" i="1" u="none" dirty="0" smtClean="0">
                          <a:solidFill>
                            <a:schemeClr val="tx1"/>
                          </a:solidFill>
                          <a:effectLst/>
                        </a:rPr>
                        <a:t>t </a:t>
                      </a:r>
                      <a:r>
                        <a:rPr lang="en-US" sz="1100" b="0" u="none" dirty="0" smtClean="0">
                          <a:solidFill>
                            <a:schemeClr val="tx1"/>
                          </a:solidFill>
                          <a:effectLst/>
                        </a:rPr>
                        <a:t>and </a:t>
                      </a:r>
                      <a:r>
                        <a:rPr lang="en-US" sz="1100" b="1" i="1" u="sng" dirty="0" smtClean="0">
                          <a:solidFill>
                            <a:schemeClr val="tx1"/>
                          </a:solidFill>
                          <a:effectLst/>
                        </a:rPr>
                        <a:t>Field Trip</a:t>
                      </a:r>
                      <a:r>
                        <a:rPr lang="en-US" sz="1100" b="0" u="none" dirty="0" smtClean="0">
                          <a:solidFill>
                            <a:schemeClr val="tx1"/>
                          </a:solidFill>
                          <a:effectLst/>
                        </a:rPr>
                        <a:t>?</a:t>
                      </a:r>
                      <a:r>
                        <a:rPr lang="en-US" sz="1100" b="0" u="none" baseline="0" dirty="0" smtClean="0">
                          <a:solidFill>
                            <a:schemeClr val="tx1"/>
                          </a:solidFill>
                          <a:effectLst/>
                        </a:rPr>
                        <a:t> </a:t>
                      </a:r>
                      <a:r>
                        <a:rPr lang="en-US" sz="1100" b="0" i="0" dirty="0" smtClean="0">
                          <a:latin typeface="+mn-lt"/>
                        </a:rPr>
                        <a:t>Toward</a:t>
                      </a:r>
                      <a:r>
                        <a:rPr lang="en-US" sz="1100" b="0" i="0" baseline="0" dirty="0" smtClean="0">
                          <a:latin typeface="+mn-lt"/>
                        </a:rPr>
                        <a:t> RL.6.9 DOK2-APn</a:t>
                      </a:r>
                      <a:endParaRPr lang="en-US" sz="1100" b="0" i="0" dirty="0" smtClean="0">
                        <a:latin typeface="+mn-lt"/>
                      </a:endParaRPr>
                    </a:p>
                  </a:txBody>
                  <a:tcPr marL="97155" marR="97155" marT="47897" marB="47897" anchor="ctr">
                    <a:lnL w="12700" cap="flat" cmpd="sng" algn="ctr">
                      <a:solidFill>
                        <a:schemeClr val="tx1"/>
                      </a:solidFill>
                      <a:prstDash val="solid"/>
                      <a:round/>
                      <a:headEnd type="none" w="med" len="med"/>
                      <a:tailEnd type="none" w="med" len="med"/>
                    </a:lnL>
                    <a:lnB w="12700" cmpd="sng">
                      <a:noFill/>
                    </a:lnB>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A</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14702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6</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How are the text structures of </a:t>
                      </a:r>
                      <a:r>
                        <a:rPr lang="en-US" sz="1200" b="1" i="1" u="sng" dirty="0" smtClean="0">
                          <a:solidFill>
                            <a:schemeClr val="tx1"/>
                          </a:solidFill>
                          <a:effectLst/>
                        </a:rPr>
                        <a:t>A Bad Robot</a:t>
                      </a:r>
                      <a:r>
                        <a:rPr lang="en-US" sz="1200" b="1" i="1" u="none" dirty="0" smtClean="0">
                          <a:solidFill>
                            <a:schemeClr val="tx1"/>
                          </a:solidFill>
                          <a:effectLst/>
                        </a:rPr>
                        <a:t> </a:t>
                      </a:r>
                      <a:r>
                        <a:rPr lang="en-US" sz="1200" b="0" u="none" dirty="0" smtClean="0">
                          <a:solidFill>
                            <a:schemeClr val="tx1"/>
                          </a:solidFill>
                          <a:effectLst/>
                        </a:rPr>
                        <a:t>and </a:t>
                      </a:r>
                      <a:r>
                        <a:rPr lang="en-US" sz="1200" b="1" i="1" u="sng" dirty="0" smtClean="0">
                          <a:solidFill>
                            <a:schemeClr val="tx1"/>
                          </a:solidFill>
                          <a:effectLst/>
                        </a:rPr>
                        <a:t>Field Trip</a:t>
                      </a:r>
                      <a:r>
                        <a:rPr lang="en-US" sz="1200" b="1" i="1" u="none" dirty="0" smtClean="0">
                          <a:solidFill>
                            <a:schemeClr val="tx1"/>
                          </a:solidFill>
                          <a:effectLst/>
                        </a:rPr>
                        <a:t> </a:t>
                      </a:r>
                      <a:r>
                        <a:rPr lang="en-US" sz="1200" b="0" u="none" dirty="0" smtClean="0">
                          <a:solidFill>
                            <a:schemeClr val="tx1"/>
                          </a:solidFill>
                          <a:effectLst/>
                        </a:rPr>
                        <a:t>most different?</a:t>
                      </a:r>
                      <a:r>
                        <a:rPr lang="en-US" sz="1200" b="0" u="none" baseline="0" dirty="0" smtClean="0">
                          <a:solidFill>
                            <a:schemeClr val="tx1"/>
                          </a:solidFill>
                          <a:effectLst/>
                        </a:rPr>
                        <a:t> </a:t>
                      </a:r>
                      <a:r>
                        <a:rPr lang="en-US" sz="1100" b="0" i="0" dirty="0" smtClean="0">
                          <a:effectLst/>
                          <a:latin typeface="+mn-lt"/>
                          <a:cs typeface="Helvetica" pitchFamily="34" charset="0"/>
                        </a:rPr>
                        <a:t>Toward </a:t>
                      </a:r>
                      <a:r>
                        <a:rPr lang="en-US" sz="1100" b="0" i="0" u="none" dirty="0" smtClean="0">
                          <a:solidFill>
                            <a:schemeClr val="tx1"/>
                          </a:solidFill>
                          <a:effectLst/>
                          <a:latin typeface="+mn-lt"/>
                        </a:rPr>
                        <a:t>RL.6.9 DOK2-ANr</a:t>
                      </a:r>
                    </a:p>
                  </a:txBody>
                  <a:tcPr marL="97155" marR="97155" marT="47897" marB="47897"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C</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lnL w="12700" cmpd="sng">
                      <a:noFill/>
                    </a:lnL>
                    <a:lnR w="12700" cap="flat" cmpd="sng" algn="ctr">
                      <a:solidFill>
                        <a:schemeClr val="tx1"/>
                      </a:solidFill>
                      <a:prstDash val="solid"/>
                      <a:round/>
                      <a:headEnd type="none" w="med" len="med"/>
                      <a:tailEnd type="none" w="med" len="med"/>
                    </a:ln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7</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Literary Constructed Response</a:t>
                      </a:r>
                      <a:r>
                        <a:rPr lang="en-US" sz="1200" b="0" u="none" dirty="0" smtClean="0">
                          <a:solidFill>
                            <a:schemeClr val="tx1"/>
                          </a:solidFill>
                          <a:effectLst/>
                        </a:rPr>
                        <a:t> Toward Standard R.L6.7 DOK4-SYH</a:t>
                      </a:r>
                      <a:endParaRPr lang="en-US" sz="1200" b="0" u="sng"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tx1"/>
                      </a:solidFill>
                      <a:prstDash val="solid"/>
                      <a:round/>
                      <a:headEnd type="none" w="med" len="med"/>
                      <a:tailEnd type="none" w="med" len="med"/>
                    </a:lnL>
                    <a:lnT w="12700" cmpd="sng">
                      <a:noFill/>
                    </a:lnT>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287383">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8</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Literary Constructed Response </a:t>
                      </a:r>
                      <a:r>
                        <a:rPr lang="en-US" sz="1200" b="0" u="none" dirty="0" smtClean="0">
                          <a:solidFill>
                            <a:schemeClr val="tx1"/>
                          </a:solidFill>
                          <a:effectLst/>
                        </a:rPr>
                        <a:t>Toward Standard R.L6.9 DOK4-SYU</a:t>
                      </a:r>
                      <a:endParaRPr lang="en-US" sz="1200" b="0" u="sng"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297108">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9</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What does the location of Ice Cube tell us about</a:t>
                      </a:r>
                      <a:r>
                        <a:rPr lang="en-US" sz="1200" b="0" u="none" baseline="0" dirty="0" smtClean="0">
                          <a:solidFill>
                            <a:schemeClr val="tx1"/>
                          </a:solidFill>
                          <a:effectLst/>
                        </a:rPr>
                        <a:t> </a:t>
                      </a:r>
                      <a:r>
                        <a:rPr lang="en-US" sz="1200" b="0" u="none" dirty="0" smtClean="0">
                          <a:solidFill>
                            <a:schemeClr val="tx1"/>
                          </a:solidFill>
                          <a:effectLst/>
                        </a:rPr>
                        <a:t>neutrinos?</a:t>
                      </a:r>
                      <a:r>
                        <a:rPr lang="en-US" sz="1200" b="0" u="none" baseline="0" dirty="0" smtClean="0">
                          <a:solidFill>
                            <a:schemeClr val="tx1"/>
                          </a:solidFill>
                          <a:effectLst/>
                        </a:rPr>
                        <a:t> </a:t>
                      </a:r>
                      <a:r>
                        <a:rPr lang="en-US" sz="1100" b="0" i="0" baseline="0" dirty="0" smtClean="0">
                          <a:solidFill>
                            <a:srgbClr val="000000"/>
                          </a:solidFill>
                          <a:latin typeface="+mn-lt"/>
                          <a:ea typeface="Times New Roman"/>
                          <a:cs typeface="Times New Roman"/>
                        </a:rPr>
                        <a:t>Toward RI.6.3  DOK3-Cu</a:t>
                      </a:r>
                      <a:endParaRPr lang="en-US" sz="1100" b="0" i="0" kern="1200" dirty="0" smtClean="0">
                        <a:solidFill>
                          <a:srgbClr val="000000"/>
                        </a:solidFill>
                        <a:effectLst/>
                        <a:latin typeface="+mn-lt"/>
                        <a:ea typeface="Times New Roman"/>
                        <a:cs typeface="Times New Roman"/>
                      </a:endParaRP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14035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10</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Why does the author of </a:t>
                      </a:r>
                      <a:r>
                        <a:rPr lang="en-US" sz="1200" b="1" i="1" u="sng" dirty="0" smtClean="0">
                          <a:solidFill>
                            <a:schemeClr val="tx1"/>
                          </a:solidFill>
                          <a:effectLst/>
                        </a:rPr>
                        <a:t>Ice Picks</a:t>
                      </a:r>
                      <a:r>
                        <a:rPr lang="en-US" sz="1200" b="0" u="none" dirty="0" smtClean="0">
                          <a:solidFill>
                            <a:schemeClr val="tx1"/>
                          </a:solidFill>
                          <a:effectLst/>
                        </a:rPr>
                        <a:t>, call neutrinos  “invisible cosmic messengers?”</a:t>
                      </a:r>
                      <a:r>
                        <a:rPr lang="en-US" sz="1200" b="0" u="none" baseline="0" dirty="0" smtClean="0">
                          <a:solidFill>
                            <a:schemeClr val="tx1"/>
                          </a:solidFill>
                          <a:effectLst/>
                        </a:rPr>
                        <a:t> </a:t>
                      </a:r>
                      <a:r>
                        <a:rPr lang="en-US" sz="1100" b="0" i="0" u="none" dirty="0" smtClean="0">
                          <a:effectLst/>
                          <a:latin typeface="+mn-lt"/>
                        </a:rPr>
                        <a:t>Toward</a:t>
                      </a:r>
                      <a:r>
                        <a:rPr lang="en-US" sz="1100" b="0" i="0" u="none" baseline="0" dirty="0" smtClean="0">
                          <a:effectLst/>
                          <a:latin typeface="+mn-lt"/>
                        </a:rPr>
                        <a:t> RI.6.3  DOK3-APx</a:t>
                      </a:r>
                      <a:endParaRPr lang="en-US" sz="1100" b="0" i="0" u="none" dirty="0" smtClean="0">
                        <a:effectLst/>
                        <a:latin typeface="+mn-lt"/>
                      </a:endParaRP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0">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1" u="sng" dirty="0" smtClean="0">
                          <a:solidFill>
                            <a:schemeClr val="tx1"/>
                          </a:solidFill>
                          <a:effectLst>
                            <a:outerShdw blurRad="38100" dist="38100" dir="2700000" algn="tl">
                              <a:srgbClr val="000000">
                                <a:alpha val="43137"/>
                              </a:srgbClr>
                            </a:outerShdw>
                          </a:effectLst>
                        </a:rPr>
                        <a:t>Question 11</a:t>
                      </a:r>
                      <a:r>
                        <a:rPr lang="en-US" sz="1200" b="0"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Which is an example of how the author best articulates to the reader the vast dimensions of Ice Cube?</a:t>
                      </a:r>
                      <a:r>
                        <a:rPr lang="en-US" sz="1200" b="0" u="none" baseline="0" dirty="0" smtClean="0">
                          <a:solidFill>
                            <a:schemeClr val="tx1"/>
                          </a:solidFill>
                          <a:effectLst/>
                        </a:rPr>
                        <a:t> </a:t>
                      </a:r>
                      <a:r>
                        <a:rPr lang="en-US" sz="1100" b="0" i="0" dirty="0" smtClean="0">
                          <a:effectLst/>
                          <a:latin typeface="+mn-lt"/>
                        </a:rPr>
                        <a:t>Toward RI.6.6  DOK2</a:t>
                      </a:r>
                      <a:r>
                        <a:rPr lang="en-US" sz="1100" b="0" i="0" baseline="0" dirty="0" smtClean="0">
                          <a:effectLst/>
                          <a:latin typeface="+mn-lt"/>
                        </a:rPr>
                        <a:t>-Ck</a:t>
                      </a:r>
                      <a:endParaRPr lang="en-US" sz="1100" b="0" i="0" dirty="0">
                        <a:effectLst/>
                        <a:latin typeface="+mn-lt"/>
                      </a:endParaRP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3907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12</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Which statement most supports the author’s emphasis about the importance of gamma rays? </a:t>
                      </a:r>
                      <a:r>
                        <a:rPr lang="en-US" sz="1200" b="0" u="none" baseline="0" dirty="0" smtClean="0">
                          <a:solidFill>
                            <a:schemeClr val="tx1"/>
                          </a:solidFill>
                          <a:effectLst/>
                        </a:rPr>
                        <a:t> </a:t>
                      </a:r>
                      <a:r>
                        <a:rPr lang="en-US" sz="1100" b="0" i="0" dirty="0" smtClean="0">
                          <a:effectLst/>
                          <a:latin typeface="+mn-lt"/>
                        </a:rPr>
                        <a:t>Toward RI.6.6   DOK3</a:t>
                      </a:r>
                      <a:r>
                        <a:rPr lang="en-US" sz="1100" b="0" i="0" baseline="0" dirty="0" smtClean="0">
                          <a:effectLst/>
                          <a:latin typeface="+mn-lt"/>
                        </a:rPr>
                        <a:t>-Cw</a:t>
                      </a:r>
                      <a:endParaRPr lang="en-US" sz="1100" b="0" i="0" dirty="0" smtClean="0">
                        <a:effectLst/>
                        <a:latin typeface="+mn-lt"/>
                      </a:endParaRP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279692">
                <a:tc>
                  <a:txBody>
                    <a:bodyPr/>
                    <a:lstStyle/>
                    <a:p>
                      <a:pPr marL="342900" indent="-342900">
                        <a:buNone/>
                      </a:pPr>
                      <a:r>
                        <a:rPr lang="en-US" sz="1200" b="1" u="sng" dirty="0" smtClean="0">
                          <a:solidFill>
                            <a:schemeClr val="tx1"/>
                          </a:solidFill>
                          <a:effectLst>
                            <a:outerShdw blurRad="38100" dist="38100" dir="2700000" algn="tl">
                              <a:srgbClr val="000000">
                                <a:alpha val="43137"/>
                              </a:srgbClr>
                            </a:outerShdw>
                          </a:effectLst>
                        </a:rPr>
                        <a:t>Question 13</a:t>
                      </a:r>
                      <a:r>
                        <a:rPr lang="en-US" sz="1100" b="0" i="0" u="none" baseline="0" dirty="0" smtClean="0">
                          <a:solidFill>
                            <a:schemeClr val="tx1"/>
                          </a:solidFill>
                          <a:effectLst/>
                        </a:rPr>
                        <a:t> Why is Dr. Jim Madsen mentioned in STEM Educator? </a:t>
                      </a:r>
                      <a:r>
                        <a:rPr lang="en-US" sz="1100" b="0" i="0" dirty="0" smtClean="0">
                          <a:latin typeface="+mn-lt"/>
                        </a:rPr>
                        <a:t>Toward RI.6.9 DOK2- </a:t>
                      </a:r>
                      <a:r>
                        <a:rPr lang="en-US" sz="1100" b="0" i="0" dirty="0" err="1" smtClean="0">
                          <a:latin typeface="+mn-lt"/>
                        </a:rPr>
                        <a:t>ANp</a:t>
                      </a:r>
                      <a:endParaRPr lang="en-US" sz="1100" b="0" i="0" dirty="0" smtClean="0">
                        <a:latin typeface="+mn-lt"/>
                      </a:endParaRP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D</a:t>
                      </a:r>
                      <a:endParaRPr lang="en-US"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153418">
                <a:tc>
                  <a:txBody>
                    <a:bodyPr/>
                    <a:lstStyle/>
                    <a:p>
                      <a:pPr marL="342900" marR="0" indent="-34290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14</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Which statement most supports the purpose of the</a:t>
                      </a:r>
                      <a:r>
                        <a:rPr lang="en-US" sz="1200" b="0" u="none" baseline="0" dirty="0" smtClean="0">
                          <a:solidFill>
                            <a:schemeClr val="tx1"/>
                          </a:solidFill>
                          <a:effectLst/>
                        </a:rPr>
                        <a:t> </a:t>
                      </a:r>
                      <a:r>
                        <a:rPr lang="en-US" sz="1200" b="0" u="none" dirty="0" smtClean="0">
                          <a:solidFill>
                            <a:schemeClr val="tx1"/>
                          </a:solidFill>
                          <a:effectLst/>
                        </a:rPr>
                        <a:t>article </a:t>
                      </a:r>
                      <a:r>
                        <a:rPr lang="en-US" sz="1200" b="1" i="1" u="sng" dirty="0" smtClean="0">
                          <a:solidFill>
                            <a:schemeClr val="tx1"/>
                          </a:solidFill>
                          <a:effectLst/>
                        </a:rPr>
                        <a:t>STEM Educator</a:t>
                      </a:r>
                      <a:r>
                        <a:rPr lang="en-US" sz="1200" b="0" u="none" dirty="0" smtClean="0">
                          <a:solidFill>
                            <a:schemeClr val="tx1"/>
                          </a:solidFill>
                          <a:effectLst/>
                        </a:rPr>
                        <a:t>?</a:t>
                      </a:r>
                      <a:r>
                        <a:rPr lang="en-US" sz="1200" b="0" u="none" baseline="0" dirty="0" smtClean="0">
                          <a:solidFill>
                            <a:schemeClr val="tx1"/>
                          </a:solidFill>
                          <a:effectLst/>
                        </a:rPr>
                        <a:t> </a:t>
                      </a:r>
                      <a:r>
                        <a:rPr lang="en-US" sz="1100" b="0" i="0" baseline="0" dirty="0" smtClean="0">
                          <a:effectLst/>
                          <a:latin typeface="Calibri" pitchFamily="34" charset="0"/>
                          <a:cs typeface="Helvetica" pitchFamily="34" charset="0"/>
                        </a:rPr>
                        <a:t>T</a:t>
                      </a:r>
                      <a:r>
                        <a:rPr lang="en-US" sz="1100" b="0" i="0" dirty="0" smtClean="0">
                          <a:effectLst/>
                          <a:latin typeface="+mn-lt"/>
                        </a:rPr>
                        <a:t>oward</a:t>
                      </a:r>
                      <a:endParaRPr lang="en-US" sz="1100" b="0" i="0" baseline="0" dirty="0" smtClean="0">
                        <a:effectLst/>
                        <a:latin typeface="+mn-lt"/>
                      </a:endParaRPr>
                    </a:p>
                    <a:p>
                      <a:pPr marL="342900" marR="0" indent="-342900" algn="l" defTabSz="966612" rtl="0" eaLnBrk="1" fontAlgn="auto" latinLnBrk="0" hangingPunct="1">
                        <a:lnSpc>
                          <a:spcPct val="100000"/>
                        </a:lnSpc>
                        <a:spcBef>
                          <a:spcPts val="0"/>
                        </a:spcBef>
                        <a:spcAft>
                          <a:spcPts val="0"/>
                        </a:spcAft>
                        <a:buClrTx/>
                        <a:buSzTx/>
                        <a:buFontTx/>
                        <a:buNone/>
                        <a:tabLst/>
                        <a:defRPr/>
                      </a:pPr>
                      <a:r>
                        <a:rPr lang="en-US" sz="1100" b="0" i="0" dirty="0" smtClean="0">
                          <a:effectLst/>
                          <a:latin typeface="+mn-lt"/>
                        </a:rPr>
                        <a:t>RI.6.9 DOK3</a:t>
                      </a:r>
                      <a:r>
                        <a:rPr lang="en-US" sz="1100" b="0" i="0" baseline="0" dirty="0" smtClean="0">
                          <a:effectLst/>
                          <a:latin typeface="+mn-lt"/>
                        </a:rPr>
                        <a:t>-EVf</a:t>
                      </a:r>
                      <a:endParaRPr lang="en-US" sz="1100" b="0" i="0" dirty="0" smtClean="0">
                        <a:effectLst/>
                        <a:latin typeface="+mn-lt"/>
                      </a:endParaRP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15</a:t>
                      </a:r>
                      <a:r>
                        <a:rPr lang="en-US" sz="1200" b="1" u="none" dirty="0" smtClean="0">
                          <a:solidFill>
                            <a:schemeClr val="tx1"/>
                          </a:solidFill>
                          <a:effectLst>
                            <a:outerShdw blurRad="38100" dist="38100" dir="2700000" algn="tl">
                              <a:srgbClr val="000000">
                                <a:alpha val="43137"/>
                              </a:srgbClr>
                            </a:outerShdw>
                          </a:effectLst>
                        </a:rPr>
                        <a:t>                                </a:t>
                      </a:r>
                      <a:r>
                        <a:rPr lang="en-US" sz="1200" b="1" u="none" dirty="0" smtClean="0">
                          <a:solidFill>
                            <a:schemeClr val="tx1"/>
                          </a:solidFill>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a:t>
                      </a:r>
                      <a:r>
                        <a:rPr lang="en-US" sz="1200" b="1" u="sng" baseline="0" dirty="0" smtClean="0">
                          <a:solidFill>
                            <a:schemeClr val="tx1"/>
                          </a:solidFill>
                          <a:effectLst>
                            <a:outerShdw blurRad="38100" dist="38100" dir="2700000" algn="tl">
                              <a:srgbClr val="000000">
                                <a:alpha val="43137"/>
                              </a:srgbClr>
                            </a:outerShdw>
                          </a:effectLst>
                        </a:rPr>
                        <a:t> Response</a:t>
                      </a:r>
                      <a:r>
                        <a:rPr lang="en-US" sz="1200" b="0" i="1" u="none" baseline="0" dirty="0" smtClean="0">
                          <a:solidFill>
                            <a:schemeClr val="tx1"/>
                          </a:solidFill>
                          <a:effectLst/>
                        </a:rPr>
                        <a:t>    </a:t>
                      </a:r>
                      <a:r>
                        <a:rPr lang="en-US" sz="1200" b="0" u="none" dirty="0" smtClean="0">
                          <a:solidFill>
                            <a:schemeClr val="tx1"/>
                          </a:solidFill>
                          <a:effectLst/>
                        </a:rPr>
                        <a:t>Toward Standard R.L6.6 DOK3-APx</a:t>
                      </a:r>
                      <a:endParaRPr lang="en-US" sz="1200" b="0" u="sng" dirty="0" smtClean="0">
                        <a:solidFill>
                          <a:schemeClr val="tx1"/>
                        </a:solidFill>
                        <a:effectLst>
                          <a:outerShdw blurRad="38100" dist="38100" dir="2700000" algn="tl">
                            <a:srgbClr val="000000">
                              <a:alpha val="43137"/>
                            </a:srgbClr>
                          </a:outerShdw>
                        </a:effectLst>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200" b="0" i="1" u="none" baseline="0" dirty="0" smtClean="0">
                          <a:solidFill>
                            <a:schemeClr val="tx1"/>
                          </a:solidFill>
                          <a:effectLst/>
                        </a:rPr>
                        <a:t>      </a:t>
                      </a:r>
                      <a:endParaRPr lang="en-US" sz="1200" b="0" i="1" u="none" dirty="0" smtClean="0">
                        <a:solidFill>
                          <a:schemeClr val="tx1"/>
                        </a:solidFill>
                        <a:effectLst/>
                      </a:endParaRP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3pts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16</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 </a:t>
                      </a:r>
                      <a:r>
                        <a:rPr lang="en-US" sz="1200" b="1" u="sng" dirty="0" err="1" smtClean="0">
                          <a:solidFill>
                            <a:schemeClr val="tx1"/>
                          </a:solidFill>
                          <a:effectLst>
                            <a:outerShdw blurRad="38100" dist="38100" dir="2700000" algn="tl">
                              <a:srgbClr val="000000">
                                <a:alpha val="43137"/>
                              </a:srgbClr>
                            </a:outerShdw>
                          </a:effectLst>
                        </a:rPr>
                        <a:t>Response</a:t>
                      </a:r>
                      <a:r>
                        <a:rPr lang="en-US" sz="1200" b="0" u="none" dirty="0" err="1" smtClean="0">
                          <a:solidFill>
                            <a:schemeClr val="tx1"/>
                          </a:solidFill>
                          <a:effectLst/>
                        </a:rPr>
                        <a:t>T</a:t>
                      </a:r>
                      <a:r>
                        <a:rPr lang="en-US" sz="1200" b="0" u="none" dirty="0" smtClean="0">
                          <a:solidFill>
                            <a:schemeClr val="tx1"/>
                          </a:solidFill>
                          <a:effectLst/>
                        </a:rPr>
                        <a:t> </a:t>
                      </a:r>
                      <a:r>
                        <a:rPr lang="en-US" sz="1200" b="0" u="none" dirty="0" err="1" smtClean="0">
                          <a:solidFill>
                            <a:schemeClr val="tx1"/>
                          </a:solidFill>
                          <a:effectLst/>
                        </a:rPr>
                        <a:t>oward</a:t>
                      </a:r>
                      <a:r>
                        <a:rPr lang="en-US" sz="1200" b="0" u="none" dirty="0" smtClean="0">
                          <a:solidFill>
                            <a:schemeClr val="tx1"/>
                          </a:solidFill>
                          <a:effectLst/>
                        </a:rPr>
                        <a:t> Standard R.I6.9 DOK4-SYU</a:t>
                      </a:r>
                      <a:endParaRPr lang="en-US" sz="1200" b="0" u="sng" dirty="0" smtClean="0">
                        <a:solidFill>
                          <a:schemeClr val="tx1"/>
                        </a:solidFill>
                        <a:effectLst>
                          <a:outerShdw blurRad="38100" dist="38100" dir="2700000" algn="tl">
                            <a:srgbClr val="000000">
                              <a:alpha val="43137"/>
                            </a:srgbClr>
                          </a:outerShdw>
                        </a:effectLst>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Write</a:t>
                      </a:r>
                      <a:r>
                        <a:rPr lang="en-US" sz="1200" b="1" u="sng" baseline="0" dirty="0" smtClean="0">
                          <a:solidFill>
                            <a:schemeClr val="tx1"/>
                          </a:solidFill>
                          <a:effectLst>
                            <a:outerShdw blurRad="38100" dist="38100" dir="2700000" algn="tl">
                              <a:srgbClr val="000000">
                                <a:alpha val="43137"/>
                              </a:srgbClr>
                            </a:outerShdw>
                          </a:effectLst>
                        </a:rPr>
                        <a:t> and Revise </a:t>
                      </a:r>
                      <a:r>
                        <a:rPr lang="en-US" sz="1200" b="0" u="none" baseline="0" dirty="0" smtClean="0">
                          <a:solidFill>
                            <a:schemeClr val="tx1"/>
                          </a:solidFill>
                          <a:effectLst/>
                        </a:rPr>
                        <a:t>W.6.1c</a:t>
                      </a:r>
                      <a:endParaRPr lang="en-US"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17</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Brief</a:t>
                      </a:r>
                      <a:r>
                        <a:rPr lang="en-US" sz="1200" b="1" u="sng" baseline="0" dirty="0" smtClean="0">
                          <a:solidFill>
                            <a:schemeClr val="tx1"/>
                          </a:solidFill>
                          <a:effectLst>
                            <a:outerShdw blurRad="38100" dist="38100" dir="2700000" algn="tl">
                              <a:srgbClr val="000000">
                                <a:alpha val="43137"/>
                              </a:srgbClr>
                            </a:outerShdw>
                          </a:effectLst>
                        </a:rPr>
                        <a:t> Write </a:t>
                      </a:r>
                      <a:endParaRPr lang="en-US"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18</a:t>
                      </a:r>
                      <a:r>
                        <a:rPr lang="en-US" sz="1200" b="1" u="none" baseline="0" dirty="0" smtClean="0">
                          <a:solidFill>
                            <a:schemeClr val="tx1"/>
                          </a:solidFill>
                          <a:effectLst>
                            <a:outerShdw blurRad="38100" dist="38100" dir="2700000" algn="tl">
                              <a:srgbClr val="000000">
                                <a:alpha val="43137"/>
                              </a:srgbClr>
                            </a:outerShdw>
                          </a:effectLst>
                        </a:rPr>
                        <a:t>   </a:t>
                      </a:r>
                      <a:r>
                        <a:rPr lang="en-US" sz="1100" b="0" u="none" baseline="0" dirty="0" smtClean="0">
                          <a:solidFill>
                            <a:schemeClr val="tx1"/>
                          </a:solidFill>
                          <a:effectLst/>
                        </a:rPr>
                        <a:t>Choose the two sentences that should be deleted because they are least supportive of the claim in the student’s draft of an argumentative essay.</a:t>
                      </a:r>
                      <a:r>
                        <a:rPr lang="en-US" sz="1100" b="0" u="none" baseline="0" dirty="0" smtClean="0">
                          <a:solidFill>
                            <a:schemeClr val="tx1"/>
                          </a:solidFill>
                          <a:effectLst/>
                          <a:latin typeface="+mn-lt"/>
                          <a:cs typeface="Helvetica" panose="020B0604020202020204" pitchFamily="34" charset="0"/>
                        </a:rPr>
                        <a:t> 6.W.1b (both must be correct)</a:t>
                      </a:r>
                      <a:endParaRPr lang="en-US" sz="1100" b="0" u="none" baseline="0" dirty="0" smtClean="0">
                        <a:solidFill>
                          <a:schemeClr val="tx1"/>
                        </a:solidFill>
                        <a:effectLst/>
                      </a:endParaRP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A,C</a:t>
                      </a:r>
                      <a:endParaRPr lang="en-US"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0">
                <a:tc>
                  <a:txBody>
                    <a:bodyPr/>
                    <a:lstStyle/>
                    <a:p>
                      <a:pPr marL="346075" marR="0" indent="-346075"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19</a:t>
                      </a:r>
                      <a:r>
                        <a:rPr lang="en-US" sz="1200" b="1" u="none" dirty="0" smtClean="0">
                          <a:solidFill>
                            <a:schemeClr val="tx1"/>
                          </a:solidFill>
                          <a:effectLst>
                            <a:outerShdw blurRad="38100" dist="38100" dir="2700000" algn="tl">
                              <a:srgbClr val="000000">
                                <a:alpha val="43137"/>
                              </a:srgbClr>
                            </a:outerShdw>
                          </a:effectLst>
                        </a:rPr>
                        <a:t>   </a:t>
                      </a:r>
                      <a:r>
                        <a:rPr lang="en-US" sz="1100" b="0" u="none" dirty="0" smtClean="0"/>
                        <a:t>Which </a:t>
                      </a:r>
                      <a:r>
                        <a:rPr lang="en-US" sz="1100" b="0" dirty="0" smtClean="0"/>
                        <a:t>two verbs would be more precise and grade appropriate to replace the underlined</a:t>
                      </a:r>
                    </a:p>
                    <a:p>
                      <a:pPr marL="346075" marR="0" indent="-346075" algn="l" defTabSz="1018809" rtl="0" eaLnBrk="1" fontAlgn="auto" latinLnBrk="0" hangingPunct="1">
                        <a:lnSpc>
                          <a:spcPct val="100000"/>
                        </a:lnSpc>
                        <a:spcBef>
                          <a:spcPts val="0"/>
                        </a:spcBef>
                        <a:spcAft>
                          <a:spcPts val="0"/>
                        </a:spcAft>
                        <a:buClrTx/>
                        <a:buSzTx/>
                        <a:buFontTx/>
                        <a:buNone/>
                        <a:tabLst/>
                        <a:defRPr/>
                      </a:pPr>
                      <a:r>
                        <a:rPr lang="en-US" sz="1100" b="0" dirty="0" smtClean="0"/>
                        <a:t>verbs?  L.6.2d</a:t>
                      </a: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1200" b="1" dirty="0" smtClean="0">
                          <a:effectLst>
                            <a:outerShdw blurRad="38100" dist="38100" dir="2700000" algn="tl">
                              <a:srgbClr val="000000">
                                <a:alpha val="43137"/>
                              </a:srgbClr>
                            </a:outerShdw>
                          </a:effectLst>
                        </a:rPr>
                        <a:t>D</a:t>
                      </a:r>
                      <a:endParaRPr lang="en-US"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151242">
                <a:tc>
                  <a:txBody>
                    <a:bodyPr/>
                    <a:lstStyle/>
                    <a:p>
                      <a:pPr marL="346075" marR="0" lvl="0" indent="-346075"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20</a:t>
                      </a:r>
                      <a:r>
                        <a:rPr lang="en-US" sz="1200" b="1" u="none" dirty="0" smtClean="0">
                          <a:solidFill>
                            <a:schemeClr val="tx1"/>
                          </a:solidFill>
                          <a:effectLst>
                            <a:outerShdw blurRad="38100" dist="38100" dir="2700000" algn="tl">
                              <a:srgbClr val="000000">
                                <a:alpha val="43137"/>
                              </a:srgbClr>
                            </a:outerShdw>
                          </a:effectLst>
                        </a:rPr>
                        <a:t>    </a:t>
                      </a:r>
                      <a:r>
                        <a:rPr kumimoji="0" lang="en-US" sz="1100" b="0" i="0" u="none" strike="noStrike" kern="1200" cap="none" spc="0" normalizeH="0" baseline="0" noProof="0" dirty="0" smtClean="0">
                          <a:ln>
                            <a:noFill/>
                          </a:ln>
                          <a:solidFill>
                            <a:prstClr val="black"/>
                          </a:solidFill>
                          <a:effectLst/>
                          <a:uLnTx/>
                          <a:uFillTx/>
                          <a:latin typeface="+mn-lt"/>
                          <a:ea typeface="+mn-ea"/>
                          <a:cs typeface="Helvetica" pitchFamily="34" charset="0"/>
                        </a:rPr>
                        <a:t>A student needs to edit his sentences.  Which two sentences do not have  errors in grammar</a:t>
                      </a:r>
                    </a:p>
                    <a:p>
                      <a:pPr marL="346075" marR="0" lvl="0" indent="-346075"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Helvetica" pitchFamily="34" charset="0"/>
                        </a:rPr>
                        <a:t>usage? L.6.1c  (both must be correct)</a:t>
                      </a: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B,D</a:t>
                      </a:r>
                      <a:endParaRPr lang="en-US"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bl>
          </a:graphicData>
        </a:graphic>
      </p:graphicFrame>
    </p:spTree>
    <p:extLst>
      <p:ext uri="{BB962C8B-B14F-4D97-AF65-F5344CB8AC3E}">
        <p14:creationId xmlns:p14="http://schemas.microsoft.com/office/powerpoint/2010/main" val="3820921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grpSp>
        <p:nvGrpSpPr>
          <p:cNvPr id="5" name="Group 19"/>
          <p:cNvGrpSpPr/>
          <p:nvPr/>
        </p:nvGrpSpPr>
        <p:grpSpPr>
          <a:xfrm>
            <a:off x="835909" y="1807212"/>
            <a:ext cx="5829300" cy="5126989"/>
            <a:chOff x="786738" y="357732"/>
            <a:chExt cx="5486400" cy="4893944"/>
          </a:xfrm>
        </p:grpSpPr>
        <p:sp>
          <p:nvSpPr>
            <p:cNvPr id="6" name="TextBox 5"/>
            <p:cNvSpPr txBox="1"/>
            <p:nvPr/>
          </p:nvSpPr>
          <p:spPr>
            <a:xfrm>
              <a:off x="786738" y="3160757"/>
              <a:ext cx="5486400" cy="2090919"/>
            </a:xfrm>
            <a:prstGeom prst="rect">
              <a:avLst/>
            </a:prstGeom>
            <a:noFill/>
            <a:ln>
              <a:noFill/>
            </a:ln>
          </p:spPr>
          <p:txBody>
            <a:bodyPr wrap="square" lIns="96661" tIns="48331" rIns="96661" bIns="48331" rtlCol="0">
              <a:spAutoFit/>
            </a:bodyPr>
            <a:lstStyle/>
            <a:p>
              <a:r>
                <a:rPr lang="en-US" sz="3400" b="1" dirty="0">
                  <a:effectLst>
                    <a:outerShdw blurRad="38100" dist="38100" dir="2700000" algn="tl">
                      <a:srgbClr val="000000">
                        <a:alpha val="43137"/>
                      </a:srgbClr>
                    </a:outerShdw>
                  </a:effectLst>
                </a:rPr>
                <a:t>Student Copy</a:t>
              </a:r>
            </a:p>
            <a:p>
              <a:r>
                <a:rPr lang="en-US" sz="3400" b="1" dirty="0">
                  <a:effectLst>
                    <a:outerShdw blurRad="38100" dist="38100" dir="2700000" algn="tl">
                      <a:srgbClr val="000000">
                        <a:alpha val="43137"/>
                      </a:srgbClr>
                    </a:outerShdw>
                  </a:effectLst>
                </a:rPr>
                <a:t>Pre-Assessment Quarter </a:t>
              </a:r>
              <a:r>
                <a:rPr lang="en-US" sz="3400" b="1" dirty="0" smtClean="0">
                  <a:effectLst>
                    <a:outerShdw blurRad="38100" dist="38100" dir="2700000" algn="tl">
                      <a:srgbClr val="000000">
                        <a:alpha val="43137"/>
                      </a:srgbClr>
                    </a:outerShdw>
                  </a:effectLst>
                </a:rPr>
                <a:t>4</a:t>
              </a:r>
            </a:p>
            <a:p>
              <a:endParaRPr lang="en-US" sz="3400" b="1" dirty="0">
                <a:effectLst>
                  <a:outerShdw blurRad="38100" dist="38100" dir="2700000" algn="tl">
                    <a:srgbClr val="000000">
                      <a:alpha val="43137"/>
                    </a:srgbClr>
                  </a:outerShdw>
                </a:effectLst>
              </a:endParaRPr>
            </a:p>
            <a:p>
              <a:r>
                <a:rPr lang="en-US" sz="3400" b="1" dirty="0">
                  <a:effectLst>
                    <a:outerShdw blurRad="38100" dist="38100" dir="2700000" algn="tl">
                      <a:srgbClr val="000000">
                        <a:alpha val="43137"/>
                      </a:srgbClr>
                    </a:outerShdw>
                  </a:effectLst>
                </a:rPr>
                <a:t>Name ____________________</a:t>
              </a:r>
            </a:p>
          </p:txBody>
        </p:sp>
        <p:sp>
          <p:nvSpPr>
            <p:cNvPr id="9" name="Rectangle 8"/>
            <p:cNvSpPr/>
            <p:nvPr/>
          </p:nvSpPr>
          <p:spPr>
            <a:xfrm>
              <a:off x="1066800" y="357732"/>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12" name="Right Triangle 1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Right Triangle 1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19" name="Group 18"/>
          <p:cNvGrpSpPr/>
          <p:nvPr/>
        </p:nvGrpSpPr>
        <p:grpSpPr>
          <a:xfrm>
            <a:off x="745105" y="2872246"/>
            <a:ext cx="2379789" cy="1665463"/>
            <a:chOff x="1031136" y="1343650"/>
            <a:chExt cx="2379789" cy="1665463"/>
          </a:xfrm>
        </p:grpSpPr>
        <p:sp>
          <p:nvSpPr>
            <p:cNvPr id="20" name="Parallelogram 19"/>
            <p:cNvSpPr/>
            <p:nvPr/>
          </p:nvSpPr>
          <p:spPr>
            <a:xfrm rot="1293572" flipH="1">
              <a:off x="1031136" y="1366098"/>
              <a:ext cx="2352248"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1" name="Parallelogram 20"/>
            <p:cNvSpPr/>
            <p:nvPr/>
          </p:nvSpPr>
          <p:spPr>
            <a:xfrm>
              <a:off x="1371601" y="1343650"/>
              <a:ext cx="2039324"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2" name="Rectangle 21"/>
            <p:cNvSpPr/>
            <p:nvPr/>
          </p:nvSpPr>
          <p:spPr>
            <a:xfrm>
              <a:off x="1821282" y="1752336"/>
              <a:ext cx="1207949"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6 </a:t>
              </a:r>
            </a:p>
          </p:txBody>
        </p:sp>
      </p:grpSp>
    </p:spTree>
    <p:extLst>
      <p:ext uri="{BB962C8B-B14F-4D97-AF65-F5344CB8AC3E}">
        <p14:creationId xmlns:p14="http://schemas.microsoft.com/office/powerpoint/2010/main" val="3553763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5" name="TextBox 4"/>
          <p:cNvSpPr txBox="1"/>
          <p:nvPr/>
        </p:nvSpPr>
        <p:spPr>
          <a:xfrm>
            <a:off x="380999" y="228600"/>
            <a:ext cx="7229475" cy="6683728"/>
          </a:xfrm>
          <a:prstGeom prst="rect">
            <a:avLst/>
          </a:prstGeom>
          <a:noFill/>
        </p:spPr>
        <p:txBody>
          <a:bodyPr wrap="square" lIns="96367" tIns="48184" rIns="96367" bIns="48184" rtlCol="0">
            <a:spAutoFit/>
          </a:bodyPr>
          <a:lstStyle/>
          <a:p>
            <a:r>
              <a:rPr lang="en-US" sz="1200" b="1" dirty="0" smtClean="0"/>
              <a:t>Read </a:t>
            </a:r>
            <a:r>
              <a:rPr lang="en-US" sz="1200" b="1" dirty="0"/>
              <a:t>the Directions.  </a:t>
            </a:r>
          </a:p>
          <a:p>
            <a:endParaRPr lang="en-US" sz="1200" u="sng" dirty="0"/>
          </a:p>
          <a:p>
            <a:r>
              <a:rPr lang="en-US" sz="1200" b="1" u="sng" dirty="0" smtClean="0"/>
              <a:t>Part 1</a:t>
            </a:r>
            <a:endParaRPr lang="en-US" sz="1200" b="1" u="sng" dirty="0"/>
          </a:p>
          <a:p>
            <a:r>
              <a:rPr lang="en-US" sz="1200" dirty="0"/>
              <a:t>You will read </a:t>
            </a:r>
            <a:r>
              <a:rPr lang="en-US" sz="1200" dirty="0" smtClean="0"/>
              <a:t>several literary and informational text sources about science.</a:t>
            </a:r>
          </a:p>
          <a:p>
            <a:endParaRPr lang="en-US" sz="1200" dirty="0" smtClean="0"/>
          </a:p>
          <a:p>
            <a:r>
              <a:rPr lang="en-US" sz="1200" dirty="0" smtClean="0"/>
              <a:t>As </a:t>
            </a:r>
            <a:r>
              <a:rPr lang="en-US" sz="1200" dirty="0"/>
              <a:t>you read, take notes on these sources.  </a:t>
            </a:r>
            <a:endParaRPr lang="en-US" sz="1200" dirty="0" smtClean="0"/>
          </a:p>
          <a:p>
            <a:r>
              <a:rPr lang="en-US" sz="1200" dirty="0" smtClean="0"/>
              <a:t>Then </a:t>
            </a:r>
            <a:r>
              <a:rPr lang="en-US" sz="1200" dirty="0"/>
              <a:t>you will answer several research questions about these </a:t>
            </a:r>
            <a:r>
              <a:rPr lang="en-US" sz="1200" dirty="0" smtClean="0"/>
              <a:t>sources</a:t>
            </a:r>
            <a:r>
              <a:rPr lang="en-US" sz="1200" dirty="0">
                <a:solidFill>
                  <a:srgbClr val="FF0000"/>
                </a:solidFill>
              </a:rPr>
              <a:t>. </a:t>
            </a:r>
            <a:endParaRPr lang="en-US" sz="1200" dirty="0" smtClean="0">
              <a:solidFill>
                <a:srgbClr val="FF0000"/>
              </a:solidFill>
            </a:endParaRPr>
          </a:p>
          <a:p>
            <a:pPr marL="359702" indent="-359702">
              <a:defRPr/>
            </a:pPr>
            <a:endParaRPr lang="en-US" sz="1200" b="1" dirty="0">
              <a:solidFill>
                <a:srgbClr val="FF0000"/>
              </a:solidFill>
            </a:endParaRPr>
          </a:p>
          <a:p>
            <a:r>
              <a:rPr lang="en-US" sz="1200" b="1" dirty="0"/>
              <a:t>Steps you will be following:</a:t>
            </a:r>
          </a:p>
          <a:p>
            <a:r>
              <a:rPr lang="en-US" sz="1200" dirty="0"/>
              <a:t>In order to help you plan and write your </a:t>
            </a:r>
            <a:r>
              <a:rPr lang="en-US" sz="1200" dirty="0" smtClean="0"/>
              <a:t>opinion piece you </a:t>
            </a:r>
            <a:r>
              <a:rPr lang="en-US" sz="1200" dirty="0"/>
              <a:t>will do all of the following:</a:t>
            </a:r>
          </a:p>
          <a:p>
            <a:pPr marL="228600" indent="-228600">
              <a:buAutoNum type="arabicPeriod"/>
            </a:pPr>
            <a:r>
              <a:rPr lang="en-US" sz="1200" dirty="0" smtClean="0"/>
              <a:t>Read the literary and informational sources.</a:t>
            </a:r>
          </a:p>
          <a:p>
            <a:r>
              <a:rPr lang="en-US" sz="1200" dirty="0" smtClean="0"/>
              <a:t>2</a:t>
            </a:r>
            <a:r>
              <a:rPr lang="en-US" sz="1200" dirty="0"/>
              <a:t>. </a:t>
            </a:r>
            <a:r>
              <a:rPr lang="en-US" sz="1200" dirty="0" smtClean="0"/>
              <a:t>  Answer </a:t>
            </a:r>
            <a:r>
              <a:rPr lang="en-US" sz="1200" dirty="0"/>
              <a:t>several questions about the sources.</a:t>
            </a:r>
          </a:p>
          <a:p>
            <a:r>
              <a:rPr lang="en-US" sz="1200" dirty="0"/>
              <a:t>3. </a:t>
            </a:r>
            <a:r>
              <a:rPr lang="en-US" sz="1200" dirty="0" smtClean="0"/>
              <a:t>  Plan </a:t>
            </a:r>
            <a:r>
              <a:rPr lang="en-US" sz="1200" dirty="0"/>
              <a:t>your </a:t>
            </a:r>
            <a:r>
              <a:rPr lang="en-US" sz="1200" dirty="0" smtClean="0"/>
              <a:t>opinion piece.</a:t>
            </a:r>
            <a:endParaRPr lang="en-US" sz="1200" dirty="0"/>
          </a:p>
          <a:p>
            <a:endParaRPr lang="en-US" sz="1200" b="1" dirty="0">
              <a:solidFill>
                <a:srgbClr val="FF0000"/>
              </a:solidFill>
            </a:endParaRPr>
          </a:p>
          <a:p>
            <a:r>
              <a:rPr lang="en-US" sz="1200" b="1" dirty="0"/>
              <a:t>Directions for beginning:</a:t>
            </a:r>
          </a:p>
          <a:p>
            <a:r>
              <a:rPr lang="en-US" sz="1200" dirty="0"/>
              <a:t>You will now read </a:t>
            </a:r>
            <a:r>
              <a:rPr lang="en-US" sz="1200" dirty="0" smtClean="0"/>
              <a:t>several literary and informational sources. Take </a:t>
            </a:r>
            <a:r>
              <a:rPr lang="en-US" sz="1200" dirty="0"/>
              <a:t>notes because you may want to refer to your notes </a:t>
            </a:r>
            <a:r>
              <a:rPr lang="en-US" sz="1200" dirty="0" smtClean="0"/>
              <a:t>when </a:t>
            </a:r>
            <a:r>
              <a:rPr lang="en-US" sz="1200" dirty="0"/>
              <a:t>you </a:t>
            </a:r>
            <a:r>
              <a:rPr lang="en-US" sz="1200" dirty="0" smtClean="0"/>
              <a:t>later plan </a:t>
            </a:r>
            <a:r>
              <a:rPr lang="en-US" sz="1200" dirty="0"/>
              <a:t>your </a:t>
            </a:r>
            <a:r>
              <a:rPr lang="en-US" sz="1200" dirty="0" smtClean="0"/>
              <a:t>opinion piece. You </a:t>
            </a:r>
            <a:r>
              <a:rPr lang="en-US" sz="1200" dirty="0"/>
              <a:t>can refer to any of the sources as often as you like</a:t>
            </a:r>
            <a:r>
              <a:rPr lang="en-US" sz="1200" dirty="0">
                <a:solidFill>
                  <a:srgbClr val="FF0000"/>
                </a:solidFill>
              </a:rPr>
              <a:t>.</a:t>
            </a:r>
            <a:r>
              <a:rPr lang="en-US" sz="1200" b="1" dirty="0">
                <a:solidFill>
                  <a:srgbClr val="FF0000"/>
                </a:solidFill>
              </a:rPr>
              <a:t> </a:t>
            </a:r>
          </a:p>
          <a:p>
            <a:endParaRPr lang="en-US" sz="1200" b="1" dirty="0">
              <a:solidFill>
                <a:srgbClr val="FF0000"/>
              </a:solidFill>
            </a:endParaRPr>
          </a:p>
          <a:p>
            <a:r>
              <a:rPr lang="en-US" sz="1200" b="1" dirty="0"/>
              <a:t>Questions</a:t>
            </a:r>
          </a:p>
          <a:p>
            <a:r>
              <a:rPr lang="en-US" sz="1200" dirty="0"/>
              <a:t>Answer the questions.  Your answers to these questions will be scored. Also, they will help you think about the sources you’ve read, which should help you plan your </a:t>
            </a:r>
            <a:r>
              <a:rPr lang="en-US" sz="1200" dirty="0" smtClean="0"/>
              <a:t>opinion piece.</a:t>
            </a:r>
            <a:endParaRPr lang="en-US" sz="1200" dirty="0"/>
          </a:p>
          <a:p>
            <a:endParaRPr lang="en-US" sz="1200" dirty="0">
              <a:solidFill>
                <a:srgbClr val="FF0000"/>
              </a:solidFill>
            </a:endParaRPr>
          </a:p>
          <a:p>
            <a:r>
              <a:rPr lang="en-US" sz="1200" b="1" u="sng" dirty="0"/>
              <a:t>Part 2</a:t>
            </a:r>
            <a:r>
              <a:rPr lang="en-US" sz="1200" b="1" dirty="0"/>
              <a:t> </a:t>
            </a:r>
          </a:p>
          <a:p>
            <a:pPr>
              <a:defRPr/>
            </a:pPr>
            <a:r>
              <a:rPr lang="en-US" sz="1200" dirty="0"/>
              <a:t>You are </a:t>
            </a:r>
            <a:r>
              <a:rPr lang="en-US" sz="1200" dirty="0" smtClean="0"/>
              <a:t>a student who traveled with a STEM Educator to the Ice </a:t>
            </a:r>
            <a:r>
              <a:rPr lang="en-US" sz="1200" dirty="0"/>
              <a:t>Cube project in the Antarctica.  </a:t>
            </a:r>
            <a:r>
              <a:rPr lang="en-US" sz="1200" dirty="0" smtClean="0"/>
              <a:t>You are now returning and have </a:t>
            </a:r>
            <a:r>
              <a:rPr lang="en-US" sz="1200" dirty="0"/>
              <a:t>been asked to convince </a:t>
            </a:r>
            <a:r>
              <a:rPr lang="en-US" sz="1200" dirty="0" smtClean="0"/>
              <a:t>other students to </a:t>
            </a:r>
            <a:r>
              <a:rPr lang="en-US" sz="1200" dirty="0"/>
              <a:t>become </a:t>
            </a:r>
            <a:r>
              <a:rPr lang="en-US" sz="1200" dirty="0" smtClean="0"/>
              <a:t>more interested in science, engineering, technology and mathematics based on your experiences in the Antarctica, by writing an opinion piece.</a:t>
            </a:r>
            <a:endParaRPr lang="en-US" sz="1200" dirty="0"/>
          </a:p>
          <a:p>
            <a:endParaRPr lang="en-US" sz="1200" dirty="0">
              <a:solidFill>
                <a:srgbClr val="FF0000"/>
              </a:solidFill>
            </a:endParaRPr>
          </a:p>
          <a:p>
            <a:r>
              <a:rPr lang="en-US" sz="1200" b="1" u="sng" dirty="0"/>
              <a:t>You will</a:t>
            </a:r>
            <a:r>
              <a:rPr lang="en-US" sz="1200" dirty="0"/>
              <a:t>:</a:t>
            </a:r>
          </a:p>
          <a:p>
            <a:pPr marL="361375" indent="-361375">
              <a:buAutoNum type="arabicPeriod"/>
            </a:pPr>
            <a:r>
              <a:rPr lang="en-US" sz="1200" dirty="0"/>
              <a:t>Plan your writing.  You may use your notes and answers.</a:t>
            </a:r>
          </a:p>
          <a:p>
            <a:pPr marL="361375" indent="-361375">
              <a:buAutoNum type="arabicPeriod"/>
            </a:pPr>
            <a:endParaRPr lang="en-US" sz="1200" dirty="0"/>
          </a:p>
          <a:p>
            <a:pPr marL="361375" indent="-361375">
              <a:buAutoNum type="arabicPeriod"/>
            </a:pPr>
            <a:r>
              <a:rPr lang="en-US" sz="1200" dirty="0"/>
              <a:t>Write – </a:t>
            </a:r>
            <a:r>
              <a:rPr lang="en-US" sz="1200" dirty="0" smtClean="0"/>
              <a:t>revise </a:t>
            </a:r>
            <a:r>
              <a:rPr lang="en-US" sz="1200" dirty="0"/>
              <a:t>and </a:t>
            </a:r>
            <a:r>
              <a:rPr lang="en-US" sz="1200" dirty="0" smtClean="0"/>
              <a:t>edit </a:t>
            </a:r>
            <a:r>
              <a:rPr lang="en-US" sz="1200" dirty="0"/>
              <a:t>your first draft (your teacher will give you paper).</a:t>
            </a:r>
          </a:p>
          <a:p>
            <a:pPr marL="361375" indent="-361375">
              <a:buAutoNum type="arabicPeriod"/>
            </a:pPr>
            <a:endParaRPr lang="en-US" sz="1200" dirty="0"/>
          </a:p>
          <a:p>
            <a:pPr marL="361375" indent="-361375">
              <a:buAutoNum type="arabicPeriod"/>
            </a:pPr>
            <a:r>
              <a:rPr lang="en-US" sz="1200" dirty="0"/>
              <a:t>Write a final draft </a:t>
            </a:r>
            <a:r>
              <a:rPr lang="en-US" sz="1200" dirty="0" smtClean="0"/>
              <a:t>of your opinion piece.</a:t>
            </a:r>
            <a:endParaRPr lang="en-US" sz="1200" dirty="0"/>
          </a:p>
          <a:p>
            <a:pPr marL="361375" indent="-361375">
              <a:buAutoNum type="arabicPeriod"/>
            </a:pPr>
            <a:endParaRPr lang="en-US" sz="800" dirty="0"/>
          </a:p>
          <a:p>
            <a:pPr algn="ctr"/>
            <a:r>
              <a:rPr lang="en-US" sz="1200" b="1" u="sng" dirty="0"/>
              <a:t>How you will be </a:t>
            </a:r>
            <a:r>
              <a:rPr lang="en-US" sz="1200" b="1" u="sng" dirty="0" smtClean="0"/>
              <a:t>scored</a:t>
            </a:r>
            <a:endParaRPr lang="en-US" sz="1200" b="1" u="sng" dirty="0"/>
          </a:p>
        </p:txBody>
      </p:sp>
      <p:graphicFrame>
        <p:nvGraphicFramePr>
          <p:cNvPr id="7" name="Table 6"/>
          <p:cNvGraphicFramePr>
            <a:graphicFrameLocks noGrp="1"/>
          </p:cNvGraphicFramePr>
          <p:nvPr>
            <p:extLst>
              <p:ext uri="{D42A27DB-BD31-4B8C-83A1-F6EECF244321}">
                <p14:modId xmlns:p14="http://schemas.microsoft.com/office/powerpoint/2010/main" val="2109700000"/>
              </p:ext>
            </p:extLst>
          </p:nvPr>
        </p:nvGraphicFramePr>
        <p:xfrm>
          <a:off x="1524000" y="6629400"/>
          <a:ext cx="5062538" cy="1850570"/>
        </p:xfrm>
        <a:graphic>
          <a:graphicData uri="http://schemas.openxmlformats.org/drawingml/2006/table">
            <a:tbl>
              <a:tblPr firstRow="1" bandRow="1">
                <a:tableStyleId>{5940675A-B579-460E-94D1-54222C63F5DA}</a:tableStyleId>
              </a:tblPr>
              <a:tblGrid>
                <a:gridCol w="1075909"/>
                <a:gridCol w="3986629"/>
              </a:tblGrid>
              <a:tr h="150224">
                <a:tc>
                  <a:txBody>
                    <a:bodyPr/>
                    <a:lstStyle/>
                    <a:p>
                      <a:pPr algn="r"/>
                      <a:r>
                        <a:rPr lang="en-US" sz="1000" b="1" i="1" dirty="0" smtClean="0">
                          <a:solidFill>
                            <a:schemeClr val="tx1"/>
                          </a:solidFill>
                        </a:rPr>
                        <a:t>Purpose</a:t>
                      </a:r>
                      <a:endParaRPr lang="en-US" sz="1000" b="1" i="1"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Do you clearly state your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opinion?  </a:t>
                      </a: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Do you stay on topic?</a:t>
                      </a:r>
                      <a:endParaRPr kumimoji="0" lang="en-US" sz="1000" b="1"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n-US" sz="1000" b="1" i="1" dirty="0" smtClean="0">
                          <a:solidFill>
                            <a:schemeClr val="tx1"/>
                          </a:solidFill>
                        </a:rPr>
                        <a:t>Organization</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pPr marL="0" lvl="0" indent="0" defTabSz="1018809">
                        <a:buFont typeface="+mj-lt"/>
                        <a:buNone/>
                        <a:defRPr/>
                      </a:pPr>
                      <a:r>
                        <a:rPr lang="en-US" sz="1000" dirty="0" smtClean="0">
                          <a:solidFill>
                            <a:prstClr val="black"/>
                          </a:solidFill>
                          <a:ea typeface="Calibri"/>
                          <a:cs typeface="Times New Roman"/>
                        </a:rPr>
                        <a:t>Do your ideas flow logically from the introduction to conclusion?  Do you use effective transitions?</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1000" b="1" i="1" dirty="0" smtClean="0">
                          <a:solidFill>
                            <a:schemeClr val="tx1"/>
                          </a:solidFill>
                        </a:rPr>
                        <a:t>Elaboration:</a:t>
                      </a:r>
                    </a:p>
                    <a:p>
                      <a:pPr algn="r"/>
                      <a:r>
                        <a:rPr lang="en-US" sz="1000" b="1" i="1" dirty="0" smtClean="0">
                          <a:solidFill>
                            <a:schemeClr val="tx1"/>
                          </a:solidFill>
                        </a:rPr>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provide evidence from sources about your opinions and elaborate with specific information?</a:t>
                      </a:r>
                      <a:endParaRPr lang="en-US" sz="1000" dirty="0">
                        <a:solidFill>
                          <a:prstClr val="black"/>
                        </a:solidFill>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263435">
                <a:tc>
                  <a:txBody>
                    <a:bodyPr/>
                    <a:lstStyle/>
                    <a:p>
                      <a:pPr algn="r"/>
                      <a:r>
                        <a:rPr lang="en-US" sz="1000" b="1" i="1" dirty="0" smtClean="0">
                          <a:solidFill>
                            <a:schemeClr val="tx1"/>
                          </a:solidFill>
                        </a:rPr>
                        <a:t>Elaboration:</a:t>
                      </a:r>
                    </a:p>
                    <a:p>
                      <a:pPr algn="r"/>
                      <a:r>
                        <a:rPr lang="en-US" sz="1000" b="1" i="1" dirty="0" smtClean="0">
                          <a:solidFill>
                            <a:schemeClr val="tx1"/>
                          </a:solidFill>
                        </a:rPr>
                        <a:t>of language and vocabulary</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express your ideas effectively?  Do you use precise language that is appropriate for your audience and purpose?</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n-US" sz="1000" b="1" i="1" dirty="0" smtClean="0">
                          <a:solidFill>
                            <a:schemeClr val="tx1"/>
                          </a:solidFill>
                        </a:rPr>
                        <a:t>Conventions</a:t>
                      </a:r>
                      <a:endParaRPr lang="en-US" sz="1000" b="1" i="1" dirty="0">
                        <a:solidFill>
                          <a:schemeClr val="tx1"/>
                        </a:solidFill>
                      </a:endParaRPr>
                    </a:p>
                  </a:txBody>
                  <a:tcPr marL="97155" marR="97155" marT="47897" marB="47897" anchor="ctr">
                    <a:solidFill>
                      <a:schemeClr val="accent6">
                        <a:lumMod val="20000"/>
                        <a:lumOff val="80000"/>
                      </a:schemeClr>
                    </a:solidFill>
                  </a:tcPr>
                </a:tc>
                <a:tc>
                  <a:txBody>
                    <a:bodyPr/>
                    <a:lstStyle/>
                    <a:p>
                      <a:pPr marL="0" lvl="0" indent="0" defTabSz="1018809">
                        <a:buFont typeface="+mj-lt"/>
                        <a:buNone/>
                        <a:defRPr/>
                      </a:pPr>
                      <a:r>
                        <a:rPr lang="en-US" sz="1000" b="1" dirty="0" smtClean="0">
                          <a:solidFill>
                            <a:srgbClr val="FF0000"/>
                          </a:solidFill>
                        </a:rPr>
                        <a:t> </a:t>
                      </a:r>
                      <a:r>
                        <a:rPr lang="en-US" sz="1000" dirty="0" smtClean="0">
                          <a:solidFill>
                            <a:prstClr val="black"/>
                          </a:solidFill>
                          <a:ea typeface="Calibri"/>
                          <a:cs typeface="Times New Roman"/>
                        </a:rPr>
                        <a:t>Do you use punctuation, capitalization and spelling correctly?</a:t>
                      </a:r>
                      <a:endParaRPr lang="en-US" sz="1000" dirty="0">
                        <a:solidFill>
                          <a:prstClr val="black"/>
                        </a:solidFill>
                        <a:ea typeface="Calibri"/>
                        <a:cs typeface="Times New Roman"/>
                      </a:endParaRP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85892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Rectangle 4"/>
          <p:cNvSpPr/>
          <p:nvPr/>
        </p:nvSpPr>
        <p:spPr>
          <a:xfrm>
            <a:off x="228600" y="26840"/>
            <a:ext cx="7315200" cy="9175332"/>
          </a:xfrm>
          <a:prstGeom prst="rect">
            <a:avLst/>
          </a:prstGeom>
        </p:spPr>
        <p:txBody>
          <a:bodyPr wrap="square">
            <a:spAutoFit/>
          </a:bodyPr>
          <a:lstStyle/>
          <a:p>
            <a:pPr algn="ctr">
              <a:lnSpc>
                <a:spcPct val="115000"/>
              </a:lnSpc>
              <a:spcAft>
                <a:spcPts val="1000"/>
              </a:spcAft>
            </a:pPr>
            <a:endParaRPr lang="en-US" sz="1200" b="1" u="sng" dirty="0" smtClean="0">
              <a:ea typeface="Calibri"/>
              <a:cs typeface="Times New Roman"/>
            </a:endParaRPr>
          </a:p>
          <a:p>
            <a:pPr algn="ctr">
              <a:lnSpc>
                <a:spcPct val="115000"/>
              </a:lnSpc>
              <a:spcAft>
                <a:spcPts val="1000"/>
              </a:spcAft>
            </a:pPr>
            <a:endParaRPr lang="en-US" sz="1200" b="1" u="sng" dirty="0">
              <a:ea typeface="Calibri"/>
              <a:cs typeface="Times New Roman"/>
            </a:endParaRPr>
          </a:p>
          <a:p>
            <a:pPr algn="ctr">
              <a:lnSpc>
                <a:spcPct val="115000"/>
              </a:lnSpc>
              <a:spcAft>
                <a:spcPts val="1000"/>
              </a:spcAft>
            </a:pPr>
            <a:r>
              <a:rPr lang="en-US" sz="1200" b="1" u="sng" dirty="0" smtClean="0">
                <a:ea typeface="Calibri"/>
                <a:cs typeface="Times New Roman"/>
              </a:rPr>
              <a:t>A Bad Robot </a:t>
            </a:r>
          </a:p>
          <a:p>
            <a:pPr algn="ctr">
              <a:lnSpc>
                <a:spcPct val="115000"/>
              </a:lnSpc>
              <a:spcAft>
                <a:spcPts val="1000"/>
              </a:spcAft>
            </a:pPr>
            <a:r>
              <a:rPr lang="en-US" sz="1000" i="1" dirty="0" smtClean="0">
                <a:ea typeface="Calibri"/>
                <a:cs typeface="Times New Roman"/>
              </a:rPr>
              <a:t>Source: </a:t>
            </a:r>
            <a:r>
              <a:rPr lang="en-US" sz="1000" i="1" dirty="0" err="1" smtClean="0">
                <a:ea typeface="Calibri"/>
                <a:cs typeface="Times New Roman"/>
              </a:rPr>
              <a:t>ReadWorks</a:t>
            </a:r>
            <a:r>
              <a:rPr lang="en-US" sz="1000" i="1" dirty="0" smtClean="0">
                <a:ea typeface="Calibri"/>
                <a:cs typeface="Times New Roman"/>
              </a:rPr>
              <a:t> </a:t>
            </a:r>
          </a:p>
          <a:p>
            <a:r>
              <a:rPr lang="en-US" sz="1200" dirty="0"/>
              <a:t>Bonnie Graham just had to admit it: EARL was a bad robot. No longer could she overlook his many faults. He played music that was just embarrassingly bad. He seemed incapable of cool robot things like dancing the robot or cutting steel with his laser eyes. At night his pistons and spinning gears made so much noise that Bonnie could hardly sleep, even when she got really mad and squeezed him into the closet.  </a:t>
            </a:r>
          </a:p>
          <a:p>
            <a:r>
              <a:rPr lang="en-US" sz="1200" dirty="0"/>
              <a:t/>
            </a:r>
            <a:br>
              <a:rPr lang="en-US" sz="1200" dirty="0"/>
            </a:br>
            <a:r>
              <a:rPr lang="en-US" sz="1200" dirty="0"/>
              <a:t>And then yesterday happened. Bonnie had spent months building her robot. She called it Electronic Armed Robotic </a:t>
            </a:r>
            <a:r>
              <a:rPr lang="en-US" sz="1200" dirty="0" err="1"/>
              <a:t>Laserdeath</a:t>
            </a:r>
            <a:r>
              <a:rPr lang="en-US" sz="1200" dirty="0"/>
              <a:t> (EARL), a name she chose last year when her mother seemed totally cool with the whole laser‐eyed‐robot‐living‐in‐our‐house idea. Bonnie later discovered her mother was joking: the project’s first setback.</a:t>
            </a:r>
          </a:p>
          <a:p>
            <a:r>
              <a:rPr lang="en-US" sz="1200" dirty="0"/>
              <a:t/>
            </a:r>
            <a:br>
              <a:rPr lang="en-US" sz="1200" dirty="0"/>
            </a:br>
            <a:r>
              <a:rPr lang="en-US" sz="1200" dirty="0"/>
              <a:t>From there, Bonnie did all the engineering herself. She designed EARL’s remote stabilization system, using an air‐filled bladder in the machine’s belly to keep its torso upright. She machined the hands from steel bearings coated in vulcanized rubber. Bonnie used lathes at her mom’s tool‐and‐die company to sculpt EARL’s face, with slanting eyes and a mouth full of jagged metal teeth, which made him look terrifying and awesome.  </a:t>
            </a:r>
          </a:p>
          <a:p>
            <a:r>
              <a:rPr lang="en-US" sz="1200" dirty="0"/>
              <a:t/>
            </a:r>
            <a:br>
              <a:rPr lang="en-US" sz="1200" dirty="0"/>
            </a:br>
            <a:r>
              <a:rPr lang="en-US" sz="1200" dirty="0"/>
              <a:t>For 10 months, building EARL consumed all Bonnie’s free time. Her friends at Garrett Morgan High School made a website called WheresBonnie.com, where they posted pictures of Bonnie’s face crudely superimposed onto people climbing the Himalaya Mountains, or shopping in Tokyo.</a:t>
            </a:r>
          </a:p>
          <a:p>
            <a:r>
              <a:rPr lang="en-US" sz="1200" dirty="0"/>
              <a:t/>
            </a:r>
            <a:br>
              <a:rPr lang="en-US" sz="1200" dirty="0"/>
            </a:br>
            <a:r>
              <a:rPr lang="en-US" sz="1200" dirty="0"/>
              <a:t>Ok, seriously I don’t remember the last time I saw you after school, Nicole </a:t>
            </a:r>
            <a:r>
              <a:rPr lang="en-US" sz="1200" dirty="0" err="1"/>
              <a:t>Akmal</a:t>
            </a:r>
            <a:r>
              <a:rPr lang="en-US" sz="1200" dirty="0"/>
              <a:t>, one of Bonnie’s closest friends, wrote in an email. Maybe this “robot” is actually that new boy Chas Phelps? Call me, nerd breath.</a:t>
            </a:r>
          </a:p>
          <a:p>
            <a:r>
              <a:rPr lang="en-US" sz="1200" dirty="0"/>
              <a:t/>
            </a:r>
            <a:br>
              <a:rPr lang="en-US" sz="1200" dirty="0"/>
            </a:br>
            <a:r>
              <a:rPr lang="en-US" sz="1200" dirty="0"/>
              <a:t>So yesterday Bonnie brought EARL to school. She knew he wasn’t quite ready—his software still had bugs, and sometimes his right leg seized. But she couldn’t handle her friends’ needling any longer, or the weird looks from kids she didn’t know.   And man, EARL made one sweet entrance. Trotting up the stairs beside Bonnie, the robot reflected sunlight like a mirror. Everyone fell silent as the two of them passed, and no one heard EARL’s loud buzzing motorized arms and legs over the idling buses.</a:t>
            </a:r>
          </a:p>
          <a:p>
            <a:r>
              <a:rPr lang="en-US" sz="1200" dirty="0"/>
              <a:t/>
            </a:r>
            <a:br>
              <a:rPr lang="en-US" sz="1200" dirty="0"/>
            </a:br>
            <a:r>
              <a:rPr lang="en-US" sz="1200" dirty="0"/>
              <a:t>The euphoria didn’t last long. Once inside, EARL noticed all the metal lockers, the tops of which have metal slats reminiscent of the robot’s face. EARL slipped his rubber hand free of Bonnie’s to inspect the lockers, shoving students aside in the process.   “EARL. Cancel Directive!” Bonnie said.   EARL heard nothing over the din of shrieking students running away in fear. Finally, the robot found a bashed‐in locker door, probably the work of roughhousing football players. More than the other lockers, this one’s bent metal door resembled EARL.  </a:t>
            </a:r>
          </a:p>
          <a:p>
            <a:r>
              <a:rPr lang="en-US" sz="1200" dirty="0"/>
              <a:t/>
            </a:r>
            <a:br>
              <a:rPr lang="en-US" sz="1200" dirty="0"/>
            </a:br>
            <a:r>
              <a:rPr lang="en-US" sz="1200" dirty="0"/>
              <a:t>The robot grabbed it in both hands and ripped it off its hinges.   Bonnie was struck with horror. He’s destroying the school! He’s going to get me expelled! “EARL! CANCEL DIRECTIVE!!” she screamed. EARL froze. The robot’s head spun toward Bonnie as he clutched the locker door closer to his anodized steel chest.  </a:t>
            </a:r>
          </a:p>
          <a:p>
            <a:r>
              <a:rPr lang="en-US" sz="1200" dirty="0"/>
              <a:t/>
            </a:r>
            <a:br>
              <a:rPr lang="en-US" sz="1200" dirty="0"/>
            </a:br>
            <a:r>
              <a:rPr lang="en-US" sz="1200" dirty="0"/>
              <a:t>“Looks like your stupid robot found a friend,” said Brian </a:t>
            </a:r>
            <a:r>
              <a:rPr lang="en-US" sz="1200" dirty="0" err="1"/>
              <a:t>Cotterman</a:t>
            </a:r>
            <a:r>
              <a:rPr lang="en-US" sz="1200" dirty="0"/>
              <a:t>, a classmate who always teased Bonnie about her braces. “Shut up, weasel,” Bonnie shot back. But she was shaking. EARL’s arms could generate 1,200 pounds of pressure per square‐inch, enough to crush bowling balls. But how could its 2.1‐gigahertz microprocessor brain, torn right from her dad’s old laptop, possibly malfunction like this?</a:t>
            </a:r>
            <a:endParaRPr lang="en-US" sz="1200" dirty="0" smtClean="0">
              <a:ea typeface="Calibri"/>
              <a:cs typeface="Times New Roman"/>
            </a:endParaRPr>
          </a:p>
        </p:txBody>
      </p:sp>
      <p:sp>
        <p:nvSpPr>
          <p:cNvPr id="2" name="TextBox 1"/>
          <p:cNvSpPr txBox="1"/>
          <p:nvPr/>
        </p:nvSpPr>
        <p:spPr>
          <a:xfrm>
            <a:off x="5486400" y="228600"/>
            <a:ext cx="2286000" cy="861774"/>
          </a:xfrm>
          <a:prstGeom prst="rect">
            <a:avLst/>
          </a:prstGeom>
          <a:noFill/>
        </p:spPr>
        <p:txBody>
          <a:bodyPr wrap="square" rtlCol="0">
            <a:spAutoFit/>
          </a:bodyPr>
          <a:lstStyle/>
          <a:p>
            <a:r>
              <a:rPr lang="en-US" sz="1000" dirty="0"/>
              <a:t>Grade Equivalent: 5.5</a:t>
            </a:r>
          </a:p>
          <a:p>
            <a:r>
              <a:rPr lang="en-US" sz="1000" dirty="0"/>
              <a:t>Lexile Measure: 890L</a:t>
            </a:r>
            <a:endParaRPr lang="en-US" sz="1000" b="1" dirty="0"/>
          </a:p>
          <a:p>
            <a:r>
              <a:rPr lang="en-US" sz="1000" dirty="0"/>
              <a:t>Mean Sentence Length:11.51</a:t>
            </a:r>
            <a:endParaRPr lang="en-US" sz="1000" b="1" dirty="0"/>
          </a:p>
          <a:p>
            <a:r>
              <a:rPr lang="en-US" sz="1000" dirty="0"/>
              <a:t>Mean Log Word Frequency: 3.24</a:t>
            </a:r>
            <a:endParaRPr lang="en-US" sz="1000" b="1" dirty="0"/>
          </a:p>
          <a:p>
            <a:r>
              <a:rPr lang="en-US" sz="1000" dirty="0"/>
              <a:t>Word Count: 1256</a:t>
            </a:r>
            <a:endParaRPr lang="en-US" sz="1000" b="1" dirty="0">
              <a:effectLst/>
            </a:endParaRPr>
          </a:p>
        </p:txBody>
      </p:sp>
    </p:spTree>
    <p:extLst>
      <p:ext uri="{BB962C8B-B14F-4D97-AF65-F5344CB8AC3E}">
        <p14:creationId xmlns:p14="http://schemas.microsoft.com/office/powerpoint/2010/main" val="407810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5" name="Rectangle 4"/>
          <p:cNvSpPr/>
          <p:nvPr/>
        </p:nvSpPr>
        <p:spPr>
          <a:xfrm>
            <a:off x="228600" y="269053"/>
            <a:ext cx="7315200" cy="9789347"/>
          </a:xfrm>
          <a:prstGeom prst="rect">
            <a:avLst/>
          </a:prstGeom>
        </p:spPr>
        <p:txBody>
          <a:bodyPr wrap="square">
            <a:spAutoFit/>
          </a:bodyPr>
          <a:lstStyle/>
          <a:p>
            <a:pPr algn="ctr">
              <a:lnSpc>
                <a:spcPct val="115000"/>
              </a:lnSpc>
              <a:spcAft>
                <a:spcPts val="1000"/>
              </a:spcAft>
            </a:pPr>
            <a:r>
              <a:rPr lang="en-US" sz="1200" b="1" u="sng" dirty="0">
                <a:ea typeface="Calibri"/>
                <a:cs typeface="Times New Roman"/>
              </a:rPr>
              <a:t>A Bad Robot </a:t>
            </a:r>
            <a:r>
              <a:rPr lang="en-US" sz="1200" b="1" u="sng" dirty="0" smtClean="0">
                <a:ea typeface="Calibri"/>
                <a:cs typeface="Times New Roman"/>
              </a:rPr>
              <a:t>   4.7</a:t>
            </a:r>
            <a:endParaRPr lang="en-US" sz="1200" b="1" u="sng" dirty="0">
              <a:ea typeface="Calibri"/>
              <a:cs typeface="Times New Roman"/>
            </a:endParaRPr>
          </a:p>
          <a:p>
            <a:r>
              <a:rPr lang="en-US" sz="1200" dirty="0"/>
              <a:t>“EARL. Drop,” Bonnie said. The robot walked to her side, but it did not drop the locker door. Bonnie sighed. Reprogramming the robot and reducing its arm strength meant weeks of work, but this was not the time.   “We’re late for homeroom,” said Bonnie, surprised to hear herself say “we.”</a:t>
            </a:r>
          </a:p>
          <a:p>
            <a:r>
              <a:rPr lang="en-US" sz="1200" dirty="0"/>
              <a:t/>
            </a:r>
            <a:br>
              <a:rPr lang="en-US" sz="1200" dirty="0"/>
            </a:br>
            <a:r>
              <a:rPr lang="en-US" sz="1200" dirty="0"/>
              <a:t>EARL is a tool, Bonnie’s mother kept reminding her, not a friend or a puppy.   “Don’t anthropomorphize it, honey,” Bonnie’s mom said one night after she found Bonnie dancing around her bedroom with the metal contraption. “It’s a walking blender. Never forget that.” Right, Bonnie thought, standing in the school hallway. Walking blender. With a shaky hand, she took EARL by the elbow and guided him—it!—into homeroom.  </a:t>
            </a:r>
          </a:p>
          <a:p>
            <a:r>
              <a:rPr lang="en-US" sz="1200" dirty="0"/>
              <a:t/>
            </a:r>
            <a:br>
              <a:rPr lang="en-US" sz="1200" dirty="0"/>
            </a:br>
            <a:r>
              <a:rPr lang="en-US" sz="1200" dirty="0"/>
              <a:t>“Why hello, Bonnie!” said Mrs. </a:t>
            </a:r>
            <a:r>
              <a:rPr lang="en-US" sz="1200" dirty="0" err="1"/>
              <a:t>Grube</a:t>
            </a:r>
            <a:r>
              <a:rPr lang="en-US" sz="1200" dirty="0"/>
              <a:t>, the homeroom teacher for Bonnie’s freshman class. From her open expression, it didn’t seem the teacher had heard the commotion down the hall. “I see you’ve brought your experiment. What is that he’s carrying?” A wave of suppressed giggles swept across the classroom.</a:t>
            </a:r>
          </a:p>
          <a:p>
            <a:r>
              <a:rPr lang="en-US" sz="1200" dirty="0"/>
              <a:t/>
            </a:r>
            <a:br>
              <a:rPr lang="en-US" sz="1200" dirty="0"/>
            </a:br>
            <a:r>
              <a:rPr lang="en-US" sz="1200" dirty="0"/>
              <a:t>“Um, it’s a programming error,” Bonnie said. “I can fix it.” “Hmm,” Mrs. </a:t>
            </a:r>
            <a:r>
              <a:rPr lang="en-US" sz="1200" dirty="0" err="1"/>
              <a:t>Grube</a:t>
            </a:r>
            <a:r>
              <a:rPr lang="en-US" sz="1200" dirty="0"/>
              <a:t> said, pausing for a few uncomfortable seconds, her eyebrows knotted as she figured what to do next. “Well,” said the teacher, her mood brightening, “We’ve all heard a lot about your robot. Why don’t you tell us about him?” Bonnie exhaled. “Great!” she said.</a:t>
            </a:r>
          </a:p>
          <a:p>
            <a:r>
              <a:rPr lang="en-US" sz="1200" dirty="0"/>
              <a:t/>
            </a:r>
            <a:br>
              <a:rPr lang="en-US" sz="1200" dirty="0"/>
            </a:br>
            <a:r>
              <a:rPr lang="en-US" sz="1200" dirty="0"/>
              <a:t>“EARL. Initiate Demonstration Program 1.” The robot turned and faced the class. The students’ backs stiffened. Only now did they see the thing’s true height. Demonstration Program 1 called for EARL, using his right index finger, to press “Play” on the iPod embedded in his chest. The song “Harder, Better, Faster, Stronger” by Daft Punk would flow from speakers in his hips, and EARL would dance, making karate‐chops with his hands as the wheels in his feet executed perfect moonwalks.   Unfortunately there was a locker door in EARL’s right hand, and he refused to let go.   So the robot defaulted to Demonstration Program 2, tapping the iPod with his left index finger. Bonnie watched in horror as her robot waltzed to Celine Dion’s “My Heart Will Go On.” She had forgotten all about Demonstration Program 2. It was written months ago, back when she doubted EARL could handle pop‐and‐lock dance moves.  </a:t>
            </a:r>
          </a:p>
          <a:p>
            <a:r>
              <a:rPr lang="en-US" sz="1200" dirty="0"/>
              <a:t/>
            </a:r>
            <a:br>
              <a:rPr lang="en-US" sz="1200" dirty="0"/>
            </a:br>
            <a:r>
              <a:rPr lang="en-US" sz="1200" dirty="0"/>
              <a:t>Tears filled Bonnie’s eyes. She didn’t even like Celine Dion anymore!   “EARL! Cancel Directive!” Bonnie shouted.   The robot heard nothing over the lyrics. “Near, far, where‐EVER you are!” The terrible screeching caterwauled through EARL’s thigh speakers. “I believe that the heart does go on!”   Mrs. </a:t>
            </a:r>
            <a:r>
              <a:rPr lang="en-US" sz="1200" dirty="0" err="1"/>
              <a:t>Grube’s</a:t>
            </a:r>
            <a:r>
              <a:rPr lang="en-US" sz="1200" dirty="0"/>
              <a:t> eyes stood as wide open as her mouth. Bonnie’s classmates pushed back in their chairs, unsure whether to laugh or run for cover.   I cannot stand one more second of this, Bonnie thought.</a:t>
            </a:r>
          </a:p>
          <a:p>
            <a:r>
              <a:rPr lang="en-US" sz="1200" dirty="0"/>
              <a:t/>
            </a:r>
            <a:br>
              <a:rPr lang="en-US" sz="1200" dirty="0"/>
            </a:br>
            <a:r>
              <a:rPr lang="en-US" sz="1200" dirty="0"/>
              <a:t>As EARL pivoted left in his waltz, she moved in behind him, reached into the seams in the robot’s lower back, and disconnected the red and black clamps holding power lines to EARL’s battery pack. As the big machine slumped to the ground, its collapsing torso squeezed air from the inflated bladder, making a noise like a balloon rapidly losing air.</a:t>
            </a:r>
          </a:p>
          <a:p>
            <a:r>
              <a:rPr lang="en-US" sz="1200" dirty="0"/>
              <a:t/>
            </a:r>
            <a:br>
              <a:rPr lang="en-US" sz="1200" dirty="0"/>
            </a:br>
            <a:r>
              <a:rPr lang="en-US" sz="1200" dirty="0"/>
              <a:t>The classroom lost it. Weasel Brian </a:t>
            </a:r>
            <a:r>
              <a:rPr lang="en-US" sz="1200" dirty="0" err="1"/>
              <a:t>Cotterman</a:t>
            </a:r>
            <a:r>
              <a:rPr lang="en-US" sz="1200" dirty="0"/>
              <a:t> and his four stupid friends laughed so hard they fell off their seats and rolled across the floor. Bonnie felt like she might explode. Tears pouring, she bolted out of the classroom.</a:t>
            </a:r>
          </a:p>
          <a:p>
            <a:r>
              <a:rPr lang="en-US" sz="1200" dirty="0"/>
              <a:t/>
            </a:r>
            <a:br>
              <a:rPr lang="en-US" sz="1200" dirty="0"/>
            </a:br>
            <a:r>
              <a:rPr lang="en-US" sz="1200" dirty="0"/>
              <a:t>That night Bonnie got her first good night’s sleep in weeks. She was worn out from all the crying. Plus her dad moved his car from the garage and put EARL in there instead, so finally Bonnie couldn’t hear the machine’s clicks and whirs. When she finally woke up, she walked out to the garage and found EARL. He slouched in the far corner, one arm draped over her mother’s drill press, the other wrapped tight around the school locker door.   Bonnie smiled. The robot had found some friends, and now it was time for Bonnie to find hers. She took her phone from the pocket of her shorts and called Nikki </a:t>
            </a:r>
            <a:r>
              <a:rPr lang="en-US" sz="1200" dirty="0" err="1"/>
              <a:t>Akmal</a:t>
            </a:r>
            <a:r>
              <a:rPr lang="en-US" sz="1200" dirty="0"/>
              <a:t>. “Hey </a:t>
            </a:r>
            <a:r>
              <a:rPr lang="en-US" sz="1200" dirty="0" err="1"/>
              <a:t>dorknugget</a:t>
            </a:r>
            <a:r>
              <a:rPr lang="en-US" sz="1200" dirty="0"/>
              <a:t>,” Bonnie said. “What are you doing later?”</a:t>
            </a:r>
          </a:p>
          <a:p>
            <a:r>
              <a:rPr lang="en-US" sz="1200" dirty="0"/>
              <a:t/>
            </a:r>
            <a:br>
              <a:rPr lang="en-US" sz="1200" dirty="0"/>
            </a:br>
            <a:endParaRPr lang="en-US" sz="1200" b="1" u="sng" dirty="0" smtClean="0">
              <a:ea typeface="Calibri"/>
              <a:cs typeface="Times New Roman"/>
            </a:endParaRPr>
          </a:p>
        </p:txBody>
      </p:sp>
    </p:spTree>
    <p:extLst>
      <p:ext uri="{BB962C8B-B14F-4D97-AF65-F5344CB8AC3E}">
        <p14:creationId xmlns:p14="http://schemas.microsoft.com/office/powerpoint/2010/main" val="2746211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5" name="Rectangle 4"/>
          <p:cNvSpPr/>
          <p:nvPr/>
        </p:nvSpPr>
        <p:spPr>
          <a:xfrm>
            <a:off x="457200" y="-76200"/>
            <a:ext cx="7010401" cy="9652642"/>
          </a:xfrm>
          <a:prstGeom prst="rect">
            <a:avLst/>
          </a:prstGeom>
        </p:spPr>
        <p:txBody>
          <a:bodyPr wrap="square">
            <a:spAutoFit/>
          </a:bodyPr>
          <a:lstStyle/>
          <a:p>
            <a:pPr algn="ctr">
              <a:lnSpc>
                <a:spcPct val="115000"/>
              </a:lnSpc>
              <a:spcAft>
                <a:spcPts val="1000"/>
              </a:spcAft>
            </a:pPr>
            <a:endParaRPr lang="en-US" sz="1200" b="1" u="sng" dirty="0" smtClean="0">
              <a:ea typeface="Calibri"/>
              <a:cs typeface="Times New Roman"/>
            </a:endParaRPr>
          </a:p>
          <a:p>
            <a:pPr algn="ctr">
              <a:lnSpc>
                <a:spcPct val="115000"/>
              </a:lnSpc>
              <a:spcAft>
                <a:spcPts val="1000"/>
              </a:spcAft>
            </a:pPr>
            <a:endParaRPr lang="en-US" sz="1200" b="1" u="sng" dirty="0">
              <a:ea typeface="Calibri"/>
              <a:cs typeface="Times New Roman"/>
            </a:endParaRPr>
          </a:p>
          <a:p>
            <a:pPr algn="ctr">
              <a:lnSpc>
                <a:spcPct val="115000"/>
              </a:lnSpc>
              <a:spcAft>
                <a:spcPts val="1000"/>
              </a:spcAft>
            </a:pPr>
            <a:r>
              <a:rPr lang="en-US" sz="1200" b="1" u="sng" dirty="0" smtClean="0">
                <a:ea typeface="Calibri"/>
                <a:cs typeface="Times New Roman"/>
              </a:rPr>
              <a:t>Field </a:t>
            </a:r>
            <a:r>
              <a:rPr lang="en-US" sz="1200" b="1" u="sng" dirty="0">
                <a:ea typeface="Calibri"/>
                <a:cs typeface="Times New Roman"/>
              </a:rPr>
              <a:t>Trip </a:t>
            </a:r>
            <a:endParaRPr lang="en-US" sz="1200" b="1" u="sng" dirty="0" smtClean="0">
              <a:ea typeface="Calibri"/>
              <a:cs typeface="Times New Roman"/>
            </a:endParaRPr>
          </a:p>
          <a:p>
            <a:pPr algn="ctr">
              <a:lnSpc>
                <a:spcPct val="115000"/>
              </a:lnSpc>
              <a:spcAft>
                <a:spcPts val="1000"/>
              </a:spcAft>
            </a:pPr>
            <a:r>
              <a:rPr lang="en-US" sz="1000" i="1" dirty="0" smtClean="0">
                <a:ea typeface="Calibri"/>
                <a:cs typeface="Times New Roman"/>
              </a:rPr>
              <a:t>Aditi </a:t>
            </a:r>
            <a:r>
              <a:rPr lang="en-US" sz="1000" i="1" dirty="0" err="1">
                <a:ea typeface="Calibri"/>
                <a:cs typeface="Times New Roman"/>
              </a:rPr>
              <a:t>Sriram</a:t>
            </a:r>
            <a:r>
              <a:rPr lang="en-US" sz="1000" i="1" dirty="0">
                <a:ea typeface="Calibri"/>
                <a:cs typeface="Times New Roman"/>
              </a:rPr>
              <a:t> </a:t>
            </a:r>
            <a:endParaRPr lang="en-US" sz="1000" i="1" dirty="0" smtClean="0">
              <a:ea typeface="Calibri"/>
              <a:cs typeface="Times New Roman"/>
            </a:endParaRPr>
          </a:p>
          <a:p>
            <a:pPr>
              <a:lnSpc>
                <a:spcPct val="115000"/>
              </a:lnSpc>
              <a:spcAft>
                <a:spcPts val="1000"/>
              </a:spcAft>
            </a:pPr>
            <a:r>
              <a:rPr lang="en-US" sz="1100" dirty="0" smtClean="0">
                <a:ea typeface="Calibri"/>
                <a:cs typeface="Times New Roman"/>
              </a:rPr>
              <a:t>Jeremy </a:t>
            </a:r>
            <a:r>
              <a:rPr lang="en-US" sz="1100" dirty="0">
                <a:ea typeface="Calibri"/>
                <a:cs typeface="Times New Roman"/>
              </a:rPr>
              <a:t>couldn't believe his luck. The morning of his 6th grade field trip to the Rose Center for Earth and Space at the Museum of Natural History, he fell ill. “This can't be,” he thought. “Science is my favorite subject, and I'm not going to be able to go to the Museum with Mr. Connolly and my friends?” He pleaded with his parents to let him go to school anyway, but they were firm in their refusal. "The sooner you rest at home, the sooner you'll get better," his mother said. "Don't be so hard on yourself, champ," his father said. "We can always go another time." "I won't be with Mr. Connolly and my science class if I go another time," Jeremy protested. "It won't be the same." "It won't be the same if you're feeling ill at the museum either," his mother said, trying to reason with him. "Now take this medicine and go lie back down." </a:t>
            </a:r>
            <a:endParaRPr lang="en-US" sz="1100" dirty="0" smtClean="0">
              <a:ea typeface="Calibri"/>
              <a:cs typeface="Times New Roman"/>
            </a:endParaRPr>
          </a:p>
          <a:p>
            <a:pPr>
              <a:lnSpc>
                <a:spcPct val="115000"/>
              </a:lnSpc>
              <a:spcAft>
                <a:spcPts val="1000"/>
              </a:spcAft>
            </a:pPr>
            <a:r>
              <a:rPr lang="en-US" sz="1100" dirty="0" smtClean="0">
                <a:ea typeface="Calibri"/>
                <a:cs typeface="Times New Roman"/>
              </a:rPr>
              <a:t>Jeremy </a:t>
            </a:r>
            <a:r>
              <a:rPr lang="en-US" sz="1100" dirty="0">
                <a:ea typeface="Calibri"/>
                <a:cs typeface="Times New Roman"/>
              </a:rPr>
              <a:t>closed his eyes as he swallowed the white tablet with a gulp of water. "What if I feel better before the field trip begins?" "We'll decide then," his mother said, while his father nodded. Jeremy returned to his bed, fuming. Even though it was sunny outside, he felt a black cloud hovering over his head, threatening stormy weather inside his brain and making him angry. But soon after he lay in bed, the medicine his mother had given him began working, and he fell asleep almost right away. When Jeremy awoke, his room was bathed in darkness. Outside his window it was dark, too. What time was it? Had he slept through the day? Was it the next day? Was it the middle of the night? Jeremy was completely confused. "Mom!" he called out</a:t>
            </a:r>
            <a:r>
              <a:rPr lang="en-US" sz="1100" dirty="0" smtClean="0">
                <a:ea typeface="Calibri"/>
                <a:cs typeface="Times New Roman"/>
              </a:rPr>
              <a:t>.</a:t>
            </a:r>
          </a:p>
          <a:p>
            <a:pPr>
              <a:lnSpc>
                <a:spcPct val="115000"/>
              </a:lnSpc>
              <a:spcAft>
                <a:spcPts val="1000"/>
              </a:spcAft>
            </a:pPr>
            <a:r>
              <a:rPr lang="en-US" sz="1100" dirty="0" smtClean="0">
                <a:ea typeface="Calibri"/>
                <a:cs typeface="Times New Roman"/>
              </a:rPr>
              <a:t>Jeremy's </a:t>
            </a:r>
            <a:r>
              <a:rPr lang="en-US" sz="1100" dirty="0">
                <a:ea typeface="Calibri"/>
                <a:cs typeface="Times New Roman"/>
              </a:rPr>
              <a:t>dad walked into his room with a smile on his face, and wearing his hiking shoes. "Champ! You're awake," he said. "What time is it? Did I miss everything?" Jeremy's dad put a hand on his forehead and checked for a temperature. Nothing. "Not at all, in fact, you're just in time for your field trip. If you're feeling better, that is." Jeremy jumped out of bed, stretched and did a little dance. His energy was back. "I'm feeling fine," he said. "Great. Now put on a sweater and lace up your shoes and follow me." Jeremy checked the time as he was getting dressed. 8.05 p.m. It didn't make any sense. Where could he possibly be going with his father so late in the day? Surely the museum was closed and Mr. Connolly had gone home. But Jeremy didn't slow down. </a:t>
            </a:r>
            <a:endParaRPr lang="en-US" sz="1100" dirty="0" smtClean="0">
              <a:ea typeface="Calibri"/>
              <a:cs typeface="Times New Roman"/>
            </a:endParaRPr>
          </a:p>
          <a:p>
            <a:pPr>
              <a:lnSpc>
                <a:spcPct val="115000"/>
              </a:lnSpc>
              <a:spcAft>
                <a:spcPts val="1000"/>
              </a:spcAft>
            </a:pPr>
            <a:r>
              <a:rPr lang="en-US" sz="1100" dirty="0" smtClean="0">
                <a:ea typeface="Calibri"/>
                <a:cs typeface="Times New Roman"/>
              </a:rPr>
              <a:t>He </a:t>
            </a:r>
            <a:r>
              <a:rPr lang="en-US" sz="1100" dirty="0">
                <a:ea typeface="Calibri"/>
                <a:cs typeface="Times New Roman"/>
              </a:rPr>
              <a:t>dressed and met his father in the living room, where he was sitting with a man he had never met before, and a peanut butter and jelly sandwich, his favorite. "I have a surprise for you," his father said. "Jeremy, meet Professor Helfand. He is a professor of astronomy at Columbia University, where they have an observatory. Do you know what an observatory is?" Jeremy nodded. "Mr. Connolly described them to us in class when we began the chapter on planetary science. It's a viewing tower from where you can observe the planets and galaxies through high‐powered telescopes, track their movements, and study their behavior." Jeremy was talking so fast, he could barely chew on his sandwich. </a:t>
            </a:r>
            <a:endParaRPr lang="en-US" sz="1100" dirty="0" smtClean="0">
              <a:ea typeface="Calibri"/>
              <a:cs typeface="Times New Roman"/>
            </a:endParaRPr>
          </a:p>
          <a:p>
            <a:pPr>
              <a:lnSpc>
                <a:spcPct val="115000"/>
              </a:lnSpc>
              <a:spcAft>
                <a:spcPts val="1000"/>
              </a:spcAft>
            </a:pPr>
            <a:r>
              <a:rPr lang="en-US" sz="1100" dirty="0" smtClean="0">
                <a:ea typeface="Calibri"/>
                <a:cs typeface="Times New Roman"/>
              </a:rPr>
              <a:t>"</a:t>
            </a:r>
            <a:r>
              <a:rPr lang="en-US" sz="1100" dirty="0">
                <a:ea typeface="Calibri"/>
                <a:cs typeface="Times New Roman"/>
              </a:rPr>
              <a:t>That's absolutely right," Professor Helfand said, impressed. "And because you missed your field trip this morning, we're going to pay a little visit to the observatory tonight so that you can have a field trip of your own." Jeremy couldn't believe his ears. "I'm ready!" he shouted at his dad. "Not so fast, champ. Finish your sandwich, and then we'll go. You haven't eaten anything all day, remember?" "I can't believe I slept all day—but this is the best night of my life!" Jeremy said with a laugh. </a:t>
            </a:r>
            <a:endParaRPr lang="en-US" sz="1100" dirty="0" smtClean="0">
              <a:ea typeface="Calibri"/>
              <a:cs typeface="Times New Roman"/>
            </a:endParaRPr>
          </a:p>
          <a:p>
            <a:pPr>
              <a:lnSpc>
                <a:spcPct val="115000"/>
              </a:lnSpc>
              <a:spcAft>
                <a:spcPts val="1000"/>
              </a:spcAft>
            </a:pPr>
            <a:r>
              <a:rPr lang="en-US" sz="1100" dirty="0" smtClean="0">
                <a:ea typeface="Calibri"/>
                <a:cs typeface="Times New Roman"/>
              </a:rPr>
              <a:t>Jeremy</a:t>
            </a:r>
            <a:r>
              <a:rPr lang="en-US" sz="1100" dirty="0">
                <a:ea typeface="Calibri"/>
                <a:cs typeface="Times New Roman"/>
              </a:rPr>
              <a:t>, his dad, and Professor Helfand took the subway to Columbia University, where they walked to the Physics building and took the elevator to the top floor. There were many rooms with all kinds of computers, some big and others small, some that looked like really old machines and others that looked brand new. Most had notebooks next to them, which were filled with charts, numbers, even little drawings of orbits. Professor Helfand explained that each computer was connected to a specific telescope, and that there was one person in charge of each telescope, and observing the movement of one planet, or star. </a:t>
            </a:r>
            <a:endParaRPr lang="en-US" sz="1100" dirty="0" smtClean="0">
              <a:ea typeface="Calibri"/>
              <a:cs typeface="Times New Roman"/>
            </a:endParaRPr>
          </a:p>
        </p:txBody>
      </p:sp>
      <p:sp>
        <p:nvSpPr>
          <p:cNvPr id="2" name="TextBox 1"/>
          <p:cNvSpPr txBox="1"/>
          <p:nvPr/>
        </p:nvSpPr>
        <p:spPr>
          <a:xfrm>
            <a:off x="5562600" y="228600"/>
            <a:ext cx="2743200" cy="861774"/>
          </a:xfrm>
          <a:prstGeom prst="rect">
            <a:avLst/>
          </a:prstGeom>
          <a:noFill/>
        </p:spPr>
        <p:txBody>
          <a:bodyPr wrap="square" rtlCol="0">
            <a:spAutoFit/>
          </a:bodyPr>
          <a:lstStyle/>
          <a:p>
            <a:r>
              <a:rPr lang="en-US" sz="1000" dirty="0" smtClean="0"/>
              <a:t>Grade </a:t>
            </a:r>
            <a:r>
              <a:rPr lang="en-US" sz="1000" dirty="0"/>
              <a:t>Equivalent: 6.0</a:t>
            </a:r>
          </a:p>
          <a:p>
            <a:r>
              <a:rPr lang="en-US" sz="1000" dirty="0"/>
              <a:t>Lexile Measure: 980L</a:t>
            </a:r>
            <a:endParaRPr lang="en-US" sz="1000" b="1" dirty="0"/>
          </a:p>
          <a:p>
            <a:r>
              <a:rPr lang="en-US" sz="1000" dirty="0"/>
              <a:t>Mean Sentence Length:13.66</a:t>
            </a:r>
            <a:endParaRPr lang="en-US" sz="1000" b="1" dirty="0"/>
          </a:p>
          <a:p>
            <a:r>
              <a:rPr lang="en-US" sz="1000" dirty="0"/>
              <a:t>Mean Log Word Frequency: 3.33</a:t>
            </a:r>
            <a:endParaRPr lang="en-US" sz="1000" b="1" dirty="0"/>
          </a:p>
          <a:p>
            <a:r>
              <a:rPr lang="en-US" sz="1000" dirty="0"/>
              <a:t>Word Count: 1383</a:t>
            </a:r>
          </a:p>
        </p:txBody>
      </p:sp>
    </p:spTree>
    <p:extLst>
      <p:ext uri="{BB962C8B-B14F-4D97-AF65-F5344CB8AC3E}">
        <p14:creationId xmlns:p14="http://schemas.microsoft.com/office/powerpoint/2010/main" val="395872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0" y="213244"/>
            <a:ext cx="2905654" cy="13472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9" tIns="48180" rIns="96359" bIns="48180"/>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765482"/>
              </p:ext>
            </p:extLst>
          </p:nvPr>
        </p:nvGraphicFramePr>
        <p:xfrm>
          <a:off x="1036320" y="670560"/>
          <a:ext cx="5440680" cy="6169152"/>
        </p:xfrm>
        <a:graphic>
          <a:graphicData uri="http://schemas.openxmlformats.org/drawingml/2006/table">
            <a:tbl>
              <a:tblPr firstRow="1" bandRow="1">
                <a:tableStyleId>{5940675A-B579-460E-94D1-54222C63F5DA}</a:tableStyleId>
              </a:tblPr>
              <a:tblGrid>
                <a:gridCol w="2763520"/>
                <a:gridCol w="2677160"/>
              </a:tblGrid>
              <a:tr h="1374648">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22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a:t>
                      </a: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Orchards</a:t>
                      </a:r>
                      <a:endPar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Tree>
    <p:extLst>
      <p:ext uri="{BB962C8B-B14F-4D97-AF65-F5344CB8AC3E}">
        <p14:creationId xmlns:p14="http://schemas.microsoft.com/office/powerpoint/2010/main" val="56675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5" name="Rectangle 4"/>
          <p:cNvSpPr/>
          <p:nvPr/>
        </p:nvSpPr>
        <p:spPr>
          <a:xfrm>
            <a:off x="457200" y="609600"/>
            <a:ext cx="6830463" cy="7998087"/>
          </a:xfrm>
          <a:prstGeom prst="rect">
            <a:avLst/>
          </a:prstGeom>
        </p:spPr>
        <p:txBody>
          <a:bodyPr wrap="square">
            <a:spAutoFit/>
          </a:bodyPr>
          <a:lstStyle/>
          <a:p>
            <a:pPr>
              <a:lnSpc>
                <a:spcPct val="115000"/>
              </a:lnSpc>
              <a:spcAft>
                <a:spcPts val="1000"/>
              </a:spcAft>
            </a:pPr>
            <a:r>
              <a:rPr lang="en-US" sz="1100" b="1" dirty="0">
                <a:solidFill>
                  <a:prstClr val="black"/>
                </a:solidFill>
                <a:ea typeface="Calibri"/>
                <a:cs typeface="Times New Roman"/>
              </a:rPr>
              <a:t>Field Trip Continued….</a:t>
            </a:r>
          </a:p>
          <a:p>
            <a:pPr lvl="0">
              <a:lnSpc>
                <a:spcPct val="115000"/>
              </a:lnSpc>
              <a:spcAft>
                <a:spcPts val="1000"/>
              </a:spcAft>
            </a:pPr>
            <a:r>
              <a:rPr lang="en-US" sz="1100" dirty="0" smtClean="0">
                <a:solidFill>
                  <a:prstClr val="black"/>
                </a:solidFill>
                <a:ea typeface="Calibri"/>
                <a:cs typeface="Times New Roman"/>
              </a:rPr>
              <a:t>Jeremy </a:t>
            </a:r>
            <a:r>
              <a:rPr lang="en-US" sz="1100" dirty="0">
                <a:solidFill>
                  <a:prstClr val="black"/>
                </a:solidFill>
                <a:ea typeface="Calibri"/>
                <a:cs typeface="Times New Roman"/>
              </a:rPr>
              <a:t>noticed that some of the </a:t>
            </a:r>
            <a:r>
              <a:rPr lang="en-US" sz="1100" dirty="0" smtClean="0">
                <a:solidFill>
                  <a:prstClr val="black"/>
                </a:solidFill>
                <a:ea typeface="Calibri"/>
                <a:cs typeface="Times New Roman"/>
              </a:rPr>
              <a:t>charts showed </a:t>
            </a:r>
            <a:r>
              <a:rPr lang="en-US" sz="1100" dirty="0">
                <a:solidFill>
                  <a:prstClr val="black"/>
                </a:solidFill>
                <a:ea typeface="Calibri"/>
                <a:cs typeface="Times New Roman"/>
              </a:rPr>
              <a:t>patterns: numbers that repeated, timings separated by exactly one hour. The </a:t>
            </a:r>
            <a:r>
              <a:rPr lang="en-US" sz="1100" dirty="0" smtClean="0">
                <a:solidFill>
                  <a:prstClr val="black"/>
                </a:solidFill>
                <a:ea typeface="Calibri"/>
                <a:cs typeface="Times New Roman"/>
              </a:rPr>
              <a:t>professor showed </a:t>
            </a:r>
            <a:r>
              <a:rPr lang="en-US" sz="1100" dirty="0">
                <a:solidFill>
                  <a:prstClr val="black"/>
                </a:solidFill>
                <a:ea typeface="Calibri"/>
                <a:cs typeface="Times New Roman"/>
              </a:rPr>
              <a:t>him that the repeating numbers were distances between planets, or between planets and their moons, or distances between stars, and showed him how the orbits of these planetary bodies created patterns of collective behavior. </a:t>
            </a:r>
            <a:endParaRPr lang="en-US" sz="1100" dirty="0" smtClean="0">
              <a:solidFill>
                <a:prstClr val="black"/>
              </a:solidFill>
              <a:ea typeface="Calibri"/>
              <a:cs typeface="Times New Roman"/>
            </a:endParaRPr>
          </a:p>
          <a:p>
            <a:pPr lvl="0">
              <a:lnSpc>
                <a:spcPct val="115000"/>
              </a:lnSpc>
              <a:spcAft>
                <a:spcPts val="1000"/>
              </a:spcAft>
            </a:pPr>
            <a:r>
              <a:rPr lang="en-US" sz="1100" dirty="0" smtClean="0">
                <a:solidFill>
                  <a:prstClr val="black"/>
                </a:solidFill>
                <a:ea typeface="Calibri"/>
                <a:cs typeface="Times New Roman"/>
              </a:rPr>
              <a:t>"</a:t>
            </a:r>
            <a:r>
              <a:rPr lang="en-US" sz="1100" dirty="0">
                <a:solidFill>
                  <a:prstClr val="black"/>
                </a:solidFill>
                <a:ea typeface="Calibri"/>
                <a:cs typeface="Times New Roman"/>
              </a:rPr>
              <a:t>Because of gravitational forces," he said, "the planets and their moons </a:t>
            </a:r>
            <a:r>
              <a:rPr lang="en-US" sz="1100" dirty="0" smtClean="0">
                <a:solidFill>
                  <a:prstClr val="black"/>
                </a:solidFill>
                <a:ea typeface="Calibri"/>
                <a:cs typeface="Times New Roman"/>
              </a:rPr>
              <a:t> have </a:t>
            </a:r>
            <a:r>
              <a:rPr lang="en-US" sz="1100" dirty="0">
                <a:solidFill>
                  <a:prstClr val="black"/>
                </a:solidFill>
                <a:ea typeface="Calibri"/>
                <a:cs typeface="Times New Roman"/>
              </a:rPr>
              <a:t>fixed orbits, and so they end up being the same distance from each other every so often. Once we have enough of these numbers written down, and have been tracking these planets' trajectories for enough time, we can create models that predict where these planets, and their moons, are going to be one month from now, or one year from now—how far from each other, how far from planet Earth, our moon and </a:t>
            </a:r>
            <a:r>
              <a:rPr lang="en-US" sz="1100" dirty="0" smtClean="0">
                <a:solidFill>
                  <a:prstClr val="black"/>
                </a:solidFill>
                <a:ea typeface="Calibri"/>
                <a:cs typeface="Times New Roman"/>
              </a:rPr>
              <a:t>our sun</a:t>
            </a:r>
            <a:r>
              <a:rPr lang="en-US" sz="1100" dirty="0">
                <a:solidFill>
                  <a:prstClr val="black"/>
                </a:solidFill>
                <a:ea typeface="Calibri"/>
                <a:cs typeface="Times New Roman"/>
              </a:rPr>
              <a:t>." </a:t>
            </a:r>
            <a:endParaRPr lang="en-US" sz="1100" dirty="0" smtClean="0">
              <a:solidFill>
                <a:prstClr val="black"/>
              </a:solidFill>
              <a:ea typeface="Calibri"/>
              <a:cs typeface="Times New Roman"/>
            </a:endParaRPr>
          </a:p>
          <a:p>
            <a:pPr lvl="0">
              <a:lnSpc>
                <a:spcPct val="115000"/>
              </a:lnSpc>
              <a:spcAft>
                <a:spcPts val="1000"/>
              </a:spcAft>
            </a:pPr>
            <a:r>
              <a:rPr lang="en-US" sz="1100" dirty="0" smtClean="0">
                <a:solidFill>
                  <a:prstClr val="black"/>
                </a:solidFill>
                <a:ea typeface="Calibri"/>
                <a:cs typeface="Times New Roman"/>
              </a:rPr>
              <a:t>"</a:t>
            </a:r>
            <a:r>
              <a:rPr lang="en-US" sz="1100" dirty="0">
                <a:solidFill>
                  <a:prstClr val="black"/>
                </a:solidFill>
                <a:ea typeface="Calibri"/>
                <a:cs typeface="Times New Roman"/>
              </a:rPr>
              <a:t>I keep forgetting that there is more than one sun in the universe," Jeremy said after a pause. "How many suns are there?" "That's a great question, and not one that we have the answer to," Professor Helfand replied. "What we know so far is that planet Earth, and the seven other planets in our solar system, are part of the Milky Way galaxy, which is one of many galaxies in the universe. The farther we can see with our telescopes, and the more patterns and behaviors we can predict and detect of all the celestial bodies we know so far, the more galaxies we can discover, and the more suns we can identify. But it's going to take a lot of work to get there." </a:t>
            </a:r>
            <a:endParaRPr lang="en-US" sz="1100" dirty="0" smtClean="0">
              <a:solidFill>
                <a:prstClr val="black"/>
              </a:solidFill>
              <a:ea typeface="Calibri"/>
              <a:cs typeface="Times New Roman"/>
            </a:endParaRPr>
          </a:p>
          <a:p>
            <a:pPr lvl="0">
              <a:lnSpc>
                <a:spcPct val="115000"/>
              </a:lnSpc>
              <a:spcAft>
                <a:spcPts val="1000"/>
              </a:spcAft>
            </a:pPr>
            <a:r>
              <a:rPr lang="en-US" sz="1100" dirty="0" smtClean="0">
                <a:solidFill>
                  <a:prstClr val="black"/>
                </a:solidFill>
                <a:ea typeface="Calibri"/>
                <a:cs typeface="Times New Roman"/>
              </a:rPr>
              <a:t>"</a:t>
            </a:r>
            <a:r>
              <a:rPr lang="en-US" sz="1100" dirty="0">
                <a:solidFill>
                  <a:prstClr val="black"/>
                </a:solidFill>
                <a:ea typeface="Calibri"/>
                <a:cs typeface="Times New Roman"/>
              </a:rPr>
              <a:t>How exciting," Jeremy said, marveling at the possibilities of discovery in front of them. Jeremy's father called Jeremy over to the central observation deck, where an enormous telescope had been set up and positioned on a specific constellation in the sky. "Can you identify it?" his father asked him. "I think so. The Big Dipper?" "Absolutely right!" Professor Helfand said. </a:t>
            </a:r>
            <a:endParaRPr lang="en-US" sz="1100" dirty="0" smtClean="0">
              <a:solidFill>
                <a:prstClr val="black"/>
              </a:solidFill>
              <a:ea typeface="Calibri"/>
              <a:cs typeface="Times New Roman"/>
            </a:endParaRPr>
          </a:p>
          <a:p>
            <a:pPr lvl="0">
              <a:lnSpc>
                <a:spcPct val="115000"/>
              </a:lnSpc>
              <a:spcAft>
                <a:spcPts val="1000"/>
              </a:spcAft>
            </a:pPr>
            <a:r>
              <a:rPr lang="en-US" sz="1100" dirty="0" smtClean="0">
                <a:solidFill>
                  <a:prstClr val="black"/>
                </a:solidFill>
                <a:ea typeface="Calibri"/>
                <a:cs typeface="Times New Roman"/>
              </a:rPr>
              <a:t>"</a:t>
            </a:r>
            <a:r>
              <a:rPr lang="en-US" sz="1100" dirty="0">
                <a:solidFill>
                  <a:prstClr val="black"/>
                </a:solidFill>
                <a:ea typeface="Calibri"/>
                <a:cs typeface="Times New Roman"/>
              </a:rPr>
              <a:t>It's part of one of the brightest constellations we can see, called </a:t>
            </a:r>
            <a:r>
              <a:rPr lang="en-US" sz="1100" dirty="0" err="1">
                <a:solidFill>
                  <a:prstClr val="black"/>
                </a:solidFill>
                <a:ea typeface="Calibri"/>
                <a:cs typeface="Times New Roman"/>
              </a:rPr>
              <a:t>Ursa</a:t>
            </a:r>
            <a:r>
              <a:rPr lang="en-US" sz="1100" dirty="0">
                <a:solidFill>
                  <a:prstClr val="black"/>
                </a:solidFill>
                <a:ea typeface="Calibri"/>
                <a:cs typeface="Times New Roman"/>
              </a:rPr>
              <a:t> Major. Here's a little trick about </a:t>
            </a:r>
            <a:r>
              <a:rPr lang="en-US" sz="1100" dirty="0" err="1">
                <a:solidFill>
                  <a:prstClr val="black"/>
                </a:solidFill>
                <a:ea typeface="Calibri"/>
                <a:cs typeface="Times New Roman"/>
              </a:rPr>
              <a:t>Ursa</a:t>
            </a:r>
            <a:r>
              <a:rPr lang="en-US" sz="1100" dirty="0">
                <a:solidFill>
                  <a:prstClr val="black"/>
                </a:solidFill>
                <a:ea typeface="Calibri"/>
                <a:cs typeface="Times New Roman"/>
              </a:rPr>
              <a:t> Major and the North Star. See the two stars on the extreme right, at the bottom of the constellation?" </a:t>
            </a:r>
            <a:r>
              <a:rPr lang="en-US" sz="1100" dirty="0" smtClean="0">
                <a:solidFill>
                  <a:prstClr val="black"/>
                </a:solidFill>
                <a:ea typeface="Calibri"/>
                <a:cs typeface="Times New Roman"/>
              </a:rPr>
              <a:t>Jeremy </a:t>
            </a:r>
            <a:r>
              <a:rPr lang="en-US" sz="1100" dirty="0">
                <a:solidFill>
                  <a:prstClr val="black"/>
                </a:solidFill>
                <a:ea typeface="Calibri"/>
                <a:cs typeface="Times New Roman"/>
              </a:rPr>
              <a:t>looked carefully into the telescope and trained his eyes slowly to the right, where the handle of Big Dipper sank downwards and turned into a trapezoid. "Yes, I see the base of the constellation," he said. "Perfect. Now, imagine a line connecting those two stars—they're called </a:t>
            </a:r>
            <a:r>
              <a:rPr lang="en-US" sz="1100" dirty="0" err="1">
                <a:solidFill>
                  <a:prstClr val="black"/>
                </a:solidFill>
                <a:ea typeface="Calibri"/>
                <a:cs typeface="Times New Roman"/>
              </a:rPr>
              <a:t>Merak</a:t>
            </a:r>
            <a:r>
              <a:rPr lang="en-US" sz="1100" dirty="0">
                <a:solidFill>
                  <a:prstClr val="black"/>
                </a:solidFill>
                <a:ea typeface="Calibri"/>
                <a:cs typeface="Times New Roman"/>
              </a:rPr>
              <a:t> and Dubhe— and extend it all the way up into the top of the lens." Jeremy imagined a bright white line connecting the two stars, and stretching past them. It felt like he was connecting the dots in an art book from 2nd grade, only this was way cooler. </a:t>
            </a:r>
            <a:endParaRPr lang="en-US" sz="1100" dirty="0" smtClean="0">
              <a:solidFill>
                <a:prstClr val="black"/>
              </a:solidFill>
              <a:ea typeface="Calibri"/>
              <a:cs typeface="Times New Roman"/>
            </a:endParaRPr>
          </a:p>
          <a:p>
            <a:pPr lvl="0">
              <a:lnSpc>
                <a:spcPct val="115000"/>
              </a:lnSpc>
              <a:spcAft>
                <a:spcPts val="1000"/>
              </a:spcAft>
            </a:pPr>
            <a:r>
              <a:rPr lang="en-US" sz="1100" dirty="0" smtClean="0">
                <a:solidFill>
                  <a:prstClr val="black"/>
                </a:solidFill>
                <a:ea typeface="Calibri"/>
                <a:cs typeface="Times New Roman"/>
              </a:rPr>
              <a:t>"</a:t>
            </a:r>
            <a:r>
              <a:rPr lang="en-US" sz="1100" dirty="0">
                <a:solidFill>
                  <a:prstClr val="black"/>
                </a:solidFill>
                <a:ea typeface="Calibri"/>
                <a:cs typeface="Times New Roman"/>
              </a:rPr>
              <a:t>O‐k‐ </a:t>
            </a:r>
            <a:r>
              <a:rPr lang="en-US" sz="1100" dirty="0" smtClean="0">
                <a:solidFill>
                  <a:prstClr val="black"/>
                </a:solidFill>
                <a:ea typeface="Calibri"/>
                <a:cs typeface="Times New Roman"/>
              </a:rPr>
              <a:t>a‐m” he </a:t>
            </a:r>
            <a:r>
              <a:rPr lang="en-US" sz="1100" dirty="0">
                <a:solidFill>
                  <a:prstClr val="black"/>
                </a:solidFill>
                <a:ea typeface="Calibri"/>
                <a:cs typeface="Times New Roman"/>
              </a:rPr>
              <a:t>said </a:t>
            </a:r>
            <a:r>
              <a:rPr lang="en-US" sz="1100" dirty="0" smtClean="0">
                <a:solidFill>
                  <a:prstClr val="black"/>
                </a:solidFill>
                <a:ea typeface="Calibri"/>
                <a:cs typeface="Times New Roman"/>
              </a:rPr>
              <a:t>slowly. He </a:t>
            </a:r>
            <a:r>
              <a:rPr lang="en-US" sz="1100" dirty="0">
                <a:solidFill>
                  <a:prstClr val="black"/>
                </a:solidFill>
                <a:ea typeface="Calibri"/>
                <a:cs typeface="Times New Roman"/>
              </a:rPr>
              <a:t>could feel his father's hands on his shoulders, keeping him steady. "What do you see, champ?" his father asked. Jeremy stared into the lens, trying to stay focused. "Oh!" he shouted. "I think I see another star, but it looks bigger than all the others! Is it really a star?" Jeremy squirmed with excitement. "Well done," Professor Helfand said. "You just located the North Star in our humongous sky. </a:t>
            </a:r>
            <a:endParaRPr lang="en-US" sz="1100" dirty="0" smtClean="0">
              <a:solidFill>
                <a:prstClr val="black"/>
              </a:solidFill>
              <a:ea typeface="Calibri"/>
              <a:cs typeface="Times New Roman"/>
            </a:endParaRPr>
          </a:p>
          <a:p>
            <a:pPr lvl="0">
              <a:lnSpc>
                <a:spcPct val="115000"/>
              </a:lnSpc>
              <a:spcAft>
                <a:spcPts val="1000"/>
              </a:spcAft>
            </a:pPr>
            <a:r>
              <a:rPr lang="en-US" sz="1100" dirty="0" smtClean="0">
                <a:solidFill>
                  <a:prstClr val="black"/>
                </a:solidFill>
                <a:ea typeface="Calibri"/>
                <a:cs typeface="Times New Roman"/>
              </a:rPr>
              <a:t>“You </a:t>
            </a:r>
            <a:r>
              <a:rPr lang="en-US" sz="1100" dirty="0">
                <a:solidFill>
                  <a:prstClr val="black"/>
                </a:solidFill>
                <a:ea typeface="Calibri"/>
                <a:cs typeface="Times New Roman"/>
              </a:rPr>
              <a:t>know, Jeremy, maybe when you're older, you can join our team and help us look for more constellations and galaxies in the sky. There's so much out there that we have no idea about. Would you be interested?" Jeremy thought about Mr. Connolly and his friends walking around the Rose Center and playing with the kiddie exhibits, while he stood here at the top of the world, looking deep into the sky. "I can't wait," he said, with a smile on his face as bright as a hundred suns.</a:t>
            </a:r>
          </a:p>
        </p:txBody>
      </p:sp>
    </p:spTree>
    <p:extLst>
      <p:ext uri="{BB962C8B-B14F-4D97-AF65-F5344CB8AC3E}">
        <p14:creationId xmlns:p14="http://schemas.microsoft.com/office/powerpoint/2010/main" val="2103848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sp>
        <p:nvSpPr>
          <p:cNvPr id="7" name="Rectangle 6"/>
          <p:cNvSpPr/>
          <p:nvPr/>
        </p:nvSpPr>
        <p:spPr>
          <a:xfrm>
            <a:off x="614986" y="842702"/>
            <a:ext cx="6399012" cy="3026754"/>
          </a:xfrm>
          <a:prstGeom prst="rect">
            <a:avLst/>
          </a:prstGeom>
        </p:spPr>
        <p:txBody>
          <a:bodyPr wrap="square" lIns="101881" tIns="50941" rIns="101881" bIns="50941">
            <a:spAutoFit/>
          </a:bodyPr>
          <a:lstStyle/>
          <a:p>
            <a:pPr marL="401638" lvl="0" indent="-342900">
              <a:buAutoNum type="arabicPeriod"/>
            </a:pPr>
            <a:r>
              <a:rPr lang="en-US" sz="1600" b="1" dirty="0" smtClean="0">
                <a:solidFill>
                  <a:prstClr val="black"/>
                </a:solidFill>
                <a:latin typeface="Helvetica" pitchFamily="34" charset="0"/>
                <a:cs typeface="Helvetica" pitchFamily="34" charset="0"/>
              </a:rPr>
              <a:t>Which two quotes from the story are clues about how the outcome will develop in  </a:t>
            </a:r>
            <a:r>
              <a:rPr lang="en-US" sz="1600" b="1" i="1" u="sng" dirty="0" smtClean="0">
                <a:solidFill>
                  <a:prstClr val="black"/>
                </a:solidFill>
                <a:latin typeface="Helvetica" pitchFamily="34" charset="0"/>
                <a:cs typeface="Helvetica" pitchFamily="34" charset="0"/>
              </a:rPr>
              <a:t>A Bad Robot</a:t>
            </a:r>
            <a:r>
              <a:rPr lang="en-US" sz="1600" b="1" dirty="0" smtClean="0">
                <a:solidFill>
                  <a:prstClr val="black"/>
                </a:solidFill>
                <a:latin typeface="Helvetica" pitchFamily="34" charset="0"/>
                <a:cs typeface="Helvetica" pitchFamily="34" charset="0"/>
              </a:rPr>
              <a:t>?</a:t>
            </a:r>
          </a:p>
          <a:p>
            <a:pPr marL="60236" lvl="0"/>
            <a:endParaRPr lang="en-US" sz="1600" b="1" dirty="0">
              <a:solidFill>
                <a:prstClr val="black"/>
              </a:solidFill>
              <a:latin typeface="Helvetica" pitchFamily="34" charset="0"/>
              <a:cs typeface="Helvetica" pitchFamily="34" charset="0"/>
            </a:endParaRPr>
          </a:p>
          <a:p>
            <a:pPr marL="839959" indent="-358070">
              <a:buFont typeface="+mj-lt"/>
              <a:buAutoNum type="alphaUcPeriod"/>
            </a:pPr>
            <a:r>
              <a:rPr lang="en-US" sz="1400" dirty="0" smtClean="0">
                <a:latin typeface="Helvetica" pitchFamily="34" charset="0"/>
                <a:cs typeface="Helvetica" pitchFamily="34" charset="0"/>
              </a:rPr>
              <a:t>“</a:t>
            </a:r>
            <a:r>
              <a:rPr lang="en-US" sz="1400" dirty="0">
                <a:latin typeface="Helvetica" pitchFamily="34" charset="0"/>
                <a:cs typeface="Helvetica" pitchFamily="34" charset="0"/>
              </a:rPr>
              <a:t>We’re late for homeroom,” said Bonnie, surprised to hear herself say “</a:t>
            </a:r>
            <a:r>
              <a:rPr lang="en-US" sz="1400" dirty="0" smtClean="0">
                <a:latin typeface="Helvetica" pitchFamily="34" charset="0"/>
                <a:cs typeface="Helvetica" pitchFamily="34" charset="0"/>
              </a:rPr>
              <a:t>we”. </a:t>
            </a:r>
          </a:p>
          <a:p>
            <a:pPr marL="839959" indent="-358070">
              <a:buFont typeface="+mj-lt"/>
              <a:buAutoNum type="alphaUcPeriod"/>
            </a:pPr>
            <a:endParaRPr lang="en-US" sz="1400" dirty="0">
              <a:latin typeface="Helvetica" pitchFamily="34" charset="0"/>
              <a:cs typeface="Helvetica" pitchFamily="34" charset="0"/>
            </a:endParaRPr>
          </a:p>
          <a:p>
            <a:pPr marL="839959" indent="-358070">
              <a:buFont typeface="+mj-lt"/>
              <a:buAutoNum type="alphaUcPeriod"/>
            </a:pPr>
            <a:r>
              <a:rPr lang="en-US" sz="1400" dirty="0" smtClean="0">
                <a:latin typeface="Helvetica" pitchFamily="34" charset="0"/>
                <a:cs typeface="Helvetica" pitchFamily="34" charset="0"/>
              </a:rPr>
              <a:t>“</a:t>
            </a:r>
            <a:r>
              <a:rPr lang="en-US" sz="1400" dirty="0">
                <a:latin typeface="Helvetica" pitchFamily="34" charset="0"/>
                <a:cs typeface="Helvetica" pitchFamily="34" charset="0"/>
              </a:rPr>
              <a:t>It’s a walking blender. Never forget that</a:t>
            </a:r>
            <a:r>
              <a:rPr lang="en-US" sz="1400" dirty="0" smtClean="0">
                <a:latin typeface="Helvetica" pitchFamily="34" charset="0"/>
                <a:cs typeface="Helvetica" pitchFamily="34" charset="0"/>
              </a:rPr>
              <a:t>.”</a:t>
            </a:r>
          </a:p>
          <a:p>
            <a:pPr marL="839959" indent="-358070">
              <a:buFont typeface="+mj-lt"/>
              <a:buAutoNum type="alphaUcPeriod"/>
            </a:pPr>
            <a:endParaRPr lang="en-US" sz="1400" dirty="0">
              <a:latin typeface="Helvetica" pitchFamily="34" charset="0"/>
              <a:cs typeface="Helvetica" pitchFamily="34" charset="0"/>
            </a:endParaRPr>
          </a:p>
          <a:p>
            <a:pPr marL="839959" indent="-358070">
              <a:buFont typeface="+mj-lt"/>
              <a:buAutoNum type="alphaUcPeriod"/>
            </a:pPr>
            <a:r>
              <a:rPr lang="en-US" sz="1400" dirty="0" smtClean="0">
                <a:latin typeface="Helvetica" pitchFamily="34" charset="0"/>
                <a:cs typeface="Helvetica" pitchFamily="34" charset="0"/>
              </a:rPr>
              <a:t>“She </a:t>
            </a:r>
            <a:r>
              <a:rPr lang="en-US" sz="1400" dirty="0">
                <a:latin typeface="Helvetica" pitchFamily="34" charset="0"/>
                <a:cs typeface="Helvetica" pitchFamily="34" charset="0"/>
              </a:rPr>
              <a:t>called it Electronic Armed Robotic </a:t>
            </a:r>
            <a:r>
              <a:rPr lang="en-US" sz="1400" dirty="0" err="1">
                <a:latin typeface="Helvetica" pitchFamily="34" charset="0"/>
                <a:cs typeface="Helvetica" pitchFamily="34" charset="0"/>
              </a:rPr>
              <a:t>Laserdeath</a:t>
            </a:r>
            <a:r>
              <a:rPr lang="en-US" sz="1400" dirty="0">
                <a:latin typeface="Helvetica" pitchFamily="34" charset="0"/>
                <a:cs typeface="Helvetica" pitchFamily="34" charset="0"/>
              </a:rPr>
              <a:t> (EARL</a:t>
            </a:r>
            <a:r>
              <a:rPr lang="en-US" sz="1400" dirty="0" smtClean="0">
                <a:latin typeface="Helvetica" pitchFamily="34" charset="0"/>
                <a:cs typeface="Helvetica" pitchFamily="34" charset="0"/>
              </a:rPr>
              <a:t>).”</a:t>
            </a:r>
            <a:r>
              <a:rPr lang="en-US" sz="1400" dirty="0">
                <a:latin typeface="Helvetica" pitchFamily="34" charset="0"/>
                <a:cs typeface="Helvetica" pitchFamily="34" charset="0"/>
              </a:rPr>
              <a:t> </a:t>
            </a:r>
            <a:endParaRPr lang="en-US" sz="1400" dirty="0" smtClean="0">
              <a:latin typeface="Helvetica" pitchFamily="34" charset="0"/>
              <a:cs typeface="Helvetica" pitchFamily="34" charset="0"/>
            </a:endParaRPr>
          </a:p>
          <a:p>
            <a:pPr marL="839959" indent="-358070">
              <a:buFont typeface="+mj-lt"/>
              <a:buAutoNum type="alphaUcPeriod"/>
            </a:pPr>
            <a:endParaRPr lang="en-US" sz="1400" dirty="0">
              <a:latin typeface="Helvetica" pitchFamily="34" charset="0"/>
              <a:cs typeface="Helvetica" pitchFamily="34" charset="0"/>
            </a:endParaRPr>
          </a:p>
          <a:p>
            <a:pPr marL="839959" indent="-358070">
              <a:buFont typeface="+mj-lt"/>
              <a:buAutoNum type="alphaUcPeriod"/>
            </a:pPr>
            <a:r>
              <a:rPr lang="en-US" sz="1400" dirty="0">
                <a:latin typeface="Helvetica" pitchFamily="34" charset="0"/>
                <a:cs typeface="Helvetica" pitchFamily="34" charset="0"/>
              </a:rPr>
              <a:t>“We’ve all heard a lot about your robot. Why don’t you tell us about him?”</a:t>
            </a:r>
          </a:p>
          <a:p>
            <a:pPr marL="839959" indent="-358070">
              <a:buFont typeface="+mj-lt"/>
              <a:buAutoNum type="alphaUcPeriod"/>
            </a:pPr>
            <a:endParaRPr lang="en-US" sz="1600" dirty="0" smtClean="0">
              <a:latin typeface="Helvetica" pitchFamily="34" charset="0"/>
              <a:cs typeface="Helvetica" pitchFamily="34" charset="0"/>
            </a:endParaRPr>
          </a:p>
        </p:txBody>
      </p:sp>
      <p:cxnSp>
        <p:nvCxnSpPr>
          <p:cNvPr id="10" name="Straight Connector 9"/>
          <p:cNvCxnSpPr/>
          <p:nvPr/>
        </p:nvCxnSpPr>
        <p:spPr>
          <a:xfrm>
            <a:off x="457200" y="4724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06579" y="223334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706579" y="267272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706579" y="163068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706579" y="311210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9" name="Rectangle 28"/>
          <p:cNvSpPr/>
          <p:nvPr/>
        </p:nvSpPr>
        <p:spPr>
          <a:xfrm>
            <a:off x="533400" y="5181600"/>
            <a:ext cx="6480598" cy="3733800"/>
          </a:xfrm>
          <a:prstGeom prst="rect">
            <a:avLst/>
          </a:prstGeom>
        </p:spPr>
        <p:txBody>
          <a:bodyPr wrap="square" lIns="101881" tIns="50941" rIns="101881" bIns="50941">
            <a:spAutoFit/>
          </a:bodyPr>
          <a:lstStyle/>
          <a:p>
            <a:pPr marL="403136" indent="-342900">
              <a:buAutoNum type="arabicPeriod" startAt="2"/>
            </a:pPr>
            <a:r>
              <a:rPr lang="en-US" sz="1600" b="1" dirty="0" smtClean="0">
                <a:latin typeface="Helvetica" pitchFamily="34" charset="0"/>
                <a:cs typeface="Helvetica" pitchFamily="34" charset="0"/>
              </a:rPr>
              <a:t>Which statement best justifies why Bonnie’s change toward EARL at the end of the story was a good choice for Bonnie to have made?</a:t>
            </a:r>
          </a:p>
          <a:p>
            <a:pPr marL="403136" indent="-342900">
              <a:buAutoNum type="arabicPeriod" startAt="2"/>
            </a:pPr>
            <a:endParaRPr lang="en-US" sz="1600" dirty="0" smtClean="0">
              <a:latin typeface="Helvetica" pitchFamily="34" charset="0"/>
              <a:cs typeface="Helvetica" pitchFamily="34" charset="0"/>
            </a:endParaRPr>
          </a:p>
          <a:p>
            <a:pPr marL="744538" indent="-342900">
              <a:buAutoNum type="alphaUcPeriod"/>
            </a:pPr>
            <a:r>
              <a:rPr lang="en-US" sz="1400" dirty="0" smtClean="0">
                <a:latin typeface="Helvetica" pitchFamily="34" charset="0"/>
                <a:cs typeface="Helvetica" pitchFamily="34" charset="0"/>
              </a:rPr>
              <a:t>Building a robot is not as easy as it sounds and may not turn out the way it’s expected to.</a:t>
            </a:r>
          </a:p>
          <a:p>
            <a:pPr marL="744538" indent="-342900">
              <a:buAutoNum type="alphaUcPeriod"/>
            </a:pPr>
            <a:endParaRPr lang="en-US" sz="1400" dirty="0">
              <a:latin typeface="Helvetica" pitchFamily="34" charset="0"/>
              <a:cs typeface="Helvetica" pitchFamily="34" charset="0"/>
            </a:endParaRPr>
          </a:p>
          <a:p>
            <a:pPr marL="742950" indent="-346075"/>
            <a:r>
              <a:rPr lang="en-US" sz="1400" dirty="0" smtClean="0">
                <a:latin typeface="Helvetica" pitchFamily="34" charset="0"/>
                <a:cs typeface="Helvetica" pitchFamily="34" charset="0"/>
              </a:rPr>
              <a:t>B.   Bonnie’s friends did not appreciate EARL so she should have listened to them all along.</a:t>
            </a:r>
          </a:p>
          <a:p>
            <a:pPr marL="401638" indent="512763">
              <a:buFont typeface="+mj-lt"/>
              <a:buAutoNum type="alphaUcPeriod"/>
            </a:pPr>
            <a:endParaRPr lang="en-US" sz="1400" dirty="0">
              <a:latin typeface="Helvetica" pitchFamily="34" charset="0"/>
              <a:cs typeface="Helvetica" pitchFamily="34" charset="0"/>
            </a:endParaRPr>
          </a:p>
          <a:p>
            <a:pPr marL="401638" defTabSz="1023938"/>
            <a:r>
              <a:rPr lang="en-US" sz="1400" dirty="0" smtClean="0">
                <a:latin typeface="Helvetica" pitchFamily="34" charset="0"/>
                <a:cs typeface="Helvetica" pitchFamily="34" charset="0"/>
              </a:rPr>
              <a:t>C.   EARL </a:t>
            </a:r>
            <a:r>
              <a:rPr lang="en-US" sz="1400" dirty="0">
                <a:latin typeface="Helvetica" pitchFamily="34" charset="0"/>
                <a:cs typeface="Helvetica" pitchFamily="34" charset="0"/>
              </a:rPr>
              <a:t>consumed all of Bonnie’s free time and she didn’t </a:t>
            </a:r>
            <a:r>
              <a:rPr lang="en-US" sz="1400" dirty="0" smtClean="0">
                <a:latin typeface="Helvetica" pitchFamily="34" charset="0"/>
                <a:cs typeface="Helvetica" pitchFamily="34" charset="0"/>
              </a:rPr>
              <a:t>have</a:t>
            </a:r>
          </a:p>
          <a:p>
            <a:pPr marL="401638"/>
            <a:r>
              <a:rPr lang="en-US" sz="1400" dirty="0">
                <a:latin typeface="Helvetica" pitchFamily="34" charset="0"/>
                <a:cs typeface="Helvetica" pitchFamily="34" charset="0"/>
              </a:rPr>
              <a:t> </a:t>
            </a:r>
            <a:r>
              <a:rPr lang="en-US" sz="1400" dirty="0" smtClean="0">
                <a:latin typeface="Helvetica" pitchFamily="34" charset="0"/>
                <a:cs typeface="Helvetica" pitchFamily="34" charset="0"/>
              </a:rPr>
              <a:t>      time </a:t>
            </a:r>
            <a:r>
              <a:rPr lang="en-US" sz="1400" dirty="0">
                <a:latin typeface="Helvetica" pitchFamily="34" charset="0"/>
                <a:cs typeface="Helvetica" pitchFamily="34" charset="0"/>
              </a:rPr>
              <a:t>to be with her friends </a:t>
            </a:r>
            <a:r>
              <a:rPr lang="en-US" sz="1400" dirty="0" smtClean="0">
                <a:latin typeface="Helvetica" pitchFamily="34" charset="0"/>
                <a:cs typeface="Helvetica" pitchFamily="34" charset="0"/>
              </a:rPr>
              <a:t>anymore.</a:t>
            </a:r>
          </a:p>
          <a:p>
            <a:pPr marL="401638"/>
            <a:endParaRPr lang="en-US" sz="1400" dirty="0">
              <a:latin typeface="Helvetica" pitchFamily="34" charset="0"/>
              <a:cs typeface="Helvetica" pitchFamily="34" charset="0"/>
            </a:endParaRPr>
          </a:p>
          <a:p>
            <a:pPr marL="401638"/>
            <a:r>
              <a:rPr lang="en-US" sz="1400" dirty="0" smtClean="0">
                <a:latin typeface="Helvetica" pitchFamily="34" charset="0"/>
                <a:cs typeface="Helvetica" pitchFamily="34" charset="0"/>
              </a:rPr>
              <a:t>D.  Building a robot takes more than one person to accomplish.</a:t>
            </a:r>
          </a:p>
          <a:p>
            <a:pPr marL="401638"/>
            <a:endParaRPr lang="en-US" sz="1600" dirty="0">
              <a:latin typeface="Helvetica" pitchFamily="34" charset="0"/>
              <a:cs typeface="Helvetica" pitchFamily="34" charset="0"/>
            </a:endParaRPr>
          </a:p>
          <a:p>
            <a:pPr marL="401638"/>
            <a:endParaRPr lang="en-US" sz="1600" dirty="0">
              <a:latin typeface="Helvetica" pitchFamily="34" charset="0"/>
              <a:cs typeface="Helvetica" pitchFamily="34" charset="0"/>
            </a:endParaRPr>
          </a:p>
        </p:txBody>
      </p:sp>
      <p:sp>
        <p:nvSpPr>
          <p:cNvPr id="30" name="Oval 29"/>
          <p:cNvSpPr/>
          <p:nvPr/>
        </p:nvSpPr>
        <p:spPr>
          <a:xfrm>
            <a:off x="706579" y="684858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706579" y="6172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706579" y="808258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706579" y="746213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66011223"/>
              </p:ext>
            </p:extLst>
          </p:nvPr>
        </p:nvGraphicFramePr>
        <p:xfrm>
          <a:off x="5562600" y="3810000"/>
          <a:ext cx="1637760" cy="487680"/>
        </p:xfrm>
        <a:graphic>
          <a:graphicData uri="http://schemas.openxmlformats.org/drawingml/2006/table">
            <a:tbl>
              <a:tblPr firstRow="1" firstCol="1" bandRow="1"/>
              <a:tblGrid>
                <a:gridCol w="1637760"/>
              </a:tblGrid>
              <a:tr h="0">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Toward RI.6.3    DOK </a:t>
                      </a:r>
                      <a:r>
                        <a:rPr lang="en-US" sz="800" b="0" i="1" dirty="0">
                          <a:solidFill>
                            <a:srgbClr val="000000"/>
                          </a:solidFill>
                          <a:effectLst/>
                          <a:latin typeface="Calibri"/>
                          <a:ea typeface="Times New Roman"/>
                          <a:cs typeface="Times New Roman"/>
                        </a:rPr>
                        <a:t>3 - </a:t>
                      </a:r>
                      <a:r>
                        <a:rPr lang="en-US" sz="800" b="0" i="1" dirty="0" err="1">
                          <a:solidFill>
                            <a:srgbClr val="000000"/>
                          </a:solidFill>
                          <a:effectLst/>
                          <a:latin typeface="Calibri"/>
                          <a:ea typeface="Times New Roman"/>
                          <a:cs typeface="Times New Roman"/>
                        </a:rPr>
                        <a:t>APx</a:t>
                      </a:r>
                      <a:endParaRPr lang="en-US" sz="800" b="0" i="1" dirty="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335280">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Identifies the key points (action, episodes, resolution, etc...) that indicate plot change or </a:t>
                      </a:r>
                      <a:r>
                        <a:rPr lang="en-US" sz="800" b="0" dirty="0" smtClean="0">
                          <a:effectLst/>
                          <a:latin typeface="Calibri"/>
                          <a:ea typeface="Times New Roman"/>
                          <a:cs typeface="Times New Roman"/>
                        </a:rPr>
                        <a:t>development.</a:t>
                      </a:r>
                      <a:endParaRPr lang="en-US" sz="800" b="0" dirty="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84202087"/>
              </p:ext>
            </p:extLst>
          </p:nvPr>
        </p:nvGraphicFramePr>
        <p:xfrm>
          <a:off x="5508238" y="9035204"/>
          <a:ext cx="1791240" cy="487680"/>
        </p:xfrm>
        <a:graphic>
          <a:graphicData uri="http://schemas.openxmlformats.org/drawingml/2006/table">
            <a:tbl>
              <a:tblPr firstRow="1" firstCol="1" bandRow="1"/>
              <a:tblGrid>
                <a:gridCol w="1791240"/>
              </a:tblGrid>
              <a:tr h="104101">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Toward RI.6.3</a:t>
                      </a:r>
                      <a:r>
                        <a:rPr lang="en-US" sz="800" b="0" i="1" baseline="0" dirty="0" smtClean="0">
                          <a:solidFill>
                            <a:srgbClr val="000000"/>
                          </a:solidFill>
                          <a:effectLst/>
                          <a:latin typeface="Calibri"/>
                          <a:ea typeface="Times New Roman"/>
                          <a:cs typeface="Times New Roman"/>
                        </a:rPr>
                        <a:t>    </a:t>
                      </a:r>
                      <a:r>
                        <a:rPr lang="en-US" sz="800" b="0" i="1" dirty="0" smtClean="0">
                          <a:solidFill>
                            <a:srgbClr val="000000"/>
                          </a:solidFill>
                          <a:effectLst/>
                          <a:latin typeface="Calibri"/>
                          <a:ea typeface="Times New Roman"/>
                          <a:cs typeface="Times New Roman"/>
                        </a:rPr>
                        <a:t>DOK </a:t>
                      </a:r>
                      <a:r>
                        <a:rPr lang="en-US" sz="800" b="0" i="1" dirty="0">
                          <a:solidFill>
                            <a:srgbClr val="000000"/>
                          </a:solidFill>
                          <a:effectLst/>
                          <a:latin typeface="Calibri"/>
                          <a:ea typeface="Times New Roman"/>
                          <a:cs typeface="Times New Roman"/>
                        </a:rPr>
                        <a:t>4 - EVS</a:t>
                      </a:r>
                      <a:endParaRPr lang="en-US" sz="800" b="0" i="1" dirty="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289560">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Justify how a character responds or changes as the plot moves toward a resolution.</a:t>
                      </a:r>
                      <a:endParaRPr lang="en-US" sz="800" b="0" dirty="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175385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7" name="Rectangle 6"/>
          <p:cNvSpPr/>
          <p:nvPr/>
        </p:nvSpPr>
        <p:spPr>
          <a:xfrm>
            <a:off x="474710" y="609600"/>
            <a:ext cx="6688090" cy="3352800"/>
          </a:xfrm>
          <a:prstGeom prst="rect">
            <a:avLst/>
          </a:prstGeom>
        </p:spPr>
        <p:txBody>
          <a:bodyPr wrap="square" lIns="101881" tIns="50941" rIns="101881" bIns="50941">
            <a:spAutoFit/>
          </a:bodyPr>
          <a:lstStyle/>
          <a:p>
            <a:pPr marL="403136" lvl="0" indent="-342900">
              <a:buAutoNum type="arabicPeriod" startAt="3"/>
            </a:pPr>
            <a:r>
              <a:rPr lang="en-US" sz="1600" b="1" dirty="0" smtClean="0">
                <a:solidFill>
                  <a:prstClr val="black"/>
                </a:solidFill>
                <a:latin typeface="Helvetica" pitchFamily="34" charset="0"/>
                <a:cs typeface="Helvetica" pitchFamily="34" charset="0"/>
              </a:rPr>
              <a:t>How did Jeremy’s point of view about not being able to attend the science school field trip, explain his reaction to meeting Dr. Helfand</a:t>
            </a:r>
            <a:r>
              <a:rPr lang="en-US" sz="1600" dirty="0" smtClean="0">
                <a:solidFill>
                  <a:prstClr val="black"/>
                </a:solidFill>
                <a:latin typeface="Helvetica" pitchFamily="34" charset="0"/>
                <a:cs typeface="Helvetica" pitchFamily="34" charset="0"/>
              </a:rPr>
              <a:t>?</a:t>
            </a:r>
          </a:p>
          <a:p>
            <a:pPr marL="60236" lvl="0"/>
            <a:r>
              <a:rPr lang="en-US" sz="1600" dirty="0">
                <a:solidFill>
                  <a:prstClr val="black"/>
                </a:solidFill>
                <a:latin typeface="Helvetica" pitchFamily="34" charset="0"/>
                <a:cs typeface="Helvetica" pitchFamily="34" charset="0"/>
              </a:rPr>
              <a:t> </a:t>
            </a:r>
            <a:r>
              <a:rPr lang="en-US" sz="1600" dirty="0" smtClean="0">
                <a:solidFill>
                  <a:prstClr val="black"/>
                </a:solidFill>
                <a:latin typeface="Helvetica" pitchFamily="34" charset="0"/>
                <a:cs typeface="Helvetica" pitchFamily="34" charset="0"/>
              </a:rPr>
              <a:t>     </a:t>
            </a:r>
            <a:endParaRPr lang="en-US" sz="1600" b="1" dirty="0">
              <a:solidFill>
                <a:prstClr val="black"/>
              </a:solidFill>
              <a:latin typeface="Helvetica" pitchFamily="34" charset="0"/>
              <a:cs typeface="Helvetica" pitchFamily="34" charset="0"/>
            </a:endParaRPr>
          </a:p>
          <a:p>
            <a:pPr marL="839959" indent="-358070">
              <a:buFont typeface="+mj-lt"/>
              <a:buAutoNum type="alphaUcPeriod"/>
            </a:pPr>
            <a:r>
              <a:rPr lang="en-US" sz="1400" dirty="0" smtClean="0">
                <a:latin typeface="Helvetica" panose="020B0604020202020204" pitchFamily="34" charset="0"/>
                <a:cs typeface="Helvetica" panose="020B0604020202020204" pitchFamily="34" charset="0"/>
              </a:rPr>
              <a:t>Jeremy knew his father would take him to the Rose Center later</a:t>
            </a:r>
          </a:p>
          <a:p>
            <a:pPr marL="481889"/>
            <a:r>
              <a:rPr lang="en-US" sz="1400" dirty="0" smtClean="0">
                <a:latin typeface="Helvetica" panose="020B0604020202020204" pitchFamily="34" charset="0"/>
                <a:cs typeface="Helvetica" panose="020B0604020202020204" pitchFamily="34" charset="0"/>
              </a:rPr>
              <a:t>       so he wasn’t surprised.</a:t>
            </a:r>
          </a:p>
          <a:p>
            <a:pPr marL="839959" indent="-358070">
              <a:buFont typeface="+mj-lt"/>
              <a:buAutoNum type="alphaUcPeriod"/>
            </a:pPr>
            <a:endParaRPr lang="en-US" sz="1400" dirty="0">
              <a:latin typeface="Helvetica" panose="020B0604020202020204" pitchFamily="34" charset="0"/>
              <a:cs typeface="Helvetica" panose="020B0604020202020204" pitchFamily="34" charset="0"/>
            </a:endParaRPr>
          </a:p>
          <a:p>
            <a:pPr marL="839959" indent="-358070">
              <a:buFont typeface="+mj-lt"/>
              <a:buAutoNum type="alphaUcPeriod" startAt="2"/>
            </a:pPr>
            <a:r>
              <a:rPr lang="en-US" sz="1400" dirty="0" smtClean="0">
                <a:latin typeface="Helvetica" panose="020B0604020202020204" pitchFamily="34" charset="0"/>
                <a:cs typeface="Helvetica" panose="020B0604020202020204" pitchFamily="34" charset="0"/>
              </a:rPr>
              <a:t>Meeting Dr. Helfand was great because he would rather not have attended the science school field trip anyway.</a:t>
            </a:r>
          </a:p>
          <a:p>
            <a:pPr marL="839959" indent="-358070">
              <a:buFont typeface="+mj-lt"/>
              <a:buAutoNum type="alphaUcPeriod" startAt="2"/>
            </a:pPr>
            <a:endParaRPr lang="en-US" sz="1400" dirty="0">
              <a:latin typeface="Helvetica" panose="020B0604020202020204" pitchFamily="34" charset="0"/>
              <a:cs typeface="Helvetica" panose="020B0604020202020204" pitchFamily="34" charset="0"/>
            </a:endParaRPr>
          </a:p>
          <a:p>
            <a:pPr marL="839959" indent="-358070">
              <a:buFont typeface="+mj-lt"/>
              <a:buAutoNum type="alphaUcPeriod" startAt="2"/>
            </a:pPr>
            <a:r>
              <a:rPr lang="en-US" sz="1400" dirty="0" smtClean="0">
                <a:latin typeface="Helvetica" panose="020B0604020202020204" pitchFamily="34" charset="0"/>
                <a:cs typeface="Helvetica" panose="020B0604020202020204" pitchFamily="34" charset="0"/>
              </a:rPr>
              <a:t>Jeremy’s reactions was based on the fact that he did not feel well.</a:t>
            </a:r>
            <a:endParaRPr lang="en-US" sz="1400" dirty="0">
              <a:solidFill>
                <a:prstClr val="black"/>
              </a:solidFill>
              <a:latin typeface="Helvetica" panose="020B0604020202020204" pitchFamily="34" charset="0"/>
              <a:cs typeface="Helvetica" panose="020B0604020202020204" pitchFamily="34" charset="0"/>
            </a:endParaRPr>
          </a:p>
          <a:p>
            <a:pPr marL="824789" indent="-342900">
              <a:buFont typeface="+mj-lt"/>
              <a:buAutoNum type="alphaUcPeriod" startAt="2"/>
            </a:pPr>
            <a:endParaRPr lang="en-US" sz="1400" dirty="0" smtClean="0">
              <a:solidFill>
                <a:prstClr val="black"/>
              </a:solidFill>
              <a:latin typeface="Helvetica" panose="020B0604020202020204" pitchFamily="34" charset="0"/>
              <a:cs typeface="Helvetica" panose="020B0604020202020204" pitchFamily="34" charset="0"/>
            </a:endParaRPr>
          </a:p>
          <a:p>
            <a:pPr marL="839959" indent="-358070">
              <a:buFont typeface="+mj-lt"/>
              <a:buAutoNum type="alphaUcPeriod" startAt="2"/>
            </a:pPr>
            <a:r>
              <a:rPr lang="en-US" sz="1400" dirty="0" smtClean="0">
                <a:solidFill>
                  <a:prstClr val="black"/>
                </a:solidFill>
                <a:latin typeface="Helvetica" panose="020B0604020202020204" pitchFamily="34" charset="0"/>
                <a:cs typeface="Helvetica" panose="020B0604020202020204" pitchFamily="34" charset="0"/>
              </a:rPr>
              <a:t>Meeting Dr. Helfand made up for his disappointment of not being able to see the Rose Center for Earth and Science.</a:t>
            </a:r>
            <a:endParaRPr lang="en-US" sz="1400" dirty="0" smtClean="0">
              <a:latin typeface="Helvetica" panose="020B0604020202020204" pitchFamily="34" charset="0"/>
              <a:cs typeface="Helvetica" panose="020B0604020202020204" pitchFamily="34" charset="0"/>
            </a:endParaRPr>
          </a:p>
        </p:txBody>
      </p:sp>
      <p:cxnSp>
        <p:nvCxnSpPr>
          <p:cNvPr id="10" name="Straight Connector 9"/>
          <p:cNvCxnSpPr/>
          <p:nvPr/>
        </p:nvCxnSpPr>
        <p:spPr>
          <a:xfrm>
            <a:off x="589116" y="4800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5794" y="2899376"/>
            <a:ext cx="234860" cy="24765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725794" y="1639302"/>
            <a:ext cx="234860" cy="24765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725794" y="2266103"/>
            <a:ext cx="234860" cy="24765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741516" y="3346381"/>
            <a:ext cx="234860" cy="24765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9" name="Rectangle 28"/>
          <p:cNvSpPr/>
          <p:nvPr/>
        </p:nvSpPr>
        <p:spPr>
          <a:xfrm>
            <a:off x="550910" y="5334000"/>
            <a:ext cx="6688090" cy="2667000"/>
          </a:xfrm>
          <a:prstGeom prst="rect">
            <a:avLst/>
          </a:prstGeom>
        </p:spPr>
        <p:txBody>
          <a:bodyPr wrap="square" lIns="101881" tIns="50941" rIns="101881" bIns="50941">
            <a:spAutoFit/>
          </a:bodyPr>
          <a:lstStyle/>
          <a:p>
            <a:pPr marL="396875" indent="-338138"/>
            <a:r>
              <a:rPr lang="en-US" sz="1600" b="1" dirty="0" smtClean="0">
                <a:latin typeface="Helvetica" pitchFamily="34" charset="0"/>
                <a:cs typeface="Helvetica" pitchFamily="34" charset="0"/>
              </a:rPr>
              <a:t>4.   How does telling the story from the narrator’s point of view most affect the reader?</a:t>
            </a:r>
          </a:p>
          <a:p>
            <a:pPr marL="60236"/>
            <a:endParaRPr lang="en-US" sz="1600" dirty="0" smtClean="0">
              <a:latin typeface="Helvetica" pitchFamily="34" charset="0"/>
              <a:cs typeface="Helvetica" pitchFamily="34" charset="0"/>
            </a:endParaRPr>
          </a:p>
          <a:p>
            <a:pPr marL="401638"/>
            <a:r>
              <a:rPr lang="en-US" sz="1400" dirty="0" smtClean="0">
                <a:latin typeface="Helvetica" pitchFamily="34" charset="0"/>
                <a:cs typeface="Helvetica" pitchFamily="34" charset="0"/>
              </a:rPr>
              <a:t>A.   The reader feels he or she is part of the story.</a:t>
            </a:r>
          </a:p>
          <a:p>
            <a:pPr marL="401638" indent="512763">
              <a:buFont typeface="+mj-lt"/>
              <a:buAutoNum type="alphaUcPeriod"/>
            </a:pPr>
            <a:endParaRPr lang="en-US" sz="1400" dirty="0">
              <a:latin typeface="Helvetica" panose="020B0604020202020204" pitchFamily="34" charset="0"/>
              <a:cs typeface="Helvetica" panose="020B0604020202020204" pitchFamily="34" charset="0"/>
            </a:endParaRPr>
          </a:p>
          <a:p>
            <a:pPr marL="744538" indent="-342900">
              <a:buFontTx/>
              <a:buAutoNum type="alphaUcPeriod" startAt="2"/>
            </a:pPr>
            <a:r>
              <a:rPr lang="en-US" sz="1400" dirty="0">
                <a:latin typeface="Helvetica" panose="020B0604020202020204" pitchFamily="34" charset="0"/>
                <a:cs typeface="Helvetica" panose="020B0604020202020204" pitchFamily="34" charset="0"/>
              </a:rPr>
              <a:t>The reader is learning about Jeremy right along with the other characters through his actions</a:t>
            </a:r>
            <a:r>
              <a:rPr lang="en-US" sz="1400" dirty="0" smtClean="0">
                <a:latin typeface="Helvetica" panose="020B0604020202020204" pitchFamily="34" charset="0"/>
                <a:cs typeface="Helvetica" panose="020B0604020202020204" pitchFamily="34" charset="0"/>
              </a:rPr>
              <a:t>.</a:t>
            </a:r>
          </a:p>
          <a:p>
            <a:pPr marL="401638"/>
            <a:endParaRPr lang="en-US" sz="1400" dirty="0" smtClean="0">
              <a:latin typeface="Helvetica" panose="020B0604020202020204" pitchFamily="34" charset="0"/>
              <a:cs typeface="Helvetica" panose="020B0604020202020204" pitchFamily="34" charset="0"/>
            </a:endParaRPr>
          </a:p>
          <a:p>
            <a:pPr marL="401638"/>
            <a:r>
              <a:rPr lang="en-US" sz="1400" dirty="0" smtClean="0">
                <a:latin typeface="Helvetica" panose="020B0604020202020204" pitchFamily="34" charset="0"/>
                <a:cs typeface="Helvetica" panose="020B0604020202020204" pitchFamily="34" charset="0"/>
              </a:rPr>
              <a:t>C.  The reader can connect to how Jeremy personally feels.</a:t>
            </a:r>
            <a:endParaRPr lang="en-US" sz="1400" dirty="0">
              <a:latin typeface="Helvetica" panose="020B0604020202020204" pitchFamily="34" charset="0"/>
              <a:cs typeface="Helvetica" panose="020B0604020202020204" pitchFamily="34" charset="0"/>
            </a:endParaRPr>
          </a:p>
          <a:p>
            <a:pPr marL="744538" indent="-342900">
              <a:buAutoNum type="alphaUcPeriod" startAt="2"/>
            </a:pPr>
            <a:endParaRPr lang="en-US" sz="1400" dirty="0">
              <a:latin typeface="Helvetica" panose="020B0604020202020204" pitchFamily="34" charset="0"/>
              <a:cs typeface="Helvetica" panose="020B0604020202020204" pitchFamily="34" charset="0"/>
            </a:endParaRPr>
          </a:p>
          <a:p>
            <a:pPr marL="401638"/>
            <a:r>
              <a:rPr lang="en-US" sz="1400" dirty="0" smtClean="0">
                <a:latin typeface="Helvetica" panose="020B0604020202020204" pitchFamily="34" charset="0"/>
                <a:cs typeface="Helvetica" panose="020B0604020202020204" pitchFamily="34" charset="0"/>
              </a:rPr>
              <a:t>D.  The reader is not quite sure of what Jeremy is experiencing.</a:t>
            </a:r>
          </a:p>
        </p:txBody>
      </p:sp>
      <p:sp>
        <p:nvSpPr>
          <p:cNvPr id="30" name="Oval 29"/>
          <p:cNvSpPr/>
          <p:nvPr/>
        </p:nvSpPr>
        <p:spPr>
          <a:xfrm>
            <a:off x="741516" y="7185655"/>
            <a:ext cx="234860" cy="24604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741516" y="6111983"/>
            <a:ext cx="234860" cy="24604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741516" y="6546250"/>
            <a:ext cx="234860" cy="24604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741516" y="7589995"/>
            <a:ext cx="234860" cy="24604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73815636"/>
              </p:ext>
            </p:extLst>
          </p:nvPr>
        </p:nvGraphicFramePr>
        <p:xfrm>
          <a:off x="5631144" y="4094510"/>
          <a:ext cx="1637760" cy="550223"/>
        </p:xfrm>
        <a:graphic>
          <a:graphicData uri="http://schemas.openxmlformats.org/drawingml/2006/table">
            <a:tbl>
              <a:tblPr firstRow="1" firstCol="1" bandRow="1"/>
              <a:tblGrid>
                <a:gridCol w="1637760"/>
              </a:tblGrid>
              <a:tr h="0">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Toward RL.6.6   DOK </a:t>
                      </a:r>
                      <a:r>
                        <a:rPr lang="en-US" sz="800" b="0" i="1" dirty="0">
                          <a:solidFill>
                            <a:srgbClr val="000000"/>
                          </a:solidFill>
                          <a:effectLst/>
                          <a:latin typeface="Calibri"/>
                          <a:ea typeface="Times New Roman"/>
                          <a:cs typeface="Times New Roman"/>
                        </a:rPr>
                        <a:t>2 - </a:t>
                      </a:r>
                      <a:r>
                        <a:rPr lang="en-US" sz="800" b="0" i="1" dirty="0" err="1">
                          <a:solidFill>
                            <a:srgbClr val="000000"/>
                          </a:solidFill>
                          <a:effectLst/>
                          <a:latin typeface="Calibri"/>
                          <a:ea typeface="Times New Roman"/>
                          <a:cs typeface="Times New Roman"/>
                        </a:rPr>
                        <a:t>Ck</a:t>
                      </a:r>
                      <a:endParaRPr lang="en-US" sz="800" b="0" i="1" dirty="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428303">
                <a:tc>
                  <a:txBody>
                    <a:bodyPr/>
                    <a:lstStyle/>
                    <a:p>
                      <a:pPr marL="0" marR="0" algn="l">
                        <a:lnSpc>
                          <a:spcPct val="100000"/>
                        </a:lnSpc>
                        <a:spcBef>
                          <a:spcPts val="0"/>
                        </a:spcBef>
                        <a:spcAft>
                          <a:spcPts val="0"/>
                        </a:spcAft>
                      </a:pPr>
                      <a:r>
                        <a:rPr lang="en-US" sz="900" u="sng" dirty="0">
                          <a:effectLst/>
                          <a:latin typeface="Calibri"/>
                          <a:ea typeface="Calibri"/>
                          <a:cs typeface="Helvetica"/>
                        </a:rPr>
                        <a:t>Explain</a:t>
                      </a:r>
                      <a:r>
                        <a:rPr lang="en-US" sz="900" dirty="0">
                          <a:effectLst/>
                          <a:latin typeface="Calibri"/>
                          <a:ea typeface="Calibri"/>
                          <a:cs typeface="Helvetica"/>
                        </a:rPr>
                        <a:t> how an author uses point of view in a text as a literary device.</a:t>
                      </a:r>
                      <a:endParaRPr lang="en-US" sz="9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19782227"/>
              </p:ext>
            </p:extLst>
          </p:nvPr>
        </p:nvGraphicFramePr>
        <p:xfrm>
          <a:off x="5477024" y="8534400"/>
          <a:ext cx="1791240" cy="533400"/>
        </p:xfrm>
        <a:graphic>
          <a:graphicData uri="http://schemas.openxmlformats.org/drawingml/2006/table">
            <a:tbl>
              <a:tblPr firstRow="1" firstCol="1" bandRow="1"/>
              <a:tblGrid>
                <a:gridCol w="1791240"/>
              </a:tblGrid>
              <a:tr h="104101">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Toward RL.6.6   DOK </a:t>
                      </a:r>
                      <a:r>
                        <a:rPr lang="en-US" sz="800" b="0" i="1" dirty="0">
                          <a:solidFill>
                            <a:srgbClr val="000000"/>
                          </a:solidFill>
                          <a:effectLst/>
                          <a:latin typeface="Calibri"/>
                          <a:ea typeface="Times New Roman"/>
                          <a:cs typeface="Times New Roman"/>
                        </a:rPr>
                        <a:t>3 - </a:t>
                      </a:r>
                      <a:r>
                        <a:rPr lang="en-US" sz="800" b="0" i="1" dirty="0" err="1">
                          <a:solidFill>
                            <a:srgbClr val="000000"/>
                          </a:solidFill>
                          <a:effectLst/>
                          <a:latin typeface="Calibri"/>
                          <a:ea typeface="Times New Roman"/>
                          <a:cs typeface="Times New Roman"/>
                        </a:rPr>
                        <a:t>Cw</a:t>
                      </a:r>
                      <a:endParaRPr lang="en-US" sz="800" b="0" i="1" dirty="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411480">
                <a:tc>
                  <a:txBody>
                    <a:bodyPr/>
                    <a:lstStyle/>
                    <a:p>
                      <a:pPr marL="0" marR="0" algn="l">
                        <a:lnSpc>
                          <a:spcPct val="100000"/>
                        </a:lnSpc>
                        <a:spcBef>
                          <a:spcPts val="0"/>
                        </a:spcBef>
                        <a:spcAft>
                          <a:spcPts val="0"/>
                        </a:spcAft>
                      </a:pPr>
                      <a:r>
                        <a:rPr lang="en-US" sz="900" u="none" dirty="0">
                          <a:solidFill>
                            <a:srgbClr val="000000"/>
                          </a:solidFill>
                          <a:effectLst/>
                          <a:latin typeface="Calibri"/>
                          <a:ea typeface="Times New Roman"/>
                          <a:cs typeface="Times New Roman"/>
                        </a:rPr>
                        <a:t>Answers questions that require </a:t>
                      </a:r>
                      <a:r>
                        <a:rPr lang="en-US" sz="900" u="none" dirty="0" smtClean="0">
                          <a:solidFill>
                            <a:srgbClr val="000000"/>
                          </a:solidFill>
                          <a:effectLst/>
                          <a:latin typeface="Calibri"/>
                          <a:ea typeface="Times New Roman"/>
                          <a:cs typeface="Times New Roman"/>
                        </a:rPr>
                        <a:t>describing </a:t>
                      </a:r>
                      <a:r>
                        <a:rPr lang="en-US" sz="900" dirty="0">
                          <a:solidFill>
                            <a:srgbClr val="000000"/>
                          </a:solidFill>
                          <a:effectLst/>
                          <a:latin typeface="Calibri"/>
                          <a:ea typeface="Times New Roman"/>
                          <a:cs typeface="Times New Roman"/>
                        </a:rPr>
                        <a:t>ways an author uses points of view to influence </a:t>
                      </a:r>
                      <a:r>
                        <a:rPr lang="en-US" sz="900" dirty="0" smtClean="0">
                          <a:solidFill>
                            <a:srgbClr val="000000"/>
                          </a:solidFill>
                          <a:effectLst/>
                          <a:latin typeface="Calibri"/>
                          <a:ea typeface="Times New Roman"/>
                          <a:cs typeface="Times New Roman"/>
                        </a:rPr>
                        <a:t>readers. </a:t>
                      </a:r>
                      <a:endParaRPr lang="en-US" sz="9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278496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7" name="Rectangle 6"/>
          <p:cNvSpPr/>
          <p:nvPr/>
        </p:nvSpPr>
        <p:spPr>
          <a:xfrm>
            <a:off x="457200" y="756933"/>
            <a:ext cx="6732095" cy="2842088"/>
          </a:xfrm>
          <a:prstGeom prst="rect">
            <a:avLst/>
          </a:prstGeom>
        </p:spPr>
        <p:txBody>
          <a:bodyPr wrap="square" lIns="101881" tIns="50941" rIns="101881" bIns="50941">
            <a:spAutoFit/>
          </a:bodyPr>
          <a:lstStyle/>
          <a:p>
            <a:pPr marL="403136" lvl="0" indent="-342900">
              <a:buAutoNum type="arabicPeriod" startAt="5"/>
            </a:pPr>
            <a:r>
              <a:rPr lang="en-US" sz="1600" b="1" dirty="0" smtClean="0">
                <a:solidFill>
                  <a:prstClr val="black"/>
                </a:solidFill>
                <a:latin typeface="Helvetica" pitchFamily="34" charset="0"/>
                <a:cs typeface="Helvetica" pitchFamily="34" charset="0"/>
              </a:rPr>
              <a:t>Which best describes the themes of </a:t>
            </a:r>
            <a:r>
              <a:rPr lang="en-US" sz="1600" b="1" i="1" u="sng" dirty="0" smtClean="0">
                <a:solidFill>
                  <a:prstClr val="black"/>
                </a:solidFill>
                <a:latin typeface="Helvetica" pitchFamily="34" charset="0"/>
                <a:cs typeface="Helvetica" pitchFamily="34" charset="0"/>
              </a:rPr>
              <a:t>A Bad Robot</a:t>
            </a:r>
            <a:r>
              <a:rPr lang="en-US" sz="1600" b="1" i="1" dirty="0" smtClean="0">
                <a:solidFill>
                  <a:prstClr val="black"/>
                </a:solidFill>
                <a:latin typeface="Helvetica" pitchFamily="34" charset="0"/>
                <a:cs typeface="Helvetica" pitchFamily="34" charset="0"/>
              </a:rPr>
              <a:t> </a:t>
            </a:r>
            <a:r>
              <a:rPr lang="en-US" sz="1600" b="1" dirty="0" smtClean="0">
                <a:solidFill>
                  <a:prstClr val="black"/>
                </a:solidFill>
                <a:latin typeface="Helvetica" pitchFamily="34" charset="0"/>
                <a:cs typeface="Helvetica" pitchFamily="34" charset="0"/>
              </a:rPr>
              <a:t>and </a:t>
            </a:r>
            <a:r>
              <a:rPr lang="en-US" sz="1600" b="1" i="1" u="sng" dirty="0" smtClean="0">
                <a:solidFill>
                  <a:prstClr val="black"/>
                </a:solidFill>
                <a:latin typeface="Helvetica" pitchFamily="34" charset="0"/>
                <a:cs typeface="Helvetica" pitchFamily="34" charset="0"/>
              </a:rPr>
              <a:t>Field Trip</a:t>
            </a:r>
            <a:r>
              <a:rPr lang="en-US" sz="1600" b="1" dirty="0" smtClean="0">
                <a:solidFill>
                  <a:prstClr val="black"/>
                </a:solidFill>
                <a:latin typeface="Helvetica" pitchFamily="34" charset="0"/>
                <a:cs typeface="Helvetica" pitchFamily="34" charset="0"/>
              </a:rPr>
              <a:t>?</a:t>
            </a:r>
            <a:endParaRPr lang="en-US" sz="1600" b="1" dirty="0">
              <a:solidFill>
                <a:prstClr val="black"/>
              </a:solidFill>
              <a:latin typeface="Helvetica" pitchFamily="34" charset="0"/>
              <a:cs typeface="Helvetica" pitchFamily="34" charset="0"/>
            </a:endParaRPr>
          </a:p>
          <a:p>
            <a:pPr marL="60236" lvl="0"/>
            <a:r>
              <a:rPr lang="en-US" sz="1600" dirty="0" smtClean="0">
                <a:solidFill>
                  <a:prstClr val="black"/>
                </a:solidFill>
                <a:latin typeface="Helvetica" pitchFamily="34" charset="0"/>
                <a:cs typeface="Helvetica" pitchFamily="34" charset="0"/>
              </a:rPr>
              <a:t>      </a:t>
            </a:r>
            <a:endParaRPr lang="en-US" sz="1600" b="1" dirty="0">
              <a:solidFill>
                <a:prstClr val="black"/>
              </a:solidFill>
              <a:latin typeface="Helvetica" pitchFamily="34" charset="0"/>
              <a:cs typeface="Helvetica" pitchFamily="34" charset="0"/>
            </a:endParaRPr>
          </a:p>
          <a:p>
            <a:pPr marL="839959" indent="-358070">
              <a:buFont typeface="+mj-lt"/>
              <a:buAutoNum type="alphaUcPeriod"/>
            </a:pPr>
            <a:r>
              <a:rPr lang="en-US" sz="1400" dirty="0" smtClean="0">
                <a:latin typeface="Helvetica" pitchFamily="34" charset="0"/>
                <a:cs typeface="Helvetica" pitchFamily="34" charset="0"/>
              </a:rPr>
              <a:t>A lesson learned and A second </a:t>
            </a:r>
            <a:r>
              <a:rPr lang="en-US" sz="1400" dirty="0">
                <a:latin typeface="Helvetica" pitchFamily="34" charset="0"/>
                <a:cs typeface="Helvetica" pitchFamily="34" charset="0"/>
              </a:rPr>
              <a:t>o</a:t>
            </a:r>
            <a:r>
              <a:rPr lang="en-US" sz="1400" dirty="0" smtClean="0">
                <a:latin typeface="Helvetica" pitchFamily="34" charset="0"/>
                <a:cs typeface="Helvetica" pitchFamily="34" charset="0"/>
              </a:rPr>
              <a:t>pportunity</a:t>
            </a:r>
          </a:p>
          <a:p>
            <a:pPr marL="839959" indent="-358070">
              <a:buFont typeface="+mj-lt"/>
              <a:buAutoNum type="alphaUcPeriod"/>
            </a:pPr>
            <a:endParaRPr lang="en-US" sz="1400" b="1" dirty="0">
              <a:latin typeface="Helvetica" pitchFamily="34" charset="0"/>
              <a:cs typeface="Helvetica" pitchFamily="34" charset="0"/>
            </a:endParaRPr>
          </a:p>
          <a:p>
            <a:pPr marL="839959" indent="-358070">
              <a:buFont typeface="+mj-lt"/>
              <a:buAutoNum type="alphaUcPeriod"/>
            </a:pPr>
            <a:r>
              <a:rPr lang="en-US" sz="1400" dirty="0" smtClean="0">
                <a:latin typeface="Helvetica" pitchFamily="34" charset="0"/>
                <a:cs typeface="Helvetica" pitchFamily="34" charset="0"/>
              </a:rPr>
              <a:t>Don’t make </a:t>
            </a:r>
            <a:r>
              <a:rPr lang="en-US" sz="1400" dirty="0">
                <a:latin typeface="Helvetica" pitchFamily="34" charset="0"/>
                <a:cs typeface="Helvetica" pitchFamily="34" charset="0"/>
              </a:rPr>
              <a:t>r</a:t>
            </a:r>
            <a:r>
              <a:rPr lang="en-US" sz="1400" dirty="0" smtClean="0">
                <a:latin typeface="Helvetica" pitchFamily="34" charset="0"/>
                <a:cs typeface="Helvetica" pitchFamily="34" charset="0"/>
              </a:rPr>
              <a:t>obots</a:t>
            </a:r>
            <a:r>
              <a:rPr lang="en-US" sz="1400" b="1" dirty="0" smtClean="0">
                <a:latin typeface="Helvetica" pitchFamily="34" charset="0"/>
                <a:cs typeface="Helvetica" pitchFamily="34" charset="0"/>
              </a:rPr>
              <a:t> </a:t>
            </a:r>
            <a:r>
              <a:rPr lang="en-US" sz="1400" dirty="0" smtClean="0">
                <a:latin typeface="Helvetica" pitchFamily="34" charset="0"/>
                <a:cs typeface="Helvetica" pitchFamily="34" charset="0"/>
              </a:rPr>
              <a:t>and It’s OK to be sick</a:t>
            </a:r>
          </a:p>
          <a:p>
            <a:pPr marL="839959" indent="-358070">
              <a:buFont typeface="+mj-lt"/>
              <a:buAutoNum type="alphaUcPeriod"/>
            </a:pPr>
            <a:endParaRPr lang="en-US" sz="1400" b="1" dirty="0">
              <a:latin typeface="Helvetica" pitchFamily="34" charset="0"/>
              <a:cs typeface="Helvetica" pitchFamily="34" charset="0"/>
            </a:endParaRPr>
          </a:p>
          <a:p>
            <a:pPr marL="839959" indent="-358070">
              <a:buFont typeface="+mj-lt"/>
              <a:buAutoNum type="alphaUcPeriod"/>
            </a:pPr>
            <a:r>
              <a:rPr lang="en-US" sz="1400" dirty="0" smtClean="0">
                <a:latin typeface="Helvetica" pitchFamily="34" charset="0"/>
                <a:cs typeface="Helvetica" pitchFamily="34" charset="0"/>
              </a:rPr>
              <a:t>We all </a:t>
            </a:r>
            <a:r>
              <a:rPr lang="en-US" sz="1400" dirty="0">
                <a:latin typeface="Helvetica" pitchFamily="34" charset="0"/>
                <a:cs typeface="Helvetica" pitchFamily="34" charset="0"/>
              </a:rPr>
              <a:t>n</a:t>
            </a:r>
            <a:r>
              <a:rPr lang="en-US" sz="1400" dirty="0" smtClean="0">
                <a:latin typeface="Helvetica" pitchFamily="34" charset="0"/>
                <a:cs typeface="Helvetica" pitchFamily="34" charset="0"/>
              </a:rPr>
              <a:t>eed </a:t>
            </a:r>
            <a:r>
              <a:rPr lang="en-US" sz="1400" dirty="0">
                <a:latin typeface="Helvetica" pitchFamily="34" charset="0"/>
                <a:cs typeface="Helvetica" pitchFamily="34" charset="0"/>
              </a:rPr>
              <a:t>f</a:t>
            </a:r>
            <a:r>
              <a:rPr lang="en-US" sz="1400" dirty="0" smtClean="0">
                <a:latin typeface="Helvetica" pitchFamily="34" charset="0"/>
                <a:cs typeface="Helvetica" pitchFamily="34" charset="0"/>
              </a:rPr>
              <a:t>riends and what is an observatory?</a:t>
            </a:r>
          </a:p>
          <a:p>
            <a:pPr marL="839959" indent="-358070">
              <a:buFont typeface="+mj-lt"/>
              <a:buAutoNum type="alphaUcPeriod"/>
            </a:pPr>
            <a:endParaRPr lang="en-US" sz="1400" b="1" dirty="0">
              <a:latin typeface="Helvetica" pitchFamily="34" charset="0"/>
              <a:cs typeface="Helvetica" pitchFamily="34" charset="0"/>
            </a:endParaRPr>
          </a:p>
          <a:p>
            <a:pPr marL="839959" indent="-358070">
              <a:buFont typeface="+mj-lt"/>
              <a:buAutoNum type="alphaUcPeriod"/>
            </a:pPr>
            <a:r>
              <a:rPr lang="en-US" sz="1400" dirty="0" smtClean="0">
                <a:latin typeface="Helvetica" pitchFamily="34" charset="0"/>
                <a:cs typeface="Helvetica" pitchFamily="34" charset="0"/>
              </a:rPr>
              <a:t>Robots don’t </a:t>
            </a:r>
            <a:r>
              <a:rPr lang="en-US" sz="1400" dirty="0">
                <a:latin typeface="Helvetica" pitchFamily="34" charset="0"/>
                <a:cs typeface="Helvetica" pitchFamily="34" charset="0"/>
              </a:rPr>
              <a:t>b</a:t>
            </a:r>
            <a:r>
              <a:rPr lang="en-US" sz="1400" dirty="0" smtClean="0">
                <a:latin typeface="Helvetica" pitchFamily="34" charset="0"/>
                <a:cs typeface="Helvetica" pitchFamily="34" charset="0"/>
              </a:rPr>
              <a:t>elong in school and</a:t>
            </a:r>
            <a:r>
              <a:rPr lang="en-US" sz="1400" b="1" dirty="0" smtClean="0">
                <a:latin typeface="Helvetica" pitchFamily="34" charset="0"/>
                <a:cs typeface="Helvetica" pitchFamily="34" charset="0"/>
              </a:rPr>
              <a:t> </a:t>
            </a:r>
            <a:r>
              <a:rPr lang="en-US" sz="1400" dirty="0" smtClean="0">
                <a:latin typeface="Helvetica" pitchFamily="34" charset="0"/>
                <a:cs typeface="Helvetica" pitchFamily="34" charset="0"/>
              </a:rPr>
              <a:t>It doesn’t </a:t>
            </a:r>
            <a:r>
              <a:rPr lang="en-US" sz="1400" dirty="0">
                <a:latin typeface="Helvetica" pitchFamily="34" charset="0"/>
                <a:cs typeface="Helvetica" pitchFamily="34" charset="0"/>
              </a:rPr>
              <a:t>p</a:t>
            </a:r>
            <a:r>
              <a:rPr lang="en-US" sz="1400" dirty="0" smtClean="0">
                <a:latin typeface="Helvetica" pitchFamily="34" charset="0"/>
                <a:cs typeface="Helvetica" pitchFamily="34" charset="0"/>
              </a:rPr>
              <a:t>ay to be sick</a:t>
            </a:r>
          </a:p>
          <a:p>
            <a:pPr marL="839959" indent="-358070">
              <a:buFont typeface="+mj-lt"/>
              <a:buAutoNum type="alphaUcPeriod"/>
            </a:pPr>
            <a:endParaRPr lang="en-US" sz="1600" b="1" i="1" dirty="0">
              <a:latin typeface="Helvetica" pitchFamily="34" charset="0"/>
              <a:cs typeface="Helvetica" pitchFamily="34" charset="0"/>
            </a:endParaRPr>
          </a:p>
          <a:p>
            <a:pPr marL="839959" indent="-358070">
              <a:buFont typeface="+mj-lt"/>
              <a:buAutoNum type="alphaUcPeriod"/>
            </a:pPr>
            <a:endParaRPr lang="en-US" sz="1600" b="1" dirty="0" smtClean="0">
              <a:latin typeface="Helvetica" pitchFamily="34" charset="0"/>
              <a:cs typeface="Helvetica" pitchFamily="34" charset="0"/>
            </a:endParaRPr>
          </a:p>
        </p:txBody>
      </p:sp>
      <p:cxnSp>
        <p:nvCxnSpPr>
          <p:cNvPr id="10" name="Straight Connector 9"/>
          <p:cNvCxnSpPr/>
          <p:nvPr/>
        </p:nvCxnSpPr>
        <p:spPr>
          <a:xfrm>
            <a:off x="474710" y="4572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11768" y="1502233"/>
            <a:ext cx="236406" cy="256383"/>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611153" y="2788514"/>
            <a:ext cx="236406" cy="256383"/>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611153" y="1917591"/>
            <a:ext cx="236406" cy="256383"/>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611153" y="2373170"/>
            <a:ext cx="236406" cy="256383"/>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9" name="Rectangle 28"/>
          <p:cNvSpPr/>
          <p:nvPr/>
        </p:nvSpPr>
        <p:spPr>
          <a:xfrm>
            <a:off x="474710" y="5029200"/>
            <a:ext cx="6714585" cy="3523072"/>
          </a:xfrm>
          <a:prstGeom prst="rect">
            <a:avLst/>
          </a:prstGeom>
        </p:spPr>
        <p:txBody>
          <a:bodyPr wrap="square" lIns="101881" tIns="50941" rIns="101881" bIns="50941">
            <a:spAutoFit/>
          </a:bodyPr>
          <a:lstStyle/>
          <a:p>
            <a:pPr marL="403136" lvl="0" indent="-342900">
              <a:buAutoNum type="arabicPeriod" startAt="6"/>
            </a:pPr>
            <a:r>
              <a:rPr lang="en-US" sz="1600" b="1" dirty="0" smtClean="0">
                <a:solidFill>
                  <a:prstClr val="black"/>
                </a:solidFill>
                <a:latin typeface="Helvetica" pitchFamily="34" charset="0"/>
                <a:cs typeface="Helvetica" pitchFamily="34" charset="0"/>
              </a:rPr>
              <a:t>How are the text structures of </a:t>
            </a:r>
            <a:r>
              <a:rPr lang="en-US" sz="1600" b="1" i="1" u="sng" dirty="0" smtClean="0">
                <a:solidFill>
                  <a:prstClr val="black"/>
                </a:solidFill>
                <a:latin typeface="Helvetica" pitchFamily="34" charset="0"/>
                <a:cs typeface="Helvetica" pitchFamily="34" charset="0"/>
              </a:rPr>
              <a:t>A </a:t>
            </a:r>
            <a:r>
              <a:rPr lang="en-US" sz="1600" b="1" i="1" u="sng" dirty="0">
                <a:solidFill>
                  <a:prstClr val="black"/>
                </a:solidFill>
                <a:latin typeface="Helvetica" pitchFamily="34" charset="0"/>
                <a:cs typeface="Helvetica" pitchFamily="34" charset="0"/>
              </a:rPr>
              <a:t>Bad </a:t>
            </a:r>
            <a:r>
              <a:rPr lang="en-US" sz="1600" b="1" i="1" u="sng" dirty="0" smtClean="0">
                <a:solidFill>
                  <a:prstClr val="black"/>
                </a:solidFill>
                <a:latin typeface="Helvetica" pitchFamily="34" charset="0"/>
                <a:cs typeface="Helvetica" pitchFamily="34" charset="0"/>
              </a:rPr>
              <a:t>Robot</a:t>
            </a:r>
            <a:r>
              <a:rPr lang="en-US" sz="1600" b="1" i="1" dirty="0" smtClean="0">
                <a:solidFill>
                  <a:prstClr val="black"/>
                </a:solidFill>
                <a:latin typeface="Helvetica" pitchFamily="34" charset="0"/>
                <a:cs typeface="Helvetica" pitchFamily="34" charset="0"/>
              </a:rPr>
              <a:t> </a:t>
            </a:r>
            <a:r>
              <a:rPr lang="en-US" sz="1600" b="1" dirty="0" smtClean="0">
                <a:solidFill>
                  <a:prstClr val="black"/>
                </a:solidFill>
                <a:latin typeface="Helvetica" pitchFamily="34" charset="0"/>
                <a:cs typeface="Helvetica" pitchFamily="34" charset="0"/>
              </a:rPr>
              <a:t>and </a:t>
            </a:r>
            <a:r>
              <a:rPr lang="en-US" sz="1600" b="1" i="1" u="sng" dirty="0" smtClean="0">
                <a:solidFill>
                  <a:prstClr val="black"/>
                </a:solidFill>
                <a:latin typeface="Helvetica" pitchFamily="34" charset="0"/>
                <a:cs typeface="Helvetica" pitchFamily="34" charset="0"/>
              </a:rPr>
              <a:t>Field Trip</a:t>
            </a:r>
            <a:r>
              <a:rPr lang="en-US" sz="1600" b="1" i="1" dirty="0" smtClean="0">
                <a:solidFill>
                  <a:prstClr val="black"/>
                </a:solidFill>
                <a:latin typeface="Helvetica" pitchFamily="34" charset="0"/>
                <a:cs typeface="Helvetica" pitchFamily="34" charset="0"/>
              </a:rPr>
              <a:t> </a:t>
            </a:r>
            <a:r>
              <a:rPr lang="en-US" sz="1600" b="1" dirty="0" smtClean="0">
                <a:solidFill>
                  <a:prstClr val="black"/>
                </a:solidFill>
                <a:latin typeface="Helvetica" pitchFamily="34" charset="0"/>
                <a:cs typeface="Helvetica" pitchFamily="34" charset="0"/>
              </a:rPr>
              <a:t>most similar?</a:t>
            </a:r>
            <a:endParaRPr lang="en-US" sz="1600" b="1" dirty="0">
              <a:solidFill>
                <a:prstClr val="black"/>
              </a:solidFill>
              <a:latin typeface="Helvetica" pitchFamily="34" charset="0"/>
              <a:cs typeface="Helvetica" pitchFamily="34" charset="0"/>
            </a:endParaRPr>
          </a:p>
          <a:p>
            <a:pPr marL="60236"/>
            <a:r>
              <a:rPr lang="en-US" sz="1600" b="1" dirty="0" smtClean="0">
                <a:latin typeface="Helvetica" pitchFamily="34" charset="0"/>
                <a:cs typeface="Helvetica" pitchFamily="34" charset="0"/>
              </a:rPr>
              <a:t> </a:t>
            </a:r>
          </a:p>
          <a:p>
            <a:pPr marL="798513" indent="-398463">
              <a:buFont typeface="+mj-lt"/>
              <a:buAutoNum type="alphaUcPeriod"/>
            </a:pPr>
            <a:r>
              <a:rPr lang="en-US" sz="1400" b="1" i="1" u="sng" dirty="0" smtClean="0">
                <a:latin typeface="Helvetica" pitchFamily="34" charset="0"/>
                <a:cs typeface="Helvetica" pitchFamily="34" charset="0"/>
              </a:rPr>
              <a:t>A Bad Robot</a:t>
            </a:r>
            <a:r>
              <a:rPr lang="en-US" sz="1400" b="1" i="1" dirty="0" smtClean="0">
                <a:latin typeface="Helvetica" pitchFamily="34" charset="0"/>
                <a:cs typeface="Helvetica" pitchFamily="34" charset="0"/>
              </a:rPr>
              <a:t> </a:t>
            </a:r>
            <a:r>
              <a:rPr lang="en-US" sz="1400" dirty="0" smtClean="0">
                <a:latin typeface="Helvetica" pitchFamily="34" charset="0"/>
                <a:cs typeface="Helvetica" pitchFamily="34" charset="0"/>
              </a:rPr>
              <a:t>is a first-person account whereas, </a:t>
            </a:r>
            <a:r>
              <a:rPr lang="en-US" sz="1400" b="1" i="1" u="sng" dirty="0" smtClean="0">
                <a:latin typeface="Helvetica" pitchFamily="34" charset="0"/>
                <a:cs typeface="Helvetica" pitchFamily="34" charset="0"/>
              </a:rPr>
              <a:t>Field Trip</a:t>
            </a:r>
            <a:r>
              <a:rPr lang="en-US" sz="1400" b="1" i="1" dirty="0" smtClean="0">
                <a:latin typeface="Helvetica" pitchFamily="34" charset="0"/>
                <a:cs typeface="Helvetica" pitchFamily="34" charset="0"/>
              </a:rPr>
              <a:t> </a:t>
            </a:r>
            <a:r>
              <a:rPr lang="en-US" sz="1400" dirty="0" smtClean="0">
                <a:latin typeface="Helvetica" pitchFamily="34" charset="0"/>
                <a:cs typeface="Helvetica" pitchFamily="34" charset="0"/>
              </a:rPr>
              <a:t>is written in third-person.</a:t>
            </a:r>
          </a:p>
          <a:p>
            <a:pPr marL="798513" indent="-398463">
              <a:buFont typeface="+mj-lt"/>
              <a:buAutoNum type="alphaUcPeriod"/>
            </a:pPr>
            <a:endParaRPr lang="en-US" sz="1400" dirty="0">
              <a:latin typeface="Helvetica" pitchFamily="34" charset="0"/>
              <a:cs typeface="Helvetica" pitchFamily="34" charset="0"/>
            </a:endParaRPr>
          </a:p>
          <a:p>
            <a:pPr marL="798513" indent="-398463">
              <a:buFont typeface="+mj-lt"/>
              <a:buAutoNum type="alphaUcPeriod"/>
            </a:pPr>
            <a:r>
              <a:rPr lang="en-US" sz="1400" b="1" i="1" u="sng" dirty="0">
                <a:latin typeface="Helvetica" pitchFamily="34" charset="0"/>
                <a:cs typeface="Helvetica" pitchFamily="34" charset="0"/>
              </a:rPr>
              <a:t>A Bad Robot</a:t>
            </a:r>
            <a:r>
              <a:rPr lang="en-US" sz="1400" b="1" i="1" dirty="0">
                <a:latin typeface="Helvetica" pitchFamily="34" charset="0"/>
                <a:cs typeface="Helvetica" pitchFamily="34" charset="0"/>
              </a:rPr>
              <a:t> </a:t>
            </a:r>
            <a:r>
              <a:rPr lang="en-US" sz="1400" dirty="0" smtClean="0">
                <a:latin typeface="Helvetica" pitchFamily="34" charset="0"/>
                <a:cs typeface="Helvetica" pitchFamily="34" charset="0"/>
              </a:rPr>
              <a:t>is similar to a diary entry whereas, </a:t>
            </a:r>
            <a:r>
              <a:rPr lang="en-US" sz="1400" b="1" i="1" u="sng" dirty="0">
                <a:latin typeface="Helvetica" pitchFamily="34" charset="0"/>
                <a:cs typeface="Helvetica" pitchFamily="34" charset="0"/>
              </a:rPr>
              <a:t>Field Trip</a:t>
            </a:r>
            <a:r>
              <a:rPr lang="en-US" sz="1400" dirty="0">
                <a:latin typeface="Helvetica" pitchFamily="34" charset="0"/>
                <a:cs typeface="Helvetica" pitchFamily="34" charset="0"/>
              </a:rPr>
              <a:t> is written </a:t>
            </a:r>
            <a:r>
              <a:rPr lang="en-US" sz="1400" dirty="0" smtClean="0">
                <a:latin typeface="Helvetica" pitchFamily="34" charset="0"/>
                <a:cs typeface="Helvetica" pitchFamily="34" charset="0"/>
              </a:rPr>
              <a:t>with a traditional plot and conflict.</a:t>
            </a:r>
            <a:endParaRPr lang="en-US" sz="1400" dirty="0">
              <a:latin typeface="Helvetica" pitchFamily="34" charset="0"/>
              <a:cs typeface="Helvetica" pitchFamily="34" charset="0"/>
            </a:endParaRPr>
          </a:p>
          <a:p>
            <a:pPr marL="798513" indent="-398463">
              <a:buFont typeface="+mj-lt"/>
              <a:buAutoNum type="alphaUcPeriod"/>
            </a:pPr>
            <a:endParaRPr lang="en-US" sz="1400" dirty="0" smtClean="0">
              <a:latin typeface="Helvetica" pitchFamily="34" charset="0"/>
              <a:cs typeface="Helvetica" pitchFamily="34" charset="0"/>
            </a:endParaRPr>
          </a:p>
          <a:p>
            <a:pPr marL="798513" indent="-398463">
              <a:buFont typeface="+mj-lt"/>
              <a:buAutoNum type="alphaUcPeriod"/>
            </a:pPr>
            <a:r>
              <a:rPr lang="en-US" sz="1400" b="1" i="1" u="sng" dirty="0">
                <a:latin typeface="Helvetica" pitchFamily="34" charset="0"/>
                <a:cs typeface="Helvetica" pitchFamily="34" charset="0"/>
              </a:rPr>
              <a:t>A Bad Robot</a:t>
            </a:r>
            <a:r>
              <a:rPr lang="en-US" sz="1400" b="1" i="1" dirty="0">
                <a:latin typeface="Helvetica" pitchFamily="34" charset="0"/>
                <a:cs typeface="Helvetica" pitchFamily="34" charset="0"/>
              </a:rPr>
              <a:t> </a:t>
            </a:r>
            <a:r>
              <a:rPr lang="en-US" sz="1400" dirty="0" smtClean="0">
                <a:latin typeface="Helvetica" pitchFamily="34" charset="0"/>
                <a:cs typeface="Helvetica" pitchFamily="34" charset="0"/>
              </a:rPr>
              <a:t>and</a:t>
            </a:r>
            <a:r>
              <a:rPr lang="en-US" sz="1400" i="1" dirty="0" smtClean="0">
                <a:latin typeface="Helvetica" pitchFamily="34" charset="0"/>
                <a:cs typeface="Helvetica" pitchFamily="34" charset="0"/>
              </a:rPr>
              <a:t> </a:t>
            </a:r>
            <a:r>
              <a:rPr lang="en-US" sz="1400" b="1" i="1" u="sng" dirty="0" smtClean="0">
                <a:latin typeface="Helvetica" pitchFamily="34" charset="0"/>
                <a:cs typeface="Helvetica" pitchFamily="34" charset="0"/>
              </a:rPr>
              <a:t>Field </a:t>
            </a:r>
            <a:r>
              <a:rPr lang="en-US" sz="1400" b="1" i="1" u="sng" dirty="0">
                <a:latin typeface="Helvetica" pitchFamily="34" charset="0"/>
                <a:cs typeface="Helvetica" pitchFamily="34" charset="0"/>
              </a:rPr>
              <a:t>Trip</a:t>
            </a:r>
            <a:r>
              <a:rPr lang="en-US" sz="1400" dirty="0">
                <a:latin typeface="Helvetica" pitchFamily="34" charset="0"/>
                <a:cs typeface="Helvetica" pitchFamily="34" charset="0"/>
              </a:rPr>
              <a:t> </a:t>
            </a:r>
            <a:r>
              <a:rPr lang="en-US" sz="1400" dirty="0" smtClean="0">
                <a:latin typeface="Helvetica" pitchFamily="34" charset="0"/>
                <a:cs typeface="Helvetica" pitchFamily="34" charset="0"/>
              </a:rPr>
              <a:t>both have a plot and problem describing how an event unfolded.</a:t>
            </a:r>
            <a:endParaRPr lang="en-US" sz="1400" dirty="0">
              <a:latin typeface="Helvetica" pitchFamily="34" charset="0"/>
              <a:cs typeface="Helvetica" pitchFamily="34" charset="0"/>
            </a:endParaRPr>
          </a:p>
          <a:p>
            <a:pPr marL="798513" indent="-398463">
              <a:buFont typeface="+mj-lt"/>
              <a:buAutoNum type="alphaUcPeriod"/>
            </a:pPr>
            <a:endParaRPr lang="en-US" sz="1400" dirty="0" smtClean="0">
              <a:latin typeface="Helvetica" pitchFamily="34" charset="0"/>
              <a:cs typeface="Helvetica" pitchFamily="34" charset="0"/>
            </a:endParaRPr>
          </a:p>
          <a:p>
            <a:pPr marL="798513" indent="-398463">
              <a:buFont typeface="+mj-lt"/>
              <a:buAutoNum type="alphaUcPeriod"/>
            </a:pPr>
            <a:r>
              <a:rPr lang="en-US" sz="1400" b="1" i="1" u="sng" dirty="0">
                <a:latin typeface="Helvetica" pitchFamily="34" charset="0"/>
                <a:cs typeface="Helvetica" pitchFamily="34" charset="0"/>
              </a:rPr>
              <a:t>A Bad Robot</a:t>
            </a:r>
            <a:r>
              <a:rPr lang="en-US" sz="1400" b="1" i="1" dirty="0">
                <a:latin typeface="Helvetica" pitchFamily="34" charset="0"/>
                <a:cs typeface="Helvetica" pitchFamily="34" charset="0"/>
              </a:rPr>
              <a:t> </a:t>
            </a:r>
            <a:r>
              <a:rPr lang="en-US" sz="1400" dirty="0" smtClean="0">
                <a:latin typeface="Helvetica" pitchFamily="34" charset="0"/>
                <a:cs typeface="Helvetica" pitchFamily="34" charset="0"/>
              </a:rPr>
              <a:t>and</a:t>
            </a:r>
            <a:r>
              <a:rPr lang="en-US" sz="1400" i="1" dirty="0" smtClean="0">
                <a:latin typeface="Helvetica" pitchFamily="34" charset="0"/>
                <a:cs typeface="Helvetica" pitchFamily="34" charset="0"/>
              </a:rPr>
              <a:t> </a:t>
            </a:r>
            <a:r>
              <a:rPr lang="en-US" sz="1400" b="1" i="1" u="sng" dirty="0" smtClean="0">
                <a:latin typeface="Helvetica" pitchFamily="34" charset="0"/>
                <a:cs typeface="Helvetica" pitchFamily="34" charset="0"/>
              </a:rPr>
              <a:t>Field </a:t>
            </a:r>
            <a:r>
              <a:rPr lang="en-US" sz="1400" b="1" i="1" u="sng" dirty="0">
                <a:latin typeface="Helvetica" pitchFamily="34" charset="0"/>
                <a:cs typeface="Helvetica" pitchFamily="34" charset="0"/>
              </a:rPr>
              <a:t>Trip</a:t>
            </a:r>
            <a:r>
              <a:rPr lang="en-US" sz="1400" b="1" i="1" dirty="0">
                <a:latin typeface="Helvetica" pitchFamily="34" charset="0"/>
                <a:cs typeface="Helvetica" pitchFamily="34" charset="0"/>
              </a:rPr>
              <a:t> </a:t>
            </a:r>
            <a:r>
              <a:rPr lang="en-US" sz="1400" dirty="0" smtClean="0">
                <a:latin typeface="Helvetica" pitchFamily="34" charset="0"/>
                <a:cs typeface="Helvetica" pitchFamily="34" charset="0"/>
              </a:rPr>
              <a:t>both have an informational text structure that is written in a traditional narrative form.</a:t>
            </a:r>
            <a:endParaRPr lang="en-US" sz="1400" dirty="0">
              <a:latin typeface="Helvetica" pitchFamily="34" charset="0"/>
              <a:cs typeface="Helvetica" pitchFamily="34" charset="0"/>
            </a:endParaRPr>
          </a:p>
          <a:p>
            <a:pPr marL="798513" indent="-398463">
              <a:buFont typeface="+mj-lt"/>
              <a:buAutoNum type="alphaUcPeriod"/>
            </a:pPr>
            <a:endParaRPr lang="en-US" sz="1600" dirty="0">
              <a:latin typeface="Helvetica" pitchFamily="34" charset="0"/>
              <a:cs typeface="Helvetica" pitchFamily="34" charset="0"/>
            </a:endParaRPr>
          </a:p>
        </p:txBody>
      </p:sp>
      <p:sp>
        <p:nvSpPr>
          <p:cNvPr id="30" name="Oval 29"/>
          <p:cNvSpPr/>
          <p:nvPr/>
        </p:nvSpPr>
        <p:spPr>
          <a:xfrm>
            <a:off x="615905" y="6427193"/>
            <a:ext cx="235791" cy="24401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615905" y="5804349"/>
            <a:ext cx="235791" cy="24401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615905" y="7710809"/>
            <a:ext cx="235791" cy="24401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611768" y="7086555"/>
            <a:ext cx="235791" cy="24401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68758272"/>
              </p:ext>
            </p:extLst>
          </p:nvPr>
        </p:nvGraphicFramePr>
        <p:xfrm>
          <a:off x="5589181" y="3810000"/>
          <a:ext cx="1637760" cy="487680"/>
        </p:xfrm>
        <a:graphic>
          <a:graphicData uri="http://schemas.openxmlformats.org/drawingml/2006/table">
            <a:tbl>
              <a:tblPr firstRow="1" firstCol="1" bandRow="1"/>
              <a:tblGrid>
                <a:gridCol w="1637760"/>
              </a:tblGrid>
              <a:tr h="0">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 </a:t>
                      </a:r>
                      <a:r>
                        <a:rPr lang="en-US" sz="800" b="0" i="1" dirty="0" smtClean="0">
                          <a:solidFill>
                            <a:srgbClr val="000000"/>
                          </a:solidFill>
                          <a:effectLst/>
                          <a:latin typeface="Calibri"/>
                          <a:ea typeface="Times New Roman"/>
                          <a:cs typeface="Times New Roman"/>
                        </a:rPr>
                        <a:t>Toward RL.6.9     DOK </a:t>
                      </a:r>
                      <a:r>
                        <a:rPr lang="en-US" sz="800" b="0" i="1" dirty="0">
                          <a:solidFill>
                            <a:srgbClr val="000000"/>
                          </a:solidFill>
                          <a:effectLst/>
                          <a:latin typeface="Calibri"/>
                          <a:ea typeface="Times New Roman"/>
                          <a:cs typeface="Times New Roman"/>
                        </a:rPr>
                        <a:t>2 - </a:t>
                      </a:r>
                      <a:r>
                        <a:rPr lang="en-US" sz="800" b="0" i="1" dirty="0" err="1">
                          <a:solidFill>
                            <a:srgbClr val="000000"/>
                          </a:solidFill>
                          <a:effectLst/>
                          <a:latin typeface="Calibri"/>
                          <a:ea typeface="Times New Roman"/>
                          <a:cs typeface="Times New Roman"/>
                        </a:rPr>
                        <a:t>APn</a:t>
                      </a:r>
                      <a:endParaRPr lang="en-US" sz="800" b="0" i="1"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335280">
                <a:tc>
                  <a:txBody>
                    <a:bodyPr/>
                    <a:lstStyle/>
                    <a:p>
                      <a:pPr marL="0" marR="0" algn="l">
                        <a:lnSpc>
                          <a:spcPct val="100000"/>
                        </a:lnSpc>
                        <a:spcBef>
                          <a:spcPts val="0"/>
                        </a:spcBef>
                        <a:spcAft>
                          <a:spcPts val="0"/>
                        </a:spcAft>
                      </a:pPr>
                      <a:r>
                        <a:rPr lang="en-US" sz="800" b="0" dirty="0">
                          <a:solidFill>
                            <a:srgbClr val="000000"/>
                          </a:solidFill>
                          <a:effectLst/>
                          <a:latin typeface="Calibri"/>
                          <a:ea typeface="Times New Roman"/>
                          <a:cs typeface="Times New Roman"/>
                        </a:rPr>
                        <a:t>Applies understanding of how different genre approach themes </a:t>
                      </a:r>
                      <a:r>
                        <a:rPr lang="en-US" sz="800" b="0" dirty="0" smtClean="0">
                          <a:solidFill>
                            <a:srgbClr val="000000"/>
                          </a:solidFill>
                          <a:effectLst/>
                          <a:latin typeface="Calibri"/>
                          <a:ea typeface="Times New Roman"/>
                          <a:cs typeface="Times New Roman"/>
                        </a:rPr>
                        <a:t>topics.</a:t>
                      </a:r>
                      <a:endParaRPr lang="en-US" sz="800" b="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10457851"/>
              </p:ext>
            </p:extLst>
          </p:nvPr>
        </p:nvGraphicFramePr>
        <p:xfrm>
          <a:off x="5556069" y="8915400"/>
          <a:ext cx="1791240" cy="609600"/>
        </p:xfrm>
        <a:graphic>
          <a:graphicData uri="http://schemas.openxmlformats.org/drawingml/2006/table">
            <a:tbl>
              <a:tblPr firstRow="1" firstCol="1" bandRow="1"/>
              <a:tblGrid>
                <a:gridCol w="1791240"/>
              </a:tblGrid>
              <a:tr h="104101">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Toward RL.6.9     DOK </a:t>
                      </a:r>
                      <a:r>
                        <a:rPr lang="en-US" sz="800" b="0" i="1" dirty="0">
                          <a:solidFill>
                            <a:srgbClr val="000000"/>
                          </a:solidFill>
                          <a:effectLst/>
                          <a:latin typeface="Calibri"/>
                          <a:ea typeface="Times New Roman"/>
                          <a:cs typeface="Times New Roman"/>
                        </a:rPr>
                        <a:t>2 - </a:t>
                      </a:r>
                      <a:r>
                        <a:rPr lang="en-US" sz="800" b="0" i="1" dirty="0" err="1">
                          <a:solidFill>
                            <a:srgbClr val="000000"/>
                          </a:solidFill>
                          <a:effectLst/>
                          <a:latin typeface="Calibri"/>
                          <a:ea typeface="Times New Roman"/>
                          <a:cs typeface="Times New Roman"/>
                        </a:rPr>
                        <a:t>ANr</a:t>
                      </a:r>
                      <a:endParaRPr lang="en-US" sz="800" b="0" i="1"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259080">
                <a:tc>
                  <a:txBody>
                    <a:bodyPr/>
                    <a:lstStyle/>
                    <a:p>
                      <a:pPr marL="0" marR="0" algn="l">
                        <a:lnSpc>
                          <a:spcPct val="100000"/>
                        </a:lnSpc>
                        <a:spcBef>
                          <a:spcPts val="0"/>
                        </a:spcBef>
                        <a:spcAft>
                          <a:spcPts val="0"/>
                        </a:spcAft>
                      </a:pPr>
                      <a:r>
                        <a:rPr lang="en-US" sz="800" b="0" dirty="0">
                          <a:solidFill>
                            <a:srgbClr val="000000"/>
                          </a:solidFill>
                          <a:effectLst/>
                          <a:latin typeface="Calibri"/>
                          <a:ea typeface="Times New Roman"/>
                          <a:cs typeface="Times New Roman"/>
                        </a:rPr>
                        <a:t>Analyzes (compares and contrasts) how different text structures in different genres contribute to their approaches in similar themes and topics.</a:t>
                      </a:r>
                      <a:endParaRPr lang="en-US" sz="800" b="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989156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537425688"/>
              </p:ext>
            </p:extLst>
          </p:nvPr>
        </p:nvGraphicFramePr>
        <p:xfrm>
          <a:off x="257175" y="280713"/>
          <a:ext cx="7286625" cy="3917400"/>
        </p:xfrm>
        <a:graphic>
          <a:graphicData uri="http://schemas.openxmlformats.org/drawingml/2006/table">
            <a:tbl>
              <a:tblPr firstRow="1" bandRow="1">
                <a:tableStyleId>{5940675A-B579-460E-94D1-54222C63F5DA}</a:tableStyleId>
              </a:tblPr>
              <a:tblGrid>
                <a:gridCol w="7286625"/>
              </a:tblGrid>
              <a:tr h="709887">
                <a:tc>
                  <a:txBody>
                    <a:bodyPr/>
                    <a:lstStyle/>
                    <a:p>
                      <a:pPr marL="0" marR="0" lvl="0" indent="0" algn="l" defTabSz="966612" rtl="0" eaLnBrk="1" fontAlgn="auto" latinLnBrk="0" hangingPunct="1">
                        <a:lnSpc>
                          <a:spcPct val="100000"/>
                        </a:lnSpc>
                        <a:spcBef>
                          <a:spcPts val="0"/>
                        </a:spcBef>
                        <a:spcAft>
                          <a:spcPts val="0"/>
                        </a:spcAft>
                        <a:buClrTx/>
                        <a:buSzTx/>
                        <a:buFont typeface="+mj-lt"/>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7.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State the point of view the story is being told from and explain how the story would be different if it were told from a different point of view. Use details from the text to support your answers.</a:t>
                      </a:r>
                    </a:p>
                    <a:p>
                      <a:pPr marL="0" marR="0" lvl="0" indent="0" algn="l" defTabSz="966612" rtl="0" eaLnBrk="1" fontAlgn="auto" latinLnBrk="0" hangingPunct="1">
                        <a:lnSpc>
                          <a:spcPct val="100000"/>
                        </a:lnSpc>
                        <a:spcBef>
                          <a:spcPts val="0"/>
                        </a:spcBef>
                        <a:spcAft>
                          <a:spcPts val="0"/>
                        </a:spcAft>
                        <a:buClrTx/>
                        <a:buSzTx/>
                        <a:buFont typeface="+mj-lt"/>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77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03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23015861"/>
              </p:ext>
            </p:extLst>
          </p:nvPr>
        </p:nvGraphicFramePr>
        <p:xfrm>
          <a:off x="228600" y="5257800"/>
          <a:ext cx="7243763" cy="3795480"/>
        </p:xfrm>
        <a:graphic>
          <a:graphicData uri="http://schemas.openxmlformats.org/drawingml/2006/table">
            <a:tbl>
              <a:tblPr firstRow="1" bandRow="1">
                <a:tableStyleId>{5940675A-B579-460E-94D1-54222C63F5DA}</a:tableStyleId>
              </a:tblPr>
              <a:tblGrid>
                <a:gridCol w="7243763"/>
              </a:tblGrid>
              <a:tr h="936434">
                <a:tc>
                  <a:txBody>
                    <a:bodyPr/>
                    <a:lstStyle/>
                    <a:p>
                      <a:pPr marL="342900" marR="0" lvl="0" indent="-342900" algn="l" defTabSz="966612" rtl="0" eaLnBrk="1" fontAlgn="auto" latinLnBrk="0" hangingPunct="1">
                        <a:lnSpc>
                          <a:spcPct val="100000"/>
                        </a:lnSpc>
                        <a:spcBef>
                          <a:spcPts val="0"/>
                        </a:spcBef>
                        <a:spcAft>
                          <a:spcPts val="0"/>
                        </a:spcAft>
                        <a:buClrTx/>
                        <a:buSzTx/>
                        <a:buFont typeface="+mj-lt"/>
                        <a:buAutoNum type="arabicPeriod" startAt="8"/>
                        <a:tabLst/>
                        <a:defRPr/>
                      </a:pPr>
                      <a:r>
                        <a:rPr kumimoji="0" lang="en-US" sz="14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How did the narrators’ points of view influence the outcomes of both stories “</a:t>
                      </a:r>
                      <a:r>
                        <a:rPr kumimoji="0" lang="en-US" sz="1400" b="1" i="1" u="sng"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The Bad Robot</a:t>
                      </a:r>
                      <a:r>
                        <a:rPr kumimoji="0" lang="en-US" sz="1400" b="1" i="1"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and “</a:t>
                      </a:r>
                      <a:r>
                        <a:rPr kumimoji="0" lang="en-US" sz="1400" b="1" i="1" u="sng"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Field Trip</a:t>
                      </a:r>
                      <a:r>
                        <a:rPr kumimoji="0" lang="en-US" sz="1400" b="1" i="1"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a:t>
                      </a:r>
                      <a:r>
                        <a:rPr kumimoji="0" lang="en-US" sz="14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  Explain the differences.  Use examples from both stories.</a:t>
                      </a:r>
                    </a:p>
                    <a:p>
                      <a:pPr marL="0" marR="0" lvl="0" indent="0" algn="l" defTabSz="966612" rtl="0" eaLnBrk="1" fontAlgn="auto" latinLnBrk="0" hangingPunct="1">
                        <a:lnSpc>
                          <a:spcPct val="100000"/>
                        </a:lnSpc>
                        <a:spcBef>
                          <a:spcPts val="0"/>
                        </a:spcBef>
                        <a:spcAft>
                          <a:spcPts val="0"/>
                        </a:spcAft>
                        <a:buClrTx/>
                        <a:buSzTx/>
                        <a:buFont typeface="+mj-lt"/>
                        <a:buNone/>
                        <a:tabLst/>
                        <a:defRPr/>
                      </a:pPr>
                      <a:endParaRPr kumimoji="0" lang="en-US" sz="14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 name="Straight Connector 6"/>
          <p:cNvCxnSpPr/>
          <p:nvPr/>
        </p:nvCxnSpPr>
        <p:spPr>
          <a:xfrm>
            <a:off x="457200"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346734527"/>
              </p:ext>
            </p:extLst>
          </p:nvPr>
        </p:nvGraphicFramePr>
        <p:xfrm>
          <a:off x="5410200" y="9144001"/>
          <a:ext cx="2008823" cy="533400"/>
        </p:xfrm>
        <a:graphic>
          <a:graphicData uri="http://schemas.openxmlformats.org/drawingml/2006/table">
            <a:tbl>
              <a:tblPr firstRow="1" firstCol="1" bandRow="1"/>
              <a:tblGrid>
                <a:gridCol w="2008823"/>
              </a:tblGrid>
              <a:tr h="148486">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RL.6.9           DOK </a:t>
                      </a:r>
                      <a:r>
                        <a:rPr lang="en-US" sz="800" b="0" i="1" dirty="0">
                          <a:solidFill>
                            <a:srgbClr val="000000"/>
                          </a:solidFill>
                          <a:effectLst/>
                          <a:latin typeface="Calibri"/>
                          <a:ea typeface="Times New Roman"/>
                          <a:cs typeface="Times New Roman"/>
                        </a:rPr>
                        <a:t>4 - SYU</a:t>
                      </a:r>
                      <a:endParaRPr lang="en-US" sz="800" b="0" i="1"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84914">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Synthesizes information across multiple sources or texts for the purpose of comparing approaches to similar themes or topics.</a:t>
                      </a:r>
                      <a:endParaRPr lang="en-US" sz="800" b="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32754926"/>
              </p:ext>
            </p:extLst>
          </p:nvPr>
        </p:nvGraphicFramePr>
        <p:xfrm>
          <a:off x="5486401" y="4343400"/>
          <a:ext cx="1905000" cy="533400"/>
        </p:xfrm>
        <a:graphic>
          <a:graphicData uri="http://schemas.openxmlformats.org/drawingml/2006/table">
            <a:tbl>
              <a:tblPr firstRow="1" firstCol="1" bandRow="1"/>
              <a:tblGrid>
                <a:gridCol w="1905000"/>
              </a:tblGrid>
              <a:tr h="141565">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Toward RL.6.6       DOK </a:t>
                      </a:r>
                      <a:r>
                        <a:rPr lang="en-US" sz="800" b="0" i="1" dirty="0">
                          <a:solidFill>
                            <a:srgbClr val="000000"/>
                          </a:solidFill>
                          <a:effectLst/>
                          <a:latin typeface="Calibri"/>
                          <a:ea typeface="Times New Roman"/>
                          <a:cs typeface="Times New Roman"/>
                        </a:rPr>
                        <a:t>3 - EVC</a:t>
                      </a:r>
                      <a:endParaRPr lang="en-US" sz="800" b="0" i="1" dirty="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391835">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Cite evidence to show </a:t>
                      </a:r>
                      <a:r>
                        <a:rPr lang="en-US" sz="800" dirty="0">
                          <a:effectLst/>
                          <a:latin typeface="Calibri"/>
                          <a:ea typeface="Calibri"/>
                          <a:cs typeface="Calibri"/>
                        </a:rPr>
                        <a:t>how the author’s point of view is developed in a text for a specific purpose.</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528617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sp>
        <p:nvSpPr>
          <p:cNvPr id="2" name="Rectangle 1"/>
          <p:cNvSpPr/>
          <p:nvPr/>
        </p:nvSpPr>
        <p:spPr>
          <a:xfrm>
            <a:off x="304800" y="399143"/>
            <a:ext cx="7095173" cy="7601857"/>
          </a:xfrm>
          <a:prstGeom prst="rect">
            <a:avLst/>
          </a:prstGeom>
        </p:spPr>
        <p:txBody>
          <a:bodyPr wrap="square" lIns="96378" tIns="48189" rIns="96378" bIns="48189">
            <a:spAutoFit/>
          </a:bodyPr>
          <a:lstStyle/>
          <a:p>
            <a:pPr algn="ctr"/>
            <a:r>
              <a:rPr lang="en-US" sz="1900" b="1" u="sng" dirty="0"/>
              <a:t>Ice Picks</a:t>
            </a:r>
          </a:p>
          <a:p>
            <a:pPr algn="ctr"/>
            <a:r>
              <a:rPr lang="en-US" sz="1900" b="1" u="sng" dirty="0"/>
              <a:t>Part 1</a:t>
            </a:r>
            <a:endParaRPr lang="en-US" sz="1900" dirty="0"/>
          </a:p>
          <a:p>
            <a:pPr algn="ctr"/>
            <a:r>
              <a:rPr lang="en-US" sz="1100" i="1" dirty="0" smtClean="0"/>
              <a:t>Kirsten Weir</a:t>
            </a:r>
            <a:endParaRPr lang="en-US" sz="1100" dirty="0"/>
          </a:p>
          <a:p>
            <a:pPr algn="ctr"/>
            <a:r>
              <a:rPr lang="en-US" sz="1200" b="1" u="sng" dirty="0"/>
              <a:t>A new telescope is buried more than a mile beneath the Antarctic </a:t>
            </a:r>
            <a:r>
              <a:rPr lang="en-US" sz="1200" b="1" u="sng" dirty="0" smtClean="0"/>
              <a:t>ice.</a:t>
            </a:r>
          </a:p>
          <a:p>
            <a:pPr algn="ctr"/>
            <a:endParaRPr lang="en-US" sz="1200" u="sng" dirty="0"/>
          </a:p>
          <a:p>
            <a:r>
              <a:rPr lang="en-US" sz="1200" dirty="0" smtClean="0"/>
              <a:t>Physicist </a:t>
            </a:r>
            <a:r>
              <a:rPr lang="en-US" sz="1200" dirty="0"/>
              <a:t>Jim Madsen goes to work in Antarctica during the South Pole summer. Antarctica in the summer has 24 hour sunlit days.  </a:t>
            </a:r>
            <a:r>
              <a:rPr lang="en-US" sz="1200" dirty="0" smtClean="0"/>
              <a:t>But </a:t>
            </a:r>
            <a:r>
              <a:rPr lang="en-US" sz="1200" dirty="0"/>
              <a:t>his project, a giant telescope called </a:t>
            </a:r>
            <a:r>
              <a:rPr lang="en-US" sz="1200" dirty="0" smtClean="0"/>
              <a:t>Ice Cube</a:t>
            </a:r>
            <a:r>
              <a:rPr lang="en-US" sz="1200" dirty="0"/>
              <a:t>, requires total darkness. But the sunshine doesn’t affect Ice Cube because it’s located deep within the Antarctic ice, where it is pitch-black.</a:t>
            </a:r>
          </a:p>
          <a:p>
            <a:r>
              <a:rPr lang="en-US" sz="1200" dirty="0"/>
              <a:t> </a:t>
            </a:r>
          </a:p>
          <a:p>
            <a:r>
              <a:rPr lang="en-US" sz="1200" dirty="0" smtClean="0"/>
              <a:t>Ice Cube </a:t>
            </a:r>
            <a:r>
              <a:rPr lang="en-US" sz="1200" dirty="0"/>
              <a:t>was made to </a:t>
            </a:r>
            <a:r>
              <a:rPr lang="en-US" sz="1200" dirty="0" smtClean="0"/>
              <a:t>find </a:t>
            </a:r>
            <a:r>
              <a:rPr lang="en-US" sz="1200" dirty="0"/>
              <a:t>tiny invisible particles from space. “We have these particles that we think are the most plentiful in the universe, but they’re almost impossible to detect,” he says. Almost ... but not quite. The </a:t>
            </a:r>
            <a:r>
              <a:rPr lang="en-US" sz="1200" dirty="0" smtClean="0"/>
              <a:t>Ice Cube </a:t>
            </a:r>
            <a:r>
              <a:rPr lang="en-US" sz="1200" dirty="0"/>
              <a:t>team has hundreds of scientists from more than 30 countries.  The scientists know that the ice-covered continent is a perfect place to detect the particles. With luck, the invisible cosmic messengers might offer clues to some of the biggest mysteries of the universe.</a:t>
            </a:r>
            <a:r>
              <a:rPr lang="en-US" sz="1200" i="1" dirty="0"/>
              <a:t> </a:t>
            </a:r>
            <a:r>
              <a:rPr lang="en-US" sz="1200" dirty="0"/>
              <a:t> </a:t>
            </a:r>
            <a:r>
              <a:rPr lang="en-US" sz="1200" dirty="0" smtClean="0"/>
              <a:t>Ice Cube </a:t>
            </a:r>
            <a:r>
              <a:rPr lang="en-US" sz="1200" dirty="0"/>
              <a:t>is the largest neutrino detector in the world.  </a:t>
            </a:r>
          </a:p>
          <a:p>
            <a:r>
              <a:rPr lang="en-US" sz="1200" dirty="0"/>
              <a:t> </a:t>
            </a:r>
          </a:p>
          <a:p>
            <a:endParaRPr lang="en-US" sz="1300" i="1" dirty="0"/>
          </a:p>
          <a:p>
            <a:endParaRPr lang="en-US" sz="1300" i="1" dirty="0"/>
          </a:p>
          <a:p>
            <a:endParaRPr lang="en-US" sz="1300" i="1" dirty="0"/>
          </a:p>
          <a:p>
            <a:endParaRPr lang="en-US" sz="1300" i="1" dirty="0"/>
          </a:p>
          <a:p>
            <a:endParaRPr lang="en-US" sz="1300" i="1" dirty="0"/>
          </a:p>
          <a:p>
            <a:endParaRPr lang="en-US" sz="1300" i="1" dirty="0"/>
          </a:p>
          <a:p>
            <a:r>
              <a:rPr lang="en-US" sz="1300" dirty="0"/>
              <a:t> </a:t>
            </a:r>
          </a:p>
          <a:p>
            <a:r>
              <a:rPr lang="en-US" sz="1300" b="1" u="sng" dirty="0" smtClean="0"/>
              <a:t>Detecting Neutrinos</a:t>
            </a:r>
            <a:endParaRPr lang="en-US" sz="1300" u="sng" dirty="0"/>
          </a:p>
          <a:p>
            <a:r>
              <a:rPr lang="en-US" sz="1200" dirty="0" smtClean="0"/>
              <a:t>Ice Cube </a:t>
            </a:r>
            <a:r>
              <a:rPr lang="en-US" sz="1200" dirty="0"/>
              <a:t>isn’t your normal telescope. It doesn’t show details of Pluto’s surface or take beautiful snapshots of distant galaxies. It doesn’t even point toward the sky.</a:t>
            </a:r>
          </a:p>
          <a:p>
            <a:r>
              <a:rPr lang="en-US" sz="1200" dirty="0"/>
              <a:t> </a:t>
            </a:r>
          </a:p>
          <a:p>
            <a:r>
              <a:rPr lang="en-US" sz="1200" dirty="0" smtClean="0"/>
              <a:t>Ice Cube </a:t>
            </a:r>
            <a:r>
              <a:rPr lang="en-US" sz="1200" dirty="0"/>
              <a:t>detects neutrinos. Neutrinos are some of the smallest particles in the universe.  They are smaller even than atoms. They’re invisible and have hardly any mass. They have no electric charge. Because of this, neutrinos zip easily around space. A neutrino can travel billions of miles through the cosmos, passing right through planets as it goes. Trillions of neutrinos are speeding through your body at this very moment.</a:t>
            </a:r>
          </a:p>
          <a:p>
            <a:r>
              <a:rPr lang="en-US" sz="1200" dirty="0"/>
              <a:t> </a:t>
            </a:r>
          </a:p>
          <a:p>
            <a:r>
              <a:rPr lang="en-US" sz="1200" dirty="0"/>
              <a:t>Neutrinos are very hard to detect, says Madsen. Complete darkness and a large expanse of something clear are essential to find them.  Antarctica’s deep, clear ice is perfect for this. </a:t>
            </a:r>
            <a:endParaRPr lang="en-US" sz="1200" dirty="0" smtClean="0"/>
          </a:p>
          <a:p>
            <a:endParaRPr lang="en-US" sz="1200" dirty="0"/>
          </a:p>
          <a:p>
            <a:r>
              <a:rPr lang="en-US" sz="1200" dirty="0" smtClean="0"/>
              <a:t>Ice Cube </a:t>
            </a:r>
            <a:r>
              <a:rPr lang="en-US" sz="1200" dirty="0"/>
              <a:t>is made up of more than 5,000 basketball-sized detectors called digital optical modules (DOMs). They’re set on long cables, like beads on a string.  Each cable is hung inside a deep hole in the ice. </a:t>
            </a:r>
            <a:r>
              <a:rPr lang="en-US" sz="1200" dirty="0" smtClean="0"/>
              <a:t> 86 </a:t>
            </a:r>
            <a:r>
              <a:rPr lang="en-US" sz="1200" dirty="0"/>
              <a:t>strings are hung inside holes that extend as far as 1.5 miles below the surface. </a:t>
            </a:r>
          </a:p>
          <a:p>
            <a:endParaRPr lang="en-US" sz="1300" dirty="0"/>
          </a:p>
        </p:txBody>
      </p:sp>
      <p:grpSp>
        <p:nvGrpSpPr>
          <p:cNvPr id="7" name="Group 6"/>
          <p:cNvGrpSpPr/>
          <p:nvPr/>
        </p:nvGrpSpPr>
        <p:grpSpPr>
          <a:xfrm>
            <a:off x="1673239" y="3389313"/>
            <a:ext cx="4671645" cy="1115185"/>
            <a:chOff x="1652955" y="3630031"/>
            <a:chExt cx="4671645" cy="1115185"/>
          </a:xfrm>
        </p:grpSpPr>
        <p:pic>
          <p:nvPicPr>
            <p:cNvPr id="5" name="Picture 4"/>
            <p:cNvPicPr/>
            <p:nvPr/>
          </p:nvPicPr>
          <p:blipFill>
            <a:blip r:embed="rId2">
              <a:duotone>
                <a:prstClr val="black"/>
                <a:srgbClr val="D9C3A5">
                  <a:tint val="50000"/>
                  <a:satMod val="180000"/>
                </a:srgbClr>
              </a:duotone>
              <a:lum contrast="20000"/>
              <a:extLst>
                <a:ext uri="{28A0092B-C50C-407E-A947-70E740481C1C}">
                  <a14:useLocalDpi xmlns:a14="http://schemas.microsoft.com/office/drawing/2010/main" val="0"/>
                </a:ext>
              </a:extLst>
            </a:blip>
            <a:srcRect/>
            <a:stretch>
              <a:fillRect/>
            </a:stretch>
          </p:blipFill>
          <p:spPr bwMode="auto">
            <a:xfrm>
              <a:off x="1652955" y="3630031"/>
              <a:ext cx="4547451" cy="878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800594" y="4483606"/>
              <a:ext cx="4524006" cy="261610"/>
            </a:xfrm>
            <a:prstGeom prst="rect">
              <a:avLst/>
            </a:prstGeom>
            <a:noFill/>
          </p:spPr>
          <p:txBody>
            <a:bodyPr wrap="square" rtlCol="0">
              <a:spAutoFit/>
            </a:bodyPr>
            <a:lstStyle/>
            <a:p>
              <a:r>
                <a:rPr lang="en-US" sz="1100" i="1" dirty="0"/>
                <a:t>The </a:t>
              </a:r>
              <a:r>
                <a:rPr lang="en-US" sz="1100" i="1" dirty="0" smtClean="0"/>
                <a:t>dots </a:t>
              </a:r>
              <a:r>
                <a:rPr lang="en-US" sz="1100" i="1" dirty="0"/>
                <a:t>show where long cables are hung inside deep holes in the ice.</a:t>
              </a:r>
            </a:p>
          </p:txBody>
        </p:sp>
      </p:gr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089775" y="7944255"/>
            <a:ext cx="1919287" cy="1504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419600" y="7942943"/>
            <a:ext cx="1504950" cy="1505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414962" y="204281"/>
            <a:ext cx="2357438" cy="861774"/>
          </a:xfrm>
          <a:prstGeom prst="rect">
            <a:avLst/>
          </a:prstGeom>
          <a:noFill/>
        </p:spPr>
        <p:txBody>
          <a:bodyPr wrap="square" rtlCol="0">
            <a:spAutoFit/>
          </a:bodyPr>
          <a:lstStyle/>
          <a:p>
            <a:r>
              <a:rPr lang="en-US" sz="1000" dirty="0"/>
              <a:t>Grade Equivalent: 6.7</a:t>
            </a:r>
          </a:p>
          <a:p>
            <a:r>
              <a:rPr lang="en-US" sz="1000" dirty="0"/>
              <a:t>Lexile Measure: 930L</a:t>
            </a:r>
            <a:endParaRPr lang="en-US" sz="1000" b="1" dirty="0"/>
          </a:p>
          <a:p>
            <a:r>
              <a:rPr lang="en-US" sz="1000" dirty="0"/>
              <a:t>Mean Sentence Length:12.17</a:t>
            </a:r>
            <a:endParaRPr lang="en-US" sz="1000" b="1" dirty="0"/>
          </a:p>
          <a:p>
            <a:r>
              <a:rPr lang="en-US" sz="1000" dirty="0"/>
              <a:t>Mean Log Word Frequency: 3.24</a:t>
            </a:r>
            <a:endParaRPr lang="en-US" sz="1000" b="1" dirty="0"/>
          </a:p>
          <a:p>
            <a:r>
              <a:rPr lang="en-US" sz="1000" dirty="0"/>
              <a:t>Word Count: 584</a:t>
            </a:r>
          </a:p>
        </p:txBody>
      </p:sp>
    </p:spTree>
    <p:extLst>
      <p:ext uri="{BB962C8B-B14F-4D97-AF65-F5344CB8AC3E}">
        <p14:creationId xmlns:p14="http://schemas.microsoft.com/office/powerpoint/2010/main" val="846136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sp>
        <p:nvSpPr>
          <p:cNvPr id="3" name="Rectangle 2"/>
          <p:cNvSpPr/>
          <p:nvPr/>
        </p:nvSpPr>
        <p:spPr>
          <a:xfrm>
            <a:off x="323850" y="478972"/>
            <a:ext cx="7043738" cy="4975578"/>
          </a:xfrm>
          <a:prstGeom prst="rect">
            <a:avLst/>
          </a:prstGeom>
        </p:spPr>
        <p:txBody>
          <a:bodyPr wrap="square" lIns="96378" tIns="48189" rIns="96378" bIns="48189">
            <a:spAutoFit/>
          </a:bodyPr>
          <a:lstStyle/>
          <a:p>
            <a:r>
              <a:rPr lang="en-US" sz="1300" dirty="0"/>
              <a:t> </a:t>
            </a:r>
          </a:p>
          <a:p>
            <a:pPr algn="ctr"/>
            <a:r>
              <a:rPr lang="en-US" sz="1300" b="1" dirty="0"/>
              <a:t> </a:t>
            </a:r>
            <a:r>
              <a:rPr lang="en-US" sz="1600" b="1" u="sng" dirty="0"/>
              <a:t>Ice Picks</a:t>
            </a:r>
          </a:p>
          <a:p>
            <a:pPr algn="ctr"/>
            <a:r>
              <a:rPr lang="en-US" sz="1300" b="1" u="sng" dirty="0"/>
              <a:t>Part 2</a:t>
            </a:r>
            <a:endParaRPr lang="en-US" sz="1300" dirty="0"/>
          </a:p>
          <a:p>
            <a:r>
              <a:rPr lang="en-US" sz="1200" b="1" u="sng" dirty="0"/>
              <a:t>Mystery Matter</a:t>
            </a:r>
          </a:p>
          <a:p>
            <a:r>
              <a:rPr lang="en-US" sz="1200" dirty="0"/>
              <a:t>Neutrinos come from high-energy events. Some neutrinos are created on Earth by the nuclear reactions in nuclear power plants. Some are created when cosmic rays (high energy particles from space) crash with atoms in the air. Others are created in the sun.</a:t>
            </a:r>
          </a:p>
          <a:p>
            <a:r>
              <a:rPr lang="en-US" sz="1200" dirty="0"/>
              <a:t> </a:t>
            </a:r>
          </a:p>
          <a:p>
            <a:r>
              <a:rPr lang="en-US" sz="1200" dirty="0"/>
              <a:t>The </a:t>
            </a:r>
            <a:r>
              <a:rPr lang="en-US" sz="1200" dirty="0" smtClean="0"/>
              <a:t>Ice Cube </a:t>
            </a:r>
            <a:r>
              <a:rPr lang="en-US" sz="1200" dirty="0"/>
              <a:t>scientists are not looking at neutrinos that come from those sources. They’re hunting for neutrinos from distant, violent events such as supernovas or gamma ray bursts. A supernova is the death explosion of a huge star. A gamma ray burst is a giant explosion that sends out a blast of high energy. Gamma ray bursts occur once or twice a day somewhere in the universe.</a:t>
            </a:r>
          </a:p>
          <a:p>
            <a:r>
              <a:rPr lang="en-US" sz="1200" dirty="0"/>
              <a:t> </a:t>
            </a:r>
          </a:p>
          <a:p>
            <a:r>
              <a:rPr lang="en-US" sz="1200" dirty="0"/>
              <a:t>What triggers those outbursts? </a:t>
            </a:r>
            <a:r>
              <a:rPr lang="en-US" sz="1200" dirty="0" smtClean="0"/>
              <a:t> We </a:t>
            </a:r>
            <a:r>
              <a:rPr lang="en-US" sz="1200" dirty="0"/>
              <a:t>have no idea, but </a:t>
            </a:r>
            <a:r>
              <a:rPr lang="en-US" sz="1200" dirty="0" smtClean="0"/>
              <a:t>Ice Cube </a:t>
            </a:r>
            <a:r>
              <a:rPr lang="en-US" sz="1200" dirty="0"/>
              <a:t>might help us find out. “If there are neutrinos coming from gamma rays,” says Madsen, “Ice Cube will tell us something about what could be making all that energy.”</a:t>
            </a:r>
          </a:p>
          <a:p>
            <a:endParaRPr lang="en-US" sz="1200" dirty="0"/>
          </a:p>
          <a:p>
            <a:r>
              <a:rPr lang="en-US" sz="1200" dirty="0" smtClean="0"/>
              <a:t>Ice Cube </a:t>
            </a:r>
            <a:r>
              <a:rPr lang="en-US" sz="1200" dirty="0"/>
              <a:t>was completed after seven years. Scientists are now looking over the data it has found so far. It’s too soon, though, to say what the telescope has found. The scientists are still figuring out how to know which neutrinos are created in Earth’s atmosphere and which ones come from space. “That’s the tricky part,” says Madsen.</a:t>
            </a:r>
          </a:p>
          <a:p>
            <a:r>
              <a:rPr lang="en-US" sz="1200" dirty="0"/>
              <a:t> </a:t>
            </a:r>
          </a:p>
          <a:p>
            <a:r>
              <a:rPr lang="en-US" sz="1200" dirty="0"/>
              <a:t>“Up until now, nobody has had a telescope large enough that you could get this information,” he says. “We’re hoping we’ll find something brand-new.”</a:t>
            </a:r>
          </a:p>
          <a:p>
            <a:endParaRPr lang="en-US" sz="1300" dirty="0"/>
          </a:p>
          <a:p>
            <a:endParaRPr lang="en-US" sz="1300" dirty="0"/>
          </a:p>
        </p:txBody>
      </p:sp>
      <p:pic>
        <p:nvPicPr>
          <p:cNvPr id="8" name="irc_mi" descr="http://blogs.nature.com/news/files/http:/blogs.nature.com/news/files/IceCube-schem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213" y="5257800"/>
            <a:ext cx="5181600" cy="3422235"/>
          </a:xfrm>
          <a:prstGeom prst="rect">
            <a:avLst/>
          </a:prstGeom>
          <a:noFill/>
          <a:ln>
            <a:noFill/>
          </a:ln>
        </p:spPr>
      </p:pic>
    </p:spTree>
    <p:extLst>
      <p:ext uri="{BB962C8B-B14F-4D97-AF65-F5344CB8AC3E}">
        <p14:creationId xmlns:p14="http://schemas.microsoft.com/office/powerpoint/2010/main" val="3997263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sp>
        <p:nvSpPr>
          <p:cNvPr id="5" name="Rectangle 4"/>
          <p:cNvSpPr/>
          <p:nvPr/>
        </p:nvSpPr>
        <p:spPr>
          <a:xfrm>
            <a:off x="609600" y="1155106"/>
            <a:ext cx="6790373" cy="5931493"/>
          </a:xfrm>
          <a:prstGeom prst="rect">
            <a:avLst/>
          </a:prstGeom>
        </p:spPr>
        <p:txBody>
          <a:bodyPr wrap="square">
            <a:spAutoFit/>
          </a:bodyPr>
          <a:lstStyle/>
          <a:p>
            <a:r>
              <a:rPr lang="en-US" sz="1200" b="1" dirty="0" smtClean="0"/>
              <a:t>	                                        </a:t>
            </a:r>
            <a:r>
              <a:rPr lang="en-US" sz="1800" b="1" u="sng" dirty="0" smtClean="0"/>
              <a:t>STEM </a:t>
            </a:r>
            <a:r>
              <a:rPr lang="en-US" sz="1800" b="1" u="sng" dirty="0"/>
              <a:t>Educator</a:t>
            </a:r>
            <a:r>
              <a:rPr lang="en-US" sz="1800" b="1" dirty="0"/>
              <a:t> </a:t>
            </a:r>
            <a:endParaRPr lang="en-US" sz="1200" b="1" dirty="0" smtClean="0"/>
          </a:p>
          <a:p>
            <a:r>
              <a:rPr lang="en-US" sz="1200" b="1" i="1" dirty="0" smtClean="0"/>
              <a:t>	                                      Excerpt </a:t>
            </a:r>
            <a:r>
              <a:rPr lang="en-US" sz="1200" b="1" i="1" dirty="0"/>
              <a:t>from </a:t>
            </a:r>
            <a:r>
              <a:rPr lang="en-US" sz="1200" b="1" i="1" dirty="0" err="1"/>
              <a:t>PolarTREC</a:t>
            </a:r>
            <a:endParaRPr lang="en-US" sz="1200" b="1" dirty="0" smtClean="0"/>
          </a:p>
          <a:p>
            <a:r>
              <a:rPr lang="en-US" sz="1200" b="1" dirty="0" smtClean="0"/>
              <a:t>   </a:t>
            </a:r>
            <a:endParaRPr lang="en-US" sz="1200" b="1" dirty="0"/>
          </a:p>
          <a:p>
            <a:endParaRPr lang="en-US" sz="1200" b="1" dirty="0" smtClean="0"/>
          </a:p>
          <a:p>
            <a:endParaRPr lang="en-US" sz="1200" b="1" dirty="0"/>
          </a:p>
          <a:p>
            <a:endParaRPr lang="en-US" sz="1200" dirty="0" smtClean="0"/>
          </a:p>
          <a:p>
            <a:endParaRPr lang="en-US" sz="1200" i="1" dirty="0" smtClean="0"/>
          </a:p>
          <a:p>
            <a:r>
              <a:rPr lang="en-US" sz="1200" i="1" dirty="0" smtClean="0"/>
              <a:t>Since </a:t>
            </a:r>
            <a:r>
              <a:rPr lang="en-US" sz="1200" i="1" dirty="0"/>
              <a:t>2009, teachers have gained research experience at the South Pole.  </a:t>
            </a:r>
            <a:r>
              <a:rPr lang="en-US" sz="1200" b="1" i="1" u="sng" dirty="0" smtClean="0"/>
              <a:t>PolarTREC</a:t>
            </a:r>
            <a:r>
              <a:rPr lang="en-US" sz="1200" i="1" dirty="0" smtClean="0"/>
              <a:t> </a:t>
            </a:r>
            <a:r>
              <a:rPr lang="en-US" sz="1200" i="1" dirty="0"/>
              <a:t>is a National Science Foundation program.  It  pairs scientists with teachers to provide field experiences to polar regions.</a:t>
            </a:r>
            <a:endParaRPr lang="en-US" sz="1200" dirty="0"/>
          </a:p>
          <a:p>
            <a:r>
              <a:rPr lang="en-US" sz="1200" dirty="0"/>
              <a:t> </a:t>
            </a:r>
          </a:p>
          <a:p>
            <a:r>
              <a:rPr lang="en-US" sz="1200" dirty="0"/>
              <a:t>Armando Caussade, a STEM teacher from Puerto Rico, will travel to the South Pole, Antarctica</a:t>
            </a:r>
            <a:r>
              <a:rPr lang="en-US" sz="1200" dirty="0" smtClean="0"/>
              <a:t>. A </a:t>
            </a:r>
            <a:r>
              <a:rPr lang="en-US" sz="1200" dirty="0"/>
              <a:t>STEM teacher </a:t>
            </a:r>
            <a:r>
              <a:rPr lang="en-US" sz="1200" dirty="0" smtClean="0"/>
              <a:t>focuses helping students build careers </a:t>
            </a:r>
            <a:r>
              <a:rPr lang="en-US" sz="1200" dirty="0"/>
              <a:t>in </a:t>
            </a:r>
            <a:r>
              <a:rPr lang="en-US" sz="1200" b="1" dirty="0"/>
              <a:t>s</a:t>
            </a:r>
            <a:r>
              <a:rPr lang="en-US" sz="1200" dirty="0"/>
              <a:t>cience, </a:t>
            </a:r>
            <a:r>
              <a:rPr lang="en-US" sz="1200" b="1" dirty="0"/>
              <a:t>t</a:t>
            </a:r>
            <a:r>
              <a:rPr lang="en-US" sz="1200" dirty="0"/>
              <a:t>echnology, </a:t>
            </a:r>
            <a:r>
              <a:rPr lang="en-US" sz="1200" b="1" dirty="0"/>
              <a:t>e</a:t>
            </a:r>
            <a:r>
              <a:rPr lang="en-US" sz="1200" dirty="0"/>
              <a:t>ngineering, and </a:t>
            </a:r>
            <a:r>
              <a:rPr lang="en-US" sz="1200" b="1" dirty="0"/>
              <a:t>m</a:t>
            </a:r>
            <a:r>
              <a:rPr lang="en-US" sz="1200" dirty="0"/>
              <a:t>athematics  He will be there during the 2014–2015 polar season. Caussade is a teacher </a:t>
            </a:r>
            <a:r>
              <a:rPr lang="en-US" sz="1200" dirty="0" smtClean="0"/>
              <a:t>in </a:t>
            </a:r>
            <a:r>
              <a:rPr lang="en-US" sz="1200" dirty="0"/>
              <a:t>Puerto Rico and lectures on astronomy at a University in Puerto Rico.</a:t>
            </a:r>
          </a:p>
          <a:p>
            <a:r>
              <a:rPr lang="en-US" sz="1200" dirty="0"/>
              <a:t> </a:t>
            </a:r>
          </a:p>
          <a:p>
            <a:r>
              <a:rPr lang="en-US" sz="1200" dirty="0"/>
              <a:t>In September 2013, Caussade applied for the </a:t>
            </a:r>
            <a:r>
              <a:rPr lang="en-US" sz="1200" b="1" u="sng" dirty="0"/>
              <a:t>PolarTREC</a:t>
            </a:r>
            <a:r>
              <a:rPr lang="en-US" sz="1200" b="1" dirty="0"/>
              <a:t> </a:t>
            </a:r>
            <a:r>
              <a:rPr lang="en-US" sz="1200" dirty="0"/>
              <a:t>teacher experience. He interviewed and was accepted. Caussade was selected to work with the IceCube team at the South Pole. He will help </a:t>
            </a:r>
            <a:r>
              <a:rPr lang="en-US" sz="1200" dirty="0" smtClean="0"/>
              <a:t>keep IceCube in good working order.</a:t>
            </a:r>
            <a:endParaRPr lang="en-US" sz="1200" dirty="0"/>
          </a:p>
          <a:p>
            <a:r>
              <a:rPr lang="en-US" sz="1200" dirty="0"/>
              <a:t> </a:t>
            </a:r>
          </a:p>
          <a:p>
            <a:r>
              <a:rPr lang="en-US" sz="1200" dirty="0"/>
              <a:t>Caussade has a strong understanding of astronomy. </a:t>
            </a:r>
            <a:r>
              <a:rPr lang="en-US" sz="1200" dirty="0" smtClean="0"/>
              <a:t> Astronomy is easily linked to physics.  So, he </a:t>
            </a:r>
            <a:r>
              <a:rPr lang="en-US" sz="1200" dirty="0"/>
              <a:t>was paired with </a:t>
            </a:r>
            <a:r>
              <a:rPr lang="en-US" sz="1200" dirty="0" smtClean="0"/>
              <a:t>physicist Dr</a:t>
            </a:r>
            <a:r>
              <a:rPr lang="en-US" sz="1200" dirty="0"/>
              <a:t>. James </a:t>
            </a:r>
            <a:r>
              <a:rPr lang="en-US" sz="1200" dirty="0" smtClean="0"/>
              <a:t>Madsen.  </a:t>
            </a:r>
            <a:r>
              <a:rPr lang="en-US" sz="1200" dirty="0"/>
              <a:t>Madsen has been working from the beginning with the Ice Cube project.</a:t>
            </a:r>
          </a:p>
          <a:p>
            <a:r>
              <a:rPr lang="en-US" sz="1200" dirty="0"/>
              <a:t> </a:t>
            </a:r>
          </a:p>
          <a:p>
            <a:r>
              <a:rPr lang="en-US" sz="1200" dirty="0"/>
              <a:t>Madsen speaks highly of Caussade, “His passion for astronomy was apparent from the first. He has </a:t>
            </a:r>
            <a:r>
              <a:rPr lang="en-US" sz="1200" dirty="0" smtClean="0"/>
              <a:t>experience </a:t>
            </a:r>
            <a:r>
              <a:rPr lang="en-US" sz="1200" dirty="0"/>
              <a:t>with a wide range of audiences.  He has worked with high school students, college students, and the public.</a:t>
            </a:r>
          </a:p>
          <a:p>
            <a:r>
              <a:rPr lang="en-US" sz="1200" dirty="0"/>
              <a:t> </a:t>
            </a:r>
          </a:p>
          <a:p>
            <a:r>
              <a:rPr lang="en-US" sz="1200" dirty="0"/>
              <a:t>Caussade sees the experience as a way to explore his own interests in science. He wants to improve his knowledge base.  Caussade would like to be a role model to encourage other educators to engage in “real, meaningful research projects” and connect directly with scientists.</a:t>
            </a:r>
          </a:p>
        </p:txBody>
      </p:sp>
      <p:pic>
        <p:nvPicPr>
          <p:cNvPr id="6" name="Picture 5" descr="Armando Caussade has experience as a STEM educator with a wide variety of audiences: high school and college students, life-long learners, and public audiences."/>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6233" t="4057"/>
          <a:stretch/>
        </p:blipFill>
        <p:spPr bwMode="auto">
          <a:xfrm>
            <a:off x="377223" y="358600"/>
            <a:ext cx="1668145" cy="1673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2209800" y="1662493"/>
            <a:ext cx="3810000" cy="369332"/>
          </a:xfrm>
          <a:prstGeom prst="rect">
            <a:avLst/>
          </a:prstGeom>
        </p:spPr>
        <p:txBody>
          <a:bodyPr wrap="square">
            <a:spAutoFit/>
          </a:bodyPr>
          <a:lstStyle/>
          <a:p>
            <a:r>
              <a:rPr lang="en-US" sz="900" dirty="0" smtClean="0">
                <a:hlinkClick r:id="rId4"/>
              </a:rPr>
              <a:t>http</a:t>
            </a:r>
            <a:r>
              <a:rPr lang="en-US" sz="900" dirty="0">
                <a:hlinkClick r:id="rId4"/>
              </a:rPr>
              <a:t>://icestories.exploratorium.edu/dispatches/antarctic-projects/icecube</a:t>
            </a:r>
            <a:r>
              <a:rPr lang="en-US" sz="900" dirty="0" smtClean="0">
                <a:hlinkClick r:id="rId4"/>
              </a:rPr>
              <a:t>/</a:t>
            </a:r>
            <a:endParaRPr lang="en-US" sz="900" dirty="0" smtClean="0"/>
          </a:p>
          <a:p>
            <a:endParaRPr lang="en-US" sz="900" dirty="0"/>
          </a:p>
        </p:txBody>
      </p:sp>
      <p:sp>
        <p:nvSpPr>
          <p:cNvPr id="2" name="TextBox 1"/>
          <p:cNvSpPr txBox="1"/>
          <p:nvPr/>
        </p:nvSpPr>
        <p:spPr>
          <a:xfrm>
            <a:off x="5562600" y="304800"/>
            <a:ext cx="2286000" cy="861774"/>
          </a:xfrm>
          <a:prstGeom prst="rect">
            <a:avLst/>
          </a:prstGeom>
          <a:noFill/>
        </p:spPr>
        <p:txBody>
          <a:bodyPr wrap="square" rtlCol="0">
            <a:spAutoFit/>
          </a:bodyPr>
          <a:lstStyle/>
          <a:p>
            <a:r>
              <a:rPr lang="en-US" sz="1000" dirty="0" smtClean="0"/>
              <a:t>Grade </a:t>
            </a:r>
            <a:r>
              <a:rPr lang="en-US" sz="1000" dirty="0"/>
              <a:t>Equivalent: 8.5</a:t>
            </a:r>
          </a:p>
          <a:p>
            <a:r>
              <a:rPr lang="en-US" sz="1000" dirty="0"/>
              <a:t>Lexile Measure: 910L</a:t>
            </a:r>
            <a:endParaRPr lang="en-US" sz="1000" b="1" dirty="0"/>
          </a:p>
          <a:p>
            <a:r>
              <a:rPr lang="en-US" sz="1000" dirty="0"/>
              <a:t>Mean Sentence Length:12.35</a:t>
            </a:r>
            <a:endParaRPr lang="en-US" sz="1000" b="1" dirty="0"/>
          </a:p>
          <a:p>
            <a:r>
              <a:rPr lang="en-US" sz="1000" dirty="0"/>
              <a:t>Mean Log Word Frequency: 3.32</a:t>
            </a:r>
            <a:endParaRPr lang="en-US" sz="1000" b="1" dirty="0"/>
          </a:p>
          <a:p>
            <a:r>
              <a:rPr lang="en-US" sz="1000" dirty="0"/>
              <a:t>Word Count: 247</a:t>
            </a:r>
          </a:p>
        </p:txBody>
      </p:sp>
      <p:sp>
        <p:nvSpPr>
          <p:cNvPr id="9" name="TextBox 8"/>
          <p:cNvSpPr txBox="1"/>
          <p:nvPr/>
        </p:nvSpPr>
        <p:spPr>
          <a:xfrm>
            <a:off x="277643" y="2099846"/>
            <a:ext cx="1969168" cy="338554"/>
          </a:xfrm>
          <a:prstGeom prst="rect">
            <a:avLst/>
          </a:prstGeom>
          <a:noFill/>
        </p:spPr>
        <p:txBody>
          <a:bodyPr wrap="square" rtlCol="0">
            <a:spAutoFit/>
          </a:bodyPr>
          <a:lstStyle/>
          <a:p>
            <a:r>
              <a:rPr lang="en-US" sz="800" dirty="0" smtClean="0"/>
              <a:t>Armando </a:t>
            </a:r>
            <a:r>
              <a:rPr lang="en-US" sz="800" dirty="0" err="1" smtClean="0"/>
              <a:t>Caussade</a:t>
            </a:r>
            <a:r>
              <a:rPr lang="en-US" sz="800" dirty="0" smtClean="0"/>
              <a:t> Selected as 2014 Ice Cube </a:t>
            </a:r>
            <a:r>
              <a:rPr lang="en-US" sz="800" u="sng" dirty="0" err="1" smtClean="0"/>
              <a:t>PolarTREC</a:t>
            </a:r>
            <a:r>
              <a:rPr lang="en-US" sz="800" u="sng" dirty="0" smtClean="0"/>
              <a:t> </a:t>
            </a:r>
            <a:r>
              <a:rPr lang="en-US" sz="800" dirty="0" smtClean="0"/>
              <a:t>Teacher</a:t>
            </a:r>
            <a:endParaRPr lang="en-US" sz="800" dirty="0"/>
          </a:p>
        </p:txBody>
      </p:sp>
    </p:spTree>
    <p:extLst>
      <p:ext uri="{BB962C8B-B14F-4D97-AF65-F5344CB8AC3E}">
        <p14:creationId xmlns:p14="http://schemas.microsoft.com/office/powerpoint/2010/main" val="612776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06494" y="5262856"/>
            <a:ext cx="6331282" cy="3291253"/>
          </a:xfrm>
          <a:prstGeom prst="rect">
            <a:avLst/>
          </a:prstGeom>
        </p:spPr>
        <p:txBody>
          <a:bodyPr wrap="square" lIns="101881" tIns="50941" rIns="101881" bIns="50941">
            <a:spAutoFit/>
          </a:bodyPr>
          <a:lstStyle/>
          <a:p>
            <a:pPr marL="511175" indent="-511175">
              <a:buAutoNum type="arabicPeriod" startAt="10"/>
            </a:pPr>
            <a:r>
              <a:rPr lang="en-US" sz="1600" b="1" dirty="0" smtClean="0">
                <a:latin typeface="Helvetica" pitchFamily="34" charset="0"/>
                <a:cs typeface="Helvetica" pitchFamily="34" charset="0"/>
              </a:rPr>
              <a:t>Why does the author of </a:t>
            </a:r>
            <a:r>
              <a:rPr lang="en-US" sz="1600" b="1" i="1" u="sng" dirty="0" smtClean="0">
                <a:latin typeface="Helvetica" pitchFamily="34" charset="0"/>
                <a:cs typeface="Helvetica" pitchFamily="34" charset="0"/>
              </a:rPr>
              <a:t>Ice Picks</a:t>
            </a:r>
            <a:r>
              <a:rPr lang="en-US" sz="1600" b="1" dirty="0" smtClean="0">
                <a:latin typeface="Helvetica" pitchFamily="34" charset="0"/>
                <a:cs typeface="Helvetica" pitchFamily="34" charset="0"/>
              </a:rPr>
              <a:t> call neutrinos invisible cosmic messengers</a:t>
            </a:r>
            <a:r>
              <a:rPr lang="en-US" sz="1600" b="1" dirty="0">
                <a:latin typeface="Helvetica" pitchFamily="34" charset="0"/>
                <a:cs typeface="Helvetica" pitchFamily="34" charset="0"/>
              </a:rPr>
              <a:t>?</a:t>
            </a:r>
            <a:endParaRPr lang="en-US" sz="1600" b="1" dirty="0" smtClean="0">
              <a:latin typeface="Helvetica" pitchFamily="34" charset="0"/>
              <a:cs typeface="Helvetica" pitchFamily="34" charset="0"/>
            </a:endParaRPr>
          </a:p>
          <a:p>
            <a:pPr marL="511175" indent="-511175">
              <a:buAutoNum type="arabicPeriod" startAt="10"/>
            </a:pPr>
            <a:endParaRPr lang="en-US" sz="1600" dirty="0">
              <a:latin typeface="Helvetica" pitchFamily="34" charset="0"/>
              <a:cs typeface="Helvetica" pitchFamily="34" charset="0"/>
            </a:endParaRPr>
          </a:p>
          <a:p>
            <a:pPr marL="844979" indent="-361417">
              <a:buFont typeface="+mj-lt"/>
              <a:buAutoNum type="alphaUcPeriod"/>
            </a:pPr>
            <a:r>
              <a:rPr lang="en-US" sz="1400" dirty="0" smtClean="0">
                <a:latin typeface="Helvetica" pitchFamily="34" charset="0"/>
                <a:cs typeface="Helvetica" pitchFamily="34" charset="0"/>
              </a:rPr>
              <a:t>Neutrinos </a:t>
            </a:r>
            <a:r>
              <a:rPr lang="en-US" sz="1400" dirty="0">
                <a:latin typeface="Helvetica" pitchFamily="34" charset="0"/>
                <a:cs typeface="Helvetica" pitchFamily="34" charset="0"/>
              </a:rPr>
              <a:t>travel billions of miles through the cosmos, passing right through planets.</a:t>
            </a:r>
          </a:p>
          <a:p>
            <a:pPr marL="483562"/>
            <a:endParaRPr lang="en-US" sz="1400" dirty="0">
              <a:latin typeface="Helvetica" pitchFamily="34" charset="0"/>
              <a:cs typeface="Helvetica" pitchFamily="34" charset="0"/>
            </a:endParaRPr>
          </a:p>
          <a:p>
            <a:pPr marL="844979" indent="-361417">
              <a:buFont typeface="+mj-lt"/>
              <a:buAutoNum type="alphaUcPeriod" startAt="2"/>
            </a:pPr>
            <a:r>
              <a:rPr lang="en-US" sz="1400" dirty="0">
                <a:latin typeface="Helvetica" pitchFamily="34" charset="0"/>
                <a:cs typeface="Helvetica" pitchFamily="34" charset="0"/>
              </a:rPr>
              <a:t>Neutrinos are invisible particles travelling through the cosmos that could give us clues to mysteries of the universe</a:t>
            </a:r>
            <a:r>
              <a:rPr lang="en-US" sz="1400" dirty="0" smtClean="0">
                <a:latin typeface="Helvetica" pitchFamily="34" charset="0"/>
                <a:cs typeface="Helvetica" pitchFamily="34" charset="0"/>
              </a:rPr>
              <a:t>.</a:t>
            </a:r>
          </a:p>
          <a:p>
            <a:pPr marL="844979" indent="-361417">
              <a:buFont typeface="+mj-lt"/>
              <a:buAutoNum type="alphaUcPeriod" startAt="2"/>
            </a:pPr>
            <a:endParaRPr lang="en-US" sz="1400" dirty="0">
              <a:latin typeface="Helvetica" pitchFamily="34" charset="0"/>
              <a:cs typeface="Helvetica" pitchFamily="34" charset="0"/>
            </a:endParaRPr>
          </a:p>
          <a:p>
            <a:pPr marL="844979" indent="-361417">
              <a:buFont typeface="+mj-lt"/>
              <a:buAutoNum type="alphaUcPeriod" startAt="2"/>
            </a:pPr>
            <a:r>
              <a:rPr lang="en-US" sz="1400" dirty="0" smtClean="0">
                <a:latin typeface="Helvetica" pitchFamily="34" charset="0"/>
                <a:cs typeface="Helvetica" pitchFamily="34" charset="0"/>
              </a:rPr>
              <a:t>Neutrinos can only be seen through a special telescope.</a:t>
            </a:r>
          </a:p>
          <a:p>
            <a:pPr marL="844979" indent="-361417">
              <a:buFont typeface="+mj-lt"/>
              <a:buAutoNum type="alphaUcPeriod" startAt="2"/>
            </a:pPr>
            <a:endParaRPr lang="en-US" sz="1400" dirty="0">
              <a:latin typeface="Helvetica" pitchFamily="34" charset="0"/>
              <a:cs typeface="Helvetica" pitchFamily="34" charset="0"/>
            </a:endParaRPr>
          </a:p>
          <a:p>
            <a:pPr marL="844979" indent="-361417">
              <a:buFont typeface="+mj-lt"/>
              <a:buAutoNum type="alphaUcPeriod" startAt="2"/>
            </a:pPr>
            <a:r>
              <a:rPr lang="en-US" sz="1400" dirty="0" smtClean="0">
                <a:latin typeface="Helvetica" pitchFamily="34" charset="0"/>
                <a:cs typeface="Helvetica" pitchFamily="34" charset="0"/>
              </a:rPr>
              <a:t>Messengers bring or send information. </a:t>
            </a:r>
          </a:p>
          <a:p>
            <a:pPr marL="844979" indent="-361417">
              <a:buFont typeface="+mj-lt"/>
              <a:buAutoNum type="alphaUcPeriod" startAt="2"/>
            </a:pPr>
            <a:endParaRPr lang="en-US" sz="1600" dirty="0">
              <a:latin typeface="Helvetica" pitchFamily="34" charset="0"/>
              <a:cs typeface="Helvetica" pitchFamily="34" charset="0"/>
            </a:endParaRPr>
          </a:p>
          <a:p>
            <a:pPr marL="844979" indent="-361417">
              <a:buFont typeface="+mj-lt"/>
              <a:buAutoNum type="alphaUcPeriod" startAt="2"/>
            </a:pPr>
            <a:endParaRPr lang="en-US" sz="1600" dirty="0">
              <a:latin typeface="Helvetica" pitchFamily="34" charset="0"/>
              <a:cs typeface="Helvetica"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72322607"/>
              </p:ext>
            </p:extLst>
          </p:nvPr>
        </p:nvGraphicFramePr>
        <p:xfrm>
          <a:off x="5489930" y="3996736"/>
          <a:ext cx="1713340" cy="609600"/>
        </p:xfrm>
        <a:graphic>
          <a:graphicData uri="http://schemas.openxmlformats.org/drawingml/2006/table">
            <a:tbl>
              <a:tblPr firstRow="1" firstCol="1" bandRow="1"/>
              <a:tblGrid>
                <a:gridCol w="1713340"/>
              </a:tblGrid>
              <a:tr h="93501">
                <a:tc>
                  <a:txBody>
                    <a:bodyPr/>
                    <a:lstStyle/>
                    <a:p>
                      <a:pPr marL="0" marR="0" algn="ctr">
                        <a:lnSpc>
                          <a:spcPct val="100000"/>
                        </a:lnSpc>
                        <a:spcBef>
                          <a:spcPts val="0"/>
                        </a:spcBef>
                        <a:spcAft>
                          <a:spcPts val="0"/>
                        </a:spcAft>
                      </a:pPr>
                      <a:r>
                        <a:rPr lang="en-US" sz="800" b="1" i="1" dirty="0" smtClean="0">
                          <a:solidFill>
                            <a:srgbClr val="000000"/>
                          </a:solidFill>
                          <a:effectLst/>
                          <a:latin typeface="Calibri"/>
                          <a:ea typeface="Times New Roman"/>
                          <a:cs typeface="Times New Roman"/>
                        </a:rPr>
                        <a:t>Toward RI.6.3           DOK </a:t>
                      </a:r>
                      <a:r>
                        <a:rPr lang="en-US" sz="800" b="1" i="1" dirty="0">
                          <a:solidFill>
                            <a:srgbClr val="000000"/>
                          </a:solidFill>
                          <a:effectLst/>
                          <a:latin typeface="Calibri"/>
                          <a:ea typeface="Times New Roman"/>
                          <a:cs typeface="Times New Roman"/>
                        </a:rPr>
                        <a:t>3 - C</a:t>
                      </a:r>
                      <a:r>
                        <a:rPr lang="en-US" sz="800" i="1" dirty="0">
                          <a:solidFill>
                            <a:srgbClr val="000000"/>
                          </a:solidFill>
                          <a:effectLst/>
                          <a:latin typeface="Calibri"/>
                          <a:ea typeface="Times New Roman"/>
                          <a:cs typeface="Times New Roman"/>
                        </a:rPr>
                        <a:t>u</a:t>
                      </a:r>
                      <a:endParaRPr lang="en-US" sz="800" i="1" dirty="0">
                        <a:effectLst/>
                        <a:latin typeface="Calibri"/>
                        <a:ea typeface="Calibri"/>
                        <a:cs typeface="Times New Roman"/>
                      </a:endParaRPr>
                    </a:p>
                  </a:txBody>
                  <a:tcPr marL="33295" marR="33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379574">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Using examples and anecdotes as supporting evidence from the text explain and connect ideas about a key individual, event, or idea.</a:t>
                      </a:r>
                      <a:endParaRPr lang="en-US" sz="800" b="0" dirty="0">
                        <a:effectLst/>
                        <a:latin typeface="Calibri"/>
                        <a:ea typeface="Calibri"/>
                        <a:cs typeface="Times New Roman"/>
                      </a:endParaRPr>
                    </a:p>
                  </a:txBody>
                  <a:tcPr marL="33295" marR="33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sp>
        <p:nvSpPr>
          <p:cNvPr id="8" name="Rectangle 7"/>
          <p:cNvSpPr/>
          <p:nvPr/>
        </p:nvSpPr>
        <p:spPr>
          <a:xfrm>
            <a:off x="724361" y="696413"/>
            <a:ext cx="6331283" cy="2995977"/>
          </a:xfrm>
          <a:prstGeom prst="rect">
            <a:avLst/>
          </a:prstGeom>
        </p:spPr>
        <p:txBody>
          <a:bodyPr wrap="square" lIns="101881" tIns="50941" rIns="101881" bIns="50941">
            <a:spAutoFit/>
          </a:bodyPr>
          <a:lstStyle/>
          <a:p>
            <a:r>
              <a:rPr lang="en-US" sz="1600" b="1" dirty="0" smtClean="0">
                <a:latin typeface="Helvetica" pitchFamily="34" charset="0"/>
                <a:cs typeface="Helvetica" pitchFamily="34" charset="0"/>
              </a:rPr>
              <a:t>9.    What does the location of Ice Cube tell us about</a:t>
            </a:r>
          </a:p>
          <a:p>
            <a:r>
              <a:rPr lang="en-US" sz="1600" b="1" dirty="0" smtClean="0">
                <a:latin typeface="Helvetica" pitchFamily="34" charset="0"/>
                <a:cs typeface="Helvetica" pitchFamily="34" charset="0"/>
              </a:rPr>
              <a:t>       neutrinos?</a:t>
            </a:r>
            <a:endParaRPr lang="en-US" sz="1600" b="1" dirty="0">
              <a:latin typeface="Helvetica" pitchFamily="34" charset="0"/>
              <a:cs typeface="Helvetica" pitchFamily="34" charset="0"/>
            </a:endParaRPr>
          </a:p>
          <a:p>
            <a:endParaRPr lang="en-US" sz="1600" b="1" dirty="0">
              <a:latin typeface="Helvetica" pitchFamily="34" charset="0"/>
              <a:cs typeface="Helvetica" pitchFamily="34" charset="0"/>
            </a:endParaRPr>
          </a:p>
          <a:p>
            <a:pPr marL="605707" indent="-361417">
              <a:buFont typeface="+mj-lt"/>
              <a:buAutoNum type="alphaUcPeriod"/>
            </a:pPr>
            <a:r>
              <a:rPr lang="en-US" sz="1400" dirty="0">
                <a:latin typeface="Helvetica" pitchFamily="34" charset="0"/>
                <a:cs typeface="Helvetica" pitchFamily="34" charset="0"/>
              </a:rPr>
              <a:t>Scientists prefer to learn about neutrinos in a cold and quiet </a:t>
            </a:r>
            <a:r>
              <a:rPr lang="en-US" sz="1400" dirty="0" smtClean="0">
                <a:latin typeface="Helvetica" pitchFamily="34" charset="0"/>
                <a:cs typeface="Helvetica" pitchFamily="34" charset="0"/>
              </a:rPr>
              <a:t>place.</a:t>
            </a:r>
          </a:p>
          <a:p>
            <a:pPr marL="605707" indent="-361417">
              <a:buFont typeface="+mj-lt"/>
              <a:buAutoNum type="alphaUcPeriod"/>
            </a:pPr>
            <a:endParaRPr lang="en-US" sz="1400" dirty="0">
              <a:latin typeface="Helvetica" pitchFamily="34" charset="0"/>
              <a:cs typeface="Helvetica" pitchFamily="34" charset="0"/>
            </a:endParaRPr>
          </a:p>
          <a:p>
            <a:pPr marL="605707" indent="-361417">
              <a:buFont typeface="+mj-lt"/>
              <a:buAutoNum type="alphaUcPeriod"/>
            </a:pPr>
            <a:r>
              <a:rPr lang="en-US" sz="1400" dirty="0" smtClean="0">
                <a:latin typeface="Helvetica" pitchFamily="34" charset="0"/>
                <a:cs typeface="Helvetica" pitchFamily="34" charset="0"/>
              </a:rPr>
              <a:t>The location of Ice Cube tells us that neutrinos only exist in the cold climate of the Antarctica.</a:t>
            </a:r>
          </a:p>
          <a:p>
            <a:pPr marL="605707" indent="-361417">
              <a:buFont typeface="+mj-lt"/>
              <a:buAutoNum type="alphaUcPeriod"/>
            </a:pPr>
            <a:endParaRPr lang="en-US" sz="1400" dirty="0">
              <a:latin typeface="Helvetica" pitchFamily="34" charset="0"/>
              <a:cs typeface="Helvetica" pitchFamily="34" charset="0"/>
            </a:endParaRPr>
          </a:p>
          <a:p>
            <a:pPr marL="605707" indent="-361417">
              <a:buFont typeface="+mj-lt"/>
              <a:buAutoNum type="alphaUcPeriod"/>
            </a:pPr>
            <a:r>
              <a:rPr lang="en-US" sz="1400" dirty="0" smtClean="0">
                <a:latin typeface="Helvetica" pitchFamily="34" charset="0"/>
                <a:cs typeface="Helvetica" pitchFamily="34" charset="0"/>
              </a:rPr>
              <a:t>The </a:t>
            </a:r>
            <a:r>
              <a:rPr lang="en-US" sz="1400" dirty="0">
                <a:latin typeface="Helvetica" pitchFamily="34" charset="0"/>
                <a:cs typeface="Helvetica" pitchFamily="34" charset="0"/>
              </a:rPr>
              <a:t>location tells us that neutrinos are more likely to be detected in darkness and in a large clear expanse of </a:t>
            </a:r>
            <a:r>
              <a:rPr lang="en-US" sz="1400" dirty="0" smtClean="0">
                <a:latin typeface="Helvetica" pitchFamily="34" charset="0"/>
                <a:cs typeface="Helvetica" pitchFamily="34" charset="0"/>
              </a:rPr>
              <a:t>land.</a:t>
            </a:r>
          </a:p>
          <a:p>
            <a:pPr marL="605707" indent="-361417">
              <a:buFont typeface="+mj-lt"/>
              <a:buAutoNum type="alphaUcPeriod"/>
            </a:pPr>
            <a:endParaRPr lang="en-US" sz="1400" dirty="0">
              <a:latin typeface="Helvetica" pitchFamily="34" charset="0"/>
              <a:cs typeface="Helvetica" pitchFamily="34" charset="0"/>
            </a:endParaRPr>
          </a:p>
          <a:p>
            <a:pPr marL="605707" indent="-361417">
              <a:buFont typeface="+mj-lt"/>
              <a:buAutoNum type="alphaUcPeriod"/>
            </a:pPr>
            <a:r>
              <a:rPr lang="en-US" sz="1400" dirty="0" smtClean="0">
                <a:latin typeface="Helvetica" pitchFamily="34" charset="0"/>
                <a:cs typeface="Helvetica" pitchFamily="34" charset="0"/>
              </a:rPr>
              <a:t>The Antarctica was the perfect place for hundreds of scientists to gather.</a:t>
            </a:r>
            <a:endParaRPr lang="en-US" sz="1400" dirty="0">
              <a:latin typeface="Helvetica" pitchFamily="34" charset="0"/>
              <a:cs typeface="Helvetica" pitchFamily="34" charset="0"/>
            </a:endParaRPr>
          </a:p>
        </p:txBody>
      </p:sp>
      <p:cxnSp>
        <p:nvCxnSpPr>
          <p:cNvPr id="11" name="Straight Connector 10"/>
          <p:cNvCxnSpPr/>
          <p:nvPr/>
        </p:nvCxnSpPr>
        <p:spPr>
          <a:xfrm>
            <a:off x="514843" y="4800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24361" y="189221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sz="1600" dirty="0"/>
          </a:p>
        </p:txBody>
      </p:sp>
      <p:sp>
        <p:nvSpPr>
          <p:cNvPr id="15" name="Oval 14"/>
          <p:cNvSpPr/>
          <p:nvPr/>
        </p:nvSpPr>
        <p:spPr>
          <a:xfrm>
            <a:off x="724361" y="14578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sz="1600" dirty="0"/>
          </a:p>
        </p:txBody>
      </p:sp>
      <p:sp>
        <p:nvSpPr>
          <p:cNvPr id="16" name="Oval 15"/>
          <p:cNvSpPr/>
          <p:nvPr/>
        </p:nvSpPr>
        <p:spPr>
          <a:xfrm>
            <a:off x="724361" y="251548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sz="1600" dirty="0"/>
          </a:p>
        </p:txBody>
      </p:sp>
      <p:sp>
        <p:nvSpPr>
          <p:cNvPr id="17" name="Oval 16"/>
          <p:cNvSpPr/>
          <p:nvPr/>
        </p:nvSpPr>
        <p:spPr>
          <a:xfrm>
            <a:off x="724361" y="318284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sz="1600" dirty="0"/>
          </a:p>
        </p:txBody>
      </p:sp>
      <p:sp>
        <p:nvSpPr>
          <p:cNvPr id="18" name="Oval 17"/>
          <p:cNvSpPr/>
          <p:nvPr/>
        </p:nvSpPr>
        <p:spPr>
          <a:xfrm>
            <a:off x="845795" y="59767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chemeClr val="tx1"/>
              </a:solidFill>
            </a:endParaRPr>
          </a:p>
        </p:txBody>
      </p:sp>
      <p:sp>
        <p:nvSpPr>
          <p:cNvPr id="19" name="Oval 18"/>
          <p:cNvSpPr/>
          <p:nvPr/>
        </p:nvSpPr>
        <p:spPr>
          <a:xfrm>
            <a:off x="845795" y="666899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chemeClr val="tx1"/>
              </a:solidFill>
            </a:endParaRPr>
          </a:p>
        </p:txBody>
      </p:sp>
      <p:sp>
        <p:nvSpPr>
          <p:cNvPr id="20" name="Oval 19"/>
          <p:cNvSpPr/>
          <p:nvPr/>
        </p:nvSpPr>
        <p:spPr>
          <a:xfrm>
            <a:off x="845795" y="731353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chemeClr val="tx1"/>
              </a:solidFill>
            </a:endParaRPr>
          </a:p>
        </p:txBody>
      </p:sp>
      <p:sp>
        <p:nvSpPr>
          <p:cNvPr id="21" name="Oval 20"/>
          <p:cNvSpPr/>
          <p:nvPr/>
        </p:nvSpPr>
        <p:spPr>
          <a:xfrm>
            <a:off x="845795" y="771857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51050768"/>
              </p:ext>
            </p:extLst>
          </p:nvPr>
        </p:nvGraphicFramePr>
        <p:xfrm>
          <a:off x="5486400" y="8839200"/>
          <a:ext cx="1766912" cy="733469"/>
        </p:xfrm>
        <a:graphic>
          <a:graphicData uri="http://schemas.openxmlformats.org/drawingml/2006/table">
            <a:tbl>
              <a:tblPr firstRow="1" firstCol="1" bandRow="1"/>
              <a:tblGrid>
                <a:gridCol w="1766912"/>
              </a:tblGrid>
              <a:tr h="217654">
                <a:tc>
                  <a:txBody>
                    <a:bodyPr/>
                    <a:lstStyle/>
                    <a:p>
                      <a:pPr marL="0" marR="0" algn="ctr">
                        <a:lnSpc>
                          <a:spcPct val="100000"/>
                        </a:lnSpc>
                        <a:spcBef>
                          <a:spcPts val="0"/>
                        </a:spcBef>
                        <a:spcAft>
                          <a:spcPts val="0"/>
                        </a:spcAft>
                      </a:pPr>
                      <a:r>
                        <a:rPr lang="en-US" sz="800" b="1" i="1" dirty="0" smtClean="0">
                          <a:solidFill>
                            <a:srgbClr val="000000"/>
                          </a:solidFill>
                          <a:effectLst/>
                          <a:latin typeface="Calibri"/>
                          <a:ea typeface="Times New Roman"/>
                          <a:cs typeface="Times New Roman"/>
                        </a:rPr>
                        <a:t>Toward RI.6.3    DOK </a:t>
                      </a:r>
                      <a:r>
                        <a:rPr lang="en-US" sz="800" b="1" i="1" dirty="0">
                          <a:solidFill>
                            <a:srgbClr val="000000"/>
                          </a:solidFill>
                          <a:effectLst/>
                          <a:latin typeface="Calibri"/>
                          <a:ea typeface="Times New Roman"/>
                          <a:cs typeface="Times New Roman"/>
                        </a:rPr>
                        <a:t>3 - </a:t>
                      </a:r>
                      <a:r>
                        <a:rPr lang="en-US" sz="800" b="1" i="1" dirty="0" err="1">
                          <a:solidFill>
                            <a:srgbClr val="000000"/>
                          </a:solidFill>
                          <a:effectLst/>
                          <a:latin typeface="Calibri"/>
                          <a:ea typeface="Times New Roman"/>
                          <a:cs typeface="Times New Roman"/>
                        </a:rPr>
                        <a:t>AP</a:t>
                      </a:r>
                      <a:r>
                        <a:rPr lang="en-US" sz="800" i="1" dirty="0" err="1">
                          <a:solidFill>
                            <a:srgbClr val="000000"/>
                          </a:solidFill>
                          <a:effectLst/>
                          <a:latin typeface="Calibri"/>
                          <a:ea typeface="Times New Roman"/>
                          <a:cs typeface="Times New Roman"/>
                        </a:rPr>
                        <a:t>x</a:t>
                      </a:r>
                      <a:endParaRPr lang="en-US" sz="800" i="1"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515815">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Students analyze in</a:t>
                      </a:r>
                      <a:r>
                        <a:rPr lang="en-US" sz="800" b="0" u="sng" dirty="0">
                          <a:effectLst/>
                          <a:latin typeface="Calibri"/>
                          <a:ea typeface="Times New Roman"/>
                          <a:cs typeface="Times New Roman"/>
                        </a:rPr>
                        <a:t> detail</a:t>
                      </a:r>
                      <a:r>
                        <a:rPr lang="en-US" sz="800" b="0" dirty="0">
                          <a:effectLst/>
                          <a:latin typeface="Calibri"/>
                          <a:ea typeface="Times New Roman"/>
                          <a:cs typeface="Times New Roman"/>
                        </a:rPr>
                        <a:t> an event, idea or individual by providing details about the introduction, illustration and elaboration (use reasoning skills).</a:t>
                      </a:r>
                      <a:endParaRPr lang="en-US" sz="800" b="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048954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5665" y="844639"/>
            <a:ext cx="6308119" cy="2780533"/>
          </a:xfrm>
          <a:prstGeom prst="rect">
            <a:avLst/>
          </a:prstGeom>
        </p:spPr>
        <p:txBody>
          <a:bodyPr wrap="square" lIns="101881" tIns="50941" rIns="101881" bIns="50941">
            <a:spAutoFit/>
          </a:bodyPr>
          <a:lstStyle/>
          <a:p>
            <a:pPr marL="346075" indent="-346075"/>
            <a:r>
              <a:rPr lang="en-US" sz="1600" b="1" dirty="0" smtClean="0">
                <a:latin typeface="Helvetica" pitchFamily="34" charset="0"/>
                <a:cs typeface="Helvetica" pitchFamily="34" charset="0"/>
              </a:rPr>
              <a:t>11. Which is an example of how the author </a:t>
            </a:r>
            <a:r>
              <a:rPr lang="en-US" sz="1600" b="1" u="sng" dirty="0" smtClean="0">
                <a:latin typeface="Helvetica" pitchFamily="34" charset="0"/>
                <a:cs typeface="Helvetica" pitchFamily="34" charset="0"/>
              </a:rPr>
              <a:t>best</a:t>
            </a:r>
            <a:r>
              <a:rPr lang="en-US" sz="1600" b="1" dirty="0" smtClean="0">
                <a:latin typeface="Helvetica" pitchFamily="34" charset="0"/>
                <a:cs typeface="Helvetica" pitchFamily="34" charset="0"/>
              </a:rPr>
              <a:t> describes to the reader the vast dimensions of Ice Cube?</a:t>
            </a:r>
          </a:p>
          <a:p>
            <a:pPr marL="457200" indent="-457200">
              <a:buAutoNum type="arabicPeriod" startAt="4"/>
            </a:pPr>
            <a:endParaRPr lang="en-US" sz="1600" dirty="0">
              <a:latin typeface="Helvetica" pitchFamily="34" charset="0"/>
              <a:cs typeface="Helvetica" pitchFamily="34" charset="0"/>
            </a:endParaRPr>
          </a:p>
          <a:p>
            <a:pPr marL="913581" indent="-361417">
              <a:buFont typeface="+mj-lt"/>
              <a:buAutoNum type="alphaUcPeriod"/>
            </a:pPr>
            <a:r>
              <a:rPr lang="en-US" sz="1400" dirty="0" smtClean="0">
                <a:latin typeface="Helvetica" pitchFamily="34" charset="0"/>
                <a:cs typeface="Helvetica" pitchFamily="34" charset="0"/>
              </a:rPr>
              <a:t>“86 strings are suspended inside holes that extend as far as 1.5 miles below the surface.”</a:t>
            </a:r>
          </a:p>
          <a:p>
            <a:pPr marL="913581" indent="-361417">
              <a:buFont typeface="+mj-lt"/>
              <a:buAutoNum type="alphaUcPeriod"/>
            </a:pPr>
            <a:endParaRPr lang="en-US" sz="1400" dirty="0">
              <a:latin typeface="Helvetica" pitchFamily="34" charset="0"/>
              <a:cs typeface="Helvetica" pitchFamily="34" charset="0"/>
            </a:endParaRPr>
          </a:p>
          <a:p>
            <a:pPr marL="913581" indent="-361417">
              <a:buFont typeface="+mj-lt"/>
              <a:buAutoNum type="alphaUcPeriod"/>
            </a:pPr>
            <a:r>
              <a:rPr lang="en-US" sz="1400" dirty="0" smtClean="0">
                <a:latin typeface="Helvetica" pitchFamily="34" charset="0"/>
                <a:cs typeface="Helvetica" pitchFamily="34" charset="0"/>
              </a:rPr>
              <a:t>“Ice Cube is made up of more than 5,000 basketball-sized detectors called digital optical modules.”</a:t>
            </a:r>
          </a:p>
          <a:p>
            <a:pPr marL="913581" indent="-361417">
              <a:buFont typeface="+mj-lt"/>
              <a:buAutoNum type="alphaUcPeriod"/>
            </a:pPr>
            <a:endParaRPr lang="en-US" sz="1400" dirty="0">
              <a:latin typeface="Helvetica" pitchFamily="34" charset="0"/>
              <a:cs typeface="Helvetica" pitchFamily="34" charset="0"/>
            </a:endParaRPr>
          </a:p>
          <a:p>
            <a:pPr marL="913581" indent="-361417">
              <a:buFont typeface="+mj-lt"/>
              <a:buAutoNum type="alphaUcPeriod"/>
            </a:pPr>
            <a:r>
              <a:rPr lang="en-US" sz="1400" dirty="0" smtClean="0">
                <a:latin typeface="Helvetica" pitchFamily="34" charset="0"/>
                <a:cs typeface="Helvetica" pitchFamily="34" charset="0"/>
              </a:rPr>
              <a:t>“They’re arranged on long cables…”</a:t>
            </a:r>
          </a:p>
          <a:p>
            <a:pPr marL="913581" indent="-361417">
              <a:buFont typeface="+mj-lt"/>
              <a:buAutoNum type="alphaUcPeriod"/>
            </a:pPr>
            <a:endParaRPr lang="en-US" sz="1400" dirty="0">
              <a:latin typeface="Helvetica" pitchFamily="34" charset="0"/>
              <a:cs typeface="Helvetica" pitchFamily="34" charset="0"/>
            </a:endParaRPr>
          </a:p>
          <a:p>
            <a:pPr marL="913581" indent="-361417">
              <a:buFont typeface="+mj-lt"/>
              <a:buAutoNum type="alphaUcPeriod"/>
            </a:pPr>
            <a:r>
              <a:rPr lang="en-US" sz="1400" dirty="0" smtClean="0">
                <a:latin typeface="Helvetica" pitchFamily="34" charset="0"/>
                <a:cs typeface="Helvetica" pitchFamily="34" charset="0"/>
              </a:rPr>
              <a:t>“Ice Cube isn’t your typical telescope.”</a:t>
            </a:r>
            <a:endParaRPr lang="en-US" sz="1400" dirty="0">
              <a:latin typeface="Helvetica" pitchFamily="34" charset="0"/>
              <a:cs typeface="Helvetica" pitchFamily="34" charset="0"/>
            </a:endParaRPr>
          </a:p>
        </p:txBody>
      </p:sp>
      <p:sp>
        <p:nvSpPr>
          <p:cNvPr id="22" name="Rectangle 21"/>
          <p:cNvSpPr/>
          <p:nvPr/>
        </p:nvSpPr>
        <p:spPr>
          <a:xfrm>
            <a:off x="778482" y="5699063"/>
            <a:ext cx="6308118" cy="2565089"/>
          </a:xfrm>
          <a:prstGeom prst="rect">
            <a:avLst/>
          </a:prstGeom>
        </p:spPr>
        <p:txBody>
          <a:bodyPr wrap="square" lIns="101881" tIns="50941" rIns="101881" bIns="50941">
            <a:spAutoFit/>
          </a:bodyPr>
          <a:lstStyle/>
          <a:p>
            <a:pPr marL="515938" indent="-461963">
              <a:buAutoNum type="arabicPeriod" startAt="12"/>
            </a:pPr>
            <a:r>
              <a:rPr lang="en-US" sz="1600" b="1" dirty="0" smtClean="0">
                <a:latin typeface="Helvetica" pitchFamily="34" charset="0"/>
                <a:cs typeface="Helvetica" pitchFamily="34" charset="0"/>
              </a:rPr>
              <a:t>Which statement most supports the author’s emphasis about the importance of gamma rays? </a:t>
            </a:r>
          </a:p>
          <a:p>
            <a:pPr marL="515938" indent="-461963">
              <a:buAutoNum type="arabicPeriod" startAt="12"/>
            </a:pPr>
            <a:endParaRPr lang="en-US" sz="1600" dirty="0">
              <a:latin typeface="Helvetica" pitchFamily="34" charset="0"/>
              <a:cs typeface="Helvetica" pitchFamily="34" charset="0"/>
            </a:endParaRPr>
          </a:p>
          <a:p>
            <a:pPr marL="839959" indent="-358070">
              <a:buFont typeface="+mj-lt"/>
              <a:buAutoNum type="alphaUcPeriod"/>
            </a:pPr>
            <a:r>
              <a:rPr lang="en-US" sz="1400" dirty="0" smtClean="0">
                <a:latin typeface="Helvetica" pitchFamily="34" charset="0"/>
                <a:cs typeface="Helvetica" pitchFamily="34" charset="0"/>
              </a:rPr>
              <a:t>Neutrinos come from various high energy events.</a:t>
            </a:r>
          </a:p>
          <a:p>
            <a:pPr marL="839959" indent="-358070">
              <a:buFont typeface="+mj-lt"/>
              <a:buAutoNum type="alphaUcPeriod"/>
            </a:pPr>
            <a:endParaRPr lang="en-US" sz="1400" dirty="0">
              <a:latin typeface="Helvetica" pitchFamily="34" charset="0"/>
              <a:cs typeface="Helvetica" pitchFamily="34" charset="0"/>
            </a:endParaRPr>
          </a:p>
          <a:p>
            <a:pPr marL="839959" indent="-358070">
              <a:buFont typeface="+mj-lt"/>
              <a:buAutoNum type="alphaUcPeriod"/>
            </a:pPr>
            <a:r>
              <a:rPr lang="en-US" sz="1400" dirty="0" smtClean="0">
                <a:latin typeface="Helvetica" pitchFamily="34" charset="0"/>
                <a:cs typeface="Helvetica" pitchFamily="34" charset="0"/>
              </a:rPr>
              <a:t>Gamma rays like cosmic rays can create neutrinos.</a:t>
            </a:r>
          </a:p>
          <a:p>
            <a:pPr marL="839959" indent="-358070">
              <a:buFont typeface="+mj-lt"/>
              <a:buAutoNum type="alphaUcPeriod"/>
            </a:pPr>
            <a:endParaRPr lang="en-US" sz="1400" dirty="0">
              <a:latin typeface="Helvetica" pitchFamily="34" charset="0"/>
              <a:cs typeface="Helvetica" pitchFamily="34" charset="0"/>
            </a:endParaRPr>
          </a:p>
          <a:p>
            <a:pPr marL="839959" indent="-358070">
              <a:buFont typeface="+mj-lt"/>
              <a:buAutoNum type="alphaUcPeriod"/>
            </a:pPr>
            <a:r>
              <a:rPr lang="en-US" sz="1400" dirty="0" smtClean="0">
                <a:latin typeface="Helvetica" pitchFamily="34" charset="0"/>
                <a:cs typeface="Helvetica" pitchFamily="34" charset="0"/>
              </a:rPr>
              <a:t>It is the source neutrinos may emerge from that can inform scientists of how energy is produced.</a:t>
            </a:r>
          </a:p>
          <a:p>
            <a:pPr marL="839959" indent="-358070">
              <a:buFont typeface="+mj-lt"/>
              <a:buAutoNum type="alphaUcPeriod"/>
            </a:pPr>
            <a:endParaRPr lang="en-US" sz="1400" dirty="0">
              <a:latin typeface="Helvetica" pitchFamily="34" charset="0"/>
              <a:cs typeface="Helvetica" pitchFamily="34" charset="0"/>
            </a:endParaRPr>
          </a:p>
          <a:p>
            <a:pPr marL="839959" indent="-358070">
              <a:buFont typeface="+mj-lt"/>
              <a:buAutoNum type="alphaUcPeriod"/>
            </a:pPr>
            <a:r>
              <a:rPr lang="en-US" sz="1400" dirty="0" smtClean="0">
                <a:latin typeface="Helvetica" pitchFamily="34" charset="0"/>
                <a:cs typeface="Helvetica" pitchFamily="34" charset="0"/>
              </a:rPr>
              <a:t>Gamma rays help inform scientists that a super nova has occurred.</a:t>
            </a:r>
            <a:endParaRPr lang="en-US" sz="1400" dirty="0">
              <a:latin typeface="Helvetica" pitchFamily="34" charset="0"/>
              <a:cs typeface="Helvetica" pitchFamily="34" charset="0"/>
            </a:endParaRPr>
          </a:p>
        </p:txBody>
      </p:sp>
      <p:graphicFrame>
        <p:nvGraphicFramePr>
          <p:cNvPr id="5" name="Table 4"/>
          <p:cNvGraphicFramePr>
            <a:graphicFrameLocks noGrp="1"/>
          </p:cNvGraphicFramePr>
          <p:nvPr>
            <p:extLst/>
          </p:nvPr>
        </p:nvGraphicFramePr>
        <p:xfrm>
          <a:off x="5650749" y="4389742"/>
          <a:ext cx="1439862" cy="493862"/>
        </p:xfrm>
        <a:graphic>
          <a:graphicData uri="http://schemas.openxmlformats.org/drawingml/2006/table">
            <a:tbl>
              <a:tblPr firstRow="1" firstCol="1" bandRow="1"/>
              <a:tblGrid>
                <a:gridCol w="1031546"/>
                <a:gridCol w="408316"/>
              </a:tblGrid>
              <a:tr h="136947">
                <a:tc gridSpan="2">
                  <a:txBody>
                    <a:bodyPr/>
                    <a:lstStyle/>
                    <a:p>
                      <a:pPr marL="0" marR="0" algn="l">
                        <a:lnSpc>
                          <a:spcPct val="115000"/>
                        </a:lnSpc>
                        <a:spcBef>
                          <a:spcPts val="0"/>
                        </a:spcBef>
                        <a:spcAft>
                          <a:spcPts val="0"/>
                        </a:spcAft>
                      </a:pPr>
                      <a:r>
                        <a:rPr lang="en-US" sz="900" b="0" i="1" dirty="0" smtClean="0">
                          <a:solidFill>
                            <a:srgbClr val="000000"/>
                          </a:solidFill>
                          <a:effectLst/>
                          <a:latin typeface="Calibri"/>
                          <a:ea typeface="Times New Roman"/>
                          <a:cs typeface="Times New Roman"/>
                        </a:rPr>
                        <a:t>Toward RI.6.6       DOK </a:t>
                      </a:r>
                      <a:r>
                        <a:rPr lang="en-US" sz="900" b="0" i="1" dirty="0">
                          <a:solidFill>
                            <a:srgbClr val="000000"/>
                          </a:solidFill>
                          <a:effectLst/>
                          <a:latin typeface="Calibri"/>
                          <a:ea typeface="Times New Roman"/>
                          <a:cs typeface="Times New Roman"/>
                        </a:rPr>
                        <a:t>2 - Ck</a:t>
                      </a:r>
                      <a:endParaRPr lang="en-US" sz="900" b="0" i="1" dirty="0">
                        <a:effectLst/>
                        <a:latin typeface="Calibri"/>
                        <a:ea typeface="Calibri"/>
                        <a:cs typeface="Times New Roman"/>
                      </a:endParaRPr>
                    </a:p>
                  </a:txBody>
                  <a:tcPr marL="33968" marR="33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marL="0" marR="0" algn="ctr">
                        <a:lnSpc>
                          <a:spcPct val="115000"/>
                        </a:lnSpc>
                        <a:spcBef>
                          <a:spcPts val="0"/>
                        </a:spcBef>
                        <a:spcAft>
                          <a:spcPts val="0"/>
                        </a:spcAft>
                      </a:pPr>
                      <a:endParaRPr lang="en-US" sz="6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336128">
                <a:tc gridSpan="2">
                  <a:txBody>
                    <a:bodyPr/>
                    <a:lstStyle/>
                    <a:p>
                      <a:pPr marL="0" marR="0" algn="l">
                        <a:lnSpc>
                          <a:spcPct val="115000"/>
                        </a:lnSpc>
                        <a:spcBef>
                          <a:spcPts val="0"/>
                        </a:spcBef>
                        <a:spcAft>
                          <a:spcPts val="1200"/>
                        </a:spcAft>
                      </a:pPr>
                      <a:r>
                        <a:rPr lang="en-US" sz="900" b="0" dirty="0">
                          <a:effectLst/>
                          <a:latin typeface="Calibri"/>
                          <a:ea typeface="Times New Roman"/>
                          <a:cs typeface="Times New Roman"/>
                        </a:rPr>
                        <a:t>Identify the author’s point of view </a:t>
                      </a:r>
                      <a:r>
                        <a:rPr lang="en-US" sz="900" b="0" dirty="0" smtClean="0">
                          <a:effectLst/>
                          <a:latin typeface="Calibri"/>
                          <a:ea typeface="Times New Roman"/>
                          <a:cs typeface="Times New Roman"/>
                        </a:rPr>
                        <a:t> or purpose.</a:t>
                      </a:r>
                      <a:endParaRPr lang="en-US" sz="900" b="0" dirty="0">
                        <a:effectLst/>
                        <a:latin typeface="Calibri"/>
                        <a:ea typeface="Calibri"/>
                        <a:cs typeface="Times New Roman"/>
                      </a:endParaRPr>
                    </a:p>
                  </a:txBody>
                  <a:tcPr marL="33968" marR="339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0" marR="0" algn="l">
                        <a:lnSpc>
                          <a:spcPct val="115000"/>
                        </a:lnSpc>
                        <a:spcBef>
                          <a:spcPts val="0"/>
                        </a:spcBef>
                        <a:spcAft>
                          <a:spcPts val="0"/>
                        </a:spcAft>
                      </a:pPr>
                      <a:endParaRPr lang="en-US" sz="600">
                        <a:effectLst/>
                        <a:latin typeface="Calibri"/>
                        <a:ea typeface="Calibri"/>
                        <a:cs typeface="Times New Roman"/>
                      </a:endParaRPr>
                    </a:p>
                  </a:txBody>
                  <a:tcPr marL="31970" marR="3197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6625590" y="9522883"/>
            <a:ext cx="842010" cy="535517"/>
          </a:xfrm>
        </p:spPr>
        <p:txBody>
          <a:bodyPr/>
          <a:lstStyle/>
          <a:p>
            <a:fld id="{F177B04D-AEB5-43ED-B9BA-B3D1EC9C9067}" type="slidenum">
              <a:rPr lang="en-US" smtClean="0"/>
              <a:pPr/>
              <a:t>39</a:t>
            </a:fld>
            <a:endParaRPr lang="en-US" dirty="0"/>
          </a:p>
        </p:txBody>
      </p:sp>
      <p:cxnSp>
        <p:nvCxnSpPr>
          <p:cNvPr id="10" name="Straight Connector 9"/>
          <p:cNvCxnSpPr/>
          <p:nvPr/>
        </p:nvCxnSpPr>
        <p:spPr>
          <a:xfrm>
            <a:off x="512433" y="5105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974995" y="224310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974995" y="159394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974995" y="289878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974995" y="334302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974995" y="646588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974995" y="687541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974995" y="733029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974995" y="792396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19" name="Table 18"/>
          <p:cNvGraphicFramePr>
            <a:graphicFrameLocks noGrp="1"/>
          </p:cNvGraphicFramePr>
          <p:nvPr>
            <p:extLst/>
          </p:nvPr>
        </p:nvGraphicFramePr>
        <p:xfrm>
          <a:off x="5638800" y="8763000"/>
          <a:ext cx="1516062" cy="662795"/>
        </p:xfrm>
        <a:graphic>
          <a:graphicData uri="http://schemas.openxmlformats.org/drawingml/2006/table">
            <a:tbl>
              <a:tblPr firstRow="1" firstCol="1" bandRow="1"/>
              <a:tblGrid>
                <a:gridCol w="1516062"/>
              </a:tblGrid>
              <a:tr h="74895">
                <a:tc>
                  <a:txBody>
                    <a:bodyPr/>
                    <a:lstStyle/>
                    <a:p>
                      <a:pPr marL="0" marR="0" algn="ctr">
                        <a:lnSpc>
                          <a:spcPct val="115000"/>
                        </a:lnSpc>
                        <a:spcBef>
                          <a:spcPts val="0"/>
                        </a:spcBef>
                        <a:spcAft>
                          <a:spcPts val="0"/>
                        </a:spcAft>
                      </a:pPr>
                      <a:r>
                        <a:rPr lang="en-US" sz="900" b="1" dirty="0" smtClean="0">
                          <a:solidFill>
                            <a:srgbClr val="000000"/>
                          </a:solidFill>
                          <a:effectLst/>
                          <a:latin typeface="Calibri"/>
                          <a:ea typeface="Times New Roman"/>
                          <a:cs typeface="Times New Roman"/>
                        </a:rPr>
                        <a:t>Toward RI.6.6          DOK </a:t>
                      </a:r>
                      <a:r>
                        <a:rPr lang="en-US" sz="900" b="1" dirty="0">
                          <a:solidFill>
                            <a:srgbClr val="000000"/>
                          </a:solidFill>
                          <a:effectLst/>
                          <a:latin typeface="Calibri"/>
                          <a:ea typeface="Times New Roman"/>
                          <a:cs typeface="Times New Roman"/>
                        </a:rPr>
                        <a:t>3- C</a:t>
                      </a:r>
                      <a:r>
                        <a:rPr lang="en-US" sz="900" dirty="0">
                          <a:solidFill>
                            <a:srgbClr val="000000"/>
                          </a:solidFill>
                          <a:effectLst/>
                          <a:latin typeface="Calibri"/>
                          <a:ea typeface="Times New Roman"/>
                          <a:cs typeface="Times New Roman"/>
                        </a:rPr>
                        <a:t>w</a:t>
                      </a:r>
                      <a:endParaRPr lang="en-US" sz="900" dirty="0">
                        <a:effectLst/>
                        <a:latin typeface="Calibri"/>
                        <a:ea typeface="Calibri"/>
                        <a:cs typeface="Times New Roman"/>
                      </a:endParaRPr>
                    </a:p>
                  </a:txBody>
                  <a:tcPr marL="33968" marR="33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505061">
                <a:tc>
                  <a:txBody>
                    <a:bodyPr/>
                    <a:lstStyle/>
                    <a:p>
                      <a:pPr marL="0" marR="0" algn="l">
                        <a:lnSpc>
                          <a:spcPct val="115000"/>
                        </a:lnSpc>
                        <a:spcBef>
                          <a:spcPts val="0"/>
                        </a:spcBef>
                        <a:spcAft>
                          <a:spcPts val="0"/>
                        </a:spcAft>
                      </a:pPr>
                      <a:r>
                        <a:rPr lang="en-US" sz="900" b="1" dirty="0">
                          <a:effectLst/>
                          <a:latin typeface="Calibri"/>
                          <a:ea typeface="Times New Roman"/>
                          <a:cs typeface="Times New Roman"/>
                        </a:rPr>
                        <a:t>Describe how the author’s point of view or purpose impacts the reader.</a:t>
                      </a:r>
                      <a:endParaRPr lang="en-US" sz="900" dirty="0">
                        <a:effectLst/>
                        <a:latin typeface="Calibri"/>
                        <a:ea typeface="Calibri"/>
                        <a:cs typeface="Times New Roman"/>
                      </a:endParaRPr>
                    </a:p>
                  </a:txBody>
                  <a:tcPr marL="33968" marR="339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978495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050" y="152401"/>
            <a:ext cx="6563360" cy="7289450"/>
          </a:xfrm>
          <a:prstGeom prst="rect">
            <a:avLst/>
          </a:prstGeom>
          <a:noFill/>
        </p:spPr>
        <p:txBody>
          <a:bodyPr wrap="square" lIns="101873" tIns="50936" rIns="101873" bIns="50936" rtlCol="0">
            <a:spAutoFit/>
          </a:bodyPr>
          <a:lstStyle/>
          <a:p>
            <a:endParaRPr lang="en-US" sz="1100" dirty="0"/>
          </a:p>
          <a:p>
            <a:endParaRPr lang="en-US" sz="1100" dirty="0"/>
          </a:p>
          <a:p>
            <a:pPr lvl="0"/>
            <a:endParaRPr lang="en-US" sz="1200" dirty="0">
              <a:solidFill>
                <a:prstClr val="black"/>
              </a:solidFill>
            </a:endParaRPr>
          </a:p>
          <a:p>
            <a:pPr lvl="0"/>
            <a:r>
              <a:rPr lang="en-US" sz="1200" dirty="0">
                <a:solidFill>
                  <a:prstClr val="black"/>
                </a:solidFill>
              </a:rPr>
              <a:t>This is a pre-assessment to measure the task of writing an </a:t>
            </a:r>
            <a:r>
              <a:rPr lang="en-US" sz="1200" b="1" u="sng" dirty="0">
                <a:solidFill>
                  <a:prstClr val="black"/>
                </a:solidFill>
              </a:rPr>
              <a:t>opinion piece</a:t>
            </a:r>
            <a:r>
              <a:rPr lang="en-US" sz="1200" b="1" dirty="0">
                <a:solidFill>
                  <a:prstClr val="black"/>
                </a:solidFill>
              </a:rPr>
              <a:t>. </a:t>
            </a:r>
            <a:r>
              <a:rPr lang="en-US" sz="1200" dirty="0">
                <a:solidFill>
                  <a:prstClr val="black"/>
                </a:solidFill>
              </a:rPr>
              <a:t>Full compositions are always part of a </a:t>
            </a:r>
            <a:r>
              <a:rPr lang="en-US" sz="1200" b="1" dirty="0">
                <a:solidFill>
                  <a:prstClr val="black"/>
                </a:solidFill>
              </a:rPr>
              <a:t>Performance Task</a:t>
            </a:r>
            <a:r>
              <a:rPr lang="en-US" sz="1200" dirty="0">
                <a:solidFill>
                  <a:prstClr val="black"/>
                </a:solidFill>
              </a:rPr>
              <a:t>.   A complete Performance Task would have:</a:t>
            </a:r>
          </a:p>
          <a:p>
            <a:pPr lvl="0" defTabSz="1018809"/>
            <a:endParaRPr lang="en-US" sz="1100" dirty="0">
              <a:solidFill>
                <a:prstClr val="black"/>
              </a:solidFill>
            </a:endParaRPr>
          </a:p>
          <a:p>
            <a:pPr lvl="0" defTabSz="1018809"/>
            <a:r>
              <a:rPr lang="en-US" sz="1100" b="1" i="1" dirty="0">
                <a:solidFill>
                  <a:prstClr val="black"/>
                </a:solidFill>
              </a:rPr>
              <a:t>Part 1</a:t>
            </a:r>
          </a:p>
          <a:p>
            <a:pPr marL="181691" lvl="0" indent="-181691" defTabSz="1018809">
              <a:buFont typeface="Arial" panose="020B0604020202020204" pitchFamily="34" charset="0"/>
              <a:buChar char="•"/>
            </a:pPr>
            <a:r>
              <a:rPr lang="en-US" sz="1100" dirty="0">
                <a:solidFill>
                  <a:prstClr val="black"/>
                </a:solidFill>
              </a:rPr>
              <a:t>A classroom activity (30 Minutes)</a:t>
            </a:r>
          </a:p>
          <a:p>
            <a:pPr marL="181691" lvl="0" indent="-181691" defTabSz="1018809">
              <a:buFont typeface="Arial" panose="020B0604020202020204" pitchFamily="34" charset="0"/>
              <a:buChar char="•"/>
            </a:pPr>
            <a:r>
              <a:rPr lang="en-US" sz="1100" dirty="0">
                <a:solidFill>
                  <a:prstClr val="black"/>
                </a:solidFill>
              </a:rPr>
              <a:t>Passages or stimuli to read </a:t>
            </a:r>
          </a:p>
          <a:p>
            <a:pPr marL="181691" lvl="0" indent="-181691" defTabSz="1018809">
              <a:buFont typeface="Arial" panose="020B0604020202020204" pitchFamily="34" charset="0"/>
              <a:buChar char="•"/>
            </a:pPr>
            <a:r>
              <a:rPr lang="en-US" sz="1100" dirty="0">
                <a:solidFill>
                  <a:prstClr val="black"/>
                </a:solidFill>
              </a:rPr>
              <a:t>3 research questions </a:t>
            </a:r>
          </a:p>
          <a:p>
            <a:pPr marL="181691" lvl="0" indent="-181691" defTabSz="1018809">
              <a:buFont typeface="Arial" panose="020B0604020202020204" pitchFamily="34" charset="0"/>
              <a:buChar char="•"/>
            </a:pPr>
            <a:r>
              <a:rPr lang="en-US" sz="1100" dirty="0">
                <a:solidFill>
                  <a:prstClr val="black"/>
                </a:solidFill>
              </a:rPr>
              <a:t>There may be other constructed response questions</a:t>
            </a:r>
            <a:r>
              <a:rPr lang="en-US" sz="1100" dirty="0" smtClean="0">
                <a:solidFill>
                  <a:prstClr val="black"/>
                </a:solidFill>
              </a:rPr>
              <a:t>.</a:t>
            </a:r>
          </a:p>
          <a:p>
            <a:pPr marL="181691" lvl="0" indent="-181691" defTabSz="1018809">
              <a:buFont typeface="Arial" panose="020B0604020202020204" pitchFamily="34" charset="0"/>
              <a:buChar char="•"/>
            </a:pPr>
            <a:endParaRPr lang="en-US" sz="1100" dirty="0">
              <a:solidFill>
                <a:prstClr val="black"/>
              </a:solidFill>
            </a:endParaRPr>
          </a:p>
          <a:p>
            <a:r>
              <a:rPr lang="en-US" sz="1100" b="1" i="1" dirty="0" smtClean="0"/>
              <a:t>Part </a:t>
            </a:r>
            <a:r>
              <a:rPr lang="en-US" sz="1100" b="1" i="1" dirty="0"/>
              <a:t>2</a:t>
            </a:r>
          </a:p>
          <a:p>
            <a:pPr marL="181691" indent="-181691">
              <a:buFont typeface="Arial" panose="020B0604020202020204" pitchFamily="34" charset="0"/>
              <a:buChar char="•"/>
            </a:pPr>
            <a:r>
              <a:rPr lang="en-US" sz="1100" dirty="0"/>
              <a:t>A Full-Composition (70 Minutes)</a:t>
            </a:r>
          </a:p>
          <a:p>
            <a:r>
              <a:rPr lang="en-US" sz="1100" dirty="0"/>
              <a:t>Students should have access to spell-check resources but no grammar-check resources.  Students can refer back to their passages, notes and 3 research questions and any other constructed responses, as often they’d like.</a:t>
            </a:r>
            <a:r>
              <a:rPr lang="en-US" sz="1100" dirty="0">
                <a:solidFill>
                  <a:srgbClr val="FF0000"/>
                </a:solidFill>
              </a:rPr>
              <a:t>  </a:t>
            </a:r>
            <a:r>
              <a:rPr lang="en-US" sz="1100" dirty="0"/>
              <a:t>The note-taking forms in this pre-assessment were created for informational text.  If you choose to use these, please have your students take notes while reading the informational passages</a:t>
            </a:r>
            <a:r>
              <a:rPr lang="en-US" sz="1200" dirty="0"/>
              <a:t>.</a:t>
            </a:r>
          </a:p>
          <a:p>
            <a:endParaRPr lang="en-US" sz="1200" dirty="0"/>
          </a:p>
          <a:p>
            <a:r>
              <a:rPr lang="en-US" sz="1100" u="sng" dirty="0"/>
              <a:t>Directions</a:t>
            </a:r>
          </a:p>
          <a:p>
            <a:r>
              <a:rPr lang="en-US" sz="1100" b="1" dirty="0"/>
              <a:t>30 minutes</a:t>
            </a:r>
          </a:p>
          <a:p>
            <a:pPr marL="242253" indent="-242253">
              <a:buAutoNum type="arabicPeriod"/>
            </a:pPr>
            <a:r>
              <a:rPr lang="en-US" sz="1100" dirty="0"/>
              <a:t>You may wish to have a 30 minute classroom activity.  The purpose of a PT activity is to  ensure that all students are familiar with the concepts of the topic and know and  understand key terms (vocabulary) that are at the upper end of their grade level (words they would not normally know or are unfamiliar to their background or culture).The classroom activity </a:t>
            </a:r>
            <a:r>
              <a:rPr lang="en-US" sz="1100" b="1" dirty="0"/>
              <a:t>DOES NOT </a:t>
            </a:r>
            <a:r>
              <a:rPr lang="en-US" sz="1100" dirty="0"/>
              <a:t>pre-teach any of the </a:t>
            </a:r>
            <a:r>
              <a:rPr lang="en-US" sz="1100" b="1" dirty="0"/>
              <a:t>specific content </a:t>
            </a:r>
            <a:r>
              <a:rPr lang="en-US" sz="1100" dirty="0"/>
              <a:t>that will be assessed!</a:t>
            </a:r>
          </a:p>
          <a:p>
            <a:r>
              <a:rPr lang="en-US" sz="1100" b="1" dirty="0"/>
              <a:t>35 minutes</a:t>
            </a:r>
          </a:p>
          <a:p>
            <a:pPr marL="242253" indent="-242253">
              <a:buAutoNum type="arabicPeriod" startAt="2"/>
            </a:pPr>
            <a:r>
              <a:rPr lang="en-US" sz="1100" dirty="0"/>
              <a:t>Students read the passages independently.  If you have students who can not read the passages you may read them to those students but please make note of the accommodation.   Remind students to take notes as they read.  During an actual SBAC assessment students are allowed to keep their notes as a reference.</a:t>
            </a:r>
          </a:p>
          <a:p>
            <a:pPr marL="245618" indent="-245618">
              <a:buFont typeface="+mj-lt"/>
              <a:buAutoNum type="arabicPeriod" startAt="3"/>
            </a:pPr>
            <a:r>
              <a:rPr lang="en-US" sz="1100" dirty="0"/>
              <a:t>Students answer the 3 research questions or other constructed response questions. Students should also refer to their answers when writing their full opinion piece.</a:t>
            </a:r>
          </a:p>
          <a:p>
            <a:r>
              <a:rPr lang="en-US" sz="1100" b="1" dirty="0"/>
              <a:t>15 minute break</a:t>
            </a:r>
          </a:p>
          <a:p>
            <a:r>
              <a:rPr lang="en-US" sz="1100" b="1" dirty="0"/>
              <a:t>70 Minutes</a:t>
            </a:r>
          </a:p>
          <a:p>
            <a:r>
              <a:rPr lang="en-US" sz="1100" dirty="0"/>
              <a:t>4.     Students write their full composition (opinion piece).</a:t>
            </a:r>
          </a:p>
          <a:p>
            <a:endParaRPr lang="en-US" sz="1100" dirty="0"/>
          </a:p>
          <a:p>
            <a:r>
              <a:rPr lang="en-US" sz="1100" b="1" u="sng" dirty="0"/>
              <a:t>SCORING</a:t>
            </a:r>
          </a:p>
          <a:p>
            <a:r>
              <a:rPr lang="en-US" sz="1100" dirty="0"/>
              <a:t>An opinion Rubric is provided.  Students receive three scores:</a:t>
            </a:r>
          </a:p>
          <a:p>
            <a:endParaRPr lang="en-US" sz="1100" dirty="0"/>
          </a:p>
          <a:p>
            <a:pPr marL="242253" indent="-242253">
              <a:buAutoNum type="arabicPeriod"/>
            </a:pPr>
            <a:r>
              <a:rPr lang="en-US" sz="1100" dirty="0"/>
              <a:t>Organization and Purpose</a:t>
            </a:r>
          </a:p>
          <a:p>
            <a:pPr marL="242253" indent="-242253">
              <a:buAutoNum type="arabicPeriod"/>
            </a:pPr>
            <a:r>
              <a:rPr lang="en-US" sz="1100" dirty="0"/>
              <a:t>Evidence and Elaboration</a:t>
            </a:r>
          </a:p>
          <a:p>
            <a:pPr marL="242253" indent="-242253">
              <a:buAutoNum type="arabicPeriod"/>
            </a:pPr>
            <a:r>
              <a:rPr lang="en-US" sz="1100" dirty="0"/>
              <a:t>Conventions</a:t>
            </a:r>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2833917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7740" y="5054151"/>
            <a:ext cx="6471658" cy="2565089"/>
          </a:xfrm>
          <a:prstGeom prst="rect">
            <a:avLst/>
          </a:prstGeom>
        </p:spPr>
        <p:txBody>
          <a:bodyPr wrap="square" lIns="101881" tIns="50941" rIns="101881" bIns="50941">
            <a:spAutoFit/>
          </a:bodyPr>
          <a:lstStyle/>
          <a:p>
            <a:r>
              <a:rPr lang="en-US" sz="1600" b="1" dirty="0" smtClean="0">
                <a:latin typeface="Helvetica" pitchFamily="34" charset="0"/>
                <a:cs typeface="Helvetica" pitchFamily="34" charset="0"/>
              </a:rPr>
              <a:t>14. Which statement most supports the purpose of the</a:t>
            </a:r>
          </a:p>
          <a:p>
            <a:r>
              <a:rPr lang="en-US" sz="1600" b="1" dirty="0">
                <a:latin typeface="Helvetica" pitchFamily="34" charset="0"/>
                <a:cs typeface="Helvetica" pitchFamily="34" charset="0"/>
              </a:rPr>
              <a:t> </a:t>
            </a:r>
            <a:r>
              <a:rPr lang="en-US" sz="1600" b="1" dirty="0" smtClean="0">
                <a:latin typeface="Helvetica" pitchFamily="34" charset="0"/>
                <a:cs typeface="Helvetica" pitchFamily="34" charset="0"/>
              </a:rPr>
              <a:t>     article </a:t>
            </a:r>
            <a:r>
              <a:rPr lang="en-US" sz="1600" b="1" i="1" u="sng" dirty="0" smtClean="0">
                <a:latin typeface="Helvetica" pitchFamily="34" charset="0"/>
                <a:cs typeface="Helvetica" pitchFamily="34" charset="0"/>
              </a:rPr>
              <a:t>STEM Educator</a:t>
            </a:r>
            <a:r>
              <a:rPr lang="en-US" sz="1600" b="1" i="1" dirty="0" smtClean="0">
                <a:latin typeface="Helvetica" pitchFamily="34" charset="0"/>
                <a:cs typeface="Helvetica" pitchFamily="34" charset="0"/>
              </a:rPr>
              <a:t>?</a:t>
            </a:r>
          </a:p>
          <a:p>
            <a:pPr marL="457200" indent="-457200">
              <a:buAutoNum type="arabicPeriod" startAt="9"/>
            </a:pPr>
            <a:endParaRPr lang="en-US" sz="1600" dirty="0">
              <a:latin typeface="Helvetica" pitchFamily="34" charset="0"/>
              <a:cs typeface="Helvetica" pitchFamily="34" charset="0"/>
            </a:endParaRPr>
          </a:p>
          <a:p>
            <a:pPr marL="834940" indent="-361417">
              <a:buFont typeface="+mj-lt"/>
              <a:buAutoNum type="alphaUcPeriod"/>
            </a:pPr>
            <a:r>
              <a:rPr lang="en-US" sz="1400" dirty="0" smtClean="0">
                <a:latin typeface="Helvetica" panose="020B0604020202020204" pitchFamily="34" charset="0"/>
                <a:cs typeface="Helvetica" pitchFamily="34" charset="0"/>
              </a:rPr>
              <a:t>Caussade </a:t>
            </a:r>
            <a:r>
              <a:rPr lang="en-US" sz="1400" dirty="0">
                <a:latin typeface="Helvetica" panose="020B0604020202020204" pitchFamily="34" charset="0"/>
                <a:cs typeface="Helvetica" panose="020B0604020202020204" pitchFamily="34" charset="0"/>
              </a:rPr>
              <a:t>and Madsen are interested in science.</a:t>
            </a:r>
          </a:p>
          <a:p>
            <a:pPr marL="834940" indent="-361417">
              <a:buFont typeface="+mj-lt"/>
              <a:buAutoNum type="alphaUcPeriod"/>
            </a:pPr>
            <a:endParaRPr lang="en-US" sz="1400" dirty="0" smtClean="0">
              <a:latin typeface="Helvetica" pitchFamily="34" charset="0"/>
              <a:cs typeface="Helvetica" pitchFamily="34" charset="0"/>
            </a:endParaRPr>
          </a:p>
          <a:p>
            <a:pPr marL="834940" indent="-361417">
              <a:buFont typeface="+mj-lt"/>
              <a:buAutoNum type="alphaUcPeriod"/>
            </a:pPr>
            <a:r>
              <a:rPr lang="en-US" sz="1400" dirty="0">
                <a:latin typeface="Helvetica" pitchFamily="34" charset="0"/>
                <a:cs typeface="Helvetica" pitchFamily="34" charset="0"/>
              </a:rPr>
              <a:t>Educators can connect directly with </a:t>
            </a:r>
            <a:r>
              <a:rPr lang="en-US" sz="1400" dirty="0" smtClean="0">
                <a:latin typeface="Helvetica" pitchFamily="34" charset="0"/>
                <a:cs typeface="Helvetica" pitchFamily="34" charset="0"/>
              </a:rPr>
              <a:t>scientists.</a:t>
            </a:r>
            <a:endParaRPr lang="en-US" sz="1400" dirty="0">
              <a:latin typeface="Helvetica" pitchFamily="34" charset="0"/>
              <a:cs typeface="Helvetica" pitchFamily="34" charset="0"/>
            </a:endParaRPr>
          </a:p>
          <a:p>
            <a:pPr marL="834940" indent="-361417">
              <a:buFont typeface="+mj-lt"/>
              <a:buAutoNum type="alphaUcPeriod"/>
            </a:pPr>
            <a:endParaRPr lang="en-US" sz="1400" dirty="0">
              <a:latin typeface="Helvetica" pitchFamily="34" charset="0"/>
              <a:cs typeface="Helvetica" pitchFamily="34" charset="0"/>
            </a:endParaRPr>
          </a:p>
          <a:p>
            <a:pPr marL="834940" indent="-361417">
              <a:buFont typeface="+mj-lt"/>
              <a:buAutoNum type="alphaUcPeriod"/>
            </a:pPr>
            <a:r>
              <a:rPr lang="en-US" sz="1400" dirty="0" smtClean="0">
                <a:latin typeface="Helvetica" panose="020B0604020202020204" pitchFamily="34" charset="0"/>
                <a:cs typeface="Helvetica" panose="020B0604020202020204" pitchFamily="34" charset="0"/>
              </a:rPr>
              <a:t>Ice Cube could help scientists discover something new.</a:t>
            </a:r>
            <a:endParaRPr lang="en-US" sz="1400" dirty="0">
              <a:latin typeface="Helvetica" panose="020B0604020202020204" pitchFamily="34" charset="0"/>
              <a:cs typeface="Helvetica" panose="020B0604020202020204" pitchFamily="34" charset="0"/>
            </a:endParaRPr>
          </a:p>
          <a:p>
            <a:pPr marL="834940" indent="-361417">
              <a:buFont typeface="+mj-lt"/>
              <a:buAutoNum type="alphaUcPeriod"/>
            </a:pPr>
            <a:endParaRPr lang="en-US" sz="1400" dirty="0" smtClean="0">
              <a:latin typeface="Helvetica" pitchFamily="34" charset="0"/>
              <a:cs typeface="Helvetica" pitchFamily="34" charset="0"/>
            </a:endParaRPr>
          </a:p>
          <a:p>
            <a:pPr marL="834940" indent="-361417">
              <a:buFont typeface="+mj-lt"/>
              <a:buAutoNum type="alphaUcPeriod"/>
            </a:pPr>
            <a:r>
              <a:rPr lang="en-US" sz="1400" dirty="0" smtClean="0">
                <a:latin typeface="Helvetica" pitchFamily="34" charset="0"/>
                <a:cs typeface="Helvetica" pitchFamily="34" charset="0"/>
              </a:rPr>
              <a:t>Caussade was accepted to participate in the </a:t>
            </a:r>
            <a:r>
              <a:rPr lang="en-US" sz="1400" b="1" u="sng" dirty="0" smtClean="0">
                <a:latin typeface="Helvetica" panose="020B0604020202020204" pitchFamily="34" charset="0"/>
                <a:cs typeface="Helvetica" panose="020B0604020202020204" pitchFamily="34" charset="0"/>
              </a:rPr>
              <a:t>PolarTREC</a:t>
            </a:r>
            <a:r>
              <a:rPr lang="en-US" sz="1400" b="1" dirty="0" smtClean="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teacher experience.</a:t>
            </a:r>
            <a:endParaRPr lang="en-US" sz="1400" dirty="0">
              <a:latin typeface="Helvetica" pitchFamily="34" charset="0"/>
              <a:cs typeface="Helvetica" pitchFamily="34" charset="0"/>
            </a:endParaRPr>
          </a:p>
        </p:txBody>
      </p:sp>
      <p:sp>
        <p:nvSpPr>
          <p:cNvPr id="30" name="Rectangle 29"/>
          <p:cNvSpPr/>
          <p:nvPr/>
        </p:nvSpPr>
        <p:spPr>
          <a:xfrm>
            <a:off x="647741" y="821340"/>
            <a:ext cx="6471658" cy="2811311"/>
          </a:xfrm>
          <a:prstGeom prst="rect">
            <a:avLst/>
          </a:prstGeom>
        </p:spPr>
        <p:txBody>
          <a:bodyPr wrap="square" lIns="101881" tIns="50941" rIns="101881" bIns="50941">
            <a:spAutoFit/>
          </a:bodyPr>
          <a:lstStyle/>
          <a:p>
            <a:pPr marL="240944" indent="-240944"/>
            <a:r>
              <a:rPr lang="en-US" sz="1600" b="1" dirty="0" smtClean="0">
                <a:latin typeface="Helvetica" pitchFamily="34" charset="0"/>
                <a:cs typeface="Helvetica" pitchFamily="34" charset="0"/>
              </a:rPr>
              <a:t>13. Dr. Jim Madsen is mentioned in </a:t>
            </a:r>
            <a:r>
              <a:rPr lang="en-US" sz="1600" b="1" i="1" u="sng" dirty="0" smtClean="0">
                <a:latin typeface="Helvetica" pitchFamily="34" charset="0"/>
                <a:cs typeface="Helvetica" pitchFamily="34" charset="0"/>
              </a:rPr>
              <a:t>STEM Educator</a:t>
            </a:r>
            <a:r>
              <a:rPr lang="en-US" sz="1600" b="1" dirty="0" smtClean="0">
                <a:latin typeface="Helvetica" pitchFamily="34" charset="0"/>
                <a:cs typeface="Helvetica" pitchFamily="34" charset="0"/>
              </a:rPr>
              <a:t> because</a:t>
            </a:r>
            <a:endParaRPr lang="en-US" sz="1600" b="1" dirty="0">
              <a:latin typeface="Helvetica" pitchFamily="34" charset="0"/>
              <a:cs typeface="Helvetica" pitchFamily="34" charset="0"/>
            </a:endParaRPr>
          </a:p>
          <a:p>
            <a:endParaRPr lang="en-US" sz="1400" dirty="0">
              <a:latin typeface="Helvetica" pitchFamily="34" charset="0"/>
              <a:cs typeface="Helvetica" pitchFamily="34" charset="0"/>
            </a:endParaRPr>
          </a:p>
          <a:p>
            <a:pPr marL="834940" indent="-361417">
              <a:buFont typeface="+mj-lt"/>
              <a:buAutoNum type="alphaUcPeriod"/>
            </a:pPr>
            <a:r>
              <a:rPr lang="en-US" sz="1400" dirty="0" smtClean="0">
                <a:latin typeface="Helvetica" pitchFamily="34" charset="0"/>
                <a:cs typeface="Helvetica" pitchFamily="34" charset="0"/>
              </a:rPr>
              <a:t>he </a:t>
            </a:r>
            <a:r>
              <a:rPr lang="en-US" sz="1400" dirty="0">
                <a:latin typeface="Helvetica" pitchFamily="34" charset="0"/>
                <a:cs typeface="Helvetica" pitchFamily="34" charset="0"/>
              </a:rPr>
              <a:t>explains the purpose of the Ice Cube </a:t>
            </a:r>
            <a:r>
              <a:rPr lang="en-US" sz="1400" dirty="0" smtClean="0">
                <a:latin typeface="Helvetica" pitchFamily="34" charset="0"/>
                <a:cs typeface="Helvetica" pitchFamily="34" charset="0"/>
              </a:rPr>
              <a:t>project.</a:t>
            </a:r>
          </a:p>
          <a:p>
            <a:pPr marL="834940" indent="-361417">
              <a:buFont typeface="+mj-lt"/>
              <a:buAutoNum type="alphaUcPeriod"/>
            </a:pPr>
            <a:endParaRPr lang="en-US" sz="1400" dirty="0">
              <a:latin typeface="Helvetica" pitchFamily="34" charset="0"/>
              <a:cs typeface="Helvetica" pitchFamily="34" charset="0"/>
            </a:endParaRPr>
          </a:p>
          <a:p>
            <a:pPr marL="834940" indent="-361417">
              <a:buFont typeface="+mj-lt"/>
              <a:buAutoNum type="alphaUcPeriod"/>
            </a:pPr>
            <a:r>
              <a:rPr lang="en-US" sz="1400" dirty="0" smtClean="0">
                <a:latin typeface="Helvetica" pitchFamily="34" charset="0"/>
                <a:cs typeface="Helvetica" pitchFamily="34" charset="0"/>
              </a:rPr>
              <a:t>he works on the Ice Cube project.</a:t>
            </a:r>
          </a:p>
          <a:p>
            <a:pPr marL="834940" indent="-361417">
              <a:buFont typeface="+mj-lt"/>
              <a:buAutoNum type="alphaUcPeriod"/>
            </a:pPr>
            <a:endParaRPr lang="en-US" sz="1400" dirty="0">
              <a:latin typeface="Helvetica" pitchFamily="34" charset="0"/>
              <a:cs typeface="Helvetica" pitchFamily="34" charset="0"/>
            </a:endParaRPr>
          </a:p>
          <a:p>
            <a:pPr marL="834940" indent="-361417">
              <a:buFont typeface="+mj-lt"/>
              <a:buAutoNum type="alphaUcPeriod"/>
            </a:pPr>
            <a:r>
              <a:rPr lang="en-US" sz="1400" dirty="0" smtClean="0">
                <a:latin typeface="Helvetica" pitchFamily="34" charset="0"/>
                <a:cs typeface="Helvetica" pitchFamily="34" charset="0"/>
              </a:rPr>
              <a:t>of his interest in neutrinos.</a:t>
            </a:r>
          </a:p>
          <a:p>
            <a:pPr marL="834940" indent="-361417">
              <a:buFont typeface="+mj-lt"/>
              <a:buAutoNum type="alphaUcPeriod"/>
            </a:pPr>
            <a:endParaRPr lang="en-US" sz="1400" dirty="0">
              <a:latin typeface="Helvetica" pitchFamily="34" charset="0"/>
              <a:cs typeface="Helvetica" pitchFamily="34" charset="0"/>
            </a:endParaRPr>
          </a:p>
          <a:p>
            <a:pPr marL="834940" indent="-361417">
              <a:buFont typeface="+mj-lt"/>
              <a:buAutoNum type="alphaUcPeriod"/>
            </a:pPr>
            <a:r>
              <a:rPr lang="en-US" sz="1400" dirty="0" smtClean="0">
                <a:latin typeface="Helvetica" pitchFamily="34" charset="0"/>
                <a:cs typeface="Helvetica" pitchFamily="34" charset="0"/>
              </a:rPr>
              <a:t>of </a:t>
            </a:r>
            <a:r>
              <a:rPr lang="en-US" sz="1400" dirty="0">
                <a:latin typeface="Helvetica" pitchFamily="34" charset="0"/>
                <a:cs typeface="Helvetica" pitchFamily="34" charset="0"/>
              </a:rPr>
              <a:t>his connection to Armando </a:t>
            </a:r>
            <a:r>
              <a:rPr lang="en-US" sz="1400" dirty="0" err="1" smtClean="0">
                <a:latin typeface="Helvetica" pitchFamily="34" charset="0"/>
                <a:cs typeface="Helvetica" pitchFamily="34" charset="0"/>
              </a:rPr>
              <a:t>Caussade</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a:p>
            <a:pPr marL="834940" indent="-361417">
              <a:buFont typeface="+mj-lt"/>
              <a:buAutoNum type="alphaUcPeriod"/>
            </a:pPr>
            <a:endParaRPr lang="en-US" sz="1600" dirty="0" smtClean="0">
              <a:latin typeface="Helvetica" pitchFamily="34" charset="0"/>
              <a:cs typeface="Helvetica" pitchFamily="34" charset="0"/>
            </a:endParaRPr>
          </a:p>
          <a:p>
            <a:pPr marL="834940" indent="-361417">
              <a:buFont typeface="+mj-lt"/>
              <a:buAutoNum type="alphaUcPeriod"/>
            </a:pPr>
            <a:endParaRPr lang="en-US" sz="1600" dirty="0">
              <a:latin typeface="Helvetica" pitchFamily="34" charset="0"/>
              <a:cs typeface="Helvetica" pitchFamily="34" charset="0"/>
            </a:endParaRPr>
          </a:p>
          <a:p>
            <a:pPr marL="834940" indent="-361417">
              <a:buFont typeface="+mj-lt"/>
              <a:buAutoNum type="alphaUcPeriod"/>
            </a:pPr>
            <a:endParaRPr lang="en-US" sz="16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cxnSp>
        <p:nvCxnSpPr>
          <p:cNvPr id="10" name="Straight Connector 9"/>
          <p:cNvCxnSpPr/>
          <p:nvPr/>
        </p:nvCxnSpPr>
        <p:spPr>
          <a:xfrm>
            <a:off x="526276" y="4648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48938" y="2143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Oval 24"/>
          <p:cNvSpPr/>
          <p:nvPr/>
        </p:nvSpPr>
        <p:spPr>
          <a:xfrm>
            <a:off x="748938" y="257415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6" name="Oval 25"/>
          <p:cNvSpPr/>
          <p:nvPr/>
        </p:nvSpPr>
        <p:spPr>
          <a:xfrm>
            <a:off x="751386" y="131476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7" name="Oval 26"/>
          <p:cNvSpPr/>
          <p:nvPr/>
        </p:nvSpPr>
        <p:spPr>
          <a:xfrm>
            <a:off x="746884" y="173278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746353" y="580948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755136" y="623929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749766" y="666910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4" name="Oval 33"/>
          <p:cNvSpPr/>
          <p:nvPr/>
        </p:nvSpPr>
        <p:spPr>
          <a:xfrm>
            <a:off x="755136" y="708960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37" name="Table 36"/>
          <p:cNvGraphicFramePr>
            <a:graphicFrameLocks noGrp="1"/>
          </p:cNvGraphicFramePr>
          <p:nvPr>
            <p:extLst>
              <p:ext uri="{D42A27DB-BD31-4B8C-83A1-F6EECF244321}">
                <p14:modId xmlns:p14="http://schemas.microsoft.com/office/powerpoint/2010/main" val="1139258590"/>
              </p:ext>
            </p:extLst>
          </p:nvPr>
        </p:nvGraphicFramePr>
        <p:xfrm>
          <a:off x="5708017" y="3927967"/>
          <a:ext cx="1488333" cy="611443"/>
        </p:xfrm>
        <a:graphic>
          <a:graphicData uri="http://schemas.openxmlformats.org/drawingml/2006/table">
            <a:tbl>
              <a:tblPr/>
              <a:tblGrid>
                <a:gridCol w="1488333"/>
              </a:tblGrid>
              <a:tr h="167306">
                <a:tc>
                  <a:txBody>
                    <a:bodyPr/>
                    <a:lstStyle/>
                    <a:p>
                      <a:pPr marL="0" marR="0" algn="l">
                        <a:lnSpc>
                          <a:spcPct val="115000"/>
                        </a:lnSpc>
                        <a:spcBef>
                          <a:spcPts val="0"/>
                        </a:spcBef>
                        <a:spcAft>
                          <a:spcPts val="0"/>
                        </a:spcAft>
                      </a:pPr>
                      <a:r>
                        <a:rPr lang="en-US" sz="900" b="0" i="1" dirty="0" smtClean="0">
                          <a:solidFill>
                            <a:schemeClr val="tx1"/>
                          </a:solidFill>
                          <a:effectLst/>
                        </a:rPr>
                        <a:t>Toward</a:t>
                      </a:r>
                      <a:r>
                        <a:rPr lang="en-US" sz="900" b="0" i="1" baseline="0" dirty="0" smtClean="0">
                          <a:solidFill>
                            <a:schemeClr val="tx1"/>
                          </a:solidFill>
                          <a:effectLst/>
                        </a:rPr>
                        <a:t> RI.6.9    </a:t>
                      </a:r>
                      <a:r>
                        <a:rPr lang="en-US" sz="900" b="0" i="1" dirty="0" smtClean="0">
                          <a:solidFill>
                            <a:schemeClr val="tx1"/>
                          </a:solidFill>
                          <a:effectLst/>
                        </a:rPr>
                        <a:t>DOK </a:t>
                      </a:r>
                      <a:r>
                        <a:rPr lang="en-US" sz="900" b="0" i="1" dirty="0">
                          <a:solidFill>
                            <a:schemeClr val="tx1"/>
                          </a:solidFill>
                          <a:effectLst/>
                        </a:rPr>
                        <a:t>2 – </a:t>
                      </a:r>
                      <a:r>
                        <a:rPr lang="en-US" sz="900" b="0" i="1" dirty="0" smtClean="0">
                          <a:solidFill>
                            <a:schemeClr val="tx1"/>
                          </a:solidFill>
                          <a:effectLst/>
                        </a:rPr>
                        <a:t>ANp</a:t>
                      </a:r>
                      <a:endParaRPr lang="en-US" sz="900" b="0" i="1" dirty="0">
                        <a:solidFill>
                          <a:schemeClr val="tx1"/>
                        </a:solidFill>
                        <a:effectLst/>
                        <a:latin typeface="Calibri"/>
                        <a:ea typeface="Calibri"/>
                        <a:cs typeface="Times New Roman"/>
                      </a:endParaRPr>
                    </a:p>
                  </a:txBody>
                  <a:tcPr marL="33163" marR="33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44137">
                <a:tc>
                  <a:txBody>
                    <a:bodyPr/>
                    <a:lstStyle/>
                    <a:p>
                      <a:pPr marL="0" marR="0" algn="l">
                        <a:lnSpc>
                          <a:spcPct val="100000"/>
                        </a:lnSpc>
                        <a:spcBef>
                          <a:spcPts val="0"/>
                        </a:spcBef>
                        <a:spcAft>
                          <a:spcPts val="0"/>
                        </a:spcAft>
                      </a:pPr>
                      <a:r>
                        <a:rPr lang="en-US" sz="900" b="0" dirty="0" smtClean="0">
                          <a:solidFill>
                            <a:schemeClr val="tx1"/>
                          </a:solidFill>
                          <a:effectLst/>
                        </a:rPr>
                        <a:t>Explain how facts about a person’s life are presented differently in two text types.</a:t>
                      </a:r>
                    </a:p>
                  </a:txBody>
                  <a:tcPr marL="33163" marR="33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062152647"/>
              </p:ext>
            </p:extLst>
          </p:nvPr>
        </p:nvGraphicFramePr>
        <p:xfrm>
          <a:off x="5184260" y="8511345"/>
          <a:ext cx="2056601" cy="684181"/>
        </p:xfrm>
        <a:graphic>
          <a:graphicData uri="http://schemas.openxmlformats.org/drawingml/2006/table">
            <a:tbl>
              <a:tblPr/>
              <a:tblGrid>
                <a:gridCol w="2056601"/>
              </a:tblGrid>
              <a:tr h="196501">
                <a:tc>
                  <a:txBody>
                    <a:bodyPr/>
                    <a:lstStyle/>
                    <a:p>
                      <a:pPr marL="0" marR="0" algn="l">
                        <a:lnSpc>
                          <a:spcPct val="115000"/>
                        </a:lnSpc>
                        <a:spcBef>
                          <a:spcPts val="0"/>
                        </a:spcBef>
                        <a:spcAft>
                          <a:spcPts val="0"/>
                        </a:spcAft>
                      </a:pPr>
                      <a:r>
                        <a:rPr lang="en-US" sz="900" b="0" i="1" dirty="0" smtClean="0">
                          <a:solidFill>
                            <a:schemeClr val="tx1"/>
                          </a:solidFill>
                          <a:effectLst/>
                        </a:rPr>
                        <a:t>Toward</a:t>
                      </a:r>
                      <a:r>
                        <a:rPr lang="en-US" sz="900" b="0" i="1" baseline="0" dirty="0" smtClean="0">
                          <a:solidFill>
                            <a:schemeClr val="tx1"/>
                          </a:solidFill>
                          <a:effectLst/>
                        </a:rPr>
                        <a:t> RI.6.9        </a:t>
                      </a:r>
                      <a:r>
                        <a:rPr lang="en-US" sz="900" b="0" i="1" dirty="0" smtClean="0">
                          <a:solidFill>
                            <a:schemeClr val="tx1"/>
                          </a:solidFill>
                          <a:effectLst/>
                        </a:rPr>
                        <a:t>DOK </a:t>
                      </a:r>
                      <a:r>
                        <a:rPr lang="en-US" sz="900" b="0" i="1" dirty="0">
                          <a:solidFill>
                            <a:schemeClr val="tx1"/>
                          </a:solidFill>
                          <a:effectLst/>
                        </a:rPr>
                        <a:t>3</a:t>
                      </a:r>
                      <a:r>
                        <a:rPr lang="en-US" sz="900" b="0" i="1" dirty="0" smtClean="0">
                          <a:solidFill>
                            <a:schemeClr val="tx1"/>
                          </a:solidFill>
                          <a:effectLst/>
                        </a:rPr>
                        <a:t> </a:t>
                      </a:r>
                      <a:r>
                        <a:rPr lang="en-US" sz="900" b="0" i="1" dirty="0">
                          <a:solidFill>
                            <a:schemeClr val="tx1"/>
                          </a:solidFill>
                          <a:effectLst/>
                        </a:rPr>
                        <a:t>– </a:t>
                      </a:r>
                      <a:r>
                        <a:rPr lang="en-US" sz="900" b="0" i="1" dirty="0" smtClean="0">
                          <a:solidFill>
                            <a:schemeClr val="tx1"/>
                          </a:solidFill>
                          <a:effectLst/>
                        </a:rPr>
                        <a:t>EVF</a:t>
                      </a:r>
                      <a:endParaRPr lang="en-US" sz="900" b="0" i="1" dirty="0">
                        <a:solidFill>
                          <a:schemeClr val="tx1"/>
                        </a:solidFill>
                        <a:effectLst/>
                        <a:latin typeface="Calibri"/>
                        <a:ea typeface="Calibri"/>
                        <a:cs typeface="Times New Roman"/>
                      </a:endParaRPr>
                    </a:p>
                  </a:txBody>
                  <a:tcPr marL="33163" marR="33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66124">
                <a:tc>
                  <a:txBody>
                    <a:bodyPr/>
                    <a:lstStyle/>
                    <a:p>
                      <a:pPr marL="0" marR="0" algn="l">
                        <a:lnSpc>
                          <a:spcPct val="100000"/>
                        </a:lnSpc>
                        <a:spcBef>
                          <a:spcPts val="0"/>
                        </a:spcBef>
                        <a:spcAft>
                          <a:spcPts val="0"/>
                        </a:spcAft>
                      </a:pPr>
                      <a:r>
                        <a:rPr lang="en-US" sz="800" b="0" dirty="0" smtClean="0">
                          <a:solidFill>
                            <a:schemeClr val="tx1"/>
                          </a:solidFill>
                          <a:effectLst/>
                        </a:rPr>
                        <a:t>Draw conclusions about the similarities-differences</a:t>
                      </a:r>
                      <a:r>
                        <a:rPr lang="en-US" sz="800" b="0" baseline="0" dirty="0" smtClean="0">
                          <a:solidFill>
                            <a:schemeClr val="tx1"/>
                          </a:solidFill>
                          <a:effectLst/>
                        </a:rPr>
                        <a:t> </a:t>
                      </a:r>
                      <a:r>
                        <a:rPr lang="en-US" sz="800" b="0" dirty="0" smtClean="0">
                          <a:solidFill>
                            <a:schemeClr val="tx1"/>
                          </a:solidFill>
                          <a:effectLst/>
                        </a:rPr>
                        <a:t>between a memoir and a biography written about the same person.  Which text most accurately portrays the person and why?</a:t>
                      </a:r>
                      <a:endParaRPr lang="en-US" sz="800" b="0" dirty="0">
                        <a:solidFill>
                          <a:schemeClr val="tx1"/>
                        </a:solidFill>
                        <a:effectLst/>
                      </a:endParaRPr>
                    </a:p>
                  </a:txBody>
                  <a:tcPr marL="33163" marR="33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4181528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graphicFrame>
        <p:nvGraphicFramePr>
          <p:cNvPr id="27" name="Table 26"/>
          <p:cNvGraphicFramePr>
            <a:graphicFrameLocks noGrp="1"/>
          </p:cNvGraphicFramePr>
          <p:nvPr>
            <p:extLst>
              <p:ext uri="{D42A27DB-BD31-4B8C-83A1-F6EECF244321}">
                <p14:modId xmlns:p14="http://schemas.microsoft.com/office/powerpoint/2010/main" val="3139770064"/>
              </p:ext>
            </p:extLst>
          </p:nvPr>
        </p:nvGraphicFramePr>
        <p:xfrm>
          <a:off x="380999" y="399143"/>
          <a:ext cx="7018973" cy="8233081"/>
        </p:xfrm>
        <a:graphic>
          <a:graphicData uri="http://schemas.openxmlformats.org/drawingml/2006/table">
            <a:tbl>
              <a:tblPr firstRow="1" bandRow="1">
                <a:tableStyleId>{5940675A-B579-460E-94D1-54222C63F5DA}</a:tableStyleId>
              </a:tblPr>
              <a:tblGrid>
                <a:gridCol w="7018973"/>
              </a:tblGrid>
              <a:tr h="2051795">
                <a:tc>
                  <a:txBody>
                    <a:bodyPr/>
                    <a:lstStyle/>
                    <a:p>
                      <a:pPr marL="341313" marR="0" indent="-341313" algn="l" defTabSz="966612"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latin typeface="Helvetica" panose="020B0604020202020204" pitchFamily="34" charset="0"/>
                          <a:cs typeface="Helvetica" panose="020B0604020202020204" pitchFamily="34" charset="0"/>
                        </a:rPr>
                        <a:t>15.</a:t>
                      </a:r>
                      <a:r>
                        <a:rPr lang="en-US" sz="1600" b="1" baseline="0" dirty="0" smtClean="0">
                          <a:solidFill>
                            <a:schemeClr val="tx1"/>
                          </a:solidFill>
                          <a:latin typeface="Helvetica" panose="020B0604020202020204" pitchFamily="34" charset="0"/>
                          <a:cs typeface="Helvetica" panose="020B0604020202020204" pitchFamily="34" charset="0"/>
                        </a:rPr>
                        <a:t> </a:t>
                      </a:r>
                      <a:r>
                        <a:rPr lang="en-US" sz="1600" b="1" dirty="0" smtClean="0">
                          <a:solidFill>
                            <a:schemeClr val="tx1"/>
                          </a:solidFill>
                          <a:latin typeface="Helvetica" panose="020B0604020202020204" pitchFamily="34" charset="0"/>
                          <a:cs typeface="Helvetica" panose="020B0604020202020204" pitchFamily="34" charset="0"/>
                        </a:rPr>
                        <a:t>Read the quote:</a:t>
                      </a:r>
                    </a:p>
                    <a:p>
                      <a:pPr marL="341313" marR="0" indent="-341313" algn="l" defTabSz="966612" rtl="0" eaLnBrk="1" fontAlgn="auto" latinLnBrk="0" hangingPunct="1">
                        <a:lnSpc>
                          <a:spcPct val="100000"/>
                        </a:lnSpc>
                        <a:spcBef>
                          <a:spcPts val="0"/>
                        </a:spcBef>
                        <a:spcAft>
                          <a:spcPts val="0"/>
                        </a:spcAft>
                        <a:buClrTx/>
                        <a:buSzTx/>
                        <a:buFont typeface="+mj-lt"/>
                        <a:buNone/>
                        <a:tabLst/>
                        <a:defRPr/>
                      </a:pPr>
                      <a:endParaRPr lang="en-US" sz="1600" b="0" dirty="0" smtClean="0">
                        <a:solidFill>
                          <a:schemeClr val="tx1"/>
                        </a:solidFill>
                        <a:latin typeface="Helvetica" panose="020B0604020202020204" pitchFamily="34" charset="0"/>
                        <a:cs typeface="Helvetica" panose="020B0604020202020204" pitchFamily="34" charset="0"/>
                      </a:endParaRPr>
                    </a:p>
                    <a:p>
                      <a:pPr marL="341313" marR="0" indent="-341313" algn="l" defTabSz="966612" rtl="0" eaLnBrk="1" fontAlgn="auto" latinLnBrk="0" hangingPunct="1">
                        <a:lnSpc>
                          <a:spcPct val="100000"/>
                        </a:lnSpc>
                        <a:spcBef>
                          <a:spcPts val="0"/>
                        </a:spcBef>
                        <a:spcAft>
                          <a:spcPts val="0"/>
                        </a:spcAft>
                        <a:buClrTx/>
                        <a:buSzTx/>
                        <a:buFont typeface="+mj-lt"/>
                        <a:buNone/>
                        <a:tabLst/>
                        <a:defRPr/>
                      </a:pPr>
                      <a:r>
                        <a:rPr lang="en-US" sz="1600" b="0" baseline="0" dirty="0" smtClean="0">
                          <a:solidFill>
                            <a:schemeClr val="tx1"/>
                          </a:solidFill>
                          <a:latin typeface="Helvetica" panose="020B0604020202020204" pitchFamily="34" charset="0"/>
                          <a:cs typeface="Helvetica" panose="020B0604020202020204" pitchFamily="34" charset="0"/>
                        </a:rPr>
                        <a:t>     </a:t>
                      </a:r>
                      <a:r>
                        <a:rPr lang="en-US" sz="1400" b="0" baseline="0" dirty="0" smtClean="0">
                          <a:solidFill>
                            <a:schemeClr val="tx1"/>
                          </a:solidFill>
                          <a:latin typeface="Helvetica" panose="020B0604020202020204" pitchFamily="34" charset="0"/>
                          <a:cs typeface="Helvetica" panose="020B0604020202020204" pitchFamily="34" charset="0"/>
                        </a:rPr>
                        <a:t> </a:t>
                      </a:r>
                      <a:r>
                        <a:rPr lang="en-US" sz="1400" b="0" dirty="0" smtClean="0">
                          <a:solidFill>
                            <a:schemeClr val="tx1"/>
                          </a:solidFill>
                          <a:latin typeface="Helvetica" panose="020B0604020202020204" pitchFamily="34" charset="0"/>
                          <a:cs typeface="Helvetica" panose="020B0604020202020204" pitchFamily="34" charset="0"/>
                        </a:rPr>
                        <a:t>“With luck, the invisible cosmic messengers might offer clues to some of the biggest mysteries of the universe.” </a:t>
                      </a:r>
                    </a:p>
                    <a:p>
                      <a:pPr marL="341313" marR="0" indent="-341313" algn="l" defTabSz="966612" rtl="0" eaLnBrk="1" fontAlgn="auto" latinLnBrk="0" hangingPunct="1">
                        <a:lnSpc>
                          <a:spcPct val="100000"/>
                        </a:lnSpc>
                        <a:spcBef>
                          <a:spcPts val="0"/>
                        </a:spcBef>
                        <a:spcAft>
                          <a:spcPts val="0"/>
                        </a:spcAft>
                        <a:buClrTx/>
                        <a:buSzTx/>
                        <a:buFont typeface="+mj-lt"/>
                        <a:buNone/>
                        <a:tabLst/>
                        <a:defRPr/>
                      </a:pPr>
                      <a:endParaRPr lang="en-US" sz="1600" b="0" baseline="0" dirty="0" smtClean="0">
                        <a:solidFill>
                          <a:schemeClr val="tx1"/>
                        </a:solidFill>
                        <a:latin typeface="Helvetica" panose="020B0604020202020204" pitchFamily="34" charset="0"/>
                        <a:cs typeface="Helvetica" panose="020B0604020202020204" pitchFamily="34" charset="0"/>
                      </a:endParaRPr>
                    </a:p>
                    <a:p>
                      <a:pPr marL="341313" marR="0" indent="-341313" algn="l" defTabSz="966612" rtl="0" eaLnBrk="1" fontAlgn="auto" latinLnBrk="0" hangingPunct="1">
                        <a:lnSpc>
                          <a:spcPct val="100000"/>
                        </a:lnSpc>
                        <a:spcBef>
                          <a:spcPts val="0"/>
                        </a:spcBef>
                        <a:spcAft>
                          <a:spcPts val="0"/>
                        </a:spcAft>
                        <a:buClrTx/>
                        <a:buSzTx/>
                        <a:buFont typeface="+mj-lt"/>
                        <a:buNone/>
                        <a:tabLst/>
                        <a:defRPr/>
                      </a:pPr>
                      <a:r>
                        <a:rPr lang="en-US" sz="1600" b="0" baseline="0" dirty="0" smtClean="0">
                          <a:solidFill>
                            <a:schemeClr val="tx1"/>
                          </a:solidFill>
                          <a:latin typeface="Helvetica" panose="020B0604020202020204" pitchFamily="34" charset="0"/>
                          <a:cs typeface="Helvetica" panose="020B0604020202020204" pitchFamily="34" charset="0"/>
                        </a:rPr>
                        <a:t>      </a:t>
                      </a:r>
                      <a:r>
                        <a:rPr lang="en-US" sz="1600" b="1" baseline="0" dirty="0" smtClean="0">
                          <a:solidFill>
                            <a:schemeClr val="tx1"/>
                          </a:solidFill>
                          <a:latin typeface="Helvetica" panose="020B0604020202020204" pitchFamily="34" charset="0"/>
                          <a:cs typeface="Helvetica" panose="020B0604020202020204" pitchFamily="34" charset="0"/>
                        </a:rPr>
                        <a:t>How does the author support this statement throughout the article </a:t>
                      </a:r>
                      <a:r>
                        <a:rPr lang="en-US" sz="1600" b="1" i="1" u="sng" baseline="0" dirty="0" smtClean="0">
                          <a:solidFill>
                            <a:schemeClr val="tx1"/>
                          </a:solidFill>
                          <a:latin typeface="Helvetica" panose="020B0604020202020204" pitchFamily="34" charset="0"/>
                          <a:cs typeface="Helvetica" panose="020B0604020202020204" pitchFamily="34" charset="0"/>
                        </a:rPr>
                        <a:t>Ice Picks</a:t>
                      </a:r>
                      <a:r>
                        <a:rPr lang="en-US" sz="1600" b="1" baseline="0" dirty="0" smtClean="0">
                          <a:solidFill>
                            <a:schemeClr val="tx1"/>
                          </a:solidFill>
                          <a:latin typeface="Helvetica" panose="020B0604020202020204" pitchFamily="34" charset="0"/>
                          <a:cs typeface="Helvetica" panose="020B0604020202020204" pitchFamily="34" charset="0"/>
                        </a:rPr>
                        <a:t>?</a:t>
                      </a:r>
                    </a:p>
                    <a:p>
                      <a:pPr marL="341313" marR="0" indent="-341313" algn="l" defTabSz="966612"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2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00662001"/>
              </p:ext>
            </p:extLst>
          </p:nvPr>
        </p:nvGraphicFramePr>
        <p:xfrm>
          <a:off x="5418773" y="8867067"/>
          <a:ext cx="1981200" cy="627743"/>
        </p:xfrm>
        <a:graphic>
          <a:graphicData uri="http://schemas.openxmlformats.org/drawingml/2006/table">
            <a:tbl>
              <a:tblPr firstRow="1" firstCol="1" bandRow="1"/>
              <a:tblGrid>
                <a:gridCol w="1414399"/>
                <a:gridCol w="566801"/>
              </a:tblGrid>
              <a:tr h="136947">
                <a:tc gridSpan="2">
                  <a:txBody>
                    <a:bodyPr/>
                    <a:lstStyle/>
                    <a:p>
                      <a:pPr marL="0" marR="0" algn="l">
                        <a:lnSpc>
                          <a:spcPct val="115000"/>
                        </a:lnSpc>
                        <a:spcBef>
                          <a:spcPts val="0"/>
                        </a:spcBef>
                        <a:spcAft>
                          <a:spcPts val="0"/>
                        </a:spcAft>
                      </a:pPr>
                      <a:r>
                        <a:rPr lang="en-US" sz="900" b="0" i="1" dirty="0" smtClean="0">
                          <a:solidFill>
                            <a:srgbClr val="000000"/>
                          </a:solidFill>
                          <a:effectLst/>
                          <a:latin typeface="Calibri"/>
                          <a:ea typeface="Times New Roman"/>
                          <a:cs typeface="Times New Roman"/>
                        </a:rPr>
                        <a:t>Toward RI.6.6                          DOK </a:t>
                      </a:r>
                      <a:r>
                        <a:rPr lang="en-US" sz="900" b="0" i="1" dirty="0">
                          <a:solidFill>
                            <a:srgbClr val="000000"/>
                          </a:solidFill>
                          <a:effectLst/>
                          <a:latin typeface="Calibri"/>
                          <a:ea typeface="Times New Roman"/>
                          <a:cs typeface="Times New Roman"/>
                        </a:rPr>
                        <a:t>3- EVC</a:t>
                      </a:r>
                      <a:endParaRPr lang="en-US" sz="900" b="0" i="1" dirty="0">
                        <a:effectLst/>
                        <a:latin typeface="Calibri"/>
                        <a:ea typeface="Calibri"/>
                        <a:cs typeface="Times New Roman"/>
                      </a:endParaRPr>
                    </a:p>
                  </a:txBody>
                  <a:tcPr marL="33968" marR="33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c hMerge="1">
                  <a:txBody>
                    <a:bodyPr/>
                    <a:lstStyle/>
                    <a:p>
                      <a:pPr marL="0" marR="0" algn="ctr">
                        <a:lnSpc>
                          <a:spcPct val="115000"/>
                        </a:lnSpc>
                        <a:spcBef>
                          <a:spcPts val="0"/>
                        </a:spcBef>
                        <a:spcAft>
                          <a:spcPts val="0"/>
                        </a:spcAft>
                      </a:pPr>
                      <a:endParaRPr lang="en-US" sz="6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r>
              <a:tr h="470009">
                <a:tc gridSpan="2">
                  <a:txBody>
                    <a:bodyPr/>
                    <a:lstStyle/>
                    <a:p>
                      <a:pPr marL="0" marR="0" algn="l">
                        <a:lnSpc>
                          <a:spcPct val="115000"/>
                        </a:lnSpc>
                        <a:spcBef>
                          <a:spcPts val="0"/>
                        </a:spcBef>
                        <a:spcAft>
                          <a:spcPts val="0"/>
                        </a:spcAft>
                      </a:pPr>
                      <a:r>
                        <a:rPr lang="en-US" sz="800" b="0" dirty="0">
                          <a:effectLst/>
                          <a:latin typeface="Calibri"/>
                          <a:ea typeface="Times New Roman"/>
                          <a:cs typeface="Times New Roman"/>
                        </a:rPr>
                        <a:t>Cite specific examples to show how</a:t>
                      </a:r>
                      <a:r>
                        <a:rPr lang="en-US" sz="800" b="0" dirty="0">
                          <a:effectLst/>
                          <a:latin typeface="Calibri"/>
                          <a:ea typeface="Calibri"/>
                          <a:cs typeface="Calibri"/>
                        </a:rPr>
                        <a:t> the author’s point of view or </a:t>
                      </a:r>
                      <a:r>
                        <a:rPr lang="en-US" sz="800" b="1" u="sng" dirty="0">
                          <a:effectLst/>
                          <a:latin typeface="Calibri"/>
                          <a:ea typeface="Calibri"/>
                          <a:cs typeface="Calibri"/>
                        </a:rPr>
                        <a:t>purpose</a:t>
                      </a:r>
                      <a:r>
                        <a:rPr lang="en-US" sz="800" b="0" dirty="0">
                          <a:effectLst/>
                          <a:latin typeface="Calibri"/>
                          <a:ea typeface="Calibri"/>
                          <a:cs typeface="Calibri"/>
                        </a:rPr>
                        <a:t> is supported throughout a </a:t>
                      </a:r>
                      <a:r>
                        <a:rPr lang="en-US" sz="800" b="0" dirty="0" smtClean="0">
                          <a:effectLst/>
                          <a:latin typeface="Calibri"/>
                          <a:ea typeface="Calibri"/>
                          <a:cs typeface="Calibri"/>
                        </a:rPr>
                        <a:t>text</a:t>
                      </a:r>
                      <a:r>
                        <a:rPr lang="en-US" sz="800" b="0" dirty="0">
                          <a:effectLst/>
                          <a:latin typeface="Calibri"/>
                          <a:ea typeface="Calibri"/>
                          <a:cs typeface="Calibri"/>
                        </a:rPr>
                        <a:t>.</a:t>
                      </a:r>
                      <a:endParaRPr lang="en-US" sz="800" b="0" dirty="0">
                        <a:effectLst/>
                        <a:latin typeface="Calibri"/>
                        <a:ea typeface="Calibri"/>
                        <a:cs typeface="Times New Roman"/>
                      </a:endParaRPr>
                    </a:p>
                  </a:txBody>
                  <a:tcPr marL="33968" marR="339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0" marR="0" algn="l">
                        <a:lnSpc>
                          <a:spcPct val="115000"/>
                        </a:lnSpc>
                        <a:spcBef>
                          <a:spcPts val="0"/>
                        </a:spcBef>
                        <a:spcAft>
                          <a:spcPts val="1200"/>
                        </a:spcAft>
                      </a:pPr>
                      <a:endParaRPr lang="en-US" sz="600">
                        <a:effectLst/>
                        <a:latin typeface="Calibri"/>
                        <a:ea typeface="Calibri"/>
                        <a:cs typeface="Times New Roman"/>
                      </a:endParaRPr>
                    </a:p>
                  </a:txBody>
                  <a:tcPr marL="31970" marR="3197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096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95711850"/>
              </p:ext>
            </p:extLst>
          </p:nvPr>
        </p:nvGraphicFramePr>
        <p:xfrm>
          <a:off x="365655" y="457200"/>
          <a:ext cx="7043738" cy="7926928"/>
        </p:xfrm>
        <a:graphic>
          <a:graphicData uri="http://schemas.openxmlformats.org/drawingml/2006/table">
            <a:tbl>
              <a:tblPr firstRow="1" bandRow="1">
                <a:tableStyleId>{5940675A-B579-460E-94D1-54222C63F5DA}</a:tableStyleId>
              </a:tblPr>
              <a:tblGrid>
                <a:gridCol w="7043738"/>
              </a:tblGrid>
              <a:tr h="676946">
                <a:tc>
                  <a:txBody>
                    <a:bodyPr/>
                    <a:lstStyle/>
                    <a:p>
                      <a:pPr marL="285750" indent="-285750"/>
                      <a:r>
                        <a:rPr lang="en-US" sz="1600" b="1" u="none" dirty="0" smtClean="0">
                          <a:solidFill>
                            <a:schemeClr val="tx1"/>
                          </a:solidFill>
                          <a:latin typeface="Helvetica" panose="020B0604020202020204" pitchFamily="34" charset="0"/>
                          <a:cs typeface="Helvetica" panose="020B0604020202020204" pitchFamily="34" charset="0"/>
                        </a:rPr>
                        <a:t>16</a:t>
                      </a:r>
                      <a:r>
                        <a:rPr lang="en-US" sz="1600" b="0" u="none" dirty="0" smtClean="0">
                          <a:latin typeface="Helvetica" panose="020B0604020202020204" pitchFamily="34" charset="0"/>
                          <a:cs typeface="Helvetica" panose="020B0604020202020204" pitchFamily="34" charset="0"/>
                        </a:rPr>
                        <a:t>. </a:t>
                      </a:r>
                      <a:r>
                        <a:rPr lang="en-US" sz="1600" b="1" u="sng" dirty="0" smtClean="0">
                          <a:latin typeface="Helvetica" panose="020B0604020202020204" pitchFamily="34" charset="0"/>
                          <a:cs typeface="Helvetica" panose="020B0604020202020204" pitchFamily="34" charset="0"/>
                        </a:rPr>
                        <a:t>STEM Educator</a:t>
                      </a:r>
                      <a:r>
                        <a:rPr lang="en-US" sz="1600" b="1" dirty="0" smtClean="0">
                          <a:latin typeface="Helvetica" panose="020B0604020202020204" pitchFamily="34" charset="0"/>
                          <a:cs typeface="Helvetica" panose="020B0604020202020204" pitchFamily="34" charset="0"/>
                        </a:rPr>
                        <a:t> </a:t>
                      </a:r>
                      <a:r>
                        <a:rPr lang="en-US" sz="1600" b="1" baseline="0" dirty="0" smtClean="0">
                          <a:latin typeface="Helvetica" panose="020B0604020202020204" pitchFamily="34" charset="0"/>
                          <a:cs typeface="Helvetica" panose="020B0604020202020204" pitchFamily="34" charset="0"/>
                        </a:rPr>
                        <a:t> </a:t>
                      </a:r>
                      <a:r>
                        <a:rPr lang="en-US" sz="1600" b="1" dirty="0" smtClean="0">
                          <a:latin typeface="Helvetica" panose="020B0604020202020204" pitchFamily="34" charset="0"/>
                          <a:cs typeface="Helvetica" panose="020B0604020202020204" pitchFamily="34" charset="0"/>
                        </a:rPr>
                        <a:t>Armando Caussade was selected as the 2014</a:t>
                      </a:r>
                      <a:r>
                        <a:rPr lang="en-US" sz="1600" b="1" baseline="0" dirty="0" smtClean="0">
                          <a:latin typeface="Helvetica" panose="020B0604020202020204" pitchFamily="34" charset="0"/>
                          <a:cs typeface="Helvetica" panose="020B0604020202020204" pitchFamily="34" charset="0"/>
                        </a:rPr>
                        <a:t> </a:t>
                      </a:r>
                      <a:r>
                        <a:rPr lang="en-US" sz="1600" b="1" dirty="0" smtClean="0">
                          <a:latin typeface="Helvetica" panose="020B0604020202020204" pitchFamily="34" charset="0"/>
                          <a:cs typeface="Helvetica" panose="020B0604020202020204" pitchFamily="34" charset="0"/>
                        </a:rPr>
                        <a:t>Ice Cube </a:t>
                      </a:r>
                      <a:r>
                        <a:rPr lang="en-US" sz="1600" b="1" u="sng" dirty="0" smtClean="0">
                          <a:latin typeface="Helvetica" panose="020B0604020202020204" pitchFamily="34" charset="0"/>
                          <a:cs typeface="Helvetica" panose="020B0604020202020204" pitchFamily="34" charset="0"/>
                        </a:rPr>
                        <a:t>PolarTREC</a:t>
                      </a:r>
                      <a:r>
                        <a:rPr lang="en-US" sz="1600" b="1" dirty="0" smtClean="0">
                          <a:latin typeface="Helvetica" panose="020B0604020202020204" pitchFamily="34" charset="0"/>
                          <a:cs typeface="Helvetica" panose="020B0604020202020204" pitchFamily="34" charset="0"/>
                        </a:rPr>
                        <a:t> teacher. Based on the article </a:t>
                      </a:r>
                      <a:r>
                        <a:rPr lang="en-US" sz="1600" b="1" i="1" u="sng" dirty="0" smtClean="0">
                          <a:latin typeface="Helvetica" panose="020B0604020202020204" pitchFamily="34" charset="0"/>
                          <a:cs typeface="Helvetica" panose="020B0604020202020204" pitchFamily="34" charset="0"/>
                        </a:rPr>
                        <a:t>Ice Picks</a:t>
                      </a:r>
                      <a:r>
                        <a:rPr lang="en-US" sz="1600" b="1" dirty="0" smtClean="0">
                          <a:latin typeface="Helvetica" panose="020B0604020202020204" pitchFamily="34" charset="0"/>
                          <a:cs typeface="Helvetica" panose="020B0604020202020204" pitchFamily="34" charset="0"/>
                        </a:rPr>
                        <a:t>, what kind of events might Caussade experience?</a:t>
                      </a:r>
                      <a:r>
                        <a:rPr lang="en-US" sz="1600" b="1" baseline="0" dirty="0" smtClean="0">
                          <a:latin typeface="Helvetica" panose="020B0604020202020204" pitchFamily="34" charset="0"/>
                          <a:cs typeface="Helvetica" panose="020B0604020202020204" pitchFamily="34" charset="0"/>
                        </a:rPr>
                        <a:t>  How could these experiences help him achieve his goals as a teacher?</a:t>
                      </a:r>
                      <a:endParaRPr lang="en-US" sz="1600" b="1" dirty="0" smtClean="0">
                        <a:latin typeface="Helvetica" panose="020B0604020202020204" pitchFamily="34" charset="0"/>
                        <a:cs typeface="Helvetica" panose="020B0604020202020204" pitchFamily="34" charset="0"/>
                      </a:endParaRPr>
                    </a:p>
                    <a:p>
                      <a:pPr marL="403225" indent="-403225">
                        <a:buFont typeface="+mj-lt"/>
                        <a:buNone/>
                        <a:tabLst/>
                      </a:pPr>
                      <a:endParaRPr lang="en-US" sz="1600" b="1" baseline="0"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563">
                <a:tc>
                  <a:txBody>
                    <a:bodyPr/>
                    <a:lstStyle/>
                    <a:p>
                      <a:endParaRPr lang="en-US" sz="1600" dirty="0" smtClean="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0842077"/>
              </p:ext>
            </p:extLst>
          </p:nvPr>
        </p:nvGraphicFramePr>
        <p:xfrm>
          <a:off x="5594985" y="8686800"/>
          <a:ext cx="1804988" cy="707717"/>
        </p:xfrm>
        <a:graphic>
          <a:graphicData uri="http://schemas.openxmlformats.org/drawingml/2006/table">
            <a:tbl>
              <a:tblPr/>
              <a:tblGrid>
                <a:gridCol w="1804988"/>
              </a:tblGrid>
              <a:tr h="146885">
                <a:tc>
                  <a:txBody>
                    <a:bodyPr/>
                    <a:lstStyle/>
                    <a:p>
                      <a:pPr marL="0" marR="0" algn="l">
                        <a:lnSpc>
                          <a:spcPct val="115000"/>
                        </a:lnSpc>
                        <a:spcBef>
                          <a:spcPts val="0"/>
                        </a:spcBef>
                        <a:spcAft>
                          <a:spcPts val="0"/>
                        </a:spcAft>
                      </a:pPr>
                      <a:r>
                        <a:rPr lang="en-US" sz="800" b="0" i="1" dirty="0" smtClean="0">
                          <a:solidFill>
                            <a:schemeClr val="tx1"/>
                          </a:solidFill>
                          <a:effectLst/>
                        </a:rPr>
                        <a:t>Toward</a:t>
                      </a:r>
                      <a:r>
                        <a:rPr lang="en-US" sz="800" b="0" i="1" baseline="0" dirty="0" smtClean="0">
                          <a:solidFill>
                            <a:schemeClr val="tx1"/>
                          </a:solidFill>
                          <a:effectLst/>
                        </a:rPr>
                        <a:t> RI6.9                      </a:t>
                      </a:r>
                      <a:r>
                        <a:rPr lang="en-US" sz="800" b="1" i="1" dirty="0" smtClean="0">
                          <a:solidFill>
                            <a:schemeClr val="tx1"/>
                          </a:solidFill>
                          <a:effectLst/>
                        </a:rPr>
                        <a:t>DOK </a:t>
                      </a:r>
                      <a:r>
                        <a:rPr lang="en-US" sz="800" b="1" i="1" dirty="0">
                          <a:solidFill>
                            <a:schemeClr val="tx1"/>
                          </a:solidFill>
                          <a:effectLst/>
                        </a:rPr>
                        <a:t>4 - SYU</a:t>
                      </a:r>
                      <a:endParaRPr lang="en-US" sz="800" b="1" i="1" dirty="0">
                        <a:solidFill>
                          <a:schemeClr val="tx1"/>
                        </a:solidFill>
                        <a:effectLst/>
                        <a:latin typeface="Calibri"/>
                        <a:ea typeface="Calibri"/>
                        <a:cs typeface="Times New Roman"/>
                      </a:endParaRPr>
                    </a:p>
                  </a:txBody>
                  <a:tcPr marL="19432" marR="19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542543">
                <a:tc>
                  <a:txBody>
                    <a:bodyPr/>
                    <a:lstStyle/>
                    <a:p>
                      <a:pPr marL="0" marR="0" algn="l">
                        <a:lnSpc>
                          <a:spcPct val="115000"/>
                        </a:lnSpc>
                        <a:spcBef>
                          <a:spcPts val="0"/>
                        </a:spcBef>
                        <a:spcAft>
                          <a:spcPts val="1200"/>
                        </a:spcAft>
                      </a:pPr>
                      <a:r>
                        <a:rPr lang="en-US" sz="800" b="0" dirty="0" smtClean="0">
                          <a:solidFill>
                            <a:schemeClr val="tx1"/>
                          </a:solidFill>
                          <a:effectLst/>
                        </a:rPr>
                        <a:t>Gather, analyze and organize multiple information sources from memoirs –biographies about a person for a purpose (essay or speech).</a:t>
                      </a:r>
                    </a:p>
                  </a:txBody>
                  <a:tcPr marL="19432" marR="19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232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68274695"/>
              </p:ext>
            </p:extLst>
          </p:nvPr>
        </p:nvGraphicFramePr>
        <p:xfrm>
          <a:off x="457200" y="381000"/>
          <a:ext cx="6934200" cy="8927063"/>
        </p:xfrm>
        <a:graphic>
          <a:graphicData uri="http://schemas.openxmlformats.org/drawingml/2006/table">
            <a:tbl>
              <a:tblPr firstRow="1" bandRow="1">
                <a:tableStyleId>{5940675A-B579-460E-94D1-54222C63F5DA}</a:tableStyleId>
              </a:tblPr>
              <a:tblGrid>
                <a:gridCol w="6934200"/>
              </a:tblGrid>
              <a:tr h="973907">
                <a:tc>
                  <a:txBody>
                    <a:bodyPr/>
                    <a:lstStyle/>
                    <a:p>
                      <a:pPr marL="287338" marR="0" lvl="0" indent="-287338"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Helvetica" panose="020B0604020202020204" pitchFamily="34" charset="0"/>
                          <a:cs typeface="Helvetica" panose="020B0604020202020204" pitchFamily="34" charset="0"/>
                        </a:rPr>
                        <a:t>17. A student is</a:t>
                      </a:r>
                      <a:r>
                        <a:rPr lang="en-US" sz="1400" b="1" baseline="0" dirty="0" smtClean="0">
                          <a:solidFill>
                            <a:schemeClr val="tx1"/>
                          </a:solidFill>
                          <a:latin typeface="Helvetica" panose="020B0604020202020204" pitchFamily="34" charset="0"/>
                          <a:cs typeface="Helvetica" panose="020B0604020202020204" pitchFamily="34" charset="0"/>
                        </a:rPr>
                        <a:t> writing an argumentative letter to teachers, for her school newspaper, about needing more afterschool STEM programs for students. Read the student’s draft and complete the task that follows</a:t>
                      </a:r>
                      <a:r>
                        <a:rPr lang="en-US" sz="1400" b="0" baseline="0" dirty="0" smtClean="0">
                          <a:solidFill>
                            <a:schemeClr val="tx1"/>
                          </a:solidFill>
                          <a:latin typeface="Helvetica" panose="020B0604020202020204" pitchFamily="34" charset="0"/>
                          <a:cs typeface="Helvetica" panose="020B0604020202020204" pitchFamily="34" charset="0"/>
                        </a:rPr>
                        <a:t>.</a:t>
                      </a:r>
                      <a:r>
                        <a:rPr lang="en-US" sz="1600" b="0" baseline="0" dirty="0" smtClean="0">
                          <a:solidFill>
                            <a:schemeClr val="tx1"/>
                          </a:solidFill>
                          <a:latin typeface="Helvetica" panose="020B0604020202020204" pitchFamily="34" charset="0"/>
                          <a:cs typeface="Helvetica" panose="020B0604020202020204" pitchFamily="34" charset="0"/>
                        </a:rPr>
                        <a:t> </a:t>
                      </a: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Helvetica" pitchFamily="34" charset="0"/>
                        </a:rPr>
                        <a:t>Brief Write, Organization, W.6.1c, words, phrases and clauses clarify relationships among claims or reasons, Target 6a</a:t>
                      </a:r>
                    </a:p>
                    <a:p>
                      <a:pPr marL="342900" marR="0" lvl="0" indent="-342900" algn="l" defTabSz="1018809" rtl="0" eaLnBrk="1" fontAlgn="auto" latinLnBrk="0" hangingPunct="1">
                        <a:lnSpc>
                          <a:spcPct val="100000"/>
                        </a:lnSpc>
                        <a:spcBef>
                          <a:spcPts val="0"/>
                        </a:spcBef>
                        <a:spcAft>
                          <a:spcPts val="0"/>
                        </a:spcAft>
                        <a:buClrTx/>
                        <a:buSzTx/>
                        <a:buFont typeface="+mj-lt"/>
                        <a:buAutoNum type="arabicPeriod" startAt="17"/>
                        <a:tabLst/>
                        <a:defRPr/>
                      </a:pPr>
                      <a:endParaRPr lang="en-US" sz="1600" b="0" baseline="0" dirty="0" smtClean="0">
                        <a:solidFill>
                          <a:schemeClr val="tx1"/>
                        </a:solidFill>
                        <a:latin typeface="Helvetica" panose="020B0604020202020204" pitchFamily="34" charset="0"/>
                        <a:cs typeface="Helvetica" panose="020B0604020202020204" pitchFamily="34" charset="0"/>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n-US" sz="1600" b="1" baseline="0" dirty="0" smtClean="0">
                          <a:solidFill>
                            <a:schemeClr val="tx1"/>
                          </a:solidFill>
                        </a:rPr>
                        <a:t>      </a:t>
                      </a: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n-US" sz="1600" b="1" baseline="0" dirty="0" smtClean="0">
                          <a:solidFill>
                            <a:schemeClr val="tx1"/>
                          </a:solidFill>
                        </a:rPr>
                        <a:t>      </a:t>
                      </a:r>
                      <a:r>
                        <a:rPr lang="en-US" sz="1400" b="0" baseline="0" dirty="0" smtClean="0">
                          <a:solidFill>
                            <a:schemeClr val="tx1"/>
                          </a:solidFill>
                        </a:rPr>
                        <a:t> First of all, being in a STEM program will be convenient as it will be right here at</a:t>
                      </a:r>
                    </a:p>
                    <a:p>
                      <a:pPr marL="346075" marR="0" lvl="0" indent="-61913" algn="l" defTabSz="1018809" rtl="0" eaLnBrk="1" fontAlgn="auto" latinLnBrk="0" hangingPunct="1">
                        <a:lnSpc>
                          <a:spcPct val="100000"/>
                        </a:lnSpc>
                        <a:spcBef>
                          <a:spcPts val="0"/>
                        </a:spcBef>
                        <a:spcAft>
                          <a:spcPts val="0"/>
                        </a:spcAft>
                        <a:buClrTx/>
                        <a:buSzTx/>
                        <a:buFont typeface="+mj-lt"/>
                        <a:buNone/>
                        <a:tabLst/>
                        <a:defRPr/>
                      </a:pPr>
                      <a:r>
                        <a:rPr lang="en-US" sz="1400" b="0" baseline="0" dirty="0" smtClean="0">
                          <a:solidFill>
                            <a:schemeClr val="tx1"/>
                          </a:solidFill>
                        </a:rPr>
                        <a:t> school.  Parents won’t have to pick us up and drive us to another location.  Plus there is not extra cost for parents or students.  Instead of spending Saturdays watching TV students will want to practice what they’ve learned in STEM programs with enthusiasm.</a:t>
                      </a:r>
                    </a:p>
                    <a:p>
                      <a:pPr marL="346075" marR="0" lvl="0" indent="-61913" algn="l" defTabSz="1018809" rtl="0" eaLnBrk="1" fontAlgn="auto" latinLnBrk="0" hangingPunct="1">
                        <a:lnSpc>
                          <a:spcPct val="100000"/>
                        </a:lnSpc>
                        <a:spcBef>
                          <a:spcPts val="0"/>
                        </a:spcBef>
                        <a:spcAft>
                          <a:spcPts val="0"/>
                        </a:spcAft>
                        <a:buClrTx/>
                        <a:buSzTx/>
                        <a:buFont typeface="+mj-lt"/>
                        <a:buNone/>
                        <a:tabLst/>
                        <a:defRPr/>
                      </a:pPr>
                      <a:endParaRPr lang="en-US" sz="1400" b="0" baseline="0" dirty="0" smtClean="0">
                        <a:solidFill>
                          <a:schemeClr val="tx1"/>
                        </a:solidFill>
                      </a:endParaRPr>
                    </a:p>
                    <a:p>
                      <a:pPr marL="346075" marR="0" lvl="0" indent="-61913" algn="l" defTabSz="1018809" rtl="0" eaLnBrk="1" fontAlgn="auto" latinLnBrk="0" hangingPunct="1">
                        <a:lnSpc>
                          <a:spcPct val="100000"/>
                        </a:lnSpc>
                        <a:spcBef>
                          <a:spcPts val="0"/>
                        </a:spcBef>
                        <a:spcAft>
                          <a:spcPts val="0"/>
                        </a:spcAft>
                        <a:buClrTx/>
                        <a:buSzTx/>
                        <a:buFont typeface="+mj-lt"/>
                        <a:buNone/>
                        <a:tabLst/>
                        <a:defRPr/>
                      </a:pPr>
                      <a:r>
                        <a:rPr lang="en-US" sz="1400" b="0" baseline="0" dirty="0" smtClean="0">
                          <a:solidFill>
                            <a:schemeClr val="tx1"/>
                          </a:solidFill>
                        </a:rPr>
                        <a:t> Finally, STEM is beneficial.  It will not negatively affect schoolwork because it enhances our school work.  Teachers are being trained for STEM activities and we can read and write about what we are doing.  Learning to become dedicated in something you love is what STEM is all about.  If we are spending our after-school hours with friends in STEM we are making good choices and are with friends who also make good choices.</a:t>
                      </a:r>
                      <a:endParaRPr lang="en-US" sz="1600" b="1" baseline="0" dirty="0" smtClean="0">
                        <a:solidFill>
                          <a:schemeClr val="tx1"/>
                        </a:solidFill>
                      </a:endParaRPr>
                    </a:p>
                    <a:p>
                      <a:pPr marL="342900" marR="0" lvl="0" indent="-342900" algn="l" defTabSz="1018809" rtl="0" eaLnBrk="1" fontAlgn="auto" latinLnBrk="0" hangingPunct="1">
                        <a:lnSpc>
                          <a:spcPct val="100000"/>
                        </a:lnSpc>
                        <a:spcBef>
                          <a:spcPts val="0"/>
                        </a:spcBef>
                        <a:spcAft>
                          <a:spcPts val="0"/>
                        </a:spcAft>
                        <a:buClrTx/>
                        <a:buSzTx/>
                        <a:buFont typeface="+mj-lt"/>
                        <a:buAutoNum type="arabicPeriod" startAt="17"/>
                        <a:tabLst/>
                        <a:defRPr/>
                      </a:pPr>
                      <a:endParaRPr lang="en-US" sz="1600" b="1" baseline="0" dirty="0" smtClean="0">
                        <a:solidFill>
                          <a:schemeClr val="tx1"/>
                        </a:solidFill>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n-US" sz="1600" b="1" baseline="0" dirty="0" smtClean="0">
                          <a:solidFill>
                            <a:schemeClr val="tx1"/>
                          </a:solidFill>
                          <a:latin typeface="Helvetica" panose="020B0604020202020204" pitchFamily="34" charset="0"/>
                          <a:cs typeface="Helvetica" panose="020B0604020202020204" pitchFamily="34" charset="0"/>
                        </a:rPr>
                        <a:t>Write an introduction to the student’s argumentative letter that   establishes and introduces a clear claim about afterschool STEM programs.</a:t>
                      </a:r>
                      <a:endParaRPr lang="en-US" sz="1600" b="1" dirty="0" smtClean="0">
                        <a:solidFill>
                          <a:schemeClr val="tx1"/>
                        </a:solidFill>
                        <a:latin typeface="Helvetica" panose="020B0604020202020204" pitchFamily="34" charset="0"/>
                        <a:cs typeface="Helvetica" panose="020B0604020202020204" pitchFamily="34" charset="0"/>
                      </a:endParaRPr>
                    </a:p>
                    <a:p>
                      <a:pPr marL="401638" marR="0" indent="-346075" algn="l" defTabSz="1018809" rtl="0" eaLnBrk="1" fontAlgn="auto" latinLnBrk="0" hangingPunct="1">
                        <a:lnSpc>
                          <a:spcPct val="100000"/>
                        </a:lnSpc>
                        <a:spcBef>
                          <a:spcPts val="0"/>
                        </a:spcBef>
                        <a:spcAft>
                          <a:spcPts val="0"/>
                        </a:spcAft>
                        <a:buClrTx/>
                        <a:buSzTx/>
                        <a:buFont typeface="+mj-lt"/>
                        <a:buNone/>
                        <a:tabLst/>
                        <a:defRPr/>
                      </a:pPr>
                      <a:endParaRPr lang="en-US" sz="1400" b="0" i="0" kern="1200" dirty="0" smtClean="0">
                        <a:solidFill>
                          <a:schemeClr val="tx1"/>
                        </a:solidFill>
                        <a:effectLst/>
                        <a:latin typeface="+mn-lt"/>
                        <a:ea typeface="Times New Roman"/>
                        <a:cs typeface="Times New Roman"/>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smtClean="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685800" y="1600200"/>
            <a:ext cx="66294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778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sp>
        <p:nvSpPr>
          <p:cNvPr id="5" name="Rectangle 4"/>
          <p:cNvSpPr/>
          <p:nvPr/>
        </p:nvSpPr>
        <p:spPr>
          <a:xfrm>
            <a:off x="304800" y="563198"/>
            <a:ext cx="7041776" cy="7738801"/>
          </a:xfrm>
          <a:prstGeom prst="rect">
            <a:avLst/>
          </a:prstGeom>
          <a:noFill/>
        </p:spPr>
        <p:txBody>
          <a:bodyPr wrap="square" lIns="101869" tIns="50935" rIns="101869" bIns="50935">
            <a:spAutoFit/>
          </a:bodyPr>
          <a:lstStyle/>
          <a:p>
            <a:pPr marL="400050" indent="-400050">
              <a:buAutoNum type="arabicPeriod" startAt="18"/>
            </a:pPr>
            <a:r>
              <a:rPr lang="en-US" sz="1600" b="1" dirty="0" smtClean="0">
                <a:latin typeface="Helvetica" panose="020B0604020202020204" pitchFamily="34" charset="0"/>
                <a:ea typeface="Times New Roman"/>
                <a:cs typeface="Helvetica" panose="020B0604020202020204" pitchFamily="34" charset="0"/>
              </a:rPr>
              <a:t>A </a:t>
            </a:r>
            <a:r>
              <a:rPr lang="en-US" sz="1600" b="1" dirty="0">
                <a:latin typeface="Helvetica" panose="020B0604020202020204" pitchFamily="34" charset="0"/>
                <a:ea typeface="Times New Roman"/>
                <a:cs typeface="Helvetica" panose="020B0604020202020204" pitchFamily="34" charset="0"/>
              </a:rPr>
              <a:t>student is writing </a:t>
            </a:r>
            <a:r>
              <a:rPr lang="en-US" sz="1600" b="1" dirty="0" smtClean="0">
                <a:latin typeface="Helvetica" panose="020B0604020202020204" pitchFamily="34" charset="0"/>
                <a:ea typeface="Times New Roman"/>
                <a:cs typeface="Helvetica" panose="020B0604020202020204" pitchFamily="34" charset="0"/>
              </a:rPr>
              <a:t>an argumentative essay for his teacher, about  raising money so the students can go to an observatory. </a:t>
            </a:r>
            <a:r>
              <a:rPr lang="en-US" sz="1600" b="1" dirty="0">
                <a:latin typeface="Helvetica" panose="020B0604020202020204" pitchFamily="34" charset="0"/>
                <a:ea typeface="Times New Roman"/>
                <a:cs typeface="Helvetica" panose="020B0604020202020204" pitchFamily="34" charset="0"/>
              </a:rPr>
              <a:t>The </a:t>
            </a:r>
            <a:r>
              <a:rPr lang="en-US" sz="1600" b="1" dirty="0" smtClean="0">
                <a:latin typeface="Helvetica" panose="020B0604020202020204" pitchFamily="34" charset="0"/>
                <a:ea typeface="Times New Roman"/>
                <a:cs typeface="Helvetica" panose="020B0604020202020204" pitchFamily="34" charset="0"/>
              </a:rPr>
              <a:t>student wants </a:t>
            </a:r>
            <a:r>
              <a:rPr lang="en-US" sz="1600" b="1" dirty="0">
                <a:latin typeface="Helvetica" panose="020B0604020202020204" pitchFamily="34" charset="0"/>
                <a:ea typeface="Times New Roman"/>
                <a:cs typeface="Helvetica" panose="020B0604020202020204" pitchFamily="34" charset="0"/>
              </a:rPr>
              <a:t>to revise the draft to </a:t>
            </a:r>
            <a:r>
              <a:rPr lang="en-US" sz="1600" b="1" dirty="0" smtClean="0">
                <a:latin typeface="Helvetica" panose="020B0604020202020204" pitchFamily="34" charset="0"/>
                <a:ea typeface="Times New Roman"/>
                <a:cs typeface="Helvetica" panose="020B0604020202020204" pitchFamily="34" charset="0"/>
              </a:rPr>
              <a:t>be more convincing. Read </a:t>
            </a:r>
            <a:r>
              <a:rPr lang="en-US" sz="1600" b="1" dirty="0">
                <a:latin typeface="Helvetica" panose="020B0604020202020204" pitchFamily="34" charset="0"/>
                <a:ea typeface="Times New Roman"/>
                <a:cs typeface="Helvetica" panose="020B0604020202020204" pitchFamily="34" charset="0"/>
              </a:rPr>
              <a:t>the draft of </a:t>
            </a:r>
            <a:r>
              <a:rPr lang="en-US" sz="1600" b="1" dirty="0" smtClean="0">
                <a:latin typeface="Helvetica" panose="020B0604020202020204" pitchFamily="34" charset="0"/>
                <a:ea typeface="Times New Roman"/>
                <a:cs typeface="Helvetica" panose="020B0604020202020204" pitchFamily="34" charset="0"/>
              </a:rPr>
              <a:t>the student’s argumentative essay and complete </a:t>
            </a:r>
            <a:r>
              <a:rPr lang="en-US" sz="1600" b="1" dirty="0">
                <a:latin typeface="Helvetica" panose="020B0604020202020204" pitchFamily="34" charset="0"/>
                <a:ea typeface="Times New Roman"/>
                <a:cs typeface="Helvetica" panose="020B0604020202020204" pitchFamily="34" charset="0"/>
              </a:rPr>
              <a:t>the </a:t>
            </a:r>
            <a:r>
              <a:rPr lang="en-US" sz="1600" b="1" dirty="0" smtClean="0">
                <a:latin typeface="Helvetica" panose="020B0604020202020204" pitchFamily="34" charset="0"/>
                <a:ea typeface="Times New Roman"/>
                <a:cs typeface="Helvetica" panose="020B0604020202020204" pitchFamily="34" charset="0"/>
              </a:rPr>
              <a:t>task that </a:t>
            </a:r>
            <a:r>
              <a:rPr lang="en-US" sz="1600" b="1" dirty="0">
                <a:latin typeface="Helvetica" panose="020B0604020202020204" pitchFamily="34" charset="0"/>
                <a:ea typeface="Times New Roman"/>
                <a:cs typeface="Helvetica" panose="020B0604020202020204" pitchFamily="34" charset="0"/>
              </a:rPr>
              <a:t>follows. </a:t>
            </a:r>
            <a:endParaRPr lang="en-US" sz="1600" b="1" dirty="0" smtClean="0">
              <a:latin typeface="Helvetica" panose="020B0604020202020204" pitchFamily="34" charset="0"/>
              <a:ea typeface="Times New Roman"/>
              <a:cs typeface="Helvetica" panose="020B0604020202020204" pitchFamily="34" charset="0"/>
            </a:endParaRPr>
          </a:p>
          <a:p>
            <a:pPr lvl="0" algn="r"/>
            <a:r>
              <a:rPr lang="en-US" sz="900" i="1" dirty="0">
                <a:solidFill>
                  <a:prstClr val="black"/>
                </a:solidFill>
                <a:latin typeface="Helvetica" panose="020B0604020202020204" pitchFamily="34" charset="0"/>
                <a:ea typeface="Times New Roman"/>
                <a:cs typeface="Helvetica" panose="020B0604020202020204" pitchFamily="34" charset="0"/>
              </a:rPr>
              <a:t>Revise a Text, W1b identify techniques to develop opinion or delete details not supporting opinion, Writing Target </a:t>
            </a:r>
            <a:r>
              <a:rPr lang="en-US" sz="900" i="1" dirty="0" smtClean="0">
                <a:solidFill>
                  <a:prstClr val="black"/>
                </a:solidFill>
                <a:latin typeface="Helvetica" panose="020B0604020202020204" pitchFamily="34" charset="0"/>
                <a:ea typeface="Times New Roman"/>
                <a:cs typeface="Helvetica" panose="020B0604020202020204" pitchFamily="34" charset="0"/>
              </a:rPr>
              <a:t>6b</a:t>
            </a:r>
            <a:endParaRPr lang="en-US" sz="1400" b="1" dirty="0">
              <a:latin typeface="Helvetica" panose="020B0604020202020204" pitchFamily="34" charset="0"/>
              <a:ea typeface="Times New Roman"/>
              <a:cs typeface="Helvetica" panose="020B0604020202020204" pitchFamily="34" charset="0"/>
            </a:endParaRPr>
          </a:p>
          <a:p>
            <a:r>
              <a:rPr lang="en-US" sz="1400" b="1" dirty="0" smtClean="0">
                <a:latin typeface="Helvetica" panose="020B0604020202020204" pitchFamily="34" charset="0"/>
                <a:ea typeface="Times New Roman"/>
                <a:cs typeface="Helvetica" panose="020B0604020202020204" pitchFamily="34" charset="0"/>
              </a:rPr>
              <a:t>        </a:t>
            </a:r>
            <a:r>
              <a:rPr lang="en-US" sz="1400" dirty="0" smtClean="0">
                <a:latin typeface="Helvetica" panose="020B0604020202020204" pitchFamily="34" charset="0"/>
                <a:ea typeface="Times New Roman"/>
                <a:cs typeface="Helvetica" panose="020B0604020202020204" pitchFamily="34" charset="0"/>
              </a:rPr>
              <a:t>Since I’ve been at this school we have not had a field trip to an observatory.  </a:t>
            </a:r>
            <a:endParaRPr lang="en-US" sz="1400" dirty="0">
              <a:latin typeface="Helvetica" panose="020B0604020202020204" pitchFamily="34" charset="0"/>
              <a:ea typeface="Times New Roman"/>
              <a:cs typeface="Helvetica" panose="020B0604020202020204" pitchFamily="34" charset="0"/>
            </a:endParaRPr>
          </a:p>
          <a:p>
            <a:r>
              <a:rPr lang="en-US" sz="1400" dirty="0" smtClean="0">
                <a:latin typeface="Helvetica" panose="020B0604020202020204" pitchFamily="34" charset="0"/>
                <a:ea typeface="Times New Roman"/>
                <a:cs typeface="Helvetica" panose="020B0604020202020204" pitchFamily="34" charset="0"/>
              </a:rPr>
              <a:t>        I’ve heard teachers say that it’s too expensive and takes too long and that we can</a:t>
            </a:r>
          </a:p>
          <a:p>
            <a:r>
              <a:rPr lang="en-US" sz="1400" dirty="0">
                <a:latin typeface="Helvetica" panose="020B0604020202020204" pitchFamily="34" charset="0"/>
                <a:ea typeface="Times New Roman"/>
                <a:cs typeface="Helvetica" panose="020B0604020202020204" pitchFamily="34" charset="0"/>
              </a:rPr>
              <a:t> </a:t>
            </a:r>
            <a:r>
              <a:rPr lang="en-US" sz="1400" dirty="0" smtClean="0">
                <a:latin typeface="Helvetica" panose="020B0604020202020204" pitchFamily="34" charset="0"/>
                <a:ea typeface="Times New Roman"/>
                <a:cs typeface="Helvetica" panose="020B0604020202020204" pitchFamily="34" charset="0"/>
              </a:rPr>
              <a:t>       learn as much from reading a book. Sometimes I wonder if that’s the real reason.</a:t>
            </a:r>
          </a:p>
          <a:p>
            <a:endParaRPr lang="en-US" sz="1400" dirty="0">
              <a:latin typeface="Helvetica" panose="020B0604020202020204" pitchFamily="34" charset="0"/>
              <a:ea typeface="Times New Roman"/>
              <a:cs typeface="Helvetica" panose="020B0604020202020204" pitchFamily="34" charset="0"/>
            </a:endParaRPr>
          </a:p>
          <a:p>
            <a:r>
              <a:rPr lang="en-US" sz="1400" dirty="0" smtClean="0">
                <a:latin typeface="Helvetica" panose="020B0604020202020204" pitchFamily="34" charset="0"/>
                <a:ea typeface="Times New Roman"/>
                <a:cs typeface="Helvetica" panose="020B0604020202020204" pitchFamily="34" charset="0"/>
              </a:rPr>
              <a:t>        First, let’s look at the expense.  If we have a fund raiser to raise money to pay for</a:t>
            </a:r>
          </a:p>
          <a:p>
            <a:r>
              <a:rPr lang="en-US" sz="1400" dirty="0">
                <a:latin typeface="Helvetica" panose="020B0604020202020204" pitchFamily="34" charset="0"/>
                <a:ea typeface="Times New Roman"/>
                <a:cs typeface="Helvetica" panose="020B0604020202020204" pitchFamily="34" charset="0"/>
              </a:rPr>
              <a:t> </a:t>
            </a:r>
            <a:r>
              <a:rPr lang="en-US" sz="1400" dirty="0" smtClean="0">
                <a:latin typeface="Helvetica" panose="020B0604020202020204" pitchFamily="34" charset="0"/>
                <a:ea typeface="Times New Roman"/>
                <a:cs typeface="Helvetica" panose="020B0604020202020204" pitchFamily="34" charset="0"/>
              </a:rPr>
              <a:t>       the buses and the cost of admission to an observatory, then “expenses” will no</a:t>
            </a:r>
          </a:p>
          <a:p>
            <a:r>
              <a:rPr lang="en-US" sz="1400" dirty="0">
                <a:latin typeface="Helvetica" panose="020B0604020202020204" pitchFamily="34" charset="0"/>
                <a:ea typeface="Times New Roman"/>
                <a:cs typeface="Helvetica" panose="020B0604020202020204" pitchFamily="34" charset="0"/>
              </a:rPr>
              <a:t> </a:t>
            </a:r>
            <a:r>
              <a:rPr lang="en-US" sz="1400" dirty="0" smtClean="0">
                <a:latin typeface="Helvetica" panose="020B0604020202020204" pitchFamily="34" charset="0"/>
                <a:ea typeface="Times New Roman"/>
                <a:cs typeface="Helvetica" panose="020B0604020202020204" pitchFamily="34" charset="0"/>
              </a:rPr>
              <a:t>       longer be an issue.  Maybe teachers just don’t want to take the time! Secondly</a:t>
            </a:r>
          </a:p>
          <a:p>
            <a:r>
              <a:rPr lang="en-US" sz="1400" dirty="0">
                <a:latin typeface="Helvetica" panose="020B0604020202020204" pitchFamily="34" charset="0"/>
                <a:ea typeface="Times New Roman"/>
                <a:cs typeface="Helvetica" panose="020B0604020202020204" pitchFamily="34" charset="0"/>
              </a:rPr>
              <a:t> </a:t>
            </a:r>
            <a:r>
              <a:rPr lang="en-US" sz="1400" dirty="0" smtClean="0">
                <a:latin typeface="Helvetica" panose="020B0604020202020204" pitchFamily="34" charset="0"/>
                <a:ea typeface="Times New Roman"/>
                <a:cs typeface="Helvetica" panose="020B0604020202020204" pitchFamily="34" charset="0"/>
              </a:rPr>
              <a:t>       what about the argument that it takes too long? After looking at a map I have</a:t>
            </a:r>
          </a:p>
          <a:p>
            <a:r>
              <a:rPr lang="en-US" sz="1400" dirty="0">
                <a:latin typeface="Helvetica" panose="020B0604020202020204" pitchFamily="34" charset="0"/>
                <a:ea typeface="Times New Roman"/>
                <a:cs typeface="Helvetica" panose="020B0604020202020204" pitchFamily="34" charset="0"/>
              </a:rPr>
              <a:t> </a:t>
            </a:r>
            <a:r>
              <a:rPr lang="en-US" sz="1400" dirty="0" smtClean="0">
                <a:latin typeface="Helvetica" panose="020B0604020202020204" pitchFamily="34" charset="0"/>
                <a:ea typeface="Times New Roman"/>
                <a:cs typeface="Helvetica" panose="020B0604020202020204" pitchFamily="34" charset="0"/>
              </a:rPr>
              <a:t>       found that the closest observatory is 45 minutes away.  If we leave first thing in              </a:t>
            </a:r>
          </a:p>
          <a:p>
            <a:r>
              <a:rPr lang="en-US" sz="1400" dirty="0">
                <a:latin typeface="Helvetica" panose="020B0604020202020204" pitchFamily="34" charset="0"/>
                <a:ea typeface="Times New Roman"/>
                <a:cs typeface="Helvetica" panose="020B0604020202020204" pitchFamily="34" charset="0"/>
              </a:rPr>
              <a:t> </a:t>
            </a:r>
            <a:r>
              <a:rPr lang="en-US" sz="1400" dirty="0" smtClean="0">
                <a:latin typeface="Helvetica" panose="020B0604020202020204" pitchFamily="34" charset="0"/>
                <a:ea typeface="Times New Roman"/>
                <a:cs typeface="Helvetica" panose="020B0604020202020204" pitchFamily="34" charset="0"/>
              </a:rPr>
              <a:t>       the morning we’ll have plenty of time.  Finally, can we really learn as much from</a:t>
            </a:r>
          </a:p>
          <a:p>
            <a:r>
              <a:rPr lang="en-US" sz="1400" dirty="0">
                <a:latin typeface="Helvetica" panose="020B0604020202020204" pitchFamily="34" charset="0"/>
                <a:ea typeface="Times New Roman"/>
                <a:cs typeface="Helvetica" panose="020B0604020202020204" pitchFamily="34" charset="0"/>
              </a:rPr>
              <a:t> </a:t>
            </a:r>
            <a:r>
              <a:rPr lang="en-US" sz="1400" dirty="0" smtClean="0">
                <a:latin typeface="Helvetica" panose="020B0604020202020204" pitchFamily="34" charset="0"/>
                <a:ea typeface="Times New Roman"/>
                <a:cs typeface="Helvetica" panose="020B0604020202020204" pitchFamily="34" charset="0"/>
              </a:rPr>
              <a:t>       reading a book? Can a book take the place of actually seeing, touching and</a:t>
            </a:r>
          </a:p>
          <a:p>
            <a:r>
              <a:rPr lang="en-US" sz="1400" dirty="0">
                <a:latin typeface="Helvetica" panose="020B0604020202020204" pitchFamily="34" charset="0"/>
                <a:ea typeface="Times New Roman"/>
                <a:cs typeface="Helvetica" panose="020B0604020202020204" pitchFamily="34" charset="0"/>
              </a:rPr>
              <a:t> </a:t>
            </a:r>
            <a:r>
              <a:rPr lang="en-US" sz="1400" dirty="0" smtClean="0">
                <a:latin typeface="Helvetica" panose="020B0604020202020204" pitchFamily="34" charset="0"/>
                <a:ea typeface="Times New Roman"/>
                <a:cs typeface="Helvetica" panose="020B0604020202020204" pitchFamily="34" charset="0"/>
              </a:rPr>
              <a:t>       experiencing science firsthand?  </a:t>
            </a:r>
          </a:p>
          <a:p>
            <a:endParaRPr lang="en-US" sz="1400" b="1" dirty="0">
              <a:latin typeface="Helvetica" panose="020B0604020202020204" pitchFamily="34" charset="0"/>
              <a:ea typeface="Times New Roman"/>
              <a:cs typeface="Helvetica" panose="020B0604020202020204" pitchFamily="34" charset="0"/>
            </a:endParaRPr>
          </a:p>
          <a:p>
            <a:pPr marL="346075"/>
            <a:r>
              <a:rPr lang="en-US" sz="1600" b="1" dirty="0" smtClean="0">
                <a:latin typeface="Helvetica" panose="020B0604020202020204" pitchFamily="34" charset="0"/>
                <a:cs typeface="Helvetica" panose="020B0604020202020204" pitchFamily="34" charset="0"/>
              </a:rPr>
              <a:t>Choose </a:t>
            </a:r>
            <a:r>
              <a:rPr lang="en-US" sz="1600" b="1" dirty="0">
                <a:latin typeface="Helvetica" panose="020B0604020202020204" pitchFamily="34" charset="0"/>
                <a:cs typeface="Helvetica" panose="020B0604020202020204" pitchFamily="34" charset="0"/>
              </a:rPr>
              <a:t>the </a:t>
            </a:r>
            <a:r>
              <a:rPr lang="en-US" sz="1600" b="1" dirty="0" smtClean="0">
                <a:latin typeface="Helvetica" panose="020B0604020202020204" pitchFamily="34" charset="0"/>
                <a:cs typeface="Helvetica" panose="020B0604020202020204" pitchFamily="34" charset="0"/>
              </a:rPr>
              <a:t>two sentences </a:t>
            </a:r>
            <a:r>
              <a:rPr lang="en-US" sz="1600" b="1" dirty="0">
                <a:latin typeface="Helvetica" panose="020B0604020202020204" pitchFamily="34" charset="0"/>
                <a:cs typeface="Helvetica" panose="020B0604020202020204" pitchFamily="34" charset="0"/>
              </a:rPr>
              <a:t>that should be deleted because </a:t>
            </a:r>
            <a:r>
              <a:rPr lang="en-US" sz="1600" b="1" dirty="0" smtClean="0">
                <a:latin typeface="Helvetica" panose="020B0604020202020204" pitchFamily="34" charset="0"/>
                <a:cs typeface="Helvetica" panose="020B0604020202020204" pitchFamily="34" charset="0"/>
              </a:rPr>
              <a:t>they are least supportive of </a:t>
            </a:r>
            <a:r>
              <a:rPr lang="en-US" sz="1600" b="1" dirty="0">
                <a:latin typeface="Helvetica" panose="020B0604020202020204" pitchFamily="34" charset="0"/>
                <a:cs typeface="Helvetica" panose="020B0604020202020204" pitchFamily="34" charset="0"/>
              </a:rPr>
              <a:t>the claim in the </a:t>
            </a:r>
            <a:r>
              <a:rPr lang="en-US" sz="1600" b="1" dirty="0" smtClean="0">
                <a:latin typeface="Helvetica" panose="020B0604020202020204" pitchFamily="34" charset="0"/>
                <a:cs typeface="Helvetica" panose="020B0604020202020204" pitchFamily="34" charset="0"/>
              </a:rPr>
              <a:t>student’s draft of an argumentative essay.</a:t>
            </a:r>
          </a:p>
          <a:p>
            <a:endParaRPr lang="en-US" sz="1600" dirty="0" smtClean="0">
              <a:latin typeface="FranklinGothic-Book"/>
            </a:endParaRPr>
          </a:p>
          <a:p>
            <a:pPr marL="968375" indent="-284163">
              <a:lnSpc>
                <a:spcPct val="115000"/>
              </a:lnSpc>
              <a:buFont typeface="+mj-lt"/>
              <a:buAutoNum type="alphaUcPeriod"/>
            </a:pPr>
            <a:r>
              <a:rPr lang="en-US" sz="1400" dirty="0" smtClean="0">
                <a:latin typeface="Helvetica" panose="020B0604020202020204" pitchFamily="34" charset="0"/>
                <a:ea typeface="Times New Roman"/>
                <a:cs typeface="Helvetica" panose="020B0604020202020204" pitchFamily="34" charset="0"/>
              </a:rPr>
              <a:t>“Sometimes </a:t>
            </a:r>
            <a:r>
              <a:rPr lang="en-US" sz="1400" dirty="0">
                <a:latin typeface="Helvetica" panose="020B0604020202020204" pitchFamily="34" charset="0"/>
                <a:ea typeface="Times New Roman"/>
                <a:cs typeface="Helvetica" panose="020B0604020202020204" pitchFamily="34" charset="0"/>
              </a:rPr>
              <a:t>I wonder if that’s the real </a:t>
            </a:r>
            <a:r>
              <a:rPr lang="en-US" sz="1400" dirty="0" smtClean="0">
                <a:latin typeface="Helvetica" panose="020B0604020202020204" pitchFamily="34" charset="0"/>
                <a:ea typeface="Times New Roman"/>
                <a:cs typeface="Helvetica" panose="020B0604020202020204" pitchFamily="34" charset="0"/>
              </a:rPr>
              <a:t>reason.”</a:t>
            </a:r>
          </a:p>
          <a:p>
            <a:pPr marL="968375" indent="-284163">
              <a:lnSpc>
                <a:spcPct val="115000"/>
              </a:lnSpc>
              <a:buFont typeface="+mj-lt"/>
              <a:buAutoNum type="alphaUcPeriod"/>
            </a:pPr>
            <a:endParaRPr lang="en-US" sz="1400" dirty="0" smtClean="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n-US" sz="1400" dirty="0" smtClean="0">
                <a:latin typeface="Helvetica" panose="020B0604020202020204" pitchFamily="34" charset="0"/>
                <a:ea typeface="Times New Roman"/>
                <a:cs typeface="Helvetica" panose="020B0604020202020204" pitchFamily="34" charset="0"/>
              </a:rPr>
              <a:t>“After </a:t>
            </a:r>
            <a:r>
              <a:rPr lang="en-US" sz="1400" dirty="0">
                <a:latin typeface="Helvetica" panose="020B0604020202020204" pitchFamily="34" charset="0"/>
                <a:ea typeface="Times New Roman"/>
                <a:cs typeface="Helvetica" panose="020B0604020202020204" pitchFamily="34" charset="0"/>
              </a:rPr>
              <a:t>looking at a map I </a:t>
            </a:r>
            <a:r>
              <a:rPr lang="en-US" sz="1400" dirty="0" smtClean="0">
                <a:latin typeface="Helvetica" panose="020B0604020202020204" pitchFamily="34" charset="0"/>
                <a:ea typeface="Times New Roman"/>
                <a:cs typeface="Helvetica" panose="020B0604020202020204" pitchFamily="34" charset="0"/>
              </a:rPr>
              <a:t>have found </a:t>
            </a:r>
            <a:r>
              <a:rPr lang="en-US" sz="1400" dirty="0">
                <a:latin typeface="Helvetica" panose="020B0604020202020204" pitchFamily="34" charset="0"/>
                <a:ea typeface="Times New Roman"/>
                <a:cs typeface="Helvetica" panose="020B0604020202020204" pitchFamily="34" charset="0"/>
              </a:rPr>
              <a:t>that the closest observatory is 45 minutes away</a:t>
            </a:r>
            <a:r>
              <a:rPr lang="en-US" sz="1400" dirty="0" smtClean="0">
                <a:latin typeface="Helvetica" panose="020B0604020202020204" pitchFamily="34" charset="0"/>
                <a:ea typeface="Times New Roman"/>
                <a:cs typeface="Helvetica" panose="020B0604020202020204" pitchFamily="34" charset="0"/>
              </a:rPr>
              <a:t>.”</a:t>
            </a:r>
          </a:p>
          <a:p>
            <a:pPr marL="968375" indent="-284163">
              <a:lnSpc>
                <a:spcPct val="115000"/>
              </a:lnSpc>
              <a:buFont typeface="+mj-lt"/>
              <a:buAutoNum type="alphaUcPeriod"/>
            </a:pPr>
            <a:endParaRPr lang="en-US" sz="1400" dirty="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n-US" sz="1400" dirty="0" smtClean="0">
                <a:latin typeface="Helvetica" panose="020B0604020202020204" pitchFamily="34" charset="0"/>
                <a:ea typeface="Times New Roman"/>
                <a:cs typeface="Helvetica" panose="020B0604020202020204" pitchFamily="34" charset="0"/>
              </a:rPr>
              <a:t> “Maybe </a:t>
            </a:r>
            <a:r>
              <a:rPr lang="en-US" sz="1400" dirty="0">
                <a:latin typeface="Helvetica" panose="020B0604020202020204" pitchFamily="34" charset="0"/>
                <a:ea typeface="Times New Roman"/>
                <a:cs typeface="Helvetica" panose="020B0604020202020204" pitchFamily="34" charset="0"/>
              </a:rPr>
              <a:t>teachers just </a:t>
            </a:r>
            <a:r>
              <a:rPr lang="en-US" sz="1400" dirty="0" smtClean="0">
                <a:latin typeface="Helvetica" panose="020B0604020202020204" pitchFamily="34" charset="0"/>
                <a:ea typeface="Times New Roman"/>
                <a:cs typeface="Helvetica" panose="020B0604020202020204" pitchFamily="34" charset="0"/>
              </a:rPr>
              <a:t>don’t </a:t>
            </a:r>
            <a:r>
              <a:rPr lang="en-US" sz="1400" dirty="0">
                <a:latin typeface="Helvetica" panose="020B0604020202020204" pitchFamily="34" charset="0"/>
                <a:ea typeface="Times New Roman"/>
                <a:cs typeface="Helvetica" panose="020B0604020202020204" pitchFamily="34" charset="0"/>
              </a:rPr>
              <a:t>want to take the time</a:t>
            </a:r>
            <a:r>
              <a:rPr lang="en-US" sz="1400" dirty="0" smtClean="0">
                <a:latin typeface="Helvetica" panose="020B0604020202020204" pitchFamily="34" charset="0"/>
                <a:ea typeface="Times New Roman"/>
                <a:cs typeface="Helvetica" panose="020B0604020202020204" pitchFamily="34" charset="0"/>
              </a:rPr>
              <a:t>!”</a:t>
            </a:r>
          </a:p>
          <a:p>
            <a:pPr marL="968375" indent="-284163">
              <a:lnSpc>
                <a:spcPct val="115000"/>
              </a:lnSpc>
              <a:buFont typeface="+mj-lt"/>
              <a:buAutoNum type="alphaUcPeriod"/>
            </a:pPr>
            <a:endParaRPr lang="en-US" sz="1400" dirty="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n-US" sz="1400" dirty="0">
                <a:latin typeface="Helvetica" panose="020B0604020202020204" pitchFamily="34" charset="0"/>
                <a:ea typeface="Times New Roman"/>
                <a:cs typeface="Helvetica" panose="020B0604020202020204" pitchFamily="34" charset="0"/>
              </a:rPr>
              <a:t> “Finally, can we really learn as much </a:t>
            </a:r>
            <a:r>
              <a:rPr lang="en-US" sz="1400" dirty="0" smtClean="0">
                <a:latin typeface="Helvetica" panose="020B0604020202020204" pitchFamily="34" charset="0"/>
                <a:ea typeface="Times New Roman"/>
                <a:cs typeface="Helvetica" panose="020B0604020202020204" pitchFamily="34" charset="0"/>
              </a:rPr>
              <a:t>from </a:t>
            </a:r>
            <a:r>
              <a:rPr lang="en-US" sz="1400" dirty="0">
                <a:latin typeface="Helvetica" panose="020B0604020202020204" pitchFamily="34" charset="0"/>
                <a:ea typeface="Times New Roman"/>
                <a:cs typeface="Helvetica" panose="020B0604020202020204" pitchFamily="34" charset="0"/>
              </a:rPr>
              <a:t>reading a book</a:t>
            </a:r>
            <a:r>
              <a:rPr lang="en-US" sz="1400" dirty="0" smtClean="0">
                <a:latin typeface="Helvetica" panose="020B0604020202020204" pitchFamily="34" charset="0"/>
                <a:ea typeface="Times New Roman"/>
                <a:cs typeface="Helvetica" panose="020B0604020202020204" pitchFamily="34" charset="0"/>
              </a:rPr>
              <a:t>?”</a:t>
            </a:r>
          </a:p>
          <a:p>
            <a:pPr>
              <a:lnSpc>
                <a:spcPct val="115000"/>
              </a:lnSpc>
            </a:pPr>
            <a:endParaRPr lang="en-US" sz="1600" b="1" dirty="0">
              <a:latin typeface="Helvetica" panose="020B0604020202020204" pitchFamily="34" charset="0"/>
              <a:ea typeface="Times New Roman"/>
              <a:cs typeface="Helvetica" panose="020B0604020202020204" pitchFamily="34" charset="0"/>
            </a:endParaRPr>
          </a:p>
        </p:txBody>
      </p:sp>
      <p:sp>
        <p:nvSpPr>
          <p:cNvPr id="6" name="Oval 5"/>
          <p:cNvSpPr/>
          <p:nvPr/>
        </p:nvSpPr>
        <p:spPr>
          <a:xfrm>
            <a:off x="717176" y="567022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7" name="Oval 6"/>
          <p:cNvSpPr/>
          <p:nvPr/>
        </p:nvSpPr>
        <p:spPr>
          <a:xfrm>
            <a:off x="717176" y="739895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8" name="Oval 7"/>
          <p:cNvSpPr/>
          <p:nvPr/>
        </p:nvSpPr>
        <p:spPr>
          <a:xfrm>
            <a:off x="717176" y="689583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9" name="Oval 8"/>
          <p:cNvSpPr/>
          <p:nvPr/>
        </p:nvSpPr>
        <p:spPr>
          <a:xfrm>
            <a:off x="717176" y="627297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34680843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4097" y="598184"/>
            <a:ext cx="6492503" cy="3975304"/>
          </a:xfrm>
          <a:prstGeom prst="rect">
            <a:avLst/>
          </a:prstGeom>
        </p:spPr>
        <p:txBody>
          <a:bodyPr wrap="square" lIns="96378" tIns="48189" rIns="96378" bIns="48189">
            <a:spAutoFit/>
          </a:bodyPr>
          <a:lstStyle/>
          <a:p>
            <a:pPr marL="403225" lvl="0" indent="-344488"/>
            <a:r>
              <a:rPr lang="en-US" sz="1600" dirty="0" smtClean="0">
                <a:latin typeface="Helvetica" pitchFamily="34" charset="0"/>
              </a:rPr>
              <a:t>19. A student is writing a report about Ice Cube. Read the sentence from the student’s draft below </a:t>
            </a:r>
            <a:r>
              <a:rPr lang="en-US" sz="1600" dirty="0">
                <a:latin typeface="Helvetica" pitchFamily="34" charset="0"/>
              </a:rPr>
              <a:t>and then answer the question that </a:t>
            </a:r>
            <a:r>
              <a:rPr lang="en-US" sz="1600" dirty="0" smtClean="0">
                <a:latin typeface="Helvetica" pitchFamily="34" charset="0"/>
              </a:rPr>
              <a:t>follows. </a:t>
            </a:r>
          </a:p>
          <a:p>
            <a:pPr marL="403225" lvl="0" indent="-344488" algn="r"/>
            <a:r>
              <a:rPr lang="en-US" sz="1000" i="1" dirty="0">
                <a:solidFill>
                  <a:prstClr val="black"/>
                </a:solidFill>
              </a:rPr>
              <a:t>Language and Vocabulary, L.6.2d precise language and domain-specific vocabulary, Target </a:t>
            </a:r>
            <a:r>
              <a:rPr lang="en-US" sz="1000" i="1" dirty="0" smtClean="0">
                <a:solidFill>
                  <a:prstClr val="black"/>
                </a:solidFill>
              </a:rPr>
              <a:t>8</a:t>
            </a:r>
          </a:p>
          <a:p>
            <a:pPr marL="403225" lvl="0" indent="-344488" algn="r"/>
            <a:endParaRPr lang="en-US" sz="1700" b="1" dirty="0">
              <a:latin typeface="Helvetica" pitchFamily="34" charset="0"/>
            </a:endParaRPr>
          </a:p>
          <a:p>
            <a:pPr marL="358070"/>
            <a:r>
              <a:rPr lang="en-US" sz="1600" dirty="0" smtClean="0">
                <a:latin typeface="Helvetica" panose="020B0604020202020204" pitchFamily="34" charset="0"/>
                <a:cs typeface="Helvetica" panose="020B0604020202020204" pitchFamily="34" charset="0"/>
              </a:rPr>
              <a:t>Ice </a:t>
            </a:r>
            <a:r>
              <a:rPr lang="en-US" sz="1600" dirty="0">
                <a:latin typeface="Helvetica" panose="020B0604020202020204" pitchFamily="34" charset="0"/>
                <a:cs typeface="Helvetica" panose="020B0604020202020204" pitchFamily="34" charset="0"/>
              </a:rPr>
              <a:t>Cube was </a:t>
            </a:r>
            <a:r>
              <a:rPr lang="en-US" sz="1600" b="1" u="sng" dirty="0">
                <a:latin typeface="Helvetica" panose="020B0604020202020204" pitchFamily="34" charset="0"/>
                <a:cs typeface="Helvetica" panose="020B0604020202020204" pitchFamily="34" charset="0"/>
              </a:rPr>
              <a:t>made</a:t>
            </a:r>
            <a:r>
              <a:rPr lang="en-US" sz="1600" dirty="0">
                <a:latin typeface="Helvetica" panose="020B0604020202020204" pitchFamily="34" charset="0"/>
                <a:cs typeface="Helvetica" panose="020B0604020202020204" pitchFamily="34" charset="0"/>
              </a:rPr>
              <a:t> to </a:t>
            </a:r>
            <a:r>
              <a:rPr lang="en-US" sz="1600" b="1" u="sng" dirty="0">
                <a:latin typeface="Helvetica" panose="020B0604020202020204" pitchFamily="34" charset="0"/>
                <a:cs typeface="Helvetica" panose="020B0604020202020204" pitchFamily="34" charset="0"/>
              </a:rPr>
              <a:t>find</a:t>
            </a:r>
            <a:r>
              <a:rPr lang="en-US" sz="1600" dirty="0">
                <a:latin typeface="Helvetica" panose="020B0604020202020204" pitchFamily="34" charset="0"/>
                <a:cs typeface="Helvetica" panose="020B0604020202020204" pitchFamily="34" charset="0"/>
              </a:rPr>
              <a:t> tiny invisible particles from space</a:t>
            </a:r>
            <a:r>
              <a:rPr lang="en-US" sz="1600" dirty="0" smtClean="0">
                <a:latin typeface="Helvetica" panose="020B0604020202020204" pitchFamily="34" charset="0"/>
                <a:cs typeface="Helvetica" panose="020B0604020202020204" pitchFamily="34" charset="0"/>
              </a:rPr>
              <a:t>.</a:t>
            </a:r>
          </a:p>
          <a:p>
            <a:pPr marL="358070"/>
            <a:endParaRPr lang="en-US" sz="1700" dirty="0"/>
          </a:p>
          <a:p>
            <a:pPr marL="358070"/>
            <a:r>
              <a:rPr lang="en-US" sz="1600" b="1" dirty="0">
                <a:latin typeface="Helvetica" panose="020B0604020202020204" pitchFamily="34" charset="0"/>
                <a:cs typeface="Helvetica" panose="020B0604020202020204" pitchFamily="34" charset="0"/>
              </a:rPr>
              <a:t>Which two </a:t>
            </a:r>
            <a:r>
              <a:rPr lang="en-US" sz="1600" b="1" dirty="0" smtClean="0">
                <a:latin typeface="Helvetica" panose="020B0604020202020204" pitchFamily="34" charset="0"/>
                <a:cs typeface="Helvetica" panose="020B0604020202020204" pitchFamily="34" charset="0"/>
              </a:rPr>
              <a:t>verbs would be more precise and grade appropriate to replace the underlined verbs?</a:t>
            </a:r>
            <a:endParaRPr lang="en-US" sz="1600" b="1" dirty="0">
              <a:latin typeface="Helvetica" panose="020B0604020202020204" pitchFamily="34" charset="0"/>
              <a:cs typeface="Helvetica" panose="020B0604020202020204" pitchFamily="34" charset="0"/>
            </a:endParaRPr>
          </a:p>
          <a:p>
            <a:pPr marL="301181" indent="-301181"/>
            <a:endParaRPr lang="en-US" sz="1400" b="1" dirty="0">
              <a:latin typeface="Helvetica" panose="020B0604020202020204" pitchFamily="34" charset="0"/>
              <a:cs typeface="Helvetica" panose="020B0604020202020204" pitchFamily="34" charset="0"/>
            </a:endParaRPr>
          </a:p>
          <a:p>
            <a:pPr marL="481889" indent="-123819">
              <a:tabLst>
                <a:tab pos="426673" algn="l"/>
              </a:tabLst>
            </a:pPr>
            <a:r>
              <a:rPr lang="en-US" sz="1400" dirty="0">
                <a:latin typeface="Helvetica" panose="020B0604020202020204" pitchFamily="34" charset="0"/>
                <a:cs typeface="Helvetica" panose="020B0604020202020204" pitchFamily="34" charset="0"/>
              </a:rPr>
              <a:t>A.  </a:t>
            </a:r>
            <a:r>
              <a:rPr lang="en-US" sz="1400" dirty="0" smtClean="0">
                <a:latin typeface="Helvetica" panose="020B0604020202020204" pitchFamily="34" charset="0"/>
                <a:cs typeface="Helvetica" panose="020B0604020202020204" pitchFamily="34" charset="0"/>
              </a:rPr>
              <a:t>formed, catch</a:t>
            </a:r>
            <a:endParaRPr lang="en-US" sz="1400" dirty="0">
              <a:latin typeface="Helvetica" panose="020B0604020202020204" pitchFamily="34" charset="0"/>
              <a:cs typeface="Helvetica" panose="020B0604020202020204" pitchFamily="34" charset="0"/>
            </a:endParaRPr>
          </a:p>
          <a:p>
            <a:pPr marL="481889" indent="-123819">
              <a:tabLst>
                <a:tab pos="426673" algn="l"/>
              </a:tabLst>
            </a:pPr>
            <a:endParaRPr lang="en-US" sz="1400" dirty="0">
              <a:latin typeface="Helvetica" panose="020B0604020202020204" pitchFamily="34" charset="0"/>
              <a:cs typeface="Helvetica" panose="020B0604020202020204" pitchFamily="34" charset="0"/>
            </a:endParaRPr>
          </a:p>
          <a:p>
            <a:pPr marL="481889" indent="-123819">
              <a:tabLst>
                <a:tab pos="426673" algn="l"/>
              </a:tabLst>
            </a:pPr>
            <a:r>
              <a:rPr lang="en-US" sz="1400" dirty="0">
                <a:latin typeface="Helvetica" panose="020B0604020202020204" pitchFamily="34" charset="0"/>
                <a:cs typeface="Helvetica" panose="020B0604020202020204" pitchFamily="34" charset="0"/>
              </a:rPr>
              <a:t>B.  </a:t>
            </a:r>
            <a:r>
              <a:rPr lang="en-US" sz="1400" dirty="0" smtClean="0">
                <a:latin typeface="Helvetica" panose="020B0604020202020204" pitchFamily="34" charset="0"/>
                <a:cs typeface="Helvetica" panose="020B0604020202020204" pitchFamily="34" charset="0"/>
              </a:rPr>
              <a:t>ready, seek</a:t>
            </a:r>
          </a:p>
          <a:p>
            <a:pPr marL="481889" indent="-123819">
              <a:tabLst>
                <a:tab pos="426673" algn="l"/>
              </a:tabLst>
            </a:pPr>
            <a:endParaRPr lang="en-US" sz="1400" dirty="0" smtClean="0">
              <a:latin typeface="Helvetica" panose="020B0604020202020204" pitchFamily="34" charset="0"/>
              <a:cs typeface="Helvetica" panose="020B0604020202020204" pitchFamily="34" charset="0"/>
            </a:endParaRPr>
          </a:p>
          <a:p>
            <a:pPr marL="481889" indent="-123819">
              <a:buAutoNum type="alphaUcPeriod" startAt="3"/>
              <a:tabLst>
                <a:tab pos="426673" algn="l"/>
              </a:tabLst>
            </a:pPr>
            <a:r>
              <a:rPr lang="en-US" sz="1400" dirty="0" smtClean="0">
                <a:latin typeface="Helvetica" panose="020B0604020202020204" pitchFamily="34" charset="0"/>
                <a:cs typeface="Helvetica" panose="020B0604020202020204" pitchFamily="34" charset="0"/>
              </a:rPr>
              <a:t>  prepared, hunt</a:t>
            </a:r>
          </a:p>
          <a:p>
            <a:pPr marL="481889" indent="-123819">
              <a:buAutoNum type="alphaUcPeriod" startAt="3"/>
              <a:tabLst>
                <a:tab pos="426673" algn="l"/>
              </a:tabLst>
            </a:pPr>
            <a:endParaRPr lang="en-US" sz="1400" dirty="0">
              <a:latin typeface="Helvetica" panose="020B0604020202020204" pitchFamily="34" charset="0"/>
              <a:cs typeface="Helvetica" panose="020B0604020202020204" pitchFamily="34" charset="0"/>
            </a:endParaRPr>
          </a:p>
          <a:p>
            <a:pPr marL="481889" indent="-123819">
              <a:buAutoNum type="alphaUcPeriod" startAt="3"/>
              <a:tabLst>
                <a:tab pos="426673" algn="l"/>
              </a:tabLst>
            </a:pPr>
            <a:r>
              <a:rPr lang="en-US" sz="1400" dirty="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created, detect</a:t>
            </a:r>
            <a:endParaRPr lang="en-US" sz="14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sp>
        <p:nvSpPr>
          <p:cNvPr id="5" name="Oval 4"/>
          <p:cNvSpPr/>
          <p:nvPr/>
        </p:nvSpPr>
        <p:spPr>
          <a:xfrm>
            <a:off x="686377" y="336747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7" name="Oval 6"/>
          <p:cNvSpPr/>
          <p:nvPr/>
        </p:nvSpPr>
        <p:spPr>
          <a:xfrm>
            <a:off x="701896" y="294965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8" name="Oval 7"/>
          <p:cNvSpPr/>
          <p:nvPr/>
        </p:nvSpPr>
        <p:spPr>
          <a:xfrm>
            <a:off x="701896" y="422484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9" name="Oval 8"/>
          <p:cNvSpPr/>
          <p:nvPr/>
        </p:nvSpPr>
        <p:spPr>
          <a:xfrm>
            <a:off x="701896" y="37572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cxnSp>
        <p:nvCxnSpPr>
          <p:cNvPr id="11" name="Straight Connector 10"/>
          <p:cNvCxnSpPr/>
          <p:nvPr/>
        </p:nvCxnSpPr>
        <p:spPr>
          <a:xfrm>
            <a:off x="404813" y="4724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5006" y="5199564"/>
            <a:ext cx="6693994" cy="2955685"/>
          </a:xfrm>
          <a:prstGeom prst="rect">
            <a:avLst/>
          </a:prstGeom>
          <a:noFill/>
        </p:spPr>
        <p:txBody>
          <a:bodyPr wrap="square" lIns="107700" tIns="53850" rIns="107700" bIns="53850">
            <a:spAutoFit/>
          </a:bodyPr>
          <a:lstStyle/>
          <a:p>
            <a:pPr marL="396875" indent="-396875"/>
            <a:r>
              <a:rPr lang="en-US" sz="1400" b="1" dirty="0" smtClean="0">
                <a:latin typeface="Helvetica" pitchFamily="34" charset="0"/>
                <a:cs typeface="Helvetica" pitchFamily="34" charset="0"/>
              </a:rPr>
              <a:t>20.    </a:t>
            </a:r>
            <a:r>
              <a:rPr lang="en-US" sz="1600" b="1" dirty="0" smtClean="0">
                <a:latin typeface="Helvetica" pitchFamily="34" charset="0"/>
                <a:cs typeface="Helvetica" pitchFamily="34" charset="0"/>
              </a:rPr>
              <a:t>A student needs to edit his sentences.</a:t>
            </a:r>
            <a:r>
              <a:rPr lang="en-US" sz="1600" b="1" dirty="0">
                <a:latin typeface="Helvetica" pitchFamily="34" charset="0"/>
                <a:cs typeface="Helvetica" pitchFamily="34" charset="0"/>
              </a:rPr>
              <a:t> </a:t>
            </a:r>
            <a:r>
              <a:rPr lang="en-US" sz="1600" b="1" dirty="0" smtClean="0">
                <a:latin typeface="Helvetica" pitchFamily="34" charset="0"/>
                <a:cs typeface="Helvetica" pitchFamily="34" charset="0"/>
              </a:rPr>
              <a:t> Which two sentences do not have  errors in grammar usage?</a:t>
            </a:r>
          </a:p>
          <a:p>
            <a:pPr lvl="0" algn="r"/>
            <a:r>
              <a:rPr lang="en-US" sz="900" i="1" dirty="0" smtClean="0">
                <a:solidFill>
                  <a:prstClr val="black"/>
                </a:solidFill>
                <a:latin typeface="Helvetica" pitchFamily="34" charset="0"/>
                <a:cs typeface="Helvetica" pitchFamily="34" charset="0"/>
              </a:rPr>
              <a:t>                       Edit </a:t>
            </a:r>
            <a:r>
              <a:rPr lang="en-US" sz="900" i="1" dirty="0">
                <a:solidFill>
                  <a:prstClr val="black"/>
                </a:solidFill>
                <a:latin typeface="Helvetica" pitchFamily="34" charset="0"/>
                <a:cs typeface="Helvetica" pitchFamily="34" charset="0"/>
              </a:rPr>
              <a:t>and Clarify L.61c, Inappropriate shifts in pronoun number and person, Target 9 </a:t>
            </a:r>
            <a:endParaRPr lang="en-US" sz="900" i="1" dirty="0" smtClean="0">
              <a:solidFill>
                <a:prstClr val="black"/>
              </a:solidFill>
              <a:latin typeface="Helvetica" pitchFamily="34" charset="0"/>
              <a:cs typeface="Helvetica" pitchFamily="34" charset="0"/>
            </a:endParaRPr>
          </a:p>
          <a:p>
            <a:pPr lvl="0" algn="r"/>
            <a:endParaRPr lang="en-US" sz="900" i="1" dirty="0">
              <a:solidFill>
                <a:prstClr val="black"/>
              </a:solidFill>
              <a:latin typeface="Helvetica" pitchFamily="34" charset="0"/>
            </a:endParaRPr>
          </a:p>
          <a:p>
            <a:pPr lvl="0" algn="r"/>
            <a:r>
              <a:rPr lang="en-US" sz="900" dirty="0">
                <a:latin typeface="Helvetica" pitchFamily="34" charset="0"/>
              </a:rPr>
              <a:t>	</a:t>
            </a:r>
            <a:endParaRPr lang="en-US" sz="900" dirty="0">
              <a:latin typeface="Helvetica" pitchFamily="34" charset="0"/>
              <a:cs typeface="Helvetica" pitchFamily="34" charset="0"/>
            </a:endParaRPr>
          </a:p>
          <a:p>
            <a:pPr marL="839896" indent="-361390">
              <a:buFont typeface="+mj-lt"/>
              <a:buAutoNum type="alphaUcPeriod"/>
            </a:pPr>
            <a:r>
              <a:rPr lang="en-US" sz="1400" dirty="0" smtClean="0">
                <a:latin typeface="Helvetica" pitchFamily="34" charset="0"/>
              </a:rPr>
              <a:t>The robot has </a:t>
            </a:r>
            <a:r>
              <a:rPr lang="en-US" sz="1400" dirty="0">
                <a:latin typeface="Helvetica" pitchFamily="34" charset="0"/>
              </a:rPr>
              <a:t>long, sharp </a:t>
            </a:r>
            <a:r>
              <a:rPr lang="en-US" sz="1400" dirty="0" smtClean="0">
                <a:latin typeface="Helvetica" pitchFamily="34" charset="0"/>
              </a:rPr>
              <a:t>needles </a:t>
            </a:r>
            <a:r>
              <a:rPr lang="en-US" sz="1400" dirty="0">
                <a:latin typeface="Helvetica" pitchFamily="34" charset="0"/>
              </a:rPr>
              <a:t>all over their </a:t>
            </a:r>
            <a:r>
              <a:rPr lang="en-US" sz="1400" dirty="0" smtClean="0">
                <a:latin typeface="Helvetica" pitchFamily="34" charset="0"/>
              </a:rPr>
              <a:t>body.</a:t>
            </a:r>
          </a:p>
          <a:p>
            <a:pPr marL="839896" indent="-361390">
              <a:buFont typeface="+mj-lt"/>
              <a:buAutoNum type="alphaUcPeriod"/>
            </a:pPr>
            <a:endParaRPr lang="en-US" sz="1400" dirty="0">
              <a:latin typeface="Helvetica" pitchFamily="34" charset="0"/>
              <a:cs typeface="Helvetica" pitchFamily="34" charset="0"/>
            </a:endParaRPr>
          </a:p>
          <a:p>
            <a:pPr marL="839896" indent="-361390">
              <a:buFont typeface="+mj-lt"/>
              <a:buAutoNum type="alphaUcPeriod"/>
            </a:pPr>
            <a:r>
              <a:rPr lang="en-US" sz="1400" dirty="0" smtClean="0">
                <a:latin typeface="Helvetica" pitchFamily="34" charset="0"/>
                <a:cs typeface="Helvetica" pitchFamily="34" charset="0"/>
              </a:rPr>
              <a:t>A telescope is an instrument.  It can be used for seeing small items more clearly.</a:t>
            </a:r>
          </a:p>
          <a:p>
            <a:pPr marL="839896" indent="-361390">
              <a:buFont typeface="+mj-lt"/>
              <a:buAutoNum type="alphaUcPeriod"/>
            </a:pPr>
            <a:endParaRPr lang="en-US" sz="1400" dirty="0">
              <a:latin typeface="Helvetica" pitchFamily="34" charset="0"/>
              <a:cs typeface="Helvetica" pitchFamily="34" charset="0"/>
            </a:endParaRPr>
          </a:p>
          <a:p>
            <a:pPr marL="839896" indent="-361390">
              <a:buFont typeface="+mj-lt"/>
              <a:buAutoNum type="alphaUcPeriod"/>
            </a:pPr>
            <a:r>
              <a:rPr lang="en-US" sz="1400" dirty="0" smtClean="0">
                <a:latin typeface="Helvetica" pitchFamily="34" charset="0"/>
                <a:cs typeface="Helvetica" pitchFamily="34" charset="0"/>
              </a:rPr>
              <a:t>A student needs to study before they can pass the text.</a:t>
            </a:r>
          </a:p>
          <a:p>
            <a:pPr marL="839896" indent="-361390">
              <a:buFont typeface="+mj-lt"/>
              <a:buAutoNum type="alphaUcPeriod"/>
            </a:pPr>
            <a:endParaRPr lang="en-US" sz="1400" dirty="0">
              <a:latin typeface="Helvetica" pitchFamily="34" charset="0"/>
              <a:cs typeface="Helvetica" pitchFamily="34" charset="0"/>
            </a:endParaRPr>
          </a:p>
          <a:p>
            <a:pPr marL="839896" indent="-361390">
              <a:buFont typeface="+mj-lt"/>
              <a:buAutoNum type="alphaUcPeriod"/>
            </a:pPr>
            <a:r>
              <a:rPr lang="en-US" sz="1400" dirty="0" smtClean="0">
                <a:latin typeface="Helvetica" pitchFamily="34" charset="0"/>
                <a:cs typeface="Helvetica" pitchFamily="34" charset="0"/>
              </a:rPr>
              <a:t>If museums want to attract more students, they should advertise on-line.</a:t>
            </a:r>
            <a:endParaRPr lang="en-US" sz="1400" dirty="0">
              <a:latin typeface="Helvetica" pitchFamily="34" charset="0"/>
              <a:cs typeface="Helvetica" pitchFamily="34" charset="0"/>
            </a:endParaRPr>
          </a:p>
        </p:txBody>
      </p:sp>
      <p:sp>
        <p:nvSpPr>
          <p:cNvPr id="14" name="Oval 13"/>
          <p:cNvSpPr/>
          <p:nvPr/>
        </p:nvSpPr>
        <p:spPr>
          <a:xfrm>
            <a:off x="713981" y="615168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713981" y="656535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713981" y="761135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713981" y="718973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Tree>
    <p:extLst>
      <p:ext uri="{BB962C8B-B14F-4D97-AF65-F5344CB8AC3E}">
        <p14:creationId xmlns:p14="http://schemas.microsoft.com/office/powerpoint/2010/main" val="3000497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dirty="0"/>
          </a:p>
        </p:txBody>
      </p:sp>
      <p:sp>
        <p:nvSpPr>
          <p:cNvPr id="2" name="Rectangle 1"/>
          <p:cNvSpPr/>
          <p:nvPr/>
        </p:nvSpPr>
        <p:spPr>
          <a:xfrm>
            <a:off x="457200" y="381000"/>
            <a:ext cx="6800850" cy="3713694"/>
          </a:xfrm>
          <a:prstGeom prst="rect">
            <a:avLst/>
          </a:prstGeom>
        </p:spPr>
        <p:txBody>
          <a:bodyPr wrap="square" lIns="96378" tIns="48189" rIns="96378" bIns="48189">
            <a:spAutoFit/>
          </a:bodyPr>
          <a:lstStyle/>
          <a:p>
            <a:endParaRPr lang="en-US" sz="1500" dirty="0"/>
          </a:p>
          <a:p>
            <a:r>
              <a:rPr lang="en-US" sz="1500" b="1" u="sng" dirty="0"/>
              <a:t>Part 2</a:t>
            </a:r>
            <a:r>
              <a:rPr lang="en-US" sz="1500" b="1" dirty="0"/>
              <a:t> </a:t>
            </a:r>
          </a:p>
          <a:p>
            <a:endParaRPr lang="en-US" sz="1500" dirty="0"/>
          </a:p>
          <a:p>
            <a:r>
              <a:rPr lang="en-US" sz="1500" b="1" u="sng" dirty="0"/>
              <a:t>You will</a:t>
            </a:r>
            <a:r>
              <a:rPr lang="en-US" sz="1500" dirty="0"/>
              <a:t>:</a:t>
            </a:r>
          </a:p>
          <a:p>
            <a:pPr marL="361417" indent="-361417">
              <a:buAutoNum type="arabicPeriod"/>
            </a:pPr>
            <a:r>
              <a:rPr lang="en-US" sz="1500" dirty="0"/>
              <a:t>Plan your writing.  You may use your notes and answers. You may use a graphic organizer</a:t>
            </a:r>
          </a:p>
          <a:p>
            <a:pPr marL="361417" indent="-361417">
              <a:buAutoNum type="arabicPeriod"/>
            </a:pPr>
            <a:endParaRPr lang="en-US" sz="1500" dirty="0"/>
          </a:p>
          <a:p>
            <a:pPr marL="361417" indent="-361417">
              <a:buAutoNum type="arabicPeriod"/>
            </a:pPr>
            <a:r>
              <a:rPr lang="en-US" sz="1500" dirty="0"/>
              <a:t>Write – </a:t>
            </a:r>
            <a:r>
              <a:rPr lang="en-US" sz="1500" dirty="0" smtClean="0"/>
              <a:t>revise </a:t>
            </a:r>
            <a:r>
              <a:rPr lang="en-US" sz="1500" dirty="0"/>
              <a:t>and </a:t>
            </a:r>
            <a:r>
              <a:rPr lang="en-US" sz="1500" dirty="0" smtClean="0"/>
              <a:t>edit </a:t>
            </a:r>
            <a:r>
              <a:rPr lang="en-US" sz="1500" dirty="0"/>
              <a:t>your first draft (your teacher will give you paper).</a:t>
            </a:r>
          </a:p>
          <a:p>
            <a:pPr marL="361417" indent="-361417">
              <a:buAutoNum type="arabicPeriod"/>
            </a:pPr>
            <a:endParaRPr lang="en-US" sz="1500" dirty="0"/>
          </a:p>
          <a:p>
            <a:pPr lvl="0">
              <a:defRPr/>
            </a:pPr>
            <a:r>
              <a:rPr lang="en-US" sz="1500" b="1" u="sng" dirty="0"/>
              <a:t>Your assignment</a:t>
            </a:r>
            <a:r>
              <a:rPr lang="en-US" sz="1500" b="1" dirty="0"/>
              <a:t>: </a:t>
            </a:r>
            <a:r>
              <a:rPr lang="en-US" sz="1400" dirty="0">
                <a:solidFill>
                  <a:prstClr val="black"/>
                </a:solidFill>
              </a:rPr>
              <a:t>You are a student who traveled </a:t>
            </a:r>
            <a:r>
              <a:rPr lang="en-US" sz="1400" dirty="0" smtClean="0">
                <a:solidFill>
                  <a:prstClr val="black"/>
                </a:solidFill>
              </a:rPr>
              <a:t>with </a:t>
            </a:r>
            <a:r>
              <a:rPr lang="en-US" sz="1400" dirty="0">
                <a:solidFill>
                  <a:prstClr val="black"/>
                </a:solidFill>
              </a:rPr>
              <a:t>a </a:t>
            </a:r>
            <a:r>
              <a:rPr lang="en-US" sz="1400" dirty="0" smtClean="0">
                <a:solidFill>
                  <a:prstClr val="black"/>
                </a:solidFill>
              </a:rPr>
              <a:t>STEM Educator </a:t>
            </a:r>
            <a:r>
              <a:rPr lang="en-US" sz="1400" dirty="0">
                <a:solidFill>
                  <a:prstClr val="black"/>
                </a:solidFill>
              </a:rPr>
              <a:t>to the Ice Cube project in the Antarctica.  You are now returning and have been asked to convince other students to become more interested in science, engineering, technology and mathematics based on your experiences in the Antarctica, by writing an opinion piece</a:t>
            </a:r>
            <a:r>
              <a:rPr lang="en-US" sz="1400" dirty="0" smtClean="0">
                <a:solidFill>
                  <a:prstClr val="black"/>
                </a:solidFill>
              </a:rPr>
              <a:t>.</a:t>
            </a:r>
          </a:p>
          <a:p>
            <a:pPr lvl="0">
              <a:defRPr/>
            </a:pPr>
            <a:endParaRPr lang="en-US" sz="1400" dirty="0">
              <a:solidFill>
                <a:prstClr val="black"/>
              </a:solidFill>
            </a:endParaRPr>
          </a:p>
          <a:p>
            <a:pPr lvl="0" algn="ctr">
              <a:defRPr/>
            </a:pPr>
            <a:r>
              <a:rPr lang="en-US" sz="1400" b="1" dirty="0" smtClean="0"/>
              <a:t>How You Will Be Scored</a:t>
            </a:r>
            <a:endParaRPr lang="en-US" sz="1400" b="1" dirty="0"/>
          </a:p>
          <a:p>
            <a:endParaRPr lang="en-US" sz="1500" dirty="0"/>
          </a:p>
        </p:txBody>
      </p:sp>
      <p:graphicFrame>
        <p:nvGraphicFramePr>
          <p:cNvPr id="5" name="Table 4"/>
          <p:cNvGraphicFramePr>
            <a:graphicFrameLocks noGrp="1"/>
          </p:cNvGraphicFramePr>
          <p:nvPr>
            <p:extLst>
              <p:ext uri="{D42A27DB-BD31-4B8C-83A1-F6EECF244321}">
                <p14:modId xmlns:p14="http://schemas.microsoft.com/office/powerpoint/2010/main" val="2371996761"/>
              </p:ext>
            </p:extLst>
          </p:nvPr>
        </p:nvGraphicFramePr>
        <p:xfrm>
          <a:off x="1447800" y="3886200"/>
          <a:ext cx="5062538" cy="1850570"/>
        </p:xfrm>
        <a:graphic>
          <a:graphicData uri="http://schemas.openxmlformats.org/drawingml/2006/table">
            <a:tbl>
              <a:tblPr firstRow="1" bandRow="1">
                <a:tableStyleId>{5940675A-B579-460E-94D1-54222C63F5DA}</a:tableStyleId>
              </a:tblPr>
              <a:tblGrid>
                <a:gridCol w="1075909"/>
                <a:gridCol w="3986629"/>
              </a:tblGrid>
              <a:tr h="150224">
                <a:tc>
                  <a:txBody>
                    <a:bodyPr/>
                    <a:lstStyle/>
                    <a:p>
                      <a:pPr algn="r"/>
                      <a:r>
                        <a:rPr lang="en-US" sz="1000" b="1" i="1" dirty="0" smtClean="0">
                          <a:solidFill>
                            <a:schemeClr val="tx1"/>
                          </a:solidFill>
                        </a:rPr>
                        <a:t>Purpose</a:t>
                      </a:r>
                      <a:endParaRPr lang="en-US" sz="1000" b="1" i="1"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Do you clearly state your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opinion?  </a:t>
                      </a: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Do you stay on topic?</a:t>
                      </a:r>
                      <a:endParaRPr kumimoji="0" lang="en-US" sz="1000" b="1"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n-US" sz="1000" b="1" i="1" dirty="0" smtClean="0">
                          <a:solidFill>
                            <a:schemeClr val="tx1"/>
                          </a:solidFill>
                        </a:rPr>
                        <a:t>Organization</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pPr marL="0" lvl="0" indent="0" defTabSz="1018809">
                        <a:buFont typeface="+mj-lt"/>
                        <a:buNone/>
                        <a:defRPr/>
                      </a:pPr>
                      <a:r>
                        <a:rPr lang="en-US" sz="1000" dirty="0" smtClean="0">
                          <a:solidFill>
                            <a:prstClr val="black"/>
                          </a:solidFill>
                          <a:ea typeface="Calibri"/>
                          <a:cs typeface="Times New Roman"/>
                        </a:rPr>
                        <a:t>Do your ideas flow logically from the introduction to conclusion?  Do you use effective transitions?</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1000" b="1" i="1" dirty="0" smtClean="0">
                          <a:solidFill>
                            <a:schemeClr val="tx1"/>
                          </a:solidFill>
                        </a:rPr>
                        <a:t>Elaboration:</a:t>
                      </a:r>
                    </a:p>
                    <a:p>
                      <a:pPr algn="r"/>
                      <a:r>
                        <a:rPr lang="en-US" sz="1000" b="1" i="1" dirty="0" smtClean="0">
                          <a:solidFill>
                            <a:schemeClr val="tx1"/>
                          </a:solidFill>
                        </a:rPr>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provide evidence from sources about your opinions and elaborate with specific information?</a:t>
                      </a:r>
                      <a:endParaRPr lang="en-US" sz="1000" dirty="0">
                        <a:solidFill>
                          <a:prstClr val="black"/>
                        </a:solidFill>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263435">
                <a:tc>
                  <a:txBody>
                    <a:bodyPr/>
                    <a:lstStyle/>
                    <a:p>
                      <a:pPr algn="r"/>
                      <a:r>
                        <a:rPr lang="en-US" sz="1000" b="1" i="1" dirty="0" smtClean="0">
                          <a:solidFill>
                            <a:schemeClr val="tx1"/>
                          </a:solidFill>
                        </a:rPr>
                        <a:t>Elaboration:</a:t>
                      </a:r>
                    </a:p>
                    <a:p>
                      <a:pPr algn="r"/>
                      <a:r>
                        <a:rPr lang="en-US" sz="1000" b="1" i="1" dirty="0" smtClean="0">
                          <a:solidFill>
                            <a:schemeClr val="tx1"/>
                          </a:solidFill>
                        </a:rPr>
                        <a:t>of language and vocabulary</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express your ideas effectively?  Do you use precise language that is appropriate for your audience and purpose?</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n-US" sz="1000" b="1" i="1" dirty="0" smtClean="0">
                          <a:solidFill>
                            <a:schemeClr val="tx1"/>
                          </a:solidFill>
                        </a:rPr>
                        <a:t>Conventions</a:t>
                      </a:r>
                      <a:endParaRPr lang="en-US" sz="1000" b="1" i="1" dirty="0">
                        <a:solidFill>
                          <a:schemeClr val="tx1"/>
                        </a:solidFill>
                      </a:endParaRPr>
                    </a:p>
                  </a:txBody>
                  <a:tcPr marL="97155" marR="97155" marT="47897" marB="47897" anchor="ctr">
                    <a:solidFill>
                      <a:schemeClr val="accent6">
                        <a:lumMod val="20000"/>
                        <a:lumOff val="80000"/>
                      </a:schemeClr>
                    </a:solidFill>
                  </a:tcPr>
                </a:tc>
                <a:tc>
                  <a:txBody>
                    <a:bodyPr/>
                    <a:lstStyle/>
                    <a:p>
                      <a:pPr marL="0" lvl="0" indent="0" defTabSz="1018809">
                        <a:buFont typeface="+mj-lt"/>
                        <a:buNone/>
                        <a:defRPr/>
                      </a:pPr>
                      <a:r>
                        <a:rPr lang="en-US" sz="1000" b="1" dirty="0" smtClean="0">
                          <a:solidFill>
                            <a:srgbClr val="FF0000"/>
                          </a:solidFill>
                        </a:rPr>
                        <a:t> </a:t>
                      </a:r>
                      <a:r>
                        <a:rPr lang="en-US" sz="1000" dirty="0" smtClean="0">
                          <a:solidFill>
                            <a:prstClr val="black"/>
                          </a:solidFill>
                          <a:ea typeface="Calibri"/>
                          <a:cs typeface="Times New Roman"/>
                        </a:rPr>
                        <a:t>Do you use punctuation, capitalization and spelling correctly?</a:t>
                      </a:r>
                      <a:endParaRPr lang="en-US" sz="1000" dirty="0">
                        <a:solidFill>
                          <a:prstClr val="black"/>
                        </a:solidFill>
                        <a:ea typeface="Calibri"/>
                        <a:cs typeface="Times New Roman"/>
                      </a:endParaRP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2305897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57454073"/>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046627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21478094"/>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912048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49</a:t>
            </a:fld>
            <a:endParaRPr lang="en-US" dirty="0"/>
          </a:p>
        </p:txBody>
      </p:sp>
      <p:sp>
        <p:nvSpPr>
          <p:cNvPr id="2" name="TextBox 1"/>
          <p:cNvSpPr txBox="1"/>
          <p:nvPr/>
        </p:nvSpPr>
        <p:spPr>
          <a:xfrm>
            <a:off x="658576" y="6545944"/>
            <a:ext cx="6396038" cy="983420"/>
          </a:xfrm>
          <a:prstGeom prst="rect">
            <a:avLst/>
          </a:prstGeom>
          <a:noFill/>
        </p:spPr>
        <p:txBody>
          <a:bodyPr wrap="square" lIns="96367" tIns="48184" rIns="96367" bIns="48184"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5"/>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3572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656490"/>
          </a:xfrm>
          <a:prstGeom prst="rect">
            <a:avLst/>
          </a:prstGeom>
          <a:noFill/>
        </p:spPr>
        <p:txBody>
          <a:bodyPr wrap="square" rtlCol="0">
            <a:spAutoFit/>
          </a:bodyPr>
          <a:lstStyle/>
          <a:p>
            <a:pPr algn="ctr"/>
            <a:r>
              <a:rPr lang="en-US" sz="1540" b="1" dirty="0"/>
              <a:t>STEM</a:t>
            </a:r>
          </a:p>
          <a:p>
            <a:r>
              <a:rPr lang="en-US" sz="1100" i="1" dirty="0"/>
              <a:t>This classroom pre-activity follows the Smarter Balanced Assessment Consortium general design of contextual elements, resources, learning goals, key terms and purpose [</a:t>
            </a:r>
            <a:r>
              <a:rPr lang="en-US" sz="1100" i="1" dirty="0">
                <a:hlinkClick r:id="rId2"/>
              </a:rPr>
              <a:t>http://oaksportal.org/resources/</a:t>
            </a:r>
            <a:r>
              <a:rPr lang="en-US" sz="1100" i="1" dirty="0"/>
              <a:t>]</a:t>
            </a:r>
          </a:p>
          <a:p>
            <a:r>
              <a:rPr lang="en-US" sz="1100" i="1" dirty="0"/>
              <a:t>The content within each of these was written by Anne Berg, </a:t>
            </a:r>
            <a:r>
              <a:rPr lang="en-US" sz="1100" i="1" dirty="0" err="1"/>
              <a:t>Aliceson</a:t>
            </a:r>
            <a:r>
              <a:rPr lang="en-US" sz="1100" i="1" dirty="0"/>
              <a:t> Brandt and </a:t>
            </a:r>
            <a:r>
              <a:rPr lang="en-US" sz="1100" i="1" dirty="0" err="1"/>
              <a:t>Ko</a:t>
            </a:r>
            <a:r>
              <a:rPr lang="en-US" sz="1100" i="1" dirty="0"/>
              <a:t> Kagawa.</a:t>
            </a:r>
          </a:p>
          <a:p>
            <a:endParaRPr lang="en-US" sz="1100" i="1" dirty="0"/>
          </a:p>
          <a:p>
            <a:r>
              <a:rPr lang="en-US" sz="1320" dirty="0"/>
              <a:t>The Classroom Activity introduces students to the context of a performance task, so they are not disadvantaged in demonstrating the skills the task intends to assess. </a:t>
            </a:r>
          </a:p>
          <a:p>
            <a:endParaRPr lang="en-US" sz="660" dirty="0"/>
          </a:p>
          <a:p>
            <a:r>
              <a:rPr lang="en-US" sz="1320" dirty="0"/>
              <a:t>Contextual elements include:</a:t>
            </a:r>
          </a:p>
          <a:p>
            <a:endParaRPr lang="en-US" sz="550" dirty="0"/>
          </a:p>
          <a:p>
            <a:pPr marL="251460" indent="-251460">
              <a:buAutoNum type="arabicPeriod"/>
            </a:pPr>
            <a:r>
              <a:rPr lang="en-US" sz="1320" dirty="0"/>
              <a:t>an </a:t>
            </a:r>
            <a:r>
              <a:rPr lang="en-US" sz="1320" b="1" dirty="0"/>
              <a:t>understanding of the setting or situation </a:t>
            </a:r>
            <a:r>
              <a:rPr lang="en-US" sz="1320" dirty="0"/>
              <a:t>in which the task is placed</a:t>
            </a:r>
          </a:p>
          <a:p>
            <a:pPr marL="251460" indent="-251460">
              <a:buAutoNum type="arabicPeriod"/>
            </a:pPr>
            <a:r>
              <a:rPr lang="en-US" sz="1320" dirty="0"/>
              <a:t>potentially </a:t>
            </a:r>
            <a:r>
              <a:rPr lang="en-US" sz="1320" b="1" dirty="0"/>
              <a:t>unfamiliar concepts </a:t>
            </a:r>
            <a:r>
              <a:rPr lang="en-US" sz="1320" dirty="0"/>
              <a:t>that are associated with the scenario</a:t>
            </a:r>
          </a:p>
          <a:p>
            <a:pPr marL="251460" indent="-251460">
              <a:buAutoNum type="arabicPeriod"/>
            </a:pPr>
            <a:r>
              <a:rPr lang="en-US" sz="1320" b="1" dirty="0"/>
              <a:t>key terms or vocabulary </a:t>
            </a:r>
            <a:r>
              <a:rPr lang="en-US" sz="1320" dirty="0"/>
              <a:t>students will need to understand in order to meaningfully engage with and complete the performance task</a:t>
            </a:r>
          </a:p>
          <a:p>
            <a:endParaRPr lang="en-US" sz="550" dirty="0"/>
          </a:p>
          <a:p>
            <a:r>
              <a:rPr lang="en-US" sz="1320" dirty="0"/>
              <a:t>The Classroom Activity is also intended to generate student interest in further exploration of the key idea(s). The Classroom Activity should be easy to implement with clear instructions. </a:t>
            </a:r>
          </a:p>
          <a:p>
            <a:endParaRPr lang="en-US" sz="550" dirty="0"/>
          </a:p>
          <a:p>
            <a:r>
              <a:rPr lang="en-US" sz="132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550" dirty="0"/>
          </a:p>
          <a:p>
            <a:r>
              <a:rPr lang="en-US" sz="1320" b="1" dirty="0"/>
              <a:t>Resources needed:</a:t>
            </a:r>
          </a:p>
          <a:p>
            <a:endParaRPr lang="en-US" sz="550" b="1" dirty="0"/>
          </a:p>
          <a:p>
            <a:pPr marL="188595" indent="-188595">
              <a:buFont typeface="Arial" panose="020B0604020202020204" pitchFamily="34" charset="0"/>
              <a:buChar char="•"/>
            </a:pPr>
            <a:r>
              <a:rPr lang="en-US" sz="1320" dirty="0"/>
              <a:t>Video found at: http://www.clevercrazes.com/page/What_Is_STEM/79/55/</a:t>
            </a:r>
          </a:p>
          <a:p>
            <a:pPr marL="188595" indent="-188595">
              <a:buFont typeface="Arial" panose="020B0604020202020204" pitchFamily="34" charset="0"/>
              <a:buChar char="•"/>
            </a:pPr>
            <a:r>
              <a:rPr lang="en-US" sz="1320" dirty="0"/>
              <a:t>A computer connected to the internet, a projector  and a speaker</a:t>
            </a:r>
          </a:p>
          <a:p>
            <a:pPr marL="188595" indent="-188595">
              <a:buFont typeface="Arial" panose="020B0604020202020204" pitchFamily="34" charset="0"/>
              <a:buChar char="•"/>
            </a:pPr>
            <a:r>
              <a:rPr lang="en-US" sz="1320" dirty="0"/>
              <a:t>Paper and pencils for each group</a:t>
            </a:r>
          </a:p>
          <a:p>
            <a:endParaRPr lang="en-US" sz="550" dirty="0"/>
          </a:p>
          <a:p>
            <a:r>
              <a:rPr lang="en-US" sz="1320" b="1" dirty="0"/>
              <a:t>Learning Goals</a:t>
            </a:r>
            <a:r>
              <a:rPr lang="en-US" sz="1320" dirty="0"/>
              <a:t>:</a:t>
            </a:r>
          </a:p>
          <a:p>
            <a:endParaRPr lang="en-US" sz="550" dirty="0"/>
          </a:p>
          <a:p>
            <a:pPr marL="188595" indent="-188595">
              <a:buFont typeface="Arial" panose="020B0604020202020204" pitchFamily="34" charset="0"/>
              <a:buChar char="•"/>
            </a:pPr>
            <a:r>
              <a:rPr lang="en-US" sz="1320" dirty="0"/>
              <a:t>Students will understand the context of the key concepts related to the topic:</a:t>
            </a:r>
          </a:p>
          <a:p>
            <a:pPr marL="188595" indent="59373">
              <a:buFont typeface="Courier New" panose="02070309020205020404" pitchFamily="49" charset="0"/>
              <a:buChar char="o"/>
            </a:pPr>
            <a:r>
              <a:rPr lang="en-US" sz="1320" dirty="0"/>
              <a:t>      STEM is an interdisciplinary way of thinking that can be applied to both teaching and learning.</a:t>
            </a:r>
          </a:p>
          <a:p>
            <a:pPr marL="188595"/>
            <a:endParaRPr lang="en-US" sz="550" dirty="0"/>
          </a:p>
          <a:p>
            <a:r>
              <a:rPr lang="en-US" sz="1320"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320" dirty="0"/>
              <a:t>. </a:t>
            </a:r>
          </a:p>
          <a:p>
            <a:endParaRPr lang="en-US" sz="550" b="1" dirty="0"/>
          </a:p>
          <a:p>
            <a:pPr marL="188595" indent="-188595">
              <a:buFont typeface="Arial" panose="020B0604020202020204" pitchFamily="34" charset="0"/>
              <a:buChar char="•"/>
            </a:pPr>
            <a:r>
              <a:rPr lang="en-US" sz="1320" b="1" dirty="0"/>
              <a:t>STEM:</a:t>
            </a:r>
            <a:r>
              <a:rPr lang="en-US" sz="1320" dirty="0"/>
              <a:t> a focus on Science, Technology, Engineering, Mathematics in education</a:t>
            </a:r>
            <a:endParaRPr lang="en-US" sz="1320" b="1" dirty="0"/>
          </a:p>
          <a:p>
            <a:pPr marL="188595" indent="-188595">
              <a:buFont typeface="Arial" panose="020B0604020202020204" pitchFamily="34" charset="0"/>
              <a:buChar char="•"/>
            </a:pPr>
            <a:r>
              <a:rPr lang="en-US" sz="1320" b="1" dirty="0"/>
              <a:t>Interdisciplinary: </a:t>
            </a:r>
            <a:r>
              <a:rPr lang="en-US" sz="1320" dirty="0"/>
              <a:t>involving two or more academic areas of study</a:t>
            </a:r>
            <a:endParaRPr lang="en-US" sz="1320" b="1" dirty="0"/>
          </a:p>
          <a:p>
            <a:pPr marL="188595" indent="-188595">
              <a:buFont typeface="Arial" panose="020B0604020202020204" pitchFamily="34" charset="0"/>
              <a:buChar char="•"/>
            </a:pPr>
            <a:endParaRPr lang="en-US" sz="1320" b="1" dirty="0"/>
          </a:p>
          <a:p>
            <a:r>
              <a:rPr lang="en-US" sz="1320" dirty="0"/>
              <a:t>[Purpose: The facilitator’s goal is to introduce students to the idea that STEM is an interdisciplinary way of thinking that can be applied to both teaching and learning.</a:t>
            </a:r>
          </a:p>
          <a:p>
            <a:r>
              <a:rPr lang="en-US" sz="1320" dirty="0"/>
              <a:t>This activity will allow students to be active participants as they explore the STEM field.]</a:t>
            </a:r>
          </a:p>
          <a:p>
            <a:endParaRPr lang="en-US" sz="1320" dirty="0"/>
          </a:p>
          <a:p>
            <a:r>
              <a:rPr lang="en-US" sz="1320" dirty="0"/>
              <a:t>Note:  The following section can be modified to accommodate various teacher-student interaction types such as  a </a:t>
            </a:r>
            <a:r>
              <a:rPr lang="en-US" sz="1320" dirty="0" smtClean="0"/>
              <a:t>teacher-led </a:t>
            </a:r>
            <a:r>
              <a:rPr lang="en-US" sz="1320" dirty="0"/>
              <a:t>discussion with the entire class, a teacher-student discussion for remote locations with a single student, or small groups.</a:t>
            </a:r>
          </a:p>
          <a:p>
            <a:r>
              <a:rPr lang="en-US" sz="1320" dirty="0"/>
              <a:t/>
            </a:r>
            <a:br>
              <a:rPr lang="en-US" sz="1320" dirty="0"/>
            </a:br>
            <a:r>
              <a:rPr lang="en-US" sz="1320" dirty="0"/>
              <a:t>[Divide the students in small groups of two to four students. Give each group a piece of a paper and a pencil.]</a:t>
            </a:r>
          </a:p>
          <a:p>
            <a:endParaRPr lang="en-US" sz="1320" dirty="0"/>
          </a:p>
          <a:p>
            <a:r>
              <a:rPr lang="en-US" sz="990" dirty="0"/>
              <a:t>*Facilitators can decide whether they want to display ancillary materials using an overhead projector or computer/</a:t>
            </a:r>
            <a:r>
              <a:rPr lang="en-US" sz="990" dirty="0" err="1"/>
              <a:t>Smartboard</a:t>
            </a:r>
            <a:r>
              <a:rPr lang="en-US" sz="990" dirty="0"/>
              <a:t>, or whether they want to produce them as a handout for students.</a:t>
            </a:r>
          </a:p>
        </p:txBody>
      </p:sp>
    </p:spTree>
    <p:extLst>
      <p:ext uri="{BB962C8B-B14F-4D97-AF65-F5344CB8AC3E}">
        <p14:creationId xmlns:p14="http://schemas.microsoft.com/office/powerpoint/2010/main" val="1374633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50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28142485"/>
              </p:ext>
            </p:extLst>
          </p:nvPr>
        </p:nvGraphicFramePr>
        <p:xfrm>
          <a:off x="518160" y="3841610"/>
          <a:ext cx="6554046" cy="3154243"/>
        </p:xfrm>
        <a:graphic>
          <a:graphicData uri="http://schemas.openxmlformats.org/drawingml/2006/table">
            <a:tbl>
              <a:tblPr firstRow="1" bandRow="1">
                <a:tableStyleId>{5940675A-B579-460E-94D1-54222C63F5DA}</a:tableStyleId>
              </a:tblPr>
              <a:tblGrid>
                <a:gridCol w="536095"/>
                <a:gridCol w="4682962"/>
                <a:gridCol w="473029"/>
                <a:gridCol w="430980"/>
                <a:gridCol w="430980"/>
              </a:tblGrid>
              <a:tr h="330491">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dirty="0" smtClean="0"/>
                        <a:t>Informational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197341">
                <a:tc>
                  <a:txBody>
                    <a:bodyPr/>
                    <a:lstStyle/>
                    <a:p>
                      <a:pPr algn="ctr">
                        <a:lnSpc>
                          <a:spcPct val="100000"/>
                        </a:lnSpc>
                        <a:spcAft>
                          <a:spcPts val="0"/>
                        </a:spcAft>
                      </a:pPr>
                      <a:r>
                        <a:rPr lang="en-US" sz="1500" b="1" dirty="0" smtClean="0"/>
                        <a:t>9 </a:t>
                      </a:r>
                      <a:endParaRPr lang="en-US" sz="15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15000"/>
                        </a:lnSpc>
                        <a:spcBef>
                          <a:spcPts val="0"/>
                        </a:spcBef>
                        <a:spcAft>
                          <a:spcPts val="120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I can locate specific examples of an event  </a:t>
                      </a:r>
                      <a:r>
                        <a:rPr kumimoji="0" lang="en-US" sz="1000" b="0" i="0" u="sng" strike="noStrike" kern="1200" cap="none" spc="0" normalizeH="0" baseline="0" noProof="0" dirty="0" smtClean="0">
                          <a:ln>
                            <a:noFill/>
                          </a:ln>
                          <a:solidFill>
                            <a:srgbClr val="000000"/>
                          </a:solidFill>
                          <a:effectLst/>
                          <a:uLnTx/>
                          <a:uFillTx/>
                          <a:latin typeface="+mn-lt"/>
                          <a:ea typeface="Times New Roman"/>
                          <a:cs typeface="Times New Roman"/>
                        </a:rPr>
                        <a:t>illustrated</a:t>
                      </a: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 in a text. </a:t>
                      </a:r>
                      <a:r>
                        <a:rPr lang="en-US" sz="1000" b="0" dirty="0" smtClean="0">
                          <a:solidFill>
                            <a:schemeClr val="tx1"/>
                          </a:solidFill>
                          <a:effectLst/>
                        </a:rPr>
                        <a:t>RI.6.3</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77747">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I can identify a set of examples of how an idea is </a:t>
                      </a:r>
                      <a:r>
                        <a:rPr kumimoji="0" lang="en-US" sz="1000" b="0" i="0" u="sng" strike="noStrike" kern="1200" cap="none" spc="0" normalizeH="0" baseline="0" noProof="0" dirty="0" smtClean="0">
                          <a:ln>
                            <a:noFill/>
                          </a:ln>
                          <a:solidFill>
                            <a:srgbClr val="000000"/>
                          </a:solidFill>
                          <a:effectLst/>
                          <a:uLnTx/>
                          <a:uFillTx/>
                          <a:latin typeface="+mn-lt"/>
                          <a:ea typeface="Times New Roman"/>
                          <a:cs typeface="Times New Roman"/>
                        </a:rPr>
                        <a:t>elaborated</a:t>
                      </a: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 on  in a text.  </a:t>
                      </a:r>
                      <a:r>
                        <a:rPr lang="en-US" sz="1000" b="0" baseline="0" dirty="0" smtClean="0">
                          <a:solidFill>
                            <a:schemeClr val="tx1"/>
                          </a:solidFill>
                          <a:effectLst/>
                          <a:latin typeface="+mn-lt"/>
                          <a:ea typeface="Calibri"/>
                          <a:cs typeface="Times New Roman"/>
                        </a:rPr>
                        <a:t>RI.6.3</a:t>
                      </a:r>
                      <a:endParaRPr lang="en-US" sz="1000" b="0"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63720">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author’s point of view in a text.</a:t>
                      </a:r>
                      <a:r>
                        <a:rPr kumimoji="0" lang="en-US" sz="1000" b="0" i="0" u="none" strike="noStrike" kern="1200" cap="none" spc="0" normalizeH="0" baseline="0" noProof="0" dirty="0" smtClean="0">
                          <a:ln>
                            <a:noFill/>
                          </a:ln>
                          <a:solidFill>
                            <a:prstClr val="black"/>
                          </a:solidFill>
                          <a:effectLst/>
                          <a:uLnTx/>
                          <a:uFillTx/>
                          <a:latin typeface="+mn-lt"/>
                          <a:ea typeface="+mn-ea"/>
                          <a:cs typeface="Times New Roman"/>
                        </a:rPr>
                        <a:t> </a:t>
                      </a:r>
                      <a:r>
                        <a:rPr lang="en-US" sz="1000" b="0" i="0" baseline="0" dirty="0" smtClean="0">
                          <a:latin typeface="+mn-lt"/>
                          <a:ea typeface="Times New Roman"/>
                          <a:cs typeface="Times New Roman"/>
                        </a:rPr>
                        <a:t>RI.6.6</a:t>
                      </a:r>
                      <a:endParaRPr lang="en-US" sz="1000" b="0" i="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44126">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I can describe how the author’s point of view or purpose impacts the reader. </a:t>
                      </a:r>
                      <a:r>
                        <a:rPr lang="en-US" sz="1000" b="0" baseline="0" dirty="0" smtClean="0">
                          <a:latin typeface="+mn-lt"/>
                          <a:ea typeface="Times New Roman"/>
                          <a:cs typeface="Times New Roman"/>
                        </a:rPr>
                        <a:t>RI.6.6</a:t>
                      </a:r>
                      <a:endParaRPr lang="en-US" sz="1000" b="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explain how  or why facts about a person’s life are presented differently in two text types. </a:t>
                      </a:r>
                      <a:r>
                        <a:rPr lang="en-US" sz="1000" b="0" dirty="0" smtClean="0">
                          <a:solidFill>
                            <a:schemeClr val="tx1"/>
                          </a:solidFill>
                          <a:effectLst/>
                        </a:rPr>
                        <a:t>RI.6.9</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216764">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draw conclusions about the similarities-differences between  texts (a memoir, biography , etc..) written about the same person.   </a:t>
                      </a:r>
                      <a:r>
                        <a:rPr lang="en-US" sz="1000" b="0" baseline="0" dirty="0" smtClean="0">
                          <a:solidFill>
                            <a:schemeClr val="tx1"/>
                          </a:solidFill>
                          <a:effectLst/>
                        </a:rPr>
                        <a:t>RI.6.9</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55977">
                <a:tc>
                  <a:txBody>
                    <a:bodyPr/>
                    <a:lstStyle/>
                    <a:p>
                      <a:pPr algn="ctr">
                        <a:lnSpc>
                          <a:spcPct val="100000"/>
                        </a:lnSpc>
                        <a:spcAft>
                          <a:spcPts val="0"/>
                        </a:spcAft>
                      </a:pPr>
                      <a:r>
                        <a:rPr lang="en-US" sz="1500" b="1" dirty="0" smtClean="0"/>
                        <a:t>15</a:t>
                      </a:r>
                      <a:endParaRPr lang="en-US" sz="1500" b="1" dirty="0"/>
                    </a:p>
                  </a:txBody>
                  <a:tcPr marL="97155" marR="97155" marT="47897" marB="47897" anchor="ctr">
                    <a:solidFill>
                      <a:schemeClr val="bg1"/>
                    </a:solidFill>
                  </a:tcPr>
                </a:tc>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I can find examples in a text that support the </a:t>
                      </a:r>
                      <a:r>
                        <a:rPr kumimoji="0" lang="en-US" sz="1000" b="0" i="0" u="none" strike="noStrike" kern="1200" cap="none" spc="0" normalizeH="0" baseline="0" noProof="0" dirty="0" smtClean="0">
                          <a:ln>
                            <a:noFill/>
                          </a:ln>
                          <a:solidFill>
                            <a:prstClr val="black"/>
                          </a:solidFill>
                          <a:effectLst/>
                          <a:uLnTx/>
                          <a:uFillTx/>
                          <a:latin typeface="+mn-lt"/>
                          <a:ea typeface="Calibri"/>
                          <a:cs typeface="Calibri"/>
                        </a:rPr>
                        <a:t>author’s point of view or purpose.</a:t>
                      </a: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 </a:t>
                      </a:r>
                      <a:r>
                        <a:rPr lang="en-US" sz="1000" b="0" dirty="0" smtClean="0">
                          <a:solidFill>
                            <a:schemeClr val="tx1"/>
                          </a:solidFill>
                          <a:effectLst/>
                        </a:rPr>
                        <a:t>RI.6.6</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29550">
                <a:tc>
                  <a:txBody>
                    <a:bodyPr/>
                    <a:lstStyle/>
                    <a:p>
                      <a:pPr algn="ctr">
                        <a:lnSpc>
                          <a:spcPct val="100000"/>
                        </a:lnSpc>
                        <a:spcAft>
                          <a:spcPts val="0"/>
                        </a:spcAft>
                      </a:pPr>
                      <a:r>
                        <a:rPr lang="en-US" sz="1500" b="1" dirty="0" smtClean="0"/>
                        <a:t>16</a:t>
                      </a:r>
                      <a:endParaRPr lang="en-US" sz="1500" b="1" dirty="0"/>
                    </a:p>
                  </a:txBody>
                  <a:tcPr marL="97155" marR="97155" marT="47897" marB="47897"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gather, analyze and organize multiple information sources </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about a person in order to write an essay or present a speech. </a:t>
                      </a:r>
                      <a:r>
                        <a:rPr lang="en-US" sz="1000" b="0" dirty="0" smtClean="0">
                          <a:solidFill>
                            <a:schemeClr val="tx1"/>
                          </a:solidFill>
                          <a:effectLst/>
                        </a:rPr>
                        <a:t>RI.6.9</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i="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52921981"/>
              </p:ext>
            </p:extLst>
          </p:nvPr>
        </p:nvGraphicFramePr>
        <p:xfrm>
          <a:off x="518160" y="668579"/>
          <a:ext cx="6563360" cy="3197708"/>
        </p:xfrm>
        <a:graphic>
          <a:graphicData uri="http://schemas.openxmlformats.org/drawingml/2006/table">
            <a:tbl>
              <a:tblPr firstRow="1" bandRow="1">
                <a:tableStyleId>{5940675A-B579-460E-94D1-54222C63F5DA}</a:tableStyleId>
              </a:tblPr>
              <a:tblGrid>
                <a:gridCol w="518160"/>
                <a:gridCol w="4526280"/>
                <a:gridCol w="304800"/>
                <a:gridCol w="381000"/>
                <a:gridCol w="416560"/>
                <a:gridCol w="416560"/>
              </a:tblGrid>
              <a:tr h="330491">
                <a:tc gridSpan="6">
                  <a:txBody>
                    <a:bodyPr/>
                    <a:lstStyle/>
                    <a:p>
                      <a:pPr algn="ctr">
                        <a:lnSpc>
                          <a:spcPct val="100000"/>
                        </a:lnSpc>
                        <a:spcAft>
                          <a:spcPts val="0"/>
                        </a:spcAft>
                      </a:pPr>
                      <a:r>
                        <a:rPr lang="en-US" sz="1500" b="1" dirty="0" smtClean="0"/>
                        <a:t>Literary Text</a:t>
                      </a:r>
                      <a:endParaRPr lang="en-US"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143930">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I can find key points that indicate a plot change or development in a text. </a:t>
                      </a: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RL.6.3</a:t>
                      </a:r>
                      <a:endParaRPr lang="en-US" sz="1000" b="0" dirty="0" smtClean="0">
                        <a:solidFill>
                          <a:srgbClr val="000000"/>
                        </a:solidFill>
                        <a:effectLst/>
                        <a:latin typeface="+mn-lt"/>
                        <a:ea typeface="Times New Roman"/>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00536">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Justify how a character responds or changes as the plot moves toward a resolution. </a:t>
                      </a:r>
                      <a:r>
                        <a:rPr kumimoji="0" lang="en-US" sz="1000" b="0" i="0" u="none" strike="noStrike" kern="1200" cap="none" spc="0" normalizeH="0" baseline="0" noProof="0" dirty="0" smtClean="0">
                          <a:ln>
                            <a:noFill/>
                          </a:ln>
                          <a:solidFill>
                            <a:srgbClr val="000000"/>
                          </a:solidFill>
                          <a:effectLst/>
                          <a:uLnTx/>
                          <a:uFillTx/>
                          <a:latin typeface="+mn-lt"/>
                          <a:ea typeface="Times New Roman"/>
                          <a:cs typeface="Arial"/>
                        </a:rPr>
                        <a:t>RL.6.3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0" u="sng" dirty="0" smtClean="0">
                          <a:effectLst/>
                          <a:latin typeface="+mn-lt"/>
                          <a:ea typeface="Calibri"/>
                          <a:cs typeface="Helvetica"/>
                        </a:rPr>
                        <a:t>I can explain</a:t>
                      </a:r>
                      <a:r>
                        <a:rPr lang="en-US" sz="1000" b="0" dirty="0" smtClean="0">
                          <a:effectLst/>
                          <a:latin typeface="+mn-lt"/>
                          <a:ea typeface="Calibri"/>
                          <a:cs typeface="Helvetica"/>
                        </a:rPr>
                        <a:t> how an author uses point of view in a text as a literary device.</a:t>
                      </a:r>
                      <a:r>
                        <a:rPr lang="en-US" sz="1000" b="0" baseline="0" dirty="0" smtClean="0">
                          <a:effectLst/>
                          <a:latin typeface="+mn-lt"/>
                          <a:ea typeface="Calibri"/>
                          <a:cs typeface="Helvetica"/>
                        </a:rPr>
                        <a:t> </a:t>
                      </a:r>
                      <a:r>
                        <a:rPr lang="en-US" sz="1000" b="0" dirty="0" smtClean="0">
                          <a:solidFill>
                            <a:srgbClr val="000000"/>
                          </a:solidFill>
                          <a:effectLst/>
                          <a:latin typeface="+mn-lt"/>
                          <a:ea typeface="Times New Roman"/>
                          <a:cs typeface="Times New Roman"/>
                        </a:rPr>
                        <a:t>RL.6.6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61348">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0" u="none" dirty="0" smtClean="0">
                          <a:solidFill>
                            <a:srgbClr val="000000"/>
                          </a:solidFill>
                          <a:effectLst/>
                          <a:latin typeface="+mn-lt"/>
                          <a:ea typeface="Times New Roman"/>
                          <a:cs typeface="Times New Roman"/>
                        </a:rPr>
                        <a:t>I can describe </a:t>
                      </a:r>
                      <a:r>
                        <a:rPr lang="en-US" sz="1000" b="0" dirty="0" smtClean="0">
                          <a:solidFill>
                            <a:srgbClr val="000000"/>
                          </a:solidFill>
                          <a:effectLst/>
                          <a:latin typeface="+mn-lt"/>
                          <a:ea typeface="Times New Roman"/>
                          <a:cs typeface="Times New Roman"/>
                        </a:rPr>
                        <a:t>ways an author uses points of view to influence readers </a:t>
                      </a:r>
                      <a:r>
                        <a:rPr lang="en-US" sz="1000" b="0" baseline="0" dirty="0" smtClean="0">
                          <a:solidFill>
                            <a:srgbClr val="000000"/>
                          </a:solidFill>
                          <a:effectLst/>
                          <a:latin typeface="+mn-lt"/>
                          <a:ea typeface="Times New Roman"/>
                          <a:cs typeface="Times New Roman"/>
                        </a:rPr>
                        <a:t> </a:t>
                      </a:r>
                      <a:r>
                        <a:rPr lang="en-US" sz="1000" b="0" dirty="0" smtClean="0">
                          <a:solidFill>
                            <a:srgbClr val="000000"/>
                          </a:solidFill>
                          <a:effectLst/>
                          <a:latin typeface="+mn-lt"/>
                          <a:ea typeface="Times New Roman"/>
                          <a:cs typeface="Times New Roman"/>
                        </a:rPr>
                        <a:t>RL.6.6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17954">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I understand how different genres approach themes and topics. </a:t>
                      </a:r>
                      <a:r>
                        <a:rPr lang="en-US" sz="1000" b="0" dirty="0" smtClean="0">
                          <a:solidFill>
                            <a:srgbClr val="000000"/>
                          </a:solidFill>
                          <a:effectLst/>
                          <a:latin typeface="+mn-lt"/>
                          <a:ea typeface="Times New Roman"/>
                          <a:cs typeface="Times New Roman"/>
                        </a:rPr>
                        <a:t>RL.6.9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407144">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I compare and contrast  how the text structures of different genres contribute to their approaches in similar themes and topics.</a:t>
                      </a: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 </a:t>
                      </a:r>
                      <a:r>
                        <a:rPr lang="en-US" sz="1000" b="0" dirty="0" smtClean="0">
                          <a:solidFill>
                            <a:srgbClr val="000000"/>
                          </a:solidFill>
                          <a:effectLst/>
                          <a:latin typeface="+mn-lt"/>
                          <a:ea typeface="Times New Roman"/>
                          <a:cs typeface="Times New Roman"/>
                        </a:rPr>
                        <a:t>RL.6.9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459177">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I can cite evidence to show </a:t>
                      </a:r>
                      <a:r>
                        <a:rPr kumimoji="0" lang="en-US" sz="1000" b="0" i="0" u="none" strike="noStrike" kern="1200" cap="none" spc="0" normalizeH="0" baseline="0" noProof="0" dirty="0" smtClean="0">
                          <a:ln>
                            <a:noFill/>
                          </a:ln>
                          <a:solidFill>
                            <a:prstClr val="black"/>
                          </a:solidFill>
                          <a:effectLst/>
                          <a:uLnTx/>
                          <a:uFillTx/>
                          <a:latin typeface="+mn-lt"/>
                          <a:ea typeface="Calibri"/>
                          <a:cs typeface="Calibri"/>
                        </a:rPr>
                        <a:t>how the author’s point of view is developed in a text for a specific purpose. </a:t>
                      </a: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RL.6.6</a:t>
                      </a:r>
                    </a:p>
                  </a:txBody>
                  <a:tcPr marL="97155" marR="97155" marT="47897" marB="47897" anchor="ctr">
                    <a:solidFill>
                      <a:schemeClr val="bg1"/>
                    </a:solidFill>
                  </a:tcPr>
                </a:tc>
                <a:tc hMerge="1">
                  <a:txBody>
                    <a:bodyPr/>
                    <a:lstStyle/>
                    <a:p>
                      <a:endParaRPr lang="en-US"/>
                    </a:p>
                  </a:txBody>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378926">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I compare approaches to similar themes or topics across multiple texts.</a:t>
                      </a:r>
                      <a:r>
                        <a:rPr lang="en-US" sz="1000" b="0" baseline="0" dirty="0" smtClean="0">
                          <a:solidFill>
                            <a:srgbClr val="000000"/>
                          </a:solidFill>
                          <a:effectLst/>
                          <a:latin typeface="+mn-lt"/>
                          <a:ea typeface="Times New Roman"/>
                          <a:cs typeface="Times New Roman"/>
                        </a:rPr>
                        <a:t>RL.6.9</a:t>
                      </a:r>
                      <a:endParaRPr lang="en-US" sz="1000" b="0" dirty="0" smtClean="0">
                        <a:effectLst/>
                        <a:latin typeface="+mn-lt"/>
                        <a:ea typeface="Calibri"/>
                        <a:cs typeface="Times New Roman"/>
                      </a:endParaRPr>
                    </a:p>
                  </a:txBody>
                  <a:tcPr marL="97155" marR="97155" marT="47897" marB="47897"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Calibri"/>
                          <a:cs typeface="Times New Roman"/>
                        </a:rPr>
                        <a:t>3</a:t>
                      </a:r>
                    </a:p>
                  </a:txBody>
                  <a:tcPr marL="97155" marR="97155" marT="47897" marB="47897" anchor="ctr">
                    <a:solidFill>
                      <a:schemeClr val="bg1"/>
                    </a:solidFill>
                  </a:tcPr>
                </a:tc>
                <a:tc>
                  <a:txBody>
                    <a:bodyPr/>
                    <a:lstStyle/>
                    <a:p>
                      <a:pPr marL="0" marR="0" algn="ctr">
                        <a:lnSpc>
                          <a:spcPct val="115000"/>
                        </a:lnSpc>
                        <a:spcBef>
                          <a:spcPts val="0"/>
                        </a:spcBef>
                        <a:spcAft>
                          <a:spcPts val="0"/>
                        </a:spcAft>
                      </a:pPr>
                      <a:r>
                        <a:rPr lang="en-US" sz="14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518160" y="218198"/>
            <a:ext cx="6554046" cy="466633"/>
          </a:xfrm>
          <a:prstGeom prst="rect">
            <a:avLst/>
          </a:prstGeom>
          <a:noFill/>
        </p:spPr>
        <p:txBody>
          <a:bodyPr wrap="square" lIns="96359" tIns="48180" rIns="96359" bIns="48180" rtlCol="0">
            <a:spAutoFit/>
          </a:bodyPr>
          <a:lstStyle/>
          <a:p>
            <a:r>
              <a:rPr lang="en-US" sz="1200" b="1" dirty="0"/>
              <a:t>Student Scoring </a:t>
            </a:r>
            <a:r>
              <a:rPr lang="en-US" sz="1200" dirty="0"/>
              <a:t>Color the box green if your answer was correct. Color the box red if your answer was not correct.</a:t>
            </a:r>
          </a:p>
        </p:txBody>
      </p:sp>
      <p:sp>
        <p:nvSpPr>
          <p:cNvPr id="6" name="Curved Down Arrow 5"/>
          <p:cNvSpPr/>
          <p:nvPr/>
        </p:nvSpPr>
        <p:spPr>
          <a:xfrm rot="1019646">
            <a:off x="6113826" y="3948599"/>
            <a:ext cx="870495" cy="2917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6116314" y="751280"/>
            <a:ext cx="852958" cy="3075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714163138"/>
              </p:ext>
            </p:extLst>
          </p:nvPr>
        </p:nvGraphicFramePr>
        <p:xfrm>
          <a:off x="506505" y="7035680"/>
          <a:ext cx="6580095" cy="2116182"/>
        </p:xfrm>
        <a:graphic>
          <a:graphicData uri="http://schemas.openxmlformats.org/drawingml/2006/table">
            <a:tbl>
              <a:tblPr firstRow="1" bandRow="1">
                <a:tableStyleId>{5940675A-B579-460E-94D1-54222C63F5DA}</a:tableStyleId>
              </a:tblPr>
              <a:tblGrid>
                <a:gridCol w="560295"/>
                <a:gridCol w="4648200"/>
                <a:gridCol w="457200"/>
                <a:gridCol w="457200"/>
                <a:gridCol w="457200"/>
              </a:tblGrid>
              <a:tr h="0">
                <a:tc gridSpan="5">
                  <a:txBody>
                    <a:bodyPr/>
                    <a:lstStyle/>
                    <a:p>
                      <a:pPr algn="ctr">
                        <a:lnSpc>
                          <a:spcPct val="100000"/>
                        </a:lnSpc>
                        <a:spcAft>
                          <a:spcPts val="0"/>
                        </a:spcAft>
                      </a:pPr>
                      <a:r>
                        <a:rPr lang="en-US" sz="1400" b="1" dirty="0" smtClean="0">
                          <a:solidFill>
                            <a:schemeClr val="tx1"/>
                          </a:solidFill>
                        </a:rPr>
                        <a:t>Writing</a:t>
                      </a:r>
                      <a:endParaRPr lang="en-U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452846">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0" i="0" kern="1200" baseline="0" dirty="0" smtClean="0">
                          <a:solidFill>
                            <a:schemeClr val="tx1"/>
                          </a:solidFill>
                          <a:effectLst/>
                          <a:latin typeface="+mn-lt"/>
                          <a:ea typeface="Times New Roman"/>
                          <a:cs typeface="Times New Roman"/>
                        </a:rPr>
                        <a:t>Write an introduction to the student’s argumentative letter that establishes  and introduces a clear claim about afterschool STEM programs. W.6.1c</a:t>
                      </a: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0" dirty="0" smtClean="0">
                          <a:solidFill>
                            <a:schemeClr val="tx1"/>
                          </a:solidFill>
                          <a:latin typeface="+mn-lt"/>
                          <a:cs typeface="Helvetica" panose="020B0604020202020204" pitchFamily="34" charset="0"/>
                        </a:rPr>
                        <a:t>Choose the two sentences that should be deleted because they are least supportive of the claim in the student’s draft of an argumentative essay.</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0" dirty="0" smtClean="0">
                          <a:solidFill>
                            <a:schemeClr val="tx1"/>
                          </a:solidFill>
                          <a:latin typeface="+mn-lt"/>
                          <a:cs typeface="Helvetica" panose="020B0604020202020204" pitchFamily="34" charset="0"/>
                        </a:rPr>
                        <a:t>W.6.1b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Helvetica" panose="020B0604020202020204" pitchFamily="34" charset="0"/>
                        </a:rPr>
                        <a:t>Which two verbs would be more precise and grade appropriate to replace the underlined verbs? L.2.6d</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dirty="0" smtClean="0">
                          <a:solidFill>
                            <a:schemeClr val="tx1"/>
                          </a:solidFill>
                          <a:effectLst/>
                        </a:rPr>
                        <a:t>A student needs to edit his sentences.  Which two sentences do not have  errors in grammar usage? L.6.1c</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4160021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673417"/>
          </a:xfrm>
          <a:prstGeom prst="rect">
            <a:avLst/>
          </a:prstGeom>
          <a:noFill/>
        </p:spPr>
        <p:txBody>
          <a:bodyPr wrap="square" rtlCol="0">
            <a:spAutoFit/>
          </a:bodyPr>
          <a:lstStyle/>
          <a:p>
            <a:r>
              <a:rPr lang="en-US" sz="1540" b="1" dirty="0"/>
              <a:t>STEM </a:t>
            </a:r>
            <a:r>
              <a:rPr lang="en-US" sz="1320" i="1" dirty="0"/>
              <a:t>continued…</a:t>
            </a:r>
          </a:p>
          <a:p>
            <a:endParaRPr lang="en-US" sz="1320" i="1" dirty="0"/>
          </a:p>
          <a:p>
            <a:r>
              <a:rPr lang="en-US" sz="1320" b="1" dirty="0"/>
              <a:t>Facilitator says: </a:t>
            </a:r>
            <a:r>
              <a:rPr lang="en-US" sz="1320" dirty="0"/>
              <a:t>“Today we are going to watch a video that will introduce us to what STEM is. Before we begin, what do you think STEM is?”</a:t>
            </a:r>
          </a:p>
          <a:p>
            <a:endParaRPr lang="en-US" sz="1320" b="1" dirty="0"/>
          </a:p>
          <a:p>
            <a:r>
              <a:rPr lang="en-US" sz="1320" b="1" dirty="0"/>
              <a:t>Possible student responses (</a:t>
            </a:r>
            <a:r>
              <a:rPr lang="en-US" sz="1320" b="1" i="1" dirty="0"/>
              <a:t>unscripted</a:t>
            </a:r>
            <a:r>
              <a:rPr lang="en-US" sz="1320" b="1" dirty="0"/>
              <a:t>)</a:t>
            </a:r>
          </a:p>
          <a:p>
            <a:pPr marL="188595" indent="-188595">
              <a:buFont typeface="Arial" panose="020B0604020202020204" pitchFamily="34" charset="0"/>
              <a:buChar char="•"/>
            </a:pPr>
            <a:r>
              <a:rPr lang="en-US" sz="1320" dirty="0"/>
              <a:t>I think STEM has something to do with science and technology.</a:t>
            </a:r>
          </a:p>
          <a:p>
            <a:pPr marL="188595" indent="-188595">
              <a:buFont typeface="Arial" panose="020B0604020202020204" pitchFamily="34" charset="0"/>
              <a:buChar char="•"/>
            </a:pPr>
            <a:r>
              <a:rPr lang="en-US" sz="1320" dirty="0"/>
              <a:t>I think it is a part of a plant.</a:t>
            </a:r>
          </a:p>
          <a:p>
            <a:pPr marL="188595" indent="-188595">
              <a:buFont typeface="Arial" panose="020B0604020202020204" pitchFamily="34" charset="0"/>
              <a:buChar char="•"/>
            </a:pPr>
            <a:r>
              <a:rPr lang="en-US" sz="1320" dirty="0"/>
              <a:t>I think it a type of school.</a:t>
            </a:r>
          </a:p>
          <a:p>
            <a:endParaRPr lang="en-US" sz="1320" dirty="0"/>
          </a:p>
          <a:p>
            <a:r>
              <a:rPr lang="en-US" sz="1320" b="1" dirty="0"/>
              <a:t>Facilitator says: </a:t>
            </a:r>
            <a:r>
              <a:rPr lang="en-US" sz="1320" dirty="0"/>
              <a:t>“Those are all great ideas! STEM is an approach to education that stands for Science, Technology, Engineering and Mathematics.  It is what we call an interdisciplinary approach to learning and working, which means blending multiple subjects together to look at a topic in different ways.  The video we are about to watch will show how STEM is an interdisciplinary approach to thinking about issues.  Later we will work together to do the same!”</a:t>
            </a:r>
            <a:endParaRPr lang="en-US" sz="1320" b="1" dirty="0"/>
          </a:p>
          <a:p>
            <a:endParaRPr lang="en-US" sz="1320" b="1" dirty="0"/>
          </a:p>
          <a:p>
            <a:r>
              <a:rPr lang="en-US" sz="1320" dirty="0"/>
              <a:t>[Display the video on the </a:t>
            </a:r>
            <a:r>
              <a:rPr lang="en-US" sz="1320" dirty="0" err="1"/>
              <a:t>SMARTBoard</a:t>
            </a:r>
            <a:r>
              <a:rPr lang="en-US" sz="1320" dirty="0"/>
              <a:t>/Computer/Projector: </a:t>
            </a:r>
            <a:r>
              <a:rPr lang="en-US" sz="1320" dirty="0">
                <a:hlinkClick r:id="rId2"/>
              </a:rPr>
              <a:t>http://www.clevercrazes.com/page/What_Is_STEM/79/55/</a:t>
            </a:r>
            <a:r>
              <a:rPr lang="en-US" sz="1320" dirty="0"/>
              <a:t> ]</a:t>
            </a:r>
          </a:p>
          <a:p>
            <a:endParaRPr lang="en-US" sz="1320" b="1" dirty="0"/>
          </a:p>
          <a:p>
            <a:r>
              <a:rPr lang="en-US" sz="1320" b="1" dirty="0"/>
              <a:t>Facilitator says:  </a:t>
            </a:r>
            <a:r>
              <a:rPr lang="en-US" sz="1320" dirty="0"/>
              <a:t>[Write and read aloud “What were some of the ways that the video looked at light?  Be sure to keep in mind that they thought about it as a problem and also as a way to help people.”]</a:t>
            </a:r>
          </a:p>
          <a:p>
            <a:endParaRPr lang="en-US" sz="1320" dirty="0"/>
          </a:p>
          <a:p>
            <a:r>
              <a:rPr lang="en-US" sz="1320" dirty="0"/>
              <a:t>[Give the students three minutes to discuss and write down their thoughts. After about three minutes, have students share their ideas with the class. Ask the students to share their response to the question and record them under the initial question.]</a:t>
            </a:r>
          </a:p>
          <a:p>
            <a:endParaRPr lang="en-US" sz="1320" dirty="0"/>
          </a:p>
          <a:p>
            <a:r>
              <a:rPr lang="en-US" sz="1320" b="1" dirty="0"/>
              <a:t>Possible student responses (</a:t>
            </a:r>
            <a:r>
              <a:rPr lang="en-US" sz="1320" b="1" i="1" dirty="0"/>
              <a:t>unscripted</a:t>
            </a:r>
            <a:r>
              <a:rPr lang="en-US" sz="1320" b="1" dirty="0"/>
              <a:t>)</a:t>
            </a:r>
          </a:p>
          <a:p>
            <a:pPr marL="188595" indent="-188595">
              <a:buFont typeface="Arial" panose="020B0604020202020204" pitchFamily="34" charset="0"/>
              <a:buChar char="•"/>
            </a:pPr>
            <a:r>
              <a:rPr lang="en-US" sz="1320" dirty="0"/>
              <a:t>Light comes from the sun.</a:t>
            </a:r>
          </a:p>
          <a:p>
            <a:pPr marL="188595" indent="-188595">
              <a:buFont typeface="Arial" panose="020B0604020202020204" pitchFamily="34" charset="0"/>
              <a:buChar char="•"/>
            </a:pPr>
            <a:r>
              <a:rPr lang="en-US" sz="1320" dirty="0"/>
              <a:t>Light from the sun gives us Vitamin D.</a:t>
            </a:r>
          </a:p>
          <a:p>
            <a:pPr marL="188595" indent="-188595">
              <a:buFont typeface="Arial" panose="020B0604020202020204" pitchFamily="34" charset="0"/>
              <a:buChar char="•"/>
            </a:pPr>
            <a:r>
              <a:rPr lang="en-US" sz="1320" dirty="0"/>
              <a:t>Light allows us to see colors, like in a rainbow.</a:t>
            </a:r>
          </a:p>
          <a:p>
            <a:pPr marL="188595" indent="-188595">
              <a:buFont typeface="Arial" panose="020B0604020202020204" pitchFamily="34" charset="0"/>
              <a:buChar char="•"/>
            </a:pPr>
            <a:r>
              <a:rPr lang="en-US" sz="1320" dirty="0"/>
              <a:t>Light is used to light up our houses.</a:t>
            </a:r>
          </a:p>
          <a:p>
            <a:pPr marL="188595" indent="-188595">
              <a:buFont typeface="Arial" panose="020B0604020202020204" pitchFamily="34" charset="0"/>
              <a:buChar char="•"/>
            </a:pPr>
            <a:r>
              <a:rPr lang="en-US" sz="1320" dirty="0"/>
              <a:t>Light is a problem for us because it causes our skin to burn.</a:t>
            </a:r>
          </a:p>
          <a:p>
            <a:endParaRPr lang="en-US" sz="1320" b="1" dirty="0"/>
          </a:p>
          <a:p>
            <a:r>
              <a:rPr lang="en-US" sz="1320" b="1" dirty="0"/>
              <a:t>Facilitator says: </a:t>
            </a:r>
            <a:r>
              <a:rPr lang="en-US" sz="1320" dirty="0"/>
              <a:t>“You are right! The students in the video showed us that we can look at light from a variety of perspectives. Remember that this is called an </a:t>
            </a:r>
            <a:r>
              <a:rPr lang="en-US" sz="1320" i="1" dirty="0"/>
              <a:t>interdisciplinary</a:t>
            </a:r>
            <a:r>
              <a:rPr lang="en-US" sz="1320" dirty="0"/>
              <a:t> approach.  You are going to use this approach to think about water. </a:t>
            </a:r>
          </a:p>
          <a:p>
            <a:endParaRPr lang="en-US" sz="1320" dirty="0"/>
          </a:p>
          <a:p>
            <a:r>
              <a:rPr lang="en-US" sz="1320" dirty="0"/>
              <a:t>[Write and read aloud: “Let’s start with a way of thinking about water.  How and where is water represented in our world?”]</a:t>
            </a:r>
          </a:p>
          <a:p>
            <a:endParaRPr lang="en-US" sz="1320" dirty="0"/>
          </a:p>
          <a:p>
            <a:r>
              <a:rPr lang="en-US" sz="1320" dirty="0"/>
              <a:t>[Give the students four minutes to discuss and write down their thoughts. After about four minutes, have students share their ideas with the class. Ask the students to share their responses to the question and record them on the board.]</a:t>
            </a:r>
          </a:p>
          <a:p>
            <a:endParaRPr lang="en-US" sz="1320" dirty="0"/>
          </a:p>
          <a:p>
            <a:endParaRPr lang="en-US" sz="1320" b="1" dirty="0"/>
          </a:p>
          <a:p>
            <a:endParaRPr lang="en-US" sz="1320" b="1" dirty="0"/>
          </a:p>
        </p:txBody>
      </p:sp>
    </p:spTree>
    <p:extLst>
      <p:ext uri="{BB962C8B-B14F-4D97-AF65-F5344CB8AC3E}">
        <p14:creationId xmlns:p14="http://schemas.microsoft.com/office/powerpoint/2010/main" val="187047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267152"/>
          </a:xfrm>
          <a:prstGeom prst="rect">
            <a:avLst/>
          </a:prstGeom>
          <a:noFill/>
        </p:spPr>
        <p:txBody>
          <a:bodyPr wrap="square" rtlCol="0">
            <a:spAutoFit/>
          </a:bodyPr>
          <a:lstStyle/>
          <a:p>
            <a:r>
              <a:rPr lang="en-US" sz="1540" b="1" dirty="0"/>
              <a:t>STEM </a:t>
            </a:r>
            <a:r>
              <a:rPr lang="en-US" sz="1320" i="1" dirty="0"/>
              <a:t>continued…</a:t>
            </a:r>
          </a:p>
          <a:p>
            <a:endParaRPr lang="en-US" sz="1320" i="1" dirty="0"/>
          </a:p>
          <a:p>
            <a:r>
              <a:rPr lang="en-US" sz="1320" b="1" dirty="0"/>
              <a:t>Possible student responses (</a:t>
            </a:r>
            <a:r>
              <a:rPr lang="en-US" sz="1320" b="1" i="1" dirty="0"/>
              <a:t>unscripted</a:t>
            </a:r>
            <a:r>
              <a:rPr lang="en-US" sz="1320" b="1" dirty="0"/>
              <a:t>)</a:t>
            </a:r>
          </a:p>
          <a:p>
            <a:pPr marL="188595" indent="-188595">
              <a:buFont typeface="Arial" panose="020B0604020202020204" pitchFamily="34" charset="0"/>
              <a:buChar char="•"/>
            </a:pPr>
            <a:r>
              <a:rPr lang="en-US" sz="1320" dirty="0"/>
              <a:t>We find water in lakes, oceans, rivers and swimming  pools. </a:t>
            </a:r>
          </a:p>
          <a:p>
            <a:pPr marL="188595" indent="-188595">
              <a:buFont typeface="Arial" panose="020B0604020202020204" pitchFamily="34" charset="0"/>
              <a:buChar char="•"/>
            </a:pPr>
            <a:r>
              <a:rPr lang="en-US" sz="1320" dirty="0"/>
              <a:t>Water can come from a tap in our sink.</a:t>
            </a:r>
          </a:p>
          <a:p>
            <a:pPr marL="188595" indent="-188595">
              <a:buFont typeface="Arial" panose="020B0604020202020204" pitchFamily="34" charset="0"/>
              <a:buChar char="•"/>
            </a:pPr>
            <a:r>
              <a:rPr lang="en-US" sz="1320" dirty="0"/>
              <a:t>Water falls from the sky as rain, and is a part of the water cycle. </a:t>
            </a:r>
          </a:p>
          <a:p>
            <a:endParaRPr lang="en-US" sz="1320" b="1" dirty="0"/>
          </a:p>
          <a:p>
            <a:r>
              <a:rPr lang="en-US" sz="1320" b="1" dirty="0"/>
              <a:t>Facilitator: </a:t>
            </a:r>
            <a:r>
              <a:rPr lang="en-US" sz="1320" dirty="0"/>
              <a:t>[Write and read aloud “What kind of problems exist, related to water?”]</a:t>
            </a:r>
          </a:p>
          <a:p>
            <a:endParaRPr lang="en-US" sz="1320" dirty="0"/>
          </a:p>
          <a:p>
            <a:r>
              <a:rPr lang="en-US" sz="1320" dirty="0"/>
              <a:t>[Give the students four minutes to discuss and write down their thoughts. After about four minutes, have students share their ideas with the class. Ask the students to share their response to the question and record them under the initial question.]</a:t>
            </a:r>
          </a:p>
          <a:p>
            <a:endParaRPr lang="en-US" sz="1320" b="1" dirty="0"/>
          </a:p>
          <a:p>
            <a:r>
              <a:rPr lang="en-US" sz="1320" b="1" dirty="0"/>
              <a:t>Possible student responses (</a:t>
            </a:r>
            <a:r>
              <a:rPr lang="en-US" sz="1320" b="1" i="1" dirty="0"/>
              <a:t>unscripted</a:t>
            </a:r>
            <a:r>
              <a:rPr lang="en-US" sz="1320" b="1" dirty="0"/>
              <a:t>)</a:t>
            </a:r>
          </a:p>
          <a:p>
            <a:pPr marL="188595" indent="-188595">
              <a:buFont typeface="Arial" panose="020B0604020202020204" pitchFamily="34" charset="0"/>
              <a:buChar char="•"/>
            </a:pPr>
            <a:r>
              <a:rPr lang="en-US" sz="1320" dirty="0"/>
              <a:t>Clean drinking water is not available everywhere in the world.</a:t>
            </a:r>
          </a:p>
          <a:p>
            <a:pPr marL="188595" indent="-188595">
              <a:buFont typeface="Arial" panose="020B0604020202020204" pitchFamily="34" charset="0"/>
              <a:buChar char="•"/>
            </a:pPr>
            <a:r>
              <a:rPr lang="en-US" sz="1320" dirty="0"/>
              <a:t>When there isn’t enough water, we call that a drought.</a:t>
            </a:r>
          </a:p>
          <a:p>
            <a:pPr marL="188595" indent="-188595">
              <a:buFont typeface="Arial" panose="020B0604020202020204" pitchFamily="34" charset="0"/>
              <a:buChar char="•"/>
            </a:pPr>
            <a:r>
              <a:rPr lang="en-US" sz="1320" dirty="0"/>
              <a:t>When there is too much water (rain) we have floods.</a:t>
            </a:r>
          </a:p>
          <a:p>
            <a:pPr marL="188595" indent="-188595">
              <a:buFont typeface="Arial" panose="020B0604020202020204" pitchFamily="34" charset="0"/>
              <a:buChar char="•"/>
            </a:pPr>
            <a:r>
              <a:rPr lang="en-US" sz="1320" dirty="0"/>
              <a:t>Water levels are rising around the world.</a:t>
            </a:r>
          </a:p>
          <a:p>
            <a:endParaRPr lang="en-US" sz="1320" b="1" dirty="0"/>
          </a:p>
          <a:p>
            <a:r>
              <a:rPr lang="en-US" sz="1320" b="1" dirty="0"/>
              <a:t>Facilitator says:</a:t>
            </a:r>
            <a:r>
              <a:rPr lang="en-US" sz="1320" dirty="0"/>
              <a:t> “Water can cause problems, like we just talked about, but it can also help us solve them.”</a:t>
            </a:r>
          </a:p>
          <a:p>
            <a:endParaRPr lang="en-US" sz="1320" dirty="0"/>
          </a:p>
          <a:p>
            <a:r>
              <a:rPr lang="en-US" sz="1320" dirty="0"/>
              <a:t>[Write and read aloud: “What are some ways we can use water to solve problems?”]</a:t>
            </a:r>
          </a:p>
          <a:p>
            <a:endParaRPr lang="en-US" sz="1320" dirty="0"/>
          </a:p>
          <a:p>
            <a:r>
              <a:rPr lang="en-US" sz="1320" dirty="0"/>
              <a:t>[Give the students four minutes to discuss and write down their thoughts. After about four minutes, have students share their ideas with the class. Ask the students to share their responses to the question and record them under the initial question.]</a:t>
            </a:r>
          </a:p>
          <a:p>
            <a:endParaRPr lang="en-US" sz="1320" dirty="0"/>
          </a:p>
          <a:p>
            <a:r>
              <a:rPr lang="en-US" sz="1320" b="1" dirty="0"/>
              <a:t>Possible student responses (</a:t>
            </a:r>
            <a:r>
              <a:rPr lang="en-US" sz="1320" b="1" i="1" dirty="0"/>
              <a:t>unscripted</a:t>
            </a:r>
            <a:r>
              <a:rPr lang="en-US" sz="1320" b="1" dirty="0"/>
              <a:t>)</a:t>
            </a:r>
          </a:p>
          <a:p>
            <a:pPr marL="188595" indent="-188595">
              <a:buFont typeface="Arial" panose="020B0604020202020204" pitchFamily="34" charset="0"/>
              <a:buChar char="•"/>
            </a:pPr>
            <a:r>
              <a:rPr lang="en-US" sz="1320" dirty="0"/>
              <a:t>Water can be used as an energy source in hydroelectric power.</a:t>
            </a:r>
          </a:p>
          <a:p>
            <a:pPr marL="188595" indent="-188595">
              <a:buFont typeface="Arial" panose="020B0604020202020204" pitchFamily="34" charset="0"/>
              <a:buChar char="•"/>
            </a:pPr>
            <a:r>
              <a:rPr lang="en-US" sz="1320" dirty="0"/>
              <a:t>It can be used to help farmers grow crops.</a:t>
            </a:r>
          </a:p>
          <a:p>
            <a:pPr marL="188595" indent="-188595">
              <a:buFont typeface="Arial" panose="020B0604020202020204" pitchFamily="34" charset="0"/>
              <a:buChar char="•"/>
            </a:pPr>
            <a:r>
              <a:rPr lang="en-US" sz="1320" dirty="0"/>
              <a:t>Clean water keeps us alive.</a:t>
            </a:r>
          </a:p>
          <a:p>
            <a:pPr marL="188595" indent="-188595">
              <a:buFont typeface="Arial" panose="020B0604020202020204" pitchFamily="34" charset="0"/>
              <a:buChar char="•"/>
            </a:pPr>
            <a:endParaRPr lang="en-US" sz="1320" b="1" dirty="0"/>
          </a:p>
          <a:p>
            <a:r>
              <a:rPr lang="en-US" sz="1320" b="1" dirty="0"/>
              <a:t>Facilitator says:</a:t>
            </a:r>
            <a:r>
              <a:rPr lang="en-US" sz="1320" dirty="0"/>
              <a:t> “We have looked at water as a way of creating and solving problems.”</a:t>
            </a:r>
          </a:p>
          <a:p>
            <a:endParaRPr lang="en-US" sz="1320" dirty="0"/>
          </a:p>
          <a:p>
            <a:r>
              <a:rPr lang="en-US" sz="1320" dirty="0"/>
              <a:t>[Write and read aloud: “What are some career opportunities that are associated with water?”]  </a:t>
            </a:r>
          </a:p>
          <a:p>
            <a:endParaRPr lang="en-US" sz="1320" b="1" dirty="0"/>
          </a:p>
          <a:p>
            <a:r>
              <a:rPr lang="en-US" sz="1320" dirty="0"/>
              <a:t>[Give the students four minutes to discuss and write down their thoughts. After four minutes, have students share their ideas with the class. Ask the students to share their responses to the question and record them under the initial question.]</a:t>
            </a:r>
          </a:p>
          <a:p>
            <a:endParaRPr lang="en-US" sz="1320" dirty="0"/>
          </a:p>
          <a:p>
            <a:r>
              <a:rPr lang="en-US" sz="1320" b="1" dirty="0"/>
              <a:t>Possible student responses (</a:t>
            </a:r>
            <a:r>
              <a:rPr lang="en-US" sz="1320" b="1" i="1" dirty="0"/>
              <a:t>unscripted</a:t>
            </a:r>
            <a:r>
              <a:rPr lang="en-US" sz="1320" b="1" dirty="0"/>
              <a:t>)</a:t>
            </a:r>
          </a:p>
          <a:p>
            <a:pPr marL="188595" indent="-188595">
              <a:buFont typeface="Arial" panose="020B0604020202020204" pitchFamily="34" charset="0"/>
              <a:buChar char="•"/>
            </a:pPr>
            <a:r>
              <a:rPr lang="en-US" sz="1320" dirty="0"/>
              <a:t>Working in a hydroelectric power plant.</a:t>
            </a:r>
          </a:p>
          <a:p>
            <a:pPr marL="188595" indent="-188595">
              <a:buFont typeface="Arial" panose="020B0604020202020204" pitchFamily="34" charset="0"/>
              <a:buChar char="•"/>
            </a:pPr>
            <a:r>
              <a:rPr lang="en-US" sz="1320" dirty="0"/>
              <a:t>Working as a marine biologist.</a:t>
            </a:r>
          </a:p>
          <a:p>
            <a:pPr marL="188595" indent="-188595">
              <a:buFont typeface="Arial" panose="020B0604020202020204" pitchFamily="34" charset="0"/>
              <a:buChar char="•"/>
            </a:pPr>
            <a:r>
              <a:rPr lang="en-US" sz="1320" dirty="0"/>
              <a:t>Working to bring clean water to people who do not have it. </a:t>
            </a:r>
          </a:p>
        </p:txBody>
      </p:sp>
    </p:spTree>
    <p:extLst>
      <p:ext uri="{BB962C8B-B14F-4D97-AF65-F5344CB8AC3E}">
        <p14:creationId xmlns:p14="http://schemas.microsoft.com/office/powerpoint/2010/main" val="319043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040" y="335280"/>
            <a:ext cx="6370320" cy="2157514"/>
          </a:xfrm>
          <a:prstGeom prst="rect">
            <a:avLst/>
          </a:prstGeom>
        </p:spPr>
        <p:txBody>
          <a:bodyPr wrap="square">
            <a:spAutoFit/>
          </a:bodyPr>
          <a:lstStyle/>
          <a:p>
            <a:r>
              <a:rPr lang="en-US" sz="1540" b="1" dirty="0"/>
              <a:t>STEM </a:t>
            </a:r>
            <a:r>
              <a:rPr lang="en-US" sz="1320" i="1" dirty="0"/>
              <a:t>continued…</a:t>
            </a:r>
          </a:p>
          <a:p>
            <a:endParaRPr lang="en-US" sz="1320" b="1" dirty="0"/>
          </a:p>
          <a:p>
            <a:r>
              <a:rPr lang="en-US" sz="1320" b="1" dirty="0"/>
              <a:t>Facilitator says: </a:t>
            </a:r>
            <a:r>
              <a:rPr lang="en-US" sz="1320" dirty="0"/>
              <a:t>“Remember that STEM is an interdisciplinary way of thinking about and using skills from Science, Technology, Engineering, Mathematics and even other academic areas! Today we used STEM skills to look at topics like light and water. </a:t>
            </a:r>
            <a:r>
              <a:rPr lang="en-US" sz="1320" b="1" dirty="0"/>
              <a:t> </a:t>
            </a:r>
            <a:r>
              <a:rPr lang="en-US" sz="1320" dirty="0"/>
              <a:t>In your performance task, you will be learning more about STEM education.  The group work you did today should help prepare you for the research and writing you will be doing in the performance task.” </a:t>
            </a:r>
          </a:p>
          <a:p>
            <a:endParaRPr lang="en-US" sz="1320" dirty="0"/>
          </a:p>
          <a:p>
            <a:r>
              <a:rPr lang="en-US" sz="1320" dirty="0"/>
              <a:t>Note: Facilitator should collect student notes from this activity.</a:t>
            </a:r>
          </a:p>
        </p:txBody>
      </p:sp>
    </p:spTree>
    <p:extLst>
      <p:ext uri="{BB962C8B-B14F-4D97-AF65-F5344CB8AC3E}">
        <p14:creationId xmlns:p14="http://schemas.microsoft.com/office/powerpoint/2010/main" val="1543616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969" y="478972"/>
            <a:ext cx="6816633" cy="1564783"/>
          </a:xfrm>
          <a:prstGeom prst="rect">
            <a:avLst/>
          </a:prstGeom>
          <a:noFill/>
        </p:spPr>
        <p:txBody>
          <a:bodyPr wrap="square" lIns="101848" tIns="50925" rIns="101848" bIns="50925" rtlCol="0">
            <a:spAutoFit/>
          </a:bodyPr>
          <a:lstStyle/>
          <a:p>
            <a:pPr lvl="0"/>
            <a:r>
              <a:rPr lang="en-US" sz="1800" b="1" u="sng" dirty="0">
                <a:solidFill>
                  <a:prstClr val="black"/>
                </a:solidFill>
              </a:rPr>
              <a:t>Directions</a:t>
            </a:r>
            <a:endParaRPr lang="en-US" sz="1600" dirty="0"/>
          </a:p>
          <a:p>
            <a:r>
              <a:rPr lang="en-US" sz="1100" dirty="0"/>
              <a:t>The HSD Elementary assessments are neither scripted nor timed assessments.   They are a tool to inform instructional decision making. </a:t>
            </a:r>
            <a:endParaRPr lang="en-US" sz="1100" dirty="0" smtClean="0"/>
          </a:p>
          <a:p>
            <a:endParaRPr lang="en-US" sz="1100" dirty="0"/>
          </a:p>
          <a:p>
            <a:r>
              <a:rPr lang="en-US" sz="1100" dirty="0"/>
              <a:t>All students should </a:t>
            </a:r>
            <a:r>
              <a:rPr lang="en-US" sz="1100" dirty="0" smtClean="0"/>
              <a:t>move toward </a:t>
            </a:r>
            <a:r>
              <a:rPr lang="en-US" sz="1100" dirty="0"/>
              <a:t>taking the assessments independently but many will need scaffolding strategies. If students </a:t>
            </a:r>
            <a:r>
              <a:rPr lang="en-US" sz="1100" b="1" dirty="0"/>
              <a:t>are not </a:t>
            </a:r>
            <a:r>
              <a:rPr lang="en-US" sz="1100" dirty="0"/>
              <a:t>reading at grade level and can’t read the text, </a:t>
            </a:r>
            <a:r>
              <a:rPr lang="en-US" sz="1100" b="1" dirty="0"/>
              <a:t>please read the stories </a:t>
            </a:r>
            <a:r>
              <a:rPr lang="en-US" sz="1100" dirty="0"/>
              <a:t>to the students and ask the questions.  Allow students to read the parts of the text that they can. Please note the level of  differentiation a student needed.</a:t>
            </a:r>
          </a:p>
        </p:txBody>
      </p:sp>
      <p:sp>
        <p:nvSpPr>
          <p:cNvPr id="2" name="Rectangle 1"/>
          <p:cNvSpPr/>
          <p:nvPr/>
        </p:nvSpPr>
        <p:spPr>
          <a:xfrm>
            <a:off x="490584" y="1995714"/>
            <a:ext cx="6883400" cy="646331"/>
          </a:xfrm>
          <a:prstGeom prst="rect">
            <a:avLst/>
          </a:prstGeom>
        </p:spPr>
        <p:txBody>
          <a:bodyPr wrap="square" lIns="91433" tIns="45717" rIns="91433" bIns="45717">
            <a:spAutoFit/>
          </a:bodyPr>
          <a:lstStyle/>
          <a:p>
            <a:pPr algn="ctr"/>
            <a:r>
              <a:rPr lang="en-US" sz="1400" b="1" dirty="0"/>
              <a:t>About this Assessment</a:t>
            </a:r>
          </a:p>
          <a:p>
            <a:endParaRPr lang="en-US" sz="1100" b="1" dirty="0"/>
          </a:p>
          <a:p>
            <a:r>
              <a:rPr lang="en-US" sz="1100" b="1" dirty="0"/>
              <a:t>This assessment includes:  </a:t>
            </a:r>
            <a:r>
              <a:rPr lang="en-US" sz="1100" dirty="0" smtClean="0"/>
              <a:t>Selected</a:t>
            </a:r>
            <a:r>
              <a:rPr lang="en-US" sz="1100" dirty="0">
                <a:solidFill>
                  <a:schemeClr val="accent6">
                    <a:lumMod val="75000"/>
                  </a:schemeClr>
                </a:solidFill>
              </a:rPr>
              <a:t> </a:t>
            </a:r>
            <a:r>
              <a:rPr lang="en-US" sz="1100" dirty="0" smtClean="0"/>
              <a:t>Response</a:t>
            </a:r>
            <a:r>
              <a:rPr lang="en-US" sz="1100" dirty="0"/>
              <a:t>, </a:t>
            </a:r>
            <a:r>
              <a:rPr lang="en-US" sz="1100" dirty="0" smtClean="0"/>
              <a:t>Constructed</a:t>
            </a:r>
            <a:r>
              <a:rPr lang="en-US" sz="1100" dirty="0">
                <a:solidFill>
                  <a:schemeClr val="accent6">
                    <a:lumMod val="75000"/>
                  </a:schemeClr>
                </a:solidFill>
              </a:rPr>
              <a:t> </a:t>
            </a:r>
            <a:r>
              <a:rPr lang="en-US" sz="1100" dirty="0" smtClean="0"/>
              <a:t>Response</a:t>
            </a:r>
            <a:r>
              <a:rPr lang="en-US" sz="1100" dirty="0"/>
              <a:t>, and a Performance Task.</a:t>
            </a:r>
          </a:p>
        </p:txBody>
      </p:sp>
      <p:graphicFrame>
        <p:nvGraphicFramePr>
          <p:cNvPr id="3" name="Table 2"/>
          <p:cNvGraphicFramePr>
            <a:graphicFrameLocks noGrp="1"/>
          </p:cNvGraphicFramePr>
          <p:nvPr>
            <p:extLst>
              <p:ext uri="{D42A27DB-BD31-4B8C-83A1-F6EECF244321}">
                <p14:modId xmlns:p14="http://schemas.microsoft.com/office/powerpoint/2010/main" val="1918903729"/>
              </p:ext>
            </p:extLst>
          </p:nvPr>
        </p:nvGraphicFramePr>
        <p:xfrm>
          <a:off x="543228" y="2711993"/>
          <a:ext cx="6467174" cy="1301206"/>
        </p:xfrm>
        <a:graphic>
          <a:graphicData uri="http://schemas.openxmlformats.org/drawingml/2006/table">
            <a:tbl>
              <a:tblPr firstRow="1" bandRow="1">
                <a:tableStyleId>{5940675A-B579-460E-94D1-54222C63F5DA}</a:tableStyleId>
              </a:tblPr>
              <a:tblGrid>
                <a:gridCol w="1818973"/>
                <a:gridCol w="2819399"/>
                <a:gridCol w="1828802"/>
              </a:tblGrid>
              <a:tr h="411480">
                <a:tc gridSpan="3">
                  <a:txBody>
                    <a:bodyPr/>
                    <a:lstStyle/>
                    <a:p>
                      <a:pPr algn="ctr"/>
                      <a:r>
                        <a:rPr lang="en-US" sz="1200" b="1" dirty="0" smtClean="0"/>
                        <a:t>Types of SBAC Constructed Response</a:t>
                      </a:r>
                      <a:r>
                        <a:rPr lang="en-US" sz="1200" b="1" baseline="0" dirty="0" smtClean="0"/>
                        <a:t> Rubrics in this Assessment</a:t>
                      </a:r>
                    </a:p>
                    <a:p>
                      <a:pPr algn="ctr"/>
                      <a:r>
                        <a:rPr lang="en-US" sz="900" b="1" baseline="0" dirty="0" smtClean="0">
                          <a:hlinkClick r:id="rId2"/>
                        </a:rPr>
                        <a:t>http://www.livebinders.com/play/play?id=774846</a:t>
                      </a:r>
                      <a:endParaRPr lang="en-US" sz="900" b="1" baseline="0" dirty="0" smtClean="0"/>
                    </a:p>
                  </a:txBody>
                  <a:tcPr anchor="ctr">
                    <a:solidFill>
                      <a:schemeClr val="bg1"/>
                    </a:solidFill>
                  </a:tcPr>
                </a:tc>
                <a:tc hMerge="1">
                  <a:txBody>
                    <a:bodyPr/>
                    <a:lstStyle/>
                    <a:p>
                      <a:endParaRPr lang="en-US"/>
                    </a:p>
                  </a:txBody>
                  <a:tcPr/>
                </a:tc>
                <a:tc hMerge="1">
                  <a:txBody>
                    <a:bodyPr/>
                    <a:lstStyle/>
                    <a:p>
                      <a:endParaRPr lang="en-US" dirty="0"/>
                    </a:p>
                  </a:txBody>
                  <a:tcPr/>
                </a:tc>
              </a:tr>
              <a:tr h="889726">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2-3 Point Extended Response</a:t>
                      </a:r>
                    </a:p>
                  </a:txBody>
                  <a:tcPr>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2-3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2-3 Point Write to Revise Rubrics as Needed</a:t>
                      </a:r>
                      <a:endParaRPr lang="en-US" sz="1000" b="0" dirty="0" smtClean="0"/>
                    </a:p>
                  </a:txBody>
                  <a:tcPr>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42101911"/>
              </p:ext>
            </p:extLst>
          </p:nvPr>
        </p:nvGraphicFramePr>
        <p:xfrm>
          <a:off x="634277" y="4151086"/>
          <a:ext cx="6596016" cy="4907280"/>
        </p:xfrm>
        <a:graphic>
          <a:graphicData uri="http://schemas.openxmlformats.org/drawingml/2006/table">
            <a:tbl>
              <a:tblPr firstRow="1" bandRow="1">
                <a:tableStyleId>{5940675A-B579-460E-94D1-54222C63F5DA}</a:tableStyleId>
              </a:tblPr>
              <a:tblGrid>
                <a:gridCol w="3551701"/>
                <a:gridCol w="3044315"/>
              </a:tblGrid>
              <a:tr h="609600">
                <a:tc gridSpan="2">
                  <a:txBody>
                    <a:bodyPr/>
                    <a:lstStyle/>
                    <a:p>
                      <a:pPr algn="ctr"/>
                      <a:r>
                        <a:rPr lang="en-US" sz="1400" b="1" dirty="0" smtClean="0"/>
                        <a:t>Quarter 4</a:t>
                      </a:r>
                      <a:r>
                        <a:rPr lang="en-US" sz="1400" b="1" baseline="0" dirty="0" smtClean="0"/>
                        <a:t> </a:t>
                      </a:r>
                      <a:r>
                        <a:rPr lang="en-US" sz="14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rPr>
                        <a:t>2 days</a:t>
                      </a:r>
                      <a:r>
                        <a:rPr lang="en-US" sz="900" b="1" u="none" baseline="0" dirty="0" smtClean="0">
                          <a:solidFill>
                            <a:srgbClr val="002060"/>
                          </a:solidFill>
                          <a:effectLst/>
                        </a:rPr>
                        <a:t> </a:t>
                      </a:r>
                      <a:r>
                        <a:rPr lang="en-US" sz="900" b="1" baseline="0" dirty="0" smtClean="0">
                          <a:solidFill>
                            <a:srgbClr val="002060"/>
                          </a:solidFill>
                        </a:rPr>
                        <a:t>to complete performance tasks.</a:t>
                      </a:r>
                      <a:endParaRPr lang="en-US" sz="900" b="1" dirty="0">
                        <a:solidFill>
                          <a:srgbClr val="002060"/>
                        </a:solidFill>
                      </a:endParaRPr>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74320">
                <a:tc>
                  <a:txBody>
                    <a:bodyPr/>
                    <a:lstStyle/>
                    <a:p>
                      <a:pPr algn="ctr"/>
                      <a:r>
                        <a:rPr lang="en-US" sz="1200" b="1" u="sng" dirty="0" smtClean="0"/>
                        <a:t>Part 1</a:t>
                      </a:r>
                      <a:endParaRPr lang="en-US" sz="1200" b="1" u="sng" dirty="0"/>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u="sng" dirty="0" smtClean="0"/>
                        <a:t>Part 2</a:t>
                      </a:r>
                      <a:endParaRPr lang="en-US" sz="1200" b="1" u="sng" dirty="0"/>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0155">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a:t>
                      </a:r>
                      <a:r>
                        <a:rPr lang="en-US" sz="900" dirty="0" smtClean="0">
                          <a:effectLst/>
                        </a:rPr>
                        <a:t>.  </a:t>
                      </a:r>
                      <a:r>
                        <a:rPr lang="en-US" sz="900" b="1" dirty="0" smtClean="0">
                          <a:solidFill>
                            <a:srgbClr val="C00000"/>
                          </a:solidFill>
                          <a:effectLst/>
                        </a:rPr>
                        <a:t>A teacher’s note-taking form with directions and  a note-taking form for your students to use for this assessment  is provided, or you may use whatever formats you’ve had past success with</a:t>
                      </a:r>
                      <a:r>
                        <a:rPr lang="en-US" sz="900" dirty="0" smtClean="0">
                          <a:effectLst/>
                        </a:rPr>
                        <a:t>. </a:t>
                      </a:r>
                      <a:r>
                        <a:rPr lang="en-US" sz="900" dirty="0" smtClean="0"/>
                        <a:t>Please have students practice using the note-taking page in this document </a:t>
                      </a:r>
                      <a:r>
                        <a:rPr lang="en-US" sz="900" b="1" u="sng" dirty="0" smtClean="0">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itchFamily="34" charset="0"/>
                        <a:buChar char="•"/>
                      </a:pPr>
                      <a:r>
                        <a:rPr lang="en-US" sz="1000" dirty="0" smtClean="0"/>
                        <a:t> </a:t>
                      </a:r>
                      <a:r>
                        <a:rPr lang="en-US" sz="1000" dirty="0" smtClean="0">
                          <a:solidFill>
                            <a:schemeClr val="tx1"/>
                          </a:solidFill>
                        </a:rPr>
                        <a:t>Class</a:t>
                      </a:r>
                      <a:r>
                        <a:rPr lang="en-US" sz="1000" baseline="0" dirty="0" smtClean="0">
                          <a:solidFill>
                            <a:schemeClr val="tx1"/>
                          </a:solidFill>
                        </a:rPr>
                        <a:t>room</a:t>
                      </a:r>
                      <a:r>
                        <a:rPr lang="en-US" sz="1000" baseline="0" dirty="0" smtClean="0">
                          <a:solidFill>
                            <a:schemeClr val="accent6">
                              <a:lumMod val="75000"/>
                            </a:schemeClr>
                          </a:solidFill>
                        </a:rPr>
                        <a:t> </a:t>
                      </a:r>
                      <a:r>
                        <a:rPr lang="en-US" sz="1000" baseline="0" dirty="0" smtClean="0"/>
                        <a:t>Activity</a:t>
                      </a:r>
                      <a:endParaRPr lang="en-US" sz="1000" dirty="0" smtClean="0"/>
                    </a:p>
                    <a:p>
                      <a:pPr>
                        <a:buFont typeface="Arial" pitchFamily="34" charset="0"/>
                        <a:buChar char="•"/>
                      </a:pPr>
                      <a:r>
                        <a:rPr lang="en-US" sz="1000" dirty="0" smtClean="0"/>
                        <a:t>     Plan your essay</a:t>
                      </a:r>
                      <a:r>
                        <a:rPr lang="en-US" sz="1000" baseline="0" dirty="0" smtClean="0"/>
                        <a:t> (brainstorming -pre-writing).</a:t>
                      </a:r>
                      <a:endParaRPr lang="en-US" sz="1000" b="1" u="sng" dirty="0" smtClean="0"/>
                    </a:p>
                    <a:p>
                      <a:pPr>
                        <a:buFont typeface="Arial" pitchFamily="34" charset="0"/>
                        <a:buChar char="•"/>
                      </a:pPr>
                      <a:r>
                        <a:rPr lang="en-US" sz="1000" baseline="0" dirty="0" smtClean="0"/>
                        <a:t>     </a:t>
                      </a:r>
                      <a:r>
                        <a:rPr lang="en-US" sz="1000" dirty="0" smtClean="0"/>
                        <a:t>Write,</a:t>
                      </a:r>
                      <a:r>
                        <a:rPr lang="en-US" sz="1000" baseline="0" dirty="0" smtClean="0"/>
                        <a:t> revise and edit (W.5)</a:t>
                      </a:r>
                    </a:p>
                    <a:p>
                      <a:pPr>
                        <a:buFont typeface="Arial" pitchFamily="34" charset="0"/>
                        <a:buChar char="•"/>
                      </a:pPr>
                      <a:r>
                        <a:rPr lang="en-US" sz="1000" b="1" u="none" dirty="0" smtClean="0"/>
                        <a:t>     </a:t>
                      </a:r>
                      <a:r>
                        <a:rPr lang="en-US" sz="1000" b="1" u="sng" dirty="0" smtClean="0">
                          <a:solidFill>
                            <a:srgbClr val="C00000"/>
                          </a:solidFill>
                        </a:rPr>
                        <a:t>Writing a Full Opinion</a:t>
                      </a:r>
                      <a:r>
                        <a:rPr lang="en-US" sz="1000" b="1" u="sng" baseline="0" dirty="0" smtClean="0">
                          <a:solidFill>
                            <a:srgbClr val="C00000"/>
                          </a:solidFill>
                        </a:rPr>
                        <a:t> composition.</a:t>
                      </a:r>
                      <a:endParaRPr lang="en-US" sz="1000" b="1" u="sng"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baseline="0" dirty="0" smtClean="0">
                        <a:solidFill>
                          <a:srgbClr val="002060"/>
                        </a:solidFill>
                      </a:endParaRPr>
                    </a:p>
                    <a:p>
                      <a:pPr marL="171450" marR="0" lvl="0" indent="0" algn="l" defTabSz="1018809"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Calibri"/>
                          <a:cs typeface="Calibri"/>
                        </a:rPr>
                        <a:t>This protocol focuses on the key elements of </a:t>
                      </a:r>
                      <a:r>
                        <a:rPr kumimoji="0" lang="en-US" sz="900" b="1" i="0" u="none" strike="noStrike" kern="1200" cap="none" spc="0" normalizeH="0" baseline="0" noProof="0" dirty="0" smtClean="0">
                          <a:ln>
                            <a:noFill/>
                          </a:ln>
                          <a:solidFill>
                            <a:prstClr val="black"/>
                          </a:solidFill>
                          <a:effectLst/>
                          <a:uLnTx/>
                          <a:uFillTx/>
                          <a:latin typeface="+mn-lt"/>
                          <a:ea typeface="Calibri"/>
                          <a:cs typeface="Calibri"/>
                        </a:rPr>
                        <a:t>writing opinion pieces:</a:t>
                      </a:r>
                      <a:endParaRPr kumimoji="0" lang="en-US" sz="900" b="1" i="0" u="none" strike="noStrike" kern="1200" cap="none" spc="0" normalizeH="0" baseline="0" noProof="0" dirty="0" smtClean="0">
                        <a:ln>
                          <a:noFill/>
                        </a:ln>
                        <a:solidFill>
                          <a:prstClr val="black"/>
                        </a:solidFill>
                        <a:effectLst/>
                        <a:uLnTx/>
                        <a:uFillTx/>
                        <a:latin typeface="+mn-lt"/>
                        <a:ea typeface="Calibri"/>
                        <a:cs typeface="Times New Roman"/>
                      </a:endParaRP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Statement of Purpose/Focus: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 clearly state your opinion?  Do you stay on topic?</a:t>
                      </a:r>
                      <a:endParaRPr kumimoji="0" lang="en-US" sz="900" b="1" i="0" u="none" strike="noStrike" kern="1200" cap="none" spc="0" normalizeH="0" baseline="0" noProof="0" dirty="0" smtClean="0">
                        <a:ln>
                          <a:noFill/>
                        </a:ln>
                        <a:solidFill>
                          <a:prstClr val="black"/>
                        </a:solidFill>
                        <a:effectLst/>
                        <a:uLnTx/>
                        <a:uFillTx/>
                        <a:latin typeface="+mn-lt"/>
                        <a:ea typeface="Calibri"/>
                        <a:cs typeface="Times New Roman"/>
                      </a:endParaRP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Organization: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your ideas flow logically from the introduction to conclusion?  Do you use effective transitions?</a:t>
                      </a: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Elaboration of Evidence: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 provide evidence from sources about your opinions and elaborate with specific information?</a:t>
                      </a: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Language and Vocabulary: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 express your ideas effectively?  Do you use precise language that is appropriate for your audience and purpose?</a:t>
                      </a: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Conventions: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 use punctuation, capitalization and spelling correctly?</a:t>
                      </a: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93784" y="9068709"/>
            <a:ext cx="6477000" cy="527053"/>
          </a:xfrm>
          <a:prstGeom prst="rect">
            <a:avLst/>
          </a:prstGeom>
        </p:spPr>
        <p:txBody>
          <a:bodyPr wrap="square" lIns="91433" tIns="45717" rIns="91433" bIns="45717">
            <a:spAutoFit/>
          </a:bodyPr>
          <a:lstStyle/>
          <a:p>
            <a:r>
              <a:rPr lang="en-US" sz="900" b="1" dirty="0"/>
              <a:t>There are  NO </a:t>
            </a:r>
            <a:r>
              <a:rPr lang="en-US" sz="900" b="1" dirty="0" smtClean="0"/>
              <a:t>technology-enhanced </a:t>
            </a:r>
            <a:r>
              <a:rPr lang="en-US" sz="900" b="1" dirty="0"/>
              <a:t>Items/Tasks (TE) Note:  It is </a:t>
            </a:r>
            <a:r>
              <a:rPr lang="en-US" sz="900" b="1" i="1" u="sng" dirty="0"/>
              <a:t>highly recommended</a:t>
            </a:r>
            <a:r>
              <a:rPr lang="en-US" sz="900" b="1" i="1" dirty="0"/>
              <a:t> </a:t>
            </a:r>
            <a:r>
              <a:rPr lang="en-US" sz="900" b="1" dirty="0"/>
              <a:t>that students have experiences with the following types of tasks from various </a:t>
            </a:r>
            <a:r>
              <a:rPr lang="en-US" sz="900" b="1" dirty="0" smtClean="0"/>
              <a:t>online </a:t>
            </a:r>
            <a:r>
              <a:rPr lang="en-US" sz="900" b="1" dirty="0"/>
              <a:t>instructional practice sites, as they are not on the HSD Elementary Assessments: </a:t>
            </a:r>
            <a:r>
              <a:rPr lang="en-US" sz="900" i="1" dirty="0"/>
              <a:t>reordering text, selecting and changing text, selecting text, and selecting from drop-down menu</a:t>
            </a:r>
          </a:p>
        </p:txBody>
      </p:sp>
    </p:spTree>
    <p:extLst>
      <p:ext uri="{BB962C8B-B14F-4D97-AF65-F5344CB8AC3E}">
        <p14:creationId xmlns:p14="http://schemas.microsoft.com/office/powerpoint/2010/main" val="2262159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5843</TotalTime>
  <Words>15944</Words>
  <Application>Microsoft Office PowerPoint</Application>
  <PresentationFormat>Custom</PresentationFormat>
  <Paragraphs>1811</Paragraphs>
  <Slides>50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Bookman Old Style</vt:lpstr>
      <vt:lpstr>Calibri</vt:lpstr>
      <vt:lpstr>Courier New</vt:lpstr>
      <vt:lpstr>Franklin Gothic Book</vt:lpstr>
      <vt:lpstr>FranklinGothic-Book</vt:lpstr>
      <vt:lpstr>GillSansMT</vt:lpstr>
      <vt:lpstr>Helvetica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760</cp:revision>
  <cp:lastPrinted>2015-06-21T23:25:14Z</cp:lastPrinted>
  <dcterms:created xsi:type="dcterms:W3CDTF">2013-06-13T16:49:22Z</dcterms:created>
  <dcterms:modified xsi:type="dcterms:W3CDTF">2016-04-22T17:41:11Z</dcterms:modified>
</cp:coreProperties>
</file>