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51"/>
  </p:notesMasterIdLst>
  <p:sldIdLst>
    <p:sldId id="256" r:id="rId2"/>
    <p:sldId id="457" r:id="rId3"/>
    <p:sldId id="502" r:id="rId4"/>
    <p:sldId id="505" r:id="rId5"/>
    <p:sldId id="506" r:id="rId6"/>
    <p:sldId id="507" r:id="rId7"/>
    <p:sldId id="508" r:id="rId8"/>
    <p:sldId id="509" r:id="rId9"/>
    <p:sldId id="459" r:id="rId10"/>
    <p:sldId id="503" r:id="rId11"/>
    <p:sldId id="310" r:id="rId12"/>
    <p:sldId id="489" r:id="rId13"/>
    <p:sldId id="335" r:id="rId14"/>
    <p:sldId id="499" r:id="rId15"/>
    <p:sldId id="500" r:id="rId16"/>
    <p:sldId id="501" r:id="rId17"/>
    <p:sldId id="435" r:id="rId18"/>
    <p:sldId id="370" r:id="rId19"/>
    <p:sldId id="407" r:id="rId20"/>
    <p:sldId id="495" r:id="rId21"/>
    <p:sldId id="496" r:id="rId22"/>
    <p:sldId id="373" r:id="rId23"/>
    <p:sldId id="453" r:id="rId24"/>
    <p:sldId id="484" r:id="rId25"/>
    <p:sldId id="275" r:id="rId26"/>
    <p:sldId id="485" r:id="rId27"/>
    <p:sldId id="481" r:id="rId28"/>
    <p:sldId id="497" r:id="rId29"/>
    <p:sldId id="483" r:id="rId30"/>
    <p:sldId id="482" r:id="rId31"/>
    <p:sldId id="479" r:id="rId32"/>
    <p:sldId id="480" r:id="rId33"/>
    <p:sldId id="504" r:id="rId34"/>
    <p:sldId id="461" r:id="rId35"/>
    <p:sldId id="462" r:id="rId36"/>
    <p:sldId id="463" r:id="rId37"/>
    <p:sldId id="464" r:id="rId38"/>
    <p:sldId id="467" r:id="rId39"/>
    <p:sldId id="470" r:id="rId40"/>
    <p:sldId id="478" r:id="rId41"/>
    <p:sldId id="402" r:id="rId42"/>
    <p:sldId id="395" r:id="rId43"/>
    <p:sldId id="439" r:id="rId44"/>
    <p:sldId id="498" r:id="rId45"/>
    <p:sldId id="405" r:id="rId46"/>
    <p:sldId id="406" r:id="rId47"/>
    <p:sldId id="361" r:id="rId48"/>
    <p:sldId id="380" r:id="rId49"/>
    <p:sldId id="320" r:id="rId50"/>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807" autoAdjust="0"/>
  </p:normalViewPr>
  <p:slideViewPr>
    <p:cSldViewPr>
      <p:cViewPr>
        <p:scale>
          <a:sx n="95" d="100"/>
          <a:sy n="95" d="100"/>
        </p:scale>
        <p:origin x="1716" y="-6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4/22/2016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0" name="Shape 150"/>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1933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0288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72324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6" name="Shape 16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6378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3423440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12</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21" name="Shape 12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33960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40</a:t>
            </a:fld>
            <a:endParaRPr lang="en-US" dirty="0"/>
          </a:p>
        </p:txBody>
      </p:sp>
    </p:spTree>
    <p:extLst>
      <p:ext uri="{BB962C8B-B14F-4D97-AF65-F5344CB8AC3E}">
        <p14:creationId xmlns:p14="http://schemas.microsoft.com/office/powerpoint/2010/main" val="129321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48</a:t>
            </a:fld>
            <a:endParaRPr lang="en-US" dirty="0"/>
          </a:p>
        </p:txBody>
      </p:sp>
    </p:spTree>
    <p:extLst>
      <p:ext uri="{BB962C8B-B14F-4D97-AF65-F5344CB8AC3E}">
        <p14:creationId xmlns:p14="http://schemas.microsoft.com/office/powerpoint/2010/main" val="46433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5880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4/22/2016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4/22/2016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4/22/2016</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07/08/2015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ocs.google.com/presentation/d/1G7HGHty-6HaeBb6riz8t2T_rMHVSpFqA0tXqS3FVPyA/edit?usp=shari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presentation/d/1G7HGHty-6HaeBb6riz8t2T_rMHVSpFqA0tXqS3FVPyA/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784916" y="2057400"/>
            <a:ext cx="2519342" cy="2171921"/>
            <a:chOff x="4836537" y="228597"/>
            <a:chExt cx="1888849" cy="2201532"/>
          </a:xfrm>
        </p:grpSpPr>
        <p:sp>
          <p:nvSpPr>
            <p:cNvPr id="32" name="Parallelogram 31"/>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33" name="Rectangle 32"/>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34"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35"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sp>
        <p:nvSpPr>
          <p:cNvPr id="22" name="Right Triangle 21"/>
          <p:cNvSpPr/>
          <p:nvPr/>
        </p:nvSpPr>
        <p:spPr>
          <a:xfrm rot="5400000" flipH="1">
            <a:off x="660173" y="7641998"/>
            <a:ext cx="1756229" cy="3076575"/>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762000" y="1053386"/>
            <a:ext cx="5829300" cy="4423880"/>
            <a:chOff x="815669" y="1739186"/>
            <a:chExt cx="5829300" cy="4423880"/>
          </a:xfrm>
        </p:grpSpPr>
        <p:grpSp>
          <p:nvGrpSpPr>
            <p:cNvPr id="16" name="Group 15"/>
            <p:cNvGrpSpPr/>
            <p:nvPr/>
          </p:nvGrpSpPr>
          <p:grpSpPr>
            <a:xfrm>
              <a:off x="815669" y="1739186"/>
              <a:ext cx="5829300" cy="4423880"/>
              <a:chOff x="767688" y="292798"/>
              <a:chExt cx="5486400" cy="4222794"/>
            </a:xfrm>
          </p:grpSpPr>
          <p:sp>
            <p:nvSpPr>
              <p:cNvPr id="17" name="TextBox 16"/>
              <p:cNvSpPr txBox="1"/>
              <p:nvPr/>
            </p:nvSpPr>
            <p:spPr>
              <a:xfrm>
                <a:off x="767688" y="2924111"/>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4 </a:t>
                </a:r>
                <a:r>
                  <a:rPr lang="en-US" sz="3400" b="1" dirty="0">
                    <a:effectLst>
                      <a:outerShdw blurRad="38100" dist="38100" dir="2700000" algn="tl">
                        <a:srgbClr val="000000">
                          <a:alpha val="43137"/>
                        </a:srgbClr>
                      </a:outerShdw>
                    </a:effectLst>
                  </a:rPr>
                  <a:t>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292798"/>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 name="Rectangle 1"/>
            <p:cNvSpPr/>
            <p:nvPr/>
          </p:nvSpPr>
          <p:spPr>
            <a:xfrm>
              <a:off x="893852" y="5562600"/>
              <a:ext cx="3886200" cy="400110"/>
            </a:xfrm>
            <a:prstGeom prst="rect">
              <a:avLst/>
            </a:prstGeom>
          </p:spPr>
          <p:txBody>
            <a:bodyPr>
              <a:spAutoFit/>
            </a:bodyPr>
            <a:lstStyle/>
            <a:p>
              <a:endParaRPr lang="en-US" b="1" dirty="0">
                <a:effectLst>
                  <a:outerShdw blurRad="38100" dist="38100" dir="2700000" algn="tl">
                    <a:srgbClr val="000000">
                      <a:alpha val="43137"/>
                    </a:srgbClr>
                  </a:outerShdw>
                </a:effectLst>
              </a:endParaRPr>
            </a:p>
          </p:txBody>
        </p:sp>
      </p:grpSp>
      <p:sp>
        <p:nvSpPr>
          <p:cNvPr id="18" name="Rectangle 17"/>
          <p:cNvSpPr/>
          <p:nvPr/>
        </p:nvSpPr>
        <p:spPr>
          <a:xfrm>
            <a:off x="840183" y="5787375"/>
            <a:ext cx="4160520" cy="2747773"/>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t>12 Selected-Response Items </a:t>
            </a:r>
          </a:p>
          <a:p>
            <a:r>
              <a:rPr lang="en-US" sz="1300" b="1" dirty="0"/>
              <a:t>  1 Constructed Response </a:t>
            </a:r>
          </a:p>
          <a:p>
            <a:r>
              <a:rPr lang="en-US" sz="1300" b="1" u="sng" dirty="0">
                <a:effectLst>
                  <a:outerShdw blurRad="38100" dist="38100" dir="2700000" algn="tl">
                    <a:srgbClr val="000000">
                      <a:alpha val="43137"/>
                    </a:srgbClr>
                  </a:outerShdw>
                </a:effectLst>
              </a:rPr>
              <a:t>Research</a:t>
            </a:r>
          </a:p>
          <a:p>
            <a:r>
              <a:rPr lang="en-US" sz="1300" b="1" dirty="0"/>
              <a:t>  3 Constructed-Response</a:t>
            </a:r>
          </a:p>
          <a:p>
            <a:r>
              <a:rPr lang="en-US" sz="1300" b="1" u="sng" dirty="0">
                <a:effectLst>
                  <a:outerShdw blurRad="38100" dist="38100" dir="2700000" algn="tl">
                    <a:srgbClr val="000000">
                      <a:alpha val="43137"/>
                    </a:srgbClr>
                  </a:outerShdw>
                </a:effectLst>
              </a:rPr>
              <a:t>Writing</a:t>
            </a:r>
          </a:p>
          <a:p>
            <a:r>
              <a:rPr lang="en-US" sz="1300" b="1" dirty="0"/>
              <a:t>  1 Full Composition (Performance Task)</a:t>
            </a:r>
          </a:p>
          <a:p>
            <a:r>
              <a:rPr lang="en-US" sz="1300" b="1" dirty="0"/>
              <a:t>  1 Brief Write </a:t>
            </a:r>
          </a:p>
          <a:p>
            <a:r>
              <a:rPr lang="en-US" sz="1300" b="1" dirty="0"/>
              <a:t>  1 Write to Revise </a:t>
            </a:r>
          </a:p>
          <a:p>
            <a:r>
              <a:rPr lang="en-US" sz="1300" b="1" u="sng" dirty="0">
                <a:effectLst>
                  <a:outerShdw blurRad="38100" dist="38100" dir="2700000" algn="tl">
                    <a:srgbClr val="000000">
                      <a:alpha val="43137"/>
                    </a:srgbClr>
                  </a:outerShdw>
                </a:effectLst>
              </a:rPr>
              <a:t>Writing </a:t>
            </a:r>
            <a:r>
              <a:rPr lang="en-US" sz="1300" b="1" u="sng" dirty="0" smtClean="0">
                <a:effectLst>
                  <a:outerShdw blurRad="38100" dist="38100" dir="2700000" algn="tl">
                    <a:srgbClr val="000000">
                      <a:alpha val="43137"/>
                    </a:srgbClr>
                  </a:outerShdw>
                </a:effectLst>
              </a:rPr>
              <a:t>w/ </a:t>
            </a:r>
            <a:r>
              <a:rPr lang="en-US" sz="1300" b="1" u="sng" dirty="0">
                <a:effectLst>
                  <a:outerShdw blurRad="38100" dist="38100" dir="2700000" algn="tl">
                    <a:srgbClr val="000000">
                      <a:alpha val="43137"/>
                    </a:srgbClr>
                  </a:outerShdw>
                </a:effectLst>
              </a:rPr>
              <a:t>Integrated Language</a:t>
            </a:r>
          </a:p>
          <a:p>
            <a:r>
              <a:rPr lang="en-US" sz="1300" b="1" dirty="0"/>
              <a:t>  1 Language/Vocabulary</a:t>
            </a:r>
          </a:p>
          <a:p>
            <a:r>
              <a:rPr lang="en-US" sz="1300" b="1" dirty="0"/>
              <a:t>  1 Edit/Clarify</a:t>
            </a:r>
          </a:p>
          <a:p>
            <a:endParaRPr lang="en-US" sz="1300" dirty="0"/>
          </a:p>
        </p:txBody>
      </p:sp>
      <p:sp>
        <p:nvSpPr>
          <p:cNvPr id="20" name="Rectangle 19"/>
          <p:cNvSpPr/>
          <p:nvPr/>
        </p:nvSpPr>
        <p:spPr>
          <a:xfrm>
            <a:off x="4726383" y="688040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720521" y="537987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1803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274619"/>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399790067"/>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3312434477"/>
              </p:ext>
            </p:extLst>
          </p:nvPr>
        </p:nvGraphicFramePr>
        <p:xfrm>
          <a:off x="259080" y="534009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322815"/>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5727" y="9144000"/>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118987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3499610"/>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28" y="239486"/>
            <a:ext cx="7382136" cy="8004982"/>
            <a:chOff x="152400" y="228600"/>
            <a:chExt cx="6947893" cy="7641119"/>
          </a:xfrm>
        </p:grpSpPr>
        <p:sp>
          <p:nvSpPr>
            <p:cNvPr id="6" name="TextBox 5"/>
            <p:cNvSpPr txBox="1"/>
            <p:nvPr/>
          </p:nvSpPr>
          <p:spPr>
            <a:xfrm>
              <a:off x="352425" y="228600"/>
              <a:ext cx="6553200" cy="7329979"/>
            </a:xfrm>
            <a:prstGeom prst="rect">
              <a:avLst/>
            </a:prstGeom>
            <a:noFill/>
          </p:spPr>
          <p:txBody>
            <a:bodyPr wrap="square" rtlCol="0">
              <a:spAutoFit/>
            </a:bodyPr>
            <a:lstStyle/>
            <a:p>
              <a:pPr algn="ctr"/>
              <a:r>
                <a:rPr lang="en-US" sz="1500" b="1" u="sng" dirty="0"/>
                <a:t>Pre-Assessment and Learning Progressions</a:t>
              </a:r>
            </a:p>
            <a:p>
              <a:pPr algn="ctr"/>
              <a:endParaRPr lang="en-US" sz="1500" b="1" u="sng" dirty="0"/>
            </a:p>
            <a:p>
              <a:r>
                <a:rPr lang="en-US" sz="1200" dirty="0"/>
                <a:t>The </a:t>
              </a:r>
              <a:r>
                <a:rPr lang="en-US" sz="1200" b="1" u="sng" dirty="0"/>
                <a:t>pre-assessments</a:t>
              </a:r>
              <a:r>
                <a:rPr lang="en-US" sz="1200" dirty="0"/>
                <a:t> are unique.  </a:t>
              </a:r>
            </a:p>
            <a:p>
              <a:endParaRPr lang="en-US" sz="800" dirty="0"/>
            </a:p>
            <a:p>
              <a:r>
                <a:rPr lang="en-US" sz="1200" dirty="0"/>
                <a:t>They measure progress </a:t>
              </a:r>
              <a:r>
                <a:rPr lang="en-US" sz="1200" b="1" i="1" u="sng" dirty="0">
                  <a:effectLst>
                    <a:outerShdw blurRad="38100" dist="38100" dir="2700000" algn="tl">
                      <a:srgbClr val="000000">
                        <a:alpha val="43137"/>
                      </a:srgbClr>
                    </a:outerShdw>
                  </a:effectLst>
                </a:rPr>
                <a:t>toward a standard</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a:t>
              </a:r>
              <a:r>
                <a:rPr lang="en-US" sz="1200" dirty="0" smtClean="0"/>
                <a:t>concepts </a:t>
              </a:r>
              <a:r>
                <a:rPr lang="en-US" sz="1200" dirty="0"/>
                <a:t>students need “</a:t>
              </a:r>
              <a:r>
                <a:rPr lang="en-US" sz="1200" b="1" i="1" dirty="0"/>
                <a:t>along the way</a:t>
              </a:r>
              <a:r>
                <a:rPr lang="en-US" sz="1200" dirty="0"/>
                <a:t>,” 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r>
                <a:rPr lang="en-US" sz="1200" dirty="0"/>
                <a:t>So what about a “post-assessment?”  There is not a standardized post-assessment.</a:t>
              </a:r>
            </a:p>
            <a:p>
              <a:r>
                <a:rPr lang="en-US" sz="1200" dirty="0"/>
                <a:t>The true measure of how students are doing “</a:t>
              </a:r>
              <a:r>
                <a:rPr lang="en-US" sz="1200" b="1" i="1" dirty="0"/>
                <a:t>along the way</a:t>
              </a:r>
              <a:r>
                <a:rPr lang="en-US" sz="1200" dirty="0"/>
                <a:t>,” is assessed in the classroom during instruction and classroom formative assessment.  For this reason The CFA’s are not called  “post-assessments.”  The CFAs measure the “</a:t>
              </a:r>
              <a:r>
                <a:rPr lang="en-US" sz="1200" b="1" i="1" dirty="0"/>
                <a:t>end goal</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p>
          </p:txBody>
        </p:sp>
        <p:sp>
          <p:nvSpPr>
            <p:cNvPr id="28" name="Rectangle 27"/>
            <p:cNvSpPr/>
            <p:nvPr/>
          </p:nvSpPr>
          <p:spPr>
            <a:xfrm>
              <a:off x="1949335" y="7620000"/>
              <a:ext cx="2927464" cy="249719"/>
            </a:xfrm>
            <a:prstGeom prst="rect">
              <a:avLst/>
            </a:prstGeom>
          </p:spPr>
          <p:txBody>
            <a:bodyPr wrap="square">
              <a:spAutoFit/>
            </a:bodyPr>
            <a:lstStyle/>
            <a:p>
              <a:r>
                <a:rPr lang="en-US" sz="1100" dirty="0">
                  <a:hlinkClick r:id="rId3"/>
                </a:rPr>
                <a:t>http://sresource.homestead.com/Grade-2.html</a:t>
              </a:r>
              <a:endParaRPr lang="en-US" sz="1100" dirty="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1980195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2" name="Rectangle 1"/>
          <p:cNvSpPr/>
          <p:nvPr/>
        </p:nvSpPr>
        <p:spPr>
          <a:xfrm>
            <a:off x="323850" y="457200"/>
            <a:ext cx="7124700" cy="959088"/>
          </a:xfrm>
          <a:prstGeom prst="rect">
            <a:avLst/>
          </a:prstGeom>
        </p:spPr>
        <p:txBody>
          <a:bodyPr wrap="square" lIns="96371" tIns="48186" rIns="96371" bIns="48186">
            <a:spAutoFit/>
          </a:bodyPr>
          <a:lstStyle/>
          <a:p>
            <a:r>
              <a:rPr lang="en-US" sz="1400" b="1" dirty="0"/>
              <a:t>Quarter </a:t>
            </a:r>
            <a:r>
              <a:rPr lang="en-US" sz="1400" b="1" dirty="0" smtClean="0"/>
              <a:t>Four </a:t>
            </a:r>
            <a:r>
              <a:rPr lang="en-US" sz="1400" dirty="0"/>
              <a:t>Reading Literature Learning Progressions.  </a:t>
            </a:r>
          </a:p>
          <a:p>
            <a:r>
              <a:rPr lang="en-US" sz="1400" dirty="0"/>
              <a:t>The indicated boxes highlighted </a:t>
            </a:r>
            <a:r>
              <a:rPr lang="en-US" sz="1400" b="1" i="1" dirty="0"/>
              <a:t>before the standard</a:t>
            </a:r>
            <a:r>
              <a:rPr lang="en-US" sz="1400" dirty="0"/>
              <a:t>, are assessed on this pre-assessment. The standard itself is assessed on the Common Formative Assessment (CFA) at the end of each quarter.</a:t>
            </a:r>
          </a:p>
        </p:txBody>
      </p:sp>
      <p:graphicFrame>
        <p:nvGraphicFramePr>
          <p:cNvPr id="8" name="Table 7"/>
          <p:cNvGraphicFramePr>
            <a:graphicFrameLocks noGrp="1"/>
          </p:cNvGraphicFramePr>
          <p:nvPr>
            <p:extLst>
              <p:ext uri="{D42A27DB-BD31-4B8C-83A1-F6EECF244321}">
                <p14:modId xmlns:p14="http://schemas.microsoft.com/office/powerpoint/2010/main" val="295152921"/>
              </p:ext>
            </p:extLst>
          </p:nvPr>
        </p:nvGraphicFramePr>
        <p:xfrm>
          <a:off x="388938" y="5271314"/>
          <a:ext cx="6994525" cy="1364190"/>
        </p:xfrm>
        <a:graphic>
          <a:graphicData uri="http://schemas.openxmlformats.org/drawingml/2006/table">
            <a:tbl>
              <a:tblPr firstRow="1" firstCol="1" bandRow="1"/>
              <a:tblGrid>
                <a:gridCol w="1147820"/>
                <a:gridCol w="968473"/>
                <a:gridCol w="789126"/>
                <a:gridCol w="932603"/>
                <a:gridCol w="1030840"/>
                <a:gridCol w="1066800"/>
                <a:gridCol w="1058863"/>
              </a:tblGrid>
              <a:tr h="14499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i</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643956">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or locate basic information in stories of the same genre regarding events and specific details (read and discussed in class).</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and contrast, genre, mysteries, adventures, approaches, similar - theme and topic.</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similarities of characters, setting, and event sequence in stories of the same genre.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Answers basic questions about how stories with similar themes or topics (read and discussed in class) are introduced and conclude.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that different genre can approach themes and topics differently (mysteries approach the plot early, adventures approach exciting risks early on). </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events in stories of the same genre (introduction, development and conclusion).  Discuss how each story has a similar approach to a topic or theme based on the genre type.</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Make generalizations about how to recognize stories of the same genre (What story elements do you see in most mysteries?  Adventures?)</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64329232"/>
              </p:ext>
            </p:extLst>
          </p:nvPr>
        </p:nvGraphicFramePr>
        <p:xfrm>
          <a:off x="388938" y="6660603"/>
          <a:ext cx="6994524" cy="1706880"/>
        </p:xfrm>
        <a:graphic>
          <a:graphicData uri="http://schemas.openxmlformats.org/drawingml/2006/table">
            <a:tbl>
              <a:tblPr firstRow="1" firstCol="1" bandRow="1"/>
              <a:tblGrid>
                <a:gridCol w="663954"/>
                <a:gridCol w="547308"/>
                <a:gridCol w="958092"/>
                <a:gridCol w="920332"/>
                <a:gridCol w="854594"/>
                <a:gridCol w="1183284"/>
                <a:gridCol w="1045235"/>
                <a:gridCol w="821725"/>
              </a:tblGrid>
              <a:tr h="13415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a:t>
                      </a:r>
                      <a:r>
                        <a:rPr lang="en-US" sz="800" dirty="0" err="1">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t</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ANz</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SY</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CL</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a:t>
                      </a:r>
                      <a:r>
                        <a:rPr lang="en-US" sz="800">
                          <a:solidFill>
                            <a:srgbClr val="000000"/>
                          </a:solidFill>
                          <a:effectLst/>
                          <a:latin typeface="Calibri"/>
                          <a:ea typeface="Times New Roman"/>
                          <a:cs typeface="Times New Roman"/>
                        </a:rPr>
                        <a:t>U</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749043">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Categorize (list on a graphic) approaches to themes and topics noted in stories of the same genre.</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between genres by identifying characteristics.</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theme and topic approaches within the same genre.  Use a graphic organizer to note similarities and differences (Venn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b="1" dirty="0">
                        <a:effectLst>
                          <a:outerShdw blurRad="38100" dist="38100" dir="2700000" algn="tl">
                            <a:srgbClr val="000000">
                              <a:alpha val="43137"/>
                            </a:srgbClr>
                          </a:outerShdw>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Share results of comparing and contrasting how different genres approach a theme or topic.  Verify the reasonableness of the results during discussion or presentation.</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information within </a:t>
                      </a:r>
                      <a:r>
                        <a:rPr lang="en-US" sz="800" b="1" u="sng" dirty="0">
                          <a:solidFill>
                            <a:srgbClr val="000000"/>
                          </a:solidFill>
                          <a:effectLst/>
                          <a:latin typeface="Calibri"/>
                          <a:ea typeface="Times New Roman"/>
                          <a:cs typeface="Times New Roman"/>
                        </a:rPr>
                        <a:t>one text</a:t>
                      </a:r>
                      <a:r>
                        <a:rPr lang="en-US" sz="800" b="1" dirty="0">
                          <a:solidFill>
                            <a:srgbClr val="000000"/>
                          </a:solidFill>
                          <a:effectLst/>
                          <a:latin typeface="Calibri"/>
                          <a:ea typeface="Times New Roman"/>
                          <a:cs typeface="Times New Roman"/>
                        </a:rPr>
                        <a:t> about how it approaches a theme or topic.  What influence did genre play</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Develop (write) the generalized results of how specific genres approach a theme or topic.  Apply this generalization to new texts (not read or discussed in class). Does the generalization apply to all?</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topics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RL5.9</a:t>
                      </a:r>
                      <a:r>
                        <a:rPr lang="en-US" sz="800" dirty="0">
                          <a:effectLst/>
                          <a:latin typeface="Calibri"/>
                          <a:ea typeface="Times New Roman"/>
                          <a:cs typeface="Times New Roman"/>
                        </a:rPr>
                        <a:t> Compare</a:t>
                      </a:r>
                      <a:r>
                        <a:rPr lang="en-US" sz="800" dirty="0">
                          <a:effectLst/>
                          <a:latin typeface="Calibri"/>
                          <a:ea typeface="Calibri"/>
                          <a:cs typeface="Times New Roman"/>
                        </a:rPr>
                        <a:t> and contrast stories in the same genre (e.g., mysteries and adventure stories) on their approaches to similar themes and topics.</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59922233"/>
              </p:ext>
            </p:extLst>
          </p:nvPr>
        </p:nvGraphicFramePr>
        <p:xfrm>
          <a:off x="388939" y="1309436"/>
          <a:ext cx="6994522" cy="1967164"/>
        </p:xfrm>
        <a:graphic>
          <a:graphicData uri="http://schemas.openxmlformats.org/drawingml/2006/table">
            <a:tbl>
              <a:tblPr firstRow="1" firstCol="1" bandRow="1"/>
              <a:tblGrid>
                <a:gridCol w="688437"/>
                <a:gridCol w="860547"/>
                <a:gridCol w="654015"/>
                <a:gridCol w="722859"/>
                <a:gridCol w="654015"/>
                <a:gridCol w="722859"/>
                <a:gridCol w="764165"/>
                <a:gridCol w="791703"/>
                <a:gridCol w="1135922"/>
              </a:tblGrid>
              <a:tr h="13836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53073">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Recalls specific details in a story or drama about characters, settings or events (</a:t>
                      </a:r>
                      <a:r>
                        <a:rPr lang="en-US" sz="800" u="sng">
                          <a:solidFill>
                            <a:srgbClr val="000000"/>
                          </a:solidFill>
                          <a:effectLst/>
                          <a:latin typeface="Calibri"/>
                          <a:ea typeface="Times New Roman"/>
                          <a:cs typeface="Times New Roman"/>
                        </a:rPr>
                        <a:t>read and discussed</a:t>
                      </a:r>
                      <a:r>
                        <a:rPr lang="en-US" sz="800">
                          <a:solidFill>
                            <a:srgbClr val="000000"/>
                          </a:solidFill>
                          <a:effectLst/>
                          <a:latin typeface="Calibri"/>
                          <a:ea typeface="Times New Roman"/>
                          <a:cs typeface="Times New Roman"/>
                        </a:rPr>
                        <a:t> in class).</a:t>
                      </a:r>
                      <a:endParaRPr lang="en-US" sz="80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Define and understand </a:t>
                      </a:r>
                      <a:r>
                        <a:rPr lang="en-US" sz="800" i="1"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literary elements, (characters, setting, plot, events, etc.), compare and contrast, drama, specific details and interactions.</a:t>
                      </a:r>
                      <a:endParaRPr lang="en-US" sz="80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Describe specific details about two or more characters, settings or events in </a:t>
                      </a:r>
                      <a:r>
                        <a:rPr lang="en-US" sz="800" u="sng">
                          <a:solidFill>
                            <a:srgbClr val="000000"/>
                          </a:solidFill>
                          <a:effectLst/>
                          <a:latin typeface="Calibri"/>
                          <a:ea typeface="Times New Roman"/>
                          <a:cs typeface="Times New Roman"/>
                        </a:rPr>
                        <a:t>ONE</a:t>
                      </a:r>
                      <a:r>
                        <a:rPr lang="en-US" sz="800">
                          <a:solidFill>
                            <a:srgbClr val="000000"/>
                          </a:solidFill>
                          <a:effectLst/>
                          <a:latin typeface="Calibri"/>
                          <a:ea typeface="Times New Roman"/>
                          <a:cs typeface="Times New Roman"/>
                        </a:rPr>
                        <a:t> story or drama (</a:t>
                      </a:r>
                      <a:r>
                        <a:rPr lang="en-US" sz="800" u="sng">
                          <a:solidFill>
                            <a:srgbClr val="000000"/>
                          </a:solidFill>
                          <a:effectLst/>
                          <a:latin typeface="Calibri"/>
                          <a:ea typeface="Times New Roman"/>
                          <a:cs typeface="Times New Roman"/>
                        </a:rPr>
                        <a:t>read and discussed</a:t>
                      </a:r>
                      <a:r>
                        <a:rPr lang="en-US" sz="800">
                          <a:solidFill>
                            <a:srgbClr val="000000"/>
                          </a:solidFill>
                          <a:effectLst/>
                          <a:latin typeface="Calibri"/>
                          <a:ea typeface="Times New Roman"/>
                          <a:cs typeface="Times New Roman"/>
                        </a:rPr>
                        <a:t> in class).</a:t>
                      </a:r>
                      <a:endParaRPr lang="en-US" sz="80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describing who, what, when, where or how questions about two or more characters, settings or events in </a:t>
                      </a:r>
                      <a:r>
                        <a:rPr lang="en-US" sz="800" b="1" u="sng" dirty="0">
                          <a:solidFill>
                            <a:srgbClr val="000000"/>
                          </a:solidFill>
                          <a:effectLst/>
                          <a:latin typeface="Calibri"/>
                          <a:ea typeface="Times New Roman"/>
                          <a:cs typeface="Times New Roman"/>
                        </a:rPr>
                        <a:t>ONE</a:t>
                      </a:r>
                      <a:r>
                        <a:rPr lang="en-US" sz="800" b="1" dirty="0">
                          <a:solidFill>
                            <a:srgbClr val="000000"/>
                          </a:solidFill>
                          <a:effectLst/>
                          <a:latin typeface="Calibri"/>
                          <a:ea typeface="Times New Roman"/>
                          <a:cs typeface="Times New Roman"/>
                        </a:rPr>
                        <a:t> story or drama (</a:t>
                      </a:r>
                      <a:r>
                        <a:rPr lang="en-US" sz="800" b="1" u="sng" dirty="0">
                          <a:solidFill>
                            <a:srgbClr val="000000"/>
                          </a:solidFill>
                          <a:effectLst/>
                          <a:latin typeface="Calibri"/>
                          <a:ea typeface="Times New Roman"/>
                          <a:cs typeface="Times New Roman"/>
                        </a:rPr>
                        <a:t>read and discussed</a:t>
                      </a:r>
                      <a:r>
                        <a:rPr lang="en-US" sz="800" b="1" dirty="0">
                          <a:solidFill>
                            <a:srgbClr val="000000"/>
                          </a:solidFill>
                          <a:effectLst/>
                          <a:latin typeface="Calibri"/>
                          <a:ea typeface="Times New Roman"/>
                          <a:cs typeface="Times New Roman"/>
                        </a:rPr>
                        <a:t> in class).</a:t>
                      </a:r>
                      <a:endParaRPr lang="en-US" sz="80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that characters, settings and events within one story or drama can be compared and contrasted.</a:t>
                      </a:r>
                      <a:endParaRPr lang="en-US" sz="80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specific descriptive details that compare or contrast setting, events or characters (refer to </a:t>
                      </a:r>
                      <a:r>
                        <a:rPr lang="en-US" sz="800" b="1" u="sng" dirty="0">
                          <a:solidFill>
                            <a:srgbClr val="000000"/>
                          </a:solidFill>
                          <a:effectLst/>
                          <a:latin typeface="Calibri"/>
                          <a:ea typeface="Times New Roman"/>
                          <a:cs typeface="Times New Roman"/>
                        </a:rPr>
                        <a:t>compare and contrast language</a:t>
                      </a:r>
                      <a:r>
                        <a:rPr lang="en-US" sz="800" b="1" dirty="0">
                          <a:solidFill>
                            <a:srgbClr val="000000"/>
                          </a:solidFill>
                          <a:effectLst/>
                          <a:latin typeface="Calibri"/>
                          <a:ea typeface="Times New Roman"/>
                          <a:cs typeface="Times New Roman"/>
                        </a:rPr>
                        <a:t> clues).</a:t>
                      </a:r>
                      <a:endParaRPr lang="en-US" sz="80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 details that compare and contrast two or more characters, setting or events using a graphic organizer (new text).</a:t>
                      </a:r>
                      <a:endParaRPr lang="en-US" sz="80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Connect ideas about 2 characters, setting or events.  What details make them similar/different? Explain and support with textual evidence (new text).</a:t>
                      </a:r>
                      <a:endParaRPr lang="en-US" sz="80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RL5.3</a:t>
                      </a:r>
                      <a:r>
                        <a:rPr lang="en-US" sz="800" dirty="0">
                          <a:solidFill>
                            <a:srgbClr val="000000"/>
                          </a:solidFill>
                          <a:effectLst/>
                          <a:latin typeface="Calibri"/>
                          <a:ea typeface="Times New Roman"/>
                          <a:cs typeface="Times New Roman"/>
                        </a:rPr>
                        <a:t> Compare</a:t>
                      </a:r>
                      <a:r>
                        <a:rPr lang="en-US" sz="800" dirty="0">
                          <a:solidFill>
                            <a:srgbClr val="000000"/>
                          </a:solidFill>
                          <a:effectLst/>
                          <a:latin typeface="Calibri"/>
                          <a:ea typeface="Calibri"/>
                          <a:cs typeface="Times New Roman"/>
                        </a:rPr>
                        <a:t> and contrast two or more characters, settings, or events in a story or drama, drawing on specific details in the text (e.g., how characters interact).</a:t>
                      </a:r>
                      <a:endParaRPr lang="en-US" sz="80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86620858"/>
              </p:ext>
            </p:extLst>
          </p:nvPr>
        </p:nvGraphicFramePr>
        <p:xfrm>
          <a:off x="323850" y="3489960"/>
          <a:ext cx="6994524" cy="1463040"/>
        </p:xfrm>
        <a:graphic>
          <a:graphicData uri="http://schemas.openxmlformats.org/drawingml/2006/table">
            <a:tbl>
              <a:tblPr firstRow="1" firstCol="1" bandRow="1"/>
              <a:tblGrid>
                <a:gridCol w="591642"/>
                <a:gridCol w="755987"/>
                <a:gridCol w="757083"/>
                <a:gridCol w="689153"/>
                <a:gridCol w="651902"/>
                <a:gridCol w="597120"/>
                <a:gridCol w="665050"/>
                <a:gridCol w="657380"/>
                <a:gridCol w="649711"/>
                <a:gridCol w="493035"/>
                <a:gridCol w="486461"/>
              </a:tblGrid>
              <a:tr h="8545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a:t>
                      </a:r>
                      <a:r>
                        <a:rPr lang="en-US" sz="800">
                          <a:solidFill>
                            <a:srgbClr val="000000"/>
                          </a:solidFill>
                          <a:effectLst/>
                          <a:latin typeface="Calibri"/>
                          <a:ea typeface="Times New Roman"/>
                          <a:cs typeface="Times New Roman"/>
                        </a:rPr>
                        <a:t>u</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AN</a:t>
                      </a:r>
                      <a:r>
                        <a:rPr lang="en-US" sz="800">
                          <a:solidFill>
                            <a:srgbClr val="000000"/>
                          </a:solidFill>
                          <a:effectLst/>
                          <a:latin typeface="Calibri"/>
                          <a:ea typeface="Times New Roman"/>
                          <a:cs typeface="Times New Roman"/>
                        </a:rPr>
                        <a:t>Q</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EV</a:t>
                      </a:r>
                      <a:r>
                        <a:rPr lang="en-US" sz="800">
                          <a:solidFill>
                            <a:srgbClr val="000000"/>
                          </a:solidFill>
                          <a:effectLst/>
                          <a:latin typeface="Calibri"/>
                          <a:ea typeface="Times New Roman"/>
                          <a:cs typeface="Times New Roman"/>
                        </a:rPr>
                        <a:t>S</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a:t>
                      </a:r>
                      <a:r>
                        <a:rPr lang="en-US" sz="800">
                          <a:solidFill>
                            <a:srgbClr val="000000"/>
                          </a:solidFill>
                          <a:effectLst/>
                          <a:latin typeface="Calibri"/>
                          <a:ea typeface="Times New Roman"/>
                          <a:cs typeface="Times New Roman"/>
                        </a:rPr>
                        <a:t>V</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384560">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or events from a narration read or discussed in class.</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Define and Understand the meaning of the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 speaker, narrator, point of view, influences</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and describe the characters, setting and sequence of events. Identify characters who are speaking (in a text read and discussed)</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that identify a character’s point of view.</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that points of view may influence how events are </a:t>
                      </a:r>
                      <a:r>
                        <a:rPr lang="en-US" sz="800">
                          <a:effectLst/>
                          <a:latin typeface="Calibri"/>
                          <a:ea typeface="Times New Roman"/>
                          <a:cs typeface="Times New Roman"/>
                        </a:rPr>
                        <a:t>described.</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information to identify which character is speaking in the first person or third person.</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text evidence to explain a character’s point of view. </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Use speaker’s discourse style to help understand their point of view.</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Justify reasoning behind speaker’s discourse style and how it influences their point of view.</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RL5.6</a:t>
                      </a:r>
                      <a:r>
                        <a:rPr lang="en-US" sz="800" dirty="0">
                          <a:solidFill>
                            <a:srgbClr val="000000"/>
                          </a:solidFill>
                          <a:effectLst/>
                          <a:latin typeface="Calibri"/>
                          <a:ea typeface="Times New Roman"/>
                          <a:cs typeface="Times New Roman"/>
                        </a:rPr>
                        <a:t> Describe</a:t>
                      </a:r>
                      <a:r>
                        <a:rPr lang="en-US" sz="800" dirty="0">
                          <a:solidFill>
                            <a:srgbClr val="000000"/>
                          </a:solidFill>
                          <a:effectLst/>
                          <a:latin typeface="Calibri"/>
                          <a:ea typeface="Calibri"/>
                          <a:cs typeface="Times New Roman"/>
                        </a:rPr>
                        <a:t> how a narrator’s or speaker’s point of view influences how events are described.</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882951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11" name="Rectangle 10"/>
          <p:cNvSpPr/>
          <p:nvPr/>
        </p:nvSpPr>
        <p:spPr>
          <a:xfrm>
            <a:off x="323850" y="380240"/>
            <a:ext cx="7124700" cy="959088"/>
          </a:xfrm>
          <a:prstGeom prst="rect">
            <a:avLst/>
          </a:prstGeom>
        </p:spPr>
        <p:txBody>
          <a:bodyPr wrap="square" lIns="96371" tIns="48186" rIns="96371" bIns="48186">
            <a:spAutoFit/>
          </a:bodyPr>
          <a:lstStyle/>
          <a:p>
            <a:r>
              <a:rPr lang="en-US" sz="1400" b="1" dirty="0"/>
              <a:t>Quarter </a:t>
            </a:r>
            <a:r>
              <a:rPr lang="en-US" sz="1400" b="1" dirty="0" smtClean="0"/>
              <a:t>Four </a:t>
            </a:r>
            <a:r>
              <a:rPr lang="en-US" sz="1400" dirty="0"/>
              <a:t>Reading Informational Learning Progressions.  </a:t>
            </a:r>
          </a:p>
          <a:p>
            <a:r>
              <a:rPr lang="en-US" sz="1400" dirty="0"/>
              <a:t>The indicated boxes highlighted </a:t>
            </a:r>
            <a:r>
              <a:rPr lang="en-US" sz="1400" b="1" i="1" dirty="0"/>
              <a:t>before the standard</a:t>
            </a:r>
            <a:r>
              <a:rPr lang="en-US" sz="1400" dirty="0"/>
              <a:t>, are assessed on this pre-assessment. The standard itself is assessed on the Common Formative Assessment (CFA) at the end of each quarter.</a:t>
            </a:r>
          </a:p>
        </p:txBody>
      </p:sp>
      <p:graphicFrame>
        <p:nvGraphicFramePr>
          <p:cNvPr id="5" name="Table 4"/>
          <p:cNvGraphicFramePr>
            <a:graphicFrameLocks noGrp="1"/>
          </p:cNvGraphicFramePr>
          <p:nvPr>
            <p:extLst>
              <p:ext uri="{D42A27DB-BD31-4B8C-83A1-F6EECF244321}">
                <p14:modId xmlns:p14="http://schemas.microsoft.com/office/powerpoint/2010/main" val="2277736561"/>
              </p:ext>
            </p:extLst>
          </p:nvPr>
        </p:nvGraphicFramePr>
        <p:xfrm>
          <a:off x="388938" y="5715000"/>
          <a:ext cx="6994525" cy="2663952"/>
        </p:xfrm>
        <a:graphic>
          <a:graphicData uri="http://schemas.openxmlformats.org/drawingml/2006/table">
            <a:tbl>
              <a:tblPr firstRow="1" firstCol="1" bandRow="1"/>
              <a:tblGrid>
                <a:gridCol w="550495"/>
                <a:gridCol w="647641"/>
                <a:gridCol w="615259"/>
                <a:gridCol w="540867"/>
                <a:gridCol w="609600"/>
                <a:gridCol w="609600"/>
                <a:gridCol w="838200"/>
                <a:gridCol w="533400"/>
                <a:gridCol w="495124"/>
                <a:gridCol w="800276"/>
                <a:gridCol w="754063"/>
              </a:tblGrid>
              <a:tr h="13301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CK</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4 – SYU</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759537">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basic facts about a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 and use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accurately: </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Integrate, topic, knowledgeably and topic specific vocabulary related to the subject area.</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Answer specific who, what, when, where or how questions about the same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Student understands that to obtain a complete idea of a topic they need to integrate information from several sources.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specific examples of information from several texts on the same topic following a teacher’s 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Make lists or categories (graphs) of similar information found in several texts about the same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Using a provided prompt about a topic, student determines what is relevant or not to the prompt using several sources (planning, graphic organizers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A student provides an explanation of </a:t>
                      </a:r>
                      <a:r>
                        <a:rPr lang="en-US" sz="800" u="sng" dirty="0">
                          <a:solidFill>
                            <a:srgbClr val="000000"/>
                          </a:solidFill>
                          <a:effectLst/>
                          <a:latin typeface="Calibri"/>
                          <a:ea typeface="Times New Roman"/>
                          <a:cs typeface="Times New Roman"/>
                        </a:rPr>
                        <a:t>how ideas were selected</a:t>
                      </a:r>
                      <a:r>
                        <a:rPr lang="en-US" sz="800" dirty="0">
                          <a:solidFill>
                            <a:srgbClr val="000000"/>
                          </a:solidFill>
                          <a:effectLst/>
                          <a:latin typeface="Calibri"/>
                          <a:ea typeface="Times New Roman"/>
                          <a:cs typeface="Times New Roman"/>
                        </a:rPr>
                        <a:t> for relevance in a graphic organizer about a specific </a:t>
                      </a:r>
                      <a:r>
                        <a:rPr lang="en-US" sz="800" dirty="0" smtClean="0">
                          <a:solidFill>
                            <a:srgbClr val="000000"/>
                          </a:solidFill>
                          <a:effectLst/>
                          <a:latin typeface="Calibri"/>
                          <a:ea typeface="Times New Roman"/>
                          <a:cs typeface="Times New Roman"/>
                        </a:rPr>
                        <a:t>topic/prompt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explains why </a:t>
                      </a:r>
                      <a:r>
                        <a:rPr lang="en-US" sz="800" u="sng" dirty="0">
                          <a:solidFill>
                            <a:srgbClr val="000000"/>
                          </a:solidFill>
                          <a:effectLst/>
                          <a:latin typeface="Calibri"/>
                          <a:ea typeface="Times New Roman"/>
                          <a:cs typeface="Times New Roman"/>
                        </a:rPr>
                        <a:t>topic concepts</a:t>
                      </a:r>
                      <a:r>
                        <a:rPr lang="en-US" sz="800" dirty="0">
                          <a:solidFill>
                            <a:srgbClr val="000000"/>
                          </a:solidFill>
                          <a:effectLst/>
                          <a:latin typeface="Calibri"/>
                          <a:ea typeface="Times New Roman"/>
                          <a:cs typeface="Times New Roman"/>
                        </a:rPr>
                        <a:t> are interrelated  across several texts justifying their selections of relevant information about a topic.</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Gather and organize topic specific information from multiple texts for a purpose (essay or speech) to speak knowledgeably about a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effectLst/>
                          <a:latin typeface="Calibri"/>
                          <a:ea typeface="Times New Roman"/>
                          <a:cs typeface="Times New Roman"/>
                        </a:rPr>
                        <a:t>RI5.9</a:t>
                      </a:r>
                      <a:r>
                        <a:rPr lang="en-US" sz="800" dirty="0">
                          <a:effectLst/>
                          <a:latin typeface="Calibri"/>
                          <a:ea typeface="Times New Roman"/>
                          <a:cs typeface="Times New Roman"/>
                        </a:rPr>
                        <a:t>  </a:t>
                      </a:r>
                      <a:r>
                        <a:rPr lang="en-US" sz="800" dirty="0">
                          <a:effectLst/>
                          <a:latin typeface="Calibri"/>
                          <a:ea typeface="Calibri"/>
                          <a:cs typeface="Times New Roman"/>
                        </a:rPr>
                        <a:t>Integrate information from several texts on the same topic in order to write or speak about the subject knowledgeably</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592064700"/>
              </p:ext>
            </p:extLst>
          </p:nvPr>
        </p:nvGraphicFramePr>
        <p:xfrm>
          <a:off x="388938" y="1356360"/>
          <a:ext cx="6994525" cy="2072640"/>
        </p:xfrm>
        <a:graphic>
          <a:graphicData uri="http://schemas.openxmlformats.org/drawingml/2006/table">
            <a:tbl>
              <a:tblPr firstRow="1" firstCol="1" bandRow="1"/>
              <a:tblGrid>
                <a:gridCol w="650654"/>
                <a:gridCol w="813317"/>
                <a:gridCol w="748251"/>
                <a:gridCol w="715719"/>
                <a:gridCol w="683186"/>
                <a:gridCol w="618121"/>
                <a:gridCol w="585588"/>
                <a:gridCol w="618121"/>
                <a:gridCol w="683186"/>
                <a:gridCol w="878382"/>
              </a:tblGrid>
              <a:tr h="203343">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3">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a:t>
                      </a:r>
                      <a:r>
                        <a:rPr lang="en-US" sz="800">
                          <a:solidFill>
                            <a:srgbClr val="000000"/>
                          </a:solidFill>
                          <a:effectLst/>
                          <a:latin typeface="Calibri"/>
                          <a:ea typeface="Times New Roman"/>
                          <a:cs typeface="Times New Roman"/>
                        </a:rPr>
                        <a:t>u</a:t>
                      </a:r>
                      <a:endParaRPr lang="en-US" sz="800">
                        <a:effectLst/>
                        <a:latin typeface="Calibri"/>
                        <a:ea typeface="Calibri"/>
                        <a:cs typeface="Times New Roman"/>
                      </a:endParaRPr>
                    </a:p>
                    <a:p>
                      <a:pPr marL="0" marR="0" algn="ctr">
                        <a:lnSpc>
                          <a:spcPct val="100000"/>
                        </a:lnSpc>
                        <a:spcBef>
                          <a:spcPts val="0"/>
                        </a:spcBef>
                        <a:spcAft>
                          <a:spcPts val="0"/>
                        </a:spcAft>
                      </a:pPr>
                      <a:r>
                        <a:rPr lang="en-US" sz="800">
                          <a:solidFill>
                            <a:srgbClr val="000000"/>
                          </a:solidFill>
                          <a:effectLst/>
                          <a:latin typeface="Calibri"/>
                          <a:ea typeface="Times New Roman"/>
                          <a:cs typeface="Times New Roman"/>
                        </a:rPr>
                        <a:t>(taught in several lessons)</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t>
                      </a:r>
                      <a:r>
                        <a:rPr lang="en-US" sz="800">
                          <a:solidFill>
                            <a:srgbClr val="000000"/>
                          </a:solidFill>
                          <a:effectLst/>
                          <a:latin typeface="Calibri"/>
                          <a:ea typeface="Times New Roman"/>
                          <a:cs typeface="Times New Roman"/>
                        </a:rPr>
                        <a:t>z</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10029">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Recall </a:t>
                      </a:r>
                      <a:r>
                        <a:rPr lang="en-US" sz="800">
                          <a:solidFill>
                            <a:srgbClr val="000000"/>
                          </a:solidFill>
                          <a:effectLst/>
                          <a:latin typeface="Calibri"/>
                          <a:ea typeface="Times New Roman"/>
                          <a:cs typeface="Times New Roman"/>
                        </a:rPr>
                        <a:t>or locate specific information in a historical, scientific or technical text (read and discussed in class).</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Define</a:t>
                      </a:r>
                      <a:r>
                        <a:rPr lang="en-US" sz="800">
                          <a:solidFill>
                            <a:srgbClr val="000000"/>
                          </a:solidFill>
                          <a:effectLst/>
                          <a:latin typeface="Calibri"/>
                          <a:ea typeface="Times New Roman"/>
                          <a:cs typeface="Times New Roman"/>
                        </a:rPr>
                        <a:t> and understand </a:t>
                      </a:r>
                      <a:r>
                        <a:rPr lang="en-US" sz="800" i="1"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relationships, interactions, evidence (to support ideas), historical, scientific, technical texts and phrase “between 2 or more.”</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Answer</a:t>
                      </a:r>
                      <a:r>
                        <a:rPr lang="en-US" sz="800">
                          <a:solidFill>
                            <a:srgbClr val="000000"/>
                          </a:solidFill>
                          <a:effectLst/>
                          <a:latin typeface="Calibri"/>
                          <a:ea typeface="Times New Roman"/>
                          <a:cs typeface="Times New Roman"/>
                        </a:rPr>
                        <a:t> who, what, when, where and how questions about individuals, events, ideas or concepts based on specific information in a  historical, scientific or technical text (read and discussed in class).</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Times New Roman"/>
                        </a:rPr>
                        <a:t>Explains </a:t>
                      </a:r>
                      <a:r>
                        <a:rPr lang="en-US" sz="800" b="1" dirty="0">
                          <a:solidFill>
                            <a:srgbClr val="000000"/>
                          </a:solidFill>
                          <a:effectLst/>
                          <a:latin typeface="Calibri"/>
                          <a:ea typeface="Times New Roman"/>
                          <a:cs typeface="Times New Roman"/>
                        </a:rPr>
                        <a:t>and understands how individuals, events, ideas or concepts can interact in text.</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Locate</a:t>
                      </a:r>
                      <a:r>
                        <a:rPr lang="en-US" sz="800" b="1" dirty="0">
                          <a:solidFill>
                            <a:srgbClr val="000000"/>
                          </a:solidFill>
                          <a:effectLst/>
                          <a:latin typeface="Calibri"/>
                          <a:ea typeface="Times New Roman"/>
                          <a:cs typeface="Times New Roman"/>
                        </a:rPr>
                        <a:t> specific information to support how two individuals interact in a text (continue with events, ideas or concepts),(read but not discussed in class).</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Explain </a:t>
                      </a:r>
                      <a:r>
                        <a:rPr lang="en-US" sz="800">
                          <a:solidFill>
                            <a:srgbClr val="000000"/>
                          </a:solidFill>
                          <a:effectLst/>
                          <a:latin typeface="Calibri"/>
                          <a:ea typeface="Times New Roman"/>
                          <a:cs typeface="Times New Roman"/>
                        </a:rPr>
                        <a:t>the connection between two or more individuals or events in an historical text.</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Explain</a:t>
                      </a:r>
                      <a:r>
                        <a:rPr lang="en-US" sz="800" b="1" dirty="0">
                          <a:solidFill>
                            <a:srgbClr val="000000"/>
                          </a:solidFill>
                          <a:effectLst/>
                          <a:latin typeface="Calibri"/>
                          <a:ea typeface="Times New Roman"/>
                          <a:cs typeface="Times New Roman"/>
                        </a:rPr>
                        <a:t> the connection between two or more events or ideas in a scientific text.</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Use the text to </a:t>
                      </a:r>
                      <a:r>
                        <a:rPr lang="en-US" sz="800" u="sng">
                          <a:solidFill>
                            <a:srgbClr val="000000"/>
                          </a:solidFill>
                          <a:effectLst/>
                          <a:latin typeface="Calibri"/>
                          <a:ea typeface="Times New Roman"/>
                          <a:cs typeface="Times New Roman"/>
                        </a:rPr>
                        <a:t>explain </a:t>
                      </a:r>
                      <a:r>
                        <a:rPr lang="en-US" sz="800">
                          <a:solidFill>
                            <a:srgbClr val="000000"/>
                          </a:solidFill>
                          <a:effectLst/>
                          <a:latin typeface="Calibri"/>
                          <a:ea typeface="Times New Roman"/>
                          <a:cs typeface="Times New Roman"/>
                        </a:rPr>
                        <a:t>the relationships or interactions between ideas, individuals or events within one text.</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Using specific information a text, analyze the interrelationships between concepts, ideas, events or individuals.</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RI5.3</a:t>
                      </a:r>
                      <a:r>
                        <a:rPr lang="en-US" sz="800" dirty="0">
                          <a:effectLst/>
                          <a:latin typeface="Calibri"/>
                          <a:ea typeface="Times New Roman"/>
                          <a:cs typeface="Times New Roman"/>
                        </a:rPr>
                        <a:t> Explain</a:t>
                      </a:r>
                      <a:r>
                        <a:rPr lang="en-US" sz="800" dirty="0">
                          <a:effectLst/>
                          <a:latin typeface="Calibri"/>
                          <a:ea typeface="Calibri"/>
                          <a:cs typeface="Times New Roman"/>
                        </a:rPr>
                        <a:t> the relationships or interactions between two or more individuals, events, ideas, or concepts in a historical, scientific, or technical text based on specific information in the text.</a:t>
                      </a: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55301482"/>
              </p:ext>
            </p:extLst>
          </p:nvPr>
        </p:nvGraphicFramePr>
        <p:xfrm>
          <a:off x="228600" y="3505200"/>
          <a:ext cx="7154862" cy="1962912"/>
        </p:xfrm>
        <a:graphic>
          <a:graphicData uri="http://schemas.openxmlformats.org/drawingml/2006/table">
            <a:tbl>
              <a:tblPr firstRow="1" firstCol="1" bandRow="1"/>
              <a:tblGrid>
                <a:gridCol w="609600"/>
                <a:gridCol w="838200"/>
                <a:gridCol w="745526"/>
                <a:gridCol w="712526"/>
                <a:gridCol w="621009"/>
                <a:gridCol w="751748"/>
                <a:gridCol w="621009"/>
                <a:gridCol w="849802"/>
                <a:gridCol w="686379"/>
                <a:gridCol w="719063"/>
              </a:tblGrid>
              <a:tr h="133536">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AN</a:t>
                      </a:r>
                      <a:r>
                        <a:rPr lang="en-US" sz="800">
                          <a:solidFill>
                            <a:srgbClr val="000000"/>
                          </a:solidFill>
                          <a:effectLst/>
                          <a:latin typeface="Calibri"/>
                          <a:ea typeface="Times New Roman"/>
                          <a:cs typeface="Times New Roman"/>
                        </a:rPr>
                        <a:t>N</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SYV</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652393">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basic facts about a topic or event from multiple accounts (read and discussed in class).</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Define and Understand the meaning of the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point of view, bias, similarities, differences, events, topics, evidence, multiple accounts and represent.</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 specific who, what, when, where or how questions about the same topic or event from multiple accounts (read but the questions have not been discussed in class).</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Understands and recognizes that multiple accounts may have different points about the same topic </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Find examples of </a:t>
                      </a:r>
                      <a:r>
                        <a:rPr lang="en-US" sz="800" u="sng" dirty="0">
                          <a:solidFill>
                            <a:srgbClr val="000000"/>
                          </a:solidFill>
                          <a:effectLst/>
                          <a:latin typeface="Calibri"/>
                          <a:ea typeface="Times New Roman"/>
                          <a:cs typeface="Times New Roman"/>
                        </a:rPr>
                        <a:t>specific</a:t>
                      </a:r>
                      <a:r>
                        <a:rPr lang="en-US" sz="800" dirty="0">
                          <a:solidFill>
                            <a:srgbClr val="000000"/>
                          </a:solidFill>
                          <a:effectLst/>
                          <a:latin typeface="Calibri"/>
                          <a:ea typeface="Times New Roman"/>
                          <a:cs typeface="Times New Roman"/>
                        </a:rPr>
                        <a:t> points in multiple accounts.</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Categorize specific points from multiple accounts with similar points of view (no contrasting at this point, just comparing).</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Verify the reasonableness of how specific points from multiple texts are presented (are the points valid?).</a:t>
                      </a:r>
                      <a:endParaRPr lang="en-US" sz="80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Analyze (compare and contrast) multiple accounts of the same event or topic, noting important similarities and differences in the point of view they represent (</a:t>
                      </a:r>
                      <a:r>
                        <a:rPr lang="en-US" sz="800" b="1" dirty="0" err="1">
                          <a:solidFill>
                            <a:srgbClr val="000000"/>
                          </a:solidFill>
                          <a:effectLst/>
                          <a:latin typeface="Calibri"/>
                          <a:ea typeface="Times New Roman"/>
                          <a:cs typeface="Times New Roman"/>
                        </a:rPr>
                        <a:t>venn</a:t>
                      </a:r>
                      <a:r>
                        <a:rPr lang="en-US" sz="800" b="1"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Synthesize specific points across multiple texts on the same event or topic to articulate a new perspective.</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b="1" u="sng" dirty="0">
                          <a:solidFill>
                            <a:srgbClr val="000000"/>
                          </a:solidFill>
                          <a:effectLst/>
                          <a:latin typeface="Calibri"/>
                          <a:ea typeface="Times New Roman"/>
                          <a:cs typeface="Times New Roman"/>
                        </a:rPr>
                        <a:t>RI5.6</a:t>
                      </a:r>
                      <a:r>
                        <a:rPr lang="en-US" sz="800" dirty="0">
                          <a:solidFill>
                            <a:srgbClr val="000000"/>
                          </a:solidFill>
                          <a:effectLst/>
                          <a:latin typeface="Calibri"/>
                          <a:ea typeface="Times New Roman"/>
                          <a:cs typeface="Times New Roman"/>
                        </a:rPr>
                        <a:t> </a:t>
                      </a:r>
                      <a:r>
                        <a:rPr lang="en-US" sz="800" dirty="0">
                          <a:effectLst/>
                          <a:latin typeface="Calibri"/>
                          <a:ea typeface="Times New Roman"/>
                          <a:cs typeface="Times New Roman"/>
                        </a:rPr>
                        <a:t>Analyze</a:t>
                      </a:r>
                      <a:r>
                        <a:rPr lang="en-US" sz="800" dirty="0">
                          <a:effectLst/>
                          <a:latin typeface="Calibri"/>
                          <a:ea typeface="Calibri"/>
                          <a:cs typeface="Times New Roman"/>
                        </a:rPr>
                        <a:t> multiple accounts of the same event or topic, noting important similarities and differences in the point of view they represent.</a:t>
                      </a: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51032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85974"/>
            <a:ext cx="7426960" cy="9114245"/>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a:t>
            </a:r>
            <a:r>
              <a:rPr lang="en-US" sz="1400" u="sng" dirty="0"/>
              <a:t>problems</a:t>
            </a:r>
            <a:r>
              <a:rPr lang="en-US" sz="1400" dirty="0"/>
              <a:t> or </a:t>
            </a:r>
            <a:r>
              <a:rPr lang="en-US" sz="1400" u="sng" dirty="0"/>
              <a:t>questions</a:t>
            </a:r>
            <a:r>
              <a:rPr lang="en-US" sz="1400" dirty="0"/>
              <a:t>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topic</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passage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answer or a solution.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a:t>
            </a:r>
          </a:p>
          <a:p>
            <a:pPr marL="175935" indent="-175935">
              <a:buFont typeface="Arial" panose="020B0604020202020204" pitchFamily="34" charset="0"/>
              <a:buChar char="•"/>
            </a:pP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_________________________________________________________________________</a:t>
            </a:r>
          </a:p>
          <a:p>
            <a:pPr marL="175935" indent="-175935"/>
            <a:endParaRPr lang="en-US" sz="1400" dirty="0"/>
          </a:p>
          <a:p>
            <a:pPr marL="175935" indent="-175935"/>
            <a:r>
              <a:rPr lang="en-US" sz="1400" dirty="0"/>
              <a:t>      _________________________________________________________________________</a:t>
            </a:r>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8" name="TextBox 7"/>
          <p:cNvSpPr txBox="1"/>
          <p:nvPr/>
        </p:nvSpPr>
        <p:spPr>
          <a:xfrm>
            <a:off x="172720" y="159657"/>
            <a:ext cx="1960880" cy="595319"/>
          </a:xfrm>
          <a:prstGeom prst="rect">
            <a:avLst/>
          </a:prstGeom>
          <a:solidFill>
            <a:schemeClr val="bg2">
              <a:lumMod val="90000"/>
            </a:schemeClr>
          </a:solidFill>
        </p:spPr>
        <p:txBody>
          <a:bodyPr wrap="square" lIns="101881" tIns="50941" rIns="101881" bIns="50941" rtlCol="0">
            <a:spAutoFit/>
          </a:bodyPr>
          <a:lstStyle/>
          <a:p>
            <a:r>
              <a:rPr lang="en-US" sz="1600" b="1" dirty="0"/>
              <a:t>Grade 5 Research Notes Teacher Guide</a:t>
            </a:r>
          </a:p>
        </p:txBody>
      </p:sp>
      <p:sp>
        <p:nvSpPr>
          <p:cNvPr id="9" name="TextBox 8"/>
          <p:cNvSpPr txBox="1"/>
          <p:nvPr/>
        </p:nvSpPr>
        <p:spPr>
          <a:xfrm>
            <a:off x="604520" y="7076254"/>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10" name="Rectangle 9"/>
          <p:cNvSpPr/>
          <p:nvPr/>
        </p:nvSpPr>
        <p:spPr>
          <a:xfrm>
            <a:off x="4231640" y="1508760"/>
            <a:ext cx="3195320" cy="246462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re-read and select a paragraph or section of the text with </a:t>
            </a:r>
            <a:r>
              <a:rPr lang="en-US" sz="1100" b="1" u="sng" dirty="0">
                <a:solidFill>
                  <a:srgbClr val="C00000"/>
                </a:solidFill>
                <a:effectLst>
                  <a:outerShdw blurRad="38100" dist="38100" dir="2700000" algn="tl">
                    <a:srgbClr val="000000">
                      <a:alpha val="43137"/>
                    </a:srgbClr>
                  </a:outerShdw>
                </a:effectLst>
              </a:rPr>
              <a:t>problems or questions</a:t>
            </a:r>
            <a:r>
              <a:rPr lang="en-US" sz="1100" b="1" dirty="0">
                <a:solidFill>
                  <a:srgbClr val="C00000"/>
                </a:solidFill>
                <a:effectLst>
                  <a:outerShdw blurRad="38100" dist="38100" dir="2700000" algn="tl">
                    <a:srgbClr val="000000">
                      <a:alpha val="43137"/>
                    </a:srgbClr>
                  </a:outerShdw>
                </a:effectLst>
              </a:rPr>
              <a:t> </a:t>
            </a:r>
            <a:r>
              <a:rPr lang="en-US" sz="1100" b="1" dirty="0"/>
              <a:t>about the main topic.</a:t>
            </a:r>
          </a:p>
          <a:p>
            <a:endParaRPr lang="en-US" sz="1100" b="1" dirty="0"/>
          </a:p>
          <a:p>
            <a:r>
              <a:rPr lang="en-US" sz="1100" b="1" dirty="0"/>
              <a:t>Ask, “Does the section or paragraph you chose state a new </a:t>
            </a:r>
            <a:r>
              <a:rPr lang="en-US" sz="1100" b="1" u="sng" dirty="0">
                <a:solidFill>
                  <a:srgbClr val="C00000"/>
                </a:solidFill>
                <a:effectLst>
                  <a:outerShdw blurRad="38100" dist="38100" dir="2700000" algn="tl">
                    <a:srgbClr val="000000">
                      <a:alpha val="43137"/>
                    </a:srgbClr>
                  </a:outerShdw>
                </a:effectLst>
              </a:rPr>
              <a:t>question or problem</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This is a </a:t>
            </a:r>
            <a:r>
              <a:rPr lang="en-US" sz="1100" b="1" u="sng" dirty="0">
                <a:solidFill>
                  <a:srgbClr val="C00000"/>
                </a:solidFill>
                <a:effectLst>
                  <a:outerShdw blurRad="38100" dist="38100" dir="2700000" algn="tl">
                    <a:srgbClr val="000000">
                      <a:alpha val="43137"/>
                    </a:srgbClr>
                  </a:outerShdw>
                </a:effectLst>
              </a:rPr>
              <a:t>key detail</a:t>
            </a:r>
            <a:r>
              <a:rPr lang="en-US" sz="1100" b="1" dirty="0"/>
              <a:t> that may help solve the problem or answer the question (be sure students 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a new </a:t>
            </a:r>
            <a:r>
              <a:rPr lang="en-US" sz="1100" b="1" u="sng" dirty="0">
                <a:solidFill>
                  <a:srgbClr val="C00000"/>
                </a:solidFill>
                <a:effectLst>
                  <a:outerShdw blurRad="38100" dist="38100" dir="2700000" algn="tl">
                    <a:srgbClr val="000000">
                      <a:alpha val="43137"/>
                    </a:srgbClr>
                  </a:outerShdw>
                </a:effectLst>
              </a:rPr>
              <a:t>problem or question</a:t>
            </a:r>
            <a:r>
              <a:rPr lang="en-US" sz="1100" b="1" dirty="0">
                <a:solidFill>
                  <a:srgbClr val="C00000"/>
                </a:solidFill>
                <a:effectLst>
                  <a:outerShdw blurRad="38100" dist="38100" dir="2700000" algn="tl">
                    <a:srgbClr val="000000">
                      <a:alpha val="43137"/>
                    </a:srgbClr>
                  </a:outerShdw>
                </a:effectLst>
              </a:rPr>
              <a:t> </a:t>
            </a:r>
            <a:r>
              <a:rPr lang="en-US" sz="1100" b="1" dirty="0"/>
              <a:t>the author brings to the reader’s attention about the </a:t>
            </a:r>
            <a:r>
              <a:rPr lang="en-US" sz="1100" b="1" u="sng" dirty="0">
                <a:solidFill>
                  <a:srgbClr val="C00000"/>
                </a:solidFill>
                <a:effectLst>
                  <a:outerShdw blurRad="38100" dist="38100" dir="2700000" algn="tl">
                    <a:srgbClr val="000000">
                      <a:alpha val="43137"/>
                    </a:srgbClr>
                  </a:outerShdw>
                </a:effectLst>
              </a:rPr>
              <a:t>main idea.</a:t>
            </a:r>
            <a:endParaRPr lang="en-US" sz="1100" b="1" dirty="0"/>
          </a:p>
          <a:p>
            <a:endParaRPr lang="en-US" sz="1100" b="1" dirty="0"/>
          </a:p>
        </p:txBody>
      </p:sp>
      <p:sp>
        <p:nvSpPr>
          <p:cNvPr id="11" name="Rectangle 10"/>
          <p:cNvSpPr/>
          <p:nvPr/>
        </p:nvSpPr>
        <p:spPr>
          <a:xfrm>
            <a:off x="7081520" y="3604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Rectangle 11"/>
          <p:cNvSpPr/>
          <p:nvPr/>
        </p:nvSpPr>
        <p:spPr>
          <a:xfrm>
            <a:off x="3108960" y="4191000"/>
            <a:ext cx="3108960" cy="144896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dirty="0"/>
              <a:t>that explain more about the problem or question.  </a:t>
            </a:r>
            <a:endParaRPr lang="en-US" sz="1100" b="1" dirty="0"/>
          </a:p>
          <a:p>
            <a:endParaRPr lang="en-US" sz="1100" b="1" dirty="0"/>
          </a:p>
          <a:p>
            <a:r>
              <a:rPr lang="en-US" sz="1100" dirty="0"/>
              <a:t>Explain</a:t>
            </a:r>
            <a:r>
              <a:rPr lang="en-US" sz="1100" b="1" dirty="0">
                <a:solidFill>
                  <a:srgbClr val="C00000"/>
                </a:solidFill>
                <a:effectLst>
                  <a:outerShdw blurRad="38100" dist="38100" dir="2700000" algn="tl">
                    <a:srgbClr val="000000">
                      <a:alpha val="43137"/>
                    </a:srgbClr>
                  </a:outerShdw>
                </a:effectLst>
              </a:rPr>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solidFill>
                  <a:srgbClr val="C00000"/>
                </a:solidFill>
                <a:effectLst>
                  <a:outerShdw blurRad="38100" dist="38100" dir="2700000" algn="tl">
                    <a:srgbClr val="000000">
                      <a:alpha val="43137"/>
                    </a:srgbClr>
                  </a:outerShdw>
                </a:effectLst>
              </a:rPr>
              <a:t> </a:t>
            </a:r>
            <a:r>
              <a:rPr lang="en-US" sz="1100" b="1" dirty="0"/>
              <a:t>can help us find </a:t>
            </a:r>
            <a:r>
              <a:rPr lang="en-US" sz="1100" b="1" u="sng" dirty="0">
                <a:solidFill>
                  <a:srgbClr val="C00000"/>
                </a:solidFill>
                <a:effectLst>
                  <a:outerShdw blurRad="38100" dist="38100" dir="2700000" algn="tl">
                    <a:srgbClr val="000000">
                      <a:alpha val="43137"/>
                    </a:srgbClr>
                  </a:outerShdw>
                </a:effectLst>
              </a:rPr>
              <a:t>answers</a:t>
            </a:r>
            <a:r>
              <a:rPr lang="en-US" sz="1100" b="1" dirty="0"/>
              <a:t> to a </a:t>
            </a:r>
            <a:r>
              <a:rPr lang="en-US" sz="1100" b="1" u="sng" dirty="0">
                <a:solidFill>
                  <a:srgbClr val="C00000"/>
                </a:solidFill>
                <a:effectLst>
                  <a:outerShdw blurRad="38100" dist="38100" dir="2700000" algn="tl">
                    <a:srgbClr val="000000">
                      <a:alpha val="43137"/>
                    </a:srgbClr>
                  </a:outerShdw>
                </a:effectLst>
              </a:rPr>
              <a:t>question</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dirty="0">
                <a:effectLst>
                  <a:outerShdw blurRad="38100" dist="38100" dir="2700000" algn="tl">
                    <a:srgbClr val="000000">
                      <a:alpha val="43137"/>
                    </a:srgbClr>
                  </a:outerShdw>
                </a:effectLst>
              </a:rPr>
              <a:t> to </a:t>
            </a:r>
            <a:r>
              <a:rPr lang="en-US" sz="1100" dirty="0"/>
              <a:t>a </a:t>
            </a:r>
            <a:r>
              <a:rPr lang="en-US" sz="1100" b="1" u="sng" dirty="0">
                <a:solidFill>
                  <a:srgbClr val="C00000"/>
                </a:solidFill>
                <a:effectLst>
                  <a:outerShdw blurRad="38100" dist="38100" dir="2700000" algn="tl">
                    <a:srgbClr val="000000">
                      <a:alpha val="43137"/>
                    </a:srgbClr>
                  </a:outerShdw>
                </a:effectLst>
              </a:rPr>
              <a:t>problem</a:t>
            </a:r>
            <a:r>
              <a:rPr lang="en-US" sz="1100" b="1" dirty="0"/>
              <a:t>.” Instruct students to write 2 brief </a:t>
            </a:r>
            <a:r>
              <a:rPr lang="en-US" sz="1100" b="1" u="sng" dirty="0">
                <a:solidFill>
                  <a:srgbClr val="C00000"/>
                </a:solidFill>
                <a:effectLst>
                  <a:outerShdw blurRad="38100" dist="38100" dir="2700000" algn="tl">
                    <a:srgbClr val="000000">
                      <a:alpha val="43137"/>
                    </a:srgbClr>
                  </a:outerShdw>
                </a:effectLst>
              </a:rPr>
              <a:t>key details</a:t>
            </a:r>
            <a:r>
              <a:rPr lang="en-US" sz="1100" b="1" dirty="0"/>
              <a:t> that provide an </a:t>
            </a:r>
            <a:r>
              <a:rPr lang="en-US" sz="1100" b="1" u="sng" dirty="0">
                <a:solidFill>
                  <a:srgbClr val="C00000"/>
                </a:solidFill>
                <a:effectLst>
                  <a:outerShdw blurRad="38100" dist="38100" dir="2700000" algn="tl">
                    <a:srgbClr val="000000">
                      <a:alpha val="43137"/>
                    </a:srgbClr>
                  </a:outerShdw>
                </a:effectLst>
              </a:rPr>
              <a:t>answer</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b="1" dirty="0"/>
              <a:t>.</a:t>
            </a:r>
          </a:p>
          <a:p>
            <a:endParaRPr lang="en-US" sz="1100" b="1" dirty="0"/>
          </a:p>
        </p:txBody>
      </p:sp>
      <p:sp>
        <p:nvSpPr>
          <p:cNvPr id="13" name="Rectangle 12"/>
          <p:cNvSpPr/>
          <p:nvPr/>
        </p:nvSpPr>
        <p:spPr>
          <a:xfrm>
            <a:off x="5958840" y="52806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4" name="TextBox 13"/>
          <p:cNvSpPr txBox="1"/>
          <p:nvPr/>
        </p:nvSpPr>
        <p:spPr>
          <a:xfrm>
            <a:off x="172720" y="4358640"/>
            <a:ext cx="2418080" cy="74920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1400" b="1" dirty="0"/>
              <a:t>Remember students will need to have a note-taking form for each passage.</a:t>
            </a:r>
          </a:p>
        </p:txBody>
      </p:sp>
      <p:sp>
        <p:nvSpPr>
          <p:cNvPr id="15" name="Rectangle 14"/>
          <p:cNvSpPr/>
          <p:nvPr/>
        </p:nvSpPr>
        <p:spPr>
          <a:xfrm>
            <a:off x="345440" y="6789420"/>
            <a:ext cx="3022600" cy="127968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author’s 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108960" y="7795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7" name="Rectangle 16"/>
          <p:cNvSpPr/>
          <p:nvPr/>
        </p:nvSpPr>
        <p:spPr>
          <a:xfrm>
            <a:off x="4274820" y="6476274"/>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look at the again and again words or phrases, ask “Do you see some of the again and again words or ideas in the key details about problems and solutions?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effectLst>
                  <a:outerShdw blurRad="38100" dist="38100" dir="2700000" algn="tl">
                    <a:srgbClr val="000000">
                      <a:alpha val="43137"/>
                    </a:srgbClr>
                  </a:outerShdw>
                </a:effectLst>
              </a:rPr>
              <a:t> </a:t>
            </a:r>
            <a:r>
              <a:rPr lang="en-US" sz="1100" b="1" dirty="0"/>
              <a:t>sentence that summarizes the </a:t>
            </a:r>
            <a:r>
              <a:rPr lang="en-US" sz="1100" b="1" u="sng" dirty="0">
                <a:solidFill>
                  <a:srgbClr val="C00000"/>
                </a:solidFill>
                <a:effectLst>
                  <a:outerShdw blurRad="38100" dist="38100" dir="2700000" algn="tl">
                    <a:srgbClr val="000000">
                      <a:alpha val="43137"/>
                    </a:srgbClr>
                  </a:outerShdw>
                </a:effectLst>
              </a:rPr>
              <a:t>problem and solution </a:t>
            </a:r>
            <a:r>
              <a:rPr lang="en-US" sz="1100" b="1" dirty="0"/>
              <a:t>(or the </a:t>
            </a:r>
            <a:r>
              <a:rPr lang="en-US" sz="1100" b="1" u="sng" dirty="0">
                <a:solidFill>
                  <a:srgbClr val="C00000"/>
                </a:solidFill>
                <a:effectLst>
                  <a:outerShdw blurRad="38100" dist="38100" dir="2700000" algn="tl">
                    <a:srgbClr val="000000">
                      <a:alpha val="43137"/>
                    </a:srgbClr>
                  </a:outerShdw>
                </a:effectLst>
              </a:rPr>
              <a:t>question and answer)</a:t>
            </a:r>
            <a:r>
              <a:rPr lang="en-US" sz="1100" b="1" dirty="0"/>
              <a:t>?”</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6908800" y="83820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19" name="Rectangle 18"/>
          <p:cNvSpPr/>
          <p:nvPr/>
        </p:nvSpPr>
        <p:spPr>
          <a:xfrm>
            <a:off x="2010770" y="8717281"/>
            <a:ext cx="5699760" cy="1079633"/>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800" b="1" u="sng" dirty="0">
                <a:solidFill>
                  <a:srgbClr val="002060"/>
                </a:solidFill>
              </a:rPr>
              <a:t>Differentiation</a:t>
            </a:r>
            <a:r>
              <a:rPr lang="en-US" sz="8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a:t>
            </a:r>
            <a:r>
              <a:rPr lang="en-US" sz="700" b="1" dirty="0" smtClean="0">
                <a:solidFill>
                  <a:srgbClr val="002060"/>
                </a:solidFill>
              </a:rPr>
              <a:t>mini </a:t>
            </a:r>
            <a:r>
              <a:rPr lang="en-US" sz="700" b="1" dirty="0">
                <a:solidFill>
                  <a:srgbClr val="002060"/>
                </a:solidFill>
              </a:rPr>
              <a:t>lesson.  These concepts can be taught separately:</a:t>
            </a:r>
          </a:p>
          <a:p>
            <a:pPr marL="413774" indent="-175935">
              <a:buFont typeface="Arial" panose="020B0604020202020204" pitchFamily="34" charset="0"/>
              <a:buChar char="•"/>
            </a:pPr>
            <a:r>
              <a:rPr lang="en-US" sz="700" b="1" dirty="0">
                <a:solidFill>
                  <a:srgbClr val="002060"/>
                </a:solidFill>
              </a:rPr>
              <a:t>Main Topic</a:t>
            </a:r>
          </a:p>
          <a:p>
            <a:pPr marL="413774" indent="-175935">
              <a:buFont typeface="Arial" panose="020B0604020202020204" pitchFamily="34" charset="0"/>
              <a:buChar char="•"/>
            </a:pPr>
            <a:r>
              <a:rPr lang="en-US" sz="700" b="1" dirty="0">
                <a:solidFill>
                  <a:srgbClr val="002060"/>
                </a:solidFill>
              </a:rPr>
              <a:t>Problem/solution  question/answer</a:t>
            </a:r>
          </a:p>
          <a:p>
            <a:pPr marL="413774" indent="-175935">
              <a:buFont typeface="Arial" panose="020B0604020202020204" pitchFamily="34" charset="0"/>
              <a:buChar char="•"/>
            </a:pPr>
            <a:r>
              <a:rPr lang="en-US" sz="700" b="1" dirty="0">
                <a:solidFill>
                  <a:srgbClr val="002060"/>
                </a:solidFill>
              </a:rPr>
              <a:t>Key Details</a:t>
            </a:r>
          </a:p>
          <a:p>
            <a:pPr marL="413774" indent="-175935">
              <a:buFont typeface="Arial" panose="020B0604020202020204" pitchFamily="34" charset="0"/>
              <a:buChar char="•"/>
            </a:pPr>
            <a:r>
              <a:rPr lang="en-US" sz="700" b="1" dirty="0">
                <a:solidFill>
                  <a:srgbClr val="002060"/>
                </a:solidFill>
              </a:rPr>
              <a:t>Again and Again</a:t>
            </a:r>
          </a:p>
          <a:p>
            <a:pPr marL="413774" indent="-175935">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graphicFrame>
        <p:nvGraphicFramePr>
          <p:cNvPr id="20" name="Table 19"/>
          <p:cNvGraphicFramePr>
            <a:graphicFrameLocks noGrp="1"/>
          </p:cNvGraphicFramePr>
          <p:nvPr>
            <p:extLst>
              <p:ext uri="{D42A27DB-BD31-4B8C-83A1-F6EECF244321}">
                <p14:modId xmlns:p14="http://schemas.microsoft.com/office/powerpoint/2010/main" val="441093857"/>
              </p:ext>
            </p:extLst>
          </p:nvPr>
        </p:nvGraphicFramePr>
        <p:xfrm>
          <a:off x="2133600" y="236220"/>
          <a:ext cx="5494025" cy="601980"/>
        </p:xfrm>
        <a:graphic>
          <a:graphicData uri="http://schemas.openxmlformats.org/drawingml/2006/table">
            <a:tbl>
              <a:tblPr firstRow="1" bandRow="1">
                <a:tableStyleId>{5940675A-B579-460E-94D1-54222C63F5DA}</a:tableStyleId>
              </a:tblPr>
              <a:tblGrid>
                <a:gridCol w="558986"/>
                <a:gridCol w="958259"/>
                <a:gridCol w="858441"/>
                <a:gridCol w="718696"/>
                <a:gridCol w="818514"/>
                <a:gridCol w="798549"/>
                <a:gridCol w="782580"/>
              </a:tblGrid>
              <a:tr h="242316">
                <a:tc rowSpan="2">
                  <a:txBody>
                    <a:bodyPr/>
                    <a:lstStyle/>
                    <a:p>
                      <a:pPr algn="ctr"/>
                      <a:r>
                        <a:rPr lang="en-US" sz="1500" b="1" dirty="0" smtClean="0"/>
                        <a:t>R</a:t>
                      </a:r>
                      <a:r>
                        <a:rPr lang="en-US" sz="1500" b="1" baseline="0" dirty="0" smtClean="0"/>
                        <a:t> </a:t>
                      </a:r>
                      <a:r>
                        <a:rPr lang="en-US" sz="1500" b="1" dirty="0" smtClean="0"/>
                        <a:t>E-</a:t>
                      </a: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462330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059292"/>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problems or questions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idea</a:t>
            </a:r>
            <a:r>
              <a:rPr lang="en-US" sz="1400" dirty="0"/>
              <a:t>.</a:t>
            </a:r>
          </a:p>
          <a:p>
            <a:r>
              <a:rPr lang="en-US" sz="1400" dirty="0" smtClean="0"/>
              <a:t>________________________________________________________________________</a:t>
            </a:r>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section or paragraph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t>
            </a:r>
            <a:r>
              <a:rPr lang="en-US" sz="1400" u="sng" dirty="0"/>
              <a:t>answer</a:t>
            </a:r>
            <a:r>
              <a:rPr lang="en-US" sz="1400" dirty="0"/>
              <a:t> or a </a:t>
            </a:r>
            <a:r>
              <a:rPr lang="en-US" sz="1400" u="sng" dirty="0"/>
              <a:t>solution</a:t>
            </a:r>
            <a:r>
              <a:rPr lang="en-US" sz="1400" dirty="0"/>
              <a:t>.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a:t>
            </a: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_________________________________________________________________________</a:t>
            </a:r>
            <a:endParaRPr lang="en-US" sz="1400" dirty="0"/>
          </a:p>
          <a:p>
            <a:pPr marL="175935" indent="-175935"/>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smtClean="0"/>
          </a:p>
          <a:p>
            <a:endParaRPr lang="en-US" sz="1400" b="1" u="sng" dirty="0"/>
          </a:p>
          <a:p>
            <a:endParaRPr lang="en-US" sz="1400" dirty="0" smtClean="0"/>
          </a:p>
          <a:p>
            <a:r>
              <a:rPr lang="en-US" sz="1400" dirty="0" smtClean="0"/>
              <a:t>Write </a:t>
            </a:r>
            <a:r>
              <a:rPr lang="en-US" sz="1400" b="1" u="sng" dirty="0"/>
              <a:t>one conclusion</a:t>
            </a:r>
            <a:r>
              <a:rPr lang="en-US" sz="1400" b="1" dirty="0"/>
              <a:t> </a:t>
            </a:r>
            <a:r>
              <a:rPr lang="en-US" sz="1400" dirty="0"/>
              <a:t>sentence  that tells  the most about the new </a:t>
            </a:r>
            <a:r>
              <a:rPr lang="en-US" sz="1400" u="sng" dirty="0"/>
              <a:t>key idea</a:t>
            </a:r>
            <a:r>
              <a:rPr lang="en-US" sz="1400" dirty="0"/>
              <a:t> and the answer </a:t>
            </a:r>
          </a:p>
          <a:p>
            <a:r>
              <a:rPr lang="en-US" sz="1400" dirty="0"/>
              <a:t>and solution key details. 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172720" y="757088"/>
            <a:ext cx="7340600" cy="349098"/>
          </a:xfrm>
          <a:prstGeom prst="rect">
            <a:avLst/>
          </a:prstGeom>
          <a:noFill/>
        </p:spPr>
        <p:txBody>
          <a:bodyPr wrap="square" lIns="101881" tIns="50941" rIns="101881" bIns="50941" rtlCol="0">
            <a:spAutoFit/>
          </a:bodyPr>
          <a:lstStyle/>
          <a:p>
            <a:r>
              <a:rPr lang="en-US" sz="1600" dirty="0"/>
              <a:t>Name_______________  Passage______________ Main Idea________________</a:t>
            </a:r>
          </a:p>
        </p:txBody>
      </p:sp>
      <p:graphicFrame>
        <p:nvGraphicFramePr>
          <p:cNvPr id="7" name="Table 6"/>
          <p:cNvGraphicFramePr>
            <a:graphicFrameLocks noGrp="1"/>
          </p:cNvGraphicFramePr>
          <p:nvPr>
            <p:extLst>
              <p:ext uri="{D42A27DB-BD31-4B8C-83A1-F6EECF244321}">
                <p14:modId xmlns:p14="http://schemas.microsoft.com/office/powerpoint/2010/main" val="4108033430"/>
              </p:ext>
            </p:extLst>
          </p:nvPr>
        </p:nvGraphicFramePr>
        <p:xfrm>
          <a:off x="1688368" y="126492"/>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187766" y="191007"/>
            <a:ext cx="1641034" cy="595319"/>
          </a:xfrm>
          <a:prstGeom prst="rect">
            <a:avLst/>
          </a:prstGeom>
          <a:solidFill>
            <a:schemeClr val="bg2">
              <a:lumMod val="90000"/>
            </a:schemeClr>
          </a:solidFill>
        </p:spPr>
        <p:txBody>
          <a:bodyPr wrap="square" lIns="101881" tIns="50941" rIns="101881" bIns="50941" rtlCol="0">
            <a:spAutoFit/>
          </a:bodyPr>
          <a:lstStyle/>
          <a:p>
            <a:r>
              <a:rPr lang="en-US" sz="1600" b="1" dirty="0"/>
              <a:t>Grade </a:t>
            </a:r>
            <a:r>
              <a:rPr lang="en-US" sz="1600" b="1" dirty="0" smtClean="0"/>
              <a:t>5 Research Notes</a:t>
            </a:r>
            <a:endParaRPr lang="en-US" sz="1600" b="1" dirty="0"/>
          </a:p>
        </p:txBody>
      </p:sp>
      <p:sp>
        <p:nvSpPr>
          <p:cNvPr id="9" name="TextBox 8"/>
          <p:cNvSpPr txBox="1"/>
          <p:nvPr/>
        </p:nvSpPr>
        <p:spPr>
          <a:xfrm>
            <a:off x="619566" y="6324600"/>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096883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nvGraphicFramePr>
        <p:xfrm>
          <a:off x="123818" y="405111"/>
          <a:ext cx="7513325" cy="9218240"/>
        </p:xfrm>
        <a:graphic>
          <a:graphicData uri="http://schemas.openxmlformats.org/drawingml/2006/table">
            <a:tbl>
              <a:tblPr>
                <a:noFill/>
              </a:tblPr>
              <a:tblGrid>
                <a:gridCol w="677850"/>
                <a:gridCol w="1212950"/>
                <a:gridCol w="1563150"/>
                <a:gridCol w="1465150"/>
                <a:gridCol w="1310925"/>
                <a:gridCol w="12833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10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996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184751" y="3044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77730208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6042901"/>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construct meaning </a:t>
                      </a:r>
                      <a:r>
                        <a:rPr lang="en-US" sz="10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determine the meaning</a:t>
                      </a:r>
                      <a:r>
                        <a:rPr lang="en-US" sz="1000" kern="1200">
                          <a:solidFill>
                            <a:srgbClr val="7F7F7F"/>
                          </a:solidFill>
                          <a:effectLst/>
                          <a:latin typeface="Calibri"/>
                          <a:ea typeface="Calibri"/>
                          <a:cs typeface="GillSansMT"/>
                        </a:rPr>
                        <a:t> of words and phrases in oral presentations and literary and informational text</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a:effectLst/>
                          <a:latin typeface="Calibri"/>
                          <a:ea typeface="Times New Roman"/>
                          <a:cs typeface="GillSansMT"/>
                        </a:rPr>
                        <a:t>3</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participate in grade-appropriate oral and written exchanges</a:t>
                      </a:r>
                      <a:r>
                        <a:rPr lang="en-US" sz="900" kern="1200">
                          <a:solidFill>
                            <a:srgbClr val="7F7F7F"/>
                          </a:solidFill>
                          <a:effectLst/>
                          <a:latin typeface="Calibri"/>
                          <a:ea typeface="Calibri"/>
                          <a:cs typeface="GillSansMT"/>
                        </a:rPr>
                        <a:t> of information, ideas, and analyses, responding to peer, audience, or reader comments and questions</a:t>
                      </a:r>
                      <a:endParaRPr lang="en-US" sz="9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62842374"/>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400092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39096422"/>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Opinion Writing  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dirty="0">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dirty="0">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765717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41762562"/>
              </p:ext>
            </p:extLst>
          </p:nvPr>
        </p:nvGraphicFramePr>
        <p:xfrm>
          <a:off x="385434" y="251460"/>
          <a:ext cx="6822440" cy="8740140"/>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103632" marR="103632" marT="50292" marB="50292"/>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smtClean="0">
                          <a:ln>
                            <a:noFill/>
                          </a:ln>
                          <a:solidFill>
                            <a:prstClr val="black"/>
                          </a:solidFill>
                          <a:effectLst/>
                          <a:uLnTx/>
                          <a:uFillTx/>
                          <a:latin typeface="+mn-lt"/>
                          <a:ea typeface="+mn-ea"/>
                          <a:cs typeface="+mn-cs"/>
                        </a:rPr>
                        <a:t>Constructed Response Research Rubrics Target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Evidence of the ability to distinguish relevant from irrelevant information such as fact from opinion.</a:t>
                      </a:r>
                    </a:p>
                  </a:txBody>
                  <a:tcPr marL="103632" marR="103632" marT="50292" marB="50292"/>
                </a:tc>
                <a:tc hMerge="1">
                  <a:txBody>
                    <a:bodyPr/>
                    <a:lstStyle/>
                    <a:p>
                      <a:endParaRPr lang="en-US"/>
                    </a:p>
                  </a:txBody>
                  <a:tcPr/>
                </a:tc>
              </a:tr>
              <a:tr h="49377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#7 RL.5.6  Prompt:  What</a:t>
                      </a:r>
                      <a:r>
                        <a:rPr lang="en-US" sz="1400" b="1" baseline="0" dirty="0" smtClean="0"/>
                        <a:t> are two examples of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how the story,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 Jordan’s Ride”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is told in the third-person point of view?  Rewrite both examples as a first-person point of view. Explain how rewriting the examples affect the story for the reader.</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000" b="1" u="sng" dirty="0" smtClean="0"/>
                        <a:t>The response gives</a:t>
                      </a:r>
                      <a:r>
                        <a:rPr lang="en-US" sz="1000" b="1" u="sng" baseline="0" dirty="0" smtClean="0"/>
                        <a:t> sufficient evidence of the ability to distinguish relevant from irrelevant information</a:t>
                      </a:r>
                      <a:r>
                        <a:rPr lang="en-US" sz="1000" b="1" u="none" baseline="0" dirty="0" smtClean="0"/>
                        <a:t>.  </a:t>
                      </a:r>
                      <a:r>
                        <a:rPr lang="en-US" sz="1000" b="0" u="none" baseline="0" dirty="0" smtClean="0"/>
                        <a:t>The student must first be able to distinguish relevant examples of characteristics of third-person point of view from the story “</a:t>
                      </a:r>
                      <a:r>
                        <a:rPr lang="en-US" sz="1000" b="0" i="0" u="none" baseline="0" dirty="0" smtClean="0"/>
                        <a:t>Jordan’s Ride “</a:t>
                      </a:r>
                      <a:r>
                        <a:rPr lang="en-US" sz="1000" b="0" u="none" baseline="0" dirty="0" smtClean="0"/>
                        <a:t>and then be able to translate those same examples into a first-person point of view.  This is actually quite complex.   </a:t>
                      </a:r>
                    </a:p>
                    <a:p>
                      <a:pPr marL="0" marR="0" indent="0" algn="l" defTabSz="914318" rtl="0" eaLnBrk="1" fontAlgn="auto" latinLnBrk="0" hangingPunct="1">
                        <a:lnSpc>
                          <a:spcPct val="100000"/>
                        </a:lnSpc>
                        <a:spcBef>
                          <a:spcPts val="0"/>
                        </a:spcBef>
                        <a:spcAft>
                          <a:spcPts val="0"/>
                        </a:spcAft>
                        <a:buClrTx/>
                        <a:buSzTx/>
                        <a:buFontTx/>
                        <a:buNone/>
                        <a:tabLst/>
                        <a:defRPr/>
                      </a:pPr>
                      <a:endParaRPr lang="en-US" sz="1000" b="0" u="none" baseline="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n-US" sz="1000" b="1" u="sng" baseline="0" dirty="0" smtClean="0"/>
                        <a:t>Part 1:  </a:t>
                      </a:r>
                      <a:r>
                        <a:rPr lang="en-US" sz="1000" b="0" u="none" baseline="0" dirty="0" smtClean="0"/>
                        <a:t>Examples from the story “</a:t>
                      </a:r>
                      <a:r>
                        <a:rPr lang="en-US" sz="1000" b="0" i="0" u="none" baseline="0" dirty="0" smtClean="0"/>
                        <a:t>Jordan’s Ride” </a:t>
                      </a:r>
                      <a:r>
                        <a:rPr lang="en-US" sz="1000" b="0" u="none" baseline="0" dirty="0" smtClean="0"/>
                        <a:t>of third-person point of view characteristics could include (1) The narrator is telling “about” the character in the statement “</a:t>
                      </a:r>
                      <a:r>
                        <a:rPr lang="en-US" sz="1000" b="1" u="none" baseline="0" dirty="0" smtClean="0"/>
                        <a:t>Jordan</a:t>
                      </a:r>
                      <a:r>
                        <a:rPr lang="en-US" sz="1000" b="0" u="none" baseline="0" dirty="0" smtClean="0"/>
                        <a:t> woke up bright and early.”  The first person “translation” could read “</a:t>
                      </a:r>
                      <a:r>
                        <a:rPr lang="en-US" sz="1000" b="1" u="none" baseline="0" dirty="0" smtClean="0"/>
                        <a:t>I </a:t>
                      </a:r>
                      <a:r>
                        <a:rPr lang="en-US" sz="1000" b="0" u="none" baseline="0" dirty="0" smtClean="0"/>
                        <a:t>woke up bright and early,” as if told by Jordan himself. Examples where students are replacing any reference to Jordan (i.e. his name or when Jordan is referred to: he, his,  with “I,”) are acceptable.  (2)  Replacing the use of “they,” with “</a:t>
                      </a:r>
                      <a:r>
                        <a:rPr lang="en-US" sz="1000" b="1" u="none" baseline="0" dirty="0" smtClean="0"/>
                        <a:t>we”</a:t>
                      </a:r>
                      <a:r>
                        <a:rPr lang="en-US" sz="1000" b="0" u="none" baseline="0" dirty="0" smtClean="0"/>
                        <a:t> in reference to Jordan, mom and dad such as in the sentence “When it was time to land </a:t>
                      </a:r>
                      <a:r>
                        <a:rPr lang="en-US" sz="1000" b="1" u="none" baseline="0" dirty="0" smtClean="0"/>
                        <a:t>they</a:t>
                      </a:r>
                      <a:r>
                        <a:rPr lang="en-US" sz="1000" b="0" u="none" baseline="0" dirty="0" smtClean="0"/>
                        <a:t> slowly descended to the same grassy field </a:t>
                      </a:r>
                      <a:r>
                        <a:rPr lang="en-US" sz="1000" b="1" u="none" baseline="0" dirty="0" smtClean="0"/>
                        <a:t>they</a:t>
                      </a:r>
                      <a:r>
                        <a:rPr lang="en-US" sz="1000" b="0" u="none" baseline="0" dirty="0" smtClean="0"/>
                        <a:t> had left behind</a:t>
                      </a:r>
                      <a:r>
                        <a:rPr lang="en-US" sz="1000" b="1" i="1" u="none" baseline="0" dirty="0" smtClean="0"/>
                        <a:t>.”  Note:  There could be many more examples and any third-person examples are  acceptable if taken from the text.</a:t>
                      </a:r>
                    </a:p>
                    <a:p>
                      <a:pPr marL="0" marR="0" indent="0" algn="l" defTabSz="914318" rtl="0" eaLnBrk="1" fontAlgn="auto" latinLnBrk="0" hangingPunct="1">
                        <a:lnSpc>
                          <a:spcPct val="100000"/>
                        </a:lnSpc>
                        <a:spcBef>
                          <a:spcPts val="0"/>
                        </a:spcBef>
                        <a:spcAft>
                          <a:spcPts val="0"/>
                        </a:spcAft>
                        <a:buClrTx/>
                        <a:buSzTx/>
                        <a:buFontTx/>
                        <a:buNone/>
                        <a:tabLst/>
                        <a:defRPr/>
                      </a:pPr>
                      <a:endParaRPr lang="en-US" sz="1000" b="1" i="1" u="none" baseline="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n-US" sz="1000" b="1" i="0" u="sng" baseline="0" dirty="0" smtClean="0"/>
                        <a:t>Part 2</a:t>
                      </a:r>
                      <a:r>
                        <a:rPr lang="en-US" sz="1000" b="1" i="0" u="none" baseline="0" dirty="0" smtClean="0"/>
                        <a:t>:  </a:t>
                      </a:r>
                      <a:r>
                        <a:rPr lang="en-US" sz="1000" b="0" i="0" u="none" baseline="0" dirty="0" smtClean="0"/>
                        <a:t>Explaining how the first-person point of view changes the “feel” of the story is very subjective to the reader but students should give examples that pertain to (1) the character is now telling his own story, (2) the story feels more personal and (3) the story may feel as if the reader could walk right into the character’s shoes.</a:t>
                      </a:r>
                      <a:endParaRPr lang="en-US" sz="1000" b="1" i="0" u="none" baseline="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baseline="0" dirty="0" smtClean="0"/>
                        <a:t>Student response gives evidence of finding two relevant third-person point of view statements that are re-written as first-person point of view statements.  Student is then able to explain how the change in point of view affect the story.</a:t>
                      </a:r>
                    </a:p>
                    <a:p>
                      <a:r>
                        <a:rPr lang="en-US" sz="1100" b="0" i="0" baseline="0" dirty="0" smtClean="0"/>
                        <a:t>In the story “Jordan’s Ride “(paragraph 4), the narrator states:  “Jordan couldn’t believe it!”  This is a third-person point of view – like someone looking on from the outside.  To change this to a first-person point of view it would read:  “I couldn’t believe it!”  Another examples of a third-person point of view statement in the story (paragraph 5) is : “They spent about an hour soaring above the city.” To change this to a first-person point of view it would read: “We spent about an hour soaring above the city.”    In the first-person point of view if Jordan is saying “I couldn’t believe it”! the reader feels closer to Jordan because Jordan is speaking for himself and it feels personal.  If the story was written in first-person point of view and Jordan were to say “We spent about an hour soaring above the city,” I would feel like I was right there with him.</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Student response gives some evidence of finding two relevant third-person point of view statements but does not re-write as first-person point of view statements.  Student has difficulty explaining the difference.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When a story tells about someone like they said or he said that is third-person.  The first person in the story is not really telling his own story.  Its like being spied on and someone else is telling your story.           For example the story said Jordan woke up bright and early.  It should say Jordan said he woke up bright and early.  That is first person because Jordan said it.  It makes the story more interesting.</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b="0" i="1" baseline="0" dirty="0" smtClean="0"/>
                        <a:t>Student response gives little or vague evidence of being able to find third person point of view examples from the text.</a:t>
                      </a:r>
                    </a:p>
                    <a:p>
                      <a:r>
                        <a:rPr lang="en-US" sz="1100" b="0" i="0" baseline="0" dirty="0" smtClean="0"/>
                        <a:t>I can write a story in first person or third person point of view.  If I write a story about my friend that is third person point of view.</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61401440"/>
              </p:ext>
            </p:extLst>
          </p:nvPr>
        </p:nvGraphicFramePr>
        <p:xfrm>
          <a:off x="5257800" y="9100859"/>
          <a:ext cx="1975022" cy="50034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RL.5.6     DOK </a:t>
                      </a:r>
                      <a:r>
                        <a:rPr lang="en-US" sz="800" b="1" dirty="0">
                          <a:solidFill>
                            <a:srgbClr val="000000"/>
                          </a:solidFill>
                          <a:effectLst/>
                          <a:latin typeface="Calibri"/>
                          <a:ea typeface="Times New Roman"/>
                          <a:cs typeface="Times New Roman"/>
                        </a:rPr>
                        <a:t>4 - EV</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Justify reasoning behind speaker’s discourse style and how it influences their point of view.</a:t>
                      </a:r>
                      <a:endParaRPr lang="en-US" sz="800" b="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59475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85800" y="914400"/>
            <a:ext cx="2509407"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7" name="Rectangle 16"/>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8"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ext uri="{D42A27DB-BD31-4B8C-83A1-F6EECF244321}">
                <p14:modId xmlns:p14="http://schemas.microsoft.com/office/powerpoint/2010/main" val="2881099745"/>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a:t>
                      </a:r>
                      <a:r>
                        <a:rPr lang="en-US" sz="1200" b="1" baseline="0" dirty="0" smtClean="0">
                          <a:solidFill>
                            <a:schemeClr val="tx1"/>
                          </a:solidFill>
                        </a:rPr>
                        <a:t> W.1b,  W.1c, W.1d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a:t>
                      </a:r>
                      <a:r>
                        <a:rPr lang="en-US" sz="1200" b="1" baseline="0" dirty="0" smtClean="0">
                          <a:solidFill>
                            <a:schemeClr val="tx1"/>
                          </a:solidFill>
                        </a:rPr>
                        <a:t> W.1b,  W.1c, W.1d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1</a:t>
                      </a:r>
                      <a:r>
                        <a:rPr lang="pl-PL" sz="1200" b="1" dirty="0" smtClean="0">
                          <a:solidFill>
                            <a:schemeClr val="tx1"/>
                          </a:solidFill>
                        </a:rPr>
                        <a:t>a, W-</a:t>
                      </a:r>
                      <a:r>
                        <a:rPr lang="en-US" sz="1200" b="1" dirty="0" smtClean="0">
                          <a:solidFill>
                            <a:schemeClr val="tx1"/>
                          </a:solidFill>
                        </a:rPr>
                        <a:t>1</a:t>
                      </a:r>
                      <a:r>
                        <a:rPr lang="pl-PL" sz="1200" b="1" dirty="0" smtClean="0">
                          <a:solidFill>
                            <a:schemeClr val="tx1"/>
                          </a:solidFill>
                        </a:rPr>
                        <a:t>b, W-</a:t>
                      </a:r>
                      <a:r>
                        <a:rPr lang="en-US" sz="1200" b="1" dirty="0" smtClean="0">
                          <a:solidFill>
                            <a:schemeClr val="tx1"/>
                          </a:solidFill>
                        </a:rPr>
                        <a:t>1</a:t>
                      </a:r>
                      <a:r>
                        <a:rPr lang="pl-PL" sz="1200" b="1" dirty="0" smtClean="0">
                          <a:solidFill>
                            <a:schemeClr val="tx1"/>
                          </a:solidFill>
                        </a:rPr>
                        <a:t>c, W-</a:t>
                      </a:r>
                      <a:r>
                        <a:rPr lang="en-US" sz="1200" b="1" dirty="0" smtClean="0">
                          <a:solidFill>
                            <a:schemeClr val="tx1"/>
                          </a:solidFill>
                        </a:rPr>
                        <a:t>1d</a:t>
                      </a:r>
                      <a:r>
                        <a:rPr lang="pl-PL" sz="1200" b="1" dirty="0" smtClean="0">
                          <a:solidFill>
                            <a:schemeClr val="tx1"/>
                          </a:solidFill>
                        </a:rPr>
                        <a:t>, W-4, </a:t>
                      </a:r>
                      <a:r>
                        <a:rPr lang="en-US" sz="1200" b="1" dirty="0" smtClean="0">
                          <a:solidFill>
                            <a:schemeClr val="tx1"/>
                          </a:solidFill>
                        </a:rPr>
                        <a:t>     </a:t>
                      </a:r>
                      <a:r>
                        <a:rPr lang="pl-PL" sz="1200" b="1" dirty="0" smtClean="0">
                          <a:solidFill>
                            <a:schemeClr val="tx1"/>
                          </a:solidFill>
                        </a:rPr>
                        <a:t>W-5, W-8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W.5.2d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L.5.1d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422355" y="1666951"/>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Four </a:t>
            </a:r>
            <a:r>
              <a:rPr lang="en-US" sz="2400" b="1" dirty="0" smtClean="0">
                <a:latin typeface="Bookman Old Style" pitchFamily="18" charset="0"/>
              </a:rPr>
              <a:t>Pre-Assessment</a:t>
            </a:r>
            <a:endParaRPr lang="en-US" b="1" dirty="0" smtClean="0">
              <a:latin typeface="Bookman Old Style" pitchFamily="18" charset="0"/>
            </a:endParaRPr>
          </a:p>
        </p:txBody>
      </p:sp>
      <p:sp>
        <p:nvSpPr>
          <p:cNvPr id="2" name="Rectangle 1"/>
          <p:cNvSpPr/>
          <p:nvPr/>
        </p:nvSpPr>
        <p:spPr>
          <a:xfrm>
            <a:off x="4330035" y="7340604"/>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778768" y="7044268"/>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6545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143000" y="6067835"/>
            <a:ext cx="5718863"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are boxed.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525703789"/>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Five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975051118"/>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Five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196625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3124201085"/>
              </p:ext>
            </p:extLst>
          </p:nvPr>
        </p:nvGraphicFramePr>
        <p:xfrm>
          <a:off x="396240" y="883920"/>
          <a:ext cx="6995160" cy="6736080"/>
        </p:xfrm>
        <a:graphic>
          <a:graphicData uri="http://schemas.openxmlformats.org/drawingml/2006/table">
            <a:tbl>
              <a:tblPr firstRow="1"/>
              <a:tblGrid>
                <a:gridCol w="738814"/>
                <a:gridCol w="6256346"/>
              </a:tblGrid>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 Quarter 4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n-US" sz="1400" b="1" dirty="0" smtClean="0">
                          <a:latin typeface="+mn-lt"/>
                        </a:rPr>
                        <a:t> </a:t>
                      </a:r>
                      <a:r>
                        <a:rPr sz="1400" b="1" dirty="0" smtClean="0">
                          <a:latin typeface="+mn-lt"/>
                        </a:rPr>
                        <a:t>Standard R</a:t>
                      </a:r>
                      <a:r>
                        <a:rPr lang="en-US" sz="1400" b="1" dirty="0" smtClean="0">
                          <a:latin typeface="+mn-lt"/>
                        </a:rPr>
                        <a:t>L.5.9</a:t>
                      </a:r>
                      <a:r>
                        <a:rPr lang="en-US" sz="1400" b="1" baseline="0" dirty="0" smtClean="0">
                          <a:latin typeface="+mn-lt"/>
                        </a:rPr>
                        <a:t> </a:t>
                      </a:r>
                      <a:r>
                        <a:rPr sz="1400" b="1" dirty="0" smtClean="0">
                          <a:latin typeface="+mn-lt"/>
                        </a:rPr>
                        <a:t>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231775" marR="0" lvl="0" indent="-231775" algn="l" defTabSz="966612" rtl="0" eaLnBrk="1" fontAlgn="auto" latinLnBrk="0" hangingPunct="1">
                        <a:lnSpc>
                          <a:spcPct val="100000"/>
                        </a:lnSpc>
                        <a:spcBef>
                          <a:spcPts val="0"/>
                        </a:spcBef>
                        <a:spcAft>
                          <a:spcPts val="0"/>
                        </a:spcAft>
                        <a:buClrTx/>
                        <a:buSzTx/>
                        <a:buFontTx/>
                        <a:buNone/>
                        <a:tabLst/>
                        <a:defRPr/>
                      </a:pPr>
                      <a:r>
                        <a:rPr sz="1400" b="1" dirty="0">
                          <a:latin typeface="+mn-lt"/>
                          <a:cs typeface="Helvetica" panose="020B0604020202020204" pitchFamily="34" charset="0"/>
                        </a:rPr>
                        <a:t>Question </a:t>
                      </a:r>
                      <a:r>
                        <a:rPr lang="en-US" sz="1400" b="1" dirty="0" smtClean="0">
                          <a:latin typeface="+mn-lt"/>
                          <a:cs typeface="Helvetica" panose="020B0604020202020204" pitchFamily="34" charset="0"/>
                        </a:rPr>
                        <a:t>#8  RL.5.9</a:t>
                      </a:r>
                      <a:r>
                        <a:rPr lang="en-US" sz="1400" b="1" baseline="0" dirty="0" smtClean="0">
                          <a:latin typeface="+mn-lt"/>
                          <a:cs typeface="Helvetica" panose="020B0604020202020204" pitchFamily="34" charset="0"/>
                        </a:rPr>
                        <a:t> P</a:t>
                      </a:r>
                      <a:r>
                        <a:rPr sz="1400" b="1" dirty="0" smtClean="0">
                          <a:latin typeface="+mn-lt"/>
                          <a:cs typeface="Helvetica" panose="020B0604020202020204" pitchFamily="34" charset="0"/>
                        </a:rPr>
                        <a:t>rompt:</a:t>
                      </a:r>
                      <a:r>
                        <a:rPr lang="en-US" sz="1400" b="1" dirty="0" smtClean="0">
                          <a:latin typeface="+mn-lt"/>
                          <a:cs typeface="Helvetica" panose="020B0604020202020204" pitchFamily="34" charset="0"/>
                        </a:rPr>
                        <a:t>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Why does “Jordan’s Ride” and “Macy’s Report”</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develop</a:t>
                      </a:r>
                    </a:p>
                    <a:p>
                      <a:pPr marL="231775" marR="0" lvl="0" indent="-231775" algn="l" defTabSz="966612"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the theme of riding in a hot-air balloon differently?  Support your conclusion with examples </a:t>
                      </a:r>
                    </a:p>
                    <a:p>
                      <a:pPr marL="231775" marR="0" lvl="0" indent="-231775" algn="l" defTabSz="966612"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from both texts.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n-US" sz="1000" u="sng" dirty="0" smtClean="0"/>
                        <a:t>T</a:t>
                      </a:r>
                      <a:r>
                        <a:rPr sz="1000" u="sng" dirty="0" smtClean="0">
                          <a:latin typeface="+mn-lt"/>
                        </a:rPr>
                        <a:t>eacher </a:t>
                      </a:r>
                      <a:r>
                        <a:rPr sz="1000" u="sng" dirty="0">
                          <a:latin typeface="+mn-lt"/>
                        </a:rPr>
                        <a:t>Language and Scoring Notes</a:t>
                      </a:r>
                      <a:r>
                        <a:rPr sz="1000" dirty="0" smtClean="0">
                          <a:latin typeface="+mn-lt"/>
                        </a:rPr>
                        <a:t>:</a:t>
                      </a:r>
                      <a:endParaRPr sz="1000" b="1" dirty="0">
                        <a:latin typeface="+mn-lt"/>
                      </a:endParaRPr>
                    </a:p>
                    <a:p>
                      <a:pPr lvl="0" algn="l">
                        <a:lnSpc>
                          <a:spcPct val="100000"/>
                        </a:lnSpc>
                        <a:spcBef>
                          <a:spcPts val="0"/>
                        </a:spcBef>
                        <a:spcAft>
                          <a:spcPts val="0"/>
                        </a:spcAft>
                        <a:defRPr sz="1800" b="0" i="0"/>
                      </a:pPr>
                      <a:r>
                        <a:rPr sz="1000" b="1" dirty="0">
                          <a:latin typeface="+mn-lt"/>
                        </a:rPr>
                        <a:t>Sufficient </a:t>
                      </a:r>
                      <a:r>
                        <a:rPr sz="1000" b="1" dirty="0" smtClean="0">
                          <a:latin typeface="+mn-lt"/>
                        </a:rPr>
                        <a:t>Evidence</a:t>
                      </a:r>
                      <a:r>
                        <a:rPr lang="en-US" sz="1000" b="0" baseline="0" dirty="0" smtClean="0">
                          <a:uFill>
                            <a:solidFill/>
                          </a:uFill>
                          <a:latin typeface="+mn-lt"/>
                        </a:rPr>
                        <a:t> to support the prompt would be in the form of  </a:t>
                      </a:r>
                      <a:r>
                        <a:rPr lang="en-US" sz="1000" b="1" baseline="0" dirty="0" smtClean="0">
                          <a:uFill>
                            <a:solidFill/>
                          </a:uFill>
                          <a:latin typeface="+mn-lt"/>
                        </a:rPr>
                        <a:t>comparable</a:t>
                      </a:r>
                      <a:r>
                        <a:rPr lang="en-US" sz="1000" b="0" baseline="0" dirty="0" smtClean="0">
                          <a:uFill>
                            <a:solidFill/>
                          </a:uFill>
                          <a:latin typeface="+mn-lt"/>
                        </a:rPr>
                        <a:t> examples </a:t>
                      </a:r>
                      <a:r>
                        <a:rPr kumimoji="0" lang="en-US" sz="1000" b="0" i="0" u="none" strike="noStrike" kern="1200" cap="none" spc="0" normalizeH="0" baseline="0" noProof="0" dirty="0" smtClean="0">
                          <a:ln>
                            <a:noFill/>
                          </a:ln>
                          <a:solidFill>
                            <a:prstClr val="black"/>
                          </a:solidFill>
                          <a:effectLst/>
                          <a:uLnTx/>
                          <a:uFill>
                            <a:solidFill/>
                          </a:uFill>
                          <a:latin typeface="+mn-lt"/>
                          <a:ea typeface="+mn-ea"/>
                          <a:cs typeface="+mn-cs"/>
                        </a:rPr>
                        <a:t>between “Jordan’s Ride” and “Macy’s Report” </a:t>
                      </a:r>
                      <a:r>
                        <a:rPr lang="en-US" sz="1000" b="0" baseline="0" dirty="0" smtClean="0">
                          <a:uFill>
                            <a:solidFill/>
                          </a:uFill>
                          <a:latin typeface="+mn-lt"/>
                        </a:rPr>
                        <a:t>to determine  why  each story develops the theme of experiencing a hot-air balloon ride differently and </a:t>
                      </a:r>
                      <a:r>
                        <a:rPr lang="en-US" sz="1000" b="1" baseline="0" dirty="0" smtClean="0">
                          <a:uFill>
                            <a:solidFill/>
                          </a:uFill>
                          <a:latin typeface="+mn-lt"/>
                        </a:rPr>
                        <a:t>stating why.</a:t>
                      </a:r>
                    </a:p>
                    <a:p>
                      <a:pPr lvl="0" algn="l">
                        <a:lnSpc>
                          <a:spcPct val="100000"/>
                        </a:lnSpc>
                        <a:spcBef>
                          <a:spcPts val="0"/>
                        </a:spcBef>
                        <a:spcAft>
                          <a:spcPts val="0"/>
                        </a:spcAft>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would be within any examples from </a:t>
                      </a:r>
                      <a:r>
                        <a:rPr lang="en-US" sz="1000" b="1" i="1" u="sng" baseline="0" dirty="0" smtClean="0">
                          <a:uFill>
                            <a:solidFill/>
                          </a:uFill>
                          <a:latin typeface="+mn-lt"/>
                        </a:rPr>
                        <a:t>Jordan’s Ride</a:t>
                      </a:r>
                      <a:r>
                        <a:rPr lang="en-US" sz="1000" b="1" i="1" u="none" baseline="0" dirty="0" smtClean="0">
                          <a:uFill>
                            <a:solidFill/>
                          </a:uFill>
                          <a:latin typeface="+mn-lt"/>
                        </a:rPr>
                        <a:t> </a:t>
                      </a:r>
                      <a:r>
                        <a:rPr lang="en-US" sz="1000" b="0" baseline="0" dirty="0" smtClean="0">
                          <a:uFill>
                            <a:solidFill/>
                          </a:uFill>
                          <a:latin typeface="+mn-lt"/>
                        </a:rPr>
                        <a:t>could include (1) seeing a balloon expand, (2) having a pilot, (3) going into a basket, (4) rising and feeling scared, (5) feeling like flying, and (6) the view from above.  Details  within examples from “</a:t>
                      </a:r>
                      <a:r>
                        <a:rPr lang="en-US" sz="1000" b="0" i="0" u="none" baseline="0" dirty="0" smtClean="0">
                          <a:uFill>
                            <a:solidFill/>
                          </a:uFill>
                          <a:latin typeface="+mn-lt"/>
                        </a:rPr>
                        <a:t>Macy’s Report” </a:t>
                      </a:r>
                      <a:r>
                        <a:rPr lang="en-US" sz="1000" b="0" baseline="0" dirty="0" smtClean="0">
                          <a:uFill>
                            <a:solidFill/>
                          </a:uFill>
                          <a:latin typeface="+mn-lt"/>
                        </a:rPr>
                        <a:t>could include (1) mom explaining that heated air causes a balloon to rise, (2) dad telling her about a pilot, (3) learning about three main parts of a balloon, (4) steering a balloon, (5) the blast valves moving hot air, (6) the regulator letting air out to lower a balloon, (7) the direction of the wind determines where you go, (7) going for a ride in a balloon.</a:t>
                      </a:r>
                    </a:p>
                    <a:p>
                      <a:pPr lvl="0" algn="l">
                        <a:lnSpc>
                          <a:spcPct val="100000"/>
                        </a:lnSpc>
                        <a:spcBef>
                          <a:spcPts val="0"/>
                        </a:spcBef>
                        <a:spcAft>
                          <a:spcPts val="0"/>
                        </a:spcAft>
                        <a:defRPr sz="1800" b="0" i="0"/>
                      </a:pPr>
                      <a:r>
                        <a:rPr sz="1000" b="1" dirty="0" smtClean="0">
                          <a:latin typeface="+mn-lt"/>
                        </a:rPr>
                        <a:t>Full Support</a:t>
                      </a:r>
                      <a:r>
                        <a:rPr lang="en-US" sz="1000" b="0" baseline="0" dirty="0" smtClean="0">
                          <a:latin typeface="+mn-lt"/>
                        </a:rPr>
                        <a:t> </a:t>
                      </a:r>
                      <a:r>
                        <a:rPr lang="en-US" sz="1000" b="0" baseline="0" dirty="0" smtClean="0">
                          <a:solidFill>
                            <a:schemeClr val="tx1"/>
                          </a:solidFill>
                          <a:latin typeface="+mn-lt"/>
                        </a:rPr>
                        <a:t>could include (other details) any other details or examples specifically from the text that logically support the prompt.</a:t>
                      </a:r>
                      <a:endParaRPr lang="en-US" sz="1000" b="1" i="1" dirty="0" smtClean="0">
                        <a:solidFill>
                          <a:srgbClr val="002060"/>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54446">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sz="1000" i="1" dirty="0">
                          <a:latin typeface="+mn-lt"/>
                        </a:rPr>
                        <a:t>The student gives a proficient response </a:t>
                      </a:r>
                      <a:r>
                        <a:rPr lang="en-US" sz="1000" i="1" dirty="0" smtClean="0">
                          <a:latin typeface="+mn-lt"/>
                        </a:rPr>
                        <a:t>by</a:t>
                      </a:r>
                      <a:r>
                        <a:rPr lang="en-US" sz="1000" i="1" baseline="0" dirty="0" smtClean="0">
                          <a:latin typeface="+mn-lt"/>
                        </a:rPr>
                        <a:t> giving many examples of how both texts are developed and why.</a:t>
                      </a:r>
                    </a:p>
                    <a:p>
                      <a:pPr lvl="0" algn="l">
                        <a:lnSpc>
                          <a:spcPct val="100000"/>
                        </a:lnSpc>
                        <a:spcBef>
                          <a:spcPts val="0"/>
                        </a:spcBef>
                        <a:spcAft>
                          <a:spcPts val="0"/>
                        </a:spcAft>
                        <a:defRPr sz="1800" b="0" i="0"/>
                      </a:pPr>
                      <a:r>
                        <a:rPr lang="en-US" sz="1100" i="0" baseline="0" dirty="0" smtClean="0">
                          <a:latin typeface="+mn-lt"/>
                        </a:rPr>
                        <a:t>I think each story develop the theme of riding in a hot-air balloon differently because each story is telling about hot-air balloons for different reasons.  For example in “</a:t>
                      </a:r>
                      <a:r>
                        <a:rPr lang="en-US" sz="1100" b="0" i="0" u="none" baseline="0" dirty="0" smtClean="0">
                          <a:latin typeface="+mn-lt"/>
                        </a:rPr>
                        <a:t>Jordan’s Ride”</a:t>
                      </a:r>
                      <a:r>
                        <a:rPr lang="en-US" sz="1100" i="0" baseline="0" dirty="0" smtClean="0">
                          <a:latin typeface="+mn-lt"/>
                        </a:rPr>
                        <a:t>, his parents are giving him a birthday surprise of going in a hot-air balloon.  In the story “</a:t>
                      </a:r>
                      <a:r>
                        <a:rPr lang="en-US" sz="1100" b="0" i="0" u="none" baseline="0" dirty="0" smtClean="0">
                          <a:latin typeface="+mn-lt"/>
                        </a:rPr>
                        <a:t>Macy’s Report” </a:t>
                      </a:r>
                      <a:r>
                        <a:rPr lang="en-US" sz="1100" i="0" baseline="0" dirty="0" smtClean="0">
                          <a:latin typeface="+mn-lt"/>
                        </a:rPr>
                        <a:t>her parents also surprise her with a ride in a hot-air balloon but for the reason of helping her write a better report about hot-air balloons.</a:t>
                      </a:r>
                    </a:p>
                    <a:p>
                      <a:pPr lvl="0" algn="l">
                        <a:lnSpc>
                          <a:spcPct val="100000"/>
                        </a:lnSpc>
                        <a:spcBef>
                          <a:spcPts val="0"/>
                        </a:spcBef>
                        <a:spcAft>
                          <a:spcPts val="0"/>
                        </a:spcAft>
                        <a:defRPr sz="1800" b="0" i="0"/>
                      </a:pPr>
                      <a:r>
                        <a:rPr lang="en-US" sz="1100" i="0" baseline="0" dirty="0" smtClean="0">
                          <a:latin typeface="+mn-lt"/>
                        </a:rPr>
                        <a:t>Jordan tells about what it feels like in a hot-air balloon.  He says he feels the balloon rising, he is scared and then he feels like they are flying.  He describes what he can see from above and how happy he was to have had the experience. The story  “</a:t>
                      </a:r>
                      <a:r>
                        <a:rPr lang="en-US" sz="1100" b="0" i="0" u="none" baseline="0" dirty="0" smtClean="0">
                          <a:latin typeface="+mn-lt"/>
                        </a:rPr>
                        <a:t>Jordan’s Ride” develops the theme of actually experiencing a hot-air balloon ride (how it feels and looks).  In the story “Macy’s Report” Macy has to write a report about the hot-air balloon as a means of transportation.  To write her report Macy studies hot-air balloons at the library and on the internet.  Macy learns how a balloon works (the scientific parts) and studies hot-air balloons more for scientific reasons than just for fun.  The story “Macy’s Report” develops the theme of hot-air balloons from a scientific view (how a hot-air balloon works) rather than how it feels and looks.</a:t>
                      </a:r>
                      <a:endParaRPr lang="en-US" sz="1100" b="1" i="1" u="sng" baseline="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 sufficient response by</a:t>
                      </a:r>
                      <a:r>
                        <a:rPr lang="en-US" sz="1000" i="1" baseline="0" dirty="0" smtClean="0">
                          <a:latin typeface="+mn-lt"/>
                        </a:rPr>
                        <a:t> giving some examples of how both texts are developed and why.</a:t>
                      </a:r>
                    </a:p>
                    <a:p>
                      <a:pPr lvl="0" algn="l">
                        <a:lnSpc>
                          <a:spcPct val="100000"/>
                        </a:lnSpc>
                        <a:spcBef>
                          <a:spcPts val="0"/>
                        </a:spcBef>
                        <a:spcAft>
                          <a:spcPts val="0"/>
                        </a:spcAft>
                        <a:defRPr sz="1800" b="0" i="0"/>
                      </a:pPr>
                      <a:r>
                        <a:rPr lang="en-US" sz="1100" i="0" baseline="0" dirty="0" smtClean="0">
                          <a:latin typeface="+mn-lt"/>
                        </a:rPr>
                        <a:t>Jordan gets to ride in a balloon for his birthday.  It’s a big surprise.  The story tells how much he likes it.  Jordan says it feels like flying even.  So this story is all about what it feels like to be in a hot-air balloon.  But when you read “</a:t>
                      </a:r>
                      <a:r>
                        <a:rPr lang="en-US" sz="1100" b="0" i="0" u="none" baseline="0" dirty="0" smtClean="0">
                          <a:latin typeface="+mn-lt"/>
                        </a:rPr>
                        <a:t>Macy’s Report” </a:t>
                      </a:r>
                      <a:r>
                        <a:rPr lang="en-US" sz="1100" i="0" baseline="0" dirty="0" smtClean="0">
                          <a:latin typeface="+mn-lt"/>
                        </a:rPr>
                        <a:t>it’s not about just having fun going up in a balloon.  She has to learn how balloons work and why for a report.  So this story has a lot about how a hot-air balloon really works like science words (valves, blasts and envelope).  But Macy does get to finally go up in a balloon too.  So the stories are different for a reason.  One is for fun.  One is for learning facts.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 minimal response by giving examples of how both texts are developed and why.</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b="0" i="0" u="none" dirty="0" smtClean="0">
                          <a:latin typeface="+mn-lt"/>
                        </a:rPr>
                        <a:t>“Jordan’s Ride” </a:t>
                      </a:r>
                      <a:r>
                        <a:rPr lang="en-US" sz="1100" i="0" dirty="0" smtClean="0">
                          <a:latin typeface="+mn-lt"/>
                        </a:rPr>
                        <a:t>is</a:t>
                      </a:r>
                      <a:r>
                        <a:rPr lang="en-US" sz="1100" i="0" baseline="0" dirty="0" smtClean="0">
                          <a:latin typeface="+mn-lt"/>
                        </a:rPr>
                        <a:t> how it is in a balloon.  “</a:t>
                      </a:r>
                      <a:r>
                        <a:rPr lang="en-US" sz="1100" b="0" i="0" u="none" baseline="0" dirty="0" smtClean="0">
                          <a:latin typeface="+mn-lt"/>
                        </a:rPr>
                        <a:t>Macy’s Report” </a:t>
                      </a:r>
                      <a:r>
                        <a:rPr lang="en-US" sz="1100" i="0" baseline="0" dirty="0" smtClean="0">
                          <a:latin typeface="+mn-lt"/>
                        </a:rPr>
                        <a:t>is about writing a book report for class.  I liked both of the stories.</a:t>
                      </a:r>
                      <a:endParaRPr lang="en-US" sz="1100" i="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does not give  a response using examples of how both texts are developed or why.</a:t>
                      </a:r>
                    </a:p>
                    <a:p>
                      <a:pPr lvl="0" algn="l">
                        <a:lnSpc>
                          <a:spcPct val="100000"/>
                        </a:lnSpc>
                        <a:spcBef>
                          <a:spcPts val="0"/>
                        </a:spcBef>
                        <a:spcAft>
                          <a:spcPts val="0"/>
                        </a:spcAft>
                        <a:defRPr sz="1800" b="0" i="0"/>
                      </a:pPr>
                      <a:r>
                        <a:rPr lang="en-US" sz="1100" i="0" dirty="0" smtClean="0">
                          <a:latin typeface="+mn-lt"/>
                        </a:rPr>
                        <a:t>Riding in a hot-air balloon is a lot of fun.  It</a:t>
                      </a:r>
                      <a:r>
                        <a:rPr lang="en-US" sz="1100" i="0" baseline="0" dirty="0" smtClean="0">
                          <a:latin typeface="+mn-lt"/>
                        </a:rPr>
                        <a:t> is like “Wheee!”  I would love to try it and tell how much fun it is and why I rode in one.</a:t>
                      </a:r>
                      <a:endParaRPr lang="en-US" sz="1100" i="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17304143"/>
              </p:ext>
            </p:extLst>
          </p:nvPr>
        </p:nvGraphicFramePr>
        <p:xfrm>
          <a:off x="5029200" y="8001000"/>
          <a:ext cx="2354261" cy="62877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a:t>
                      </a:r>
                      <a:r>
                        <a:rPr lang="en-US" sz="800" b="0" dirty="0" smtClean="0">
                          <a:solidFill>
                            <a:srgbClr val="000000"/>
                          </a:solidFill>
                          <a:effectLst/>
                          <a:latin typeface="Calibri"/>
                          <a:ea typeface="Times New Roman"/>
                          <a:cs typeface="Times New Roman"/>
                        </a:rPr>
                        <a:t>topic.</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784435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48855292"/>
              </p:ext>
            </p:extLst>
          </p:nvPr>
        </p:nvGraphicFramePr>
        <p:xfrm>
          <a:off x="385434" y="251460"/>
          <a:ext cx="6822440" cy="726229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#15</a:t>
                      </a:r>
                      <a:r>
                        <a:rPr lang="en-US" sz="1400" b="1" baseline="0" dirty="0" smtClean="0"/>
                        <a:t> RI.5.6</a:t>
                      </a:r>
                      <a:r>
                        <a:rPr lang="en-US" sz="1400" b="1" dirty="0" smtClean="0"/>
                        <a:t> Prompt: In what ways are the articles “</a:t>
                      </a:r>
                      <a:r>
                        <a:rPr lang="en-US" sz="1400" b="1" i="0" u="none" dirty="0" smtClean="0"/>
                        <a:t>How a Hot-Air Balloon Works</a:t>
                      </a:r>
                      <a:r>
                        <a:rPr lang="en-US" sz="1400" b="1" dirty="0" smtClean="0"/>
                        <a:t>” and “</a:t>
                      </a:r>
                      <a:r>
                        <a:rPr lang="en-US" sz="1400" b="1" i="0" u="none" dirty="0" smtClean="0"/>
                        <a:t>Adventure on a Hot Air Balloon,” </a:t>
                      </a:r>
                      <a:r>
                        <a:rPr lang="en-US" sz="1400" b="1" dirty="0" smtClean="0"/>
                        <a:t>similar and different? Use evidence from both articles to support your answers.</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Arial"/>
                        </a:rPr>
                        <a:t>The response</a:t>
                      </a:r>
                      <a:r>
                        <a:rPr kumimoji="0" lang="en-US" sz="1100" b="1" i="0" u="none" strike="noStrike" kern="1200" cap="none" spc="0" normalizeH="0" baseline="0" noProof="0" dirty="0" smtClean="0">
                          <a:ln>
                            <a:noFill/>
                          </a:ln>
                          <a:solidFill>
                            <a:srgbClr val="000000"/>
                          </a:solidFill>
                          <a:effectLst/>
                          <a:uLnTx/>
                          <a:uFillTx/>
                          <a:latin typeface="+mn-lt"/>
                          <a:ea typeface="Times New Roman"/>
                          <a:cs typeface="Arial"/>
                        </a:rPr>
                        <a:t>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gives sufficient evidence of the ability to </a:t>
                      </a:r>
                      <a:r>
                        <a:rPr kumimoji="0" lang="en-US" sz="1100" b="0" i="0" u="sng" strike="noStrike" kern="1200" cap="none" spc="0" normalizeH="0" baseline="0" noProof="0" dirty="0" smtClean="0">
                          <a:ln>
                            <a:noFill/>
                          </a:ln>
                          <a:solidFill>
                            <a:srgbClr val="000000"/>
                          </a:solidFill>
                          <a:effectLst/>
                          <a:uLnTx/>
                          <a:uFillTx/>
                          <a:latin typeface="+mn-lt"/>
                          <a:ea typeface="Times New Roman"/>
                          <a:cs typeface="Arial"/>
                        </a:rPr>
                        <a:t>locate and select information</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 about the</a:t>
                      </a:r>
                      <a:r>
                        <a:rPr kumimoji="0" lang="en-US" sz="1100" b="0" i="0" u="none" strike="noStrike" kern="1200" cap="none" spc="0" normalizeH="0" baseline="0" noProof="0" dirty="0" smtClean="0">
                          <a:ln>
                            <a:noFill/>
                          </a:ln>
                          <a:solidFill>
                            <a:srgbClr val="000000"/>
                          </a:solidFill>
                          <a:effectLst/>
                          <a:uLnTx/>
                          <a:uFillTx/>
                          <a:latin typeface="+mn-lt"/>
                          <a:ea typeface="Calibri"/>
                          <a:cs typeface="Arial"/>
                        </a:rPr>
                        <a:t>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prompt.  Students must locate and then select similarities and differences in the information from both articles in order to answer the prompt.</a:t>
                      </a:r>
                      <a:endPar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Arial"/>
                        </a:rPr>
                        <a:t>The response</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 gives sufficient evidence of the ability to </a:t>
                      </a:r>
                      <a:r>
                        <a:rPr kumimoji="0" lang="en-US" sz="1100" b="0" i="0" u="sng" strike="noStrike" kern="1200" cap="none" spc="0" normalizeH="0" baseline="0" noProof="0" dirty="0" smtClean="0">
                          <a:ln>
                            <a:noFill/>
                          </a:ln>
                          <a:solidFill>
                            <a:srgbClr val="000000"/>
                          </a:solidFill>
                          <a:effectLst/>
                          <a:uLnTx/>
                          <a:uFillTx/>
                          <a:latin typeface="+mn-lt"/>
                          <a:ea typeface="Times New Roman"/>
                          <a:cs typeface="Arial"/>
                        </a:rPr>
                        <a:t>interpret and integrate information</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Arial"/>
                        </a:rPr>
                        <a:t> about the prompt as students integrate the similarities and differences into one response.</a:t>
                      </a:r>
                      <a:endPar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rgbClr val="000000"/>
                          </a:solidFill>
                          <a:effectLst/>
                          <a:uLnTx/>
                          <a:uFillTx/>
                          <a:latin typeface="+mn-lt"/>
                          <a:ea typeface="Calibri"/>
                          <a:cs typeface="Arial"/>
                        </a:rPr>
                        <a:t>Student responses</a:t>
                      </a:r>
                      <a:r>
                        <a:rPr kumimoji="0" lang="en-US" sz="1100" b="0" i="0" u="none" strike="noStrike" kern="1200" cap="none" spc="0" normalizeH="0" baseline="0" noProof="0" dirty="0" smtClean="0">
                          <a:ln>
                            <a:noFill/>
                          </a:ln>
                          <a:solidFill>
                            <a:srgbClr val="000000"/>
                          </a:solidFill>
                          <a:effectLst/>
                          <a:uLnTx/>
                          <a:uFillTx/>
                          <a:latin typeface="+mn-lt"/>
                          <a:ea typeface="Calibri"/>
                          <a:cs typeface="Arial"/>
                        </a:rPr>
                        <a:t> that indicate this ability include evidence from both articles.  Similarities between the two articles could include: (1) both articles give information of how a hot air balloon rises and falls and (2) both explain how the pilot is able to move it when it is in the air.  Differences between the two articles could include: (1)” How a Hot Air Balloon Works” provides more detailed information of the parts of a hot air balloon and how they work and (2) “Adventure on a Hot Air Balloon” is an example of how a real pilot handled his balloon in a crisis.  Any information provided that is taken directly from either article and supports the prompt is acceptable.</a:t>
                      </a:r>
                      <a:endParaRPr kumimoji="0" lang="en-US" sz="1300" b="0" i="0" u="none" strike="noStrike" kern="1200" cap="none" spc="0" normalizeH="0" baseline="0" noProof="0" dirty="0" smtClean="0">
                        <a:ln>
                          <a:noFill/>
                        </a:ln>
                        <a:solidFill>
                          <a:srgbClr val="000000"/>
                        </a:solidFill>
                        <a:effectLst/>
                        <a:uLnTx/>
                        <a:uFillTx/>
                        <a:latin typeface="+mn-lt"/>
                        <a:ea typeface="Times New Roman"/>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baseline="0" dirty="0" smtClean="0">
                          <a:latin typeface="Calibri"/>
                          <a:ea typeface="Times New Roman"/>
                          <a:cs typeface="Arial"/>
                        </a:rPr>
                        <a:t>Student gives </a:t>
                      </a:r>
                      <a:r>
                        <a:rPr lang="en-US" sz="1000" b="1" i="1" baseline="0" dirty="0" smtClean="0">
                          <a:latin typeface="Calibri"/>
                          <a:ea typeface="Times New Roman"/>
                          <a:cs typeface="Arial"/>
                        </a:rPr>
                        <a:t>detailed examples of similarities </a:t>
                      </a:r>
                      <a:r>
                        <a:rPr lang="en-US" sz="1000" i="1" baseline="0" dirty="0" smtClean="0">
                          <a:latin typeface="Calibri"/>
                          <a:ea typeface="Times New Roman"/>
                          <a:cs typeface="Arial"/>
                        </a:rPr>
                        <a:t>and </a:t>
                      </a:r>
                      <a:r>
                        <a:rPr lang="en-US" sz="1000" b="1" i="1" baseline="0" dirty="0" smtClean="0">
                          <a:latin typeface="Calibri"/>
                          <a:ea typeface="Times New Roman"/>
                          <a:cs typeface="Arial"/>
                        </a:rPr>
                        <a:t>two examples of differences </a:t>
                      </a:r>
                      <a:r>
                        <a:rPr lang="en-US" sz="1000" i="1" baseline="0" dirty="0" smtClean="0">
                          <a:latin typeface="Calibri"/>
                          <a:ea typeface="Times New Roman"/>
                          <a:cs typeface="Arial"/>
                        </a:rPr>
                        <a:t>between the two articles with supporting evidence.</a:t>
                      </a:r>
                    </a:p>
                    <a:p>
                      <a:pPr marL="0" marR="0">
                        <a:lnSpc>
                          <a:spcPct val="100000"/>
                        </a:lnSpc>
                        <a:spcBef>
                          <a:spcPts val="0"/>
                        </a:spcBef>
                        <a:spcAft>
                          <a:spcPts val="0"/>
                        </a:spcAft>
                      </a:pPr>
                      <a:r>
                        <a:rPr lang="en-US" sz="1100" i="0" baseline="0" dirty="0" smtClean="0">
                          <a:latin typeface="Calibri"/>
                          <a:ea typeface="Times New Roman"/>
                          <a:cs typeface="Arial"/>
                        </a:rPr>
                        <a:t>The two articles about hot air balloons have some similarities and some differences.  They are similar because they both have information about how a hot air balloon works.  For </a:t>
                      </a:r>
                      <a:r>
                        <a:rPr lang="en-US" sz="1100" i="0" u="none" baseline="0" dirty="0" smtClean="0">
                          <a:latin typeface="Calibri"/>
                          <a:ea typeface="Times New Roman"/>
                          <a:cs typeface="Arial"/>
                        </a:rPr>
                        <a:t>example “Adventures on a Hot Air Balloon”</a:t>
                      </a:r>
                      <a:r>
                        <a:rPr lang="en-US" sz="1100" i="0" baseline="0" dirty="0" smtClean="0">
                          <a:latin typeface="Calibri"/>
                          <a:ea typeface="Times New Roman"/>
                          <a:cs typeface="Arial"/>
                        </a:rPr>
                        <a:t> tells about what a pilot did to make his hot-air balloon rise.  He released propane from a tank so it would catch on fire. This made his balloon rise.  The article </a:t>
                      </a:r>
                      <a:r>
                        <a:rPr lang="en-US" sz="1100" i="0" u="none" baseline="0" dirty="0" smtClean="0">
                          <a:latin typeface="Calibri"/>
                          <a:ea typeface="Times New Roman"/>
                          <a:cs typeface="Arial"/>
                        </a:rPr>
                        <a:t>“ How a Hot Air Balloon Works</a:t>
                      </a:r>
                      <a:r>
                        <a:rPr lang="en-US" sz="1100" i="0" baseline="0" dirty="0" smtClean="0">
                          <a:latin typeface="Calibri"/>
                          <a:ea typeface="Times New Roman"/>
                          <a:cs typeface="Arial"/>
                        </a:rPr>
                        <a:t>,” also explains how to move a balloon upward using propane.  Both articles also explain how to make a hot air balloon move downward.  The main differences between the two articles </a:t>
                      </a:r>
                      <a:r>
                        <a:rPr lang="en-US" sz="1100" i="0" baseline="0" dirty="0" smtClean="0">
                          <a:latin typeface="+mn-lt"/>
                          <a:ea typeface="Times New Roman"/>
                          <a:cs typeface="Arial"/>
                        </a:rPr>
                        <a:t>is that one is written from the viewpoint of what its really like to go up into a hot air balloon, while the other article is written to learn about how to control a balloon. </a:t>
                      </a:r>
                      <a:r>
                        <a:rPr lang="en-US" sz="1100" i="0" baseline="0" dirty="0" smtClean="0">
                          <a:latin typeface="Calibri"/>
                          <a:ea typeface="Times New Roman"/>
                          <a:cs typeface="Arial"/>
                        </a:rPr>
                        <a:t>  For example, the pilot in Adventures on a Hot Air Balloon, explains what he did to land his balloon at Wal-Mart.  </a:t>
                      </a:r>
                      <a:endParaRPr lang="en-US" sz="1100" i="0" baseline="0" dirty="0" smtClean="0">
                        <a:latin typeface="+mn-lt"/>
                        <a:ea typeface="Times New Roman"/>
                        <a:cs typeface="Arial"/>
                      </a:endParaRPr>
                    </a:p>
                  </a:txBody>
                  <a:tcPr marL="129540" marR="129540" marT="35923" marB="35923"/>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dirty="0" smtClean="0">
                          <a:latin typeface="Calibri"/>
                          <a:ea typeface="Times New Roman"/>
                          <a:cs typeface="Arial"/>
                        </a:rPr>
                        <a:t>Student gives </a:t>
                      </a:r>
                      <a:r>
                        <a:rPr lang="en-US" sz="1000" b="1" i="1" dirty="0" smtClean="0">
                          <a:latin typeface="Calibri"/>
                          <a:ea typeface="Times New Roman"/>
                          <a:cs typeface="Arial"/>
                        </a:rPr>
                        <a:t>examples </a:t>
                      </a:r>
                      <a:r>
                        <a:rPr lang="en-US" sz="1000" i="1" dirty="0" smtClean="0">
                          <a:latin typeface="Calibri"/>
                          <a:ea typeface="Times New Roman"/>
                          <a:cs typeface="Arial"/>
                        </a:rPr>
                        <a:t>that have</a:t>
                      </a:r>
                      <a:r>
                        <a:rPr lang="en-US" sz="1000" i="1" baseline="0" dirty="0" smtClean="0">
                          <a:latin typeface="Calibri"/>
                          <a:ea typeface="Times New Roman"/>
                          <a:cs typeface="Arial"/>
                        </a:rPr>
                        <a:t> very </a:t>
                      </a:r>
                      <a:r>
                        <a:rPr lang="en-US" sz="1000" b="1" i="1" baseline="0" dirty="0" smtClean="0">
                          <a:latin typeface="Calibri"/>
                          <a:ea typeface="Times New Roman"/>
                          <a:cs typeface="Arial"/>
                        </a:rPr>
                        <a:t>limited details </a:t>
                      </a:r>
                      <a:r>
                        <a:rPr lang="en-US" sz="1000" i="1" baseline="0" dirty="0" smtClean="0">
                          <a:latin typeface="Calibri"/>
                          <a:ea typeface="Times New Roman"/>
                          <a:cs typeface="Arial"/>
                        </a:rPr>
                        <a:t>of similarities and differences and limited supporting evidence.</a:t>
                      </a:r>
                      <a:endParaRPr lang="en-US" sz="1000" i="1" dirty="0" smtClean="0">
                        <a:latin typeface="Calibri"/>
                        <a:ea typeface="Times New Roman"/>
                        <a:cs typeface="Arial"/>
                      </a:endParaRPr>
                    </a:p>
                    <a:p>
                      <a:pPr marL="0" marR="0">
                        <a:lnSpc>
                          <a:spcPct val="100000"/>
                        </a:lnSpc>
                        <a:spcBef>
                          <a:spcPts val="0"/>
                        </a:spcBef>
                        <a:spcAft>
                          <a:spcPts val="0"/>
                        </a:spcAft>
                      </a:pPr>
                      <a:r>
                        <a:rPr lang="en-US" sz="1100" i="0" dirty="0" smtClean="0">
                          <a:latin typeface="Calibri"/>
                          <a:ea typeface="Times New Roman"/>
                          <a:cs typeface="Arial"/>
                        </a:rPr>
                        <a:t>The two articles were about how</a:t>
                      </a:r>
                      <a:r>
                        <a:rPr lang="en-US" sz="1100" i="0" baseline="0" dirty="0" smtClean="0">
                          <a:latin typeface="Calibri"/>
                          <a:ea typeface="Times New Roman"/>
                          <a:cs typeface="Arial"/>
                        </a:rPr>
                        <a:t> to make a hot air balloon work.  One was like a textbook that explained how to do something.  The other article was about a man who flew a hot air balloon.  It was about his experiences and what it was like.  </a:t>
                      </a:r>
                      <a:endParaRPr lang="en-US" sz="1100" i="0" dirty="0" smtClean="0">
                        <a:latin typeface="Calibri"/>
                        <a:ea typeface="Times New Roman"/>
                        <a:cs typeface="Arial"/>
                      </a:endParaRPr>
                    </a:p>
                  </a:txBody>
                  <a:tcPr marL="129540" marR="129540" marT="35923" marB="35923"/>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00000"/>
                        </a:lnSpc>
                        <a:spcBef>
                          <a:spcPts val="0"/>
                        </a:spcBef>
                        <a:spcAft>
                          <a:spcPts val="0"/>
                        </a:spcAft>
                      </a:pPr>
                      <a:r>
                        <a:rPr lang="en-US" sz="1000" i="1" kern="1200" dirty="0" smtClean="0">
                          <a:solidFill>
                            <a:srgbClr val="000000"/>
                          </a:solidFill>
                          <a:latin typeface="Calibri"/>
                          <a:ea typeface="Times New Roman"/>
                          <a:cs typeface="Arial"/>
                        </a:rPr>
                        <a:t>Student does</a:t>
                      </a:r>
                      <a:r>
                        <a:rPr lang="en-US" sz="1000" i="1" kern="1200" baseline="0" dirty="0" smtClean="0">
                          <a:solidFill>
                            <a:srgbClr val="000000"/>
                          </a:solidFill>
                          <a:latin typeface="Calibri"/>
                          <a:ea typeface="Times New Roman"/>
                          <a:cs typeface="Arial"/>
                        </a:rPr>
                        <a:t> not answer the prompt.</a:t>
                      </a:r>
                      <a:endParaRPr lang="en-US" sz="1000" i="1" kern="1200" dirty="0" smtClean="0">
                        <a:solidFill>
                          <a:srgbClr val="000000"/>
                        </a:solidFill>
                        <a:latin typeface="Calibri"/>
                        <a:ea typeface="Times New Roman"/>
                        <a:cs typeface="Arial"/>
                      </a:endParaRPr>
                    </a:p>
                    <a:p>
                      <a:pPr marL="0" marR="0">
                        <a:lnSpc>
                          <a:spcPct val="100000"/>
                        </a:lnSpc>
                        <a:spcBef>
                          <a:spcPts val="0"/>
                        </a:spcBef>
                        <a:spcAft>
                          <a:spcPts val="0"/>
                        </a:spcAft>
                      </a:pPr>
                      <a:r>
                        <a:rPr lang="en-US" sz="1100" i="0" kern="1200" dirty="0" smtClean="0">
                          <a:solidFill>
                            <a:srgbClr val="000000"/>
                          </a:solidFill>
                          <a:latin typeface="Calibri"/>
                          <a:ea typeface="Times New Roman"/>
                          <a:cs typeface="Arial"/>
                        </a:rPr>
                        <a:t>The stories were about balloons.</a:t>
                      </a:r>
                    </a:p>
                  </a:txBody>
                  <a:tcPr marL="129540" marR="129540" marT="35923" marB="35923"/>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54938965"/>
              </p:ext>
            </p:extLst>
          </p:nvPr>
        </p:nvGraphicFramePr>
        <p:xfrm>
          <a:off x="5486400" y="7620000"/>
          <a:ext cx="1668462" cy="560832"/>
        </p:xfrm>
        <a:graphic>
          <a:graphicData uri="http://schemas.openxmlformats.org/drawingml/2006/table">
            <a:tbl>
              <a:tblPr firstRow="1" firstCol="1" bandRow="1"/>
              <a:tblGrid>
                <a:gridCol w="1668462"/>
              </a:tblGrid>
              <a:tr h="133536">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RI.5.6   DOK </a:t>
                      </a:r>
                      <a:r>
                        <a:rPr lang="en-US" sz="800" b="1" dirty="0">
                          <a:solidFill>
                            <a:srgbClr val="000000"/>
                          </a:solidFill>
                          <a:effectLst/>
                          <a:latin typeface="Calibri"/>
                          <a:ea typeface="Times New Roman"/>
                          <a:cs typeface="Times New Roman"/>
                        </a:rPr>
                        <a:t>4 - SYV</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409067">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Synthesize specific points across multiple texts on the same event or topic to articulate a new perspective.</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53135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919598088"/>
              </p:ext>
            </p:extLst>
          </p:nvPr>
        </p:nvGraphicFramePr>
        <p:xfrm>
          <a:off x="304800" y="673609"/>
          <a:ext cx="6822440" cy="6370320"/>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prstClr val="black"/>
                          </a:solidFill>
                          <a:effectLst/>
                          <a:uLnTx/>
                          <a:uFillTx/>
                          <a:latin typeface="+mn-lt"/>
                          <a:ea typeface="+mn-ea"/>
                          <a:cs typeface="+mn-cs"/>
                        </a:rPr>
                        <a:t>ability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Question #16 RI.5.9 Prompt: What information from “</a:t>
                      </a:r>
                      <a:r>
                        <a:rPr lang="en-US" sz="1400" b="1" i="0" u="none" dirty="0" smtClean="0"/>
                        <a:t>How a Hot-Air Balloon Works”</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supports that</a:t>
                      </a:r>
                      <a:r>
                        <a:rPr lang="en-US" sz="1400" b="1" baseline="0" dirty="0" smtClean="0"/>
                        <a:t> </a:t>
                      </a:r>
                      <a:r>
                        <a:rPr lang="en-US" sz="1400" b="1" dirty="0" smtClean="0"/>
                        <a:t>Keith correctly controlled his balloon in “</a:t>
                      </a:r>
                      <a:r>
                        <a:rPr lang="en-US" sz="1400" b="1" i="0" u="none" dirty="0" smtClean="0"/>
                        <a:t>Adventures on a Balloon?”</a:t>
                      </a:r>
                      <a:r>
                        <a:rPr lang="en-US" sz="1400" b="1" dirty="0" smtClean="0"/>
                        <a:t> </a:t>
                      </a:r>
                      <a:endParaRPr lang="en-US" sz="1400" b="1" dirty="0" smtClean="0">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sng" strike="noStrike" kern="1200" cap="none" spc="0" normalizeH="0" baseline="0" noProof="0" dirty="0" smtClean="0">
                          <a:ln>
                            <a:noFill/>
                          </a:ln>
                          <a:solidFill>
                            <a:srgbClr val="000000"/>
                          </a:solidFill>
                          <a:effectLst/>
                          <a:uLnTx/>
                          <a:uFillTx/>
                          <a:latin typeface="+mn-lt"/>
                          <a:ea typeface="Times New Roman"/>
                          <a:cs typeface="Arial"/>
                        </a:rPr>
                        <a:t>The response</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Arial"/>
                        </a:rPr>
                        <a:t>  gives sufficient evidence of the ability to cite evidence to support opinions or ideas.  Students support the idea that information from How a “Hot-Air Balloon Works” was similar to how Keith controlled his balloon in “Adventures on a Balloon,” to show he correctly controlled his balloon. The ability to cite evidence to support this idea using information from “How a Hot-Air Balloon Works” could include information from Balloon Controls: (1) details from how to move the balloon upwards, (2) details from how to move the balloon downwards and (3) details from how to move the balloon from place to place. There are many possibilities and details students could use from the article and all are acceptable if they integrate information from </a:t>
                      </a:r>
                      <a:r>
                        <a:rPr kumimoji="0" lang="en-US" sz="1200" b="1" i="0" u="none" strike="noStrike" kern="1200" cap="none" spc="0" normalizeH="0" baseline="0" noProof="0" dirty="0" smtClean="0">
                          <a:ln>
                            <a:noFill/>
                          </a:ln>
                          <a:solidFill>
                            <a:srgbClr val="000000"/>
                          </a:solidFill>
                          <a:effectLst/>
                          <a:uLnTx/>
                          <a:uFillTx/>
                          <a:latin typeface="+mn-lt"/>
                          <a:ea typeface="Times New Roman"/>
                          <a:cs typeface="Arial"/>
                        </a:rPr>
                        <a:t>both articles </a:t>
                      </a:r>
                      <a:r>
                        <a:rPr kumimoji="0" lang="en-US" sz="1200" b="0" i="0" u="none" strike="noStrike" kern="1200" cap="none" spc="0" normalizeH="0" baseline="0" noProof="0" dirty="0" smtClean="0">
                          <a:ln>
                            <a:noFill/>
                          </a:ln>
                          <a:solidFill>
                            <a:srgbClr val="000000"/>
                          </a:solidFill>
                          <a:effectLst/>
                          <a:uLnTx/>
                          <a:uFillTx/>
                          <a:latin typeface="+mn-lt"/>
                          <a:ea typeface="Times New Roman"/>
                          <a:cs typeface="Arial"/>
                        </a:rPr>
                        <a:t>in order to answer the prompt.</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1" u="none" kern="1200" baseline="0" dirty="0" smtClean="0">
                          <a:solidFill>
                            <a:schemeClr val="tx1"/>
                          </a:solidFill>
                          <a:effectLst/>
                          <a:latin typeface="+mn-lt"/>
                          <a:ea typeface="+mn-ea"/>
                          <a:cs typeface="+mn-cs"/>
                        </a:rPr>
                        <a:t>Student gives </a:t>
                      </a:r>
                      <a:r>
                        <a:rPr lang="en-US" sz="1000" b="1" i="1" u="none" kern="1200" baseline="0" dirty="0" smtClean="0">
                          <a:solidFill>
                            <a:schemeClr val="tx1"/>
                          </a:solidFill>
                          <a:effectLst/>
                          <a:latin typeface="+mn-lt"/>
                          <a:ea typeface="+mn-ea"/>
                          <a:cs typeface="+mn-cs"/>
                        </a:rPr>
                        <a:t>detailed examples </a:t>
                      </a:r>
                      <a:r>
                        <a:rPr lang="en-US" sz="1000" i="1" u="none" kern="1200" baseline="0" dirty="0" smtClean="0">
                          <a:solidFill>
                            <a:schemeClr val="tx1"/>
                          </a:solidFill>
                          <a:effectLst/>
                          <a:latin typeface="+mn-lt"/>
                          <a:ea typeface="+mn-ea"/>
                          <a:cs typeface="+mn-cs"/>
                        </a:rPr>
                        <a:t>that are the </a:t>
                      </a:r>
                      <a:r>
                        <a:rPr lang="en-US" sz="1000" b="1" i="1" u="none" kern="1200" baseline="0" dirty="0" smtClean="0">
                          <a:solidFill>
                            <a:schemeClr val="tx1"/>
                          </a:solidFill>
                          <a:effectLst/>
                          <a:latin typeface="+mn-lt"/>
                          <a:ea typeface="+mn-ea"/>
                          <a:cs typeface="+mn-cs"/>
                        </a:rPr>
                        <a:t>same in both articles </a:t>
                      </a:r>
                      <a:r>
                        <a:rPr lang="en-US" sz="1000" i="1" u="none" kern="1200" baseline="0" dirty="0" smtClean="0">
                          <a:solidFill>
                            <a:schemeClr val="tx1"/>
                          </a:solidFill>
                          <a:effectLst/>
                          <a:latin typeface="+mn-lt"/>
                          <a:ea typeface="+mn-ea"/>
                          <a:cs typeface="+mn-cs"/>
                        </a:rPr>
                        <a:t>that show how Keith was able to control his balloon.</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i="0" u="none" kern="1200" baseline="0" dirty="0" smtClean="0">
                          <a:solidFill>
                            <a:schemeClr val="tx1"/>
                          </a:solidFill>
                          <a:effectLst/>
                          <a:latin typeface="+mn-lt"/>
                          <a:ea typeface="+mn-ea"/>
                          <a:cs typeface="+mn-cs"/>
                        </a:rPr>
                        <a:t>Keith Rodriguez flew a balloon in the article called “</a:t>
                      </a:r>
                      <a:r>
                        <a:rPr lang="en-US" sz="1100" b="0" i="0" u="none" kern="1200" baseline="0" dirty="0" smtClean="0">
                          <a:solidFill>
                            <a:schemeClr val="tx1"/>
                          </a:solidFill>
                          <a:effectLst/>
                          <a:latin typeface="+mn-lt"/>
                          <a:ea typeface="+mn-ea"/>
                          <a:cs typeface="+mn-cs"/>
                        </a:rPr>
                        <a:t>Adventures on a Balloon.” He had to be sure he could make the balloon rise to catch the wind direction.  Then he had to know how to make sure the balloon could descend so he could land the balloon quickly. The article, “How a Hot-Air Balloon Works,” tells how to make a balloon rise or descend.  This article explains that to rise the pilot has to release the propane </a:t>
                      </a:r>
                      <a:r>
                        <a:rPr lang="en-US" sz="1100" i="0" u="none" kern="1200" baseline="0" dirty="0" smtClean="0">
                          <a:solidFill>
                            <a:schemeClr val="tx1"/>
                          </a:solidFill>
                          <a:effectLst/>
                          <a:latin typeface="+mn-lt"/>
                          <a:ea typeface="+mn-ea"/>
                          <a:cs typeface="+mn-cs"/>
                        </a:rPr>
                        <a:t>valve.  This is exactly what Keith did.  It also explains that there is a parachute valve that brings the balloon down to the ground.  Keith did this also.  This is how the information in one article explains how Keith was able to control his balloon.</a:t>
                      </a:r>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1" u="none" kern="1200" baseline="0" dirty="0" smtClean="0">
                          <a:solidFill>
                            <a:schemeClr val="tx1"/>
                          </a:solidFill>
                          <a:effectLst/>
                          <a:latin typeface="+mn-lt"/>
                          <a:ea typeface="+mn-ea"/>
                          <a:cs typeface="+mn-cs"/>
                        </a:rPr>
                        <a:t>Student gives </a:t>
                      </a:r>
                      <a:r>
                        <a:rPr lang="en-US" sz="1000" b="1" i="1" u="none" kern="1200" baseline="0" dirty="0" smtClean="0">
                          <a:solidFill>
                            <a:schemeClr val="tx1"/>
                          </a:solidFill>
                          <a:effectLst/>
                          <a:latin typeface="+mn-lt"/>
                          <a:ea typeface="+mn-ea"/>
                          <a:cs typeface="+mn-cs"/>
                        </a:rPr>
                        <a:t>incomplete details </a:t>
                      </a:r>
                      <a:r>
                        <a:rPr lang="en-US" sz="1000" i="1" u="none" kern="1200" baseline="0" dirty="0" smtClean="0">
                          <a:solidFill>
                            <a:schemeClr val="tx1"/>
                          </a:solidFill>
                          <a:effectLst/>
                          <a:latin typeface="+mn-lt"/>
                          <a:ea typeface="+mn-ea"/>
                          <a:cs typeface="+mn-cs"/>
                        </a:rPr>
                        <a:t>to explain how Keith was able to control his balloon.</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i="0" u="none" kern="1200" baseline="0" dirty="0" smtClean="0">
                          <a:solidFill>
                            <a:schemeClr val="tx1"/>
                          </a:solidFill>
                          <a:effectLst/>
                          <a:latin typeface="+mn-lt"/>
                          <a:ea typeface="+mn-ea"/>
                          <a:cs typeface="+mn-cs"/>
                        </a:rPr>
                        <a:t>The man who flew the balloon in the adventure story had to learn how to fly it.  He could make it go up or down and land in an emergency.  The other story said some of the same things.  How to go up and down.</a:t>
                      </a:r>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1" baseline="0" dirty="0" smtClean="0"/>
                        <a:t>Student does not answer the prompt.</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i="0" baseline="0" dirty="0" smtClean="0"/>
                        <a:t>To fly a balloon you have to read a lot to learn how.</a:t>
                      </a: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89804961"/>
              </p:ext>
            </p:extLst>
          </p:nvPr>
        </p:nvGraphicFramePr>
        <p:xfrm>
          <a:off x="4800600" y="7086600"/>
          <a:ext cx="2285999" cy="706374"/>
        </p:xfrm>
        <a:graphic>
          <a:graphicData uri="http://schemas.openxmlformats.org/drawingml/2006/table">
            <a:tbl>
              <a:tblPr firstRow="1" firstCol="1" bandRow="1"/>
              <a:tblGrid>
                <a:gridCol w="2285999"/>
              </a:tblGrid>
              <a:tr h="152400">
                <a:tc>
                  <a:txBody>
                    <a:bodyPr/>
                    <a:lstStyle/>
                    <a:p>
                      <a:pPr marL="0" marR="0" algn="ctr">
                        <a:lnSpc>
                          <a:spcPct val="115000"/>
                        </a:lnSpc>
                        <a:spcBef>
                          <a:spcPts val="0"/>
                        </a:spcBef>
                        <a:spcAft>
                          <a:spcPts val="0"/>
                        </a:spcAft>
                      </a:pPr>
                      <a:r>
                        <a:rPr lang="en-US" sz="900" b="1" dirty="0" smtClean="0">
                          <a:solidFill>
                            <a:srgbClr val="000000"/>
                          </a:solidFill>
                          <a:effectLst/>
                          <a:latin typeface="Calibri"/>
                          <a:ea typeface="Times New Roman"/>
                          <a:cs typeface="Times New Roman"/>
                        </a:rPr>
                        <a:t>Toward RI.5.9             DOK </a:t>
                      </a:r>
                      <a:r>
                        <a:rPr lang="en-US" sz="900" b="1" dirty="0">
                          <a:solidFill>
                            <a:srgbClr val="000000"/>
                          </a:solidFill>
                          <a:effectLst/>
                          <a:latin typeface="Calibri"/>
                          <a:ea typeface="Times New Roman"/>
                          <a:cs typeface="Times New Roman"/>
                        </a:rPr>
                        <a:t>4 - ANP</a:t>
                      </a:r>
                      <a:endParaRPr lang="en-US" sz="9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60000"/>
                        <a:lumOff val="40000"/>
                      </a:schemeClr>
                    </a:solidFill>
                  </a:tcPr>
                </a:tc>
              </a:tr>
              <a:tr h="336042">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Gather and organize topic specific information from multiple texts for a purpose (essay or speech) to speak knowledgeably about a </a:t>
                      </a:r>
                      <a:r>
                        <a:rPr lang="en-US" sz="900" b="1" dirty="0" smtClean="0">
                          <a:solidFill>
                            <a:srgbClr val="000000"/>
                          </a:solidFill>
                          <a:effectLst/>
                          <a:latin typeface="Calibri"/>
                          <a:ea typeface="Times New Roman"/>
                          <a:cs typeface="Times New Roman"/>
                        </a:rPr>
                        <a:t>topic.</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335918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5690812"/>
              </p:ext>
            </p:extLst>
          </p:nvPr>
        </p:nvGraphicFramePr>
        <p:xfrm>
          <a:off x="385434" y="251460"/>
          <a:ext cx="6822440" cy="764743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Quarter 4 Pre-Assessment </a:t>
                      </a:r>
                      <a:r>
                        <a:rPr kumimoji="0" lang="en-US" sz="14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a:t>
                      </a:r>
                    </a:p>
                    <a:p>
                      <a:pPr marL="0" marR="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W.5.1c  Target: 6a</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W.5.1c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linking opinion to reasons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6a</a:t>
                      </a:r>
                    </a:p>
                    <a:p>
                      <a:pPr marL="0" marR="0" indent="0" algn="ctr" defTabSz="966612"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Citing from the text means to find and locate evidence but re-writing it in your own words including the text as a reference or source.</a:t>
                      </a:r>
                    </a:p>
                  </a:txBody>
                  <a:tcPr marL="103632" marR="103632" marT="50292" marB="50292"/>
                </a:tc>
                <a:tc hMerge="1">
                  <a:txBody>
                    <a:bodyPr/>
                    <a:lstStyle/>
                    <a:p>
                      <a:endParaRPr lang="en-US"/>
                    </a:p>
                  </a:txBody>
                  <a:tcPr/>
                </a:tc>
              </a:tr>
              <a:tr h="690372">
                <a:tc gridSpan="2">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A student is writing an opinion letter for her class about why hot-air balloons are important. Read the draft of her opinion letter and complete the task that follows</a:t>
                      </a:r>
                      <a:r>
                        <a:rPr kumimoji="0" lang="en-US" sz="1100" b="1" i="0" u="none" strike="noStrike" kern="1200" cap="none" spc="0" normalizeH="0" baseline="0" noProof="0" dirty="0" smtClean="0">
                          <a:ln>
                            <a:noFill/>
                          </a:ln>
                          <a:solidFill>
                            <a:prstClr val="black"/>
                          </a:solidFill>
                          <a:effectLst/>
                          <a:uLnTx/>
                          <a:uFillTx/>
                          <a:latin typeface="Helvetica" pitchFamily="34" charset="0"/>
                          <a:ea typeface="+mn-ea"/>
                          <a:cs typeface="+mn-cs"/>
                        </a:rPr>
                        <a:t>.</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Helvetica" pitchFamily="34" charset="0"/>
                        </a:rPr>
                        <a:t>Brief Write, Organization, W.5.1c, link opinion-reasons using words, phrases and clauses, Target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5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018809" rtl="0" eaLnBrk="1" fontAlgn="auto" latinLnBrk="0" hangingPunct="1">
                        <a:lnSpc>
                          <a:spcPct val="100000"/>
                        </a:lnSpc>
                        <a:spcBef>
                          <a:spcPts val="0"/>
                        </a:spcBef>
                        <a:spcAft>
                          <a:spcPts val="0"/>
                        </a:spcAft>
                        <a:buClrTx/>
                        <a:buSzTx/>
                        <a:buFont typeface="+mj-lt"/>
                        <a:buNone/>
                        <a:tabLst/>
                        <a:defRPr/>
                      </a:pPr>
                      <a:r>
                        <a:rPr kumimoji="0" lang="en-US" sz="1100" b="0"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n-US" sz="1100" b="1" i="0" u="sng" strike="noStrike" kern="1200" cap="none" spc="0" normalizeH="0" baseline="0" noProof="0" dirty="0" smtClean="0">
                          <a:ln>
                            <a:noFill/>
                          </a:ln>
                          <a:solidFill>
                            <a:prstClr val="black"/>
                          </a:solidFill>
                          <a:effectLst/>
                          <a:uLnTx/>
                          <a:uFillTx/>
                          <a:latin typeface="+mn-lt"/>
                          <a:ea typeface="Times New Roman"/>
                          <a:cs typeface="Times New Roman"/>
                        </a:rPr>
                        <a:t>More Than Just Fun</a:t>
                      </a: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Hot air balloons are not just for entertainment!  They can actually teach us about science.  For instance, warmer air rises when it is surrounded by cooler air.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500" b="0" i="0" u="none" strike="noStrike" kern="1200" cap="none" spc="0" normalizeH="0" baseline="0" noProof="0" dirty="0" smtClean="0">
                        <a:ln>
                          <a:noFill/>
                        </a:ln>
                        <a:solidFill>
                          <a:prstClr val="black"/>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Imagine everything we’ve learned from just that one scientific principle!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500" b="0" i="0" u="none" strike="noStrike" kern="1200" cap="none" spc="0" normalizeH="0" baseline="0" noProof="0" dirty="0" smtClean="0">
                        <a:ln>
                          <a:noFill/>
                        </a:ln>
                        <a:solidFill>
                          <a:prstClr val="black"/>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So many things have come from the science used to lift a hot air balloon that it is</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amazing.  So, who said hot-air balloons are just for fun?</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       Add relevant reasons from “Fun Facts about Hot-Air Balloons,” that would support the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       student’s opinion at the end of paragraph 2.   Cite from the source, but re-write it in</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Helvetica" pitchFamily="34" charset="0"/>
                          <a:ea typeface="+mn-ea"/>
                          <a:cs typeface="+mn-cs"/>
                        </a:rPr>
                        <a:t>       your own words.</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736092">
                <a:tc gridSpan="2">
                  <a:txBody>
                    <a:bodyPr/>
                    <a:lstStyle/>
                    <a:p>
                      <a:pPr lvl="0" algn="l">
                        <a:defRPr sz="1800" b="0" i="0"/>
                      </a:pPr>
                      <a:r>
                        <a:rPr lang="en-US" sz="1100" u="sng" dirty="0" smtClean="0">
                          <a:solidFill>
                            <a:schemeClr val="tx1"/>
                          </a:solidFill>
                        </a:rPr>
                        <a:t>T</a:t>
                      </a:r>
                      <a:r>
                        <a:rPr lang="en-US" sz="110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additional reasons to support the student’s opinion that logically extends and supports paragraph 2</a:t>
                      </a:r>
                      <a:r>
                        <a:rPr lang="en-US" sz="1100" b="0" baseline="0" dirty="0" smtClean="0">
                          <a:solidFill>
                            <a:schemeClr val="tx1"/>
                          </a:solidFill>
                          <a:latin typeface="+mn-lt"/>
                        </a:rPr>
                        <a:t>.  </a:t>
                      </a:r>
                      <a:r>
                        <a:rPr lang="en-US" sz="1100" b="0" dirty="0" smtClean="0">
                          <a:solidFill>
                            <a:schemeClr val="tx1"/>
                          </a:solidFill>
                          <a:latin typeface="+mn-lt"/>
                        </a:rPr>
                        <a:t>The reasons students include should</a:t>
                      </a:r>
                      <a:r>
                        <a:rPr lang="en-US" sz="1100" b="0" baseline="0" dirty="0" smtClean="0">
                          <a:solidFill>
                            <a:schemeClr val="tx1"/>
                          </a:solidFill>
                          <a:latin typeface="+mn-lt"/>
                        </a:rPr>
                        <a:t> be from “</a:t>
                      </a:r>
                      <a:r>
                        <a:rPr lang="en-US" sz="1100" b="0" i="0" u="none" baseline="0" dirty="0" smtClean="0">
                          <a:solidFill>
                            <a:schemeClr val="tx1"/>
                          </a:solidFill>
                          <a:latin typeface="+mn-lt"/>
                        </a:rPr>
                        <a:t>Fun Facts about Hot-Air Balloons.”  </a:t>
                      </a:r>
                      <a:r>
                        <a:rPr lang="en-US" sz="1100" b="0" baseline="0" dirty="0" smtClean="0">
                          <a:solidFill>
                            <a:schemeClr val="tx1"/>
                          </a:solidFill>
                          <a:latin typeface="+mn-lt"/>
                        </a:rPr>
                        <a:t>Evidence from this source should be stated in the student’s own words.</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545592">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additional reasons to extend and support paragraph two and logically transitions into paragraph 3.  Student cites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Some of the examples of how we’ve learned from the principle of hot air rising like it does in a balloon can be found in “Fun Facts about Hot-Air Balloons.”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For instance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today we have new ways of using medical techniques because of studying this principle as well as understanding other forms of transportation better.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Not only that, but</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hot-air balloons are used by scientists to study earth’s atmosphere.  </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And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can you imagine a better way of taking pictures of a football game than from a hot-air balloon?</a:t>
                      </a: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The response provides limited additional reasons to extend and support paragraph two and logically transitions into paragraph 3.  Student does not cite the source.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We can learn a lot just like scientists have.  Scientists even use hot-air balloons for studying the earth and the atmosphere around it.</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The response provides no additional reasons to extend and support paragraph two.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I’m not sure of everything we’ve learned but I bet it’s a lot!</a:t>
                      </a:r>
                    </a:p>
                  </a:txBody>
                  <a:tcPr marL="103632" marR="103632" marT="50292" marB="50292"/>
                </a:tc>
              </a:tr>
            </a:tbl>
          </a:graphicData>
        </a:graphic>
      </p:graphicFrame>
    </p:spTree>
    <p:extLst>
      <p:ext uri="{BB962C8B-B14F-4D97-AF65-F5344CB8AC3E}">
        <p14:creationId xmlns:p14="http://schemas.microsoft.com/office/powerpoint/2010/main" val="2166517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84959378"/>
              </p:ext>
            </p:extLst>
          </p:nvPr>
        </p:nvGraphicFramePr>
        <p:xfrm>
          <a:off x="323850" y="381000"/>
          <a:ext cx="7189469" cy="8964891"/>
        </p:xfrm>
        <a:graphic>
          <a:graphicData uri="http://schemas.openxmlformats.org/drawingml/2006/table">
            <a:tbl>
              <a:tblPr firstRow="1" bandRow="1">
                <a:effectLst>
                  <a:innerShdw blurRad="114300">
                    <a:prstClr val="black"/>
                  </a:innerShdw>
                </a:effectLst>
                <a:tableStyleId>{5C22544A-7EE6-4342-B048-85BDC9FD1C3A}</a:tableStyleId>
              </a:tblPr>
              <a:tblGrid>
                <a:gridCol w="5924550"/>
                <a:gridCol w="664342"/>
                <a:gridCol w="600577"/>
              </a:tblGrid>
              <a:tr h="319315">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u="none" baseline="0" dirty="0" smtClean="0">
                          <a:solidFill>
                            <a:schemeClr val="tx1"/>
                          </a:solidFill>
                          <a:effectLst/>
                          <a:latin typeface="+mn-lt"/>
                        </a:rPr>
                        <a:t>Grade 5, Quarter 4 Pre-Assessment Selected Response Answer/Point Key Key</a:t>
                      </a:r>
                    </a:p>
                  </a:txBody>
                  <a:tcPr marL="97155" marR="97155" marT="47897" marB="47897" anchor="ctr">
                    <a:solidFill>
                      <a:schemeClr val="bg1"/>
                    </a:solidFill>
                  </a:tcPr>
                </a:tc>
                <a:tc hMerge="1">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c hMerge="1">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240944" marR="0" indent="-240944"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a:t>
                      </a:r>
                      <a:r>
                        <a:rPr lang="en-US" sz="1100" b="0" i="0" u="none" baseline="0" dirty="0" smtClean="0">
                          <a:solidFill>
                            <a:schemeClr val="dk1"/>
                          </a:solidFill>
                          <a:effectLst/>
                          <a:latin typeface="+mn-lt"/>
                        </a:rPr>
                        <a:t> </a:t>
                      </a:r>
                      <a:r>
                        <a:rPr lang="en-US" sz="1100" b="0" dirty="0" smtClean="0">
                          <a:latin typeface="+mn-lt"/>
                          <a:cs typeface="Helvetica" pitchFamily="34" charset="0"/>
                        </a:rPr>
                        <a:t>Why might Macy’s feelings, about reporting on hot-air balloons, have</a:t>
                      </a:r>
                      <a:r>
                        <a:rPr lang="en-US" sz="1100" b="0" baseline="0" dirty="0" smtClean="0">
                          <a:latin typeface="+mn-lt"/>
                          <a:cs typeface="Helvetica" pitchFamily="34" charset="0"/>
                        </a:rPr>
                        <a:t> </a:t>
                      </a:r>
                      <a:r>
                        <a:rPr lang="en-US" sz="1100" b="0" dirty="0" smtClean="0">
                          <a:latin typeface="+mn-lt"/>
                          <a:cs typeface="Helvetica" pitchFamily="34" charset="0"/>
                        </a:rPr>
                        <a:t>changed from the</a:t>
                      </a:r>
                    </a:p>
                    <a:p>
                      <a:pPr marL="240944" marR="0" indent="-240944" algn="l" defTabSz="1018809"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itchFamily="34" charset="0"/>
                        </a:rPr>
                        <a:t>beginning to the end of the story?</a:t>
                      </a:r>
                      <a:r>
                        <a:rPr lang="en-US" sz="1100" b="0" baseline="0" dirty="0" smtClean="0">
                          <a:latin typeface="+mn-lt"/>
                          <a:cs typeface="Helvetica" pitchFamily="34" charset="0"/>
                        </a:rPr>
                        <a:t> </a:t>
                      </a:r>
                      <a:r>
                        <a:rPr kumimoji="0" lang="en-US" sz="1100" b="0" i="0" u="none" strike="noStrike" kern="1200" cap="none" spc="0" normalizeH="0" baseline="0" noProof="0" dirty="0" smtClean="0">
                          <a:ln>
                            <a:noFill/>
                          </a:ln>
                          <a:solidFill>
                            <a:prstClr val="black"/>
                          </a:solidFill>
                          <a:effectLst/>
                          <a:uLnTx/>
                          <a:uFillTx/>
                          <a:latin typeface="+mn-lt"/>
                          <a:cs typeface="Helvetica" pitchFamily="34" charset="0"/>
                        </a:rPr>
                        <a:t>Toward RL.</a:t>
                      </a:r>
                      <a:r>
                        <a:rPr lang="en-US" sz="1100" b="0" i="0" u="none" baseline="0" dirty="0" smtClean="0">
                          <a:solidFill>
                            <a:schemeClr val="tx1"/>
                          </a:solidFill>
                          <a:effectLst/>
                          <a:latin typeface="+mn-lt"/>
                        </a:rPr>
                        <a:t>5.3 DOK-2 Cl</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341313" marR="0" lvl="0" indent="-341313"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2</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 </a:t>
                      </a:r>
                      <a:r>
                        <a:rPr lang="en-US" sz="1100" b="0" dirty="0" smtClean="0">
                          <a:latin typeface="+mn-lt"/>
                          <a:cs typeface="Helvetica" pitchFamily="34" charset="0"/>
                        </a:rPr>
                        <a:t>How would Macy most likely conclude her final report about hot-air balloons?  </a:t>
                      </a:r>
                      <a:r>
                        <a:rPr lang="en-US" sz="1100" b="0" i="0" baseline="0" dirty="0" smtClean="0">
                          <a:latin typeface="+mn-lt"/>
                          <a:cs typeface="Helvetica" pitchFamily="34" charset="0"/>
                        </a:rPr>
                        <a:t>Toward </a:t>
                      </a:r>
                      <a:r>
                        <a:rPr lang="en-US" sz="1100" b="0" i="0" u="none" dirty="0" smtClean="0">
                          <a:solidFill>
                            <a:schemeClr val="tx1"/>
                          </a:solidFill>
                          <a:effectLst/>
                          <a:latin typeface="+mn-lt"/>
                        </a:rPr>
                        <a:t>RL.5.3</a:t>
                      </a:r>
                    </a:p>
                    <a:p>
                      <a:pPr marL="341313" marR="0" lvl="0" indent="-341313" algn="l" defTabSz="1018809" rtl="0" eaLnBrk="1" fontAlgn="auto" latinLnBrk="0" hangingPunct="1">
                        <a:lnSpc>
                          <a:spcPct val="100000"/>
                        </a:lnSpc>
                        <a:spcBef>
                          <a:spcPts val="0"/>
                        </a:spcBef>
                        <a:spcAft>
                          <a:spcPts val="0"/>
                        </a:spcAft>
                        <a:buClrTx/>
                        <a:buSzTx/>
                        <a:buFontTx/>
                        <a:buNone/>
                        <a:tabLst/>
                        <a:defRPr/>
                      </a:pPr>
                      <a:r>
                        <a:rPr lang="en-US" sz="1100" b="0" i="0" u="none" dirty="0" smtClean="0">
                          <a:solidFill>
                            <a:schemeClr val="tx1"/>
                          </a:solidFill>
                          <a:effectLst/>
                          <a:latin typeface="+mn-lt"/>
                        </a:rPr>
                        <a:t>DOK-3</a:t>
                      </a:r>
                      <a:r>
                        <a:rPr lang="en-US" sz="1100" b="0" i="0" u="none" baseline="0" dirty="0" smtClean="0">
                          <a:solidFill>
                            <a:schemeClr val="tx1"/>
                          </a:solidFill>
                          <a:effectLst/>
                          <a:latin typeface="+mn-lt"/>
                        </a:rPr>
                        <a:t> Cu</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3</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Which statement shows that “Jordan’s Ride” is written </a:t>
                      </a:r>
                      <a:r>
                        <a:rPr lang="en-US" sz="1100" b="0" i="0" u="none" dirty="0" smtClean="0">
                          <a:solidFill>
                            <a:schemeClr val="tx1"/>
                          </a:solidFill>
                          <a:effectLst/>
                          <a:latin typeface="+mn-lt"/>
                        </a:rPr>
                        <a:t>in third person</a:t>
                      </a:r>
                      <a:r>
                        <a:rPr lang="en-US" sz="1100" b="0" i="0" u="none" dirty="0" smtClean="0">
                          <a:solidFill>
                            <a:schemeClr val="tx1"/>
                          </a:solidFill>
                          <a:effectLst/>
                          <a:latin typeface="+mn-lt"/>
                        </a:rPr>
                        <a:t>?</a:t>
                      </a:r>
                      <a:r>
                        <a:rPr lang="en-US" sz="1100" b="0" i="0" u="none" baseline="0" dirty="0" smtClean="0">
                          <a:solidFill>
                            <a:schemeClr val="tx1"/>
                          </a:solidFill>
                          <a:effectLst/>
                          <a:latin typeface="+mn-lt"/>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Toward RL.5.6  DOK-2 Cl</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4</a:t>
                      </a:r>
                      <a:r>
                        <a:rPr lang="en-US" sz="1100" b="1" i="0" u="none"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Which </a:t>
                      </a:r>
                      <a:r>
                        <a:rPr kumimoji="0" lang="en-US" sz="1100" b="0" i="0" u="sng" strike="noStrike" kern="1200" cap="none" spc="0" normalizeH="0" baseline="0" noProof="0" dirty="0" smtClean="0">
                          <a:ln>
                            <a:noFill/>
                          </a:ln>
                          <a:solidFill>
                            <a:prstClr val="black"/>
                          </a:solidFill>
                          <a:effectLst/>
                          <a:uLnTx/>
                          <a:uFillTx/>
                          <a:latin typeface="+mn-lt"/>
                          <a:ea typeface="+mn-ea"/>
                          <a:cs typeface="Helvetica" pitchFamily="34" charset="0"/>
                        </a:rPr>
                        <a:t>two</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 examples from the text explain Jordan’s point of view? Toward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RL.5.6  DOK-3  Cu (both answers must be correct).</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5</a:t>
                      </a:r>
                      <a:r>
                        <a:rPr lang="en-US" sz="1100" b="0" i="0" u="none" dirty="0" smtClean="0">
                          <a:solidFill>
                            <a:schemeClr val="tx1"/>
                          </a:solidFill>
                          <a:effectLst/>
                          <a:latin typeface="+mn-lt"/>
                        </a:rPr>
                        <a:t>  Which statement best shows a similarity and a difference between “Jordan’s Ride” and “Macy’s Report?”  Toward RL.5.9  DOK-3 </a:t>
                      </a:r>
                      <a:r>
                        <a:rPr lang="en-US" sz="1100" b="0" i="0" u="none" dirty="0" err="1" smtClean="0">
                          <a:solidFill>
                            <a:schemeClr val="tx1"/>
                          </a:solidFill>
                          <a:effectLst/>
                          <a:latin typeface="+mn-lt"/>
                        </a:rPr>
                        <a:t>ANz</a:t>
                      </a:r>
                      <a:endParaRPr lang="en-US" sz="1100" b="0" i="0" u="non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6</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How does the use of third-person in the story “Macy’s Report” illustrate Macy’s experiences?  Toward RL.5.9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lnR w="12700" cmpd="sng">
                      <a:noFill/>
                    </a:ln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7</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1" i="0" u="sng" dirty="0" smtClean="0">
                          <a:solidFill>
                            <a:schemeClr val="tx1"/>
                          </a:solidFill>
                          <a:effectLst>
                            <a:outerShdw blurRad="38100" dist="38100" dir="2700000" algn="tl">
                              <a:srgbClr val="000000">
                                <a:alpha val="43137"/>
                              </a:srgbClr>
                            </a:outerShdw>
                          </a:effectLst>
                          <a:latin typeface="+mn-lt"/>
                        </a:rPr>
                        <a:t>Literary Constructed Response</a:t>
                      </a:r>
                      <a:endParaRPr lang="en-US" sz="1100" b="0"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100" b="1" i="0" u="sng" dirty="0" smtClean="0">
                          <a:solidFill>
                            <a:schemeClr val="tx1"/>
                          </a:solidFill>
                          <a:effectLst>
                            <a:outerShdw blurRad="38100" dist="38100" dir="2700000" algn="tl">
                              <a:srgbClr val="000000">
                                <a:alpha val="43137"/>
                              </a:srgbClr>
                            </a:outerShdw>
                          </a:effectLst>
                          <a:latin typeface="+mn-lt"/>
                        </a:rPr>
                        <a:t>Question 8</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1" i="0" u="sng" dirty="0" smtClean="0">
                          <a:solidFill>
                            <a:schemeClr val="tx1"/>
                          </a:solidFill>
                          <a:effectLst>
                            <a:outerShdw blurRad="38100" dist="38100" dir="2700000" algn="tl">
                              <a:srgbClr val="000000">
                                <a:alpha val="43137"/>
                              </a:srgbClr>
                            </a:outerShdw>
                          </a:effectLst>
                          <a:latin typeface="+mn-lt"/>
                        </a:rPr>
                        <a:t>Literary Constructed Response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RL.5.9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3</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9</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rPr>
                        <a:t>How do the parts of the balloon work together?</a:t>
                      </a:r>
                      <a:r>
                        <a:rPr lang="en-US" sz="1100" b="0" baseline="0" dirty="0" smtClean="0">
                          <a:latin typeface="+mn-lt"/>
                        </a:rPr>
                        <a:t> </a:t>
                      </a:r>
                      <a:r>
                        <a:rPr lang="en-US" sz="1100" b="0" i="0" u="none" dirty="0" smtClean="0">
                          <a:solidFill>
                            <a:schemeClr val="tx1"/>
                          </a:solidFill>
                          <a:effectLst/>
                          <a:latin typeface="+mn-lt"/>
                        </a:rPr>
                        <a:t>Toward </a:t>
                      </a:r>
                      <a:r>
                        <a:rPr lang="en-US" sz="1100" b="0" i="0" u="none" baseline="0" dirty="0" smtClean="0">
                          <a:solidFill>
                            <a:schemeClr val="tx1"/>
                          </a:solidFill>
                          <a:effectLst/>
                          <a:latin typeface="+mn-lt"/>
                        </a:rPr>
                        <a:t>RI.5.3 DOK-3  Cu</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10</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i="0" u="none" dirty="0" smtClean="0">
                          <a:solidFill>
                            <a:schemeClr val="tx1"/>
                          </a:solidFill>
                          <a:effectLst/>
                          <a:latin typeface="+mn-lt"/>
                        </a:rPr>
                        <a:t>What challenges does Keith Rodriguez face in the</a:t>
                      </a:r>
                      <a:r>
                        <a:rPr lang="en-US" sz="1100" b="0" i="0" u="none" baseline="0" dirty="0" smtClean="0">
                          <a:solidFill>
                            <a:schemeClr val="tx1"/>
                          </a:solidFill>
                          <a:effectLst/>
                          <a:latin typeface="+mn-lt"/>
                        </a:rPr>
                        <a:t> </a:t>
                      </a:r>
                      <a:r>
                        <a:rPr lang="en-US" sz="1100" b="0" i="0" u="none" dirty="0" smtClean="0">
                          <a:solidFill>
                            <a:schemeClr val="tx1"/>
                          </a:solidFill>
                          <a:effectLst/>
                          <a:latin typeface="+mn-lt"/>
                        </a:rPr>
                        <a:t>article,  “Adventure on a Hot Air Balloon?”</a:t>
                      </a:r>
                      <a:r>
                        <a:rPr lang="en-US" sz="1100" b="0" i="0" u="none" baseline="0" dirty="0" smtClean="0">
                          <a:solidFill>
                            <a:schemeClr val="tx1"/>
                          </a:solidFill>
                          <a:effectLst/>
                          <a:latin typeface="+mn-lt"/>
                        </a:rPr>
                        <a:t> Toward </a:t>
                      </a:r>
                      <a:r>
                        <a:rPr lang="en-US" sz="1100" b="0" i="0" u="none" dirty="0" smtClean="0">
                          <a:solidFill>
                            <a:schemeClr val="tx1"/>
                          </a:solidFill>
                          <a:effectLst/>
                          <a:latin typeface="+mn-lt"/>
                        </a:rPr>
                        <a:t>RI.5.3 DOK-2 </a:t>
                      </a:r>
                      <a:r>
                        <a:rPr lang="en-US" sz="1100" b="0" i="0" u="none" dirty="0" err="1" smtClean="0">
                          <a:solidFill>
                            <a:schemeClr val="tx1"/>
                          </a:solidFill>
                          <a:effectLst/>
                          <a:latin typeface="+mn-lt"/>
                        </a:rPr>
                        <a:t>ANz</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11</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i="0" dirty="0" smtClean="0">
                          <a:latin typeface="+mn-lt"/>
                          <a:cs typeface="Helvetica" pitchFamily="34" charset="0"/>
                        </a:rPr>
                        <a:t> </a:t>
                      </a:r>
                      <a:r>
                        <a:rPr lang="en-US" sz="1100" b="0" dirty="0" smtClean="0">
                          <a:latin typeface="+mn-lt"/>
                        </a:rPr>
                        <a:t>Which is an example of a specific point supported in both articles? </a:t>
                      </a:r>
                      <a:r>
                        <a:rPr lang="en-US" sz="1100" b="0" baseline="0" dirty="0" smtClean="0">
                          <a:latin typeface="+mn-lt"/>
                        </a:rPr>
                        <a:t> </a:t>
                      </a:r>
                      <a:r>
                        <a:rPr lang="en-US" sz="1100" b="0" i="0" baseline="0" dirty="0" smtClean="0">
                          <a:latin typeface="+mn-lt"/>
                          <a:cs typeface="Helvetica" pitchFamily="34" charset="0"/>
                        </a:rPr>
                        <a:t>Toward </a:t>
                      </a:r>
                      <a:r>
                        <a:rPr lang="en-US" sz="1100" b="0" i="0" u="none" baseline="0" dirty="0" smtClean="0">
                          <a:solidFill>
                            <a:schemeClr val="tx1"/>
                          </a:solidFill>
                          <a:effectLst/>
                          <a:latin typeface="+mn-lt"/>
                        </a:rPr>
                        <a:t>RI.5.6 DOK-2 </a:t>
                      </a:r>
                      <a:r>
                        <a:rPr lang="en-US" sz="1100" b="0" i="0" u="none" baseline="0" dirty="0" err="1" smtClean="0">
                          <a:solidFill>
                            <a:schemeClr val="tx1"/>
                          </a:solidFill>
                          <a:effectLst/>
                          <a:latin typeface="+mn-lt"/>
                        </a:rPr>
                        <a:t>ANp</a:t>
                      </a:r>
                      <a:endParaRPr lang="en-US"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796925" marR="0" indent="-796925"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12</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rPr>
                        <a:t>What is the major difference between the authors’ purposes for writing these articles?</a:t>
                      </a:r>
                      <a:r>
                        <a:rPr lang="en-US" sz="1100" b="0" baseline="0" dirty="0" smtClean="0">
                          <a:latin typeface="+mn-lt"/>
                        </a:rPr>
                        <a:t> </a:t>
                      </a:r>
                      <a:r>
                        <a:rPr lang="en-US" sz="1100" b="0" i="0" dirty="0" smtClean="0">
                          <a:latin typeface="+mn-lt"/>
                          <a:cs typeface="Helvetica" pitchFamily="34" charset="0"/>
                        </a:rPr>
                        <a:t>Toward</a:t>
                      </a:r>
                      <a:endParaRPr lang="en-US" sz="1100" b="0" i="0" baseline="0" dirty="0" smtClean="0">
                        <a:latin typeface="+mn-lt"/>
                        <a:cs typeface="Helvetica" pitchFamily="34" charset="0"/>
                      </a:endParaRPr>
                    </a:p>
                    <a:p>
                      <a:pPr marL="796925" marR="0" indent="-796925" algn="l" defTabSz="1018809" rtl="0" eaLnBrk="1" fontAlgn="auto" latinLnBrk="0" hangingPunct="1">
                        <a:lnSpc>
                          <a:spcPct val="100000"/>
                        </a:lnSpc>
                        <a:spcBef>
                          <a:spcPts val="0"/>
                        </a:spcBef>
                        <a:spcAft>
                          <a:spcPts val="0"/>
                        </a:spcAft>
                        <a:buClrTx/>
                        <a:buSzTx/>
                        <a:buFontTx/>
                        <a:buNone/>
                        <a:tabLst/>
                        <a:defRPr/>
                      </a:pPr>
                      <a:r>
                        <a:rPr lang="en-US" sz="1100" b="0" i="0" u="none" baseline="0" dirty="0" smtClean="0">
                          <a:solidFill>
                            <a:schemeClr val="tx1"/>
                          </a:solidFill>
                          <a:effectLst/>
                          <a:latin typeface="+mn-lt"/>
                        </a:rPr>
                        <a:t>RI.56 DOK-2 ANN</a:t>
                      </a:r>
                      <a:endParaRPr lang="en-US" sz="11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1</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13</a:t>
                      </a:r>
                      <a:r>
                        <a:rPr lang="en-US" sz="1100" b="0" i="0" u="none" baseline="0" dirty="0" smtClean="0">
                          <a:solidFill>
                            <a:schemeClr val="dk1"/>
                          </a:solidFill>
                          <a:effectLst/>
                          <a:latin typeface="+mn-lt"/>
                        </a:rPr>
                        <a:t> </a:t>
                      </a:r>
                      <a:r>
                        <a:rPr lang="en-US" sz="1100" b="0" dirty="0" smtClean="0">
                          <a:latin typeface="+mn-lt"/>
                        </a:rPr>
                        <a:t>What information from “</a:t>
                      </a:r>
                      <a:r>
                        <a:rPr lang="en-US" sz="1100" b="0" i="0" u="none" dirty="0" smtClean="0">
                          <a:latin typeface="+mn-lt"/>
                        </a:rPr>
                        <a:t>How a Hot-Air Balloon Works” is not found in “Adventure on a Hot Air Balloon?”</a:t>
                      </a:r>
                      <a:r>
                        <a:rPr lang="en-US" sz="1100" b="0" i="0" u="none" baseline="0" dirty="0" smtClean="0">
                          <a:latin typeface="+mn-lt"/>
                        </a:rPr>
                        <a:t> </a:t>
                      </a:r>
                      <a:r>
                        <a:rPr lang="en-US" sz="1100" b="0" i="0" dirty="0" smtClean="0">
                          <a:latin typeface="+mn-lt"/>
                          <a:cs typeface="Helvetica" pitchFamily="34" charset="0"/>
                        </a:rPr>
                        <a:t>Toward </a:t>
                      </a:r>
                      <a:r>
                        <a:rPr lang="en-US" sz="1100" b="0" i="0" u="none" dirty="0" smtClean="0">
                          <a:solidFill>
                            <a:schemeClr val="tx1"/>
                          </a:solidFill>
                          <a:effectLst/>
                          <a:latin typeface="+mn-lt"/>
                        </a:rPr>
                        <a:t>RI.5.9 DOK-2</a:t>
                      </a:r>
                      <a:r>
                        <a:rPr lang="en-US" sz="1100" b="0" i="0" u="none" baseline="0" dirty="0" smtClean="0">
                          <a:solidFill>
                            <a:schemeClr val="tx1"/>
                          </a:solidFill>
                          <a:effectLst/>
                          <a:latin typeface="+mn-lt"/>
                        </a:rPr>
                        <a:t> </a:t>
                      </a:r>
                      <a:r>
                        <a:rPr lang="en-US" sz="1100" b="0" i="0" u="none" baseline="0" dirty="0" err="1" smtClean="0">
                          <a:solidFill>
                            <a:schemeClr val="tx1"/>
                          </a:solidFill>
                          <a:effectLst/>
                          <a:latin typeface="+mn-lt"/>
                        </a:rPr>
                        <a:t>ANp</a:t>
                      </a:r>
                      <a:endParaRPr lang="en-US" sz="11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D</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1</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14</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rPr>
                        <a:t>How does the size of the balloon affect its flight?</a:t>
                      </a:r>
                      <a:r>
                        <a:rPr lang="en-US" sz="1100" b="0" baseline="0" dirty="0" smtClean="0">
                          <a:latin typeface="+mn-lt"/>
                        </a:rPr>
                        <a:t> </a:t>
                      </a:r>
                      <a:r>
                        <a:rPr lang="en-US" sz="1100" b="0" i="0" dirty="0" smtClean="0">
                          <a:latin typeface="+mn-lt"/>
                          <a:cs typeface="Helvetica" pitchFamily="34" charset="0"/>
                        </a:rPr>
                        <a:t>Toward </a:t>
                      </a:r>
                      <a:r>
                        <a:rPr lang="en-US" sz="1100" b="0" i="0" u="none" dirty="0" smtClean="0">
                          <a:solidFill>
                            <a:schemeClr val="tx1"/>
                          </a:solidFill>
                          <a:effectLst/>
                          <a:latin typeface="+mn-lt"/>
                        </a:rPr>
                        <a:t>RI.5.9 DOK-2 ANs</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1</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15</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1" i="0" u="none" dirty="0" smtClean="0">
                          <a:solidFill>
                            <a:schemeClr val="tx1"/>
                          </a:solidFill>
                          <a:effectLst/>
                          <a:latin typeface="+mn-lt"/>
                        </a:rPr>
                        <a:t>  </a:t>
                      </a:r>
                      <a:r>
                        <a:rPr lang="en-US" sz="1100" b="1" i="0" u="sng" dirty="0" smtClean="0">
                          <a:solidFill>
                            <a:schemeClr val="tx1"/>
                          </a:solidFill>
                          <a:effectLst>
                            <a:outerShdw blurRad="38100" dist="38100" dir="2700000" algn="tl">
                              <a:srgbClr val="000000">
                                <a:alpha val="43137"/>
                              </a:srgbClr>
                            </a:outerShdw>
                          </a:effectLst>
                          <a:latin typeface="+mn-lt"/>
                        </a:rPr>
                        <a:t>Informational Text Constructed</a:t>
                      </a:r>
                      <a:r>
                        <a:rPr lang="en-US" sz="1100" b="1" i="0" u="sng" baseline="0" dirty="0" smtClean="0">
                          <a:solidFill>
                            <a:schemeClr val="tx1"/>
                          </a:solidFill>
                          <a:effectLst>
                            <a:outerShdw blurRad="38100" dist="38100" dir="2700000" algn="tl">
                              <a:srgbClr val="000000">
                                <a:alpha val="43137"/>
                              </a:srgbClr>
                            </a:outerShdw>
                          </a:effectLst>
                          <a:latin typeface="+mn-lt"/>
                        </a:rPr>
                        <a:t> Response</a:t>
                      </a:r>
                      <a:r>
                        <a:rPr lang="en-US" sz="1100" b="0" i="0" u="none" baseline="0" dirty="0" smtClean="0">
                          <a:solidFill>
                            <a:schemeClr val="tx1"/>
                          </a:solidFill>
                          <a:effectLst/>
                          <a:latin typeface="+mn-lt"/>
                        </a:rPr>
                        <a:t>          </a:t>
                      </a:r>
                      <a:endParaRPr lang="en-US" sz="11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RI.5.6</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16</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1" i="0" u="sng" dirty="0" smtClean="0">
                          <a:solidFill>
                            <a:schemeClr val="tx1"/>
                          </a:solidFill>
                          <a:effectLst>
                            <a:outerShdw blurRad="38100" dist="38100" dir="2700000" algn="tl">
                              <a:srgbClr val="000000">
                                <a:alpha val="43137"/>
                              </a:srgbClr>
                            </a:outerShdw>
                          </a:effectLst>
                          <a:latin typeface="+mn-lt"/>
                        </a:rPr>
                        <a:t>Informational Text Constructed Response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RI.5.9</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Write</a:t>
                      </a:r>
                      <a:r>
                        <a:rPr lang="en-US" sz="1100" b="1" i="0" u="sng" baseline="0" dirty="0" smtClean="0">
                          <a:solidFill>
                            <a:schemeClr val="tx1"/>
                          </a:solidFill>
                          <a:effectLst>
                            <a:outerShdw blurRad="38100" dist="38100" dir="2700000" algn="tl">
                              <a:srgbClr val="000000">
                                <a:alpha val="43137"/>
                              </a:srgbClr>
                            </a:outerShdw>
                          </a:effectLst>
                          <a:latin typeface="+mn-lt"/>
                        </a:rPr>
                        <a:t> and Revise</a:t>
                      </a:r>
                      <a:endParaRPr lang="en-US" sz="11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17</a:t>
                      </a:r>
                      <a:r>
                        <a:rPr lang="en-US" sz="1100" b="1" i="0" u="none" dirty="0" smtClean="0">
                          <a:solidFill>
                            <a:schemeClr val="tx1"/>
                          </a:solidFill>
                          <a:effectLst>
                            <a:outerShdw blurRad="38100" dist="38100" dir="2700000" algn="tl">
                              <a:srgbClr val="000000">
                                <a:alpha val="43137"/>
                              </a:srgbClr>
                            </a:outerShdw>
                          </a:effectLst>
                          <a:latin typeface="+mn-lt"/>
                        </a:rPr>
                        <a:t>  </a:t>
                      </a:r>
                      <a:r>
                        <a:rPr lang="en-US" sz="1100" b="1" i="0" u="none" baseline="0"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Add relevant evidence from “Fun Facts about Hot-Air Balloons,” that would   support the  student’s opinion at the end of paragraph 2.</a:t>
                      </a:r>
                      <a:r>
                        <a:rPr lang="en-US" sz="1100" b="0" dirty="0" smtClean="0">
                          <a:solidFill>
                            <a:srgbClr val="FF0000"/>
                          </a:solidFill>
                          <a:effectLst/>
                          <a:latin typeface="+mn-lt"/>
                        </a:rPr>
                        <a:t>  </a:t>
                      </a:r>
                      <a:endParaRPr lang="en-US" sz="1100" b="0" i="0" u="sng" dirty="0" smtClean="0">
                        <a:solidFill>
                          <a:srgbClr val="FF0000"/>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W.5.1c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r>
                        <a:rPr lang="en-US" sz="1100" b="1" i="0" u="sng" dirty="0" smtClean="0">
                          <a:solidFill>
                            <a:schemeClr val="tx1"/>
                          </a:solidFill>
                          <a:effectLst>
                            <a:outerShdw blurRad="38100" dist="38100" dir="2700000" algn="tl">
                              <a:srgbClr val="000000">
                                <a:alpha val="43137"/>
                              </a:srgbClr>
                            </a:outerShdw>
                          </a:effectLst>
                          <a:latin typeface="+mn-lt"/>
                        </a:rPr>
                        <a:t>Question 18</a:t>
                      </a:r>
                      <a:r>
                        <a:rPr lang="en-US" sz="1100" b="0" i="0" u="none" dirty="0" smtClean="0">
                          <a:solidFill>
                            <a:schemeClr val="tx1"/>
                          </a:solidFill>
                          <a:effectLst>
                            <a:outerShdw blurRad="38100" dist="38100" dir="2700000" algn="tl">
                              <a:srgbClr val="000000">
                                <a:alpha val="43137"/>
                              </a:srgbClr>
                            </a:outerShdw>
                          </a:effectLst>
                          <a:latin typeface="+mn-lt"/>
                        </a:rPr>
                        <a:t>  </a:t>
                      </a:r>
                      <a:r>
                        <a:rPr lang="en-US" sz="1100" b="0" dirty="0" smtClean="0">
                          <a:latin typeface="+mn-lt"/>
                          <a:cs typeface="Helvetica" panose="020B0604020202020204" pitchFamily="34" charset="0"/>
                        </a:rPr>
                        <a:t>The writer wants to better develop reasons to support his opinion.  Choose the </a:t>
                      </a:r>
                      <a:r>
                        <a:rPr lang="en-US" sz="1100" b="0" u="sng" dirty="0" smtClean="0">
                          <a:latin typeface="+mn-lt"/>
                          <a:cs typeface="Helvetica" panose="020B0604020202020204" pitchFamily="34" charset="0"/>
                        </a:rPr>
                        <a:t>two</a:t>
                      </a:r>
                      <a:r>
                        <a:rPr lang="en-US" sz="1100" b="0" u="none" dirty="0" smtClean="0">
                          <a:latin typeface="+mn-lt"/>
                          <a:cs typeface="Helvetica" panose="020B0604020202020204" pitchFamily="34" charset="0"/>
                        </a:rPr>
                        <a:t> </a:t>
                      </a:r>
                      <a:r>
                        <a:rPr lang="en-US" sz="1100" b="0" dirty="0" smtClean="0">
                          <a:latin typeface="+mn-lt"/>
                          <a:cs typeface="Helvetica" panose="020B0604020202020204" pitchFamily="34" charset="0"/>
                        </a:rPr>
                        <a:t>sentences that better develop the reason stated in the underlined sentence. W.5.1b</a:t>
                      </a:r>
                      <a:endParaRPr lang="en-US" sz="1100" b="0" dirty="0">
                        <a:latin typeface="+mn-lt"/>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5788">
                <a:tc>
                  <a:txBody>
                    <a:bodyPr/>
                    <a:lstStyle/>
                    <a:p>
                      <a:r>
                        <a:rPr lang="en-US" sz="1100" b="1" i="0" u="sng" dirty="0" smtClean="0">
                          <a:solidFill>
                            <a:schemeClr val="tx1"/>
                          </a:solidFill>
                          <a:effectLst>
                            <a:outerShdw blurRad="38100" dist="38100" dir="2700000" algn="tl">
                              <a:srgbClr val="000000">
                                <a:alpha val="43137"/>
                              </a:srgbClr>
                            </a:outerShdw>
                          </a:effectLst>
                          <a:latin typeface="+mn-lt"/>
                        </a:rPr>
                        <a:t>Question 19</a:t>
                      </a:r>
                      <a:r>
                        <a:rPr lang="en-US" sz="1100" b="1" i="0" u="none" baseline="0" dirty="0" smtClean="0">
                          <a:solidFill>
                            <a:schemeClr val="tx1"/>
                          </a:solidFill>
                          <a:effectLst/>
                          <a:latin typeface="+mn-lt"/>
                          <a:cs typeface="Helvetica" pitchFamily="34" charset="0"/>
                        </a:rPr>
                        <a:t>  </a:t>
                      </a:r>
                      <a:r>
                        <a:rPr lang="en-US" sz="1100" b="0" dirty="0" smtClean="0"/>
                        <a:t>Choose the best words or phrases to replace the underlined words to make the writer’s meaning more clear.</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6674">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1" i="0" u="sng" dirty="0" smtClean="0">
                          <a:solidFill>
                            <a:schemeClr val="tx1"/>
                          </a:solidFill>
                          <a:effectLst>
                            <a:outerShdw blurRad="38100" dist="38100" dir="2700000" algn="tl">
                              <a:srgbClr val="000000">
                                <a:alpha val="43137"/>
                              </a:srgbClr>
                            </a:outerShdw>
                          </a:effectLst>
                          <a:latin typeface="+mn-lt"/>
                        </a:rPr>
                        <a:t>Question 20</a:t>
                      </a:r>
                      <a:r>
                        <a:rPr lang="en-US" sz="1100" b="0" i="0" u="none"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Choose the correct  way to edit the underlined word. Which word in the sentence supports that the word you chose in Part A has the correct verb tense? (Both answers must be correct)</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 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1</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017630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4</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38584" y="2514600"/>
            <a:ext cx="2285616" cy="2498676"/>
            <a:chOff x="4836537" y="228597"/>
            <a:chExt cx="1888849" cy="2201532"/>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922122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TextBox 4"/>
          <p:cNvSpPr txBox="1"/>
          <p:nvPr/>
        </p:nvSpPr>
        <p:spPr>
          <a:xfrm>
            <a:off x="533399" y="304800"/>
            <a:ext cx="6781801" cy="4713968"/>
          </a:xfrm>
          <a:prstGeom prst="rect">
            <a:avLst/>
          </a:prstGeom>
          <a:noFill/>
        </p:spPr>
        <p:txBody>
          <a:bodyPr wrap="square" lIns="96378" tIns="48189" rIns="96378" bIns="48189" rtlCol="0">
            <a:spAutoFit/>
          </a:bodyPr>
          <a:lstStyle/>
          <a:p>
            <a:r>
              <a:rPr lang="en-US" sz="1200" u="sng" dirty="0"/>
              <a:t>Student Directions</a:t>
            </a:r>
            <a:r>
              <a:rPr lang="en-US" sz="1200" dirty="0"/>
              <a:t>:  </a:t>
            </a:r>
          </a:p>
          <a:p>
            <a:endParaRPr lang="en-US" sz="1200" u="sng" dirty="0"/>
          </a:p>
          <a:p>
            <a:r>
              <a:rPr lang="en-US" sz="1200" b="1" u="sng" dirty="0"/>
              <a:t>Part 1</a:t>
            </a:r>
            <a:r>
              <a:rPr lang="en-US" sz="1200" b="1" dirty="0"/>
              <a:t> </a:t>
            </a:r>
          </a:p>
          <a:p>
            <a:endParaRPr lang="en-US" sz="1200" b="1" dirty="0"/>
          </a:p>
          <a:p>
            <a:r>
              <a:rPr lang="en-US" sz="1200" b="1" dirty="0"/>
              <a:t>Your assignment:</a:t>
            </a:r>
          </a:p>
          <a:p>
            <a:r>
              <a:rPr lang="en-US" sz="1200" dirty="0"/>
              <a:t>You will </a:t>
            </a:r>
            <a:r>
              <a:rPr lang="en-US" sz="1200" dirty="0" smtClean="0"/>
              <a:t>read several texts about </a:t>
            </a:r>
            <a:r>
              <a:rPr lang="en-US" sz="1200" u="sng" dirty="0" smtClean="0"/>
              <a:t>hot air balloons</a:t>
            </a:r>
            <a:r>
              <a:rPr lang="en-US" sz="1200" dirty="0" smtClean="0"/>
              <a:t>.</a:t>
            </a:r>
            <a:endParaRPr lang="en-US" sz="1200" dirty="0"/>
          </a:p>
          <a:p>
            <a:r>
              <a:rPr lang="en-US" sz="1200" dirty="0"/>
              <a:t>As you read, take notes on these sources.  </a:t>
            </a:r>
          </a:p>
          <a:p>
            <a:r>
              <a:rPr lang="en-US" sz="1200" dirty="0"/>
              <a:t>Then you will answer several research questions about these </a:t>
            </a:r>
            <a:r>
              <a:rPr lang="en-US" sz="1200" dirty="0" smtClean="0"/>
              <a:t>sources.</a:t>
            </a:r>
            <a:endParaRPr lang="en-US" sz="1200" dirty="0"/>
          </a:p>
          <a:p>
            <a:r>
              <a:rPr lang="en-US" sz="1200" dirty="0" smtClean="0"/>
              <a:t>Your notes and answers </a:t>
            </a:r>
            <a:r>
              <a:rPr lang="en-US" sz="1200" dirty="0"/>
              <a:t>will help you plan </a:t>
            </a:r>
            <a:r>
              <a:rPr lang="en-US" sz="1200" dirty="0" smtClean="0"/>
              <a:t>and write an opinion piece about hot air balloons.</a:t>
            </a:r>
            <a:endParaRPr lang="en-US" sz="1200" i="1" dirty="0"/>
          </a:p>
          <a:p>
            <a:endParaRPr lang="en-US" sz="1200" b="1" dirty="0"/>
          </a:p>
          <a:p>
            <a:r>
              <a:rPr lang="en-US" sz="1200" b="1" dirty="0"/>
              <a:t>Steps you will be following:</a:t>
            </a:r>
          </a:p>
          <a:p>
            <a:r>
              <a:rPr lang="en-US" sz="1200" dirty="0"/>
              <a:t>In order to help you plan and write your </a:t>
            </a:r>
            <a:r>
              <a:rPr lang="en-US" sz="1200" dirty="0" smtClean="0"/>
              <a:t>opinion piece, you </a:t>
            </a:r>
            <a:r>
              <a:rPr lang="en-US" sz="1200" dirty="0"/>
              <a:t>will do all of the following:</a:t>
            </a:r>
          </a:p>
          <a:p>
            <a:r>
              <a:rPr lang="en-US" sz="1200" dirty="0"/>
              <a:t>1. Read </a:t>
            </a:r>
            <a:r>
              <a:rPr lang="en-US" sz="1200" dirty="0" smtClean="0"/>
              <a:t>several texts about </a:t>
            </a:r>
            <a:r>
              <a:rPr lang="en-US" sz="1200" u="sng" dirty="0" smtClean="0"/>
              <a:t>hot air balloons</a:t>
            </a:r>
            <a:r>
              <a:rPr lang="en-US" sz="1200" dirty="0" smtClean="0"/>
              <a:t>.</a:t>
            </a:r>
            <a:endParaRPr lang="en-US" sz="1200" dirty="0"/>
          </a:p>
          <a:p>
            <a:r>
              <a:rPr lang="en-US" sz="1200" dirty="0"/>
              <a:t>2. Answer several questions about </a:t>
            </a:r>
            <a:r>
              <a:rPr lang="en-US" sz="1200" dirty="0" smtClean="0"/>
              <a:t>these </a:t>
            </a:r>
            <a:r>
              <a:rPr lang="en-US" sz="1200" dirty="0"/>
              <a:t>sources.</a:t>
            </a:r>
          </a:p>
          <a:p>
            <a:r>
              <a:rPr lang="en-US" sz="1200" dirty="0"/>
              <a:t>3. Plan your </a:t>
            </a:r>
            <a:r>
              <a:rPr lang="en-US" sz="1200" dirty="0" smtClean="0"/>
              <a:t>writing opinion piece.</a:t>
            </a:r>
            <a:endParaRPr lang="en-US" sz="1200" dirty="0"/>
          </a:p>
          <a:p>
            <a:endParaRPr lang="en-US" sz="1200" b="1" dirty="0"/>
          </a:p>
          <a:p>
            <a:r>
              <a:rPr lang="en-US" sz="1200" b="1" dirty="0"/>
              <a:t>Directions for beginning:</a:t>
            </a:r>
          </a:p>
          <a:p>
            <a:r>
              <a:rPr lang="en-US" sz="1200" dirty="0"/>
              <a:t>You will now read </a:t>
            </a:r>
            <a:r>
              <a:rPr lang="en-US" sz="1200" dirty="0" smtClean="0"/>
              <a:t>the texts. Take </a:t>
            </a:r>
            <a:r>
              <a:rPr lang="en-US" sz="1200" dirty="0"/>
              <a:t>notes because you may want to refer to your notes while you plan your </a:t>
            </a:r>
            <a:r>
              <a:rPr lang="en-US" sz="1200" dirty="0" smtClean="0"/>
              <a:t>opinion piece.  You </a:t>
            </a:r>
            <a:r>
              <a:rPr lang="en-US" sz="1200" dirty="0"/>
              <a:t>can refer to </a:t>
            </a:r>
            <a:r>
              <a:rPr lang="en-US" sz="1200" dirty="0" smtClean="0"/>
              <a:t>your answers, notes and any </a:t>
            </a:r>
            <a:r>
              <a:rPr lang="en-US" sz="1200" dirty="0"/>
              <a:t>of the sources as often as you </a:t>
            </a:r>
            <a:r>
              <a:rPr lang="en-US" sz="1200" dirty="0" smtClean="0"/>
              <a:t>like</a:t>
            </a:r>
            <a:r>
              <a:rPr lang="en-US" sz="1200" dirty="0"/>
              <a:t> </a:t>
            </a:r>
            <a:r>
              <a:rPr lang="en-US" sz="1200" dirty="0" smtClean="0"/>
              <a:t>when you write your opinion piece.</a:t>
            </a:r>
            <a:endParaRPr lang="en-US" sz="1200" b="1" dirty="0"/>
          </a:p>
          <a:p>
            <a:endParaRPr lang="en-US" sz="1200" b="1" dirty="0"/>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writing opinion piece.</a:t>
            </a:r>
            <a:endParaRPr lang="en-US" sz="1200" dirty="0"/>
          </a:p>
          <a:p>
            <a:endParaRPr lang="en-US" sz="1200" dirty="0"/>
          </a:p>
        </p:txBody>
      </p:sp>
    </p:spTree>
    <p:extLst>
      <p:ext uri="{BB962C8B-B14F-4D97-AF65-F5344CB8AC3E}">
        <p14:creationId xmlns:p14="http://schemas.microsoft.com/office/powerpoint/2010/main" val="2430298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457200" y="838200"/>
            <a:ext cx="6553200" cy="6771084"/>
          </a:xfrm>
          <a:prstGeom prst="rect">
            <a:avLst/>
          </a:prstGeom>
          <a:noFill/>
        </p:spPr>
        <p:txBody>
          <a:bodyPr wrap="square" rtlCol="0">
            <a:spAutoFit/>
          </a:bodyPr>
          <a:lstStyle/>
          <a:p>
            <a:pPr algn="ctr"/>
            <a:r>
              <a:rPr lang="en-US" sz="1400" b="1" u="sng" dirty="0" smtClean="0">
                <a:solidFill>
                  <a:srgbClr val="000000"/>
                </a:solidFill>
              </a:rPr>
              <a:t>Jordan’s Ride</a:t>
            </a:r>
          </a:p>
          <a:p>
            <a:pPr algn="ctr"/>
            <a:r>
              <a:rPr lang="en-US" sz="1200" i="1" dirty="0" smtClean="0">
                <a:solidFill>
                  <a:srgbClr val="000000"/>
                </a:solidFill>
              </a:rPr>
              <a:t>Ginger Jay</a:t>
            </a:r>
          </a:p>
          <a:p>
            <a:pPr algn="ctr"/>
            <a:endParaRPr lang="en-US" sz="1200" dirty="0" smtClean="0">
              <a:solidFill>
                <a:srgbClr val="000000"/>
              </a:solidFill>
            </a:endParaRPr>
          </a:p>
          <a:p>
            <a:r>
              <a:rPr lang="en-US" sz="1200" dirty="0" smtClean="0">
                <a:solidFill>
                  <a:srgbClr val="000000"/>
                </a:solidFill>
              </a:rPr>
              <a:t>Jordan </a:t>
            </a:r>
            <a:r>
              <a:rPr lang="en-US" sz="1200" dirty="0">
                <a:solidFill>
                  <a:srgbClr val="000000"/>
                </a:solidFill>
              </a:rPr>
              <a:t>woke up bright and early.  Usually he slept in until at least 8:00 on the weekends, but today was his birthday.  His parents told him a few weeks ago that they were planning a huge surprise for him. He had spent the last few days trying to think of what it might be.  As he walked downstairs, he listened for any clues.  However, when he walked into the kitchen everything was exactly as it always was.  His mom and dad were eating breakfast and his dog Julius was on the floor under the table.</a:t>
            </a:r>
          </a:p>
          <a:p>
            <a:r>
              <a:rPr lang="en-US" sz="1200" dirty="0">
                <a:solidFill>
                  <a:srgbClr val="000000"/>
                </a:solidFill>
              </a:rPr>
              <a:t> </a:t>
            </a:r>
          </a:p>
          <a:p>
            <a:r>
              <a:rPr lang="en-US" sz="1200" dirty="0">
                <a:solidFill>
                  <a:srgbClr val="000000"/>
                </a:solidFill>
              </a:rPr>
              <a:t>After breakfast his mom told him to pack a jacket and some snacks.  It was already quite warm outside so they must be going someplace cooler.  But where?  She also told him to pack the binoculars and his camera.  Jordan decided they must be going someplace with interesting things to see and photograph.  There were interesting things at the zoo and at the museum, but you didn't need to wear a jacket either of those places.</a:t>
            </a:r>
          </a:p>
          <a:p>
            <a:r>
              <a:rPr lang="en-US" sz="1200" dirty="0">
                <a:solidFill>
                  <a:srgbClr val="000000"/>
                </a:solidFill>
              </a:rPr>
              <a:t> </a:t>
            </a:r>
          </a:p>
          <a:p>
            <a:r>
              <a:rPr lang="en-US" sz="1200" dirty="0">
                <a:solidFill>
                  <a:srgbClr val="000000"/>
                </a:solidFill>
              </a:rPr>
              <a:t>After a short drive they stopped at a big empty parking lot.  There were no buildings nearby, only a large, flat, grassy field.  In the middle of the field he saw what looked like a huge deflated balloon and a big metal basket. As they walked closer they felt a puff of hot wind and heard a loud whoosh!  In seconds the deflated balloon expanded into a beautifully colored hot air balloon!</a:t>
            </a:r>
          </a:p>
          <a:p>
            <a:r>
              <a:rPr lang="en-US" sz="1200" dirty="0">
                <a:solidFill>
                  <a:srgbClr val="000000"/>
                </a:solidFill>
              </a:rPr>
              <a:t> </a:t>
            </a:r>
          </a:p>
          <a:p>
            <a:r>
              <a:rPr lang="en-US" sz="1200" dirty="0">
                <a:solidFill>
                  <a:srgbClr val="000000"/>
                </a:solidFill>
              </a:rPr>
              <a:t>Jordan couldn't believe it!  Were his parents really taking him on a hot air balloon ride?  He looked at them expectantly, and they both shouted, "Surprise!"  Jordan and his family climbed aboard and the pilot secured the door to the basket.  They slowly lifted off the ground and began to rise above the field.  It was a little scary at first.  But after a few minutes, the view of the world below made them forget all about their fear.  They were flying!</a:t>
            </a:r>
          </a:p>
          <a:p>
            <a:r>
              <a:rPr lang="en-US" sz="1200" dirty="0">
                <a:solidFill>
                  <a:srgbClr val="000000"/>
                </a:solidFill>
              </a:rPr>
              <a:t> </a:t>
            </a:r>
          </a:p>
          <a:p>
            <a:r>
              <a:rPr lang="en-US" sz="1200" dirty="0">
                <a:solidFill>
                  <a:srgbClr val="000000"/>
                </a:solidFill>
              </a:rPr>
              <a:t>They spent about an hour soaring above the </a:t>
            </a:r>
            <a:r>
              <a:rPr lang="en-US" sz="1200" dirty="0" smtClean="0">
                <a:solidFill>
                  <a:srgbClr val="000000"/>
                </a:solidFill>
              </a:rPr>
              <a:t>city</a:t>
            </a:r>
            <a:r>
              <a:rPr lang="en-US" sz="1200" dirty="0">
                <a:solidFill>
                  <a:srgbClr val="000000"/>
                </a:solidFill>
              </a:rPr>
              <a:t>.  The air was colder up there and Jordan was glad he had brought his jacket! He used his camera to take some pictures.  He could see the people and cars below, and sometimes used the binoculars to get a better view.  When it was time to land they slowly descended to the same grassy field they had left behind.  After a quick snack and an enthusiastic thank you, they were back in the car and headed home.</a:t>
            </a:r>
          </a:p>
          <a:p>
            <a:endParaRPr lang="en-US" sz="1200" dirty="0">
              <a:solidFill>
                <a:srgbClr val="000000"/>
              </a:solidFill>
            </a:endParaRPr>
          </a:p>
          <a:p>
            <a:r>
              <a:rPr lang="en-US" sz="1200" dirty="0">
                <a:solidFill>
                  <a:srgbClr val="000000"/>
                </a:solidFill>
              </a:rPr>
              <a:t>Jordan was excited to find a stack of presents waiting for him at home.  There were two from his grandparents, and one from his aunt.  A few of his friends had left gifts as well, and later they showed up for cake and ice cream.  Overall, it had been a fabulous day.  However, the best gift of all had been the surprise ride in a hot air balloon!</a:t>
            </a:r>
            <a:endParaRPr lang="en-US" sz="1200" dirty="0">
              <a:solidFill>
                <a:srgbClr val="000000"/>
              </a:solidFill>
              <a:effectLst/>
            </a:endParaRPr>
          </a:p>
        </p:txBody>
      </p:sp>
      <p:sp>
        <p:nvSpPr>
          <p:cNvPr id="2" name="Rectangle 1"/>
          <p:cNvSpPr/>
          <p:nvPr/>
        </p:nvSpPr>
        <p:spPr>
          <a:xfrm>
            <a:off x="5715000" y="130314"/>
            <a:ext cx="1866900" cy="707886"/>
          </a:xfrm>
          <a:prstGeom prst="rect">
            <a:avLst/>
          </a:prstGeom>
        </p:spPr>
        <p:txBody>
          <a:bodyPr wrap="square">
            <a:spAutoFit/>
          </a:bodyPr>
          <a:lstStyle/>
          <a:p>
            <a:pPr algn="r"/>
            <a:r>
              <a:rPr lang="en-US" sz="800" dirty="0" smtClean="0"/>
              <a:t>Grade Equivalent 5.3</a:t>
            </a:r>
          </a:p>
          <a:p>
            <a:pPr algn="r"/>
            <a:r>
              <a:rPr lang="en-US" sz="800" dirty="0" smtClean="0"/>
              <a:t>Lexile Measure 790L</a:t>
            </a:r>
          </a:p>
          <a:p>
            <a:pPr algn="r"/>
            <a:r>
              <a:rPr lang="en-US" sz="800" dirty="0" smtClean="0"/>
              <a:t>Mean </a:t>
            </a:r>
            <a:r>
              <a:rPr lang="en-US" sz="800" dirty="0"/>
              <a:t>Sentence </a:t>
            </a:r>
            <a:r>
              <a:rPr lang="en-US" sz="800" dirty="0" smtClean="0"/>
              <a:t>Length 13.08</a:t>
            </a:r>
          </a:p>
          <a:p>
            <a:pPr algn="r"/>
            <a:r>
              <a:rPr lang="en-US" sz="800" dirty="0" smtClean="0"/>
              <a:t>Mean </a:t>
            </a:r>
            <a:r>
              <a:rPr lang="en-US" sz="800" dirty="0"/>
              <a:t>Log Word </a:t>
            </a:r>
            <a:r>
              <a:rPr lang="en-US" sz="800" dirty="0" smtClean="0"/>
              <a:t>Frequency 3.74</a:t>
            </a:r>
          </a:p>
          <a:p>
            <a:pPr algn="r"/>
            <a:r>
              <a:rPr lang="en-US" sz="800" dirty="0" smtClean="0"/>
              <a:t>Word Count 484</a:t>
            </a:r>
            <a:endParaRPr lang="en-US" sz="800" dirty="0"/>
          </a:p>
        </p:txBody>
      </p:sp>
    </p:spTree>
    <p:extLst>
      <p:ext uri="{BB962C8B-B14F-4D97-AF65-F5344CB8AC3E}">
        <p14:creationId xmlns:p14="http://schemas.microsoft.com/office/powerpoint/2010/main" val="1554115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5" name="Rectangle 4"/>
          <p:cNvSpPr/>
          <p:nvPr/>
        </p:nvSpPr>
        <p:spPr>
          <a:xfrm>
            <a:off x="533400" y="762000"/>
            <a:ext cx="6705600" cy="6555641"/>
          </a:xfrm>
          <a:prstGeom prst="rect">
            <a:avLst/>
          </a:prstGeom>
        </p:spPr>
        <p:txBody>
          <a:bodyPr wrap="square">
            <a:spAutoFit/>
          </a:bodyPr>
          <a:lstStyle/>
          <a:p>
            <a:pPr algn="ctr"/>
            <a:r>
              <a:rPr lang="en-US" sz="1400" b="1" u="sng" dirty="0"/>
              <a:t>Macy’s Report</a:t>
            </a:r>
          </a:p>
          <a:p>
            <a:r>
              <a:rPr lang="en-US" sz="1200" dirty="0"/>
              <a:t> </a:t>
            </a:r>
          </a:p>
          <a:p>
            <a:r>
              <a:rPr lang="en-US" sz="1200" dirty="0"/>
              <a:t>Walking home from school, Macy thought about her day.  Math had been easy, as usual, and her team had won the volleyball game in PE. For the most part it had been an ordinary day.  Then, during writing class, her teacher told the students that they would each choose a form of transportation to write a report about.  She wrote a long list of items on the board.  The most exciting choices were picked first- race cars and space shuttles.  Helicopters and fighter jets were popular as well.  By the time it was Macy's turn to pick there was only one choice left- hot air balloons.</a:t>
            </a:r>
          </a:p>
          <a:p>
            <a:r>
              <a:rPr lang="en-US" sz="1200" dirty="0"/>
              <a:t> </a:t>
            </a:r>
          </a:p>
          <a:p>
            <a:r>
              <a:rPr lang="en-US" sz="1200" dirty="0"/>
              <a:t>Macy didn't know anything about hot air balloons.  She had seen one once or twice during festivals or special events, but she had no idea how they worked.  Her mom told her there was some sort of flame that heated the air in the balloon, causing it to rise.  Her dad told her that people could ride in them and that there was usually a "pilot" on board to steer the balloon, but he didn't know how.  They both suggested she go to the library and see what information she could find.</a:t>
            </a:r>
          </a:p>
          <a:p>
            <a:r>
              <a:rPr lang="en-US" sz="1200" dirty="0"/>
              <a:t> </a:t>
            </a:r>
          </a:p>
          <a:p>
            <a:r>
              <a:rPr lang="en-US" sz="1200" dirty="0"/>
              <a:t>At the library, Macy first checked out the </a:t>
            </a:r>
            <a:r>
              <a:rPr lang="en-US" sz="1200" dirty="0" smtClean="0"/>
              <a:t>Internet</a:t>
            </a:r>
            <a:r>
              <a:rPr lang="en-US" sz="1200" dirty="0"/>
              <a:t>.  She discovered that there are three main parts of a hot air balloon.  The burner is what creates the flame.  The flame is necessary to heat the air, which causes the balloon to fill and eventually rise.  The balloon itself is actually called the envelope.  This is what holds the heated air, and is often decorated with designs and bright colors.  The last part she learned about was the basket.  This is where the people ride.  All of this information was helpful, but she still didn't know how to steer a hot air balloon.</a:t>
            </a:r>
          </a:p>
          <a:p>
            <a:r>
              <a:rPr lang="en-US" sz="1200" dirty="0"/>
              <a:t> </a:t>
            </a:r>
          </a:p>
          <a:p>
            <a:r>
              <a:rPr lang="en-US" sz="1200" dirty="0"/>
              <a:t>She asked the librarian for books about hot air balloons.  She found two that looked promising and sat at a table to read.  She learned that hot air balloons are very difficult to steer.  There are basically two directions they can go easily- up and down.  The blast valve blasts more hot air into the envelope, carrying it up.  The regulator or parachute valve lets air out, which lowers the balloon towards the ground.  The only way to steer left or right is to rise or fall to an air flow that is going the direction you want to go.  Macy thought the whole thing sounded risky at best!</a:t>
            </a:r>
          </a:p>
          <a:p>
            <a:r>
              <a:rPr lang="en-US" sz="1200" dirty="0"/>
              <a:t> </a:t>
            </a:r>
          </a:p>
          <a:p>
            <a:r>
              <a:rPr lang="en-US" sz="1200" dirty="0"/>
              <a:t>That weekend, Macy's parents told her they were going someplace special. They climbed into the car and after a short drive she looked out the window and saw an amazing sight- the </a:t>
            </a:r>
            <a:r>
              <a:rPr lang="en-US" sz="1200" dirty="0" smtClean="0"/>
              <a:t>sky </a:t>
            </a:r>
            <a:r>
              <a:rPr lang="en-US" sz="1200" dirty="0"/>
              <a:t>was filled with hot air balloons!  They spent the whole day looking at the balloons and even took a short ride.  It was a little bit scary but so beautiful and peaceful too.  By the end of the day Macy knew much more about hot air balloons.  Her research had taught her how tricky they were to steer, but her personal experience had taught her about their beauty.</a:t>
            </a:r>
          </a:p>
        </p:txBody>
      </p:sp>
      <p:sp>
        <p:nvSpPr>
          <p:cNvPr id="2" name="Rectangle 1"/>
          <p:cNvSpPr/>
          <p:nvPr/>
        </p:nvSpPr>
        <p:spPr>
          <a:xfrm>
            <a:off x="5181600" y="54114"/>
            <a:ext cx="2476500" cy="707886"/>
          </a:xfrm>
          <a:prstGeom prst="rect">
            <a:avLst/>
          </a:prstGeom>
        </p:spPr>
        <p:txBody>
          <a:bodyPr wrap="square">
            <a:spAutoFit/>
          </a:bodyPr>
          <a:lstStyle/>
          <a:p>
            <a:pPr algn="r"/>
            <a:r>
              <a:rPr lang="en-US" sz="800" dirty="0" smtClean="0"/>
              <a:t>Grade Equivalent 5.5</a:t>
            </a:r>
          </a:p>
          <a:p>
            <a:pPr algn="r"/>
            <a:r>
              <a:rPr lang="en-US" sz="800" dirty="0" smtClean="0"/>
              <a:t>Lexile Measure 870L</a:t>
            </a:r>
          </a:p>
          <a:p>
            <a:pPr algn="r"/>
            <a:r>
              <a:rPr lang="en-US" sz="800" dirty="0" smtClean="0"/>
              <a:t>Mean </a:t>
            </a:r>
            <a:r>
              <a:rPr lang="en-US" sz="800" dirty="0"/>
              <a:t>Sentence </a:t>
            </a:r>
            <a:r>
              <a:rPr lang="en-US" sz="800" dirty="0" smtClean="0"/>
              <a:t>Length 14.25</a:t>
            </a:r>
          </a:p>
          <a:p>
            <a:pPr algn="r"/>
            <a:r>
              <a:rPr lang="en-US" sz="800" dirty="0" smtClean="0"/>
              <a:t>Mean </a:t>
            </a:r>
            <a:r>
              <a:rPr lang="en-US" sz="800" dirty="0"/>
              <a:t>Log Word </a:t>
            </a:r>
            <a:r>
              <a:rPr lang="en-US" sz="800" dirty="0" smtClean="0"/>
              <a:t>Frequency 3.69</a:t>
            </a:r>
          </a:p>
          <a:p>
            <a:pPr algn="r"/>
            <a:r>
              <a:rPr lang="en-US" sz="800" dirty="0" smtClean="0"/>
              <a:t>Word Count 513</a:t>
            </a:r>
            <a:endParaRPr lang="en-US" sz="800" dirty="0"/>
          </a:p>
        </p:txBody>
      </p:sp>
    </p:spTree>
    <p:extLst>
      <p:ext uri="{BB962C8B-B14F-4D97-AF65-F5344CB8AC3E}">
        <p14:creationId xmlns:p14="http://schemas.microsoft.com/office/powerpoint/2010/main" val="2996899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7" name="Rectangle 6"/>
          <p:cNvSpPr/>
          <p:nvPr/>
        </p:nvSpPr>
        <p:spPr>
          <a:xfrm>
            <a:off x="485775" y="889600"/>
            <a:ext cx="6448425" cy="3796196"/>
          </a:xfrm>
          <a:prstGeom prst="rect">
            <a:avLst/>
          </a:prstGeom>
        </p:spPr>
        <p:txBody>
          <a:bodyPr wrap="square" lIns="101881" tIns="50941" rIns="101881" bIns="50941">
            <a:spAutoFit/>
          </a:bodyPr>
          <a:lstStyle/>
          <a:p>
            <a:pPr marL="403136" indent="-342900">
              <a:buAutoNum type="arabicPeriod"/>
            </a:pPr>
            <a:r>
              <a:rPr lang="en-US" sz="1600" b="1" dirty="0" smtClean="0">
                <a:latin typeface="Helvetica" pitchFamily="34" charset="0"/>
                <a:cs typeface="Helvetica" pitchFamily="34" charset="0"/>
              </a:rPr>
              <a:t>Why might Macy’s feelings, about reporting on hot-air balloons, have changed from the beginning to the end        of the story?</a:t>
            </a:r>
          </a:p>
          <a:p>
            <a:pPr marL="403136" indent="-342900">
              <a:buAutoNum type="arabi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She knew nothing about hot-air balloons at first but by the end of the story Macy had learned much more.</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Macy wanted to report on a more exciting mode of transportation but decided to learn what she could.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Macy did not have enough resources to learn about hot-air balloons until the end of the story.</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Macy did not want to learn about hot-air balloons but felt like she had to in order to do a good report.</a:t>
            </a:r>
            <a:endParaRPr lang="en-US" sz="1600" dirty="0">
              <a:latin typeface="Helvetica" pitchFamily="34" charset="0"/>
              <a:cs typeface="Helvetica" pitchFamily="34" charset="0"/>
            </a:endParaRPr>
          </a:p>
        </p:txBody>
      </p:sp>
      <p:cxnSp>
        <p:nvCxnSpPr>
          <p:cNvPr id="10" name="Straight Connector 9"/>
          <p:cNvCxnSpPr/>
          <p:nvPr/>
        </p:nvCxnSpPr>
        <p:spPr>
          <a:xfrm>
            <a:off x="485775" y="5257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78605" y="19462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27985" y="339045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22964" y="40734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22964" y="26556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622964" y="5562600"/>
            <a:ext cx="6577396" cy="3057532"/>
          </a:xfrm>
          <a:prstGeom prst="rect">
            <a:avLst/>
          </a:prstGeom>
        </p:spPr>
        <p:txBody>
          <a:bodyPr wrap="square" lIns="101881" tIns="50941" rIns="101881" bIns="50941">
            <a:spAutoFit/>
          </a:bodyPr>
          <a:lstStyle/>
          <a:p>
            <a:pPr marL="403136" indent="-342900">
              <a:buAutoNum type="arabicPeriod" startAt="2"/>
            </a:pPr>
            <a:r>
              <a:rPr lang="en-US" sz="1600" b="1" dirty="0" smtClean="0">
                <a:latin typeface="Helvetica" pitchFamily="34" charset="0"/>
                <a:cs typeface="Helvetica" pitchFamily="34" charset="0"/>
              </a:rPr>
              <a:t>How would Macy most likely conclude her final report about hot-air balloons?</a:t>
            </a:r>
          </a:p>
          <a:p>
            <a:pPr marL="403136" indent="-342900">
              <a:buAutoNum type="arabicPeriod" startAt="2"/>
            </a:pPr>
            <a:endParaRPr lang="en-US" sz="1600" b="1" dirty="0">
              <a:latin typeface="Helvetica" pitchFamily="34" charset="0"/>
              <a:cs typeface="Helvetica" pitchFamily="34" charset="0"/>
            </a:endParaRPr>
          </a:p>
          <a:p>
            <a:pPr marL="746125" indent="-349250">
              <a:buFont typeface="+mj-lt"/>
              <a:buAutoNum type="alphaUcPeriod"/>
            </a:pPr>
            <a:r>
              <a:rPr lang="en-US" sz="1600" dirty="0" smtClean="0">
                <a:latin typeface="Helvetica" pitchFamily="34" charset="0"/>
                <a:cs typeface="Helvetica" pitchFamily="34" charset="0"/>
              </a:rPr>
              <a:t>The </a:t>
            </a:r>
            <a:r>
              <a:rPr lang="en-US" sz="1600" dirty="0">
                <a:latin typeface="Helvetica" pitchFamily="34" charset="0"/>
                <a:cs typeface="Helvetica" pitchFamily="34" charset="0"/>
              </a:rPr>
              <a:t>important thing to know is that there are three main parts of a hot-air balloon.</a:t>
            </a:r>
          </a:p>
          <a:p>
            <a:pPr marL="396875"/>
            <a:endParaRPr lang="en-US" sz="1600" dirty="0">
              <a:latin typeface="Helvetica" pitchFamily="34" charset="0"/>
              <a:cs typeface="Helvetica" pitchFamily="34" charset="0"/>
            </a:endParaRPr>
          </a:p>
          <a:p>
            <a:pPr marL="746125" indent="-349250">
              <a:buFont typeface="+mj-lt"/>
              <a:buAutoNum type="alphaUcPeriod" startAt="2"/>
            </a:pPr>
            <a:r>
              <a:rPr lang="en-US" sz="1600" dirty="0" smtClean="0">
                <a:latin typeface="Helvetica" pitchFamily="34" charset="0"/>
                <a:cs typeface="Helvetica" pitchFamily="34" charset="0"/>
              </a:rPr>
              <a:t>Hot-air balloons are very tricky and difficult to steer.</a:t>
            </a:r>
          </a:p>
          <a:p>
            <a:pPr marL="746125" indent="-349250">
              <a:buFont typeface="+mj-lt"/>
              <a:buAutoNum type="alphaUcPeriod" startAt="2"/>
            </a:pPr>
            <a:endParaRPr lang="en-US" sz="1600" dirty="0">
              <a:latin typeface="Helvetica" pitchFamily="34" charset="0"/>
              <a:cs typeface="Helvetica" pitchFamily="34" charset="0"/>
            </a:endParaRPr>
          </a:p>
          <a:p>
            <a:pPr marL="746125" indent="-349250">
              <a:buFont typeface="+mj-lt"/>
              <a:buAutoNum type="alphaUcPeriod" startAt="2"/>
            </a:pPr>
            <a:r>
              <a:rPr lang="en-US" sz="1600" dirty="0">
                <a:solidFill>
                  <a:prstClr val="black"/>
                </a:solidFill>
                <a:latin typeface="Helvetica" pitchFamily="34" charset="0"/>
                <a:cs typeface="Helvetica" pitchFamily="34" charset="0"/>
              </a:rPr>
              <a:t>Reading about hot-air balloons can teach you how they work but not how it actually feels to be in </a:t>
            </a:r>
            <a:r>
              <a:rPr lang="en-US" sz="1600" dirty="0" smtClean="0">
                <a:solidFill>
                  <a:prstClr val="black"/>
                </a:solidFill>
                <a:latin typeface="Helvetica" pitchFamily="34" charset="0"/>
                <a:cs typeface="Helvetica" pitchFamily="34" charset="0"/>
              </a:rPr>
              <a:t>one</a:t>
            </a:r>
          </a:p>
          <a:p>
            <a:pPr marL="746125" indent="-349250">
              <a:buFont typeface="+mj-lt"/>
              <a:buAutoNum type="alphaUcPeriod" startAt="2"/>
            </a:pPr>
            <a:endParaRPr lang="en-US" sz="1600" dirty="0">
              <a:latin typeface="Helvetica" pitchFamily="34" charset="0"/>
              <a:cs typeface="Helvetica" pitchFamily="34" charset="0"/>
            </a:endParaRPr>
          </a:p>
          <a:p>
            <a:pPr marL="746125" indent="-349250">
              <a:buFont typeface="+mj-lt"/>
              <a:buAutoNum type="alphaUcPeriod" startAt="2"/>
            </a:pPr>
            <a:r>
              <a:rPr lang="en-US" sz="1600" dirty="0" smtClean="0">
                <a:latin typeface="Helvetica" pitchFamily="34" charset="0"/>
                <a:cs typeface="Helvetica" pitchFamily="34" charset="0"/>
              </a:rPr>
              <a:t>It is wonderful to see hot-air balloons in the sky.</a:t>
            </a:r>
            <a:endParaRPr lang="en-US" sz="1600" dirty="0">
              <a:latin typeface="Helvetica" pitchFamily="34" charset="0"/>
              <a:cs typeface="Helvetica" pitchFamily="34" charset="0"/>
            </a:endParaRPr>
          </a:p>
        </p:txBody>
      </p:sp>
      <p:sp>
        <p:nvSpPr>
          <p:cNvPr id="30" name="Oval 29"/>
          <p:cNvSpPr/>
          <p:nvPr/>
        </p:nvSpPr>
        <p:spPr>
          <a:xfrm>
            <a:off x="796279" y="76279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00049" y="63608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80647" y="70744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00049" y="82711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12736452"/>
              </p:ext>
            </p:extLst>
          </p:nvPr>
        </p:nvGraphicFramePr>
        <p:xfrm>
          <a:off x="5562600" y="4685796"/>
          <a:ext cx="1770168" cy="487680"/>
        </p:xfrm>
        <a:graphic>
          <a:graphicData uri="http://schemas.openxmlformats.org/drawingml/2006/table">
            <a:tbl>
              <a:tblPr firstRow="1" firstCol="1" bandRow="1"/>
              <a:tblGrid>
                <a:gridCol w="1770168"/>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RL.5.3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3352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Locates specific descriptive details that compare or contrast setting, events or </a:t>
                      </a:r>
                      <a:r>
                        <a:rPr lang="en-US" sz="800" b="0" dirty="0" smtClean="0">
                          <a:solidFill>
                            <a:srgbClr val="000000"/>
                          </a:solidFill>
                          <a:effectLst/>
                          <a:latin typeface="Calibri"/>
                          <a:ea typeface="Times New Roman"/>
                          <a:cs typeface="Times New Roman"/>
                        </a:rPr>
                        <a:t>characters.</a:t>
                      </a:r>
                      <a:endParaRPr lang="en-US" sz="800" b="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26902371"/>
              </p:ext>
            </p:extLst>
          </p:nvPr>
        </p:nvGraphicFramePr>
        <p:xfrm>
          <a:off x="613025" y="8915400"/>
          <a:ext cx="1867440" cy="609600"/>
        </p:xfrm>
        <a:graphic>
          <a:graphicData uri="http://schemas.openxmlformats.org/drawingml/2006/table">
            <a:tbl>
              <a:tblPr firstRow="1" firstCol="1" bandRow="1"/>
              <a:tblGrid>
                <a:gridCol w="186744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RL.5.3   DOK </a:t>
                      </a:r>
                      <a:r>
                        <a:rPr lang="en-US" sz="800" b="1" dirty="0">
                          <a:solidFill>
                            <a:srgbClr val="000000"/>
                          </a:solidFill>
                          <a:effectLst/>
                          <a:latin typeface="Calibri"/>
                          <a:ea typeface="Times New Roman"/>
                          <a:cs typeface="Times New Roman"/>
                        </a:rPr>
                        <a:t>3 - Cu</a:t>
                      </a:r>
                      <a:endParaRPr lang="en-US" sz="800" dirty="0">
                        <a:effectLst/>
                        <a:latin typeface="Calibri"/>
                        <a:ea typeface="Calibri"/>
                        <a:cs typeface="Times New Roman"/>
                      </a:endParaRPr>
                    </a:p>
                  </a:txBody>
                  <a:tcPr marL="34352" marR="343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Connect ideas about 2 characters, setting or events.  What details make them similar/different? Explain and support with textual </a:t>
                      </a:r>
                      <a:r>
                        <a:rPr lang="en-US" sz="800" b="0" dirty="0" smtClean="0">
                          <a:solidFill>
                            <a:srgbClr val="000000"/>
                          </a:solidFill>
                          <a:effectLst/>
                          <a:latin typeface="Calibri"/>
                          <a:ea typeface="Times New Roman"/>
                          <a:cs typeface="Times New Roman"/>
                        </a:rPr>
                        <a:t>evidence.</a:t>
                      </a:r>
                      <a:endParaRPr lang="en-US" sz="800" b="0" dirty="0">
                        <a:effectLst/>
                        <a:latin typeface="Calibri"/>
                        <a:ea typeface="Calibri"/>
                        <a:cs typeface="Times New Roman"/>
                      </a:endParaRPr>
                    </a:p>
                  </a:txBody>
                  <a:tcPr marL="34352" marR="34352"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98768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63890058"/>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523268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692543" y="644308"/>
            <a:ext cx="6137696" cy="2565089"/>
          </a:xfrm>
          <a:prstGeom prst="rect">
            <a:avLst/>
          </a:prstGeom>
        </p:spPr>
        <p:txBody>
          <a:bodyPr wrap="square" lIns="101881" tIns="50941" rIns="101881" bIns="50941">
            <a:spAutoFit/>
          </a:bodyPr>
          <a:lstStyle/>
          <a:p>
            <a:pPr marL="346075" indent="-346075"/>
            <a:r>
              <a:rPr lang="en-US" sz="1600" b="1" dirty="0" smtClean="0">
                <a:latin typeface="Helvetica" pitchFamily="34" charset="0"/>
                <a:cs typeface="Helvetica" pitchFamily="34" charset="0"/>
              </a:rPr>
              <a:t>3.   Which statement shows that “Jordan’s Ride” is written in </a:t>
            </a:r>
            <a:r>
              <a:rPr lang="en-US" sz="1600" b="1" dirty="0" smtClean="0">
                <a:latin typeface="Helvetica" pitchFamily="34" charset="0"/>
                <a:cs typeface="Helvetica" pitchFamily="34" charset="0"/>
              </a:rPr>
              <a:t>third </a:t>
            </a:r>
            <a:r>
              <a:rPr lang="en-US" sz="1600" b="1" dirty="0" smtClean="0">
                <a:latin typeface="Helvetica" pitchFamily="34" charset="0"/>
                <a:cs typeface="Helvetica" pitchFamily="34" charset="0"/>
              </a:rPr>
              <a:t>person?</a:t>
            </a:r>
          </a:p>
          <a:p>
            <a:pPr marL="403136" indent="-342900">
              <a:buAutoNum type="arabicPeriod" startAt="5"/>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Jordan is telling the story as it happened to him.</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reader understands Jordan’s feelings.</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Someone other than Jordan is telling the story.</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author frequently uses the pronouns “I” and “you.”</a:t>
            </a:r>
            <a:endParaRPr lang="en-U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60196" y="14335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60196" y="24532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34746" y="29206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60196" y="19878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567904" y="5172068"/>
            <a:ext cx="6259465" cy="3303753"/>
          </a:xfrm>
          <a:prstGeom prst="rect">
            <a:avLst/>
          </a:prstGeom>
        </p:spPr>
        <p:txBody>
          <a:bodyPr wrap="square" lIns="101881" tIns="50941" rIns="101881" bIns="50941">
            <a:spAutoFit/>
          </a:bodyPr>
          <a:lstStyle/>
          <a:p>
            <a:pPr marL="346075" indent="-285750"/>
            <a:r>
              <a:rPr lang="en-US" sz="1600" b="1" dirty="0" smtClean="0">
                <a:latin typeface="Helvetica" pitchFamily="34" charset="0"/>
                <a:cs typeface="Helvetica" pitchFamily="34" charset="0"/>
              </a:rPr>
              <a:t>4.  Which </a:t>
            </a:r>
            <a:r>
              <a:rPr lang="en-US" sz="1600" b="1" u="sng" dirty="0" smtClean="0">
                <a:latin typeface="Helvetica" pitchFamily="34" charset="0"/>
                <a:cs typeface="Helvetica" pitchFamily="34" charset="0"/>
              </a:rPr>
              <a:t>two</a:t>
            </a:r>
            <a:r>
              <a:rPr lang="en-US" sz="1600" b="1" dirty="0" smtClean="0">
                <a:latin typeface="Helvetica" pitchFamily="34" charset="0"/>
                <a:cs typeface="Helvetica" pitchFamily="34" charset="0"/>
              </a:rPr>
              <a:t> examples from the text explain Jordan’s point of view?</a:t>
            </a:r>
          </a:p>
          <a:p>
            <a:pPr marL="403136" indent="-342900">
              <a:buAutoNum type="arabicPeriod" startAt="6"/>
            </a:pPr>
            <a:endParaRPr lang="en-US" sz="1600" b="1" dirty="0">
              <a:latin typeface="Helvetica" pitchFamily="34" charset="0"/>
              <a:cs typeface="Helvetica" pitchFamily="34" charset="0"/>
            </a:endParaRPr>
          </a:p>
          <a:p>
            <a:pPr marL="401638" indent="512763">
              <a:buFont typeface="+mj-lt"/>
              <a:buAutoNum type="alphaUcPeriod"/>
            </a:pPr>
            <a:r>
              <a:rPr lang="en-US" sz="1600" dirty="0" smtClean="0">
                <a:latin typeface="Helvetica" pitchFamily="34" charset="0"/>
                <a:cs typeface="Helvetica" pitchFamily="34" charset="0"/>
              </a:rPr>
              <a:t>“Overall</a:t>
            </a:r>
            <a:r>
              <a:rPr lang="en-US" sz="1600" dirty="0">
                <a:latin typeface="Helvetica" pitchFamily="34" charset="0"/>
                <a:cs typeface="Helvetica" pitchFamily="34" charset="0"/>
              </a:rPr>
              <a:t>, it had been a fabulous day</a:t>
            </a:r>
            <a:r>
              <a:rPr lang="en-US" sz="1600" dirty="0" smtClean="0">
                <a:latin typeface="Helvetica" pitchFamily="34" charset="0"/>
                <a:cs typeface="Helvetica" pitchFamily="34" charset="0"/>
              </a:rPr>
              <a:t>.”</a:t>
            </a:r>
          </a:p>
          <a:p>
            <a:pPr marL="401638" indent="512763">
              <a:buFont typeface="+mj-lt"/>
              <a:buAutoNum type="alphaUcPeriod"/>
            </a:pPr>
            <a:endParaRPr lang="en-US" sz="1600" dirty="0">
              <a:latin typeface="Helvetica" pitchFamily="34" charset="0"/>
              <a:cs typeface="Helvetica" pitchFamily="34" charset="0"/>
            </a:endParaRPr>
          </a:p>
          <a:p>
            <a:pPr marL="911225" indent="-514350">
              <a:buFont typeface="+mj-lt"/>
              <a:buAutoNum type="alphaUcPeriod"/>
            </a:pPr>
            <a:r>
              <a:rPr lang="en-US" sz="1600" dirty="0" smtClean="0">
                <a:latin typeface="Helvetica" pitchFamily="34" charset="0"/>
                <a:cs typeface="Helvetica" pitchFamily="34" charset="0"/>
              </a:rPr>
              <a:t>“However</a:t>
            </a:r>
            <a:r>
              <a:rPr lang="en-US" sz="1600" dirty="0">
                <a:latin typeface="Helvetica" pitchFamily="34" charset="0"/>
                <a:cs typeface="Helvetica" pitchFamily="34" charset="0"/>
              </a:rPr>
              <a:t>, the best gift of all had been the surprise ride in a hot air balloon</a:t>
            </a:r>
            <a:r>
              <a:rPr lang="en-US" sz="1600" dirty="0" smtClean="0">
                <a:latin typeface="Helvetica" pitchFamily="34" charset="0"/>
                <a:cs typeface="Helvetica" pitchFamily="34" charset="0"/>
              </a:rPr>
              <a:t>!”</a:t>
            </a:r>
          </a:p>
          <a:p>
            <a:pPr marL="911225" indent="-514350">
              <a:buFont typeface="+mj-lt"/>
              <a:buAutoNum type="alphaUcPeriod"/>
            </a:pPr>
            <a:endParaRPr lang="en-US" sz="1600" dirty="0">
              <a:latin typeface="Helvetica" pitchFamily="34" charset="0"/>
              <a:cs typeface="Helvetica" pitchFamily="34" charset="0"/>
            </a:endParaRPr>
          </a:p>
          <a:p>
            <a:pPr marL="911225" indent="-514350">
              <a:buFont typeface="+mj-lt"/>
              <a:buAutoNum type="alphaUcPeriod"/>
            </a:pPr>
            <a:r>
              <a:rPr lang="en-US" sz="1600" dirty="0" smtClean="0">
                <a:latin typeface="Helvetica" pitchFamily="34" charset="0"/>
                <a:cs typeface="Helvetica" pitchFamily="34" charset="0"/>
              </a:rPr>
              <a:t>“After </a:t>
            </a:r>
            <a:r>
              <a:rPr lang="en-US" sz="1600" dirty="0">
                <a:latin typeface="Helvetica" pitchFamily="34" charset="0"/>
                <a:cs typeface="Helvetica" pitchFamily="34" charset="0"/>
              </a:rPr>
              <a:t>breakfast his mom told him to pack a jacket and some snacks</a:t>
            </a:r>
            <a:r>
              <a:rPr lang="en-US" sz="1600" dirty="0" smtClean="0">
                <a:latin typeface="Helvetica" pitchFamily="34" charset="0"/>
                <a:cs typeface="Helvetica" pitchFamily="34" charset="0"/>
              </a:rPr>
              <a:t>.”</a:t>
            </a:r>
          </a:p>
          <a:p>
            <a:pPr marL="911225" indent="-514350">
              <a:buFont typeface="+mj-lt"/>
              <a:buAutoNum type="alphaUcPeriod"/>
            </a:pPr>
            <a:endParaRPr lang="en-US" sz="1600" dirty="0">
              <a:latin typeface="Helvetica" pitchFamily="34" charset="0"/>
              <a:cs typeface="Helvetica" pitchFamily="34" charset="0"/>
            </a:endParaRPr>
          </a:p>
          <a:p>
            <a:pPr marL="911225" indent="-514350">
              <a:buFont typeface="+mj-lt"/>
              <a:buAutoNum type="alphaUcPeriod"/>
            </a:pPr>
            <a:r>
              <a:rPr lang="en-US" sz="1600" dirty="0" smtClean="0">
                <a:latin typeface="Helvetica" pitchFamily="34" charset="0"/>
                <a:cs typeface="Helvetica" pitchFamily="34" charset="0"/>
              </a:rPr>
              <a:t>“After </a:t>
            </a:r>
            <a:r>
              <a:rPr lang="en-US" sz="1600" dirty="0">
                <a:latin typeface="Helvetica" pitchFamily="34" charset="0"/>
                <a:cs typeface="Helvetica" pitchFamily="34" charset="0"/>
              </a:rPr>
              <a:t>a short drive they stopped at a big empty parking lot</a:t>
            </a:r>
            <a:r>
              <a:rPr lang="en-US" sz="1600" dirty="0" smtClean="0">
                <a:latin typeface="Helvetica" pitchFamily="34" charset="0"/>
                <a:cs typeface="Helvetica" pitchFamily="34" charset="0"/>
              </a:rPr>
              <a:t>.”</a:t>
            </a:r>
            <a:endParaRPr lang="en-US" sz="1600" dirty="0">
              <a:latin typeface="Helvetica" pitchFamily="34" charset="0"/>
              <a:cs typeface="Helvetica" pitchFamily="34" charset="0"/>
            </a:endParaRPr>
          </a:p>
        </p:txBody>
      </p:sp>
      <p:sp>
        <p:nvSpPr>
          <p:cNvPr id="30" name="Oval 29"/>
          <p:cNvSpPr/>
          <p:nvPr/>
        </p:nvSpPr>
        <p:spPr>
          <a:xfrm>
            <a:off x="703579" y="78798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30070" y="65332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17308" y="71637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31519" y="59618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89441431"/>
              </p:ext>
            </p:extLst>
          </p:nvPr>
        </p:nvGraphicFramePr>
        <p:xfrm>
          <a:off x="5621232" y="36576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RL.5.6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114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information to identify which character is speaking in the first person or third person.</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49448016"/>
              </p:ext>
            </p:extLst>
          </p:nvPr>
        </p:nvGraphicFramePr>
        <p:xfrm>
          <a:off x="5600160" y="8763001"/>
          <a:ext cx="1600200" cy="380999"/>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RL.5.6   DOK </a:t>
                      </a:r>
                      <a:r>
                        <a:rPr lang="en-US" sz="800" b="1" dirty="0">
                          <a:solidFill>
                            <a:srgbClr val="000000"/>
                          </a:solidFill>
                          <a:effectLst/>
                          <a:latin typeface="Calibri"/>
                          <a:ea typeface="Times New Roman"/>
                          <a:cs typeface="Times New Roman"/>
                        </a:rPr>
                        <a:t>3 - C</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79">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text evidence to explain a character’s point of view. </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987682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7" name="Rectangle 6"/>
          <p:cNvSpPr/>
          <p:nvPr/>
        </p:nvSpPr>
        <p:spPr>
          <a:xfrm>
            <a:off x="398510" y="940111"/>
            <a:ext cx="6916690" cy="3796196"/>
          </a:xfrm>
          <a:prstGeom prst="rect">
            <a:avLst/>
          </a:prstGeom>
        </p:spPr>
        <p:txBody>
          <a:bodyPr wrap="square" lIns="101881" tIns="50941" rIns="101881" bIns="50941">
            <a:spAutoFit/>
          </a:bodyPr>
          <a:lstStyle/>
          <a:p>
            <a:pPr marL="403136" indent="-342900">
              <a:buAutoNum type="arabicPeriod" startAt="5"/>
            </a:pPr>
            <a:r>
              <a:rPr lang="en-US" sz="1600" b="1" dirty="0" smtClean="0">
                <a:latin typeface="Helvetica" pitchFamily="34" charset="0"/>
                <a:cs typeface="Helvetica" pitchFamily="34" charset="0"/>
              </a:rPr>
              <a:t>Which statement best explains a similarity and a difference between “Jordan’s Ride” and “Macy’s Report” </a:t>
            </a:r>
            <a:r>
              <a:rPr lang="en-US" sz="1600" b="1" i="1" dirty="0" smtClean="0">
                <a:latin typeface="Helvetica" pitchFamily="34" charset="0"/>
                <a:cs typeface="Helvetica" pitchFamily="34" charset="0"/>
              </a:rPr>
              <a:t>?</a:t>
            </a:r>
          </a:p>
          <a:p>
            <a:pPr marL="403136" indent="-342900">
              <a:buAutoNum type="arabicPeriod" startAt="5"/>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Both characters experienced a fear of flying in a hot-air balloon.</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The characters in both stories were given a surprise and both were very excited.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smtClean="0">
                <a:latin typeface="Helvetica" pitchFamily="34" charset="0"/>
                <a:cs typeface="Helvetica" pitchFamily="34" charset="0"/>
              </a:rPr>
              <a:t>While Macy was working on a school report, Jordan was celebrating his birthday.</a:t>
            </a:r>
          </a:p>
          <a:p>
            <a:pPr marL="839959" indent="-358070">
              <a:buFont typeface="+mj-lt"/>
              <a:buAutoNum type="alphaUcPeriod"/>
            </a:pPr>
            <a:endParaRPr lang="en-US" sz="1600" dirty="0">
              <a:latin typeface="Helvetica" pitchFamily="34" charset="0"/>
              <a:cs typeface="Helvetica" pitchFamily="34" charset="0"/>
            </a:endParaRPr>
          </a:p>
          <a:p>
            <a:pPr marL="839959" lvl="0" indent="-358070">
              <a:buFont typeface="+mj-lt"/>
              <a:buAutoNum type="alphaUcPeriod"/>
            </a:pPr>
            <a:r>
              <a:rPr lang="en-US" sz="1600" dirty="0">
                <a:solidFill>
                  <a:prstClr val="black"/>
                </a:solidFill>
                <a:latin typeface="Helvetica" pitchFamily="34" charset="0"/>
                <a:cs typeface="Helvetica" pitchFamily="34" charset="0"/>
              </a:rPr>
              <a:t>Both stories were about two characters who got to experience a hot-air balloon ride but for two very different reasons.</a:t>
            </a:r>
          </a:p>
          <a:p>
            <a:pPr marL="481889"/>
            <a:endParaRPr lang="en-US" sz="1600" dirty="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p:txBody>
      </p:sp>
      <p:cxnSp>
        <p:nvCxnSpPr>
          <p:cNvPr id="10" name="Straight Connector 9"/>
          <p:cNvCxnSpPr/>
          <p:nvPr/>
        </p:nvCxnSpPr>
        <p:spPr>
          <a:xfrm>
            <a:off x="567904"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27985" y="16830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27985" y="29535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27985" y="36438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18037" y="22196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66851" y="5427511"/>
            <a:ext cx="6916690" cy="3057532"/>
          </a:xfrm>
          <a:prstGeom prst="rect">
            <a:avLst/>
          </a:prstGeom>
        </p:spPr>
        <p:txBody>
          <a:bodyPr wrap="square" lIns="101881" tIns="50941" rIns="101881" bIns="50941">
            <a:spAutoFit/>
          </a:bodyPr>
          <a:lstStyle/>
          <a:p>
            <a:pPr marL="403136" indent="-342900">
              <a:buAutoNum type="arabicPeriod" startAt="6"/>
            </a:pPr>
            <a:r>
              <a:rPr lang="en-US" sz="1600" b="1" dirty="0" smtClean="0">
                <a:latin typeface="Helvetica" pitchFamily="34" charset="0"/>
                <a:cs typeface="Helvetica" pitchFamily="34" charset="0"/>
              </a:rPr>
              <a:t>How does the use of third-person in the story “Macy’s Report” illustrate Macy’s experiences?</a:t>
            </a:r>
            <a:endParaRPr lang="en-US" sz="1600" b="1" i="1" u="sng" dirty="0" smtClean="0">
              <a:latin typeface="Helvetica" pitchFamily="34" charset="0"/>
              <a:cs typeface="Helvetica" pitchFamily="34" charset="0"/>
            </a:endParaRPr>
          </a:p>
          <a:p>
            <a:pPr marL="403136" indent="-342900" defTabSz="804863">
              <a:buAutoNum type="arabicPeriod" startAt="6"/>
            </a:pPr>
            <a:endParaRPr lang="en-US" sz="1600" b="1" dirty="0">
              <a:latin typeface="Helvetica" pitchFamily="34" charset="0"/>
              <a:cs typeface="Helvetica" pitchFamily="34" charset="0"/>
            </a:endParaRPr>
          </a:p>
          <a:p>
            <a:pPr marL="401638" indent="403225" defTabSz="804863">
              <a:buFont typeface="+mj-lt"/>
              <a:buAutoNum type="alphaUcPeriod"/>
            </a:pPr>
            <a:r>
              <a:rPr lang="en-US" sz="1600" dirty="0" smtClean="0">
                <a:latin typeface="Helvetica" pitchFamily="34" charset="0"/>
                <a:cs typeface="Helvetica" pitchFamily="34" charset="0"/>
              </a:rPr>
              <a:t>The author presents the story from the viewpoint of Macy.</a:t>
            </a:r>
          </a:p>
          <a:p>
            <a:pPr marL="401638" indent="512763">
              <a:buFont typeface="+mj-lt"/>
              <a:buAutoNum type="alphaUcPeriod"/>
            </a:pPr>
            <a:endParaRPr lang="en-US" sz="1600" dirty="0">
              <a:latin typeface="Helvetica" pitchFamily="34" charset="0"/>
              <a:cs typeface="Helvetica" pitchFamily="34" charset="0"/>
            </a:endParaRPr>
          </a:p>
          <a:p>
            <a:pPr marL="804863" indent="-407988">
              <a:buFont typeface="+mj-lt"/>
              <a:buAutoNum type="alphaUcPeriod"/>
            </a:pPr>
            <a:r>
              <a:rPr lang="en-US" sz="1600" dirty="0" smtClean="0">
                <a:latin typeface="Helvetica" pitchFamily="34" charset="0"/>
                <a:cs typeface="Helvetica" pitchFamily="34" charset="0"/>
              </a:rPr>
              <a:t>Macy’s experiences are presented in past tense.</a:t>
            </a:r>
          </a:p>
          <a:p>
            <a:pPr marL="804863" indent="-407988">
              <a:buFont typeface="+mj-lt"/>
              <a:buAutoNum type="alphaUcPeriod"/>
            </a:pPr>
            <a:endParaRPr lang="en-US" sz="1600" dirty="0">
              <a:latin typeface="Helvetica" pitchFamily="34" charset="0"/>
              <a:cs typeface="Helvetica" pitchFamily="34" charset="0"/>
            </a:endParaRPr>
          </a:p>
          <a:p>
            <a:pPr marL="804863" indent="-407988">
              <a:buFont typeface="+mj-lt"/>
              <a:buAutoNum type="alphaUcPeriod"/>
            </a:pPr>
            <a:r>
              <a:rPr lang="en-US" sz="1600" dirty="0" smtClean="0">
                <a:latin typeface="Helvetica" pitchFamily="34" charset="0"/>
                <a:cs typeface="Helvetica" pitchFamily="34" charset="0"/>
              </a:rPr>
              <a:t>Macy is telling the story as it happened to her.</a:t>
            </a:r>
          </a:p>
          <a:p>
            <a:pPr marL="804863" indent="-407988">
              <a:buFont typeface="+mj-lt"/>
              <a:buAutoNum type="alphaUcPeriod"/>
            </a:pPr>
            <a:endParaRPr lang="en-US" sz="1600" dirty="0">
              <a:latin typeface="Helvetica" pitchFamily="34" charset="0"/>
              <a:cs typeface="Helvetica" pitchFamily="34" charset="0"/>
            </a:endParaRPr>
          </a:p>
          <a:p>
            <a:pPr marL="804863" indent="-407988">
              <a:buFont typeface="+mj-lt"/>
              <a:buAutoNum type="alphaUcPeriod"/>
            </a:pPr>
            <a:r>
              <a:rPr lang="en-US" sz="1600" dirty="0" smtClean="0">
                <a:latin typeface="Helvetica" pitchFamily="34" charset="0"/>
                <a:cs typeface="Helvetica" pitchFamily="34" charset="0"/>
              </a:rPr>
              <a:t>Many of the facts of Macy’s experiences are exaggerated.</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endParaRPr lang="en-US" sz="1600" dirty="0">
              <a:latin typeface="Helvetica" pitchFamily="34" charset="0"/>
              <a:cs typeface="Helvetica" pitchFamily="34" charset="0"/>
            </a:endParaRPr>
          </a:p>
        </p:txBody>
      </p:sp>
      <p:sp>
        <p:nvSpPr>
          <p:cNvPr id="30" name="Oval 29"/>
          <p:cNvSpPr/>
          <p:nvPr/>
        </p:nvSpPr>
        <p:spPr>
          <a:xfrm>
            <a:off x="620851" y="72032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28774" y="61898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18037" y="66912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28774" y="76526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83514656"/>
              </p:ext>
            </p:extLst>
          </p:nvPr>
        </p:nvGraphicFramePr>
        <p:xfrm>
          <a:off x="5456696" y="4343400"/>
          <a:ext cx="1770168" cy="609600"/>
        </p:xfrm>
        <a:graphic>
          <a:graphicData uri="http://schemas.openxmlformats.org/drawingml/2006/table">
            <a:tbl>
              <a:tblPr firstRow="1" firstCol="1" bandRow="1"/>
              <a:tblGrid>
                <a:gridCol w="1770168"/>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ANz</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Compare and contrast theme and topic approaches within the same genre.  Use a graphic organizer to note similarities and </a:t>
                      </a:r>
                      <a:r>
                        <a:rPr lang="en-US" sz="800" b="0" dirty="0" smtClean="0">
                          <a:solidFill>
                            <a:srgbClr val="000000"/>
                          </a:solidFill>
                          <a:effectLst/>
                          <a:latin typeface="Calibri"/>
                          <a:ea typeface="Times New Roman"/>
                          <a:cs typeface="Times New Roman"/>
                        </a:rPr>
                        <a:t>differences.</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7712831"/>
              </p:ext>
            </p:extLst>
          </p:nvPr>
        </p:nvGraphicFramePr>
        <p:xfrm>
          <a:off x="5638800" y="8839200"/>
          <a:ext cx="1791240" cy="487680"/>
        </p:xfrm>
        <a:graphic>
          <a:graphicData uri="http://schemas.openxmlformats.org/drawingml/2006/table">
            <a:tbl>
              <a:tblPr firstRow="1" firstCol="1" bandRow="1"/>
              <a:tblGrid>
                <a:gridCol w="179124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3 - SY</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Synthesize information within </a:t>
                      </a:r>
                      <a:r>
                        <a:rPr lang="en-US" sz="800" b="0" u="sng" dirty="0">
                          <a:solidFill>
                            <a:srgbClr val="000000"/>
                          </a:solidFill>
                          <a:effectLst/>
                          <a:latin typeface="Calibri"/>
                          <a:ea typeface="Times New Roman"/>
                          <a:cs typeface="Times New Roman"/>
                        </a:rPr>
                        <a:t>one text</a:t>
                      </a:r>
                      <a:r>
                        <a:rPr lang="en-US" sz="800" b="0" dirty="0">
                          <a:solidFill>
                            <a:srgbClr val="000000"/>
                          </a:solidFill>
                          <a:effectLst/>
                          <a:latin typeface="Calibri"/>
                          <a:ea typeface="Times New Roman"/>
                          <a:cs typeface="Times New Roman"/>
                        </a:rPr>
                        <a:t> about how it approaches a theme or topic.  What influence did genre </a:t>
                      </a:r>
                      <a:r>
                        <a:rPr lang="en-US" sz="800" b="0" dirty="0" smtClean="0">
                          <a:solidFill>
                            <a:srgbClr val="000000"/>
                          </a:solidFill>
                          <a:effectLst/>
                          <a:latin typeface="Calibri"/>
                          <a:ea typeface="Times New Roman"/>
                          <a:cs typeface="Times New Roman"/>
                        </a:rPr>
                        <a:t>play.</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1036395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1056756972"/>
              </p:ext>
            </p:extLst>
          </p:nvPr>
        </p:nvGraphicFramePr>
        <p:xfrm>
          <a:off x="180975" y="280713"/>
          <a:ext cx="7286625" cy="3673560"/>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What are </a:t>
                      </a:r>
                      <a:r>
                        <a:rPr kumimoji="0" lang="en-US" sz="1600" b="1" i="0" u="sng" strike="noStrike" kern="1200" cap="none" spc="0" normalizeH="0" baseline="0" noProof="0" dirty="0" smtClean="0">
                          <a:ln>
                            <a:noFill/>
                          </a:ln>
                          <a:solidFill>
                            <a:prstClr val="black"/>
                          </a:solidFill>
                          <a:effectLst/>
                          <a:uLnTx/>
                          <a:uFillTx/>
                          <a:latin typeface="+mn-lt"/>
                          <a:ea typeface="+mn-ea"/>
                          <a:cs typeface="+mn-cs"/>
                        </a:rPr>
                        <a:t>two</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 examples of how the story “Jordan’s Ride”</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is told in the third-person point of view?  Rewrite both examples as a first-person point of view. Explain how rewriting the examples affect the story for the reader.</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58397563"/>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231775" marR="0" indent="-231775" algn="l" defTabSz="966612" rtl="0" eaLnBrk="1" fontAlgn="auto" latinLnBrk="0" hangingPunct="1">
                        <a:lnSpc>
                          <a:spcPct val="100000"/>
                        </a:lnSpc>
                        <a:spcBef>
                          <a:spcPts val="0"/>
                        </a:spcBef>
                        <a:spcAft>
                          <a:spcPts val="0"/>
                        </a:spcAft>
                        <a:buClrTx/>
                        <a:buSzTx/>
                        <a:buFontTx/>
                        <a:buNone/>
                        <a:tabLst/>
                        <a:defRPr/>
                      </a:pPr>
                      <a:r>
                        <a:rPr lang="en-US" sz="1600" b="1" dirty="0" smtClean="0"/>
                        <a:t>8.  </a:t>
                      </a:r>
                      <a:r>
                        <a:rPr lang="en-US" sz="1600" b="1" baseline="0" dirty="0" smtClean="0"/>
                        <a:t>How do “</a:t>
                      </a:r>
                      <a:r>
                        <a:rPr lang="en-US" sz="1600" b="1" i="0" u="none" baseline="0" dirty="0" smtClean="0"/>
                        <a:t>Jordan’s Ride” </a:t>
                      </a:r>
                      <a:r>
                        <a:rPr lang="en-US" sz="1600" b="1" baseline="0" dirty="0" smtClean="0"/>
                        <a:t>and “</a:t>
                      </a:r>
                      <a:r>
                        <a:rPr lang="en-US" sz="1600" b="1" i="0" u="none" baseline="0" dirty="0" smtClean="0"/>
                        <a:t>Macy’s Report</a:t>
                      </a:r>
                      <a:r>
                        <a:rPr lang="en-US" sz="1600" b="1" baseline="0" dirty="0" smtClean="0"/>
                        <a:t>,”  develop the theme of riding in a hot-air balloon differently?  Support your conclusion with examples from both texts.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739746120"/>
              </p:ext>
            </p:extLst>
          </p:nvPr>
        </p:nvGraphicFramePr>
        <p:xfrm>
          <a:off x="5562600" y="3977640"/>
          <a:ext cx="1898823" cy="518160"/>
        </p:xfrm>
        <a:graphic>
          <a:graphicData uri="http://schemas.openxmlformats.org/drawingml/2006/table">
            <a:tbl>
              <a:tblPr firstRow="1" firstCol="1" bandRow="1"/>
              <a:tblGrid>
                <a:gridCol w="1898823"/>
              </a:tblGrid>
              <a:tr h="1524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RL.5.6     DOK </a:t>
                      </a:r>
                      <a:r>
                        <a:rPr lang="en-US" sz="800" b="1" dirty="0">
                          <a:solidFill>
                            <a:srgbClr val="000000"/>
                          </a:solidFill>
                          <a:effectLst/>
                          <a:latin typeface="Calibri"/>
                          <a:ea typeface="Times New Roman"/>
                          <a:cs typeface="Times New Roman"/>
                        </a:rPr>
                        <a:t>4 - EV</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228600">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Justify reasoning behind speaker’s discourse style and how it influences their point of view.</a:t>
                      </a:r>
                      <a:endParaRPr lang="en-US" sz="800" b="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4941363"/>
              </p:ext>
            </p:extLst>
          </p:nvPr>
        </p:nvGraphicFramePr>
        <p:xfrm>
          <a:off x="381000" y="8972423"/>
          <a:ext cx="2354261" cy="62877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0"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a:t>
                      </a:r>
                      <a:r>
                        <a:rPr lang="en-US" sz="800" b="0" dirty="0" smtClean="0">
                          <a:solidFill>
                            <a:srgbClr val="000000"/>
                          </a:solidFill>
                          <a:effectLst/>
                          <a:latin typeface="Calibri"/>
                          <a:ea typeface="Times New Roman"/>
                          <a:cs typeface="Times New Roman"/>
                        </a:rPr>
                        <a:t>topic.</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1394257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2" name="Rectangle 1"/>
          <p:cNvSpPr/>
          <p:nvPr/>
        </p:nvSpPr>
        <p:spPr>
          <a:xfrm>
            <a:off x="381000" y="838200"/>
            <a:ext cx="7162800" cy="6678751"/>
          </a:xfrm>
          <a:prstGeom prst="rect">
            <a:avLst/>
          </a:prstGeom>
        </p:spPr>
        <p:txBody>
          <a:bodyPr wrap="square">
            <a:spAutoFit/>
          </a:bodyPr>
          <a:lstStyle/>
          <a:p>
            <a:pPr algn="ctr"/>
            <a:r>
              <a:rPr lang="en-US" sz="1600" b="1" u="sng" dirty="0"/>
              <a:t>Adventure on a Hot Air </a:t>
            </a:r>
            <a:r>
              <a:rPr lang="en-US" sz="1600" b="1" u="sng" dirty="0" smtClean="0"/>
              <a:t>Balloon</a:t>
            </a:r>
          </a:p>
          <a:p>
            <a:pPr algn="ctr"/>
            <a:r>
              <a:rPr lang="en-US" sz="1000" i="1" dirty="0" smtClean="0"/>
              <a:t>Readworks.org</a:t>
            </a:r>
          </a:p>
          <a:p>
            <a:pPr algn="ctr"/>
            <a:endParaRPr lang="en-US" sz="1200" b="1" u="sng" dirty="0" smtClean="0"/>
          </a:p>
          <a:p>
            <a:r>
              <a:rPr lang="en-US" sz="1200" dirty="0" smtClean="0"/>
              <a:t>The </a:t>
            </a:r>
            <a:r>
              <a:rPr lang="en-US" sz="1200" dirty="0"/>
              <a:t>wind is starting to blow stronger, and when you’re riding in a basket under a hot </a:t>
            </a:r>
            <a:r>
              <a:rPr lang="en-US" sz="1200" dirty="0" smtClean="0"/>
              <a:t>air balloon</a:t>
            </a:r>
            <a:r>
              <a:rPr lang="en-US" sz="1200" dirty="0"/>
              <a:t>, just 400 feet above ground, that’s not necessarily a good thing. Keith Rodriguez </a:t>
            </a:r>
            <a:r>
              <a:rPr lang="en-US" sz="1200" dirty="0" smtClean="0"/>
              <a:t>looks to </a:t>
            </a:r>
            <a:r>
              <a:rPr lang="en-US" sz="1200" dirty="0"/>
              <a:t>the horizon and squints. He had planned to take off from Scioto Downs, a horse </a:t>
            </a:r>
            <a:r>
              <a:rPr lang="en-US" sz="1200" dirty="0" smtClean="0"/>
              <a:t>racetrack south </a:t>
            </a:r>
            <a:r>
              <a:rPr lang="en-US" sz="1200" dirty="0"/>
              <a:t>of Columbus, Ohio, fly a few miles north, and land his balloon in a barren cornfield </a:t>
            </a:r>
            <a:r>
              <a:rPr lang="en-US" sz="1200" dirty="0" smtClean="0"/>
              <a:t>next to </a:t>
            </a:r>
            <a:r>
              <a:rPr lang="en-US" sz="1200" dirty="0"/>
              <a:t>his pickup truck</a:t>
            </a:r>
            <a:r>
              <a:rPr lang="en-US" sz="1200" dirty="0" smtClean="0"/>
              <a:t>.</a:t>
            </a:r>
          </a:p>
          <a:p>
            <a:endParaRPr lang="en-US" sz="1200" dirty="0"/>
          </a:p>
          <a:p>
            <a:r>
              <a:rPr lang="en-US" sz="1200" dirty="0"/>
              <a:t>Then the wind changed. Instead of a light breeze from the south, now Rodriguez’s bright </a:t>
            </a:r>
            <a:r>
              <a:rPr lang="en-US" sz="1200" dirty="0" smtClean="0"/>
              <a:t>red balloon </a:t>
            </a:r>
            <a:r>
              <a:rPr lang="en-US" sz="1200" dirty="0"/>
              <a:t>is getting hit by stronger, colder winds from the west. He has plenty of propane fuel </a:t>
            </a:r>
            <a:r>
              <a:rPr lang="en-US" sz="1200" dirty="0" smtClean="0"/>
              <a:t>in his </a:t>
            </a:r>
            <a:r>
              <a:rPr lang="en-US" sz="1200" dirty="0"/>
              <a:t>tank—he probably could ride the wind halfway to Pennsylvania. But that would </a:t>
            </a:r>
            <a:r>
              <a:rPr lang="en-US" sz="1200" dirty="0" smtClean="0"/>
              <a:t>be dangerous</a:t>
            </a:r>
            <a:r>
              <a:rPr lang="en-US" sz="1200" dirty="0"/>
              <a:t>. Rodriguez’s choice of landing sites just became very limited. As the </a:t>
            </a:r>
            <a:r>
              <a:rPr lang="en-US" sz="1200" dirty="0" smtClean="0"/>
              <a:t>balloon switches </a:t>
            </a:r>
            <a:r>
              <a:rPr lang="en-US" sz="1200" dirty="0"/>
              <a:t>direction and floats east, everything below becomes a wide carpet of </a:t>
            </a:r>
            <a:r>
              <a:rPr lang="en-US" sz="1200" dirty="0" smtClean="0"/>
              <a:t>suburban sprawl—big‐box </a:t>
            </a:r>
            <a:r>
              <a:rPr lang="en-US" sz="1200" dirty="0"/>
              <a:t>stores, major highways, strip malls. Beyond the stores lie forests</a:t>
            </a:r>
            <a:r>
              <a:rPr lang="en-US" sz="1200" dirty="0" smtClean="0"/>
              <a:t>.</a:t>
            </a:r>
          </a:p>
          <a:p>
            <a:endParaRPr lang="en-US" sz="1200" dirty="0"/>
          </a:p>
          <a:p>
            <a:r>
              <a:rPr lang="en-US" sz="1200" dirty="0"/>
              <a:t>The only factor in Rodriguez’s favor is that it’s early, just after 7 a.m. The highways are </a:t>
            </a:r>
            <a:r>
              <a:rPr lang="en-US" sz="1200" dirty="0" smtClean="0"/>
              <a:t>filling up </a:t>
            </a:r>
            <a:r>
              <a:rPr lang="en-US" sz="1200" dirty="0"/>
              <a:t>with people driving to work, but otherwise the morning is quiet and still</a:t>
            </a:r>
            <a:r>
              <a:rPr lang="en-US" sz="1200" dirty="0" smtClean="0"/>
              <a:t>. </a:t>
            </a:r>
          </a:p>
          <a:p>
            <a:endParaRPr lang="en-US" sz="1200" dirty="0"/>
          </a:p>
          <a:p>
            <a:r>
              <a:rPr lang="en-US" sz="1200" dirty="0" smtClean="0"/>
              <a:t>“</a:t>
            </a:r>
            <a:r>
              <a:rPr lang="en-US" sz="1200" dirty="0"/>
              <a:t>Oh boy,” Rodriguez thinks. “If I don’t land, like now, this could get bad</a:t>
            </a:r>
            <a:r>
              <a:rPr lang="en-US" sz="1200" dirty="0" smtClean="0"/>
              <a:t>.” </a:t>
            </a:r>
          </a:p>
          <a:p>
            <a:endParaRPr lang="en-US" sz="1200" dirty="0"/>
          </a:p>
          <a:p>
            <a:r>
              <a:rPr lang="en-US" sz="1200" dirty="0" smtClean="0"/>
              <a:t>The </a:t>
            </a:r>
            <a:r>
              <a:rPr lang="en-US" sz="1200" dirty="0"/>
              <a:t>balloon has no propeller or engine, so Rodriguez can’t change direction on his </a:t>
            </a:r>
            <a:r>
              <a:rPr lang="en-US" sz="1200" dirty="0" smtClean="0"/>
              <a:t>own—he’s entirely </a:t>
            </a:r>
            <a:r>
              <a:rPr lang="en-US" sz="1200" dirty="0"/>
              <a:t>dependent on the wind. The only thing he controls is altitude. He does this </a:t>
            </a:r>
            <a:r>
              <a:rPr lang="en-US" sz="1200" dirty="0" smtClean="0"/>
              <a:t>by changing </a:t>
            </a:r>
            <a:r>
              <a:rPr lang="en-US" sz="1200" dirty="0"/>
              <a:t>the properties of two invisible gases: air and propane. Sitting on the floor of </a:t>
            </a:r>
            <a:r>
              <a:rPr lang="en-US" sz="1200" dirty="0" smtClean="0"/>
              <a:t>the wicker </a:t>
            </a:r>
            <a:r>
              <a:rPr lang="en-US" sz="1200" dirty="0"/>
              <a:t>gondola are three tanks of propane, compressed to its liquid form. The tanks </a:t>
            </a:r>
            <a:r>
              <a:rPr lang="en-US" sz="1200" dirty="0" smtClean="0"/>
              <a:t>are connected </a:t>
            </a:r>
            <a:r>
              <a:rPr lang="en-US" sz="1200" dirty="0"/>
              <a:t>via black rubber hoses to two burners overhead. Each burner is nearly as big </a:t>
            </a:r>
            <a:r>
              <a:rPr lang="en-US" sz="1200" dirty="0" smtClean="0"/>
              <a:t>as Rodriguez’s </a:t>
            </a:r>
            <a:r>
              <a:rPr lang="en-US" sz="1200" dirty="0"/>
              <a:t>head</a:t>
            </a:r>
            <a:r>
              <a:rPr lang="en-US" sz="1200" dirty="0" smtClean="0"/>
              <a:t>.</a:t>
            </a:r>
          </a:p>
          <a:p>
            <a:endParaRPr lang="en-US" sz="1200" dirty="0"/>
          </a:p>
          <a:p>
            <a:r>
              <a:rPr lang="en-US" sz="1200" dirty="0" smtClean="0"/>
              <a:t>Rodriguez </a:t>
            </a:r>
            <a:r>
              <a:rPr lang="en-US" sz="1200" dirty="0"/>
              <a:t>turns a knob on one side of the burners. This releases propane from a tank into </a:t>
            </a:r>
            <a:r>
              <a:rPr lang="en-US" sz="1200" dirty="0" smtClean="0"/>
              <a:t>the heating </a:t>
            </a:r>
            <a:r>
              <a:rPr lang="en-US" sz="1200" dirty="0"/>
              <a:t>coil, where it is ignited by a pilot light. This heats the propane from a liquid into a </a:t>
            </a:r>
            <a:r>
              <a:rPr lang="en-US" sz="1200" dirty="0" smtClean="0"/>
              <a:t>gas. The </a:t>
            </a:r>
            <a:r>
              <a:rPr lang="en-US" sz="1200" dirty="0"/>
              <a:t>gas catches fire, and flames leap two feet high into the </a:t>
            </a:r>
            <a:r>
              <a:rPr lang="en-US" sz="1200" dirty="0" smtClean="0"/>
              <a:t>balloon. The </a:t>
            </a:r>
            <a:r>
              <a:rPr lang="en-US" sz="1200" dirty="0"/>
              <a:t>balloon rises. Rodriguez has a plan in mind. The flame heats the air inside the </a:t>
            </a:r>
            <a:r>
              <a:rPr lang="en-US" sz="1200" dirty="0" smtClean="0"/>
              <a:t>nylon balloon</a:t>
            </a:r>
            <a:r>
              <a:rPr lang="en-US" sz="1200" dirty="0"/>
              <a:t>. This works on a simple principle: hot air is lighter than cold air. One cubic foot of </a:t>
            </a:r>
            <a:r>
              <a:rPr lang="en-US" sz="1200" dirty="0" smtClean="0"/>
              <a:t>air weighs </a:t>
            </a:r>
            <a:r>
              <a:rPr lang="en-US" sz="1200" dirty="0"/>
              <a:t>about an ounce. If you heat that air by 100 degrees, its weight drops by about 7 </a:t>
            </a:r>
            <a:r>
              <a:rPr lang="en-US" sz="1200" dirty="0" smtClean="0"/>
              <a:t>grams. So </a:t>
            </a:r>
            <a:r>
              <a:rPr lang="en-US" sz="1200" dirty="0"/>
              <a:t>every foot of heated air inside Rodriguez’s balloon can lift about 7 grams. Just by </a:t>
            </a:r>
            <a:r>
              <a:rPr lang="en-US" sz="1200" dirty="0" smtClean="0"/>
              <a:t>himself, Rodriguez </a:t>
            </a:r>
            <a:r>
              <a:rPr lang="en-US" sz="1200" dirty="0"/>
              <a:t>weighs 170 pounds, which equals 77,110 grams. That means he needs about </a:t>
            </a:r>
            <a:r>
              <a:rPr lang="en-US" sz="1200" dirty="0" smtClean="0"/>
              <a:t>11,015 cubic </a:t>
            </a:r>
            <a:r>
              <a:rPr lang="en-US" sz="1200" dirty="0"/>
              <a:t>feet of hot air just to raise his own body off the ground. This is why hot air balloons </a:t>
            </a:r>
            <a:r>
              <a:rPr lang="en-US" sz="1200" dirty="0" smtClean="0"/>
              <a:t>are so </a:t>
            </a:r>
            <a:r>
              <a:rPr lang="en-US" sz="1200" dirty="0"/>
              <a:t>big—they must trap tremendous amounts of heated air. Rodriguez’s balloon is a </a:t>
            </a:r>
            <a:r>
              <a:rPr lang="en-US" sz="1200" dirty="0" smtClean="0"/>
              <a:t>common size</a:t>
            </a:r>
            <a:r>
              <a:rPr lang="en-US" sz="1200" dirty="0"/>
              <a:t>, trapping about 100,000 square feet of air. The balloon is 90 feet tall and 65 feet wide</a:t>
            </a:r>
            <a:r>
              <a:rPr lang="en-US" sz="1200" dirty="0" smtClean="0"/>
              <a:t>.</a:t>
            </a:r>
          </a:p>
          <a:p>
            <a:endParaRPr lang="en-US" sz="1200" dirty="0"/>
          </a:p>
        </p:txBody>
      </p:sp>
      <p:sp>
        <p:nvSpPr>
          <p:cNvPr id="3" name="Rectangle 2"/>
          <p:cNvSpPr/>
          <p:nvPr/>
        </p:nvSpPr>
        <p:spPr>
          <a:xfrm>
            <a:off x="5633830" y="0"/>
            <a:ext cx="2095500" cy="707886"/>
          </a:xfrm>
          <a:prstGeom prst="rect">
            <a:avLst/>
          </a:prstGeom>
        </p:spPr>
        <p:txBody>
          <a:bodyPr wrap="square">
            <a:spAutoFit/>
          </a:bodyPr>
          <a:lstStyle/>
          <a:p>
            <a:pPr algn="r"/>
            <a:r>
              <a:rPr lang="en-US" sz="800" dirty="0" smtClean="0"/>
              <a:t>Grade Equivalent 6.2</a:t>
            </a:r>
          </a:p>
          <a:p>
            <a:pPr algn="r"/>
            <a:r>
              <a:rPr lang="en-US" sz="800" dirty="0" smtClean="0"/>
              <a:t>Lexile </a:t>
            </a:r>
            <a:r>
              <a:rPr lang="en-US" sz="800" dirty="0"/>
              <a:t>Measure 940L</a:t>
            </a:r>
          </a:p>
          <a:p>
            <a:pPr algn="r"/>
            <a:r>
              <a:rPr lang="en-US" sz="800" dirty="0"/>
              <a:t>Mean Sentence Length 3.00</a:t>
            </a:r>
          </a:p>
          <a:p>
            <a:pPr algn="r"/>
            <a:r>
              <a:rPr lang="en-US" sz="800" dirty="0"/>
              <a:t>Mean Log Word Frequency 3.34</a:t>
            </a:r>
          </a:p>
          <a:p>
            <a:pPr algn="r"/>
            <a:r>
              <a:rPr lang="en-US" sz="800" dirty="0"/>
              <a:t>Word Count 806</a:t>
            </a:r>
          </a:p>
        </p:txBody>
      </p:sp>
    </p:spTree>
    <p:extLst>
      <p:ext uri="{BB962C8B-B14F-4D97-AF65-F5344CB8AC3E}">
        <p14:creationId xmlns:p14="http://schemas.microsoft.com/office/powerpoint/2010/main" val="4226403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2" name="Rectangle 1"/>
          <p:cNvSpPr/>
          <p:nvPr/>
        </p:nvSpPr>
        <p:spPr>
          <a:xfrm>
            <a:off x="381000" y="381000"/>
            <a:ext cx="7162800" cy="4708981"/>
          </a:xfrm>
          <a:prstGeom prst="rect">
            <a:avLst/>
          </a:prstGeom>
        </p:spPr>
        <p:txBody>
          <a:bodyPr wrap="square">
            <a:spAutoFit/>
          </a:bodyPr>
          <a:lstStyle/>
          <a:p>
            <a:r>
              <a:rPr lang="en-US" sz="1200" b="1" u="sng" dirty="0"/>
              <a:t>Adventure on a Hot Air </a:t>
            </a:r>
            <a:r>
              <a:rPr lang="en-US" sz="1200" b="1" u="sng" dirty="0" smtClean="0"/>
              <a:t>Balloon</a:t>
            </a:r>
            <a:r>
              <a:rPr lang="en-US" sz="1100" i="1" dirty="0" smtClean="0"/>
              <a:t> continued…</a:t>
            </a:r>
          </a:p>
          <a:p>
            <a:pPr algn="ctr"/>
            <a:endParaRPr lang="en-US" sz="1200" b="1" u="sng" dirty="0" smtClean="0"/>
          </a:p>
          <a:p>
            <a:endParaRPr lang="en-US" sz="1200" dirty="0"/>
          </a:p>
          <a:p>
            <a:r>
              <a:rPr lang="en-US" sz="1200" dirty="0"/>
              <a:t>As Rodriguez gives his short burst of flame, the air inside swirls in complicated, </a:t>
            </a:r>
            <a:r>
              <a:rPr lang="en-US" sz="1200" dirty="0" smtClean="0"/>
              <a:t>invisible patterns</a:t>
            </a:r>
            <a:r>
              <a:rPr lang="en-US" sz="1200" dirty="0"/>
              <a:t>. Little of it escapes out the hole in the bottom—instead, it cools off gradually </a:t>
            </a:r>
            <a:r>
              <a:rPr lang="en-US" sz="1200" dirty="0" smtClean="0"/>
              <a:t>by coming </a:t>
            </a:r>
            <a:r>
              <a:rPr lang="en-US" sz="1200" dirty="0"/>
              <a:t>into contact with the surrounding air outside the balloon’s thin nylon wall. As </a:t>
            </a:r>
            <a:r>
              <a:rPr lang="en-US" sz="1200" dirty="0" smtClean="0"/>
              <a:t>this happens</a:t>
            </a:r>
            <a:r>
              <a:rPr lang="en-US" sz="1200" dirty="0"/>
              <a:t>, the balloon gradually sinks. To drop altitude more quickly, Rodriguez can pull a </a:t>
            </a:r>
            <a:r>
              <a:rPr lang="en-US" sz="1200" dirty="0" smtClean="0"/>
              <a:t>cord attached </a:t>
            </a:r>
            <a:r>
              <a:rPr lang="en-US" sz="1200" dirty="0"/>
              <a:t>to a parachute valve at the very top of the balloon. Since the hottest air sits at </a:t>
            </a:r>
            <a:r>
              <a:rPr lang="en-US" sz="1200" dirty="0" smtClean="0"/>
              <a:t>the top</a:t>
            </a:r>
            <a:r>
              <a:rPr lang="en-US" sz="1200" dirty="0"/>
              <a:t>, this releases the balloon’s most buoyant air and increases the speed of descent</a:t>
            </a:r>
            <a:r>
              <a:rPr lang="en-US" sz="1200" dirty="0" smtClean="0"/>
              <a:t>.</a:t>
            </a:r>
          </a:p>
          <a:p>
            <a:endParaRPr lang="en-US" sz="1200" dirty="0"/>
          </a:p>
          <a:p>
            <a:r>
              <a:rPr lang="en-US" sz="1200" dirty="0"/>
              <a:t>Rodriguez gives the cord a short pull, and the gondola drops</a:t>
            </a:r>
            <a:r>
              <a:rPr lang="en-US" sz="1200" dirty="0" smtClean="0"/>
              <a:t>. “</a:t>
            </a:r>
            <a:r>
              <a:rPr lang="en-US" sz="1200" dirty="0"/>
              <a:t>I don’t have an altimeter, and I can’t really see anything happening inside the balloon</a:t>
            </a:r>
            <a:r>
              <a:rPr lang="en-US" sz="1200" dirty="0" smtClean="0"/>
              <a:t>,” Rodriguez </a:t>
            </a:r>
            <a:r>
              <a:rPr lang="en-US" sz="1200" dirty="0"/>
              <a:t>thinks. “I have to pilot by feel</a:t>
            </a:r>
            <a:r>
              <a:rPr lang="en-US" sz="1200" dirty="0" smtClean="0"/>
              <a:t>.”</a:t>
            </a:r>
          </a:p>
          <a:p>
            <a:endParaRPr lang="en-US" sz="1200" dirty="0"/>
          </a:p>
          <a:p>
            <a:r>
              <a:rPr lang="en-US" sz="1200" dirty="0"/>
              <a:t>Pushed by the wind, the balloon is flying quickly now. It’s floating over the back wall of a </a:t>
            </a:r>
            <a:r>
              <a:rPr lang="en-US" sz="1200" dirty="0" smtClean="0"/>
              <a:t>Wal‐ Mart </a:t>
            </a:r>
            <a:r>
              <a:rPr lang="en-US" sz="1200" dirty="0"/>
              <a:t>when Rodriguez grabs hold of the parachute valve cord and gives it a long, hard tug. </a:t>
            </a:r>
            <a:r>
              <a:rPr lang="en-US" sz="1200" dirty="0" smtClean="0"/>
              <a:t>The balloon </a:t>
            </a:r>
            <a:r>
              <a:rPr lang="en-US" sz="1200" dirty="0"/>
              <a:t>drops. Quickly. The hot air balloon is sinking, but still flying </a:t>
            </a:r>
            <a:r>
              <a:rPr lang="en-US" sz="1200" dirty="0" smtClean="0"/>
              <a:t>forward. </a:t>
            </a:r>
          </a:p>
          <a:p>
            <a:endParaRPr lang="en-US" sz="1200" dirty="0"/>
          </a:p>
          <a:p>
            <a:r>
              <a:rPr lang="en-US" sz="1200" dirty="0" smtClean="0"/>
              <a:t>It </a:t>
            </a:r>
            <a:r>
              <a:rPr lang="en-US" sz="1200" dirty="0"/>
              <a:t>looks as though it’s about to slam into the edge of Wal‐Mart’s roof but it sails over it, </a:t>
            </a:r>
            <a:r>
              <a:rPr lang="en-US" sz="1200" dirty="0" smtClean="0"/>
              <a:t>with only </a:t>
            </a:r>
            <a:r>
              <a:rPr lang="en-US" sz="1200" dirty="0"/>
              <a:t>about 15 feet to spare. Still, Rodriguez does not let go of the cord. He drops and </a:t>
            </a:r>
            <a:r>
              <a:rPr lang="en-US" sz="1200" dirty="0" smtClean="0"/>
              <a:t>drops, right </a:t>
            </a:r>
            <a:r>
              <a:rPr lang="en-US" sz="1200" dirty="0"/>
              <a:t>between the light poles of the nearly empty parking lot. Just a few feet above </a:t>
            </a:r>
            <a:r>
              <a:rPr lang="en-US" sz="1200" dirty="0" smtClean="0"/>
              <a:t>the ground</a:t>
            </a:r>
            <a:r>
              <a:rPr lang="en-US" sz="1200" dirty="0"/>
              <a:t>, Rodriguez releases the parachute cord, turns the knob above his head and fires </a:t>
            </a:r>
            <a:r>
              <a:rPr lang="en-US" sz="1200" dirty="0" smtClean="0"/>
              <a:t>both burners</a:t>
            </a:r>
            <a:r>
              <a:rPr lang="en-US" sz="1200" dirty="0"/>
              <a:t>. The steep descent slows. The gondola touches lightly against the asphalt, and </a:t>
            </a:r>
            <a:r>
              <a:rPr lang="en-US" sz="1200" dirty="0" smtClean="0"/>
              <a:t>then drags </a:t>
            </a:r>
            <a:r>
              <a:rPr lang="en-US" sz="1200" dirty="0"/>
              <a:t>to a stop. There are only two people in the parking lot, standing near the entrance to </a:t>
            </a:r>
            <a:r>
              <a:rPr lang="en-US" sz="1200" dirty="0" smtClean="0"/>
              <a:t>the store</a:t>
            </a:r>
            <a:r>
              <a:rPr lang="en-US" sz="1200" dirty="0"/>
              <a:t>. They look toward the balloon, their eyes and mouths open wide in shock</a:t>
            </a:r>
            <a:r>
              <a:rPr lang="en-US" sz="1200" dirty="0" smtClean="0"/>
              <a:t>.  One man said it was quite a “bolt from the blue!”</a:t>
            </a:r>
          </a:p>
          <a:p>
            <a:endParaRPr lang="en-US" sz="1200" dirty="0"/>
          </a:p>
          <a:p>
            <a:r>
              <a:rPr lang="en-US" sz="1200" dirty="0"/>
              <a:t>“That was a little closer than I expected,” Rodriguez says to himself, laughing. “I really </a:t>
            </a:r>
            <a:r>
              <a:rPr lang="en-US" sz="1200" dirty="0" smtClean="0"/>
              <a:t>needed to </a:t>
            </a:r>
            <a:r>
              <a:rPr lang="en-US" sz="1200" dirty="0"/>
              <a:t>land quick.”</a:t>
            </a:r>
          </a:p>
        </p:txBody>
      </p:sp>
    </p:spTree>
    <p:extLst>
      <p:ext uri="{BB962C8B-B14F-4D97-AF65-F5344CB8AC3E}">
        <p14:creationId xmlns:p14="http://schemas.microsoft.com/office/powerpoint/2010/main" val="999803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8" name="Rectangle 7"/>
          <p:cNvSpPr/>
          <p:nvPr/>
        </p:nvSpPr>
        <p:spPr>
          <a:xfrm>
            <a:off x="533400" y="1219199"/>
            <a:ext cx="6791325" cy="5786199"/>
          </a:xfrm>
          <a:prstGeom prst="rect">
            <a:avLst/>
          </a:prstGeom>
        </p:spPr>
        <p:txBody>
          <a:bodyPr wrap="square">
            <a:spAutoFit/>
          </a:bodyPr>
          <a:lstStyle/>
          <a:p>
            <a:pPr lvl="0" algn="ctr" defTabSz="914400" fontAlgn="base">
              <a:spcBef>
                <a:spcPct val="0"/>
              </a:spcBef>
              <a:spcAft>
                <a:spcPct val="0"/>
              </a:spcAft>
            </a:pPr>
            <a:r>
              <a:rPr lang="en-US" altLang="en-US" sz="1400" b="1" u="sng" dirty="0">
                <a:solidFill>
                  <a:prstClr val="black"/>
                </a:solidFill>
                <a:ea typeface="SimSun-ExtB" panose="02010609060101010101" pitchFamily="49" charset="-122"/>
                <a:cs typeface="Arial" pitchFamily="34" charset="0"/>
              </a:rPr>
              <a:t>HOW THE BALLOON WORKS</a:t>
            </a:r>
          </a:p>
          <a:p>
            <a:pPr lvl="0" algn="ctr" defTabSz="914400" fontAlgn="base">
              <a:spcBef>
                <a:spcPct val="0"/>
              </a:spcBef>
              <a:spcAft>
                <a:spcPct val="0"/>
              </a:spcAft>
            </a:pPr>
            <a:r>
              <a:rPr lang="en-US" altLang="en-US" sz="1000" i="1" dirty="0">
                <a:solidFill>
                  <a:prstClr val="black"/>
                </a:solidFill>
                <a:ea typeface="SimSun-ExtB" panose="02010609060101010101" pitchFamily="49" charset="-122"/>
                <a:cs typeface="Arial" pitchFamily="34" charset="0"/>
              </a:rPr>
              <a:t>Excerpt from </a:t>
            </a:r>
            <a:r>
              <a:rPr lang="en-US" altLang="en-US" sz="1000" i="1" dirty="0" smtClean="0">
                <a:solidFill>
                  <a:prstClr val="black"/>
                </a:solidFill>
                <a:ea typeface="SimSun-ExtB" panose="02010609060101010101" pitchFamily="49" charset="-122"/>
                <a:cs typeface="Arial" pitchFamily="34" charset="0"/>
              </a:rPr>
              <a:t>balloon.org</a:t>
            </a:r>
          </a:p>
          <a:p>
            <a:pPr lvl="0" algn="ctr" defTabSz="914400" fontAlgn="base">
              <a:spcBef>
                <a:spcPct val="0"/>
              </a:spcBef>
              <a:spcAft>
                <a:spcPct val="0"/>
              </a:spcAft>
            </a:pPr>
            <a:endParaRPr lang="en-US" altLang="en-US" sz="1000" i="1" dirty="0">
              <a:solidFill>
                <a:prstClr val="black"/>
              </a:solidFill>
              <a:ea typeface="SimSun-ExtB" panose="02010609060101010101" pitchFamily="49" charset="-122"/>
              <a:cs typeface="Arial" pitchFamily="34" charset="0"/>
            </a:endParaRPr>
          </a:p>
          <a:p>
            <a:r>
              <a:rPr lang="en-US" altLang="en-US" sz="1200" dirty="0" smtClean="0">
                <a:cs typeface="Arial" pitchFamily="34" charset="0"/>
              </a:rPr>
              <a:t>Hot </a:t>
            </a:r>
            <a:r>
              <a:rPr lang="en-US" altLang="en-US" sz="1200" dirty="0">
                <a:cs typeface="Arial" pitchFamily="34" charset="0"/>
              </a:rPr>
              <a:t>air balloons are </a:t>
            </a:r>
            <a:r>
              <a:rPr lang="en-US" altLang="en-US" sz="1200" dirty="0" smtClean="0">
                <a:cs typeface="Arial" pitchFamily="34" charset="0"/>
              </a:rPr>
              <a:t>a clever use of basic </a:t>
            </a:r>
            <a:r>
              <a:rPr lang="en-US" altLang="en-US" sz="1200" dirty="0">
                <a:cs typeface="Arial" pitchFamily="34" charset="0"/>
              </a:rPr>
              <a:t>scientific principles. Here we will show exactly how the balloon works, what makes it rise and fall and how a pilot is able to </a:t>
            </a:r>
            <a:r>
              <a:rPr lang="en-US" altLang="en-US" sz="1200" dirty="0" smtClean="0">
                <a:cs typeface="Arial" pitchFamily="34" charset="0"/>
              </a:rPr>
              <a:t>move </a:t>
            </a:r>
            <a:r>
              <a:rPr lang="en-US" altLang="en-US" sz="1200" dirty="0">
                <a:cs typeface="Arial" pitchFamily="34" charset="0"/>
              </a:rPr>
              <a:t>it when it is in the air.</a:t>
            </a:r>
            <a:br>
              <a:rPr lang="en-US" altLang="en-US" sz="1200" dirty="0">
                <a:cs typeface="Arial" pitchFamily="34" charset="0"/>
              </a:rPr>
            </a:br>
            <a:r>
              <a:rPr lang="en-US" altLang="en-US" sz="1200" dirty="0">
                <a:cs typeface="Arial" pitchFamily="34" charset="0"/>
              </a:rPr>
              <a:t/>
            </a:r>
            <a:br>
              <a:rPr lang="en-US" altLang="en-US" sz="1200" dirty="0">
                <a:cs typeface="Arial" pitchFamily="34" charset="0"/>
              </a:rPr>
            </a:br>
            <a:r>
              <a:rPr lang="en-US" altLang="en-US" sz="1200" dirty="0">
                <a:cs typeface="Arial" pitchFamily="34" charset="0"/>
              </a:rPr>
              <a:t>The basis of how the balloon works is that warmer air rises in cooler air. </a:t>
            </a:r>
            <a:r>
              <a:rPr lang="en-US" altLang="en-US" sz="1200" dirty="0" smtClean="0">
                <a:cs typeface="Arial" pitchFamily="34" charset="0"/>
              </a:rPr>
              <a:t> This </a:t>
            </a:r>
            <a:r>
              <a:rPr lang="en-US" altLang="en-US" sz="1200" dirty="0">
                <a:cs typeface="Arial" pitchFamily="34" charset="0"/>
              </a:rPr>
              <a:t>is because hot air is lighter than cool air as it has less mass per unit of volume. </a:t>
            </a:r>
            <a:endParaRPr lang="en-US" altLang="en-US" sz="1200" dirty="0" smtClean="0">
              <a:cs typeface="Arial" pitchFamily="34" charset="0"/>
            </a:endParaRPr>
          </a:p>
          <a:p>
            <a:endParaRPr lang="en-US" altLang="en-US" sz="1200" dirty="0">
              <a:cs typeface="Arial" pitchFamily="34" charset="0"/>
            </a:endParaRPr>
          </a:p>
          <a:p>
            <a:r>
              <a:rPr lang="en-US" altLang="en-US" sz="1200" dirty="0" smtClean="0">
                <a:cs typeface="Arial" pitchFamily="34" charset="0"/>
              </a:rPr>
              <a:t>Mass is the amount of how much matter something has in it. </a:t>
            </a:r>
            <a:r>
              <a:rPr lang="en-US" altLang="en-US" sz="1200" dirty="0">
                <a:cs typeface="Arial" pitchFamily="34" charset="0"/>
              </a:rPr>
              <a:t>The actual balloon (called an envelope) has to be </a:t>
            </a:r>
            <a:r>
              <a:rPr lang="en-US" altLang="en-US" sz="1200" dirty="0" smtClean="0">
                <a:cs typeface="Arial" pitchFamily="34" charset="0"/>
              </a:rPr>
              <a:t>large  because it takes a lot of heated air to lift it off the ground.</a:t>
            </a:r>
          </a:p>
          <a:p>
            <a:endParaRPr lang="en-US" altLang="en-US" sz="1200" dirty="0">
              <a:cs typeface="Arial" pitchFamily="34" charset="0"/>
            </a:endParaRPr>
          </a:p>
          <a:p>
            <a:pPr lvl="0" algn="just" defTabSz="914400" eaLnBrk="0" fontAlgn="base" hangingPunct="0">
              <a:spcBef>
                <a:spcPct val="0"/>
              </a:spcBef>
              <a:spcAft>
                <a:spcPct val="0"/>
              </a:spcAft>
            </a:pPr>
            <a:r>
              <a:rPr lang="en-US" altLang="en-US" sz="1200" dirty="0" smtClean="0">
                <a:cs typeface="Arial" pitchFamily="34" charset="0"/>
              </a:rPr>
              <a:t>For </a:t>
            </a:r>
            <a:r>
              <a:rPr lang="en-US" altLang="en-US" sz="1200" dirty="0">
                <a:cs typeface="Arial" pitchFamily="34" charset="0"/>
              </a:rPr>
              <a:t>example, to lift 1000 pounds </a:t>
            </a:r>
            <a:r>
              <a:rPr lang="en-US" altLang="en-US" sz="1200" dirty="0" smtClean="0">
                <a:cs typeface="Arial" pitchFamily="34" charset="0"/>
              </a:rPr>
              <a:t>of </a:t>
            </a:r>
            <a:r>
              <a:rPr lang="en-US" altLang="en-US" sz="1200" dirty="0">
                <a:cs typeface="Arial" pitchFamily="34" charset="0"/>
              </a:rPr>
              <a:t>weight you would need almost 65,000 cubic feet of heated air! To help keep the balloon in the air and rising, hot air needs to be propelled upwards into the envelope using the </a:t>
            </a:r>
            <a:r>
              <a:rPr lang="en-US" altLang="en-US" sz="1200" dirty="0" smtClean="0">
                <a:cs typeface="Arial" pitchFamily="34" charset="0"/>
              </a:rPr>
              <a:t>burner.</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dirty="0" smtClean="0">
                <a:cs typeface="Arial" pitchFamily="34" charset="0"/>
              </a:rPr>
              <a:t> </a:t>
            </a:r>
            <a:r>
              <a:rPr lang="en-US" altLang="en-US" sz="1200" dirty="0">
                <a:cs typeface="Arial" pitchFamily="34" charset="0"/>
              </a:rPr>
              <a:t>A hot air balloon is made up of </a:t>
            </a:r>
            <a:r>
              <a:rPr lang="en-US" altLang="en-US" sz="1200" b="1" u="sng" dirty="0">
                <a:cs typeface="Arial" pitchFamily="34" charset="0"/>
              </a:rPr>
              <a:t>3 main parts</a:t>
            </a:r>
            <a:r>
              <a:rPr lang="en-US" altLang="en-US" sz="1200" dirty="0">
                <a:cs typeface="Arial" pitchFamily="34" charset="0"/>
              </a:rPr>
              <a:t>:</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b="1" u="sng" dirty="0">
                <a:cs typeface="Arial" pitchFamily="34" charset="0"/>
              </a:rPr>
              <a:t>The Envelope</a:t>
            </a:r>
          </a:p>
          <a:p>
            <a:pPr lvl="0" algn="just" defTabSz="914400" eaLnBrk="0" fontAlgn="base" hangingPunct="0">
              <a:spcBef>
                <a:spcPct val="0"/>
              </a:spcBef>
              <a:spcAft>
                <a:spcPct val="0"/>
              </a:spcAft>
            </a:pPr>
            <a:r>
              <a:rPr lang="en-US" altLang="en-US" sz="1200" dirty="0">
                <a:cs typeface="Arial" pitchFamily="34" charset="0"/>
              </a:rPr>
              <a:t>The actual balloon which holds the air</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b="1" u="sng" dirty="0">
                <a:cs typeface="Arial" pitchFamily="34" charset="0"/>
              </a:rPr>
              <a:t>The Burner</a:t>
            </a:r>
          </a:p>
          <a:p>
            <a:pPr lvl="0" algn="just" defTabSz="914400" eaLnBrk="0" fontAlgn="base" hangingPunct="0">
              <a:spcBef>
                <a:spcPct val="0"/>
              </a:spcBef>
              <a:spcAft>
                <a:spcPct val="0"/>
              </a:spcAft>
            </a:pPr>
            <a:r>
              <a:rPr lang="en-US" altLang="en-US" sz="1200" dirty="0">
                <a:cs typeface="Arial" pitchFamily="34" charset="0"/>
              </a:rPr>
              <a:t>The part which pushes the heat up inside the envelope</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b="1" u="sng" dirty="0">
                <a:cs typeface="Arial" pitchFamily="34" charset="0"/>
              </a:rPr>
              <a:t>The Basket</a:t>
            </a:r>
          </a:p>
          <a:p>
            <a:pPr lvl="0" algn="just" defTabSz="914400" eaLnBrk="0" fontAlgn="base" hangingPunct="0">
              <a:spcBef>
                <a:spcPct val="0"/>
              </a:spcBef>
              <a:spcAft>
                <a:spcPct val="0"/>
              </a:spcAft>
            </a:pPr>
            <a:r>
              <a:rPr lang="en-US" altLang="en-US" sz="1200" dirty="0">
                <a:cs typeface="Arial" pitchFamily="34" charset="0"/>
              </a:rPr>
              <a:t>Where the people stand</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dirty="0">
                <a:cs typeface="Arial" pitchFamily="34" charset="0"/>
              </a:rPr>
              <a:t>The burner uses propane gas to heat up the air in the envelope.  This moves the balloon off the ground and into the air.  The pilot must keep firing the burner.  This keeps the hot air rising and lets the balloon stay in the air.</a:t>
            </a:r>
          </a:p>
          <a:p>
            <a:pPr lvl="0" algn="just" defTabSz="914400" eaLnBrk="0" fontAlgn="base" hangingPunct="0">
              <a:spcBef>
                <a:spcPct val="0"/>
              </a:spcBef>
              <a:spcAft>
                <a:spcPct val="0"/>
              </a:spcAft>
            </a:pPr>
            <a:endParaRPr lang="en-US" altLang="en-US" sz="1200" dirty="0">
              <a:cs typeface="Arial" pitchFamily="34" charset="0"/>
            </a:endParaRPr>
          </a:p>
        </p:txBody>
      </p:sp>
      <p:sp>
        <p:nvSpPr>
          <p:cNvPr id="2" name="Rectangle 1"/>
          <p:cNvSpPr/>
          <p:nvPr/>
        </p:nvSpPr>
        <p:spPr>
          <a:xfrm>
            <a:off x="5957681" y="6626"/>
            <a:ext cx="1790700" cy="707886"/>
          </a:xfrm>
          <a:prstGeom prst="rect">
            <a:avLst/>
          </a:prstGeom>
        </p:spPr>
        <p:txBody>
          <a:bodyPr wrap="square">
            <a:spAutoFit/>
          </a:bodyPr>
          <a:lstStyle/>
          <a:p>
            <a:pPr algn="r"/>
            <a:r>
              <a:rPr lang="en-US" sz="800" dirty="0" smtClean="0"/>
              <a:t>Grade Equivalent 5.3</a:t>
            </a:r>
          </a:p>
          <a:p>
            <a:pPr algn="r"/>
            <a:r>
              <a:rPr lang="en-US" sz="800" dirty="0" smtClean="0"/>
              <a:t>Lexile Measure 1080L</a:t>
            </a:r>
          </a:p>
          <a:p>
            <a:pPr algn="r"/>
            <a:r>
              <a:rPr lang="en-US" sz="800" dirty="0" smtClean="0"/>
              <a:t>Mean </a:t>
            </a:r>
            <a:r>
              <a:rPr lang="en-US" sz="800" dirty="0"/>
              <a:t>Sentence </a:t>
            </a:r>
            <a:r>
              <a:rPr lang="en-US" sz="800" dirty="0" smtClean="0"/>
              <a:t>Length 18.38 </a:t>
            </a:r>
          </a:p>
          <a:p>
            <a:pPr algn="r"/>
            <a:r>
              <a:rPr lang="en-US" sz="800" dirty="0" smtClean="0"/>
              <a:t>Mean </a:t>
            </a:r>
            <a:r>
              <a:rPr lang="en-US" sz="800" dirty="0"/>
              <a:t>Log Word </a:t>
            </a:r>
            <a:r>
              <a:rPr lang="en-US" sz="800" dirty="0" smtClean="0"/>
              <a:t>Frequency 3.63</a:t>
            </a:r>
          </a:p>
          <a:p>
            <a:pPr algn="r"/>
            <a:r>
              <a:rPr lang="en-US" sz="800" dirty="0" smtClean="0"/>
              <a:t>Word Count 441</a:t>
            </a:r>
            <a:endParaRPr lang="en-US" sz="800" dirty="0"/>
          </a:p>
        </p:txBody>
      </p:sp>
    </p:spTree>
    <p:extLst>
      <p:ext uri="{BB962C8B-B14F-4D97-AF65-F5344CB8AC3E}">
        <p14:creationId xmlns:p14="http://schemas.microsoft.com/office/powerpoint/2010/main" val="2216608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2" name="Rectangle 1"/>
          <p:cNvSpPr/>
          <p:nvPr/>
        </p:nvSpPr>
        <p:spPr>
          <a:xfrm>
            <a:off x="80963" y="878115"/>
            <a:ext cx="7448550" cy="389707"/>
          </a:xfrm>
          <a:prstGeom prst="rect">
            <a:avLst/>
          </a:prstGeom>
        </p:spPr>
        <p:txBody>
          <a:bodyPr wrap="square" lIns="96378" tIns="48189" rIns="96378" bIns="48189">
            <a:spAutoFit/>
          </a:bodyPr>
          <a:lstStyle/>
          <a:p>
            <a:pPr algn="ctr"/>
            <a:r>
              <a:rPr lang="en-US" sz="1900" b="1" dirty="0"/>
              <a:t> </a:t>
            </a:r>
            <a:endParaRPr lang="en-US" sz="1500" dirty="0"/>
          </a:p>
        </p:txBody>
      </p:sp>
      <p:grpSp>
        <p:nvGrpSpPr>
          <p:cNvPr id="3" name="Group 2"/>
          <p:cNvGrpSpPr/>
          <p:nvPr/>
        </p:nvGrpSpPr>
        <p:grpSpPr>
          <a:xfrm>
            <a:off x="685800" y="1019175"/>
            <a:ext cx="5999797" cy="8201025"/>
            <a:chOff x="685800" y="219075"/>
            <a:chExt cx="5999797" cy="8201025"/>
          </a:xfrm>
        </p:grpSpPr>
        <p:sp>
          <p:nvSpPr>
            <p:cNvPr id="5" name="Rectangle 4"/>
            <p:cNvSpPr/>
            <p:nvPr/>
          </p:nvSpPr>
          <p:spPr>
            <a:xfrm>
              <a:off x="685800" y="557748"/>
              <a:ext cx="5999797" cy="3970318"/>
            </a:xfrm>
            <a:prstGeom prst="rect">
              <a:avLst/>
            </a:prstGeom>
          </p:spPr>
          <p:txBody>
            <a:bodyPr wrap="square">
              <a:spAutoFit/>
            </a:bodyPr>
            <a:lstStyle/>
            <a:p>
              <a:pPr lvl="0" defTabSz="914400" eaLnBrk="0" fontAlgn="base" hangingPunct="0">
                <a:spcBef>
                  <a:spcPct val="0"/>
                </a:spcBef>
                <a:spcAft>
                  <a:spcPct val="0"/>
                </a:spcAft>
              </a:pPr>
              <a:r>
                <a:rPr lang="en-US" altLang="en-US" sz="1200" b="1" u="sng" dirty="0" smtClean="0">
                  <a:cs typeface="Arial" pitchFamily="34" charset="0"/>
                </a:rPr>
                <a:t>Balloon Controls</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dirty="0" smtClean="0">
                  <a:cs typeface="Arial" pitchFamily="34" charset="0"/>
                </a:rPr>
                <a:t>The </a:t>
              </a:r>
              <a:r>
                <a:rPr lang="en-US" altLang="en-US" sz="1200" dirty="0">
                  <a:cs typeface="Arial" pitchFamily="34" charset="0"/>
                </a:rPr>
                <a:t>balloon controls are really very simple.</a:t>
              </a:r>
            </a:p>
            <a:p>
              <a:pPr lvl="0" algn="just" defTabSz="914400" eaLnBrk="0" fontAlgn="base" hangingPunct="0">
                <a:spcBef>
                  <a:spcPct val="0"/>
                </a:spcBef>
                <a:spcAft>
                  <a:spcPct val="0"/>
                </a:spcAft>
              </a:pPr>
              <a:endParaRPr lang="en-US" altLang="en-US" sz="1200" dirty="0">
                <a:cs typeface="Arial" pitchFamily="34" charset="0"/>
              </a:endParaRPr>
            </a:p>
            <a:p>
              <a:pPr lvl="0" algn="just" defTabSz="914400" eaLnBrk="0" fontAlgn="base" hangingPunct="0">
                <a:spcBef>
                  <a:spcPct val="0"/>
                </a:spcBef>
                <a:spcAft>
                  <a:spcPct val="0"/>
                </a:spcAft>
              </a:pPr>
              <a:r>
                <a:rPr lang="en-US" altLang="en-US" sz="1200" b="1" dirty="0">
                  <a:cs typeface="Arial" pitchFamily="34" charset="0"/>
                </a:rPr>
                <a:t>1. To move the balloon upwards</a:t>
              </a:r>
            </a:p>
            <a:p>
              <a:pPr lvl="0" algn="just" defTabSz="914400" eaLnBrk="0" fontAlgn="base" hangingPunct="0">
                <a:spcBef>
                  <a:spcPct val="0"/>
                </a:spcBef>
                <a:spcAft>
                  <a:spcPct val="0"/>
                </a:spcAft>
              </a:pPr>
              <a:r>
                <a:rPr lang="en-US" altLang="en-US" sz="1200" dirty="0">
                  <a:cs typeface="Arial" pitchFamily="34" charset="0"/>
                </a:rPr>
                <a:t>The pilot opens up the propane valve.  This lets the propane flow to the burner which in turn fires the flame up into the envelope.  The more you open the valve, the bigger the flame to </a:t>
              </a:r>
              <a:r>
                <a:rPr lang="en-US" altLang="en-US" sz="1200" dirty="0" smtClean="0">
                  <a:cs typeface="Arial" pitchFamily="34" charset="0"/>
                </a:rPr>
                <a:t>heat </a:t>
              </a:r>
              <a:r>
                <a:rPr lang="en-US" altLang="en-US" sz="1200" dirty="0">
                  <a:cs typeface="Arial" pitchFamily="34" charset="0"/>
                </a:rPr>
                <a:t>the air and the faster the balloon rises</a:t>
              </a:r>
              <a:r>
                <a:rPr lang="en-US" altLang="en-US" sz="1200" dirty="0" smtClean="0">
                  <a:cs typeface="Arial" pitchFamily="34" charset="0"/>
                </a:rPr>
                <a:t>.</a:t>
              </a:r>
            </a:p>
            <a:p>
              <a:pPr lvl="0" algn="just" defTabSz="914400" eaLnBrk="0" fontAlgn="base" hangingPunct="0">
                <a:spcBef>
                  <a:spcPct val="0"/>
                </a:spcBef>
                <a:spcAft>
                  <a:spcPct val="0"/>
                </a:spcAft>
              </a:pPr>
              <a:endParaRPr lang="en-US" sz="1200" dirty="0"/>
            </a:p>
            <a:p>
              <a:r>
                <a:rPr lang="en-US" altLang="en-US" sz="1200" b="1" dirty="0" smtClean="0">
                  <a:cs typeface="Arial" pitchFamily="34" charset="0"/>
                </a:rPr>
                <a:t>2. To move the balloon downwards</a:t>
              </a:r>
            </a:p>
            <a:p>
              <a:r>
                <a:rPr lang="en-US" sz="1200" dirty="0" smtClean="0">
                  <a:cs typeface="Arial" pitchFamily="34" charset="0"/>
                </a:rPr>
                <a:t>The “Parachute Valve” at the very top of the balloon brings the balloon down to the ground.  It is a circle of fabric cut out of the top of the envelope.  It is controlled by a long cord that goes from the middle of the envelope to the basket.  If the pilot wants to bring the balloon down he pulls on the cord.  When the hot air escapes, the air cools.  This makes the balloon move downward.</a:t>
              </a:r>
            </a:p>
            <a:p>
              <a:endParaRPr lang="en-US" sz="1200" dirty="0">
                <a:cs typeface="Arial" pitchFamily="34" charset="0"/>
              </a:endParaRPr>
            </a:p>
            <a:p>
              <a:r>
                <a:rPr lang="en-US" sz="1200" b="1" dirty="0" smtClean="0">
                  <a:cs typeface="Arial" pitchFamily="34" charset="0"/>
                </a:rPr>
                <a:t>3.  To move the balloon from place to place</a:t>
              </a:r>
            </a:p>
            <a:p>
              <a:r>
                <a:rPr lang="en-US" sz="1200" dirty="0" smtClean="0"/>
                <a:t>How does the balloon move from place to place?  The balloon goes in whatever direction the wind takes it.  The wind blows in different directions at the different heights.  If the pilot wants to move in a particular direction they go up or down to the height that will change the direction of the balloon.</a:t>
              </a:r>
              <a:endParaRPr lang="en-US" sz="1200" dirty="0"/>
            </a:p>
          </p:txBody>
        </p:sp>
        <p:pic>
          <p:nvPicPr>
            <p:cNvPr id="6" name="Picture 4" descr="The Ball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0" y="4876800"/>
              <a:ext cx="3648075" cy="35433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
            <p:cNvSpPr>
              <a:spLocks noChangeArrowheads="1"/>
            </p:cNvSpPr>
            <p:nvPr/>
          </p:nvSpPr>
          <p:spPr bwMode="auto">
            <a:xfrm>
              <a:off x="762000" y="219075"/>
              <a:ext cx="3200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en-US" sz="1200" b="1" i="0" u="sng" strike="noStrike" cap="none" normalizeH="0" baseline="0" dirty="0" smtClean="0">
                  <a:ln>
                    <a:noFill/>
                  </a:ln>
                  <a:solidFill>
                    <a:schemeClr val="tx1"/>
                  </a:solidFill>
                  <a:effectLst/>
                  <a:ea typeface="SimSun-ExtB" panose="02010609060101010101" pitchFamily="49" charset="-122"/>
                  <a:cs typeface="Arial" pitchFamily="34" charset="0"/>
                </a:rPr>
                <a:t>HOW THE BALLOON WORKS</a:t>
              </a:r>
              <a:r>
                <a:rPr kumimoji="0" lang="en-US" altLang="en-US" sz="1200" b="1" i="0" strike="noStrike" cap="none" normalizeH="0" baseline="0" dirty="0" smtClean="0">
                  <a:ln>
                    <a:noFill/>
                  </a:ln>
                  <a:solidFill>
                    <a:schemeClr val="tx1"/>
                  </a:solidFill>
                  <a:effectLst/>
                  <a:ea typeface="SimSun-ExtB" panose="02010609060101010101" pitchFamily="49" charset="-122"/>
                  <a:cs typeface="Arial" pitchFamily="34" charset="0"/>
                </a:rPr>
                <a:t>  </a:t>
              </a:r>
              <a:r>
                <a:rPr kumimoji="0" lang="en-US" altLang="en-US" sz="1200" i="1" strike="noStrike" cap="none" normalizeH="0" baseline="0" dirty="0" smtClean="0">
                  <a:ln>
                    <a:noFill/>
                  </a:ln>
                  <a:solidFill>
                    <a:schemeClr val="tx1"/>
                  </a:solidFill>
                  <a:effectLst/>
                  <a:ea typeface="SimSun-ExtB" panose="02010609060101010101" pitchFamily="49" charset="-122"/>
                  <a:cs typeface="Arial" pitchFamily="34" charset="0"/>
                </a:rPr>
                <a:t>continued</a:t>
              </a:r>
            </a:p>
          </p:txBody>
        </p:sp>
      </p:grpSp>
    </p:spTree>
    <p:extLst>
      <p:ext uri="{BB962C8B-B14F-4D97-AF65-F5344CB8AC3E}">
        <p14:creationId xmlns:p14="http://schemas.microsoft.com/office/powerpoint/2010/main" val="388932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54011" y="1268247"/>
            <a:ext cx="6188028" cy="3303753"/>
          </a:xfrm>
          <a:prstGeom prst="rect">
            <a:avLst/>
          </a:prstGeom>
        </p:spPr>
        <p:txBody>
          <a:bodyPr wrap="square" lIns="101881" tIns="50941" rIns="101881" bIns="50941">
            <a:spAutoFit/>
          </a:bodyPr>
          <a:lstStyle/>
          <a:p>
            <a:pPr marL="244291" indent="-244291"/>
            <a:r>
              <a:rPr lang="en-US" sz="1600" b="1" dirty="0" smtClean="0">
                <a:latin typeface="Helvetica" pitchFamily="34" charset="0"/>
                <a:cs typeface="Helvetica" pitchFamily="34" charset="0"/>
              </a:rPr>
              <a:t>9. </a:t>
            </a:r>
            <a:r>
              <a:rPr lang="en-US" sz="1600" b="1" dirty="0">
                <a:latin typeface="Helvetica" pitchFamily="34" charset="0"/>
              </a:rPr>
              <a:t>How do the parts of the balloon work together</a:t>
            </a:r>
            <a:r>
              <a:rPr lang="en-US" sz="1600" b="1" dirty="0" smtClean="0">
                <a:latin typeface="Helvetica" pitchFamily="34" charset="0"/>
              </a:rPr>
              <a:t>?</a:t>
            </a:r>
          </a:p>
          <a:p>
            <a:pPr marL="244291" indent="-244291"/>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propane tank sits in the basket and pushes hot air into the panels</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burner heats the air which is pushed into the envelope and </a:t>
            </a:r>
            <a:r>
              <a:rPr lang="en-US" sz="1600" dirty="0" smtClean="0">
                <a:latin typeface="Helvetica" pitchFamily="34" charset="0"/>
              </a:rPr>
              <a:t>raises </a:t>
            </a:r>
            <a:r>
              <a:rPr lang="en-US" sz="1600" dirty="0">
                <a:latin typeface="Helvetica" pitchFamily="34" charset="0"/>
              </a:rPr>
              <a:t>the basket</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parachute valve lets out the hot air from the propane tank</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envelope contains the gores, panels, and skirt.</a:t>
            </a:r>
          </a:p>
          <a:p>
            <a:pPr marL="509404" lvl="1"/>
            <a:endParaRPr lang="en-US" sz="16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Rectangle 4"/>
          <p:cNvSpPr/>
          <p:nvPr/>
        </p:nvSpPr>
        <p:spPr>
          <a:xfrm>
            <a:off x="754011" y="5867400"/>
            <a:ext cx="6318712" cy="2565089"/>
          </a:xfrm>
          <a:prstGeom prst="rect">
            <a:avLst/>
          </a:prstGeom>
        </p:spPr>
        <p:txBody>
          <a:bodyPr wrap="square" lIns="101881" tIns="50941" rIns="101881" bIns="50941">
            <a:spAutoFit/>
          </a:bodyPr>
          <a:lstStyle/>
          <a:p>
            <a:pPr marL="342900" indent="-342900">
              <a:buAutoNum type="arabicPeriod" startAt="10"/>
            </a:pPr>
            <a:r>
              <a:rPr lang="en-US" sz="1600" b="1" dirty="0" smtClean="0">
                <a:solidFill>
                  <a:srgbClr val="1D1B11"/>
                </a:solidFill>
                <a:latin typeface="Helvetica" pitchFamily="34" charset="0"/>
                <a:ea typeface="Calibri"/>
                <a:cs typeface="Times New Roman"/>
              </a:rPr>
              <a:t> What </a:t>
            </a:r>
            <a:r>
              <a:rPr lang="en-US" sz="1600" b="1" dirty="0">
                <a:solidFill>
                  <a:srgbClr val="1D1B11"/>
                </a:solidFill>
                <a:latin typeface="Helvetica" pitchFamily="34" charset="0"/>
                <a:ea typeface="Calibri"/>
                <a:cs typeface="Times New Roman"/>
              </a:rPr>
              <a:t>challenges </a:t>
            </a:r>
            <a:r>
              <a:rPr lang="en-US" sz="1600" b="1" dirty="0" smtClean="0">
                <a:solidFill>
                  <a:srgbClr val="1D1B11"/>
                </a:solidFill>
                <a:latin typeface="Helvetica" pitchFamily="34" charset="0"/>
                <a:ea typeface="Calibri"/>
                <a:cs typeface="Times New Roman"/>
              </a:rPr>
              <a:t>does </a:t>
            </a:r>
            <a:r>
              <a:rPr lang="en-US" sz="1600" b="1" dirty="0">
                <a:solidFill>
                  <a:srgbClr val="1D1B11"/>
                </a:solidFill>
                <a:latin typeface="Helvetica" pitchFamily="34" charset="0"/>
                <a:ea typeface="Calibri"/>
                <a:cs typeface="Times New Roman"/>
              </a:rPr>
              <a:t>Keith </a:t>
            </a:r>
            <a:r>
              <a:rPr lang="en-US" sz="1600" b="1" dirty="0" smtClean="0">
                <a:solidFill>
                  <a:srgbClr val="1D1B11"/>
                </a:solidFill>
                <a:latin typeface="Helvetica" pitchFamily="34" charset="0"/>
                <a:ea typeface="Calibri"/>
                <a:cs typeface="Times New Roman"/>
              </a:rPr>
              <a:t>Rodriguez </a:t>
            </a:r>
            <a:r>
              <a:rPr lang="en-US" sz="1600" b="1" dirty="0">
                <a:solidFill>
                  <a:srgbClr val="1D1B11"/>
                </a:solidFill>
                <a:latin typeface="Helvetica" pitchFamily="34" charset="0"/>
                <a:ea typeface="Calibri"/>
                <a:cs typeface="Times New Roman"/>
              </a:rPr>
              <a:t>face in </a:t>
            </a:r>
            <a:r>
              <a:rPr lang="en-US" sz="1600" b="1" dirty="0" smtClean="0">
                <a:solidFill>
                  <a:srgbClr val="1D1B11"/>
                </a:solidFill>
                <a:latin typeface="Helvetica" pitchFamily="34" charset="0"/>
                <a:ea typeface="Calibri"/>
                <a:cs typeface="Times New Roman"/>
              </a:rPr>
              <a:t>the</a:t>
            </a:r>
          </a:p>
          <a:p>
            <a:r>
              <a:rPr lang="en-US" sz="1600" b="1" dirty="0">
                <a:solidFill>
                  <a:srgbClr val="1D1B11"/>
                </a:solidFill>
                <a:latin typeface="Helvetica" pitchFamily="34" charset="0"/>
                <a:ea typeface="Calibri"/>
                <a:cs typeface="Times New Roman"/>
              </a:rPr>
              <a:t> </a:t>
            </a:r>
            <a:r>
              <a:rPr lang="en-US" sz="1600" b="1" dirty="0" smtClean="0">
                <a:solidFill>
                  <a:srgbClr val="1D1B11"/>
                </a:solidFill>
                <a:latin typeface="Helvetica" pitchFamily="34" charset="0"/>
                <a:ea typeface="Calibri"/>
                <a:cs typeface="Times New Roman"/>
              </a:rPr>
              <a:t>      article</a:t>
            </a:r>
            <a:r>
              <a:rPr lang="en-US" sz="1600" b="1" dirty="0">
                <a:solidFill>
                  <a:srgbClr val="1D1B11"/>
                </a:solidFill>
                <a:latin typeface="Helvetica" pitchFamily="34" charset="0"/>
                <a:ea typeface="Calibri"/>
                <a:cs typeface="Times New Roman"/>
              </a:rPr>
              <a:t>, </a:t>
            </a:r>
            <a:r>
              <a:rPr lang="en-US" sz="1600" b="1" dirty="0" smtClean="0">
                <a:solidFill>
                  <a:srgbClr val="1D1B11"/>
                </a:solidFill>
                <a:latin typeface="Helvetica" pitchFamily="34" charset="0"/>
                <a:ea typeface="Calibri"/>
                <a:cs typeface="Times New Roman"/>
              </a:rPr>
              <a:t>“Adventure </a:t>
            </a:r>
            <a:r>
              <a:rPr lang="en-US" sz="1600" b="1" dirty="0">
                <a:solidFill>
                  <a:srgbClr val="1D1B11"/>
                </a:solidFill>
                <a:latin typeface="Helvetica" pitchFamily="34" charset="0"/>
                <a:ea typeface="Calibri"/>
                <a:cs typeface="Times New Roman"/>
              </a:rPr>
              <a:t>on a Hot Air Balloon</a:t>
            </a:r>
            <a:r>
              <a:rPr lang="en-US" sz="1600" b="1" dirty="0" smtClean="0">
                <a:solidFill>
                  <a:srgbClr val="1D1B11"/>
                </a:solidFill>
                <a:latin typeface="Helvetica" pitchFamily="34" charset="0"/>
                <a:ea typeface="Calibri"/>
                <a:cs typeface="Times New Roman"/>
              </a:rPr>
              <a:t>?” </a:t>
            </a:r>
          </a:p>
          <a:p>
            <a:pPr marL="361417" indent="-361417">
              <a:buFont typeface="+mj-lt"/>
              <a:buAutoNum type="arabicPeriod"/>
            </a:pPr>
            <a:endParaRPr lang="en-US" sz="1600" dirty="0">
              <a:solidFill>
                <a:srgbClr val="FF0000"/>
              </a:solidFill>
              <a:latin typeface="Helvetica" pitchFamily="34" charset="0"/>
              <a:cs typeface="Helvetica" pitchFamily="34" charset="0"/>
            </a:endParaRPr>
          </a:p>
          <a:p>
            <a:pPr marL="870821" lvl="1" indent="-361417">
              <a:buFont typeface="+mj-lt"/>
              <a:buAutoNum type="alphaUcPeriod"/>
            </a:pPr>
            <a:r>
              <a:rPr lang="en-US" sz="1600" dirty="0">
                <a:latin typeface="Helvetica" pitchFamily="34" charset="0"/>
              </a:rPr>
              <a:t>n</a:t>
            </a:r>
            <a:r>
              <a:rPr lang="en-US" sz="1600" dirty="0" smtClean="0">
                <a:latin typeface="Helvetica" pitchFamily="34" charset="0"/>
              </a:rPr>
              <a:t>ot enough </a:t>
            </a:r>
            <a:r>
              <a:rPr lang="en-US" sz="1600" dirty="0">
                <a:latin typeface="Helvetica" pitchFamily="34" charset="0"/>
              </a:rPr>
              <a:t>propane fuel and changing </a:t>
            </a:r>
            <a:r>
              <a:rPr lang="en-US" sz="1600" dirty="0" smtClean="0">
                <a:latin typeface="Helvetica" pitchFamily="34" charset="0"/>
              </a:rPr>
              <a:t>winds</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n</a:t>
            </a:r>
            <a:r>
              <a:rPr lang="en-US" sz="1600" dirty="0" smtClean="0">
                <a:latin typeface="Helvetica" pitchFamily="34" charset="0"/>
              </a:rPr>
              <a:t>ot </a:t>
            </a:r>
            <a:r>
              <a:rPr lang="en-US" sz="1600" dirty="0">
                <a:latin typeface="Helvetica" pitchFamily="34" charset="0"/>
              </a:rPr>
              <a:t>enough propane fuel and limited landing </a:t>
            </a:r>
            <a:r>
              <a:rPr lang="en-US" sz="1600" dirty="0" smtClean="0">
                <a:latin typeface="Helvetica" pitchFamily="34" charset="0"/>
              </a:rPr>
              <a:t>sites</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c</a:t>
            </a:r>
            <a:r>
              <a:rPr lang="en-US" sz="1600" dirty="0" smtClean="0">
                <a:latin typeface="Helvetica" pitchFamily="34" charset="0"/>
              </a:rPr>
              <a:t>hanging </a:t>
            </a:r>
            <a:r>
              <a:rPr lang="en-US" sz="1600" dirty="0">
                <a:latin typeface="Helvetica" pitchFamily="34" charset="0"/>
              </a:rPr>
              <a:t>winds and limited landing </a:t>
            </a:r>
            <a:r>
              <a:rPr lang="en-US" sz="1600" dirty="0" smtClean="0">
                <a:latin typeface="Helvetica" pitchFamily="34" charset="0"/>
              </a:rPr>
              <a:t>sites</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a:t>
            </a:r>
            <a:r>
              <a:rPr lang="en-US" sz="1600" dirty="0" smtClean="0">
                <a:latin typeface="Helvetica" pitchFamily="34" charset="0"/>
              </a:rPr>
              <a:t>ime </a:t>
            </a:r>
            <a:r>
              <a:rPr lang="en-US" sz="1600" dirty="0">
                <a:latin typeface="Helvetica" pitchFamily="34" charset="0"/>
              </a:rPr>
              <a:t>of day and forest lands</a:t>
            </a:r>
          </a:p>
        </p:txBody>
      </p:sp>
      <p:cxnSp>
        <p:nvCxnSpPr>
          <p:cNvPr id="11" name="Straight Connector 10"/>
          <p:cNvCxnSpPr/>
          <p:nvPr/>
        </p:nvCxnSpPr>
        <p:spPr>
          <a:xfrm>
            <a:off x="490733" y="5181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068641" y="1803896"/>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1058188" y="2556916"/>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1026800" y="32709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9" name="Oval 28"/>
          <p:cNvSpPr/>
          <p:nvPr/>
        </p:nvSpPr>
        <p:spPr>
          <a:xfrm>
            <a:off x="1043297" y="394529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043297" y="6617229"/>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25389" y="71499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22015" y="76269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1022015" y="80893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851724413"/>
              </p:ext>
            </p:extLst>
          </p:nvPr>
        </p:nvGraphicFramePr>
        <p:xfrm>
          <a:off x="5384702" y="4572000"/>
          <a:ext cx="1557337" cy="487680"/>
        </p:xfrm>
        <a:graphic>
          <a:graphicData uri="http://schemas.openxmlformats.org/drawingml/2006/table">
            <a:tbl>
              <a:tblPr firstRow="1" firstCol="1" bandRow="1"/>
              <a:tblGrid>
                <a:gridCol w="1557337"/>
              </a:tblGrid>
              <a:tr h="762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RI.5.3 DOK </a:t>
                      </a:r>
                      <a:r>
                        <a:rPr lang="en-US" sz="800" b="1" dirty="0">
                          <a:solidFill>
                            <a:srgbClr val="000000"/>
                          </a:solidFill>
                          <a:effectLst/>
                          <a:latin typeface="Calibri"/>
                          <a:ea typeface="Times New Roman"/>
                          <a:cs typeface="Times New Roman"/>
                        </a:rPr>
                        <a:t>3 – </a:t>
                      </a:r>
                      <a:r>
                        <a:rPr lang="en-US" sz="800" b="1" dirty="0" smtClean="0">
                          <a:solidFill>
                            <a:srgbClr val="000000"/>
                          </a:solidFill>
                          <a:effectLst/>
                          <a:latin typeface="Calibri"/>
                          <a:ea typeface="Times New Roman"/>
                          <a:cs typeface="Times New Roman"/>
                        </a:rPr>
                        <a:t>C</a:t>
                      </a:r>
                      <a:r>
                        <a:rPr lang="en-US" sz="800" dirty="0" smtClean="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229235">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Explain</a:t>
                      </a:r>
                      <a:r>
                        <a:rPr lang="en-US" sz="800" b="1" dirty="0">
                          <a:solidFill>
                            <a:srgbClr val="000000"/>
                          </a:solidFill>
                          <a:effectLst/>
                          <a:latin typeface="Calibri"/>
                          <a:ea typeface="Times New Roman"/>
                          <a:cs typeface="Times New Roman"/>
                        </a:rPr>
                        <a:t> the connection between two or more events or ideas in a scientific text.</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36167477"/>
              </p:ext>
            </p:extLst>
          </p:nvPr>
        </p:nvGraphicFramePr>
        <p:xfrm>
          <a:off x="5150148" y="8610600"/>
          <a:ext cx="1793879" cy="489957"/>
        </p:xfrm>
        <a:graphic>
          <a:graphicData uri="http://schemas.openxmlformats.org/drawingml/2006/table">
            <a:tbl>
              <a:tblPr firstRow="1" firstCol="1" bandRow="1"/>
              <a:tblGrid>
                <a:gridCol w="1793879"/>
              </a:tblGrid>
              <a:tr h="11418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RI.5.3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a:t>
                      </a:r>
                      <a:r>
                        <a:rPr lang="en-US" sz="800" dirty="0" err="1">
                          <a:solidFill>
                            <a:srgbClr val="000000"/>
                          </a:solidFill>
                          <a:effectLst/>
                          <a:latin typeface="Calibri"/>
                          <a:ea typeface="Times New Roman"/>
                          <a:cs typeface="Times New Roman"/>
                        </a:rPr>
                        <a:t>z</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368037">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Using specific </a:t>
                      </a:r>
                      <a:r>
                        <a:rPr lang="en-US" sz="800" b="1" dirty="0" smtClean="0">
                          <a:solidFill>
                            <a:srgbClr val="000000"/>
                          </a:solidFill>
                          <a:effectLst/>
                          <a:latin typeface="Calibri"/>
                          <a:ea typeface="Times New Roman"/>
                          <a:cs typeface="Times New Roman"/>
                        </a:rPr>
                        <a:t>information in </a:t>
                      </a:r>
                      <a:r>
                        <a:rPr lang="en-US" sz="800" b="1" dirty="0">
                          <a:solidFill>
                            <a:srgbClr val="000000"/>
                          </a:solidFill>
                          <a:effectLst/>
                          <a:latin typeface="Calibri"/>
                          <a:ea typeface="Times New Roman"/>
                          <a:cs typeface="Times New Roman"/>
                        </a:rPr>
                        <a:t>a text, analyze the interrelationships between concepts, ideas, events or individuals.</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9817975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5775" y="4770470"/>
            <a:ext cx="6524625" cy="3796196"/>
          </a:xfrm>
          <a:prstGeom prst="rect">
            <a:avLst/>
          </a:prstGeom>
        </p:spPr>
        <p:txBody>
          <a:bodyPr wrap="square" lIns="101881" tIns="50941" rIns="101881" bIns="50941">
            <a:spAutoFit/>
          </a:bodyPr>
          <a:lstStyle/>
          <a:p>
            <a:pPr marL="401638" indent="-401638"/>
            <a:r>
              <a:rPr lang="en-US" sz="1600" b="1" dirty="0" smtClean="0">
                <a:latin typeface="Helvetica" pitchFamily="34" charset="0"/>
              </a:rPr>
              <a:t>12.  What is </a:t>
            </a:r>
            <a:r>
              <a:rPr lang="en-US" sz="1600" b="1" dirty="0">
                <a:latin typeface="Helvetica" pitchFamily="34" charset="0"/>
              </a:rPr>
              <a:t>the major difference </a:t>
            </a:r>
            <a:r>
              <a:rPr lang="en-US" sz="1600" b="1" dirty="0" smtClean="0">
                <a:latin typeface="Helvetica" pitchFamily="34" charset="0"/>
              </a:rPr>
              <a:t>between the </a:t>
            </a:r>
            <a:r>
              <a:rPr lang="en-US" sz="1600" b="1" dirty="0">
                <a:latin typeface="Helvetica" pitchFamily="34" charset="0"/>
              </a:rPr>
              <a:t>authors’ </a:t>
            </a:r>
            <a:r>
              <a:rPr lang="en-US" sz="1600" b="1" dirty="0" smtClean="0">
                <a:latin typeface="Helvetica" pitchFamily="34" charset="0"/>
              </a:rPr>
              <a:t>purposes </a:t>
            </a:r>
            <a:r>
              <a:rPr lang="en-US" sz="1600" b="1" dirty="0">
                <a:latin typeface="Helvetica" pitchFamily="34" charset="0"/>
              </a:rPr>
              <a:t>for writing these articles</a:t>
            </a:r>
            <a:r>
              <a:rPr lang="en-US" sz="1600" b="1" dirty="0" smtClean="0">
                <a:latin typeface="Helvetica" pitchFamily="34" charset="0"/>
              </a:rPr>
              <a:t>?</a:t>
            </a:r>
          </a:p>
          <a:p>
            <a:pPr marL="244291" indent="-244291"/>
            <a:endParaRPr lang="en-US" sz="1600" dirty="0">
              <a:latin typeface="Helvetica" pitchFamily="34" charset="0"/>
            </a:endParaRPr>
          </a:p>
          <a:p>
            <a:pPr marL="870821" lvl="1" indent="-361417">
              <a:buAutoNum type="alphaUcPeriod"/>
            </a:pPr>
            <a:r>
              <a:rPr lang="en-US" sz="1600" dirty="0">
                <a:latin typeface="Helvetica" pitchFamily="34" charset="0"/>
              </a:rPr>
              <a:t>One is a firsthand experience of riding in a hot air balloon while the other only gives factual information about how hot air balloons work. </a:t>
            </a:r>
            <a:endParaRPr lang="en-US" sz="1600" dirty="0" smtClean="0">
              <a:latin typeface="Helvetica" pitchFamily="34" charset="0"/>
            </a:endParaRPr>
          </a:p>
          <a:p>
            <a:pPr marL="870821" lvl="1" indent="-361417">
              <a:buAutoNum type="alphaUcPeriod"/>
            </a:pPr>
            <a:endParaRPr lang="en-US" sz="1600" dirty="0">
              <a:latin typeface="Helvetica" pitchFamily="34" charset="0"/>
            </a:endParaRPr>
          </a:p>
          <a:p>
            <a:pPr marL="870821" lvl="1" indent="-361417">
              <a:buAutoNum type="alphaUcPeriod"/>
            </a:pPr>
            <a:r>
              <a:rPr lang="en-US" sz="1600" dirty="0">
                <a:latin typeface="Helvetica" pitchFamily="34" charset="0"/>
              </a:rPr>
              <a:t>Both articles contain information about the parts of a hot air </a:t>
            </a:r>
            <a:r>
              <a:rPr lang="en-US" sz="1600" dirty="0" smtClean="0">
                <a:latin typeface="Helvetica" pitchFamily="34" charset="0"/>
              </a:rPr>
              <a:t>balloon but neither tells how far a balloon can fly. </a:t>
            </a:r>
          </a:p>
          <a:p>
            <a:pPr marL="870821" lvl="1" indent="-361417">
              <a:buAutoNum type="alphaUcPeriod"/>
            </a:pPr>
            <a:endParaRPr lang="en-US" sz="1600" dirty="0">
              <a:latin typeface="Helvetica" pitchFamily="34" charset="0"/>
            </a:endParaRPr>
          </a:p>
          <a:p>
            <a:pPr marL="870821" lvl="1" indent="-361417">
              <a:buAutoNum type="alphaUcPeriod"/>
            </a:pPr>
            <a:r>
              <a:rPr lang="en-US" sz="1600" dirty="0">
                <a:latin typeface="Helvetica" pitchFamily="34" charset="0"/>
              </a:rPr>
              <a:t>One of the articles includes a diagram of a hot air balloon while the other article does not include a diagram</a:t>
            </a:r>
            <a:r>
              <a:rPr lang="en-US" sz="1600" dirty="0" smtClean="0">
                <a:latin typeface="Helvetica" pitchFamily="34" charset="0"/>
              </a:rPr>
              <a:t>.</a:t>
            </a:r>
          </a:p>
          <a:p>
            <a:pPr marL="870821" lvl="1" indent="-361417">
              <a:buAutoNum type="alphaUcPeriod"/>
            </a:pPr>
            <a:endParaRPr lang="en-US" sz="1600" dirty="0">
              <a:latin typeface="Helvetica" pitchFamily="34" charset="0"/>
            </a:endParaRPr>
          </a:p>
          <a:p>
            <a:pPr marL="870821" lvl="1" indent="-361417">
              <a:buAutoNum type="alphaUcPeriod"/>
            </a:pPr>
            <a:r>
              <a:rPr lang="en-US" sz="1600" dirty="0">
                <a:latin typeface="Helvetica" pitchFamily="34" charset="0"/>
              </a:rPr>
              <a:t>Both articles discuss how a hot air balloon can be </a:t>
            </a:r>
            <a:r>
              <a:rPr lang="en-US" sz="1600" dirty="0" smtClean="0">
                <a:latin typeface="Helvetica" pitchFamily="34" charset="0"/>
              </a:rPr>
              <a:t>controlled, but neither explains why many people enjoy ballooning.</a:t>
            </a:r>
            <a:endParaRPr lang="en-US" sz="16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5" name="Rectangle 4"/>
          <p:cNvSpPr/>
          <p:nvPr/>
        </p:nvSpPr>
        <p:spPr>
          <a:xfrm>
            <a:off x="549591" y="801611"/>
            <a:ext cx="6460810" cy="2565089"/>
          </a:xfrm>
          <a:prstGeom prst="rect">
            <a:avLst/>
          </a:prstGeom>
        </p:spPr>
        <p:txBody>
          <a:bodyPr wrap="square" lIns="101881" tIns="50941" rIns="101881" bIns="50941">
            <a:spAutoFit/>
          </a:bodyPr>
          <a:lstStyle/>
          <a:p>
            <a:pPr marL="396875" indent="-396875"/>
            <a:r>
              <a:rPr lang="en-US" sz="1600" b="1" dirty="0" smtClean="0">
                <a:latin typeface="Helvetica" pitchFamily="34" charset="0"/>
              </a:rPr>
              <a:t>11. </a:t>
            </a:r>
            <a:r>
              <a:rPr lang="en-US" sz="1600" b="1" dirty="0">
                <a:latin typeface="Helvetica" pitchFamily="34" charset="0"/>
              </a:rPr>
              <a:t>Which is an example of </a:t>
            </a:r>
            <a:r>
              <a:rPr lang="en-US" sz="1600" b="1" dirty="0" smtClean="0">
                <a:latin typeface="Helvetica" pitchFamily="34" charset="0"/>
              </a:rPr>
              <a:t>a specific </a:t>
            </a:r>
            <a:r>
              <a:rPr lang="en-US" sz="1600" b="1" dirty="0">
                <a:latin typeface="Helvetica" pitchFamily="34" charset="0"/>
              </a:rPr>
              <a:t>point supported in both articles? </a:t>
            </a:r>
            <a:endParaRPr lang="en-US" sz="1600" b="1" dirty="0" smtClean="0">
              <a:latin typeface="Helvetica" pitchFamily="34" charset="0"/>
            </a:endParaRPr>
          </a:p>
          <a:p>
            <a:pPr marL="244291" indent="-244291"/>
            <a:endParaRPr lang="en-US" sz="1600" dirty="0">
              <a:latin typeface="Helvetica" pitchFamily="34" charset="0"/>
            </a:endParaRPr>
          </a:p>
          <a:p>
            <a:pPr marL="870821" lvl="1" indent="-361417">
              <a:buFont typeface="+mj-lt"/>
              <a:buAutoNum type="alphaUcPeriod"/>
            </a:pPr>
            <a:r>
              <a:rPr lang="en-US" sz="1600" dirty="0">
                <a:latin typeface="Helvetica" pitchFamily="34" charset="0"/>
              </a:rPr>
              <a:t>Mass is the amount of matter something has in it. </a:t>
            </a:r>
            <a:endParaRPr lang="en-US" sz="1600" dirty="0" smtClean="0">
              <a:latin typeface="Helvetica" pitchFamily="34" charset="0"/>
            </a:endParaRP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One cubic foot of air weights about an ounce</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Hot air is lighter than cold air</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air inside of the balloon swirls in patterns.</a:t>
            </a:r>
          </a:p>
        </p:txBody>
      </p:sp>
      <p:sp>
        <p:nvSpPr>
          <p:cNvPr id="7" name="Oval 6"/>
          <p:cNvSpPr/>
          <p:nvPr/>
        </p:nvSpPr>
        <p:spPr>
          <a:xfrm>
            <a:off x="808680" y="20841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8" name="Oval 7"/>
          <p:cNvSpPr/>
          <p:nvPr/>
        </p:nvSpPr>
        <p:spPr>
          <a:xfrm>
            <a:off x="824789" y="15448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9" name="Oval 8"/>
          <p:cNvSpPr/>
          <p:nvPr/>
        </p:nvSpPr>
        <p:spPr>
          <a:xfrm>
            <a:off x="761392" y="25760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0" name="Oval 9"/>
          <p:cNvSpPr/>
          <p:nvPr/>
        </p:nvSpPr>
        <p:spPr>
          <a:xfrm>
            <a:off x="777501" y="30467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69577" y="5566103"/>
            <a:ext cx="275105" cy="23711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45283" y="6530199"/>
            <a:ext cx="275105"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5282" y="7236160"/>
            <a:ext cx="275105"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745281" y="7927832"/>
            <a:ext cx="275105" cy="241881"/>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7" name="Straight Connector 16"/>
          <p:cNvCxnSpPr/>
          <p:nvPr/>
        </p:nvCxnSpPr>
        <p:spPr>
          <a:xfrm>
            <a:off x="549591" y="43905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128140105"/>
              </p:ext>
            </p:extLst>
          </p:nvPr>
        </p:nvGraphicFramePr>
        <p:xfrm>
          <a:off x="5486400" y="3581400"/>
          <a:ext cx="1592262" cy="701675"/>
        </p:xfrm>
        <a:graphic>
          <a:graphicData uri="http://schemas.openxmlformats.org/drawingml/2006/table">
            <a:tbl>
              <a:tblPr firstRow="1" firstCol="1" bandRow="1"/>
              <a:tblGrid>
                <a:gridCol w="1592262"/>
              </a:tblGrid>
              <a:tr h="133536">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RI.5.6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561467">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Categorize specific points from multiple accounts with similar points of view (no contrasting at this point, just comparing).</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0236195"/>
              </p:ext>
            </p:extLst>
          </p:nvPr>
        </p:nvGraphicFramePr>
        <p:xfrm>
          <a:off x="5137869" y="8595360"/>
          <a:ext cx="1905000" cy="701040"/>
        </p:xfrm>
        <a:graphic>
          <a:graphicData uri="http://schemas.openxmlformats.org/drawingml/2006/table">
            <a:tbl>
              <a:tblPr firstRow="1" firstCol="1" bandRow="1"/>
              <a:tblGrid>
                <a:gridCol w="1905000"/>
              </a:tblGrid>
              <a:tr h="133536">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RI.5.6   DOK </a:t>
                      </a:r>
                      <a:r>
                        <a:rPr lang="en-US" sz="800" b="1" dirty="0">
                          <a:solidFill>
                            <a:srgbClr val="000000"/>
                          </a:solidFill>
                          <a:effectLst/>
                          <a:latin typeface="Calibri"/>
                          <a:ea typeface="Times New Roman"/>
                          <a:cs typeface="Times New Roman"/>
                        </a:rPr>
                        <a:t>4 - AN</a:t>
                      </a:r>
                      <a:r>
                        <a:rPr lang="en-US" sz="800" dirty="0">
                          <a:solidFill>
                            <a:srgbClr val="000000"/>
                          </a:solidFill>
                          <a:effectLst/>
                          <a:latin typeface="Calibri"/>
                          <a:ea typeface="Times New Roman"/>
                          <a:cs typeface="Times New Roman"/>
                        </a:rPr>
                        <a:t>N</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54559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Analyze (compare and contrast) multiple accounts of the same event or topic, noting important similarities and differences in the point of view they represent (</a:t>
                      </a:r>
                      <a:r>
                        <a:rPr lang="en-US" sz="800" b="1" dirty="0" err="1">
                          <a:solidFill>
                            <a:srgbClr val="000000"/>
                          </a:solidFill>
                          <a:effectLst/>
                          <a:latin typeface="Calibri"/>
                          <a:ea typeface="Times New Roman"/>
                          <a:cs typeface="Times New Roman"/>
                        </a:rPr>
                        <a:t>venn</a:t>
                      </a:r>
                      <a:r>
                        <a:rPr lang="en-US" sz="800" b="1"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162864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73893" y="537769"/>
            <a:ext cx="6336507" cy="3303753"/>
          </a:xfrm>
          <a:prstGeom prst="rect">
            <a:avLst/>
          </a:prstGeom>
        </p:spPr>
        <p:txBody>
          <a:bodyPr wrap="square" lIns="101881" tIns="50941" rIns="101881" bIns="50941">
            <a:spAutoFit/>
          </a:bodyPr>
          <a:lstStyle/>
          <a:p>
            <a:pPr marL="426673" indent="-426673"/>
            <a:r>
              <a:rPr lang="en-US" sz="1600" b="1" dirty="0">
                <a:latin typeface="Helvetica" pitchFamily="34" charset="0"/>
              </a:rPr>
              <a:t>13. </a:t>
            </a:r>
            <a:r>
              <a:rPr lang="en-US" sz="1600" b="1" dirty="0" smtClean="0">
                <a:latin typeface="Helvetica" pitchFamily="34" charset="0"/>
              </a:rPr>
              <a:t> What </a:t>
            </a:r>
            <a:r>
              <a:rPr lang="en-US" sz="1600" b="1" dirty="0">
                <a:latin typeface="Helvetica" pitchFamily="34" charset="0"/>
              </a:rPr>
              <a:t>information from </a:t>
            </a:r>
            <a:r>
              <a:rPr lang="en-US" sz="1600" b="1" dirty="0" smtClean="0">
                <a:latin typeface="Helvetica" pitchFamily="34" charset="0"/>
              </a:rPr>
              <a:t>“How </a:t>
            </a:r>
            <a:r>
              <a:rPr lang="en-US" sz="1600" b="1" dirty="0">
                <a:latin typeface="Helvetica" pitchFamily="34" charset="0"/>
              </a:rPr>
              <a:t>a Hot-Air Balloon </a:t>
            </a:r>
            <a:r>
              <a:rPr lang="en-US" sz="1600" b="1" dirty="0" smtClean="0">
                <a:latin typeface="Helvetica" pitchFamily="34" charset="0"/>
              </a:rPr>
              <a:t>Works” </a:t>
            </a:r>
            <a:r>
              <a:rPr lang="en-US" sz="1600" b="1" dirty="0">
                <a:latin typeface="Helvetica" pitchFamily="34" charset="0"/>
              </a:rPr>
              <a:t>is not found in </a:t>
            </a:r>
            <a:r>
              <a:rPr lang="en-US" sz="1600" b="1" dirty="0" smtClean="0">
                <a:latin typeface="Helvetica" pitchFamily="34" charset="0"/>
              </a:rPr>
              <a:t>“Adventure </a:t>
            </a:r>
            <a:r>
              <a:rPr lang="en-US" sz="1600" b="1" dirty="0">
                <a:latin typeface="Helvetica" pitchFamily="34" charset="0"/>
              </a:rPr>
              <a:t>on a Hot Air Balloon</a:t>
            </a:r>
            <a:r>
              <a:rPr lang="en-US" sz="1600" b="1" dirty="0" smtClean="0">
                <a:latin typeface="Helvetica" pitchFamily="34" charset="0"/>
              </a:rPr>
              <a:t>?”</a:t>
            </a:r>
            <a:endParaRPr lang="en-US" sz="1600" b="1" dirty="0">
              <a:latin typeface="Helvetica" pitchFamily="34" charset="0"/>
            </a:endParaRPr>
          </a:p>
          <a:p>
            <a:pPr marL="361417" indent="-361417">
              <a:buAutoNum type="arabicPeriod" startAt="6"/>
            </a:pPr>
            <a:endParaRPr lang="en-US" sz="1600" b="1" dirty="0">
              <a:latin typeface="Helvetica" pitchFamily="34" charset="0"/>
            </a:endParaRPr>
          </a:p>
          <a:p>
            <a:pPr marL="870821" lvl="1" indent="-361417">
              <a:buFont typeface="+mj-lt"/>
              <a:buAutoNum type="alphaUcPeriod"/>
            </a:pPr>
            <a:r>
              <a:rPr lang="en-US" sz="1600" dirty="0" smtClean="0">
                <a:latin typeface="Helvetica" pitchFamily="34" charset="0"/>
              </a:rPr>
              <a:t>the </a:t>
            </a:r>
            <a:r>
              <a:rPr lang="en-US" sz="1600" dirty="0">
                <a:latin typeface="Helvetica" pitchFamily="34" charset="0"/>
              </a:rPr>
              <a:t>amount of weight in the basket compared to the cubic feet of hot air in the </a:t>
            </a:r>
            <a:r>
              <a:rPr lang="en-US" sz="1600" dirty="0" smtClean="0">
                <a:latin typeface="Helvetica" pitchFamily="34" charset="0"/>
              </a:rPr>
              <a:t>envelope</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smtClean="0">
                <a:latin typeface="Helvetica" pitchFamily="34" charset="0"/>
              </a:rPr>
              <a:t>how </a:t>
            </a:r>
            <a:r>
              <a:rPr lang="en-US" sz="1600" dirty="0">
                <a:latin typeface="Helvetica" pitchFamily="34" charset="0"/>
              </a:rPr>
              <a:t>to raise the hot air balloon with air and </a:t>
            </a:r>
            <a:r>
              <a:rPr lang="en-US" sz="1600" dirty="0" smtClean="0">
                <a:latin typeface="Helvetica" pitchFamily="34" charset="0"/>
              </a:rPr>
              <a:t>propane</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smtClean="0">
                <a:latin typeface="Helvetica" pitchFamily="34" charset="0"/>
              </a:rPr>
              <a:t>how </a:t>
            </a:r>
            <a:r>
              <a:rPr lang="en-US" sz="1600" dirty="0">
                <a:latin typeface="Helvetica" pitchFamily="34" charset="0"/>
              </a:rPr>
              <a:t>to lower the balloon by releasing hot air through the parachute </a:t>
            </a:r>
            <a:r>
              <a:rPr lang="en-US" sz="1600" dirty="0" smtClean="0">
                <a:latin typeface="Helvetica" pitchFamily="34" charset="0"/>
              </a:rPr>
              <a:t>valve</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smtClean="0">
                <a:latin typeface="Helvetica" pitchFamily="34" charset="0"/>
              </a:rPr>
              <a:t>information </a:t>
            </a:r>
            <a:r>
              <a:rPr lang="en-US" sz="1600" dirty="0">
                <a:latin typeface="Helvetica" pitchFamily="34" charset="0"/>
              </a:rPr>
              <a:t>on the 3 main parts; envelope, burner, and </a:t>
            </a:r>
            <a:r>
              <a:rPr lang="en-US" sz="1600" dirty="0" smtClean="0">
                <a:latin typeface="Helvetica" pitchFamily="34" charset="0"/>
              </a:rPr>
              <a:t>basket</a:t>
            </a:r>
            <a:endParaRPr lang="en-US" sz="16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cxnSp>
        <p:nvCxnSpPr>
          <p:cNvPr id="12" name="Straight Connector 11"/>
          <p:cNvCxnSpPr/>
          <p:nvPr/>
        </p:nvCxnSpPr>
        <p:spPr>
          <a:xfrm>
            <a:off x="445294" y="45199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991045" y="58007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988663" y="62824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91045" y="67722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68525" y="7304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968525" y="32668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981074" y="12836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969168" y="20699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81074" y="25297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061389214"/>
              </p:ext>
            </p:extLst>
          </p:nvPr>
        </p:nvGraphicFramePr>
        <p:xfrm>
          <a:off x="5410200" y="3780183"/>
          <a:ext cx="1681957" cy="609600"/>
        </p:xfrm>
        <a:graphic>
          <a:graphicData uri="http://schemas.openxmlformats.org/drawingml/2006/table">
            <a:tbl>
              <a:tblPr firstRow="1" firstCol="1" bandRow="1"/>
              <a:tblGrid>
                <a:gridCol w="1681957"/>
              </a:tblGrid>
              <a:tr h="133011">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46939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Make lists or categories (graphs) of similar information found in several texts about the same topic</a:t>
                      </a:r>
                      <a:r>
                        <a:rPr lang="en-US" sz="8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15112034"/>
              </p:ext>
            </p:extLst>
          </p:nvPr>
        </p:nvGraphicFramePr>
        <p:xfrm>
          <a:off x="5410200" y="7924800"/>
          <a:ext cx="1676400" cy="841248"/>
        </p:xfrm>
        <a:graphic>
          <a:graphicData uri="http://schemas.openxmlformats.org/drawingml/2006/table">
            <a:tbl>
              <a:tblPr firstRow="1" firstCol="1" bandRow="1"/>
              <a:tblGrid>
                <a:gridCol w="1676400"/>
              </a:tblGrid>
              <a:tr h="133011">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RI.5.9</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ANs</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616485">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Using a provided prompt about a topic, student determines what is relevant or not to the prompt using several sources (planning, graphic organizers</a:t>
                      </a:r>
                      <a:r>
                        <a:rPr lang="en-US" sz="8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18" name="Rectangle 17"/>
          <p:cNvSpPr/>
          <p:nvPr/>
        </p:nvSpPr>
        <p:spPr>
          <a:xfrm>
            <a:off x="673893" y="5284999"/>
            <a:ext cx="6565107" cy="2411201"/>
          </a:xfrm>
          <a:prstGeom prst="rect">
            <a:avLst/>
          </a:prstGeom>
        </p:spPr>
        <p:txBody>
          <a:bodyPr wrap="square" lIns="101881" tIns="50941" rIns="101881" bIns="50941">
            <a:spAutoFit/>
          </a:bodyPr>
          <a:lstStyle/>
          <a:p>
            <a:pPr marL="366437" indent="-366437"/>
            <a:r>
              <a:rPr lang="en-US" sz="1600" b="1" dirty="0" smtClean="0">
                <a:latin typeface="Helvetica" pitchFamily="34" charset="0"/>
              </a:rPr>
              <a:t>14. </a:t>
            </a:r>
            <a:r>
              <a:rPr lang="en-US" sz="1600" b="1" dirty="0">
                <a:latin typeface="Helvetica" pitchFamily="34" charset="0"/>
              </a:rPr>
              <a:t>How does the size of the balloon affect its flight</a:t>
            </a:r>
            <a:r>
              <a:rPr lang="en-US" sz="1600" b="1" dirty="0" smtClean="0">
                <a:latin typeface="Helvetica" pitchFamily="34" charset="0"/>
              </a:rPr>
              <a:t>?</a:t>
            </a:r>
          </a:p>
          <a:p>
            <a:pPr marL="366437" indent="-366437"/>
            <a:endParaRPr lang="en-US" sz="1600" b="1" dirty="0" smtClean="0">
              <a:latin typeface="Helvetica" pitchFamily="34" charset="0"/>
            </a:endParaRPr>
          </a:p>
          <a:p>
            <a:pPr marL="870821" lvl="1" indent="-361417">
              <a:buFont typeface="+mj-lt"/>
              <a:buAutoNum type="alphaUcPeriod"/>
            </a:pPr>
            <a:r>
              <a:rPr lang="en-US" sz="1600" dirty="0">
                <a:latin typeface="Helvetica" pitchFamily="34" charset="0"/>
              </a:rPr>
              <a:t>The larger the </a:t>
            </a:r>
            <a:r>
              <a:rPr lang="en-US" sz="1600" dirty="0" smtClean="0">
                <a:latin typeface="Helvetica" pitchFamily="34" charset="0"/>
              </a:rPr>
              <a:t>balloon, </a:t>
            </a:r>
            <a:r>
              <a:rPr lang="en-US" sz="1600" dirty="0">
                <a:latin typeface="Helvetica" pitchFamily="34" charset="0"/>
              </a:rPr>
              <a:t>the greater weight it will carry</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larger the </a:t>
            </a:r>
            <a:r>
              <a:rPr lang="en-US" sz="1600" dirty="0" smtClean="0">
                <a:latin typeface="Helvetica" pitchFamily="34" charset="0"/>
              </a:rPr>
              <a:t>balloon, </a:t>
            </a:r>
            <a:r>
              <a:rPr lang="en-US" sz="1600" dirty="0">
                <a:latin typeface="Helvetica" pitchFamily="34" charset="0"/>
              </a:rPr>
              <a:t>the larger the parachute valve</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larger the </a:t>
            </a:r>
            <a:r>
              <a:rPr lang="en-US" sz="1600" dirty="0" smtClean="0">
                <a:latin typeface="Helvetica" pitchFamily="34" charset="0"/>
              </a:rPr>
              <a:t>balloon, </a:t>
            </a:r>
            <a:r>
              <a:rPr lang="en-US" sz="1600" dirty="0">
                <a:latin typeface="Helvetica" pitchFamily="34" charset="0"/>
              </a:rPr>
              <a:t>the larger the basket</a:t>
            </a:r>
            <a:r>
              <a:rPr lang="en-US" sz="1600" dirty="0" smtClean="0">
                <a:latin typeface="Helvetica" pitchFamily="34" charset="0"/>
              </a:rPr>
              <a:t>.</a:t>
            </a:r>
          </a:p>
          <a:p>
            <a:pPr marL="870821" lvl="1" indent="-361417">
              <a:buFont typeface="+mj-lt"/>
              <a:buAutoNum type="alphaUcPeriod"/>
            </a:pPr>
            <a:endParaRPr lang="en-US" sz="1600" dirty="0">
              <a:latin typeface="Helvetica" pitchFamily="34" charset="0"/>
            </a:endParaRPr>
          </a:p>
          <a:p>
            <a:pPr marL="870821" lvl="1" indent="-361417">
              <a:buFont typeface="+mj-lt"/>
              <a:buAutoNum type="alphaUcPeriod"/>
            </a:pPr>
            <a:r>
              <a:rPr lang="en-US" sz="1600" dirty="0">
                <a:latin typeface="Helvetica" pitchFamily="34" charset="0"/>
              </a:rPr>
              <a:t>The larger the </a:t>
            </a:r>
            <a:r>
              <a:rPr lang="en-US" sz="1600" dirty="0" smtClean="0">
                <a:latin typeface="Helvetica" pitchFamily="34" charset="0"/>
              </a:rPr>
              <a:t>balloon, </a:t>
            </a:r>
            <a:r>
              <a:rPr lang="en-US" sz="1600" dirty="0">
                <a:latin typeface="Helvetica" pitchFamily="34" charset="0"/>
              </a:rPr>
              <a:t>the higher it will fly.</a:t>
            </a:r>
          </a:p>
        </p:txBody>
      </p:sp>
    </p:spTree>
    <p:extLst>
      <p:ext uri="{BB962C8B-B14F-4D97-AF65-F5344CB8AC3E}">
        <p14:creationId xmlns:p14="http://schemas.microsoft.com/office/powerpoint/2010/main" val="323448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7458727"/>
          </a:xfrm>
          <a:prstGeom prst="rect">
            <a:avLst/>
          </a:prstGeom>
          <a:noFill/>
        </p:spPr>
        <p:txBody>
          <a:bodyPr wrap="square" lIns="101873" tIns="50936" rIns="101873" bIns="50936" rtlCol="0">
            <a:spAutoFit/>
          </a:bodyPr>
          <a:lstStyle/>
          <a:p>
            <a:endParaRPr lang="en-US" sz="1100" dirty="0"/>
          </a:p>
          <a:p>
            <a:endParaRPr lang="en-US" sz="1100" dirty="0"/>
          </a:p>
          <a:p>
            <a:pPr lvl="0"/>
            <a:endParaRPr lang="en-US" sz="1200" dirty="0">
              <a:solidFill>
                <a:prstClr val="black"/>
              </a:solidFill>
            </a:endParaRPr>
          </a:p>
          <a:p>
            <a:pPr lvl="0"/>
            <a:r>
              <a:rPr lang="en-US" sz="1200" dirty="0">
                <a:solidFill>
                  <a:prstClr val="black"/>
                </a:solidFill>
              </a:rPr>
              <a:t>This is a pre-assessment to measure the task of writing an </a:t>
            </a:r>
            <a:r>
              <a:rPr lang="en-US" sz="1200" b="1" u="sng" dirty="0">
                <a:solidFill>
                  <a:prstClr val="black"/>
                </a:solidFill>
              </a:rPr>
              <a:t>opinion piece</a:t>
            </a:r>
            <a:r>
              <a:rPr lang="en-US" sz="1200" b="1" dirty="0">
                <a:solidFill>
                  <a:prstClr val="black"/>
                </a:solidFill>
              </a:rPr>
              <a:t>. </a:t>
            </a:r>
            <a:r>
              <a:rPr lang="en-US" sz="1200" dirty="0">
                <a:solidFill>
                  <a:prstClr val="black"/>
                </a:solidFill>
              </a:rPr>
              <a:t>Full compositions are always part of a </a:t>
            </a:r>
            <a:r>
              <a:rPr lang="en-US" sz="1200" b="1" dirty="0">
                <a:solidFill>
                  <a:prstClr val="black"/>
                </a:solidFill>
              </a:rPr>
              <a:t>Performance Task</a:t>
            </a:r>
            <a:r>
              <a:rPr lang="en-US" sz="1200" dirty="0">
                <a:solidFill>
                  <a:prstClr val="black"/>
                </a:solidFill>
              </a:rPr>
              <a:t>.   A complete Performance Task would have:</a:t>
            </a:r>
          </a:p>
          <a:p>
            <a:pPr lvl="0" defTabSz="1018809"/>
            <a:endParaRPr lang="en-US" sz="1100" dirty="0">
              <a:solidFill>
                <a:prstClr val="black"/>
              </a:solidFill>
            </a:endParaRPr>
          </a:p>
          <a:p>
            <a:pPr lvl="0" defTabSz="1018809"/>
            <a:r>
              <a:rPr lang="en-US" sz="1100" b="1" i="1" dirty="0">
                <a:solidFill>
                  <a:prstClr val="black"/>
                </a:solidFill>
              </a:rPr>
              <a:t>Part 1</a:t>
            </a:r>
          </a:p>
          <a:p>
            <a:pPr marL="181691" lvl="0" indent="-181691" defTabSz="1018809">
              <a:buFont typeface="Arial" panose="020B0604020202020204" pitchFamily="34" charset="0"/>
              <a:buChar char="•"/>
            </a:pPr>
            <a:r>
              <a:rPr lang="en-US" sz="1100" dirty="0">
                <a:solidFill>
                  <a:prstClr val="black"/>
                </a:solidFill>
              </a:rPr>
              <a:t>A classroom activity (30 Minutes)</a:t>
            </a:r>
          </a:p>
          <a:p>
            <a:pPr marL="181691" lvl="0" indent="-181691" defTabSz="1018809">
              <a:buFont typeface="Arial" panose="020B0604020202020204" pitchFamily="34" charset="0"/>
              <a:buChar char="•"/>
            </a:pPr>
            <a:r>
              <a:rPr lang="en-US" sz="1100" dirty="0">
                <a:solidFill>
                  <a:prstClr val="black"/>
                </a:solidFill>
              </a:rPr>
              <a:t>Passages or stimuli to read </a:t>
            </a:r>
          </a:p>
          <a:p>
            <a:pPr marL="181691" lvl="0" indent="-181691" defTabSz="1018809">
              <a:buFont typeface="Arial" panose="020B0604020202020204" pitchFamily="34" charset="0"/>
              <a:buChar char="•"/>
            </a:pPr>
            <a:r>
              <a:rPr lang="en-US" sz="1100" dirty="0">
                <a:solidFill>
                  <a:prstClr val="black"/>
                </a:solidFill>
              </a:rPr>
              <a:t>3 research questions </a:t>
            </a:r>
          </a:p>
          <a:p>
            <a:pPr marL="181691" lvl="0" indent="-181691" defTabSz="1018809">
              <a:buFont typeface="Arial" panose="020B0604020202020204" pitchFamily="34" charset="0"/>
              <a:buChar char="•"/>
            </a:pPr>
            <a:r>
              <a:rPr lang="en-US" sz="1100" dirty="0">
                <a:solidFill>
                  <a:prstClr val="black"/>
                </a:solidFill>
              </a:rPr>
              <a:t>There may be other constructed response questions</a:t>
            </a:r>
            <a:r>
              <a:rPr lang="en-US" sz="1100" dirty="0" smtClean="0">
                <a:solidFill>
                  <a:prstClr val="black"/>
                </a:solidFill>
              </a:rPr>
              <a:t>.</a:t>
            </a:r>
          </a:p>
          <a:p>
            <a:pPr marL="181691" lvl="0" indent="-181691" defTabSz="1018809">
              <a:buFont typeface="Arial" panose="020B0604020202020204" pitchFamily="34" charset="0"/>
              <a:buChar char="•"/>
            </a:pPr>
            <a:endParaRPr lang="en-US" sz="1100" dirty="0">
              <a:solidFill>
                <a:prstClr val="black"/>
              </a:solidFill>
            </a:endParaRPr>
          </a:p>
          <a:p>
            <a:r>
              <a:rPr lang="en-US" sz="1100" b="1" i="1" dirty="0" smtClean="0"/>
              <a:t>Part </a:t>
            </a:r>
            <a:r>
              <a:rPr lang="en-US" sz="1100" b="1" i="1" dirty="0"/>
              <a:t>2</a:t>
            </a:r>
          </a:p>
          <a:p>
            <a:pPr marL="181691" indent="-181691">
              <a:buFont typeface="Arial" panose="020B0604020202020204" pitchFamily="34" charset="0"/>
              <a:buChar char="•"/>
            </a:pPr>
            <a:r>
              <a:rPr lang="en-US" sz="1100" dirty="0"/>
              <a:t>A Full-Composition (70 Minutes)</a:t>
            </a:r>
          </a:p>
          <a:p>
            <a:r>
              <a:rPr lang="en-US" sz="1100" dirty="0"/>
              <a:t>Students should have access to spell-check resources but no grammar-check resources.  Students can refer back to their passages, notes and 3 research questions and any other constructed responses, as often they’d like.</a:t>
            </a:r>
            <a:r>
              <a:rPr lang="en-US" sz="1100" dirty="0">
                <a:solidFill>
                  <a:srgbClr val="FF0000"/>
                </a:solidFill>
              </a:rPr>
              <a:t>  </a:t>
            </a:r>
            <a:r>
              <a:rPr lang="en-US" sz="1100" dirty="0"/>
              <a:t>The note-taking forms in this pre-assessment were created for informational text.  If you choose to use these, please have your students take notes while reading the informational passages</a:t>
            </a:r>
            <a:r>
              <a:rPr lang="en-US" sz="1200" dirty="0"/>
              <a:t>.</a:t>
            </a:r>
          </a:p>
          <a:p>
            <a:endParaRPr lang="en-US" sz="1200" dirty="0"/>
          </a:p>
          <a:p>
            <a:r>
              <a:rPr lang="en-US" sz="1100" u="sng" dirty="0"/>
              <a:t>Directions</a:t>
            </a:r>
          </a:p>
          <a:p>
            <a:r>
              <a:rPr lang="en-US" sz="1100" b="1" dirty="0"/>
              <a:t>30 minutes</a:t>
            </a:r>
          </a:p>
          <a:p>
            <a:pPr marL="242253" indent="-242253">
              <a:buAutoNum type="arabicPeriod"/>
            </a:pPr>
            <a:r>
              <a:rPr lang="en-US" sz="1100" dirty="0"/>
              <a:t>You may wish to have a 30 minute classroom activity.  The purpose of a PT activity is to  ensure that all students are familiar with the concepts of the topic and know and  understand key terms (vocabulary) that are at the upper end of their grade level (words they would not normally know or are unfamiliar to their background or culture).The classroom activity </a:t>
            </a:r>
            <a:r>
              <a:rPr lang="en-US" sz="1100" b="1" dirty="0"/>
              <a:t>DOES NOT </a:t>
            </a:r>
            <a:r>
              <a:rPr lang="en-US" sz="1100" dirty="0"/>
              <a:t>pre-teach 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read the passages you may read them to those students but please make note of the accommodation.   Remind students to take notes as they read.  During an actual SBAC assessment 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(opinion piece).</a:t>
            </a:r>
          </a:p>
          <a:p>
            <a:endParaRPr lang="en-US" sz="1100" dirty="0"/>
          </a:p>
          <a:p>
            <a:r>
              <a:rPr lang="en-US" sz="1100" b="1" u="sng" dirty="0"/>
              <a:t>SCORING</a:t>
            </a:r>
          </a:p>
          <a:p>
            <a:r>
              <a:rPr lang="en-US" sz="1100" dirty="0"/>
              <a:t>An opinion Rubric 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a:t>Conventions</a:t>
            </a:r>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793118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cxnSp>
        <p:nvCxnSpPr>
          <p:cNvPr id="10" name="Straight Connector 9"/>
          <p:cNvCxnSpPr/>
          <p:nvPr/>
        </p:nvCxnSpPr>
        <p:spPr>
          <a:xfrm>
            <a:off x="380999" y="4876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5" name="Table 24"/>
          <p:cNvGraphicFramePr>
            <a:graphicFrameLocks noGrp="1"/>
          </p:cNvGraphicFramePr>
          <p:nvPr>
            <p:extLst>
              <p:ext uri="{D42A27DB-BD31-4B8C-83A1-F6EECF244321}">
                <p14:modId xmlns:p14="http://schemas.microsoft.com/office/powerpoint/2010/main" val="2317931977"/>
              </p:ext>
            </p:extLst>
          </p:nvPr>
        </p:nvGraphicFramePr>
        <p:xfrm>
          <a:off x="242887" y="99720"/>
          <a:ext cx="7367588" cy="4046280"/>
        </p:xfrm>
        <a:graphic>
          <a:graphicData uri="http://schemas.openxmlformats.org/drawingml/2006/table">
            <a:tbl>
              <a:tblPr firstRow="1" bandRow="1">
                <a:tableStyleId>{5940675A-B579-460E-94D1-54222C63F5DA}</a:tableStyleId>
              </a:tblPr>
              <a:tblGrid>
                <a:gridCol w="7367588"/>
              </a:tblGrid>
              <a:tr h="890880">
                <a:tc>
                  <a:txBody>
                    <a:bodyPr/>
                    <a:lstStyle/>
                    <a:p>
                      <a:pPr marL="400050" marR="0" indent="-347663" algn="l" defTabSz="914400" rtl="0" eaLnBrk="1" fontAlgn="base" latinLnBrk="0" hangingPunct="1">
                        <a:lnSpc>
                          <a:spcPct val="100000"/>
                        </a:lnSpc>
                        <a:spcBef>
                          <a:spcPct val="0"/>
                        </a:spcBef>
                        <a:spcAft>
                          <a:spcPct val="0"/>
                        </a:spcAft>
                        <a:buClrTx/>
                        <a:buSzTx/>
                        <a:buFontTx/>
                        <a:buNone/>
                        <a:tabLst/>
                        <a:defRPr/>
                      </a:pPr>
                      <a:r>
                        <a:rPr lang="en-US" sz="1600" b="1" dirty="0" smtClean="0">
                          <a:latin typeface="Helvetica" pitchFamily="34" charset="0"/>
                        </a:rPr>
                        <a:t>15.  </a:t>
                      </a:r>
                      <a:r>
                        <a:rPr lang="en-US" sz="1600" b="1" i="0" u="none" dirty="0" smtClean="0">
                          <a:latin typeface="Helvetica" pitchFamily="34" charset="0"/>
                        </a:rPr>
                        <a:t>In what ways are the articles “How a Hot-Air Balloon Works” and “Adventure on a Hot Air Balloon,” similar and different? Use evidence from both articles to support your answers. </a:t>
                      </a:r>
                      <a:endParaRPr lang="en-US" sz="1600" b="1" i="0" u="none" dirty="0" smtClean="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786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58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6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2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8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4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940">
                <a:tc>
                  <a:txBody>
                    <a:bodyPr/>
                    <a:lstStyle/>
                    <a:p>
                      <a:endParaRPr lang="en-US" sz="1400" dirty="0">
                        <a:solidFill>
                          <a:schemeClr val="tx1"/>
                        </a:solidFill>
                        <a:latin typeface="Helvetica"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69953432"/>
              </p:ext>
            </p:extLst>
          </p:nvPr>
        </p:nvGraphicFramePr>
        <p:xfrm>
          <a:off x="228600" y="4971591"/>
          <a:ext cx="7367588" cy="4096209"/>
        </p:xfrm>
        <a:graphic>
          <a:graphicData uri="http://schemas.openxmlformats.org/drawingml/2006/table">
            <a:tbl>
              <a:tblPr firstRow="1" bandRow="1">
                <a:tableStyleId>{5940675A-B579-460E-94D1-54222C63F5DA}</a:tableStyleId>
              </a:tblPr>
              <a:tblGrid>
                <a:gridCol w="7367588"/>
              </a:tblGrid>
              <a:tr h="625269">
                <a:tc>
                  <a:txBody>
                    <a:bodyPr/>
                    <a:lstStyle/>
                    <a:p>
                      <a:pPr marL="457200" marR="0" lvl="0" indent="-338138"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Helvetica" pitchFamily="34" charset="0"/>
                        </a:rPr>
                        <a:t>16. What information from “</a:t>
                      </a:r>
                      <a:r>
                        <a:rPr lang="en-US" sz="1600" b="1" i="0" u="none" dirty="0" smtClean="0">
                          <a:latin typeface="Helvetica" pitchFamily="34" charset="0"/>
                        </a:rPr>
                        <a:t>How a Hot-Air Balloon Works” supports that Keith correctly controlled his balloon in “Adventures</a:t>
                      </a:r>
                      <a:r>
                        <a:rPr lang="en-US" sz="1600" b="1" i="0" u="none" baseline="0" dirty="0" smtClean="0">
                          <a:latin typeface="Helvetica" pitchFamily="34" charset="0"/>
                        </a:rPr>
                        <a:t> </a:t>
                      </a:r>
                      <a:r>
                        <a:rPr lang="en-US" sz="1600" b="1" i="0" u="none" dirty="0" smtClean="0">
                          <a:latin typeface="Helvetica" pitchFamily="34" charset="0"/>
                        </a:rPr>
                        <a:t>on a Balloon?”</a:t>
                      </a:r>
                      <a:r>
                        <a:rPr lang="en-US" sz="1600" b="1" i="0" u="none" baseline="0" dirty="0" smtClean="0">
                          <a:latin typeface="Helvetica" pitchFamily="34" charset="0"/>
                        </a:rPr>
                        <a:t> </a:t>
                      </a:r>
                      <a:endParaRPr lang="en-US" sz="1200" b="0" i="0" u="none"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4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339">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27829154"/>
              </p:ext>
            </p:extLst>
          </p:nvPr>
        </p:nvGraphicFramePr>
        <p:xfrm>
          <a:off x="5867400" y="4191000"/>
          <a:ext cx="1668462" cy="560832"/>
        </p:xfrm>
        <a:graphic>
          <a:graphicData uri="http://schemas.openxmlformats.org/drawingml/2006/table">
            <a:tbl>
              <a:tblPr firstRow="1" firstCol="1" bandRow="1"/>
              <a:tblGrid>
                <a:gridCol w="1668462"/>
              </a:tblGrid>
              <a:tr h="133536">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RI.5.6   DOK </a:t>
                      </a:r>
                      <a:r>
                        <a:rPr lang="en-US" sz="800" b="1" dirty="0">
                          <a:solidFill>
                            <a:srgbClr val="000000"/>
                          </a:solidFill>
                          <a:effectLst/>
                          <a:latin typeface="Calibri"/>
                          <a:ea typeface="Times New Roman"/>
                          <a:cs typeface="Times New Roman"/>
                        </a:rPr>
                        <a:t>4 - SYV</a:t>
                      </a:r>
                      <a:endParaRPr lang="en-US" sz="800" dirty="0">
                        <a:effectLst/>
                        <a:latin typeface="Calibri"/>
                        <a:ea typeface="Calibri"/>
                        <a:cs typeface="Times New Roman"/>
                      </a:endParaRPr>
                    </a:p>
                  </a:txBody>
                  <a:tcPr marL="33154" marR="331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409067">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Synthesize specific points across multiple texts on the same event or topic to articulate a new perspective.</a:t>
                      </a:r>
                      <a:endParaRPr lang="en-US" sz="800" dirty="0">
                        <a:effectLst/>
                        <a:latin typeface="Calibri"/>
                        <a:ea typeface="Calibri"/>
                        <a:cs typeface="Times New Roman"/>
                      </a:endParaRPr>
                    </a:p>
                  </a:txBody>
                  <a:tcPr marL="33154" marR="3315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97536637"/>
              </p:ext>
            </p:extLst>
          </p:nvPr>
        </p:nvGraphicFramePr>
        <p:xfrm>
          <a:off x="228600" y="9067801"/>
          <a:ext cx="2514600" cy="560832"/>
        </p:xfrm>
        <a:graphic>
          <a:graphicData uri="http://schemas.openxmlformats.org/drawingml/2006/table">
            <a:tbl>
              <a:tblPr firstRow="1" firstCol="1" bandRow="1"/>
              <a:tblGrid>
                <a:gridCol w="2514600"/>
              </a:tblGrid>
              <a:tr h="76199">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RI.5.9  DOK </a:t>
                      </a:r>
                      <a:r>
                        <a:rPr lang="en-US" sz="800" b="1" dirty="0">
                          <a:solidFill>
                            <a:srgbClr val="000000"/>
                          </a:solidFill>
                          <a:effectLst/>
                          <a:latin typeface="Calibri"/>
                          <a:ea typeface="Times New Roman"/>
                          <a:cs typeface="Times New Roman"/>
                        </a:rPr>
                        <a:t>4 - 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r>
              <a:tr h="39319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Gather and organize topic specific information from multiple texts for a purpose (essay or speech) to speak knowledgeably about a topic</a:t>
                      </a:r>
                      <a:r>
                        <a:rPr lang="en-US" sz="8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540840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75083467"/>
              </p:ext>
            </p:extLst>
          </p:nvPr>
        </p:nvGraphicFramePr>
        <p:xfrm>
          <a:off x="304800" y="76200"/>
          <a:ext cx="7043738" cy="6754337"/>
        </p:xfrm>
        <a:graphic>
          <a:graphicData uri="http://schemas.openxmlformats.org/drawingml/2006/table">
            <a:tbl>
              <a:tblPr firstRow="1" bandRow="1">
                <a:tableStyleId>{5940675A-B579-460E-94D1-54222C63F5DA}</a:tableStyleId>
              </a:tblPr>
              <a:tblGrid>
                <a:gridCol w="7043738"/>
              </a:tblGrid>
              <a:tr h="3557798">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400" b="1" dirty="0" smtClean="0">
                          <a:solidFill>
                            <a:schemeClr val="tx1"/>
                          </a:solidFill>
                          <a:latin typeface="Helvetica" pitchFamily="34" charset="0"/>
                        </a:rPr>
                        <a:t>A student</a:t>
                      </a:r>
                      <a:r>
                        <a:rPr lang="en-US" sz="1400" b="1" baseline="0" dirty="0" smtClean="0">
                          <a:solidFill>
                            <a:schemeClr val="tx1"/>
                          </a:solidFill>
                          <a:latin typeface="Helvetica" pitchFamily="34" charset="0"/>
                        </a:rPr>
                        <a:t> is writing an opinion letter for her class about why hot-air balloons are important</a:t>
                      </a:r>
                      <a:r>
                        <a:rPr lang="en-US" sz="1400" b="1" dirty="0" smtClean="0">
                          <a:solidFill>
                            <a:schemeClr val="tx1"/>
                          </a:solidFill>
                          <a:latin typeface="Helvetica" pitchFamily="34" charset="0"/>
                        </a:rPr>
                        <a:t>. Read the draft of her opinion letter and complete the task that follows.</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Brief Write, Organization, W.5.1c, link opinion-reasons using words, phrases and clauses, Target 6a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10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 </a:t>
                      </a:r>
                      <a:r>
                        <a:rPr lang="en-US" sz="1400" b="1" i="0" u="sng" kern="1200" dirty="0" smtClean="0">
                          <a:solidFill>
                            <a:schemeClr val="tx1"/>
                          </a:solidFill>
                          <a:effectLst/>
                          <a:latin typeface="+mn-lt"/>
                          <a:ea typeface="Times New Roman"/>
                          <a:cs typeface="Times New Roman"/>
                        </a:rPr>
                        <a:t>More Than Just Fun</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Hot air balloons are not just for entertainment!  They can actually teach us about science.  For instance, warmer air rises when it is surrounded by cooler air.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Imagine everything we’ve learned from just that one scientific principle!  </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So many things have come from the science used to lift a hot air balloon that it is</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amazing.  So, who said hot-air balloons are just for fun?</a:t>
                      </a:r>
                    </a:p>
                    <a:p>
                      <a:pPr marL="347663" marR="0" lvl="0" indent="0" algn="l" defTabSz="1018809" rtl="0" eaLnBrk="1" fontAlgn="auto" latinLnBrk="0" hangingPunct="1">
                        <a:lnSpc>
                          <a:spcPct val="100000"/>
                        </a:lnSpc>
                        <a:spcBef>
                          <a:spcPts val="0"/>
                        </a:spcBef>
                        <a:spcAft>
                          <a:spcPts val="0"/>
                        </a:spcAft>
                        <a:buClrTx/>
                        <a:buSzTx/>
                        <a:buFont typeface="+mj-lt"/>
                        <a:buNone/>
                        <a:tabLst>
                          <a:tab pos="746125" algn="l"/>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Add relevant evidence from “Fun Facts about Hot-Air Balloons,” that would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       support the  student’s opinion at the end of paragraph 2.</a:t>
                      </a:r>
                      <a:endParaRPr kumimoji="0" lang="en-US" sz="1400" b="1" i="0" u="none" strike="noStrike" kern="1200" cap="none" spc="0" normalizeH="0" baseline="0" noProof="0" dirty="0" smtClean="0">
                        <a:ln>
                          <a:noFill/>
                        </a:ln>
                        <a:solidFill>
                          <a:schemeClr val="tx1"/>
                        </a:solidFill>
                        <a:effectLst/>
                        <a:uLnTx/>
                        <a:uFillTx/>
                        <a:latin typeface="Helvetica" pitchFamily="34" charset="0"/>
                        <a:ea typeface="+mn-ea"/>
                        <a:cs typeface="+mn-cs"/>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6" name="Group 5"/>
          <p:cNvGrpSpPr/>
          <p:nvPr/>
        </p:nvGrpSpPr>
        <p:grpSpPr>
          <a:xfrm>
            <a:off x="1524000" y="6477000"/>
            <a:ext cx="5282747" cy="3725470"/>
            <a:chOff x="304800" y="6540890"/>
            <a:chExt cx="5282747" cy="3725470"/>
          </a:xfrm>
        </p:grpSpPr>
        <p:pic>
          <p:nvPicPr>
            <p:cNvPr id="1026" name="Picture 2" descr="C:\Users\richmons\AppData\Local\Microsoft\Windows\Temporary Internet Files\Content.IE5\E1JXSWZN\1798814381_6358842630[1].jpg"/>
            <p:cNvPicPr>
              <a:picLocks noChangeAspect="1" noChangeArrowheads="1"/>
            </p:cNvPicPr>
            <p:nvPr/>
          </p:nvPicPr>
          <p:blipFill>
            <a:blip r:embed="rId2">
              <a:duotone>
                <a:schemeClr val="bg2">
                  <a:shade val="45000"/>
                  <a:satMod val="135000"/>
                </a:schemeClr>
                <a:prstClr val="white"/>
              </a:duotone>
              <a:extLst>
                <a:ext uri="{BEBA8EAE-BF5A-486C-A8C5-ECC9F3942E4B}">
                  <a14:imgProps xmlns:a14="http://schemas.microsoft.com/office/drawing/2010/main">
                    <a14:imgLayer r:embed="rId3">
                      <a14:imgEffect>
                        <a14:backgroundRemoval t="4000" b="90000" l="0" r="100000"/>
                      </a14:imgEffect>
                    </a14:imgLayer>
                  </a14:imgProps>
                </a:ext>
                <a:ext uri="{28A0092B-C50C-407E-A947-70E740481C1C}">
                  <a14:useLocalDpi xmlns:a14="http://schemas.microsoft.com/office/drawing/2010/main" val="0"/>
                </a:ext>
              </a:extLst>
            </a:blip>
            <a:srcRect/>
            <a:stretch>
              <a:fillRect/>
            </a:stretch>
          </p:blipFill>
          <p:spPr bwMode="auto">
            <a:xfrm rot="1081700">
              <a:off x="3106384" y="6540890"/>
              <a:ext cx="2481163" cy="372547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6858000"/>
              <a:ext cx="3886200" cy="2677656"/>
            </a:xfrm>
            <a:prstGeom prst="rect">
              <a:avLst/>
            </a:prstGeom>
          </p:spPr>
          <p:txBody>
            <a:bodyPr wrap="square">
              <a:spAutoFit/>
            </a:bodyPr>
            <a:lstStyle/>
            <a:p>
              <a:pPr marL="228600" algn="ctr" fontAlgn="t"/>
              <a:r>
                <a:rPr lang="en-US" sz="1400" dirty="0"/>
                <a:t> </a:t>
              </a:r>
              <a:r>
                <a:rPr lang="en-US" sz="1400" b="1" u="sng" dirty="0" smtClean="0"/>
                <a:t>Fun Facts about Hot Air Balloons</a:t>
              </a:r>
              <a:endParaRPr lang="en-US" sz="1400" dirty="0"/>
            </a:p>
            <a:p>
              <a:pPr marL="228600" algn="ctr" fontAlgn="t"/>
              <a:endParaRPr lang="en-US" sz="1400" dirty="0"/>
            </a:p>
            <a:p>
              <a:pPr marL="400050" indent="-111125" fontAlgn="t">
                <a:buFont typeface="Arial" panose="020B0604020202020204" pitchFamily="34" charset="0"/>
                <a:buChar char="•"/>
              </a:pPr>
              <a:r>
                <a:rPr lang="en-US" sz="1400" dirty="0" smtClean="0"/>
                <a:t>Hot </a:t>
              </a:r>
              <a:r>
                <a:rPr lang="en-US" sz="1400" dirty="0"/>
                <a:t>Air Balloons are the oldest form of manned-air transport</a:t>
              </a:r>
              <a:r>
                <a:rPr lang="en-US" sz="1400" dirty="0" smtClean="0"/>
                <a:t>!</a:t>
              </a:r>
              <a:endParaRPr lang="en-US" sz="1400" dirty="0"/>
            </a:p>
            <a:p>
              <a:pPr marL="400050" indent="-111125" fontAlgn="t">
                <a:buFont typeface="Arial" panose="020B0604020202020204" pitchFamily="34" charset="0"/>
                <a:buChar char="•"/>
              </a:pPr>
              <a:r>
                <a:rPr lang="en-US" sz="1400" dirty="0"/>
                <a:t>M</a:t>
              </a:r>
              <a:r>
                <a:rPr lang="en-US" sz="1400" dirty="0" smtClean="0"/>
                <a:t>any </a:t>
              </a:r>
              <a:r>
                <a:rPr lang="en-US" sz="1400" dirty="0"/>
                <a:t>amazing things have come from </a:t>
              </a:r>
              <a:r>
                <a:rPr lang="en-US" sz="1400" dirty="0" smtClean="0"/>
                <a:t>the science of hot-air ballooning.</a:t>
              </a:r>
              <a:endParaRPr lang="en-US" sz="1400" dirty="0"/>
            </a:p>
            <a:p>
              <a:pPr marL="400050" indent="-111125" fontAlgn="t">
                <a:buFont typeface="Arial" panose="020B0604020202020204" pitchFamily="34" charset="0"/>
                <a:buChar char="•"/>
              </a:pPr>
              <a:r>
                <a:rPr lang="en-US" sz="1400" dirty="0" smtClean="0"/>
                <a:t>They </a:t>
              </a:r>
              <a:r>
                <a:rPr lang="en-US" sz="1400" dirty="0"/>
                <a:t>have helped shape the way we use  </a:t>
              </a:r>
              <a:r>
                <a:rPr lang="en-US" sz="1400" dirty="0" smtClean="0"/>
                <a:t>transportation and medical techniques.</a:t>
              </a:r>
            </a:p>
            <a:p>
              <a:pPr marL="400050" indent="-111125" fontAlgn="t">
                <a:buFont typeface="Arial" panose="020B0604020202020204" pitchFamily="34" charset="0"/>
                <a:buChar char="•"/>
              </a:pPr>
              <a:r>
                <a:rPr lang="en-US" sz="1400" dirty="0" smtClean="0"/>
                <a:t>We use them for lighting </a:t>
              </a:r>
              <a:r>
                <a:rPr lang="en-US" sz="1400" dirty="0"/>
                <a:t>up sporting </a:t>
              </a:r>
              <a:r>
                <a:rPr lang="en-US" sz="1400" dirty="0" smtClean="0"/>
                <a:t>events and </a:t>
              </a:r>
              <a:r>
                <a:rPr lang="en-US" sz="1400" dirty="0"/>
                <a:t>birds eye views for football games </a:t>
              </a:r>
              <a:endParaRPr lang="en-US" sz="1400" dirty="0" smtClean="0"/>
            </a:p>
            <a:p>
              <a:pPr marL="400050" indent="-111125" fontAlgn="t">
                <a:buFont typeface="Arial" panose="020B0604020202020204" pitchFamily="34" charset="0"/>
                <a:buChar char="•"/>
              </a:pPr>
              <a:r>
                <a:rPr lang="en-US" sz="1400" dirty="0" smtClean="0"/>
                <a:t>scientists </a:t>
              </a:r>
              <a:r>
                <a:rPr lang="en-US" sz="1400" dirty="0"/>
                <a:t>use them to gather vital info about the earth's atmosphere. </a:t>
              </a:r>
              <a:endParaRPr lang="en-US" sz="1400" dirty="0" smtClean="0"/>
            </a:p>
          </p:txBody>
        </p:sp>
      </p:grpSp>
    </p:spTree>
    <p:extLst>
      <p:ext uri="{BB962C8B-B14F-4D97-AF65-F5344CB8AC3E}">
        <p14:creationId xmlns:p14="http://schemas.microsoft.com/office/powerpoint/2010/main" val="816055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sp>
        <p:nvSpPr>
          <p:cNvPr id="7" name="TextBox 6"/>
          <p:cNvSpPr txBox="1"/>
          <p:nvPr/>
        </p:nvSpPr>
        <p:spPr>
          <a:xfrm>
            <a:off x="522280" y="228600"/>
            <a:ext cx="6564320" cy="4970591"/>
          </a:xfrm>
          <a:prstGeom prst="rect">
            <a:avLst/>
          </a:prstGeom>
          <a:noFill/>
        </p:spPr>
        <p:txBody>
          <a:bodyPr wrap="square" rtlCol="0">
            <a:spAutoFit/>
          </a:bodyPr>
          <a:lstStyle/>
          <a:p>
            <a:pPr marL="400050" indent="-400050"/>
            <a:r>
              <a:rPr lang="en-US" sz="1400" b="1" dirty="0" smtClean="0">
                <a:latin typeface="Helvetica" panose="020B0604020202020204" pitchFamily="34" charset="0"/>
                <a:cs typeface="Helvetica" panose="020B0604020202020204" pitchFamily="34" charset="0"/>
              </a:rPr>
              <a:t>18.   A </a:t>
            </a:r>
            <a:r>
              <a:rPr lang="en-US" sz="1400" b="1" dirty="0">
                <a:latin typeface="Helvetica" pitchFamily="34" charset="0"/>
                <a:cs typeface="Helvetica" panose="020B0604020202020204" pitchFamily="34" charset="0"/>
              </a:rPr>
              <a:t>student is revising this draft. Read the draft of the </a:t>
            </a:r>
            <a:r>
              <a:rPr lang="en-US" sz="1400" b="1" dirty="0" smtClean="0">
                <a:latin typeface="Helvetica" pitchFamily="34" charset="0"/>
                <a:cs typeface="Helvetica" panose="020B0604020202020204" pitchFamily="34" charset="0"/>
              </a:rPr>
              <a:t> paragraph </a:t>
            </a:r>
            <a:r>
              <a:rPr lang="en-US" sz="1400" b="1" dirty="0">
                <a:latin typeface="Helvetica" pitchFamily="34" charset="0"/>
                <a:cs typeface="Helvetica" panose="020B0604020202020204" pitchFamily="34" charset="0"/>
              </a:rPr>
              <a:t>and then complete the question that </a:t>
            </a:r>
            <a:r>
              <a:rPr lang="en-US" sz="1400" b="1" dirty="0" smtClean="0">
                <a:latin typeface="Helvetica" pitchFamily="34" charset="0"/>
                <a:cs typeface="Helvetica" panose="020B0604020202020204" pitchFamily="34" charset="0"/>
              </a:rPr>
              <a:t>follows.</a:t>
            </a:r>
          </a:p>
          <a:p>
            <a:pPr lvl="0" algn="r">
              <a:defRPr/>
            </a:pPr>
            <a:r>
              <a:rPr lang="en-US" sz="900" i="1" dirty="0">
                <a:latin typeface="Helvetica" pitchFamily="34" charset="0"/>
                <a:cs typeface="Helvetica" pitchFamily="34" charset="0"/>
              </a:rPr>
              <a:t>Revise a Text, </a:t>
            </a:r>
            <a:r>
              <a:rPr lang="en-US" sz="900" i="1" dirty="0" smtClean="0">
                <a:latin typeface="Helvetica" pitchFamily="34" charset="0"/>
                <a:cs typeface="Helvetica" pitchFamily="34" charset="0"/>
              </a:rPr>
              <a:t>W.1b develop opinion or delete details that do not, Writing </a:t>
            </a:r>
            <a:r>
              <a:rPr lang="en-US" sz="900" i="1" dirty="0">
                <a:latin typeface="Helvetica" pitchFamily="34" charset="0"/>
                <a:cs typeface="Helvetica" pitchFamily="34" charset="0"/>
              </a:rPr>
              <a:t>Target </a:t>
            </a:r>
            <a:r>
              <a:rPr lang="en-US" sz="900" i="1" dirty="0" smtClean="0">
                <a:latin typeface="Helvetica" pitchFamily="34" charset="0"/>
                <a:cs typeface="Helvetica" pitchFamily="34" charset="0"/>
              </a:rPr>
              <a:t>6b</a:t>
            </a:r>
            <a:endParaRPr lang="en-US" sz="900" i="1" dirty="0">
              <a:latin typeface="Helvetica" pitchFamily="34" charset="0"/>
              <a:cs typeface="Helvetica" pitchFamily="34" charset="0"/>
            </a:endParaRPr>
          </a:p>
          <a:p>
            <a:endParaRPr lang="en-US" sz="1400" dirty="0">
              <a:latin typeface="Helvetica" panose="020B0604020202020204" pitchFamily="34" charset="0"/>
              <a:cs typeface="Helvetica" panose="020B0604020202020204" pitchFamily="34" charset="0"/>
            </a:endParaRPr>
          </a:p>
          <a:p>
            <a:r>
              <a:rPr lang="en-US" sz="1400" dirty="0" smtClean="0">
                <a:latin typeface="Helvetica" panose="020B0604020202020204" pitchFamily="34" charset="0"/>
                <a:cs typeface="Helvetica" panose="020B0604020202020204" pitchFamily="34" charset="0"/>
              </a:rPr>
              <a:t>Preparing to fly in a hot air balloon is really important, especially if it is your first</a:t>
            </a:r>
          </a:p>
          <a:p>
            <a:r>
              <a:rPr lang="en-US" sz="1400" dirty="0">
                <a:latin typeface="Helvetica" panose="020B0604020202020204" pitchFamily="34" charset="0"/>
                <a:cs typeface="Helvetica" panose="020B0604020202020204" pitchFamily="34" charset="0"/>
              </a:rPr>
              <a:t>t</a:t>
            </a:r>
            <a:r>
              <a:rPr lang="en-US" sz="1400" dirty="0" smtClean="0">
                <a:latin typeface="Helvetica" panose="020B0604020202020204" pitchFamily="34" charset="0"/>
                <a:cs typeface="Helvetica" panose="020B0604020202020204" pitchFamily="34" charset="0"/>
              </a:rPr>
              <a:t>ime.  Be ready to fly early in the morning when the winds are more stable.  </a:t>
            </a:r>
            <a:r>
              <a:rPr lang="en-US" sz="1400" b="1" u="sng" dirty="0" smtClean="0">
                <a:latin typeface="Helvetica" panose="020B0604020202020204" pitchFamily="34" charset="0"/>
                <a:cs typeface="Helvetica" panose="020B0604020202020204" pitchFamily="34" charset="0"/>
              </a:rPr>
              <a:t>You will need to wear whatever you feel comfortable in</a:t>
            </a:r>
            <a:r>
              <a:rPr lang="en-US" sz="1400" dirty="0" smtClean="0">
                <a:latin typeface="Helvetica" panose="020B0604020202020204" pitchFamily="34" charset="0"/>
                <a:cs typeface="Helvetica" panose="020B0604020202020204" pitchFamily="34" charset="0"/>
              </a:rPr>
              <a:t>. If you are really tall you might wear a hat because the burners produce a lot of heat.  The flight is usually 3-4 hours longs.  You won’t know where you land though because the wind will determine that!</a:t>
            </a:r>
          </a:p>
          <a:p>
            <a:endParaRPr lang="en-US" sz="1400" dirty="0" smtClean="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The writer wants to better develop reasons to support his opinion.  Choose the </a:t>
            </a:r>
            <a:r>
              <a:rPr lang="en-US" sz="1400" b="1" u="sng" dirty="0" smtClean="0">
                <a:latin typeface="Helvetica" panose="020B0604020202020204" pitchFamily="34" charset="0"/>
                <a:cs typeface="Helvetica" panose="020B0604020202020204" pitchFamily="34" charset="0"/>
              </a:rPr>
              <a:t>two </a:t>
            </a:r>
            <a:r>
              <a:rPr lang="en-US" sz="1400" b="1" dirty="0" smtClean="0">
                <a:latin typeface="Helvetica" panose="020B0604020202020204" pitchFamily="34" charset="0"/>
                <a:cs typeface="Helvetica" panose="020B0604020202020204" pitchFamily="34" charset="0"/>
              </a:rPr>
              <a:t>sentences that better develop the reason stated in the underlined sentence.</a:t>
            </a:r>
            <a:endParaRPr lang="en-US" sz="1400" b="1" dirty="0">
              <a:latin typeface="Helvetica" panose="020B0604020202020204" pitchFamily="34" charset="0"/>
              <a:cs typeface="Helvetica" panose="020B0604020202020204" pitchFamily="34" charset="0"/>
            </a:endParaRPr>
          </a:p>
          <a:p>
            <a:pPr marL="400050"/>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A  </a:t>
            </a:r>
            <a:r>
              <a:rPr lang="en-US" sz="1400" dirty="0" smtClean="0">
                <a:latin typeface="Helvetica" panose="020B0604020202020204" pitchFamily="34" charset="0"/>
                <a:cs typeface="Helvetica" panose="020B0604020202020204" pitchFamily="34" charset="0"/>
              </a:rPr>
              <a:t>   You don’t have to be afraid because your pilot is licensed.</a:t>
            </a:r>
            <a:endParaRPr lang="en-US" sz="1400" dirty="0">
              <a:latin typeface="Helvetica" panose="020B0604020202020204" pitchFamily="34" charset="0"/>
              <a:cs typeface="Helvetica" panose="020B0604020202020204" pitchFamily="34" charset="0"/>
            </a:endParaRPr>
          </a:p>
          <a:p>
            <a:pPr marL="400050">
              <a:buAutoNum type="alphaUcPeriod"/>
            </a:pPr>
            <a:endParaRPr lang="en-US" sz="1400" dirty="0">
              <a:latin typeface="Helvetica" panose="020B0604020202020204" pitchFamily="34" charset="0"/>
              <a:cs typeface="Helvetica" panose="020B0604020202020204" pitchFamily="34" charset="0"/>
            </a:endParaRPr>
          </a:p>
          <a:p>
            <a:pPr marL="742950" indent="-342900">
              <a:buAutoNum type="alphaUcPeriod" startAt="2"/>
            </a:pPr>
            <a:r>
              <a:rPr lang="en-US" sz="1400" dirty="0">
                <a:latin typeface="Helvetica" panose="020B0604020202020204" pitchFamily="34" charset="0"/>
                <a:cs typeface="Helvetica" panose="020B0604020202020204" pitchFamily="34" charset="0"/>
              </a:rPr>
              <a:t>It may be cooler so a light jacket is advisable. </a:t>
            </a:r>
            <a:endParaRPr lang="en-US" sz="1400" dirty="0" smtClean="0">
              <a:latin typeface="Helvetica" panose="020B0604020202020204" pitchFamily="34" charset="0"/>
              <a:cs typeface="Helvetica" panose="020B0604020202020204" pitchFamily="34" charset="0"/>
            </a:endParaRPr>
          </a:p>
          <a:p>
            <a:pPr marL="742950" indent="-342900">
              <a:buAutoNum type="alphaUcPeriod" startAt="2"/>
            </a:pPr>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C. </a:t>
            </a:r>
            <a:r>
              <a:rPr lang="en-US" sz="1400" dirty="0" smtClean="0">
                <a:latin typeface="Helvetica" panose="020B0604020202020204" pitchFamily="34" charset="0"/>
                <a:cs typeface="Helvetica" panose="020B0604020202020204" pitchFamily="34" charset="0"/>
              </a:rPr>
              <a:t>  Shoes </a:t>
            </a:r>
            <a:r>
              <a:rPr lang="en-US" sz="1400" dirty="0">
                <a:latin typeface="Helvetica" panose="020B0604020202020204" pitchFamily="34" charset="0"/>
                <a:cs typeface="Helvetica" panose="020B0604020202020204" pitchFamily="34" charset="0"/>
              </a:rPr>
              <a:t>should have flat soles so you don’t fall. </a:t>
            </a:r>
            <a:endParaRPr lang="en-US" sz="1400" dirty="0" smtClean="0">
              <a:latin typeface="Helvetica" panose="020B0604020202020204" pitchFamily="34" charset="0"/>
              <a:cs typeface="Helvetica" panose="020B0604020202020204" pitchFamily="34" charset="0"/>
            </a:endParaRPr>
          </a:p>
          <a:p>
            <a:pPr marL="400050"/>
            <a:endParaRPr lang="en-US" sz="1400" dirty="0">
              <a:solidFill>
                <a:srgbClr val="FF0000"/>
              </a:solidFill>
              <a:latin typeface="Helvetica" panose="020B0604020202020204" pitchFamily="34" charset="0"/>
              <a:cs typeface="Helvetica" panose="020B0604020202020204" pitchFamily="34" charset="0"/>
            </a:endParaRPr>
          </a:p>
          <a:p>
            <a:pPr marL="746125" indent="-346075"/>
            <a:r>
              <a:rPr lang="en-US" sz="1400" dirty="0">
                <a:latin typeface="Helvetica" panose="020B0604020202020204" pitchFamily="34" charset="0"/>
                <a:cs typeface="Helvetica" panose="020B0604020202020204" pitchFamily="34" charset="0"/>
              </a:rPr>
              <a:t>D.</a:t>
            </a:r>
            <a:r>
              <a:rPr lang="en-US" sz="1400" dirty="0">
                <a:solidFill>
                  <a:srgbClr val="FF0000"/>
                </a:solidFill>
                <a:latin typeface="Helvetica" panose="020B0604020202020204" pitchFamily="34" charset="0"/>
                <a:cs typeface="Helvetica" panose="020B0604020202020204" pitchFamily="34" charset="0"/>
              </a:rPr>
              <a:t> </a:t>
            </a:r>
            <a:r>
              <a:rPr lang="en-US" sz="1400" dirty="0" smtClean="0">
                <a:solidFill>
                  <a:srgbClr val="FF0000"/>
                </a:solidFill>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Afterwards someone will pick you up and drive you back to where you started.</a:t>
            </a:r>
            <a:endParaRPr lang="en-US" sz="1400" dirty="0">
              <a:solidFill>
                <a:srgbClr val="FF0000"/>
              </a:solidFill>
              <a:latin typeface="Helvetica" panose="020B0604020202020204" pitchFamily="34" charset="0"/>
              <a:cs typeface="Helvetica" panose="020B0604020202020204" pitchFamily="34" charset="0"/>
            </a:endParaRPr>
          </a:p>
        </p:txBody>
      </p:sp>
      <p:sp>
        <p:nvSpPr>
          <p:cNvPr id="31" name="Oval 30"/>
          <p:cNvSpPr/>
          <p:nvPr/>
        </p:nvSpPr>
        <p:spPr>
          <a:xfrm>
            <a:off x="629226" y="46457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29226" y="33811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29226" y="38411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18111" y="42780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57200" y="990600"/>
            <a:ext cx="66294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22280" y="5579322"/>
            <a:ext cx="6437124" cy="3821416"/>
          </a:xfrm>
          <a:prstGeom prst="rect">
            <a:avLst/>
          </a:prstGeom>
          <a:noFill/>
        </p:spPr>
        <p:txBody>
          <a:bodyPr wrap="square" lIns="96378" tIns="48189" rIns="96378" bIns="48189" rtlCol="0">
            <a:spAutoFit/>
          </a:bodyPr>
          <a:lstStyle/>
          <a:p>
            <a:pPr marL="486909" indent="-486909"/>
            <a:r>
              <a:rPr lang="en-US" sz="1600" b="1" dirty="0">
                <a:latin typeface="Helvetica" pitchFamily="34" charset="0"/>
                <a:cs typeface="Helvetica" panose="020B0604020202020204" pitchFamily="34" charset="0"/>
              </a:rPr>
              <a:t>       </a:t>
            </a:r>
          </a:p>
          <a:p>
            <a:pPr marL="342900" indent="-342900">
              <a:buAutoNum type="arabicPeriod" startAt="19"/>
            </a:pPr>
            <a:r>
              <a:rPr lang="en-US" sz="1400" b="1" dirty="0" smtClean="0">
                <a:latin typeface="Helvetica" pitchFamily="34" charset="0"/>
              </a:rPr>
              <a:t>A student wants to find words that are more appropriate for her class in the sentence below.  </a:t>
            </a:r>
          </a:p>
          <a:p>
            <a:pPr algn="r"/>
            <a:r>
              <a:rPr lang="en-US" sz="1000" i="1" dirty="0" smtClean="0">
                <a:latin typeface="Helvetica" pitchFamily="34" charset="0"/>
              </a:rPr>
              <a:t>Language </a:t>
            </a:r>
            <a:r>
              <a:rPr lang="en-US" sz="1000" i="1" dirty="0">
                <a:latin typeface="Helvetica" pitchFamily="34" charset="0"/>
              </a:rPr>
              <a:t>and Vocabulary, </a:t>
            </a:r>
            <a:r>
              <a:rPr lang="en-US" sz="1000" i="1" dirty="0" smtClean="0">
                <a:latin typeface="Helvetica" pitchFamily="34" charset="0"/>
              </a:rPr>
              <a:t>L.5.2d precise language and domain-specific vocabulary…Writing </a:t>
            </a:r>
            <a:r>
              <a:rPr lang="en-US" sz="1000" i="1" dirty="0">
                <a:latin typeface="Helvetica" pitchFamily="34" charset="0"/>
              </a:rPr>
              <a:t>Target </a:t>
            </a:r>
            <a:r>
              <a:rPr lang="en-US" sz="1000" i="1" dirty="0" smtClean="0">
                <a:latin typeface="Helvetica" pitchFamily="34" charset="0"/>
              </a:rPr>
              <a:t>8</a:t>
            </a:r>
          </a:p>
          <a:p>
            <a:pPr algn="r"/>
            <a:endParaRPr lang="en-US" sz="800" dirty="0">
              <a:latin typeface="Helvetica" pitchFamily="34" charset="0"/>
            </a:endParaRPr>
          </a:p>
          <a:p>
            <a:r>
              <a:rPr lang="en-US" sz="1600" dirty="0" smtClean="0">
                <a:latin typeface="Helvetica" pitchFamily="34" charset="0"/>
              </a:rPr>
              <a:t>The balloon riders </a:t>
            </a:r>
            <a:r>
              <a:rPr lang="en-US" sz="1600" b="1" u="sng" dirty="0" smtClean="0">
                <a:latin typeface="Helvetica" pitchFamily="34" charset="0"/>
              </a:rPr>
              <a:t>picked</a:t>
            </a:r>
            <a:r>
              <a:rPr lang="en-US" sz="1600" dirty="0" smtClean="0">
                <a:latin typeface="Helvetica" pitchFamily="34" charset="0"/>
              </a:rPr>
              <a:t> their favorite balloon to ride in, then they             were </a:t>
            </a:r>
            <a:r>
              <a:rPr lang="en-US" sz="1600" b="1" u="sng" dirty="0" smtClean="0">
                <a:latin typeface="Helvetica" pitchFamily="34" charset="0"/>
              </a:rPr>
              <a:t>given</a:t>
            </a:r>
            <a:r>
              <a:rPr lang="en-US" sz="1600" dirty="0" smtClean="0">
                <a:latin typeface="Helvetica" pitchFamily="34" charset="0"/>
              </a:rPr>
              <a:t> a set of safety rules to follow.</a:t>
            </a:r>
          </a:p>
          <a:p>
            <a:endParaRPr lang="en-US" sz="800" b="1" dirty="0" smtClean="0">
              <a:latin typeface="Helvetica" pitchFamily="34" charset="0"/>
            </a:endParaRPr>
          </a:p>
          <a:p>
            <a:r>
              <a:rPr lang="en-US" sz="1400" b="1" dirty="0" smtClean="0">
                <a:latin typeface="Helvetica" pitchFamily="34" charset="0"/>
              </a:rPr>
              <a:t>Choose </a:t>
            </a:r>
            <a:r>
              <a:rPr lang="en-US" sz="1400" b="1" dirty="0">
                <a:latin typeface="Helvetica" pitchFamily="34" charset="0"/>
              </a:rPr>
              <a:t>the best </a:t>
            </a:r>
            <a:r>
              <a:rPr lang="en-US" sz="1400" b="1" dirty="0" smtClean="0">
                <a:latin typeface="Helvetica" pitchFamily="34" charset="0"/>
              </a:rPr>
              <a:t>words or phrases to </a:t>
            </a:r>
            <a:r>
              <a:rPr lang="en-US" sz="1400" b="1" dirty="0">
                <a:latin typeface="Helvetica" pitchFamily="34" charset="0"/>
              </a:rPr>
              <a:t>replace </a:t>
            </a:r>
            <a:r>
              <a:rPr lang="en-US" sz="1400" b="1" dirty="0" smtClean="0">
                <a:latin typeface="Helvetica" pitchFamily="34" charset="0"/>
              </a:rPr>
              <a:t>the underlined words to make </a:t>
            </a:r>
            <a:r>
              <a:rPr lang="en-US" sz="1400" b="1" dirty="0">
                <a:latin typeface="Helvetica" pitchFamily="34" charset="0"/>
              </a:rPr>
              <a:t>the writer’s meaning more </a:t>
            </a:r>
            <a:r>
              <a:rPr lang="en-US" sz="1400" b="1" dirty="0" smtClean="0">
                <a:latin typeface="Helvetica" pitchFamily="34" charset="0"/>
              </a:rPr>
              <a:t>clear</a:t>
            </a:r>
            <a:r>
              <a:rPr lang="en-US" sz="1400" b="1" dirty="0">
                <a:latin typeface="Helvetica" pitchFamily="34" charset="0"/>
              </a:rPr>
              <a:t> </a:t>
            </a:r>
            <a:r>
              <a:rPr lang="en-US" sz="1400" b="1" dirty="0" smtClean="0">
                <a:latin typeface="Helvetica" pitchFamily="34" charset="0"/>
              </a:rPr>
              <a:t>and precise.</a:t>
            </a:r>
          </a:p>
          <a:p>
            <a:endParaRPr lang="en-US" sz="1400" b="1" dirty="0">
              <a:latin typeface="Helvetica" pitchFamily="34" charset="0"/>
              <a:cs typeface="Helvetica" panose="020B0604020202020204" pitchFamily="34" charset="0"/>
            </a:endParaRPr>
          </a:p>
          <a:p>
            <a:pPr marL="781397" indent="-361417">
              <a:buFont typeface="+mj-lt"/>
              <a:buAutoNum type="alphaUcPeriod"/>
            </a:pPr>
            <a:r>
              <a:rPr lang="en-US" sz="1400" dirty="0" smtClean="0">
                <a:latin typeface="Helvetica" pitchFamily="34" charset="0"/>
                <a:cs typeface="Helvetica" panose="020B0604020202020204" pitchFamily="34" charset="0"/>
              </a:rPr>
              <a:t>determined, taught</a:t>
            </a:r>
          </a:p>
          <a:p>
            <a:pPr marL="781397" indent="-361417">
              <a:buFont typeface="+mj-lt"/>
              <a:buAutoNum type="alphaUcPeriod"/>
            </a:pPr>
            <a:endParaRPr lang="en-US" sz="1400" dirty="0">
              <a:latin typeface="Helvetica" pitchFamily="34" charset="0"/>
              <a:cs typeface="Helvetica" panose="020B0604020202020204" pitchFamily="34" charset="0"/>
            </a:endParaRPr>
          </a:p>
          <a:p>
            <a:pPr marL="781397" indent="-361417">
              <a:buFont typeface="+mj-lt"/>
              <a:buAutoNum type="alphaUcPeriod"/>
            </a:pPr>
            <a:r>
              <a:rPr lang="en-US" sz="1400" dirty="0" smtClean="0">
                <a:latin typeface="Helvetica" pitchFamily="34" charset="0"/>
                <a:cs typeface="Helvetica" panose="020B0604020202020204" pitchFamily="34" charset="0"/>
              </a:rPr>
              <a:t>claimed, connected with</a:t>
            </a:r>
            <a:endParaRPr lang="en-US" sz="1400" dirty="0">
              <a:latin typeface="Helvetica" pitchFamily="34" charset="0"/>
              <a:cs typeface="Helvetica" panose="020B0604020202020204" pitchFamily="34" charset="0"/>
            </a:endParaRPr>
          </a:p>
          <a:p>
            <a:pPr marL="660924" indent="-240944"/>
            <a:endParaRPr lang="en-US" sz="1400" dirty="0">
              <a:latin typeface="Helvetica" pitchFamily="34" charset="0"/>
              <a:cs typeface="Helvetica" panose="020B0604020202020204" pitchFamily="34" charset="0"/>
            </a:endParaRPr>
          </a:p>
          <a:p>
            <a:pPr marL="781397" indent="-361417">
              <a:buFont typeface="+mj-lt"/>
              <a:buAutoNum type="alphaUcPeriod" startAt="3"/>
            </a:pPr>
            <a:r>
              <a:rPr lang="en-US" sz="1400" dirty="0" smtClean="0">
                <a:latin typeface="Helvetica" pitchFamily="34" charset="0"/>
                <a:cs typeface="Helvetica" panose="020B0604020202020204" pitchFamily="34" charset="0"/>
              </a:rPr>
              <a:t>examined, taken to</a:t>
            </a:r>
            <a:endParaRPr lang="en-US" sz="1400" dirty="0">
              <a:latin typeface="Helvetica" pitchFamily="34" charset="0"/>
              <a:cs typeface="Helvetica" panose="020B0604020202020204" pitchFamily="34" charset="0"/>
            </a:endParaRPr>
          </a:p>
          <a:p>
            <a:pPr marL="660924" indent="-240944">
              <a:buFont typeface="+mj-lt"/>
              <a:buAutoNum type="alphaUcPeriod" startAt="3"/>
            </a:pPr>
            <a:endParaRPr lang="en-US" sz="1400" dirty="0">
              <a:latin typeface="Helvetica" pitchFamily="34" charset="0"/>
              <a:cs typeface="Helvetica" panose="020B0604020202020204" pitchFamily="34" charset="0"/>
            </a:endParaRPr>
          </a:p>
          <a:p>
            <a:pPr marL="781397" indent="-361417">
              <a:buFont typeface="+mj-lt"/>
              <a:buAutoNum type="alphaUcPeriod" startAt="3"/>
            </a:pPr>
            <a:r>
              <a:rPr lang="en-US" sz="1400" dirty="0" smtClean="0">
                <a:latin typeface="Helvetica" pitchFamily="34" charset="0"/>
                <a:cs typeface="Helvetica" panose="020B0604020202020204" pitchFamily="34" charset="0"/>
              </a:rPr>
              <a:t>selected, provided with</a:t>
            </a:r>
            <a:endParaRPr lang="en-US" sz="1400" dirty="0">
              <a:latin typeface="Helvetica" pitchFamily="34" charset="0"/>
              <a:cs typeface="Helvetica" panose="020B0604020202020204" pitchFamily="34" charset="0"/>
            </a:endParaRPr>
          </a:p>
        </p:txBody>
      </p:sp>
      <p:sp>
        <p:nvSpPr>
          <p:cNvPr id="10" name="Oval 9"/>
          <p:cNvSpPr/>
          <p:nvPr/>
        </p:nvSpPr>
        <p:spPr>
          <a:xfrm>
            <a:off x="745478" y="90545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1" name="Oval 10"/>
          <p:cNvSpPr/>
          <p:nvPr/>
        </p:nvSpPr>
        <p:spPr>
          <a:xfrm>
            <a:off x="745478" y="778991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45478" y="824995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34363" y="868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4" name="Straight Connector 13"/>
          <p:cNvCxnSpPr/>
          <p:nvPr/>
        </p:nvCxnSpPr>
        <p:spPr>
          <a:xfrm>
            <a:off x="372015" y="5410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56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sp>
        <p:nvSpPr>
          <p:cNvPr id="12" name="TextBox 11"/>
          <p:cNvSpPr txBox="1"/>
          <p:nvPr/>
        </p:nvSpPr>
        <p:spPr>
          <a:xfrm>
            <a:off x="571511" y="609600"/>
            <a:ext cx="6585713" cy="9207505"/>
          </a:xfrm>
          <a:prstGeom prst="rect">
            <a:avLst/>
          </a:prstGeom>
          <a:noFill/>
        </p:spPr>
        <p:txBody>
          <a:bodyPr wrap="square" lIns="96378" tIns="48189" rIns="96378" bIns="48189" rtlCol="0">
            <a:spAutoFit/>
          </a:bodyPr>
          <a:lstStyle/>
          <a:p>
            <a:pPr marL="463550" indent="-463550">
              <a:buAutoNum type="arabicPeriod" startAt="20"/>
            </a:pPr>
            <a:r>
              <a:rPr lang="en-US" sz="1600" b="1" dirty="0">
                <a:latin typeface="Helvetica" panose="020B0604020202020204" pitchFamily="34" charset="0"/>
                <a:cs typeface="Helvetica" panose="020B0604020202020204" pitchFamily="34" charset="0"/>
              </a:rPr>
              <a:t>The following question has two parts. First, answer </a:t>
            </a:r>
            <a:r>
              <a:rPr lang="en-US" sz="1600" b="1" dirty="0" smtClean="0">
                <a:latin typeface="Helvetica" panose="020B0604020202020204" pitchFamily="34" charset="0"/>
                <a:cs typeface="Helvetica" panose="020B0604020202020204" pitchFamily="34" charset="0"/>
              </a:rPr>
              <a:t>Part </a:t>
            </a:r>
            <a:r>
              <a:rPr lang="en-US" sz="1600" b="1" dirty="0">
                <a:latin typeface="Helvetica" panose="020B0604020202020204" pitchFamily="34" charset="0"/>
                <a:cs typeface="Helvetica" panose="020B0604020202020204" pitchFamily="34" charset="0"/>
              </a:rPr>
              <a:t>A. Then, </a:t>
            </a:r>
            <a:r>
              <a:rPr lang="en-US" sz="1600" b="1" dirty="0" smtClean="0">
                <a:latin typeface="Helvetica" panose="020B0604020202020204" pitchFamily="34" charset="0"/>
                <a:cs typeface="Helvetica" panose="020B0604020202020204" pitchFamily="34" charset="0"/>
              </a:rPr>
              <a:t>answer Part </a:t>
            </a:r>
            <a:r>
              <a:rPr lang="en-US" sz="1600" b="1" dirty="0">
                <a:latin typeface="Helvetica" panose="020B0604020202020204" pitchFamily="34" charset="0"/>
                <a:cs typeface="Helvetica" panose="020B0604020202020204" pitchFamily="34" charset="0"/>
              </a:rPr>
              <a:t>B</a:t>
            </a:r>
            <a:r>
              <a:rPr lang="en-US" sz="1600" b="1" dirty="0" smtClean="0">
                <a:latin typeface="Helvetica" panose="020B0604020202020204" pitchFamily="34" charset="0"/>
                <a:cs typeface="Helvetica" panose="020B0604020202020204" pitchFamily="34" charset="0"/>
              </a:rPr>
              <a:t>.</a:t>
            </a:r>
          </a:p>
          <a:p>
            <a:pPr algn="r"/>
            <a:r>
              <a:rPr lang="en-US" sz="900" i="1" dirty="0" smtClean="0">
                <a:latin typeface="Helvetica" panose="020B0604020202020204" pitchFamily="34" charset="0"/>
                <a:cs typeface="Helvetica" panose="020B0604020202020204" pitchFamily="34" charset="0"/>
              </a:rPr>
              <a:t>Edit </a:t>
            </a:r>
            <a:r>
              <a:rPr lang="en-US" sz="900" i="1" dirty="0">
                <a:latin typeface="Helvetica" panose="020B0604020202020204" pitchFamily="34" charset="0"/>
                <a:cs typeface="Helvetica" panose="020B0604020202020204" pitchFamily="34" charset="0"/>
              </a:rPr>
              <a:t>and Clarify </a:t>
            </a:r>
            <a:r>
              <a:rPr lang="en-US" sz="900" i="1" dirty="0" smtClean="0">
                <a:latin typeface="Helvetica" panose="020B0604020202020204" pitchFamily="34" charset="0"/>
                <a:cs typeface="Helvetica" panose="020B0604020202020204" pitchFamily="34" charset="0"/>
              </a:rPr>
              <a:t>L.5.1d,, inappropriate shifts in verb tense, Target </a:t>
            </a:r>
            <a:r>
              <a:rPr lang="en-US" sz="1600" i="1" dirty="0">
                <a:latin typeface="Helvetica" panose="020B0604020202020204" pitchFamily="34" charset="0"/>
                <a:cs typeface="Helvetica" panose="020B0604020202020204" pitchFamily="34" charset="0"/>
              </a:rPr>
              <a:t>9 </a:t>
            </a:r>
          </a:p>
          <a:p>
            <a:endParaRPr lang="en-US" sz="1600" i="1" dirty="0">
              <a:latin typeface="Helvetica" panose="020B0604020202020204" pitchFamily="34" charset="0"/>
              <a:cs typeface="Helvetica" panose="020B0604020202020204" pitchFamily="34" charset="0"/>
            </a:endParaRPr>
          </a:p>
          <a:p>
            <a:pPr lvl="0" defTabSz="914400" fontAlgn="base">
              <a:spcBef>
                <a:spcPct val="0"/>
              </a:spcBef>
              <a:spcAft>
                <a:spcPct val="0"/>
              </a:spcAft>
            </a:pPr>
            <a:r>
              <a:rPr lang="en-US" altLang="en-US" sz="1600" b="1" u="sng" dirty="0" smtClean="0">
                <a:latin typeface="Helvetica" pitchFamily="34" charset="0"/>
                <a:cs typeface="Arial" pitchFamily="34" charset="0"/>
              </a:rPr>
              <a:t>Part A</a:t>
            </a:r>
          </a:p>
          <a:p>
            <a:pPr lvl="0" defTabSz="914400" fontAlgn="base">
              <a:spcBef>
                <a:spcPct val="0"/>
              </a:spcBef>
              <a:spcAft>
                <a:spcPct val="0"/>
              </a:spcAft>
            </a:pPr>
            <a:endParaRPr lang="en-US" altLang="en-US" sz="1600" dirty="0">
              <a:latin typeface="Helvetica" pitchFamily="34" charset="0"/>
              <a:cs typeface="Arial" pitchFamily="34" charset="0"/>
            </a:endParaRPr>
          </a:p>
          <a:p>
            <a:pPr lvl="0" defTabSz="914400" fontAlgn="base">
              <a:spcBef>
                <a:spcPct val="0"/>
              </a:spcBef>
              <a:spcAft>
                <a:spcPct val="0"/>
              </a:spcAft>
            </a:pPr>
            <a:r>
              <a:rPr lang="en-US" altLang="en-US" sz="1600" b="1" dirty="0" smtClean="0">
                <a:latin typeface="Helvetica" pitchFamily="34" charset="0"/>
                <a:cs typeface="Arial" pitchFamily="34" charset="0"/>
              </a:rPr>
              <a:t>Read the sentence then answer the question that follows.</a:t>
            </a:r>
          </a:p>
          <a:p>
            <a:pPr lvl="0" defTabSz="914400" fontAlgn="base">
              <a:spcBef>
                <a:spcPct val="0"/>
              </a:spcBef>
              <a:spcAft>
                <a:spcPct val="0"/>
              </a:spcAft>
            </a:pPr>
            <a:endParaRPr lang="en-US" altLang="en-US" sz="1600" dirty="0">
              <a:latin typeface="Helvetica" pitchFamily="34" charset="0"/>
              <a:cs typeface="Arial" pitchFamily="34" charset="0"/>
            </a:endParaRPr>
          </a:p>
          <a:p>
            <a:pPr lvl="0" defTabSz="914400" fontAlgn="base">
              <a:spcBef>
                <a:spcPct val="0"/>
              </a:spcBef>
              <a:spcAft>
                <a:spcPct val="0"/>
              </a:spcAft>
            </a:pPr>
            <a:r>
              <a:rPr lang="en-US" altLang="en-US" sz="1600" dirty="0" smtClean="0">
                <a:latin typeface="Helvetica" pitchFamily="34" charset="0"/>
                <a:cs typeface="Arial" pitchFamily="34" charset="0"/>
              </a:rPr>
              <a:t>We traveled across the countryside in a hot-air balloon by day and at night we </a:t>
            </a:r>
            <a:r>
              <a:rPr lang="en-US" altLang="en-US" sz="1600" b="1" u="sng" dirty="0" smtClean="0">
                <a:latin typeface="Helvetica" pitchFamily="34" charset="0"/>
                <a:cs typeface="Arial" pitchFamily="34" charset="0"/>
              </a:rPr>
              <a:t>camp</a:t>
            </a:r>
            <a:r>
              <a:rPr lang="en-US" altLang="en-US" sz="1600" dirty="0" smtClean="0">
                <a:latin typeface="Helvetica" pitchFamily="34" charset="0"/>
                <a:cs typeface="Arial" pitchFamily="34" charset="0"/>
              </a:rPr>
              <a:t> in tents.</a:t>
            </a:r>
            <a:endParaRPr lang="en-US" altLang="en-US" sz="1600" dirty="0">
              <a:latin typeface="Helvetica" pitchFamily="34" charset="0"/>
              <a:cs typeface="Arial" pitchFamily="34" charset="0"/>
            </a:endParaRPr>
          </a:p>
          <a:p>
            <a:endParaRPr lang="en-US" sz="1600" dirty="0">
              <a:latin typeface="Helvetica" panose="020B0604020202020204" pitchFamily="34" charset="0"/>
              <a:cs typeface="Helvetica" panose="020B0604020202020204" pitchFamily="34" charset="0"/>
            </a:endParaRPr>
          </a:p>
          <a:p>
            <a:r>
              <a:rPr lang="en-US" sz="1600" b="1" dirty="0" smtClean="0">
                <a:latin typeface="Helvetica" panose="020B0604020202020204" pitchFamily="34" charset="0"/>
                <a:cs typeface="Helvetica" panose="020B0604020202020204" pitchFamily="34" charset="0"/>
              </a:rPr>
              <a:t>Choose</a:t>
            </a:r>
            <a:r>
              <a:rPr lang="en-US" sz="1600" b="1" dirty="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the </a:t>
            </a:r>
            <a:r>
              <a:rPr lang="en-US" sz="1600" b="1" dirty="0">
                <a:latin typeface="Helvetica" panose="020B0604020202020204" pitchFamily="34" charset="0"/>
                <a:cs typeface="Helvetica" panose="020B0604020202020204" pitchFamily="34" charset="0"/>
              </a:rPr>
              <a:t>correct </a:t>
            </a:r>
            <a:r>
              <a:rPr lang="en-US" sz="1600" b="1" dirty="0" smtClean="0">
                <a:latin typeface="Helvetica" panose="020B0604020202020204" pitchFamily="34" charset="0"/>
                <a:cs typeface="Helvetica" panose="020B0604020202020204" pitchFamily="34" charset="0"/>
              </a:rPr>
              <a:t> way to </a:t>
            </a:r>
            <a:r>
              <a:rPr lang="en-US" sz="1600" b="1" dirty="0">
                <a:latin typeface="Helvetica" panose="020B0604020202020204" pitchFamily="34" charset="0"/>
                <a:cs typeface="Helvetica" panose="020B0604020202020204" pitchFamily="34" charset="0"/>
              </a:rPr>
              <a:t>edit the </a:t>
            </a:r>
            <a:r>
              <a:rPr lang="en-US" sz="1600" b="1" dirty="0" smtClean="0">
                <a:latin typeface="Helvetica" panose="020B0604020202020204" pitchFamily="34" charset="0"/>
                <a:cs typeface="Helvetica" panose="020B0604020202020204" pitchFamily="34" charset="0"/>
              </a:rPr>
              <a:t>underlined word.</a:t>
            </a:r>
            <a:endParaRPr lang="en-US" sz="1600" b="1" dirty="0">
              <a:latin typeface="Helvetica" panose="020B0604020202020204" pitchFamily="34" charset="0"/>
              <a:cs typeface="Helvetica" panose="020B0604020202020204" pitchFamily="34" charset="0"/>
            </a:endParaRPr>
          </a:p>
          <a:p>
            <a:pPr marL="344488" indent="344488"/>
            <a:endParaRPr lang="en-US" sz="1600" b="1" dirty="0" smtClean="0">
              <a:solidFill>
                <a:srgbClr val="FF0000"/>
              </a:solidFill>
              <a:latin typeface="Helvetica" pitchFamily="34" charset="0"/>
              <a:cs typeface="Helvetica" panose="020B0604020202020204" pitchFamily="34" charset="0"/>
            </a:endParaRPr>
          </a:p>
          <a:p>
            <a:pPr marL="344488" indent="344488">
              <a:buAutoNum type="alphaUcPeriod"/>
            </a:pPr>
            <a:r>
              <a:rPr lang="en-US" sz="1600" dirty="0" smtClean="0">
                <a:latin typeface="Helvetica" pitchFamily="34" charset="0"/>
                <a:cs typeface="Helvetica" panose="020B0604020202020204" pitchFamily="34" charset="0"/>
              </a:rPr>
              <a:t>camping</a:t>
            </a:r>
          </a:p>
          <a:p>
            <a:pPr marL="344488" indent="344488">
              <a:buAutoNum type="alphaUcPeriod"/>
            </a:pPr>
            <a:endParaRPr lang="en-US" sz="1600" dirty="0">
              <a:latin typeface="Helvetica" pitchFamily="34" charset="0"/>
              <a:cs typeface="Helvetica" panose="020B0604020202020204" pitchFamily="34" charset="0"/>
            </a:endParaRPr>
          </a:p>
          <a:p>
            <a:pPr marL="344488" indent="344488">
              <a:buAutoNum type="alphaUcPeriod"/>
            </a:pPr>
            <a:r>
              <a:rPr lang="en-US" sz="1600" dirty="0" smtClean="0">
                <a:latin typeface="Helvetica" pitchFamily="34" charset="0"/>
                <a:cs typeface="Helvetica" panose="020B0604020202020204" pitchFamily="34" charset="0"/>
              </a:rPr>
              <a:t>camped</a:t>
            </a:r>
          </a:p>
          <a:p>
            <a:pPr marL="344488" indent="344488">
              <a:buAutoNum type="alphaUcPeriod"/>
            </a:pPr>
            <a:endParaRPr lang="en-US" sz="1600" dirty="0">
              <a:solidFill>
                <a:srgbClr val="FF0000"/>
              </a:solidFill>
              <a:latin typeface="Helvetica" pitchFamily="34" charset="0"/>
              <a:cs typeface="Helvetica" panose="020B0604020202020204" pitchFamily="34" charset="0"/>
            </a:endParaRPr>
          </a:p>
          <a:p>
            <a:pPr marL="344488" indent="344488">
              <a:buAutoNum type="alphaUcPeriod"/>
            </a:pPr>
            <a:r>
              <a:rPr lang="en-US" sz="1600" dirty="0" smtClean="0">
                <a:latin typeface="Helvetica" pitchFamily="34" charset="0"/>
                <a:cs typeface="Helvetica" panose="020B0604020202020204" pitchFamily="34" charset="0"/>
              </a:rPr>
              <a:t>camps</a:t>
            </a:r>
          </a:p>
          <a:p>
            <a:pPr marL="344488" indent="344488">
              <a:buAutoNum type="alphaUcPeriod"/>
            </a:pPr>
            <a:endParaRPr lang="en-US" sz="1600" dirty="0">
              <a:solidFill>
                <a:srgbClr val="FF0000"/>
              </a:solidFill>
              <a:latin typeface="Helvetica" pitchFamily="34" charset="0"/>
              <a:cs typeface="Helvetica" panose="020B0604020202020204" pitchFamily="34" charset="0"/>
            </a:endParaRPr>
          </a:p>
          <a:p>
            <a:pPr marL="344488" indent="344488">
              <a:buAutoNum type="alphaUcPeriod"/>
            </a:pPr>
            <a:r>
              <a:rPr lang="en-US" sz="1600" dirty="0" smtClean="0">
                <a:latin typeface="Helvetica" pitchFamily="34" charset="0"/>
                <a:cs typeface="Helvetica" panose="020B0604020202020204" pitchFamily="34" charset="0"/>
              </a:rPr>
              <a:t>camper</a:t>
            </a:r>
          </a:p>
          <a:p>
            <a:pPr marL="344488" indent="344488">
              <a:buAutoNum type="alphaUcPeriod"/>
            </a:pPr>
            <a:endParaRPr lang="en-US" sz="1600" dirty="0">
              <a:latin typeface="Helvetica" pitchFamily="34" charset="0"/>
              <a:cs typeface="Helvetica" panose="020B0604020202020204" pitchFamily="34" charset="0"/>
            </a:endParaRPr>
          </a:p>
          <a:p>
            <a:pPr marL="344488" indent="344488">
              <a:buAutoNum type="alphaUcPeriod"/>
            </a:pPr>
            <a:endParaRPr lang="en-US" sz="1600" dirty="0" smtClean="0">
              <a:latin typeface="Helvetica" pitchFamily="34" charset="0"/>
              <a:cs typeface="Helvetica" panose="020B0604020202020204" pitchFamily="34" charset="0"/>
            </a:endParaRPr>
          </a:p>
          <a:p>
            <a:pPr lvl="0" defTabSz="914400" fontAlgn="base">
              <a:spcBef>
                <a:spcPct val="0"/>
              </a:spcBef>
              <a:spcAft>
                <a:spcPct val="0"/>
              </a:spcAft>
            </a:pPr>
            <a:r>
              <a:rPr lang="en-US" altLang="en-US" sz="1600" b="1" u="sng" dirty="0">
                <a:solidFill>
                  <a:prstClr val="black"/>
                </a:solidFill>
                <a:latin typeface="Helvetica" pitchFamily="34" charset="0"/>
                <a:cs typeface="Arial" pitchFamily="34" charset="0"/>
              </a:rPr>
              <a:t>Part </a:t>
            </a:r>
            <a:r>
              <a:rPr lang="en-US" altLang="en-US" sz="1600" b="1" u="sng" dirty="0" smtClean="0">
                <a:solidFill>
                  <a:prstClr val="black"/>
                </a:solidFill>
                <a:latin typeface="Helvetica" pitchFamily="34" charset="0"/>
                <a:cs typeface="Arial" pitchFamily="34" charset="0"/>
              </a:rPr>
              <a:t>B</a:t>
            </a:r>
          </a:p>
          <a:p>
            <a:pPr lvl="0" defTabSz="914400" fontAlgn="base">
              <a:spcBef>
                <a:spcPct val="0"/>
              </a:spcBef>
              <a:spcAft>
                <a:spcPct val="0"/>
              </a:spcAft>
            </a:pPr>
            <a:endParaRPr lang="en-US" altLang="en-US" sz="1600" b="1" u="sng" dirty="0">
              <a:solidFill>
                <a:prstClr val="black"/>
              </a:solidFill>
              <a:latin typeface="Helvetica" pitchFamily="34" charset="0"/>
              <a:cs typeface="Arial" pitchFamily="34" charset="0"/>
            </a:endParaRPr>
          </a:p>
          <a:p>
            <a:pPr lvl="0" defTabSz="914400" fontAlgn="base">
              <a:spcBef>
                <a:spcPct val="0"/>
              </a:spcBef>
              <a:spcAft>
                <a:spcPct val="0"/>
              </a:spcAft>
            </a:pPr>
            <a:r>
              <a:rPr lang="en-US" altLang="en-US" sz="1600" b="1" dirty="0" smtClean="0">
                <a:solidFill>
                  <a:prstClr val="black"/>
                </a:solidFill>
                <a:latin typeface="Helvetica" pitchFamily="34" charset="0"/>
                <a:cs typeface="Arial" pitchFamily="34" charset="0"/>
              </a:rPr>
              <a:t>Which word in the sentence supports that the word you chose in Part A has the correct verb tense?</a:t>
            </a:r>
          </a:p>
          <a:p>
            <a:pPr lvl="0" defTabSz="914400" fontAlgn="base">
              <a:spcBef>
                <a:spcPct val="0"/>
              </a:spcBef>
              <a:spcAft>
                <a:spcPct val="0"/>
              </a:spcAft>
            </a:pPr>
            <a:endParaRPr lang="en-US" altLang="en-US" sz="1600" b="1" dirty="0">
              <a:solidFill>
                <a:prstClr val="black"/>
              </a:solidFill>
              <a:latin typeface="Helvetica" pitchFamily="34" charset="0"/>
              <a:cs typeface="Arial" pitchFamily="34" charset="0"/>
            </a:endParaRPr>
          </a:p>
          <a:p>
            <a:pPr marL="344488" lvl="0" indent="344488">
              <a:buFontTx/>
              <a:buAutoNum type="alphaUcPeriod"/>
            </a:pPr>
            <a:r>
              <a:rPr lang="en-US" sz="1600" dirty="0" smtClean="0">
                <a:solidFill>
                  <a:prstClr val="black"/>
                </a:solidFill>
                <a:latin typeface="Helvetica" pitchFamily="34" charset="0"/>
                <a:cs typeface="Helvetica" panose="020B0604020202020204" pitchFamily="34" charset="0"/>
              </a:rPr>
              <a:t>traveled</a:t>
            </a:r>
            <a:endParaRPr lang="en-US" sz="1600" dirty="0">
              <a:solidFill>
                <a:prstClr val="black"/>
              </a:solidFill>
              <a:latin typeface="Helvetica" pitchFamily="34" charset="0"/>
              <a:cs typeface="Helvetica" panose="020B0604020202020204" pitchFamily="34" charset="0"/>
            </a:endParaRPr>
          </a:p>
          <a:p>
            <a:pPr marL="344488" lvl="0" indent="344488">
              <a:buFontTx/>
              <a:buAutoNum type="alphaUcPeriod"/>
            </a:pPr>
            <a:endParaRPr lang="en-US" sz="1600" dirty="0">
              <a:solidFill>
                <a:prstClr val="black"/>
              </a:solidFill>
              <a:latin typeface="Helvetica" pitchFamily="34" charset="0"/>
              <a:cs typeface="Helvetica" panose="020B0604020202020204" pitchFamily="34" charset="0"/>
            </a:endParaRPr>
          </a:p>
          <a:p>
            <a:pPr marL="344488" lvl="0" indent="344488">
              <a:buFontTx/>
              <a:buAutoNum type="alphaUcPeriod"/>
            </a:pPr>
            <a:r>
              <a:rPr lang="en-US" sz="1600" dirty="0" smtClean="0">
                <a:solidFill>
                  <a:prstClr val="black"/>
                </a:solidFill>
                <a:latin typeface="Helvetica" pitchFamily="34" charset="0"/>
                <a:cs typeface="Helvetica" panose="020B0604020202020204" pitchFamily="34" charset="0"/>
              </a:rPr>
              <a:t>countryside</a:t>
            </a:r>
            <a:endParaRPr lang="en-US" sz="1600" dirty="0">
              <a:solidFill>
                <a:prstClr val="black"/>
              </a:solidFill>
              <a:latin typeface="Helvetica" pitchFamily="34" charset="0"/>
              <a:cs typeface="Helvetica" panose="020B0604020202020204" pitchFamily="34" charset="0"/>
            </a:endParaRPr>
          </a:p>
          <a:p>
            <a:pPr marL="344488" lvl="0" indent="344488">
              <a:buFontTx/>
              <a:buAutoNum type="alphaUcPeriod"/>
            </a:pPr>
            <a:endParaRPr lang="en-US" sz="1600" dirty="0">
              <a:solidFill>
                <a:srgbClr val="FF0000"/>
              </a:solidFill>
              <a:latin typeface="Helvetica" pitchFamily="34" charset="0"/>
              <a:cs typeface="Helvetica" panose="020B0604020202020204" pitchFamily="34" charset="0"/>
            </a:endParaRPr>
          </a:p>
          <a:p>
            <a:pPr marL="344488" lvl="0" indent="344488">
              <a:buFontTx/>
              <a:buAutoNum type="alphaUcPeriod"/>
            </a:pPr>
            <a:r>
              <a:rPr lang="en-US" sz="1600" dirty="0" smtClean="0">
                <a:solidFill>
                  <a:prstClr val="black"/>
                </a:solidFill>
                <a:latin typeface="Helvetica" pitchFamily="34" charset="0"/>
                <a:cs typeface="Helvetica" panose="020B0604020202020204" pitchFamily="34" charset="0"/>
              </a:rPr>
              <a:t>day</a:t>
            </a:r>
            <a:endParaRPr lang="en-US" sz="1600" dirty="0">
              <a:solidFill>
                <a:prstClr val="black"/>
              </a:solidFill>
              <a:latin typeface="Helvetica" pitchFamily="34" charset="0"/>
              <a:cs typeface="Helvetica" panose="020B0604020202020204" pitchFamily="34" charset="0"/>
            </a:endParaRPr>
          </a:p>
          <a:p>
            <a:pPr marL="344488" lvl="0" indent="344488">
              <a:buFontTx/>
              <a:buAutoNum type="alphaUcPeriod"/>
            </a:pPr>
            <a:endParaRPr lang="en-US" sz="1600" dirty="0">
              <a:solidFill>
                <a:srgbClr val="FF0000"/>
              </a:solidFill>
              <a:latin typeface="Helvetica" pitchFamily="34" charset="0"/>
              <a:cs typeface="Helvetica" panose="020B0604020202020204" pitchFamily="34" charset="0"/>
            </a:endParaRPr>
          </a:p>
          <a:p>
            <a:pPr marL="344488" lvl="0" indent="344488">
              <a:buFontTx/>
              <a:buAutoNum type="alphaUcPeriod"/>
            </a:pPr>
            <a:r>
              <a:rPr lang="en-US" sz="1600" dirty="0" smtClean="0">
                <a:solidFill>
                  <a:prstClr val="black"/>
                </a:solidFill>
                <a:latin typeface="Helvetica" pitchFamily="34" charset="0"/>
                <a:cs typeface="Helvetica" panose="020B0604020202020204" pitchFamily="34" charset="0"/>
              </a:rPr>
              <a:t>tents</a:t>
            </a:r>
            <a:endParaRPr lang="en-US" sz="1600" dirty="0">
              <a:solidFill>
                <a:prstClr val="black"/>
              </a:solidFill>
              <a:latin typeface="Helvetica" pitchFamily="34" charset="0"/>
              <a:cs typeface="Helvetica" panose="020B0604020202020204" pitchFamily="34" charset="0"/>
            </a:endParaRPr>
          </a:p>
          <a:p>
            <a:pPr lvl="0" defTabSz="914400" fontAlgn="base">
              <a:spcBef>
                <a:spcPct val="0"/>
              </a:spcBef>
              <a:spcAft>
                <a:spcPct val="0"/>
              </a:spcAft>
            </a:pPr>
            <a:endParaRPr lang="en-US" altLang="en-US" sz="1600" b="1" dirty="0">
              <a:solidFill>
                <a:prstClr val="black"/>
              </a:solidFill>
              <a:latin typeface="Helvetica" pitchFamily="34" charset="0"/>
              <a:cs typeface="Arial" pitchFamily="34" charset="0"/>
            </a:endParaRPr>
          </a:p>
          <a:p>
            <a:endParaRPr lang="en-US" sz="1600" dirty="0">
              <a:latin typeface="Helvetica" pitchFamily="34" charset="0"/>
              <a:cs typeface="Helvetica" panose="020B0604020202020204" pitchFamily="34" charset="0"/>
            </a:endParaRPr>
          </a:p>
        </p:txBody>
      </p:sp>
      <p:sp>
        <p:nvSpPr>
          <p:cNvPr id="21" name="Oval 20"/>
          <p:cNvSpPr/>
          <p:nvPr/>
        </p:nvSpPr>
        <p:spPr>
          <a:xfrm>
            <a:off x="658978" y="4724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58978" y="5257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58978" y="3810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58978" y="4267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 name="Rectangle 1"/>
          <p:cNvSpPr/>
          <p:nvPr/>
        </p:nvSpPr>
        <p:spPr>
          <a:xfrm>
            <a:off x="571510" y="2526175"/>
            <a:ext cx="6585713" cy="605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65825" y="8153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665825" y="868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665825" y="7239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665825" y="7696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6282683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5" name="TextBox 4"/>
          <p:cNvSpPr txBox="1"/>
          <p:nvPr/>
        </p:nvSpPr>
        <p:spPr>
          <a:xfrm>
            <a:off x="533399" y="304800"/>
            <a:ext cx="6781801" cy="3975304"/>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dirty="0"/>
          </a:p>
          <a:p>
            <a:r>
              <a:rPr lang="en-US" sz="1200" b="1" u="sng" dirty="0"/>
              <a:t>Part 2</a:t>
            </a:r>
            <a:r>
              <a:rPr lang="en-US" sz="1200" b="1" dirty="0"/>
              <a:t> </a:t>
            </a:r>
          </a:p>
          <a:p>
            <a:pPr>
              <a:defRPr/>
            </a:pPr>
            <a:r>
              <a:rPr lang="en-US" sz="1200" b="1" u="sng" dirty="0"/>
              <a:t>Your assignment</a:t>
            </a:r>
            <a:r>
              <a:rPr lang="en-US" sz="1200" b="1" dirty="0"/>
              <a:t>: </a:t>
            </a:r>
            <a:r>
              <a:rPr lang="en-US" sz="1200" dirty="0"/>
              <a:t>Write an </a:t>
            </a:r>
            <a:r>
              <a:rPr lang="en-US" sz="1200" dirty="0" smtClean="0"/>
              <a:t>opinion piece by answering this question (your audience are parents who are debating if they should let their fifth grade students go on a field trip that involves riding in a hot air balloon).  </a:t>
            </a:r>
            <a:r>
              <a:rPr lang="en-US" sz="1200" b="1" dirty="0" smtClean="0"/>
              <a:t>Is it safe to go for a ride on a hot air balloon or would it be too dangerous?  </a:t>
            </a:r>
            <a:r>
              <a:rPr lang="en-US" sz="1200" dirty="0" smtClean="0"/>
              <a:t>Convince your audience to either allow their students to go on a hot air balloon ride or not, and why. What role does the pilot have in making a ride safe or not?</a:t>
            </a:r>
          </a:p>
          <a:p>
            <a:pPr>
              <a:defRPr/>
            </a:pPr>
            <a:endParaRPr lang="en-US" sz="1200" dirty="0"/>
          </a:p>
          <a:p>
            <a:r>
              <a:rPr lang="en-US" sz="1200" b="1" u="sng" dirty="0"/>
              <a:t>You will</a:t>
            </a:r>
            <a:r>
              <a:rPr lang="en-US" sz="1200" dirty="0"/>
              <a:t>:</a:t>
            </a:r>
          </a:p>
          <a:p>
            <a:pPr marL="361417" indent="-361417">
              <a:buAutoNum type="arabicPeriod"/>
            </a:pPr>
            <a:r>
              <a:rPr lang="en-US" sz="1200" u="sng" dirty="0"/>
              <a:t>Plan</a:t>
            </a:r>
            <a:r>
              <a:rPr lang="en-US" sz="1200" dirty="0"/>
              <a:t> your writing.  You may use your notes and answers.</a:t>
            </a:r>
          </a:p>
          <a:p>
            <a:pPr marL="361417" indent="-361417">
              <a:buAutoNum type="arabicPeriod"/>
            </a:pPr>
            <a:endParaRPr lang="en-US" sz="1200" dirty="0"/>
          </a:p>
          <a:p>
            <a:pPr marL="361417" indent="-361417">
              <a:buAutoNum type="arabicPeriod"/>
            </a:pPr>
            <a:r>
              <a:rPr lang="en-US" sz="1200" dirty="0"/>
              <a:t>Write – Revise and Edit your first draft (your teacher will give you paper).</a:t>
            </a:r>
          </a:p>
          <a:p>
            <a:pPr marL="361417" indent="-361417">
              <a:buAutoNum type="arabicPeriod"/>
            </a:pPr>
            <a:endParaRPr lang="en-US" sz="1200" dirty="0"/>
          </a:p>
          <a:p>
            <a:pPr marL="361417" indent="-361417">
              <a:buAutoNum type="arabicPeriod"/>
            </a:pPr>
            <a:r>
              <a:rPr lang="en-US" sz="1200" dirty="0"/>
              <a:t>Write a final draft </a:t>
            </a:r>
            <a:r>
              <a:rPr lang="en-US" sz="1200" dirty="0" smtClean="0"/>
              <a:t>of your opinion piece.</a:t>
            </a:r>
          </a:p>
          <a:p>
            <a:pPr marL="361417" indent="-361417">
              <a:buAutoNum type="arabicPeriod"/>
            </a:pPr>
            <a:endParaRPr lang="en-US" sz="1200" dirty="0"/>
          </a:p>
          <a:p>
            <a:pPr algn="ctr"/>
            <a:r>
              <a:rPr lang="en-US" sz="1200" b="1" u="sng" dirty="0"/>
              <a:t>How you will be scored</a:t>
            </a:r>
          </a:p>
          <a:p>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1091808006"/>
              </p:ext>
            </p:extLst>
          </p:nvPr>
        </p:nvGraphicFramePr>
        <p:xfrm>
          <a:off x="1447800" y="3653247"/>
          <a:ext cx="5062538" cy="19855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977978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31368918"/>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98435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17826682"/>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052891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16899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55334151"/>
              </p:ext>
            </p:extLst>
          </p:nvPr>
        </p:nvGraphicFramePr>
        <p:xfrm>
          <a:off x="518160" y="4038600"/>
          <a:ext cx="6563363" cy="3321883"/>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dirty="0" smtClean="0">
                          <a:solidFill>
                            <a:schemeClr val="tx1"/>
                          </a:solidFill>
                          <a:effectLst/>
                        </a:rPr>
                        <a:t>I can explain the connection between two or more ideas .</a:t>
                      </a:r>
                      <a:r>
                        <a:rPr lang="en-US" sz="1000" b="0" baseline="0" dirty="0" smtClean="0">
                          <a:solidFill>
                            <a:schemeClr val="tx1"/>
                          </a:solidFill>
                          <a:effectLst/>
                        </a:rPr>
                        <a:t> </a:t>
                      </a:r>
                      <a:r>
                        <a:rPr lang="en-US" sz="1000" b="0" dirty="0" smtClean="0">
                          <a:solidFill>
                            <a:schemeClr val="tx1"/>
                          </a:solidFill>
                          <a:effectLst/>
                        </a:rPr>
                        <a:t>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baseline="0" dirty="0" smtClean="0">
                          <a:solidFill>
                            <a:schemeClr val="tx1"/>
                          </a:solidFill>
                          <a:effectLst/>
                          <a:latin typeface="+mn-lt"/>
                          <a:ea typeface="Calibri"/>
                          <a:cs typeface="Times New Roman"/>
                        </a:rPr>
                        <a:t>I can analyze connections between and among concepts.  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latin typeface="+mn-lt"/>
                          <a:ea typeface="Times New Roman"/>
                          <a:cs typeface="Times New Roman"/>
                        </a:rPr>
                        <a:t>I can find the same points from multiple accounts with similar points of view. RI.5.6</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baseline="0" dirty="0" smtClean="0">
                          <a:latin typeface="+mn-lt"/>
                          <a:ea typeface="Times New Roman"/>
                          <a:cs typeface="Times New Roman"/>
                        </a:rPr>
                        <a:t>I can compare and contrast similarities and differences in multiple accounts of the same event or topic. RI.5.6</a:t>
                      </a:r>
                      <a:endParaRPr lang="en-US" sz="1000" b="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categorize  similar information found in several texts about the same topic.</a:t>
                      </a:r>
                      <a:r>
                        <a:rPr lang="en-US" sz="1000" b="0" baseline="0" dirty="0" smtClean="0">
                          <a:solidFill>
                            <a:schemeClr val="tx1"/>
                          </a:solidFill>
                          <a:latin typeface="+mn-lt"/>
                          <a:ea typeface="Times New Roman"/>
                          <a:cs typeface="Times New Roman"/>
                        </a:rPr>
                        <a:t> </a:t>
                      </a:r>
                      <a:r>
                        <a:rPr lang="en-US" sz="1000" b="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determine</a:t>
                      </a:r>
                      <a:r>
                        <a:rPr lang="en-US" sz="1000" b="0" baseline="0" dirty="0" smtClean="0">
                          <a:solidFill>
                            <a:srgbClr val="000000"/>
                          </a:solidFill>
                          <a:latin typeface="+mn-lt"/>
                          <a:ea typeface="Times New Roman"/>
                          <a:cs typeface="Times New Roman"/>
                        </a:rPr>
                        <a:t> </a:t>
                      </a:r>
                      <a:r>
                        <a:rPr lang="en-US" sz="1000" b="0" dirty="0" smtClean="0">
                          <a:solidFill>
                            <a:srgbClr val="000000"/>
                          </a:solidFill>
                          <a:latin typeface="+mn-lt"/>
                          <a:ea typeface="Times New Roman"/>
                          <a:cs typeface="Times New Roman"/>
                        </a:rPr>
                        <a:t>what is relevant or not about a topic using several sources, </a:t>
                      </a:r>
                      <a:r>
                        <a:rPr lang="en-US" sz="1000" b="0" baseline="0" dirty="0" smtClean="0">
                          <a:solidFill>
                            <a:srgbClr val="000000"/>
                          </a:solidFill>
                          <a:latin typeface="+mn-lt"/>
                          <a:ea typeface="Times New Roman"/>
                          <a:cs typeface="Times New Roman"/>
                        </a:rPr>
                        <a:t> in order to answer a prompt.</a:t>
                      </a:r>
                      <a:r>
                        <a:rPr lang="en-US" sz="1000" b="0" baseline="0" dirty="0" smtClean="0">
                          <a:solidFill>
                            <a:schemeClr val="tx1"/>
                          </a:solidFill>
                          <a:latin typeface="+mn-lt"/>
                          <a:ea typeface="Times New Roman"/>
                          <a:cs typeface="Times New Roman"/>
                        </a:rPr>
                        <a:t> </a:t>
                      </a:r>
                      <a:r>
                        <a:rPr lang="en-US" sz="1000" b="0" baseline="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15000"/>
                        </a:lnSpc>
                        <a:spcBef>
                          <a:spcPts val="0"/>
                        </a:spcBef>
                        <a:spcAft>
                          <a:spcPts val="120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I can compare specific points from multiple texts about the same topic to develop a new idea about the topic.  RI.5.6</a:t>
                      </a:r>
                      <a:endParaRPr kumimoji="0" lang="en-US" sz="1000" b="0"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gather and organize topic specific information from texts for a purpose (essay or speech).</a:t>
                      </a:r>
                      <a:r>
                        <a:rPr lang="en-US" sz="1000" b="0" baseline="0" dirty="0" smtClean="0">
                          <a:solidFill>
                            <a:schemeClr val="tx1"/>
                          </a:solidFill>
                          <a:latin typeface="+mn-lt"/>
                          <a:ea typeface="Times New Roman"/>
                          <a:cs typeface="Times New Roman"/>
                        </a:rPr>
                        <a:t> </a:t>
                      </a:r>
                      <a:r>
                        <a:rPr lang="en-US" sz="1000" b="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59929526"/>
              </p:ext>
            </p:extLst>
          </p:nvPr>
        </p:nvGraphicFramePr>
        <p:xfrm>
          <a:off x="518160" y="609600"/>
          <a:ext cx="6563360" cy="3451423"/>
        </p:xfrm>
        <a:graphic>
          <a:graphicData uri="http://schemas.openxmlformats.org/drawingml/2006/table">
            <a:tbl>
              <a:tblPr firstRow="1" bandRow="1">
                <a:tableStyleId>{5940675A-B579-460E-94D1-54222C63F5DA}</a:tableStyleId>
              </a:tblPr>
              <a:tblGrid>
                <a:gridCol w="518160"/>
                <a:gridCol w="4069080"/>
                <a:gridCol w="533400"/>
                <a:gridCol w="6096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i="0" dirty="0" smtClean="0">
                          <a:solidFill>
                            <a:srgbClr val="000000"/>
                          </a:solidFill>
                          <a:effectLst/>
                          <a:latin typeface="+mn-lt"/>
                          <a:ea typeface="Times New Roman"/>
                          <a:cs typeface="Times New Roman"/>
                        </a:rPr>
                        <a:t>I can locate specific descriptive details that compare or contrast setting, events or characters.  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I can connect ideas about 2 characters, setting or events. with textual evidence. </a:t>
                      </a: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a:t>
                      </a:r>
                      <a:r>
                        <a:rPr lang="en-US" sz="1000" b="0" baseline="0" dirty="0" smtClean="0">
                          <a:solidFill>
                            <a:srgbClr val="000000"/>
                          </a:solidFill>
                          <a:effectLst/>
                          <a:latin typeface="+mn-lt"/>
                          <a:ea typeface="Times New Roman"/>
                          <a:cs typeface="Times New Roman"/>
                        </a:rPr>
                        <a:t> can l</a:t>
                      </a:r>
                      <a:r>
                        <a:rPr lang="en-US" sz="1000" b="0" dirty="0" smtClean="0">
                          <a:solidFill>
                            <a:srgbClr val="000000"/>
                          </a:solidFill>
                          <a:effectLst/>
                          <a:latin typeface="+mn-lt"/>
                          <a:ea typeface="Times New Roman"/>
                          <a:cs typeface="Times New Roman"/>
                        </a:rPr>
                        <a:t>ocate information to identify which character is speaking in the first person or third person.</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use text evidence to explain a character’s point of view.  RL.5.6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compare and contrast themes and topics</a:t>
                      </a:r>
                      <a:r>
                        <a:rPr lang="en-US" sz="1000" b="0" baseline="0" dirty="0" smtClean="0">
                          <a:solidFill>
                            <a:srgbClr val="000000"/>
                          </a:solidFill>
                          <a:effectLst/>
                          <a:latin typeface="+mn-lt"/>
                          <a:ea typeface="Times New Roman"/>
                          <a:cs typeface="Times New Roman"/>
                        </a:rPr>
                        <a:t> of the </a:t>
                      </a:r>
                      <a:r>
                        <a:rPr lang="en-US" sz="1000" b="0" dirty="0" smtClean="0">
                          <a:solidFill>
                            <a:srgbClr val="000000"/>
                          </a:solidFill>
                          <a:effectLst/>
                          <a:latin typeface="+mn-lt"/>
                          <a:ea typeface="Times New Roman"/>
                          <a:cs typeface="Times New Roman"/>
                        </a:rPr>
                        <a:t>same genre.  RL.5.9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synthesize information within one text about how it approaches a theme or topic. RL.5.9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I can explain why a narrator or speaker’s discourse style influences their point of view. RL.5.6</a:t>
                      </a: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compare and contrast stories of the same genre with evidence, and make a conclusion of how the stories approach similar</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themes and topics. </a:t>
                      </a:r>
                      <a:r>
                        <a:rPr lang="en-US" sz="1000" b="0" baseline="0" dirty="0" smtClean="0">
                          <a:solidFill>
                            <a:srgbClr val="000000"/>
                          </a:solidFill>
                          <a:effectLst/>
                          <a:latin typeface="+mn-lt"/>
                          <a:ea typeface="Times New Roman"/>
                          <a:cs typeface="Times New Roman"/>
                        </a:rPr>
                        <a:t>RL.5.9</a:t>
                      </a:r>
                      <a:endParaRPr lang="en-US" sz="1000" b="0" dirty="0" smtClean="0">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1019646">
            <a:off x="6101338" y="40832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534915526"/>
              </p:ext>
            </p:extLst>
          </p:nvPr>
        </p:nvGraphicFramePr>
        <p:xfrm>
          <a:off x="506505" y="7358525"/>
          <a:ext cx="6580095" cy="2083743"/>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Add relevant evidence from </a:t>
                      </a:r>
                      <a:r>
                        <a:rPr kumimoji="0" lang="en-US" sz="1100" b="0" i="1" u="sng" strike="noStrike" kern="1200" cap="none" spc="0" normalizeH="0" baseline="0" noProof="0" dirty="0" smtClean="0">
                          <a:ln>
                            <a:noFill/>
                          </a:ln>
                          <a:solidFill>
                            <a:prstClr val="black"/>
                          </a:solidFill>
                          <a:effectLst/>
                          <a:uLnTx/>
                          <a:uFillTx/>
                          <a:latin typeface="+mn-lt"/>
                          <a:ea typeface="+mn-ea"/>
                          <a:cs typeface="+mn-cs"/>
                        </a:rPr>
                        <a:t>Fun Facts about Hot-Air Balloons</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that would   support the  student’s opinion at the end of paragraph 2.</a:t>
                      </a:r>
                      <a:r>
                        <a:rPr kumimoji="0" lang="en-US" sz="11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W.5.1c</a:t>
                      </a:r>
                      <a:endParaRPr lang="en-US" sz="1000" b="0" i="0" u="sng" dirty="0" smtClean="0">
                        <a:solidFill>
                          <a:schemeClr val="tx1"/>
                        </a:solidFill>
                        <a:effectLst/>
                        <a:latin typeface="+mn-lt"/>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The writer wants to better develop reasons to support his opinion.  Choose the </a:t>
                      </a:r>
                      <a:r>
                        <a:rPr kumimoji="0" lang="en-US" sz="1100" b="0" i="0" u="sng"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two </a:t>
                      </a: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sentences that better develop the reason stated in the underlined sentence. W.5.1b</a:t>
                      </a:r>
                      <a:endParaRPr kumimoji="0" lang="en-US" sz="1100" b="0" i="0" u="none" strike="noStrike" kern="1200" cap="none" spc="0" normalizeH="0" baseline="0" noProof="0" dirty="0">
                        <a:ln>
                          <a:noFill/>
                        </a:ln>
                        <a:solidFill>
                          <a:prstClr val="black"/>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Choose the best words or phrases to replace the underlined words to make the writer’s meaning more clear. L.5.2d</a:t>
                      </a: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Choose the correct way to edit the underlined word. L.5.1d</a:t>
                      </a:r>
                      <a:endParaRPr kumimoji="0" lang="en-US" sz="10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endParaRPr lang="en-US" sz="12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942359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49</a:t>
            </a:fld>
            <a:endParaRPr lang="en-US" dirty="0"/>
          </a:p>
        </p:txBody>
      </p:sp>
      <p:grpSp>
        <p:nvGrpSpPr>
          <p:cNvPr id="10" name="Group 9"/>
          <p:cNvGrpSpPr/>
          <p:nvPr/>
        </p:nvGrpSpPr>
        <p:grpSpPr>
          <a:xfrm>
            <a:off x="172722" y="41115"/>
            <a:ext cx="7467784" cy="9791091"/>
            <a:chOff x="152400" y="37376"/>
            <a:chExt cx="6589222" cy="8900991"/>
          </a:xfrm>
        </p:grpSpPr>
        <p:grpSp>
          <p:nvGrpSpPr>
            <p:cNvPr id="6" name="Group 5"/>
            <p:cNvGrpSpPr/>
            <p:nvPr/>
          </p:nvGrpSpPr>
          <p:grpSpPr>
            <a:xfrm>
              <a:off x="152400" y="141719"/>
              <a:ext cx="6589222" cy="8796648"/>
              <a:chOff x="152400" y="141719"/>
              <a:chExt cx="6589222" cy="8796648"/>
            </a:xfrm>
          </p:grpSpPr>
          <p:pic>
            <p:nvPicPr>
              <p:cNvPr id="1027" name="Picture 3" descr="C:\Users\Susan Richmond\AppData\Local\Microsoft\Windows\Temporary Internet Files\Content.IE5\AYISPUSO\MC900353858[1].wmf"/>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304046" y="7010400"/>
                <a:ext cx="2058154" cy="1927967"/>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pic>
            <p:nvPicPr>
              <p:cNvPr id="1026" name="Picture 2" descr="C:\Users\Susan Richmond\AppData\Local\Microsoft\Windows\Temporary Internet Files\Content.IE5\9B9JGHNT\MC900140525[1].wmf"/>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rot="20805396">
                <a:off x="5170835" y="141719"/>
                <a:ext cx="990601" cy="686262"/>
              </a:xfrm>
              <a:prstGeom prst="rect">
                <a:avLst/>
              </a:prstGeom>
              <a:noFill/>
              <a:extLst>
                <a:ext uri="{909E8E84-426E-40DD-AFC4-6F175D3DCCD1}">
                  <a14:hiddenFill xmlns:a14="http://schemas.microsoft.com/office/drawing/2010/main">
                    <a:solidFill>
                      <a:srgbClr val="FFFFFF"/>
                    </a:solidFill>
                  </a14:hiddenFill>
                </a:ext>
              </a:extLst>
            </p:spPr>
          </p:pic>
          <p:sp>
            <p:nvSpPr>
              <p:cNvPr id="5" name="Freeform 4"/>
              <p:cNvSpPr/>
              <p:nvPr/>
            </p:nvSpPr>
            <p:spPr>
              <a:xfrm>
                <a:off x="246687" y="947651"/>
                <a:ext cx="5821604" cy="7680960"/>
              </a:xfrm>
              <a:custGeom>
                <a:avLst/>
                <a:gdLst>
                  <a:gd name="connsiteX0" fmla="*/ 4990331 w 5821604"/>
                  <a:gd name="connsiteY0" fmla="*/ 0 h 7680960"/>
                  <a:gd name="connsiteX1" fmla="*/ 5006957 w 5821604"/>
                  <a:gd name="connsiteY1" fmla="*/ 83127 h 7680960"/>
                  <a:gd name="connsiteX2" fmla="*/ 5023582 w 5821604"/>
                  <a:gd name="connsiteY2" fmla="*/ 332509 h 7680960"/>
                  <a:gd name="connsiteX3" fmla="*/ 4973706 w 5821604"/>
                  <a:gd name="connsiteY3" fmla="*/ 349134 h 7680960"/>
                  <a:gd name="connsiteX4" fmla="*/ 4907204 w 5821604"/>
                  <a:gd name="connsiteY4" fmla="*/ 365760 h 7680960"/>
                  <a:gd name="connsiteX5" fmla="*/ 4774200 w 5821604"/>
                  <a:gd name="connsiteY5" fmla="*/ 399011 h 7680960"/>
                  <a:gd name="connsiteX6" fmla="*/ 4591320 w 5821604"/>
                  <a:gd name="connsiteY6" fmla="*/ 432262 h 7680960"/>
                  <a:gd name="connsiteX7" fmla="*/ 3460789 w 5821604"/>
                  <a:gd name="connsiteY7" fmla="*/ 448887 h 7680960"/>
                  <a:gd name="connsiteX8" fmla="*/ 3344411 w 5821604"/>
                  <a:gd name="connsiteY8" fmla="*/ 465513 h 7680960"/>
                  <a:gd name="connsiteX9" fmla="*/ 3228033 w 5821604"/>
                  <a:gd name="connsiteY9" fmla="*/ 498764 h 7680960"/>
                  <a:gd name="connsiteX10" fmla="*/ 3144906 w 5821604"/>
                  <a:gd name="connsiteY10" fmla="*/ 615142 h 7680960"/>
                  <a:gd name="connsiteX11" fmla="*/ 3128280 w 5821604"/>
                  <a:gd name="connsiteY11" fmla="*/ 665018 h 7680960"/>
                  <a:gd name="connsiteX12" fmla="*/ 3144906 w 5821604"/>
                  <a:gd name="connsiteY12" fmla="*/ 748145 h 7680960"/>
                  <a:gd name="connsiteX13" fmla="*/ 3228033 w 5821604"/>
                  <a:gd name="connsiteY13" fmla="*/ 831273 h 7680960"/>
                  <a:gd name="connsiteX14" fmla="*/ 3277909 w 5821604"/>
                  <a:gd name="connsiteY14" fmla="*/ 881149 h 7680960"/>
                  <a:gd name="connsiteX15" fmla="*/ 3377662 w 5821604"/>
                  <a:gd name="connsiteY15" fmla="*/ 947651 h 7680960"/>
                  <a:gd name="connsiteX16" fmla="*/ 3427538 w 5821604"/>
                  <a:gd name="connsiteY16" fmla="*/ 980902 h 7680960"/>
                  <a:gd name="connsiteX17" fmla="*/ 3460789 w 5821604"/>
                  <a:gd name="connsiteY17" fmla="*/ 1030778 h 7680960"/>
                  <a:gd name="connsiteX18" fmla="*/ 3460789 w 5821604"/>
                  <a:gd name="connsiteY18" fmla="*/ 1213658 h 7680960"/>
                  <a:gd name="connsiteX19" fmla="*/ 3410913 w 5821604"/>
                  <a:gd name="connsiteY19" fmla="*/ 1230284 h 7680960"/>
                  <a:gd name="connsiteX20" fmla="*/ 3327786 w 5821604"/>
                  <a:gd name="connsiteY20" fmla="*/ 1330036 h 7680960"/>
                  <a:gd name="connsiteX21" fmla="*/ 3277909 w 5821604"/>
                  <a:gd name="connsiteY21" fmla="*/ 1363287 h 7680960"/>
                  <a:gd name="connsiteX22" fmla="*/ 3144906 w 5821604"/>
                  <a:gd name="connsiteY22" fmla="*/ 1379913 h 7680960"/>
                  <a:gd name="connsiteX23" fmla="*/ 2945400 w 5821604"/>
                  <a:gd name="connsiteY23" fmla="*/ 1413164 h 7680960"/>
                  <a:gd name="connsiteX24" fmla="*/ 2895524 w 5821604"/>
                  <a:gd name="connsiteY24" fmla="*/ 1429789 h 7680960"/>
                  <a:gd name="connsiteX25" fmla="*/ 2729269 w 5821604"/>
                  <a:gd name="connsiteY25" fmla="*/ 1446414 h 7680960"/>
                  <a:gd name="connsiteX26" fmla="*/ 2596266 w 5821604"/>
                  <a:gd name="connsiteY26" fmla="*/ 1463040 h 7680960"/>
                  <a:gd name="connsiteX27" fmla="*/ 2513138 w 5821604"/>
                  <a:gd name="connsiteY27" fmla="*/ 1479665 h 7680960"/>
                  <a:gd name="connsiteX28" fmla="*/ 1465735 w 5821604"/>
                  <a:gd name="connsiteY28" fmla="*/ 1512916 h 7680960"/>
                  <a:gd name="connsiteX29" fmla="*/ 1349357 w 5821604"/>
                  <a:gd name="connsiteY29" fmla="*/ 1546167 h 7680960"/>
                  <a:gd name="connsiteX30" fmla="*/ 1299480 w 5821604"/>
                  <a:gd name="connsiteY30" fmla="*/ 1579418 h 7680960"/>
                  <a:gd name="connsiteX31" fmla="*/ 1216353 w 5821604"/>
                  <a:gd name="connsiteY31" fmla="*/ 1596044 h 7680960"/>
                  <a:gd name="connsiteX32" fmla="*/ 1149851 w 5821604"/>
                  <a:gd name="connsiteY32" fmla="*/ 1629294 h 7680960"/>
                  <a:gd name="connsiteX33" fmla="*/ 1133226 w 5821604"/>
                  <a:gd name="connsiteY33" fmla="*/ 1812174 h 7680960"/>
                  <a:gd name="connsiteX34" fmla="*/ 1183102 w 5821604"/>
                  <a:gd name="connsiteY34" fmla="*/ 1928553 h 7680960"/>
                  <a:gd name="connsiteX35" fmla="*/ 318578 w 5821604"/>
                  <a:gd name="connsiteY35" fmla="*/ 1995054 h 7680960"/>
                  <a:gd name="connsiteX36" fmla="*/ 218826 w 5821604"/>
                  <a:gd name="connsiteY36" fmla="*/ 2011680 h 7680960"/>
                  <a:gd name="connsiteX37" fmla="*/ 152324 w 5821604"/>
                  <a:gd name="connsiteY37" fmla="*/ 2078182 h 7680960"/>
                  <a:gd name="connsiteX38" fmla="*/ 85822 w 5821604"/>
                  <a:gd name="connsiteY38" fmla="*/ 2094807 h 7680960"/>
                  <a:gd name="connsiteX39" fmla="*/ 69197 w 5821604"/>
                  <a:gd name="connsiteY39" fmla="*/ 2144684 h 7680960"/>
                  <a:gd name="connsiteX40" fmla="*/ 35946 w 5821604"/>
                  <a:gd name="connsiteY40" fmla="*/ 2194560 h 7680960"/>
                  <a:gd name="connsiteX41" fmla="*/ 35946 w 5821604"/>
                  <a:gd name="connsiteY41" fmla="*/ 3025833 h 7680960"/>
                  <a:gd name="connsiteX42" fmla="*/ 85822 w 5821604"/>
                  <a:gd name="connsiteY42" fmla="*/ 3225338 h 7680960"/>
                  <a:gd name="connsiteX43" fmla="*/ 119073 w 5821604"/>
                  <a:gd name="connsiteY43" fmla="*/ 3341716 h 7680960"/>
                  <a:gd name="connsiteX44" fmla="*/ 152324 w 5821604"/>
                  <a:gd name="connsiteY44" fmla="*/ 3424844 h 7680960"/>
                  <a:gd name="connsiteX45" fmla="*/ 168949 w 5821604"/>
                  <a:gd name="connsiteY45" fmla="*/ 3491345 h 7680960"/>
                  <a:gd name="connsiteX46" fmla="*/ 218826 w 5821604"/>
                  <a:gd name="connsiteY46" fmla="*/ 3624349 h 7680960"/>
                  <a:gd name="connsiteX47" fmla="*/ 368455 w 5821604"/>
                  <a:gd name="connsiteY47" fmla="*/ 3707476 h 7680960"/>
                  <a:gd name="connsiteX48" fmla="*/ 484833 w 5821604"/>
                  <a:gd name="connsiteY48" fmla="*/ 3773978 h 7680960"/>
                  <a:gd name="connsiteX49" fmla="*/ 1332731 w 5821604"/>
                  <a:gd name="connsiteY49" fmla="*/ 3790604 h 7680960"/>
                  <a:gd name="connsiteX50" fmla="*/ 1365982 w 5821604"/>
                  <a:gd name="connsiteY50" fmla="*/ 3923607 h 7680960"/>
                  <a:gd name="connsiteX51" fmla="*/ 1399233 w 5821604"/>
                  <a:gd name="connsiteY51" fmla="*/ 4089862 h 7680960"/>
                  <a:gd name="connsiteX52" fmla="*/ 1449109 w 5821604"/>
                  <a:gd name="connsiteY52" fmla="*/ 4139738 h 7680960"/>
                  <a:gd name="connsiteX53" fmla="*/ 1698491 w 5821604"/>
                  <a:gd name="connsiteY53" fmla="*/ 4206240 h 7680960"/>
                  <a:gd name="connsiteX54" fmla="*/ 1931248 w 5821604"/>
                  <a:gd name="connsiteY54" fmla="*/ 4272742 h 7680960"/>
                  <a:gd name="connsiteX55" fmla="*/ 2330258 w 5821604"/>
                  <a:gd name="connsiteY55" fmla="*/ 4322618 h 7680960"/>
                  <a:gd name="connsiteX56" fmla="*/ 2978651 w 5821604"/>
                  <a:gd name="connsiteY56" fmla="*/ 4372494 h 7680960"/>
                  <a:gd name="connsiteX57" fmla="*/ 3593793 w 5821604"/>
                  <a:gd name="connsiteY57" fmla="*/ 4438996 h 7680960"/>
                  <a:gd name="connsiteX58" fmla="*/ 3809924 w 5821604"/>
                  <a:gd name="connsiteY58" fmla="*/ 4472247 h 7680960"/>
                  <a:gd name="connsiteX59" fmla="*/ 4026055 w 5821604"/>
                  <a:gd name="connsiteY59" fmla="*/ 4488873 h 7680960"/>
                  <a:gd name="connsiteX60" fmla="*/ 4192309 w 5821604"/>
                  <a:gd name="connsiteY60" fmla="*/ 4505498 h 7680960"/>
                  <a:gd name="connsiteX61" fmla="*/ 4258811 w 5821604"/>
                  <a:gd name="connsiteY61" fmla="*/ 4522124 h 7680960"/>
                  <a:gd name="connsiteX62" fmla="*/ 4292062 w 5821604"/>
                  <a:gd name="connsiteY62" fmla="*/ 4572000 h 7680960"/>
                  <a:gd name="connsiteX63" fmla="*/ 4275437 w 5821604"/>
                  <a:gd name="connsiteY63" fmla="*/ 4954385 h 7680960"/>
                  <a:gd name="connsiteX64" fmla="*/ 4258811 w 5821604"/>
                  <a:gd name="connsiteY64" fmla="*/ 5004262 h 7680960"/>
                  <a:gd name="connsiteX65" fmla="*/ 4208935 w 5821604"/>
                  <a:gd name="connsiteY65" fmla="*/ 5020887 h 7680960"/>
                  <a:gd name="connsiteX66" fmla="*/ 4159058 w 5821604"/>
                  <a:gd name="connsiteY66" fmla="*/ 5054138 h 7680960"/>
                  <a:gd name="connsiteX67" fmla="*/ 4109182 w 5821604"/>
                  <a:gd name="connsiteY67" fmla="*/ 5070764 h 7680960"/>
                  <a:gd name="connsiteX68" fmla="*/ 5405968 w 5821604"/>
                  <a:gd name="connsiteY68" fmla="*/ 5087389 h 7680960"/>
                  <a:gd name="connsiteX69" fmla="*/ 5455844 w 5821604"/>
                  <a:gd name="connsiteY69" fmla="*/ 5137265 h 7680960"/>
                  <a:gd name="connsiteX70" fmla="*/ 5472469 w 5821604"/>
                  <a:gd name="connsiteY70" fmla="*/ 5203767 h 7680960"/>
                  <a:gd name="connsiteX71" fmla="*/ 5555597 w 5821604"/>
                  <a:gd name="connsiteY71" fmla="*/ 5286894 h 7680960"/>
                  <a:gd name="connsiteX72" fmla="*/ 5588848 w 5821604"/>
                  <a:gd name="connsiteY72" fmla="*/ 5353396 h 7680960"/>
                  <a:gd name="connsiteX73" fmla="*/ 5605473 w 5821604"/>
                  <a:gd name="connsiteY73" fmla="*/ 5403273 h 7680960"/>
                  <a:gd name="connsiteX74" fmla="*/ 5671975 w 5821604"/>
                  <a:gd name="connsiteY74" fmla="*/ 5486400 h 7680960"/>
                  <a:gd name="connsiteX75" fmla="*/ 5755102 w 5821604"/>
                  <a:gd name="connsiteY75" fmla="*/ 5586153 h 7680960"/>
                  <a:gd name="connsiteX76" fmla="*/ 5771728 w 5821604"/>
                  <a:gd name="connsiteY76" fmla="*/ 5652654 h 7680960"/>
                  <a:gd name="connsiteX77" fmla="*/ 5821604 w 5821604"/>
                  <a:gd name="connsiteY77" fmla="*/ 5785658 h 7680960"/>
                  <a:gd name="connsiteX78" fmla="*/ 5804978 w 5821604"/>
                  <a:gd name="connsiteY78" fmla="*/ 5951913 h 7680960"/>
                  <a:gd name="connsiteX79" fmla="*/ 5755102 w 5821604"/>
                  <a:gd name="connsiteY79" fmla="*/ 5968538 h 7680960"/>
                  <a:gd name="connsiteX80" fmla="*/ 5738477 w 5821604"/>
                  <a:gd name="connsiteY80" fmla="*/ 6018414 h 7680960"/>
                  <a:gd name="connsiteX81" fmla="*/ 5671975 w 5821604"/>
                  <a:gd name="connsiteY81" fmla="*/ 6068291 h 7680960"/>
                  <a:gd name="connsiteX82" fmla="*/ 5655349 w 5821604"/>
                  <a:gd name="connsiteY82" fmla="*/ 6118167 h 7680960"/>
                  <a:gd name="connsiteX83" fmla="*/ 5588848 w 5821604"/>
                  <a:gd name="connsiteY83" fmla="*/ 6151418 h 7680960"/>
                  <a:gd name="connsiteX84" fmla="*/ 5405968 w 5821604"/>
                  <a:gd name="connsiteY84" fmla="*/ 6184669 h 7680960"/>
                  <a:gd name="connsiteX85" fmla="*/ 5322840 w 5821604"/>
                  <a:gd name="connsiteY85" fmla="*/ 6201294 h 7680960"/>
                  <a:gd name="connsiteX86" fmla="*/ 5206462 w 5821604"/>
                  <a:gd name="connsiteY86" fmla="*/ 6217920 h 7680960"/>
                  <a:gd name="connsiteX87" fmla="*/ 5156586 w 5821604"/>
                  <a:gd name="connsiteY87" fmla="*/ 6234545 h 7680960"/>
                  <a:gd name="connsiteX88" fmla="*/ 5090084 w 5821604"/>
                  <a:gd name="connsiteY88" fmla="*/ 6334298 h 7680960"/>
                  <a:gd name="connsiteX89" fmla="*/ 5223088 w 5821604"/>
                  <a:gd name="connsiteY89" fmla="*/ 6982691 h 7680960"/>
                  <a:gd name="connsiteX90" fmla="*/ 5272964 w 5821604"/>
                  <a:gd name="connsiteY90" fmla="*/ 7015942 h 7680960"/>
                  <a:gd name="connsiteX91" fmla="*/ 5339466 w 5821604"/>
                  <a:gd name="connsiteY91" fmla="*/ 7132320 h 7680960"/>
                  <a:gd name="connsiteX92" fmla="*/ 5455844 w 5821604"/>
                  <a:gd name="connsiteY92" fmla="*/ 7165571 h 7680960"/>
                  <a:gd name="connsiteX93" fmla="*/ 5505720 w 5821604"/>
                  <a:gd name="connsiteY93" fmla="*/ 7198822 h 7680960"/>
                  <a:gd name="connsiteX94" fmla="*/ 5605473 w 5821604"/>
                  <a:gd name="connsiteY94" fmla="*/ 7232073 h 7680960"/>
                  <a:gd name="connsiteX95" fmla="*/ 5572222 w 5821604"/>
                  <a:gd name="connsiteY95" fmla="*/ 7298574 h 7680960"/>
                  <a:gd name="connsiteX96" fmla="*/ 5489095 w 5821604"/>
                  <a:gd name="connsiteY96" fmla="*/ 7315200 h 7680960"/>
                  <a:gd name="connsiteX97" fmla="*/ 5422593 w 5821604"/>
                  <a:gd name="connsiteY97" fmla="*/ 7331825 h 7680960"/>
                  <a:gd name="connsiteX98" fmla="*/ 5123335 w 5821604"/>
                  <a:gd name="connsiteY98" fmla="*/ 7365076 h 7680960"/>
                  <a:gd name="connsiteX99" fmla="*/ 4873953 w 5821604"/>
                  <a:gd name="connsiteY99" fmla="*/ 7398327 h 7680960"/>
                  <a:gd name="connsiteX100" fmla="*/ 4774200 w 5821604"/>
                  <a:gd name="connsiteY100" fmla="*/ 7448204 h 7680960"/>
                  <a:gd name="connsiteX101" fmla="*/ 4591320 w 5821604"/>
                  <a:gd name="connsiteY101" fmla="*/ 7481454 h 7680960"/>
                  <a:gd name="connsiteX102" fmla="*/ 4358564 w 5821604"/>
                  <a:gd name="connsiteY102" fmla="*/ 7498080 h 7680960"/>
                  <a:gd name="connsiteX103" fmla="*/ 4159058 w 5821604"/>
                  <a:gd name="connsiteY103" fmla="*/ 7514705 h 7680960"/>
                  <a:gd name="connsiteX104" fmla="*/ 3726797 w 5821604"/>
                  <a:gd name="connsiteY104" fmla="*/ 7498080 h 7680960"/>
                  <a:gd name="connsiteX105" fmla="*/ 3477415 w 5821604"/>
                  <a:gd name="connsiteY105" fmla="*/ 7448204 h 7680960"/>
                  <a:gd name="connsiteX106" fmla="*/ 3427538 w 5821604"/>
                  <a:gd name="connsiteY106" fmla="*/ 7398327 h 7680960"/>
                  <a:gd name="connsiteX107" fmla="*/ 3377662 w 5821604"/>
                  <a:gd name="connsiteY107" fmla="*/ 7381702 h 7680960"/>
                  <a:gd name="connsiteX108" fmla="*/ 3244658 w 5821604"/>
                  <a:gd name="connsiteY108" fmla="*/ 7348451 h 7680960"/>
                  <a:gd name="connsiteX109" fmla="*/ 2446637 w 5821604"/>
                  <a:gd name="connsiteY109" fmla="*/ 7381702 h 7680960"/>
                  <a:gd name="connsiteX110" fmla="*/ 2230506 w 5821604"/>
                  <a:gd name="connsiteY110" fmla="*/ 7414953 h 7680960"/>
                  <a:gd name="connsiteX111" fmla="*/ 2180629 w 5821604"/>
                  <a:gd name="connsiteY111" fmla="*/ 7448204 h 7680960"/>
                  <a:gd name="connsiteX112" fmla="*/ 2114128 w 5821604"/>
                  <a:gd name="connsiteY112" fmla="*/ 7481454 h 7680960"/>
                  <a:gd name="connsiteX113" fmla="*/ 2080877 w 5821604"/>
                  <a:gd name="connsiteY113" fmla="*/ 7581207 h 7680960"/>
                  <a:gd name="connsiteX114" fmla="*/ 1981124 w 5821604"/>
                  <a:gd name="connsiteY114" fmla="*/ 7647709 h 7680960"/>
                  <a:gd name="connsiteX115" fmla="*/ 1881371 w 5821604"/>
                  <a:gd name="connsiteY115" fmla="*/ 7680960 h 7680960"/>
                  <a:gd name="connsiteX116" fmla="*/ 1698491 w 5821604"/>
                  <a:gd name="connsiteY116" fmla="*/ 7664334 h 7680960"/>
                  <a:gd name="connsiteX117" fmla="*/ 1631989 w 5821604"/>
                  <a:gd name="connsiteY117" fmla="*/ 7647709 h 7680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5821604" h="7680960">
                    <a:moveTo>
                      <a:pt x="4990331" y="0"/>
                    </a:moveTo>
                    <a:cubicBezTo>
                      <a:pt x="4995873" y="27709"/>
                      <a:pt x="4997035" y="56668"/>
                      <a:pt x="5006957" y="83127"/>
                    </a:cubicBezTo>
                    <a:cubicBezTo>
                      <a:pt x="5055272" y="211966"/>
                      <a:pt x="5115180" y="34817"/>
                      <a:pt x="5023582" y="332509"/>
                    </a:cubicBezTo>
                    <a:cubicBezTo>
                      <a:pt x="5018428" y="349259"/>
                      <a:pt x="4990556" y="344320"/>
                      <a:pt x="4973706" y="349134"/>
                    </a:cubicBezTo>
                    <a:cubicBezTo>
                      <a:pt x="4951736" y="355411"/>
                      <a:pt x="4929174" y="359483"/>
                      <a:pt x="4907204" y="365760"/>
                    </a:cubicBezTo>
                    <a:cubicBezTo>
                      <a:pt x="4751251" y="410318"/>
                      <a:pt x="5002332" y="348315"/>
                      <a:pt x="4774200" y="399011"/>
                    </a:cubicBezTo>
                    <a:cubicBezTo>
                      <a:pt x="4702997" y="414834"/>
                      <a:pt x="4673183" y="430079"/>
                      <a:pt x="4591320" y="432262"/>
                    </a:cubicBezTo>
                    <a:cubicBezTo>
                      <a:pt x="4214570" y="442309"/>
                      <a:pt x="3837633" y="443345"/>
                      <a:pt x="3460789" y="448887"/>
                    </a:cubicBezTo>
                    <a:cubicBezTo>
                      <a:pt x="3421996" y="454429"/>
                      <a:pt x="3382965" y="458503"/>
                      <a:pt x="3344411" y="465513"/>
                    </a:cubicBezTo>
                    <a:cubicBezTo>
                      <a:pt x="3298476" y="473865"/>
                      <a:pt x="3270772" y="484517"/>
                      <a:pt x="3228033" y="498764"/>
                    </a:cubicBezTo>
                    <a:cubicBezTo>
                      <a:pt x="3216733" y="513830"/>
                      <a:pt x="3157063" y="590828"/>
                      <a:pt x="3144906" y="615142"/>
                    </a:cubicBezTo>
                    <a:cubicBezTo>
                      <a:pt x="3137069" y="630817"/>
                      <a:pt x="3133822" y="648393"/>
                      <a:pt x="3128280" y="665018"/>
                    </a:cubicBezTo>
                    <a:cubicBezTo>
                      <a:pt x="3133822" y="692727"/>
                      <a:pt x="3134984" y="721686"/>
                      <a:pt x="3144906" y="748145"/>
                    </a:cubicBezTo>
                    <a:cubicBezTo>
                      <a:pt x="3167074" y="807259"/>
                      <a:pt x="3183698" y="794327"/>
                      <a:pt x="3228033" y="831273"/>
                    </a:cubicBezTo>
                    <a:cubicBezTo>
                      <a:pt x="3246095" y="846325"/>
                      <a:pt x="3259350" y="866714"/>
                      <a:pt x="3277909" y="881149"/>
                    </a:cubicBezTo>
                    <a:cubicBezTo>
                      <a:pt x="3309454" y="905684"/>
                      <a:pt x="3344411" y="925484"/>
                      <a:pt x="3377662" y="947651"/>
                    </a:cubicBezTo>
                    <a:lnTo>
                      <a:pt x="3427538" y="980902"/>
                    </a:lnTo>
                    <a:cubicBezTo>
                      <a:pt x="3438622" y="997527"/>
                      <a:pt x="3451853" y="1012906"/>
                      <a:pt x="3460789" y="1030778"/>
                    </a:cubicBezTo>
                    <a:cubicBezTo>
                      <a:pt x="3488805" y="1086808"/>
                      <a:pt x="3486574" y="1155641"/>
                      <a:pt x="3460789" y="1213658"/>
                    </a:cubicBezTo>
                    <a:cubicBezTo>
                      <a:pt x="3453672" y="1229672"/>
                      <a:pt x="3427538" y="1224742"/>
                      <a:pt x="3410913" y="1230284"/>
                    </a:cubicBezTo>
                    <a:cubicBezTo>
                      <a:pt x="3378219" y="1279325"/>
                      <a:pt x="3375789" y="1290034"/>
                      <a:pt x="3327786" y="1330036"/>
                    </a:cubicBezTo>
                    <a:cubicBezTo>
                      <a:pt x="3312436" y="1342828"/>
                      <a:pt x="3297186" y="1358029"/>
                      <a:pt x="3277909" y="1363287"/>
                    </a:cubicBezTo>
                    <a:cubicBezTo>
                      <a:pt x="3234804" y="1375043"/>
                      <a:pt x="3189240" y="1374371"/>
                      <a:pt x="3144906" y="1379913"/>
                    </a:cubicBezTo>
                    <a:cubicBezTo>
                      <a:pt x="3027975" y="1418888"/>
                      <a:pt x="3168131" y="1376042"/>
                      <a:pt x="2945400" y="1413164"/>
                    </a:cubicBezTo>
                    <a:cubicBezTo>
                      <a:pt x="2928114" y="1416045"/>
                      <a:pt x="2912845" y="1427124"/>
                      <a:pt x="2895524" y="1429789"/>
                    </a:cubicBezTo>
                    <a:cubicBezTo>
                      <a:pt x="2840477" y="1438258"/>
                      <a:pt x="2784623" y="1440264"/>
                      <a:pt x="2729269" y="1446414"/>
                    </a:cubicBezTo>
                    <a:cubicBezTo>
                      <a:pt x="2684863" y="1451348"/>
                      <a:pt x="2640426" y="1456246"/>
                      <a:pt x="2596266" y="1463040"/>
                    </a:cubicBezTo>
                    <a:cubicBezTo>
                      <a:pt x="2568337" y="1467337"/>
                      <a:pt x="2541269" y="1476986"/>
                      <a:pt x="2513138" y="1479665"/>
                    </a:cubicBezTo>
                    <a:cubicBezTo>
                      <a:pt x="2219935" y="1507589"/>
                      <a:pt x="1653217" y="1508927"/>
                      <a:pt x="1465735" y="1512916"/>
                    </a:cubicBezTo>
                    <a:cubicBezTo>
                      <a:pt x="1444432" y="1518242"/>
                      <a:pt x="1373205" y="1534243"/>
                      <a:pt x="1349357" y="1546167"/>
                    </a:cubicBezTo>
                    <a:cubicBezTo>
                      <a:pt x="1331485" y="1555103"/>
                      <a:pt x="1318189" y="1572402"/>
                      <a:pt x="1299480" y="1579418"/>
                    </a:cubicBezTo>
                    <a:cubicBezTo>
                      <a:pt x="1273021" y="1589340"/>
                      <a:pt x="1244062" y="1590502"/>
                      <a:pt x="1216353" y="1596044"/>
                    </a:cubicBezTo>
                    <a:cubicBezTo>
                      <a:pt x="1194186" y="1607127"/>
                      <a:pt x="1168890" y="1613428"/>
                      <a:pt x="1149851" y="1629294"/>
                    </a:cubicBezTo>
                    <a:cubicBezTo>
                      <a:pt x="1088655" y="1680291"/>
                      <a:pt x="1121191" y="1739966"/>
                      <a:pt x="1133226" y="1812174"/>
                    </a:cubicBezTo>
                    <a:cubicBezTo>
                      <a:pt x="1145155" y="1883748"/>
                      <a:pt x="1145521" y="1872181"/>
                      <a:pt x="1183102" y="1928553"/>
                    </a:cubicBezTo>
                    <a:cubicBezTo>
                      <a:pt x="1076805" y="2247451"/>
                      <a:pt x="1188517" y="1964530"/>
                      <a:pt x="318578" y="1995054"/>
                    </a:cubicBezTo>
                    <a:cubicBezTo>
                      <a:pt x="284889" y="1996236"/>
                      <a:pt x="252077" y="2006138"/>
                      <a:pt x="218826" y="2011680"/>
                    </a:cubicBezTo>
                    <a:cubicBezTo>
                      <a:pt x="196659" y="2033847"/>
                      <a:pt x="178908" y="2061567"/>
                      <a:pt x="152324" y="2078182"/>
                    </a:cubicBezTo>
                    <a:cubicBezTo>
                      <a:pt x="132948" y="2090292"/>
                      <a:pt x="103664" y="2080533"/>
                      <a:pt x="85822" y="2094807"/>
                    </a:cubicBezTo>
                    <a:cubicBezTo>
                      <a:pt x="72137" y="2105755"/>
                      <a:pt x="77034" y="2129009"/>
                      <a:pt x="69197" y="2144684"/>
                    </a:cubicBezTo>
                    <a:cubicBezTo>
                      <a:pt x="60261" y="2162556"/>
                      <a:pt x="47030" y="2177935"/>
                      <a:pt x="35946" y="2194560"/>
                    </a:cubicBezTo>
                    <a:cubicBezTo>
                      <a:pt x="-28352" y="2516039"/>
                      <a:pt x="7662" y="2304586"/>
                      <a:pt x="35946" y="3025833"/>
                    </a:cubicBezTo>
                    <a:cubicBezTo>
                      <a:pt x="39188" y="3108493"/>
                      <a:pt x="61818" y="3147325"/>
                      <a:pt x="85822" y="3225338"/>
                    </a:cubicBezTo>
                    <a:cubicBezTo>
                      <a:pt x="97687" y="3263899"/>
                      <a:pt x="106315" y="3303441"/>
                      <a:pt x="119073" y="3341716"/>
                    </a:cubicBezTo>
                    <a:cubicBezTo>
                      <a:pt x="128510" y="3370028"/>
                      <a:pt x="142887" y="3396532"/>
                      <a:pt x="152324" y="3424844"/>
                    </a:cubicBezTo>
                    <a:cubicBezTo>
                      <a:pt x="159550" y="3446521"/>
                      <a:pt x="163992" y="3469040"/>
                      <a:pt x="168949" y="3491345"/>
                    </a:cubicBezTo>
                    <a:cubicBezTo>
                      <a:pt x="180397" y="3542863"/>
                      <a:pt x="176332" y="3587167"/>
                      <a:pt x="218826" y="3624349"/>
                    </a:cubicBezTo>
                    <a:cubicBezTo>
                      <a:pt x="358619" y="3746668"/>
                      <a:pt x="269501" y="3657999"/>
                      <a:pt x="368455" y="3707476"/>
                    </a:cubicBezTo>
                    <a:cubicBezTo>
                      <a:pt x="408418" y="3727457"/>
                      <a:pt x="440319" y="3770141"/>
                      <a:pt x="484833" y="3773978"/>
                    </a:cubicBezTo>
                    <a:cubicBezTo>
                      <a:pt x="766475" y="3798258"/>
                      <a:pt x="1050098" y="3785062"/>
                      <a:pt x="1332731" y="3790604"/>
                    </a:cubicBezTo>
                    <a:cubicBezTo>
                      <a:pt x="1343815" y="3834938"/>
                      <a:pt x="1357020" y="3878796"/>
                      <a:pt x="1365982" y="3923607"/>
                    </a:cubicBezTo>
                    <a:cubicBezTo>
                      <a:pt x="1377066" y="3979025"/>
                      <a:pt x="1359270" y="4049899"/>
                      <a:pt x="1399233" y="4089862"/>
                    </a:cubicBezTo>
                    <a:cubicBezTo>
                      <a:pt x="1415858" y="4106487"/>
                      <a:pt x="1428556" y="4128320"/>
                      <a:pt x="1449109" y="4139738"/>
                    </a:cubicBezTo>
                    <a:cubicBezTo>
                      <a:pt x="1502097" y="4169176"/>
                      <a:pt x="1653475" y="4194497"/>
                      <a:pt x="1698491" y="4206240"/>
                    </a:cubicBezTo>
                    <a:cubicBezTo>
                      <a:pt x="1776568" y="4226608"/>
                      <a:pt x="1851893" y="4258124"/>
                      <a:pt x="1931248" y="4272742"/>
                    </a:cubicBezTo>
                    <a:cubicBezTo>
                      <a:pt x="2063068" y="4297025"/>
                      <a:pt x="2197004" y="4308134"/>
                      <a:pt x="2330258" y="4322618"/>
                    </a:cubicBezTo>
                    <a:cubicBezTo>
                      <a:pt x="2626048" y="4354769"/>
                      <a:pt x="2700198" y="4356115"/>
                      <a:pt x="2978651" y="4372494"/>
                    </a:cubicBezTo>
                    <a:cubicBezTo>
                      <a:pt x="3790315" y="4494245"/>
                      <a:pt x="2874393" y="4367057"/>
                      <a:pt x="3593793" y="4438996"/>
                    </a:cubicBezTo>
                    <a:cubicBezTo>
                      <a:pt x="3666323" y="4446249"/>
                      <a:pt x="3737513" y="4463892"/>
                      <a:pt x="3809924" y="4472247"/>
                    </a:cubicBezTo>
                    <a:cubicBezTo>
                      <a:pt x="3881704" y="4480529"/>
                      <a:pt x="3954070" y="4482613"/>
                      <a:pt x="4026055" y="4488873"/>
                    </a:cubicBezTo>
                    <a:cubicBezTo>
                      <a:pt x="4081540" y="4493698"/>
                      <a:pt x="4136891" y="4499956"/>
                      <a:pt x="4192309" y="4505498"/>
                    </a:cubicBezTo>
                    <a:cubicBezTo>
                      <a:pt x="4214476" y="4511040"/>
                      <a:pt x="4239799" y="4509449"/>
                      <a:pt x="4258811" y="4522124"/>
                    </a:cubicBezTo>
                    <a:cubicBezTo>
                      <a:pt x="4275436" y="4533208"/>
                      <a:pt x="4291294" y="4552034"/>
                      <a:pt x="4292062" y="4572000"/>
                    </a:cubicBezTo>
                    <a:cubicBezTo>
                      <a:pt x="4296966" y="4699488"/>
                      <a:pt x="4285222" y="4827179"/>
                      <a:pt x="4275437" y="4954385"/>
                    </a:cubicBezTo>
                    <a:cubicBezTo>
                      <a:pt x="4274093" y="4971858"/>
                      <a:pt x="4271203" y="4991870"/>
                      <a:pt x="4258811" y="5004262"/>
                    </a:cubicBezTo>
                    <a:cubicBezTo>
                      <a:pt x="4246419" y="5016654"/>
                      <a:pt x="4225560" y="5015345"/>
                      <a:pt x="4208935" y="5020887"/>
                    </a:cubicBezTo>
                    <a:cubicBezTo>
                      <a:pt x="4192309" y="5031971"/>
                      <a:pt x="4176930" y="5045202"/>
                      <a:pt x="4159058" y="5054138"/>
                    </a:cubicBezTo>
                    <a:cubicBezTo>
                      <a:pt x="4143383" y="5061975"/>
                      <a:pt x="4091664" y="5070297"/>
                      <a:pt x="4109182" y="5070764"/>
                    </a:cubicBezTo>
                    <a:cubicBezTo>
                      <a:pt x="4541326" y="5082288"/>
                      <a:pt x="4973706" y="5081847"/>
                      <a:pt x="5405968" y="5087389"/>
                    </a:cubicBezTo>
                    <a:cubicBezTo>
                      <a:pt x="5422593" y="5104014"/>
                      <a:pt x="5444179" y="5116851"/>
                      <a:pt x="5455844" y="5137265"/>
                    </a:cubicBezTo>
                    <a:cubicBezTo>
                      <a:pt x="5467180" y="5157104"/>
                      <a:pt x="5463468" y="5182765"/>
                      <a:pt x="5472469" y="5203767"/>
                    </a:cubicBezTo>
                    <a:cubicBezTo>
                      <a:pt x="5494637" y="5255492"/>
                      <a:pt x="5511261" y="5257338"/>
                      <a:pt x="5555597" y="5286894"/>
                    </a:cubicBezTo>
                    <a:cubicBezTo>
                      <a:pt x="5566681" y="5309061"/>
                      <a:pt x="5579085" y="5330616"/>
                      <a:pt x="5588848" y="5353396"/>
                    </a:cubicBezTo>
                    <a:cubicBezTo>
                      <a:pt x="5595751" y="5369504"/>
                      <a:pt x="5596185" y="5388412"/>
                      <a:pt x="5605473" y="5403273"/>
                    </a:cubicBezTo>
                    <a:cubicBezTo>
                      <a:pt x="5624280" y="5433364"/>
                      <a:pt x="5652291" y="5456875"/>
                      <a:pt x="5671975" y="5486400"/>
                    </a:cubicBezTo>
                    <a:cubicBezTo>
                      <a:pt x="5739475" y="5587649"/>
                      <a:pt x="5664197" y="5525549"/>
                      <a:pt x="5755102" y="5586153"/>
                    </a:cubicBezTo>
                    <a:cubicBezTo>
                      <a:pt x="5760644" y="5608320"/>
                      <a:pt x="5765451" y="5630684"/>
                      <a:pt x="5771728" y="5652654"/>
                    </a:cubicBezTo>
                    <a:cubicBezTo>
                      <a:pt x="5784763" y="5698275"/>
                      <a:pt x="5804029" y="5741721"/>
                      <a:pt x="5821604" y="5785658"/>
                    </a:cubicBezTo>
                    <a:cubicBezTo>
                      <a:pt x="5816062" y="5841076"/>
                      <a:pt x="5824011" y="5899571"/>
                      <a:pt x="5804978" y="5951913"/>
                    </a:cubicBezTo>
                    <a:cubicBezTo>
                      <a:pt x="5798989" y="5968383"/>
                      <a:pt x="5767494" y="5956146"/>
                      <a:pt x="5755102" y="5968538"/>
                    </a:cubicBezTo>
                    <a:cubicBezTo>
                      <a:pt x="5742710" y="5980930"/>
                      <a:pt x="5749696" y="6004951"/>
                      <a:pt x="5738477" y="6018414"/>
                    </a:cubicBezTo>
                    <a:cubicBezTo>
                      <a:pt x="5720738" y="6039701"/>
                      <a:pt x="5694142" y="6051665"/>
                      <a:pt x="5671975" y="6068291"/>
                    </a:cubicBezTo>
                    <a:cubicBezTo>
                      <a:pt x="5666433" y="6084916"/>
                      <a:pt x="5667741" y="6105775"/>
                      <a:pt x="5655349" y="6118167"/>
                    </a:cubicBezTo>
                    <a:cubicBezTo>
                      <a:pt x="5637824" y="6135692"/>
                      <a:pt x="5611628" y="6141655"/>
                      <a:pt x="5588848" y="6151418"/>
                    </a:cubicBezTo>
                    <a:cubicBezTo>
                      <a:pt x="5522374" y="6179907"/>
                      <a:pt x="5490611" y="6171647"/>
                      <a:pt x="5405968" y="6184669"/>
                    </a:cubicBezTo>
                    <a:cubicBezTo>
                      <a:pt x="5378039" y="6188966"/>
                      <a:pt x="5350714" y="6196648"/>
                      <a:pt x="5322840" y="6201294"/>
                    </a:cubicBezTo>
                    <a:cubicBezTo>
                      <a:pt x="5284187" y="6207736"/>
                      <a:pt x="5245255" y="6212378"/>
                      <a:pt x="5206462" y="6217920"/>
                    </a:cubicBezTo>
                    <a:cubicBezTo>
                      <a:pt x="5189837" y="6223462"/>
                      <a:pt x="5168978" y="6222153"/>
                      <a:pt x="5156586" y="6234545"/>
                    </a:cubicBezTo>
                    <a:cubicBezTo>
                      <a:pt x="5128328" y="6262803"/>
                      <a:pt x="5090084" y="6334298"/>
                      <a:pt x="5090084" y="6334298"/>
                    </a:cubicBezTo>
                    <a:cubicBezTo>
                      <a:pt x="5105108" y="6724937"/>
                      <a:pt x="5041039" y="6709618"/>
                      <a:pt x="5223088" y="6982691"/>
                    </a:cubicBezTo>
                    <a:cubicBezTo>
                      <a:pt x="5234172" y="6999316"/>
                      <a:pt x="5256339" y="7004858"/>
                      <a:pt x="5272964" y="7015942"/>
                    </a:cubicBezTo>
                    <a:cubicBezTo>
                      <a:pt x="5277035" y="7024085"/>
                      <a:pt x="5323197" y="7123282"/>
                      <a:pt x="5339466" y="7132320"/>
                    </a:cubicBezTo>
                    <a:cubicBezTo>
                      <a:pt x="5374734" y="7151913"/>
                      <a:pt x="5417051" y="7154487"/>
                      <a:pt x="5455844" y="7165571"/>
                    </a:cubicBezTo>
                    <a:cubicBezTo>
                      <a:pt x="5472469" y="7176655"/>
                      <a:pt x="5487461" y="7190707"/>
                      <a:pt x="5505720" y="7198822"/>
                    </a:cubicBezTo>
                    <a:cubicBezTo>
                      <a:pt x="5537749" y="7213057"/>
                      <a:pt x="5605473" y="7232073"/>
                      <a:pt x="5605473" y="7232073"/>
                    </a:cubicBezTo>
                    <a:cubicBezTo>
                      <a:pt x="5594389" y="7254240"/>
                      <a:pt x="5592389" y="7284169"/>
                      <a:pt x="5572222" y="7298574"/>
                    </a:cubicBezTo>
                    <a:cubicBezTo>
                      <a:pt x="5549228" y="7314998"/>
                      <a:pt x="5516680" y="7309070"/>
                      <a:pt x="5489095" y="7315200"/>
                    </a:cubicBezTo>
                    <a:cubicBezTo>
                      <a:pt x="5466790" y="7320157"/>
                      <a:pt x="5445132" y="7328069"/>
                      <a:pt x="5422593" y="7331825"/>
                    </a:cubicBezTo>
                    <a:cubicBezTo>
                      <a:pt x="5329953" y="7347265"/>
                      <a:pt x="5214844" y="7354095"/>
                      <a:pt x="5123335" y="7365076"/>
                    </a:cubicBezTo>
                    <a:cubicBezTo>
                      <a:pt x="5040069" y="7375068"/>
                      <a:pt x="4957080" y="7387243"/>
                      <a:pt x="4873953" y="7398327"/>
                    </a:cubicBezTo>
                    <a:cubicBezTo>
                      <a:pt x="4840702" y="7414953"/>
                      <a:pt x="4808717" y="7434397"/>
                      <a:pt x="4774200" y="7448204"/>
                    </a:cubicBezTo>
                    <a:cubicBezTo>
                      <a:pt x="4733790" y="7464368"/>
                      <a:pt x="4620373" y="7478687"/>
                      <a:pt x="4591320" y="7481454"/>
                    </a:cubicBezTo>
                    <a:cubicBezTo>
                      <a:pt x="4513887" y="7488829"/>
                      <a:pt x="4436118" y="7492114"/>
                      <a:pt x="4358564" y="7498080"/>
                    </a:cubicBezTo>
                    <a:lnTo>
                      <a:pt x="4159058" y="7514705"/>
                    </a:lnTo>
                    <a:cubicBezTo>
                      <a:pt x="4014971" y="7509163"/>
                      <a:pt x="3870519" y="7509733"/>
                      <a:pt x="3726797" y="7498080"/>
                    </a:cubicBezTo>
                    <a:cubicBezTo>
                      <a:pt x="3643912" y="7491360"/>
                      <a:pt x="3558860" y="7468565"/>
                      <a:pt x="3477415" y="7448204"/>
                    </a:cubicBezTo>
                    <a:cubicBezTo>
                      <a:pt x="3460789" y="7431578"/>
                      <a:pt x="3447101" y="7411369"/>
                      <a:pt x="3427538" y="7398327"/>
                    </a:cubicBezTo>
                    <a:cubicBezTo>
                      <a:pt x="3412957" y="7388606"/>
                      <a:pt x="3394663" y="7385952"/>
                      <a:pt x="3377662" y="7381702"/>
                    </a:cubicBezTo>
                    <a:lnTo>
                      <a:pt x="3244658" y="7348451"/>
                    </a:lnTo>
                    <a:lnTo>
                      <a:pt x="2446637" y="7381702"/>
                    </a:lnTo>
                    <a:cubicBezTo>
                      <a:pt x="2414823" y="7383437"/>
                      <a:pt x="2267460" y="7408794"/>
                      <a:pt x="2230506" y="7414953"/>
                    </a:cubicBezTo>
                    <a:cubicBezTo>
                      <a:pt x="2213880" y="7426037"/>
                      <a:pt x="2197978" y="7438290"/>
                      <a:pt x="2180629" y="7448204"/>
                    </a:cubicBezTo>
                    <a:cubicBezTo>
                      <a:pt x="2159111" y="7460500"/>
                      <a:pt x="2128998" y="7461627"/>
                      <a:pt x="2114128" y="7481454"/>
                    </a:cubicBezTo>
                    <a:cubicBezTo>
                      <a:pt x="2093098" y="7509494"/>
                      <a:pt x="2110040" y="7561765"/>
                      <a:pt x="2080877" y="7581207"/>
                    </a:cubicBezTo>
                    <a:cubicBezTo>
                      <a:pt x="2047626" y="7603374"/>
                      <a:pt x="2019036" y="7635072"/>
                      <a:pt x="1981124" y="7647709"/>
                    </a:cubicBezTo>
                    <a:lnTo>
                      <a:pt x="1881371" y="7680960"/>
                    </a:lnTo>
                    <a:cubicBezTo>
                      <a:pt x="1820411" y="7675418"/>
                      <a:pt x="1759165" y="7672424"/>
                      <a:pt x="1698491" y="7664334"/>
                    </a:cubicBezTo>
                    <a:cubicBezTo>
                      <a:pt x="1675842" y="7661314"/>
                      <a:pt x="1631989" y="7647709"/>
                      <a:pt x="1631989" y="7647709"/>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2179500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p:nvPr/>
        </p:nvSpPr>
        <p:spPr>
          <a:xfrm>
            <a:off x="298715" y="251460"/>
            <a:ext cx="7135920" cy="9750180"/>
          </a:xfrm>
          <a:prstGeom prst="rect">
            <a:avLst/>
          </a:prstGeom>
          <a:noFill/>
          <a:ln>
            <a:noFill/>
          </a:ln>
        </p:spPr>
        <p:txBody>
          <a:bodyPr lIns="100568" tIns="50270" rIns="100568" bIns="50270" anchor="t" anchorCtr="0">
            <a:noAutofit/>
          </a:bodyPr>
          <a:lstStyle/>
          <a:p>
            <a:pPr algn="ctr">
              <a:buSzPct val="25000"/>
            </a:pPr>
            <a:r>
              <a:rPr lang="en-US" sz="2200" b="1" dirty="0">
                <a:solidFill>
                  <a:schemeClr val="dk1"/>
                </a:solidFill>
                <a:latin typeface="Calibri"/>
                <a:ea typeface="Calibri"/>
                <a:cs typeface="Calibri"/>
                <a:sym typeface="Calibri"/>
              </a:rPr>
              <a:t>Dangerous!  Or Not? (G5-Q4 Pre)</a:t>
            </a:r>
          </a:p>
          <a:p>
            <a:pPr algn="ctr"/>
            <a:endParaRPr sz="1540" b="1" dirty="0">
              <a:solidFill>
                <a:schemeClr val="dk1"/>
              </a:solidFill>
              <a:latin typeface="Calibri"/>
              <a:ea typeface="Calibri"/>
              <a:cs typeface="Calibri"/>
              <a:sym typeface="Calibri"/>
            </a:endParaRPr>
          </a:p>
          <a:p>
            <a:pPr>
              <a:buSzPct val="25000"/>
            </a:pPr>
            <a:r>
              <a:rPr lang="en-US" sz="1100" i="1" dirty="0">
                <a:solidFill>
                  <a:schemeClr val="dk1"/>
                </a:solidFill>
                <a:latin typeface="Calibri"/>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chemeClr val="hlink"/>
                </a:solidFill>
                <a:latin typeface="Calibri"/>
                <a:ea typeface="Calibri"/>
                <a:cs typeface="Calibri"/>
                <a:sym typeface="Calibri"/>
                <a:hlinkClick r:id="rId3"/>
              </a:rPr>
              <a:t>http://oaksportal.org/resources/</a:t>
            </a:r>
            <a:r>
              <a:rPr lang="en-US" sz="1100" i="1" dirty="0">
                <a:solidFill>
                  <a:schemeClr val="dk1"/>
                </a:solidFill>
                <a:latin typeface="Calibri"/>
                <a:ea typeface="Calibri"/>
                <a:cs typeface="Calibri"/>
                <a:sym typeface="Calibri"/>
              </a:rPr>
              <a:t>]</a:t>
            </a:r>
          </a:p>
          <a:p>
            <a:pPr>
              <a:buSzPct val="25000"/>
            </a:pPr>
            <a:r>
              <a:rPr lang="en-US" sz="1100" i="1" dirty="0">
                <a:solidFill>
                  <a:schemeClr val="dk1"/>
                </a:solidFill>
                <a:latin typeface="Calibri"/>
                <a:ea typeface="Calibri"/>
                <a:cs typeface="Calibri"/>
                <a:sym typeface="Calibri"/>
              </a:rPr>
              <a:t>The content within each of these was written by </a:t>
            </a:r>
            <a:r>
              <a:rPr lang="en-US" sz="1100" b="1" i="1" dirty="0">
                <a:solidFill>
                  <a:schemeClr val="dk1"/>
                </a:solidFill>
                <a:latin typeface="Calibri"/>
                <a:ea typeface="Calibri"/>
                <a:cs typeface="Calibri"/>
                <a:sym typeface="Calibri"/>
              </a:rPr>
              <a:t>Renae </a:t>
            </a:r>
            <a:r>
              <a:rPr lang="en-US" sz="1100" b="1" i="1" dirty="0" err="1" smtClean="0">
                <a:solidFill>
                  <a:schemeClr val="dk1"/>
                </a:solidFill>
                <a:latin typeface="Calibri"/>
                <a:ea typeface="Calibri"/>
                <a:cs typeface="Calibri"/>
                <a:sym typeface="Calibri"/>
              </a:rPr>
              <a:t>Iversen</a:t>
            </a:r>
            <a:r>
              <a:rPr lang="en-US" sz="1100" b="1" i="1" dirty="0" smtClean="0">
                <a:solidFill>
                  <a:schemeClr val="dk1"/>
                </a:solidFill>
                <a:latin typeface="Calibri"/>
                <a:ea typeface="Calibri"/>
                <a:cs typeface="Calibri"/>
                <a:sym typeface="Calibri"/>
              </a:rPr>
              <a:t>.</a:t>
            </a:r>
            <a:endParaRPr lang="en-US" sz="1100" b="1" i="1" dirty="0">
              <a:solidFill>
                <a:schemeClr val="dk1"/>
              </a:solidFill>
              <a:latin typeface="Calibri"/>
              <a:ea typeface="Calibri"/>
              <a:cs typeface="Calibri"/>
              <a:sym typeface="Calibri"/>
            </a:endParaRPr>
          </a:p>
          <a:p>
            <a:endParaRPr sz="110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introduces students to the context of a performance task, so they are not disadvantaged in demonstrating the skills the task intends to assess. </a:t>
            </a:r>
          </a:p>
          <a:p>
            <a:endParaRPr sz="66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Contextual elements include:</a:t>
            </a:r>
          </a:p>
          <a:p>
            <a:endParaRPr sz="550" dirty="0">
              <a:solidFill>
                <a:schemeClr val="dk1"/>
              </a:solidFill>
              <a:latin typeface="Calibri"/>
              <a:ea typeface="Calibri"/>
              <a:cs typeface="Calibri"/>
              <a:sym typeface="Calibri"/>
            </a:endParaRP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an </a:t>
            </a:r>
            <a:r>
              <a:rPr lang="en-US" sz="1320" b="1" dirty="0">
                <a:solidFill>
                  <a:schemeClr val="dk1"/>
                </a:solidFill>
                <a:latin typeface="Calibri"/>
                <a:ea typeface="Calibri"/>
                <a:cs typeface="Calibri"/>
                <a:sym typeface="Calibri"/>
              </a:rPr>
              <a:t>understanding of the setting or situation </a:t>
            </a:r>
            <a:r>
              <a:rPr lang="en-US" sz="1320" dirty="0">
                <a:solidFill>
                  <a:schemeClr val="dk1"/>
                </a:solidFill>
                <a:latin typeface="Calibri"/>
                <a:ea typeface="Calibri"/>
                <a:cs typeface="Calibri"/>
                <a:sym typeface="Calibri"/>
              </a:rPr>
              <a:t>in which the task is placed</a:t>
            </a: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potentially </a:t>
            </a:r>
            <a:r>
              <a:rPr lang="en-US" sz="1320" b="1" dirty="0">
                <a:solidFill>
                  <a:schemeClr val="dk1"/>
                </a:solidFill>
                <a:latin typeface="Calibri"/>
                <a:ea typeface="Calibri"/>
                <a:cs typeface="Calibri"/>
                <a:sym typeface="Calibri"/>
              </a:rPr>
              <a:t>unfamiliar concepts </a:t>
            </a:r>
            <a:r>
              <a:rPr lang="en-US" sz="1320" dirty="0">
                <a:solidFill>
                  <a:schemeClr val="dk1"/>
                </a:solidFill>
                <a:latin typeface="Calibri"/>
                <a:ea typeface="Calibri"/>
                <a:cs typeface="Calibri"/>
                <a:sym typeface="Calibri"/>
              </a:rPr>
              <a:t>that are associated with the scenario</a:t>
            </a:r>
          </a:p>
          <a:p>
            <a:pPr marL="251460" indent="-251460">
              <a:buClr>
                <a:schemeClr val="dk1"/>
              </a:buClr>
              <a:buSzPct val="100000"/>
              <a:buFont typeface="Calibri"/>
              <a:buAutoNum type="arabicPeriod"/>
            </a:pPr>
            <a:r>
              <a:rPr lang="en-US" sz="1320" b="1" dirty="0">
                <a:solidFill>
                  <a:schemeClr val="dk1"/>
                </a:solidFill>
                <a:latin typeface="Calibri"/>
                <a:ea typeface="Calibri"/>
                <a:cs typeface="Calibri"/>
                <a:sym typeface="Calibri"/>
              </a:rPr>
              <a:t>key terms or vocabulary </a:t>
            </a:r>
            <a:r>
              <a:rPr lang="en-US" sz="1320" dirty="0">
                <a:solidFill>
                  <a:schemeClr val="dk1"/>
                </a:solidFill>
                <a:latin typeface="Calibri"/>
                <a:ea typeface="Calibri"/>
                <a:cs typeface="Calibri"/>
                <a:sym typeface="Calibri"/>
              </a:rPr>
              <a:t>students will need to understand in order to meaningfully engage with and complete the performance task</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is also intended to generate student interest in further exploration of the key idea(s). The Classroom Activity should be easy to implement with clear instructions. </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Please read through the entire Classroom Activity before beginning the activity with students to ensure any classroom preparation can be completed in advance. Throughout the activity, it is permissible to pause and ask students if they have any questions.</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Resources needed:</a:t>
            </a:r>
          </a:p>
          <a:p>
            <a:endParaRPr sz="550" b="1" dirty="0">
              <a:solidFill>
                <a:schemeClr val="dk1"/>
              </a:solidFill>
              <a:latin typeface="Calibri"/>
              <a:ea typeface="Calibri"/>
              <a:cs typeface="Calibri"/>
              <a:sym typeface="Calibri"/>
            </a:endParaRP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T-chart of characteristics of safety/danger (ancillary resources)</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Chart paper or a place to display T-chart so all students can see it. </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Google slides presentation  </a:t>
            </a:r>
            <a:r>
              <a:rPr lang="en-US" sz="1320" u="sng" dirty="0">
                <a:solidFill>
                  <a:schemeClr val="hlink"/>
                </a:solidFill>
                <a:latin typeface="Calibri"/>
                <a:ea typeface="Calibri"/>
                <a:cs typeface="Calibri"/>
                <a:sym typeface="Calibri"/>
                <a:hlinkClick r:id="rId4"/>
              </a:rPr>
              <a:t>https://docs.google.com/presentation/d/1G7HGHty-6HaeBb6riz8t2T_rMHVSpFqA0tXqS3FVPyA/edit?usp=sharing</a:t>
            </a:r>
            <a:r>
              <a:rPr lang="en-US" sz="1320" dirty="0">
                <a:solidFill>
                  <a:schemeClr val="dk1"/>
                </a:solidFill>
                <a:latin typeface="Calibri"/>
                <a:ea typeface="Calibri"/>
                <a:cs typeface="Calibri"/>
                <a:sym typeface="Calibri"/>
              </a:rPr>
              <a:t> </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Scratch paper for students to take notes</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Learning Goals</a:t>
            </a:r>
            <a:r>
              <a:rPr lang="en-US" sz="1320" dirty="0">
                <a:solidFill>
                  <a:schemeClr val="dk1"/>
                </a:solidFill>
                <a:latin typeface="Calibri"/>
                <a:ea typeface="Calibri"/>
                <a:cs typeface="Calibri"/>
                <a:sym typeface="Calibri"/>
              </a:rPr>
              <a:t>:</a:t>
            </a:r>
          </a:p>
          <a:p>
            <a:endParaRPr sz="550" dirty="0">
              <a:solidFill>
                <a:schemeClr val="dk1"/>
              </a:solidFill>
              <a:latin typeface="Calibri"/>
              <a:ea typeface="Calibri"/>
              <a:cs typeface="Calibri"/>
              <a:sym typeface="Calibri"/>
            </a:endParaRPr>
          </a:p>
          <a:p>
            <a:pPr marL="188595" indent="-188595">
              <a:buClr>
                <a:schemeClr val="dk1"/>
              </a:buClr>
              <a:buSzPct val="100000"/>
              <a:buFont typeface="Arial"/>
              <a:buAutoNum type="arabicPeriod"/>
            </a:pPr>
            <a:r>
              <a:rPr lang="en-US" sz="1320" dirty="0">
                <a:solidFill>
                  <a:schemeClr val="dk1"/>
                </a:solidFill>
                <a:latin typeface="Calibri"/>
                <a:ea typeface="Calibri"/>
                <a:cs typeface="Calibri"/>
                <a:sym typeface="Calibri"/>
              </a:rPr>
              <a:t>Students will understand the characteristics of danger and safety.</a:t>
            </a:r>
          </a:p>
          <a:p>
            <a:pPr marL="188595" indent="-188595">
              <a:buClr>
                <a:schemeClr val="dk1"/>
              </a:buClr>
              <a:buSzPct val="100000"/>
              <a:buFont typeface="Arial"/>
              <a:buAutoNum type="arabicPeriod"/>
            </a:pPr>
            <a:r>
              <a:rPr lang="en-US" sz="1320" dirty="0">
                <a:solidFill>
                  <a:schemeClr val="dk1"/>
                </a:solidFill>
                <a:latin typeface="Calibri"/>
                <a:ea typeface="Calibri"/>
                <a:cs typeface="Calibri"/>
                <a:sym typeface="Calibri"/>
              </a:rPr>
              <a:t>Students will use their opinions of danger/safety to debate whether a recreational activity is dangerous or safe.</a:t>
            </a:r>
          </a:p>
          <a:p>
            <a:pPr marL="188595" indent="-6985"/>
            <a:endParaRPr sz="1320" dirty="0">
              <a:solidFill>
                <a:schemeClr val="dk1"/>
              </a:solidFill>
              <a:latin typeface="Calibri"/>
              <a:ea typeface="Calibri"/>
              <a:cs typeface="Calibri"/>
              <a:sym typeface="Calibri"/>
            </a:endParaRPr>
          </a:p>
          <a:p>
            <a:pPr marL="188595" indent="-6985"/>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Students will understand the key terms:</a:t>
            </a:r>
          </a:p>
          <a:p>
            <a:pPr>
              <a:buSzPct val="25000"/>
            </a:pPr>
            <a:r>
              <a:rPr lang="en-US" sz="1100" i="1" dirty="0">
                <a:solidFill>
                  <a:schemeClr val="dk1"/>
                </a:solidFill>
                <a:latin typeface="Calibri"/>
                <a:ea typeface="Calibri"/>
                <a:cs typeface="Calibri"/>
                <a:sym typeface="Calibri"/>
              </a:rPr>
              <a:t>Note: Definitions are provided here for the convenience of facilitators. Students are expected to understand these key terms in the context of the task, not memorize the definitions</a:t>
            </a:r>
            <a:r>
              <a:rPr lang="en-US" sz="1320" dirty="0">
                <a:solidFill>
                  <a:schemeClr val="dk1"/>
                </a:solidFill>
                <a:latin typeface="Calibri"/>
                <a:ea typeface="Calibri"/>
                <a:cs typeface="Calibri"/>
                <a:sym typeface="Calibri"/>
              </a:rPr>
              <a:t>. </a:t>
            </a:r>
          </a:p>
          <a:p>
            <a:endParaRPr sz="550" b="1" dirty="0">
              <a:solidFill>
                <a:schemeClr val="dk1"/>
              </a:solidFill>
              <a:latin typeface="Calibri"/>
              <a:ea typeface="Calibri"/>
              <a:cs typeface="Calibri"/>
              <a:sym typeface="Calibri"/>
            </a:endParaRP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danger the possibility that something unpleasant or bad will happen</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safety-</a:t>
            </a:r>
            <a:r>
              <a:rPr lang="en-US" sz="1320" dirty="0">
                <a:solidFill>
                  <a:srgbClr val="666666"/>
                </a:solidFill>
                <a:latin typeface="Calibri"/>
                <a:ea typeface="Calibri"/>
                <a:cs typeface="Calibri"/>
                <a:sym typeface="Calibri"/>
              </a:rPr>
              <a:t> </a:t>
            </a:r>
            <a:r>
              <a:rPr lang="en-US" sz="1320" dirty="0">
                <a:solidFill>
                  <a:schemeClr val="dk1"/>
                </a:solidFill>
                <a:latin typeface="Calibri"/>
                <a:ea typeface="Calibri"/>
                <a:cs typeface="Calibri"/>
                <a:sym typeface="Calibri"/>
              </a:rPr>
              <a:t>freedom from harm or danger</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opinion-what someone thinks about a particular thing</a:t>
            </a:r>
          </a:p>
          <a:p>
            <a:pPr marL="188595" indent="-188595">
              <a:buClr>
                <a:schemeClr val="dk1"/>
              </a:buClr>
              <a:buSzPct val="100000"/>
              <a:buFont typeface="Arial" panose="020B0604020202020204" pitchFamily="34" charset="0"/>
              <a:buChar char="•"/>
            </a:pPr>
            <a:r>
              <a:rPr lang="en-US" sz="1320" dirty="0">
                <a:solidFill>
                  <a:schemeClr val="dk1"/>
                </a:solidFill>
                <a:latin typeface="Calibri"/>
                <a:ea typeface="Calibri"/>
                <a:cs typeface="Calibri"/>
                <a:sym typeface="Calibri"/>
              </a:rPr>
              <a:t>debate-a discussion between people in which they express different opinions about something</a:t>
            </a:r>
          </a:p>
          <a:p>
            <a:pPr marL="188595" indent="-104775">
              <a:buClr>
                <a:schemeClr val="dk1"/>
              </a:buClr>
            </a:pPr>
            <a:endParaRPr sz="1320" b="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[Purpose: The facilitator’s goal is to help students know the difference between safety and danger and form opinions to debate the danger/safety of specific recreational activities. </a:t>
            </a:r>
          </a:p>
          <a:p>
            <a:endParaRPr sz="1320"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a:p>
            <a:pPr algn="ctr">
              <a:buSzPct val="25000"/>
            </a:pPr>
            <a:r>
              <a:rPr lang="en-US" sz="990" dirty="0">
                <a:solidFill>
                  <a:schemeClr val="dk1"/>
                </a:solidFill>
                <a:latin typeface="Calibri"/>
                <a:ea typeface="Calibri"/>
                <a:cs typeface="Calibri"/>
                <a:sym typeface="Calibri"/>
              </a:rPr>
              <a:t>*Facilitators can decide whether they want to display ancillary materials using an overhead projector or computer/Smartboard, or whether they want to produce them as a handout for students.</a:t>
            </a:r>
          </a:p>
        </p:txBody>
      </p:sp>
    </p:spTree>
    <p:extLst>
      <p:ext uri="{BB962C8B-B14F-4D97-AF65-F5344CB8AC3E}">
        <p14:creationId xmlns:p14="http://schemas.microsoft.com/office/powerpoint/2010/main" val="2121496606"/>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p:nvPr/>
        </p:nvSpPr>
        <p:spPr>
          <a:xfrm>
            <a:off x="337820" y="117892"/>
            <a:ext cx="7138670" cy="9758899"/>
          </a:xfrm>
          <a:prstGeom prst="rect">
            <a:avLst/>
          </a:prstGeom>
          <a:noFill/>
          <a:ln>
            <a:noFill/>
          </a:ln>
        </p:spPr>
        <p:txBody>
          <a:bodyPr lIns="100568" tIns="50270" rIns="100568" bIns="50270" anchor="t" anchorCtr="0">
            <a:noAutofit/>
          </a:bodyPr>
          <a:lstStyle/>
          <a:p>
            <a:pPr>
              <a:buSzPct val="25000"/>
            </a:pPr>
            <a:r>
              <a:rPr lang="en-US" sz="2200" b="1" dirty="0">
                <a:solidFill>
                  <a:schemeClr val="dk1"/>
                </a:solidFill>
                <a:latin typeface="Calibri"/>
                <a:ea typeface="Calibri"/>
                <a:cs typeface="Calibri"/>
                <a:sym typeface="Calibri"/>
              </a:rPr>
              <a:t>Title:  Dangerous!  Or Not? (G5-Q4 Pre) </a:t>
            </a:r>
          </a:p>
          <a:p>
            <a:endParaRPr sz="1320" i="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Today we are going to talk about danger and safety.  First, I want you to privately think about what makes something dangerous or safe.  We will share with A/B partners in 1 minute.</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dirty="0">
                <a:solidFill>
                  <a:schemeClr val="dk1"/>
                </a:solidFill>
                <a:latin typeface="Calibri"/>
                <a:ea typeface="Calibri"/>
                <a:cs typeface="Calibri"/>
                <a:sym typeface="Calibri"/>
              </a:rPr>
              <a:t>[After identifying the A/B partners]</a:t>
            </a:r>
            <a:r>
              <a:rPr lang="en-US" sz="1320" i="1" dirty="0">
                <a:solidFill>
                  <a:schemeClr val="dk1"/>
                </a:solidFill>
                <a:latin typeface="Calibri"/>
                <a:ea typeface="Calibri"/>
                <a:cs typeface="Calibri"/>
                <a:sym typeface="Calibri"/>
              </a:rPr>
              <a:t>...A partners share with the B partners about what makes something dangerous and what makes it safe. </a:t>
            </a:r>
            <a:r>
              <a:rPr lang="en-US" sz="1320" dirty="0">
                <a:solidFill>
                  <a:schemeClr val="dk1"/>
                </a:solidFill>
                <a:latin typeface="Calibri"/>
                <a:ea typeface="Calibri"/>
                <a:cs typeface="Calibri"/>
                <a:sym typeface="Calibri"/>
              </a:rPr>
              <a:t> (1 minute)</a:t>
            </a:r>
            <a:r>
              <a:rPr lang="en-US" sz="1320" i="1" dirty="0">
                <a:solidFill>
                  <a:schemeClr val="dk1"/>
                </a:solidFill>
                <a:latin typeface="Calibri"/>
                <a:ea typeface="Calibri"/>
                <a:cs typeface="Calibri"/>
                <a:sym typeface="Calibri"/>
              </a:rPr>
              <a:t>.  Now, switch and B partners share your thoughts with A partners.</a:t>
            </a:r>
            <a:r>
              <a:rPr lang="en-US" sz="1320" dirty="0">
                <a:solidFill>
                  <a:schemeClr val="dk1"/>
                </a:solidFill>
                <a:latin typeface="Calibri"/>
                <a:ea typeface="Calibri"/>
                <a:cs typeface="Calibri"/>
                <a:sym typeface="Calibri"/>
              </a:rPr>
              <a:t> (1 minute)</a:t>
            </a:r>
            <a:r>
              <a:rPr lang="en-US" sz="1320" i="1" dirty="0">
                <a:solidFill>
                  <a:schemeClr val="dk1"/>
                </a:solidFill>
                <a:latin typeface="Calibri"/>
                <a:ea typeface="Calibri"/>
                <a:cs typeface="Calibri"/>
                <a:sym typeface="Calibri"/>
              </a:rPr>
              <a:t> </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dirty="0">
                <a:solidFill>
                  <a:schemeClr val="dk1"/>
                </a:solidFill>
                <a:latin typeface="Calibri"/>
                <a:ea typeface="Calibri"/>
                <a:cs typeface="Calibri"/>
                <a:sym typeface="Calibri"/>
              </a:rPr>
              <a:t>[On chart paper/overhead/</a:t>
            </a:r>
            <a:r>
              <a:rPr lang="en-US" sz="1320" dirty="0" err="1">
                <a:solidFill>
                  <a:schemeClr val="dk1"/>
                </a:solidFill>
                <a:latin typeface="Calibri"/>
                <a:ea typeface="Calibri"/>
                <a:cs typeface="Calibri"/>
                <a:sym typeface="Calibri"/>
              </a:rPr>
              <a:t>SmartBoard</a:t>
            </a:r>
            <a:r>
              <a:rPr lang="en-US" sz="1320" dirty="0">
                <a:solidFill>
                  <a:schemeClr val="dk1"/>
                </a:solidFill>
                <a:latin typeface="Calibri"/>
                <a:ea typeface="Calibri"/>
                <a:cs typeface="Calibri"/>
                <a:sym typeface="Calibri"/>
              </a:rPr>
              <a:t>, etc.]</a:t>
            </a:r>
            <a:r>
              <a:rPr lang="en-US" sz="1320" i="1" dirty="0">
                <a:solidFill>
                  <a:schemeClr val="dk1"/>
                </a:solidFill>
                <a:latin typeface="Calibri"/>
                <a:ea typeface="Calibri"/>
                <a:cs typeface="Calibri"/>
                <a:sym typeface="Calibri"/>
              </a:rPr>
              <a:t>...Based on your discussion, we are going to fill out a T-chart together about the characteristics of safety and danger.  </a:t>
            </a:r>
          </a:p>
          <a:p>
            <a:endParaRPr sz="132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[Facilitator takes answers about the characteristics of danger/safety</a:t>
            </a:r>
            <a:r>
              <a:rPr lang="en-US" sz="1320" i="1" dirty="0">
                <a:solidFill>
                  <a:schemeClr val="dk1"/>
                </a:solidFill>
                <a:latin typeface="Calibri"/>
                <a:ea typeface="Calibri"/>
                <a:cs typeface="Calibri"/>
                <a:sym typeface="Calibri"/>
              </a:rPr>
              <a:t> </a:t>
            </a:r>
            <a:r>
              <a:rPr lang="en-US" sz="1320" dirty="0">
                <a:solidFill>
                  <a:schemeClr val="dk1"/>
                </a:solidFill>
                <a:latin typeface="Calibri"/>
                <a:ea typeface="Calibri"/>
                <a:cs typeface="Calibri"/>
                <a:sym typeface="Calibri"/>
              </a:rPr>
              <a:t>and records them on the T-chart for all students to see.  Guide discussion as needed.]</a:t>
            </a:r>
          </a:p>
          <a:p>
            <a:endParaRPr sz="132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Possible student responses (unscripted):</a:t>
            </a:r>
          </a:p>
          <a:p>
            <a:pPr marL="502920" indent="-335280">
              <a:buClr>
                <a:schemeClr val="dk1"/>
              </a:buClr>
              <a:buSzPct val="100000"/>
              <a:buFont typeface="Calibri"/>
              <a:buChar char="-"/>
            </a:pPr>
            <a:r>
              <a:rPr lang="en-US" sz="1320" dirty="0">
                <a:solidFill>
                  <a:schemeClr val="dk1"/>
                </a:solidFill>
                <a:latin typeface="Calibri"/>
                <a:ea typeface="Calibri"/>
                <a:cs typeface="Calibri"/>
                <a:sym typeface="Calibri"/>
              </a:rPr>
              <a:t>It is dangerous if you might die.</a:t>
            </a:r>
          </a:p>
          <a:p>
            <a:pPr marL="502920" indent="-335280">
              <a:buClr>
                <a:schemeClr val="dk1"/>
              </a:buClr>
              <a:buSzPct val="100000"/>
              <a:buFont typeface="Calibri"/>
              <a:buChar char="-"/>
            </a:pPr>
            <a:r>
              <a:rPr lang="en-US" sz="1320" dirty="0">
                <a:solidFill>
                  <a:schemeClr val="dk1"/>
                </a:solidFill>
                <a:latin typeface="Calibri"/>
                <a:ea typeface="Calibri"/>
                <a:cs typeface="Calibri"/>
                <a:sym typeface="Calibri"/>
              </a:rPr>
              <a:t>It is safe if you have safety equipment.</a:t>
            </a:r>
          </a:p>
          <a:p>
            <a:pPr marL="502920" indent="-335280">
              <a:buClr>
                <a:schemeClr val="dk1"/>
              </a:buClr>
              <a:buSzPct val="100000"/>
              <a:buFont typeface="Calibri"/>
              <a:buChar char="-"/>
            </a:pPr>
            <a:r>
              <a:rPr lang="en-US" sz="1320" dirty="0">
                <a:solidFill>
                  <a:schemeClr val="dk1"/>
                </a:solidFill>
                <a:latin typeface="Calibri"/>
                <a:ea typeface="Calibri"/>
                <a:cs typeface="Calibri"/>
                <a:sym typeface="Calibri"/>
              </a:rPr>
              <a:t>It is dangerous if it can cause you harm.</a:t>
            </a:r>
          </a:p>
          <a:p>
            <a:pPr marL="502920" indent="-335280">
              <a:buClr>
                <a:schemeClr val="dk1"/>
              </a:buClr>
              <a:buSzPct val="100000"/>
              <a:buFont typeface="Calibri"/>
              <a:buChar char="-"/>
            </a:pPr>
            <a:r>
              <a:rPr lang="en-US" sz="1320" dirty="0">
                <a:solidFill>
                  <a:schemeClr val="dk1"/>
                </a:solidFill>
                <a:latin typeface="Calibri"/>
                <a:ea typeface="Calibri"/>
                <a:cs typeface="Calibri"/>
                <a:sym typeface="Calibri"/>
              </a:rPr>
              <a:t>It is safe if you have proper gear to keep you protected.</a:t>
            </a:r>
          </a:p>
          <a:p>
            <a:pPr marL="502920" indent="-335280">
              <a:buClr>
                <a:schemeClr val="dk1"/>
              </a:buClr>
              <a:buSzPct val="100000"/>
              <a:buFont typeface="Calibri"/>
              <a:buChar char="-"/>
            </a:pPr>
            <a:r>
              <a:rPr lang="en-US" sz="1320" dirty="0">
                <a:solidFill>
                  <a:schemeClr val="dk1"/>
                </a:solidFill>
                <a:latin typeface="Calibri"/>
                <a:ea typeface="Calibri"/>
                <a:cs typeface="Calibri"/>
                <a:sym typeface="Calibri"/>
              </a:rPr>
              <a:t>If it’s not as controlled, it can be dangerous</a:t>
            </a:r>
            <a:r>
              <a:rPr lang="en-US" sz="1320" i="1" dirty="0">
                <a:solidFill>
                  <a:schemeClr val="dk1"/>
                </a:solidFill>
                <a:latin typeface="Calibri"/>
                <a:ea typeface="Calibri"/>
                <a:cs typeface="Calibri"/>
                <a:sym typeface="Calibri"/>
              </a:rPr>
              <a:t>.</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Now I am going to show you some slides of recreational activities that could be dangerous or safe depending on your opinion.  When we are finished looking at the slides we will be debating your opinions about the recreational activity.  You may be asked to share the safety OR the danger of the activity shown on the slide so make sure you think about both sides.  Take notes on scratch paper if you would like. </a:t>
            </a:r>
          </a:p>
          <a:p>
            <a:endParaRPr sz="132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[Share PowerPoint of Dangerous Recreational Activities and read captions aloud: </a:t>
            </a:r>
            <a:r>
              <a:rPr lang="en-US" sz="1320" u="sng" dirty="0">
                <a:solidFill>
                  <a:schemeClr val="hlink"/>
                </a:solidFill>
                <a:latin typeface="Calibri"/>
                <a:ea typeface="Calibri"/>
                <a:cs typeface="Calibri"/>
                <a:sym typeface="Calibri"/>
                <a:hlinkClick r:id="rId3"/>
              </a:rPr>
              <a:t>https://docs.google.com/presentation/d/1G7HGHty-6HaeBb6riz8t2T_rMHVSpFqA0tXqS3FVPyA/edit?usp=sharing</a:t>
            </a:r>
            <a:r>
              <a:rPr lang="en-US" sz="1320" dirty="0">
                <a:solidFill>
                  <a:schemeClr val="dk1"/>
                </a:solidFill>
                <a:latin typeface="Calibri"/>
                <a:ea typeface="Calibri"/>
                <a:cs typeface="Calibri"/>
                <a:sym typeface="Calibri"/>
              </a:rPr>
              <a:t> ]</a:t>
            </a:r>
          </a:p>
          <a:p>
            <a:endParaRPr sz="132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[You may allow students to quietly discuss with table groups as you are viewing each slide.]</a:t>
            </a:r>
          </a:p>
          <a:p>
            <a:endParaRPr sz="132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[There are 6 recreational activities shown on the slides.  You will choose 12 students (or more if you’d like) to debate in front of the class.  There will be one safety debater and one danger debater per slide (or more if you’d like).] </a:t>
            </a:r>
          </a:p>
          <a:p>
            <a:endParaRPr sz="1320" b="1"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Facilitator says:</a:t>
            </a:r>
          </a:p>
          <a:p>
            <a:pPr>
              <a:buSzPct val="25000"/>
            </a:pPr>
            <a:r>
              <a:rPr lang="en-US" sz="1320" i="1" dirty="0">
                <a:solidFill>
                  <a:schemeClr val="dk1"/>
                </a:solidFill>
                <a:latin typeface="Calibri"/>
                <a:ea typeface="Calibri"/>
                <a:cs typeface="Calibri"/>
                <a:sym typeface="Calibri"/>
              </a:rPr>
              <a:t>After having seen the activities shown on the slides, I am going to choose 12 students who will be debating in front of the class.  For each slide, one person will be debating about the safety of the activity shown and one person will be debating the dangers of the activity shown.  You will have one minute each.  </a:t>
            </a:r>
          </a:p>
          <a:p>
            <a:endParaRPr sz="1320" i="1" dirty="0">
              <a:solidFill>
                <a:schemeClr val="dk1"/>
              </a:solidFill>
              <a:latin typeface="Calibri"/>
              <a:ea typeface="Calibri"/>
              <a:cs typeface="Calibri"/>
              <a:sym typeface="Calibri"/>
            </a:endParaRPr>
          </a:p>
          <a:p>
            <a:pPr>
              <a:buSzPct val="25000"/>
            </a:pPr>
            <a:r>
              <a:rPr lang="en-US" sz="1320" i="1" dirty="0">
                <a:solidFill>
                  <a:schemeClr val="dk1"/>
                </a:solidFill>
                <a:latin typeface="Calibri"/>
                <a:ea typeface="Calibri"/>
                <a:cs typeface="Calibri"/>
                <a:sym typeface="Calibri"/>
              </a:rPr>
              <a:t> </a:t>
            </a:r>
          </a:p>
          <a:p>
            <a:endParaRPr sz="132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821465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p:nvPr/>
        </p:nvSpPr>
        <p:spPr>
          <a:xfrm>
            <a:off x="568270" y="326287"/>
            <a:ext cx="6823740" cy="3403703"/>
          </a:xfrm>
          <a:prstGeom prst="rect">
            <a:avLst/>
          </a:prstGeom>
          <a:noFill/>
          <a:ln>
            <a:noFill/>
          </a:ln>
        </p:spPr>
        <p:txBody>
          <a:bodyPr lIns="100568" tIns="100568" rIns="100568" bIns="100568" anchor="t" anchorCtr="0">
            <a:noAutofit/>
          </a:bodyPr>
          <a:lstStyle/>
          <a:p>
            <a:r>
              <a:rPr lang="en-US" sz="1320" b="1" dirty="0">
                <a:solidFill>
                  <a:schemeClr val="dk1"/>
                </a:solidFill>
                <a:latin typeface="Calibri"/>
                <a:ea typeface="Calibri"/>
                <a:cs typeface="Calibri"/>
                <a:sym typeface="Calibri"/>
              </a:rPr>
              <a:t>Title:  Dangerous!  Or Not? (G5-Q4 Pre)</a:t>
            </a:r>
          </a:p>
          <a:p>
            <a:pPr algn="ctr"/>
            <a:endParaRPr lang="en-US" sz="1320" b="1"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[Facilitator assigns students to the recreational activity and whether they will debate the safety or danger of it.]</a:t>
            </a:r>
          </a:p>
          <a:p>
            <a:endParaRPr sz="1320" dirty="0">
              <a:solidFill>
                <a:schemeClr val="dk1"/>
              </a:solidFill>
              <a:latin typeface="Calibri"/>
              <a:ea typeface="Calibri"/>
              <a:cs typeface="Calibri"/>
              <a:sym typeface="Calibri"/>
            </a:endParaRPr>
          </a:p>
          <a:p>
            <a:pPr>
              <a:buClr>
                <a:schemeClr val="dk1"/>
              </a:buClr>
              <a:buSzPct val="25000"/>
            </a:pPr>
            <a:r>
              <a:rPr lang="en-US" sz="1320" dirty="0">
                <a:solidFill>
                  <a:schemeClr val="dk1"/>
                </a:solidFill>
                <a:latin typeface="Calibri"/>
                <a:ea typeface="Calibri"/>
                <a:cs typeface="Calibri"/>
                <a:sym typeface="Calibri"/>
              </a:rPr>
              <a:t>[Bring students up to the front one pair at a time.  Show the slide of the activity being debated.  Give each student 1 minute to share their opinion of the safety or danger (whichever one they were tasked with) of the assigned recreational activity on the slide.] </a:t>
            </a:r>
          </a:p>
          <a:p>
            <a:endParaRPr sz="1320" b="1" dirty="0">
              <a:solidFill>
                <a:schemeClr val="dk1"/>
              </a:solidFill>
              <a:latin typeface="Calibri"/>
              <a:ea typeface="Calibri"/>
              <a:cs typeface="Calibri"/>
              <a:sym typeface="Calibri"/>
            </a:endParaRPr>
          </a:p>
          <a:p>
            <a:pPr>
              <a:buClr>
                <a:schemeClr val="dk1"/>
              </a:buClr>
              <a:buSzPct val="25000"/>
            </a:pPr>
            <a:r>
              <a:rPr lang="en-US" sz="1320" b="1" dirty="0">
                <a:solidFill>
                  <a:schemeClr val="dk1"/>
                </a:solidFill>
                <a:latin typeface="Calibri"/>
                <a:ea typeface="Calibri"/>
                <a:cs typeface="Calibri"/>
                <a:sym typeface="Calibri"/>
              </a:rPr>
              <a:t>Facilitator says: “In your performance task, you will be learning about hot air balloons and forming an opinion about whether they are safe or dangerous.  The group work you did today should help prepare you for the research and writing you will be doing in the performance task.” </a:t>
            </a:r>
          </a:p>
          <a:p>
            <a:pPr>
              <a:buClr>
                <a:schemeClr val="dk1"/>
              </a:buClr>
            </a:pPr>
            <a:endParaRPr sz="1320" b="1" dirty="0">
              <a:solidFill>
                <a:schemeClr val="dk1"/>
              </a:solidFill>
              <a:latin typeface="Calibri"/>
              <a:ea typeface="Calibri"/>
              <a:cs typeface="Calibri"/>
              <a:sym typeface="Calibri"/>
            </a:endParaRPr>
          </a:p>
          <a:p>
            <a:pPr>
              <a:buClr>
                <a:schemeClr val="dk1"/>
              </a:buClr>
              <a:buSzPct val="25000"/>
            </a:pPr>
            <a:r>
              <a:rPr lang="en-US" sz="1320" b="1" dirty="0">
                <a:solidFill>
                  <a:schemeClr val="dk1"/>
                </a:solidFill>
                <a:latin typeface="Calibri"/>
                <a:ea typeface="Calibri"/>
                <a:cs typeface="Calibri"/>
                <a:sym typeface="Calibri"/>
              </a:rPr>
              <a:t>Note: Facilitator should collect student notes from this activity.</a:t>
            </a:r>
          </a:p>
          <a:p>
            <a:endParaRPr sz="1320"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a:p>
            <a:endParaRPr sz="1320" dirty="0">
              <a:solidFill>
                <a:schemeClr val="dk1"/>
              </a:solidFill>
              <a:latin typeface="Calibri"/>
              <a:ea typeface="Calibri"/>
              <a:cs typeface="Calibri"/>
              <a:sym typeface="Calibri"/>
            </a:endParaRPr>
          </a:p>
          <a:p>
            <a:endParaRPr sz="2200" dirty="0">
              <a:latin typeface="Calibri"/>
              <a:ea typeface="Calibri"/>
              <a:cs typeface="Calibri"/>
              <a:sym typeface="Calibri"/>
            </a:endParaRPr>
          </a:p>
        </p:txBody>
      </p:sp>
    </p:spTree>
    <p:extLst>
      <p:ext uri="{BB962C8B-B14F-4D97-AF65-F5344CB8AC3E}">
        <p14:creationId xmlns:p14="http://schemas.microsoft.com/office/powerpoint/2010/main" val="363557807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p:nvPr/>
        </p:nvSpPr>
        <p:spPr>
          <a:xfrm>
            <a:off x="572313" y="403568"/>
            <a:ext cx="6908880" cy="535260"/>
          </a:xfrm>
          <a:prstGeom prst="rect">
            <a:avLst/>
          </a:prstGeom>
          <a:noFill/>
          <a:ln>
            <a:noFill/>
          </a:ln>
        </p:spPr>
        <p:txBody>
          <a:bodyPr lIns="100568" tIns="50270" rIns="100568" bIns="50270" anchor="t" anchorCtr="0">
            <a:noAutofit/>
          </a:bodyPr>
          <a:lstStyle/>
          <a:p>
            <a:pPr algn="ctr">
              <a:buSzPct val="25000"/>
            </a:pPr>
            <a:r>
              <a:rPr lang="en-US" sz="1980" dirty="0">
                <a:solidFill>
                  <a:schemeClr val="dk1"/>
                </a:solidFill>
                <a:latin typeface="Calibri"/>
                <a:ea typeface="Calibri"/>
                <a:cs typeface="Calibri"/>
                <a:sym typeface="Calibri"/>
              </a:rPr>
              <a:t>Ancillary Materials for Dangerous!  Or Not? (G5-Q4 Pre)</a:t>
            </a:r>
          </a:p>
        </p:txBody>
      </p:sp>
      <p:graphicFrame>
        <p:nvGraphicFramePr>
          <p:cNvPr id="163" name="Shape 163"/>
          <p:cNvGraphicFramePr/>
          <p:nvPr>
            <p:extLst/>
          </p:nvPr>
        </p:nvGraphicFramePr>
        <p:xfrm>
          <a:off x="869890" y="1295362"/>
          <a:ext cx="6313726" cy="8188841"/>
        </p:xfrm>
        <a:graphic>
          <a:graphicData uri="http://schemas.openxmlformats.org/drawingml/2006/table">
            <a:tbl>
              <a:tblPr>
                <a:noFill/>
              </a:tblPr>
              <a:tblGrid>
                <a:gridCol w="3156863"/>
                <a:gridCol w="3156863"/>
              </a:tblGrid>
              <a:tr h="672018">
                <a:tc>
                  <a:txBody>
                    <a:bodyPr/>
                    <a:lstStyle/>
                    <a:p>
                      <a:pPr algn="ctr">
                        <a:spcBef>
                          <a:spcPts val="0"/>
                        </a:spcBef>
                        <a:buNone/>
                      </a:pPr>
                      <a:r>
                        <a:rPr lang="en-US" sz="2200" b="1" u="sng" dirty="0" smtClean="0"/>
                        <a:t>Dangerous</a:t>
                      </a:r>
                      <a:endParaRPr lang="en-US" sz="2200" b="1" u="sng" dirty="0"/>
                    </a:p>
                  </a:txBody>
                  <a:tcPr marL="100568" marR="100568" marT="100568" marB="100568"/>
                </a:tc>
                <a:tc>
                  <a:txBody>
                    <a:bodyPr/>
                    <a:lstStyle/>
                    <a:p>
                      <a:pPr algn="ctr">
                        <a:spcBef>
                          <a:spcPts val="0"/>
                        </a:spcBef>
                        <a:buNone/>
                      </a:pPr>
                      <a:r>
                        <a:rPr lang="en-US" sz="2200" b="1" u="sng" dirty="0" smtClean="0"/>
                        <a:t>Safe</a:t>
                      </a:r>
                      <a:endParaRPr lang="en-US" sz="2200" b="1" u="sng" dirty="0"/>
                    </a:p>
                  </a:txBody>
                  <a:tcPr marL="100568" marR="100568" marT="100568" marB="100568"/>
                </a:tc>
              </a:tr>
              <a:tr h="7516823">
                <a:tc>
                  <a:txBody>
                    <a:bodyPr/>
                    <a:lstStyle/>
                    <a:p>
                      <a:pPr>
                        <a:spcBef>
                          <a:spcPts val="0"/>
                        </a:spcBef>
                        <a:buNone/>
                      </a:pPr>
                      <a:endParaRPr sz="2200" dirty="0"/>
                    </a:p>
                  </a:txBody>
                  <a:tcPr marL="100568" marR="100568" marT="100568" marB="100568"/>
                </a:tc>
                <a:tc>
                  <a:txBody>
                    <a:bodyPr/>
                    <a:lstStyle/>
                    <a:p>
                      <a:pPr>
                        <a:spcBef>
                          <a:spcPts val="0"/>
                        </a:spcBef>
                        <a:buNone/>
                      </a:pPr>
                      <a:endParaRPr sz="2200" dirty="0"/>
                    </a:p>
                  </a:txBody>
                  <a:tcPr marL="100568" marR="100568" marT="100568" marB="100568"/>
                </a:tc>
              </a:tr>
            </a:tbl>
          </a:graphicData>
        </a:graphic>
      </p:graphicFrame>
    </p:spTree>
    <p:extLst>
      <p:ext uri="{BB962C8B-B14F-4D97-AF65-F5344CB8AC3E}">
        <p14:creationId xmlns:p14="http://schemas.microsoft.com/office/powerpoint/2010/main" val="1559067144"/>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5081435" y="20652"/>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4192026703"/>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94680873"/>
              </p:ext>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Calibri"/>
                        </a:rPr>
                        <a:t>This protocol focuses on the key elements of </a:t>
                      </a:r>
                      <a:r>
                        <a:rPr kumimoji="0" lang="en-US" sz="900" b="1" i="0" u="none" strike="noStrike" kern="1200" cap="none" spc="0" normalizeH="0" baseline="0" noProof="0" dirty="0" smtClean="0">
                          <a:ln>
                            <a:noFill/>
                          </a:ln>
                          <a:solidFill>
                            <a:prstClr val="black"/>
                          </a:solidFill>
                          <a:effectLst/>
                          <a:uLnTx/>
                          <a:uFillTx/>
                          <a:latin typeface="+mn-lt"/>
                          <a:ea typeface="Calibri"/>
                          <a:cs typeface="Calibri"/>
                        </a:rPr>
                        <a:t>writing opinion pieces:</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101880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Statement of Purpose/Focus: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71450" marR="0" lvl="0" indent="-171450" algn="l" defTabSz="101880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Organization: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your ideas flow logically from the introduction to conclusion?  Do you use effective transitions?</a:t>
                      </a:r>
                    </a:p>
                    <a:p>
                      <a:pPr marL="171450" marR="0" lvl="0" indent="-171450" algn="l" defTabSz="101880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Elaboration of Evidence: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provide evidence from sources about your opinions and elaborate with specific information?</a:t>
                      </a:r>
                    </a:p>
                    <a:p>
                      <a:pPr marL="171450" marR="0" lvl="0" indent="-171450" algn="l" defTabSz="101880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Language and Vocabulary: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express your ideas effectively?  Do you use precise language that is appropriate for your audience and purpose?</a:t>
                      </a:r>
                    </a:p>
                    <a:p>
                      <a:pPr marL="171450" marR="0" lvl="0" indent="-171450" algn="l" defTabSz="101880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Conventions: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1983186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4855</TotalTime>
  <Words>15071</Words>
  <Application>Microsoft Office PowerPoint</Application>
  <PresentationFormat>Custom</PresentationFormat>
  <Paragraphs>1793</Paragraphs>
  <Slides>49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SimSun-ExtB</vt:lpstr>
      <vt:lpstr>Arial</vt:lpstr>
      <vt:lpstr>Bookman Old Style</vt:lpstr>
      <vt:lpstr>Calibri</vt:lpstr>
      <vt:lpstr>Franklin Gothic Book</vt:lpstr>
      <vt:lpstr>GillSansMT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583</cp:revision>
  <cp:lastPrinted>2015-07-10T19:18:08Z</cp:lastPrinted>
  <dcterms:created xsi:type="dcterms:W3CDTF">2013-06-13T16:49:22Z</dcterms:created>
  <dcterms:modified xsi:type="dcterms:W3CDTF">2016-04-22T18:14:32Z</dcterms:modified>
</cp:coreProperties>
</file>