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handoutMasterIdLst>
    <p:handoutMasterId r:id="rId53"/>
  </p:handoutMasterIdLst>
  <p:sldIdLst>
    <p:sldId id="431" r:id="rId2"/>
    <p:sldId id="432" r:id="rId3"/>
    <p:sldId id="477" r:id="rId4"/>
    <p:sldId id="482" r:id="rId5"/>
    <p:sldId id="483" r:id="rId6"/>
    <p:sldId id="484" r:id="rId7"/>
    <p:sldId id="485" r:id="rId8"/>
    <p:sldId id="486" r:id="rId9"/>
    <p:sldId id="434" r:id="rId10"/>
    <p:sldId id="435" r:id="rId11"/>
    <p:sldId id="436" r:id="rId12"/>
    <p:sldId id="437" r:id="rId13"/>
    <p:sldId id="438" r:id="rId14"/>
    <p:sldId id="439" r:id="rId15"/>
    <p:sldId id="476" r:id="rId16"/>
    <p:sldId id="440" r:id="rId17"/>
    <p:sldId id="441" r:id="rId18"/>
    <p:sldId id="442" r:id="rId19"/>
    <p:sldId id="443" r:id="rId20"/>
    <p:sldId id="444" r:id="rId21"/>
    <p:sldId id="445" r:id="rId22"/>
    <p:sldId id="475" r:id="rId23"/>
    <p:sldId id="447" r:id="rId24"/>
    <p:sldId id="448" r:id="rId25"/>
    <p:sldId id="449" r:id="rId26"/>
    <p:sldId id="450" r:id="rId27"/>
    <p:sldId id="451" r:id="rId28"/>
    <p:sldId id="452" r:id="rId29"/>
    <p:sldId id="453" r:id="rId30"/>
    <p:sldId id="454" r:id="rId31"/>
    <p:sldId id="455" r:id="rId32"/>
    <p:sldId id="456" r:id="rId33"/>
    <p:sldId id="457" r:id="rId34"/>
    <p:sldId id="458" r:id="rId35"/>
    <p:sldId id="459" r:id="rId36"/>
    <p:sldId id="460" r:id="rId37"/>
    <p:sldId id="461" r:id="rId38"/>
    <p:sldId id="462" r:id="rId39"/>
    <p:sldId id="463" r:id="rId40"/>
    <p:sldId id="464" r:id="rId41"/>
    <p:sldId id="465" r:id="rId42"/>
    <p:sldId id="466" r:id="rId43"/>
    <p:sldId id="467" r:id="rId44"/>
    <p:sldId id="468" r:id="rId45"/>
    <p:sldId id="469" r:id="rId46"/>
    <p:sldId id="472" r:id="rId47"/>
    <p:sldId id="473" r:id="rId48"/>
    <p:sldId id="474" r:id="rId49"/>
    <p:sldId id="470" r:id="rId50"/>
    <p:sldId id="471" r:id="rId51"/>
  </p:sldIdLst>
  <p:sldSz cx="7772400" cy="10058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585" autoAdjust="0"/>
  </p:normalViewPr>
  <p:slideViewPr>
    <p:cSldViewPr>
      <p:cViewPr varScale="1">
        <p:scale>
          <a:sx n="68" d="100"/>
          <a:sy n="68" d="100"/>
        </p:scale>
        <p:origin x="2376" y="66"/>
      </p:cViewPr>
      <p:guideLst>
        <p:guide orient="horz" pos="3168"/>
        <p:guide pos="2448"/>
      </p:guideLst>
    </p:cSldViewPr>
  </p:slideViewPr>
  <p:notesTextViewPr>
    <p:cViewPr>
      <p:scale>
        <a:sx n="1" d="1"/>
        <a:sy n="1" d="1"/>
      </p:scale>
      <p:origin x="0" y="0"/>
    </p:cViewPr>
  </p:notesTextViewPr>
  <p:notesViewPr>
    <p:cSldViewPr>
      <p:cViewPr varScale="1">
        <p:scale>
          <a:sx n="70" d="100"/>
          <a:sy n="70" d="100"/>
        </p:scale>
        <p:origin x="-2064"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939C00-3D96-4A3D-A82D-F64A065257B1}" type="datetimeFigureOut">
              <a:rPr lang="en-US" smtClean="0"/>
              <a:t>4/22/2016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96A7F7-E895-4DCA-888D-9B538DD67A72}" type="slidenum">
              <a:rPr lang="en-US" smtClean="0"/>
              <a:t>‹#›</a:t>
            </a:fld>
            <a:endParaRPr lang="en-US"/>
          </a:p>
        </p:txBody>
      </p:sp>
    </p:spTree>
    <p:extLst>
      <p:ext uri="{BB962C8B-B14F-4D97-AF65-F5344CB8AC3E}">
        <p14:creationId xmlns:p14="http://schemas.microsoft.com/office/powerpoint/2010/main" val="3766389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37F6B2-B980-42B2-B863-62AB0BA18E5D}" type="datetimeFigureOut">
              <a:rPr lang="en-US" smtClean="0"/>
              <a:t>4/22/2016</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CEBE1F-24ED-42D9-B1FA-96E2AD20C1E2}" type="slidenum">
              <a:rPr lang="en-US" smtClean="0"/>
              <a:t>‹#›</a:t>
            </a:fld>
            <a:endParaRPr lang="en-US" dirty="0"/>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10</a:t>
            </a:fld>
            <a:endParaRPr lang="en-US" dirty="0"/>
          </a:p>
        </p:txBody>
      </p:sp>
    </p:spTree>
    <p:extLst>
      <p:ext uri="{BB962C8B-B14F-4D97-AF65-F5344CB8AC3E}">
        <p14:creationId xmlns:p14="http://schemas.microsoft.com/office/powerpoint/2010/main" val="3423440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11</a:t>
            </a:fld>
            <a:endParaRPr lang="en-US" dirty="0"/>
          </a:p>
        </p:txBody>
      </p:sp>
    </p:spTree>
    <p:extLst>
      <p:ext uri="{BB962C8B-B14F-4D97-AF65-F5344CB8AC3E}">
        <p14:creationId xmlns:p14="http://schemas.microsoft.com/office/powerpoint/2010/main" val="3093778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21" name="Shape 121"/>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095911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31</a:t>
            </a:fld>
            <a:endParaRPr lang="en-US" dirty="0"/>
          </a:p>
        </p:txBody>
      </p:sp>
    </p:spTree>
    <p:extLst>
      <p:ext uri="{BB962C8B-B14F-4D97-AF65-F5344CB8AC3E}">
        <p14:creationId xmlns:p14="http://schemas.microsoft.com/office/powerpoint/2010/main" val="2051854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39</a:t>
            </a:fld>
            <a:endParaRPr lang="en-US" dirty="0"/>
          </a:p>
        </p:txBody>
      </p:sp>
    </p:spTree>
    <p:extLst>
      <p:ext uri="{BB962C8B-B14F-4D97-AF65-F5344CB8AC3E}">
        <p14:creationId xmlns:p14="http://schemas.microsoft.com/office/powerpoint/2010/main" val="1431202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49</a:t>
            </a:fld>
            <a:endParaRPr lang="en-US" dirty="0"/>
          </a:p>
        </p:txBody>
      </p:sp>
    </p:spTree>
    <p:extLst>
      <p:ext uri="{BB962C8B-B14F-4D97-AF65-F5344CB8AC3E}">
        <p14:creationId xmlns:p14="http://schemas.microsoft.com/office/powerpoint/2010/main" val="9214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30"/>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59975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t>4/22/2016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806499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304070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9"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54000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4/22/2016</a:t>
            </a:fld>
            <a:endParaRPr lang="en-US" dirty="0"/>
          </a:p>
        </p:txBody>
      </p:sp>
      <p:sp>
        <p:nvSpPr>
          <p:cNvPr id="5" name="Footer Placeholder 4"/>
          <p:cNvSpPr>
            <a:spLocks noGrp="1"/>
          </p:cNvSpPr>
          <p:nvPr>
            <p:ph type="ftr" sz="quarter" idx="11"/>
          </p:nvPr>
        </p:nvSpPr>
        <p:spPr/>
        <p:txBody>
          <a:bodyPr/>
          <a:lstStyle>
            <a:lvl1pPr>
              <a:defRPr sz="900"/>
            </a:lvl1p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
        <p:nvSpPr>
          <p:cNvPr id="7" name="Footer Placeholder 4"/>
          <p:cNvSpPr txBox="1">
            <a:spLocks/>
          </p:cNvSpPr>
          <p:nvPr userDrawn="1"/>
        </p:nvSpPr>
        <p:spPr>
          <a:xfrm>
            <a:off x="2667000" y="9468176"/>
            <a:ext cx="2461260" cy="535516"/>
          </a:xfrm>
          <a:prstGeom prst="rect">
            <a:avLst/>
          </a:prstGeom>
        </p:spPr>
        <p:txBody>
          <a:bodyPr vert="horz" lIns="101882" tIns="50941" rIns="101882" bIns="50941" rtlCol="0" anchor="ctr"/>
          <a:lstStyle>
            <a:defPPr>
              <a:defRPr lang="en-US"/>
            </a:defPPr>
            <a:lvl1pPr marL="0" algn="ctr" defTabSz="1018824" rtl="0" eaLnBrk="1" latinLnBrk="0" hangingPunct="1">
              <a:defRPr sz="1300" kern="1200">
                <a:solidFill>
                  <a:schemeClr val="tx1">
                    <a:tint val="75000"/>
                  </a:schemeClr>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900" dirty="0" smtClean="0"/>
              <a:t>07/01/2015 OSP – S. Richmond</a:t>
            </a:r>
            <a:endParaRPr lang="en-US" sz="900" dirty="0"/>
          </a:p>
        </p:txBody>
      </p:sp>
    </p:spTree>
    <p:extLst>
      <p:ext uri="{BB962C8B-B14F-4D97-AF65-F5344CB8AC3E}">
        <p14:creationId xmlns:p14="http://schemas.microsoft.com/office/powerpoint/2010/main" val="2602575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C889DC-0DCB-4B74-8FF1-3277D9B5E9DE}" type="datetimeFigureOut">
              <a:rPr lang="en-US" smtClean="0"/>
              <a:t>4/22/2016</a:t>
            </a:fld>
            <a:endParaRPr lang="en-US" dirty="0"/>
          </a:p>
        </p:txBody>
      </p:sp>
      <p:sp>
        <p:nvSpPr>
          <p:cNvPr id="4" name="Footer Placeholder 3"/>
          <p:cNvSpPr>
            <a:spLocks noGrp="1"/>
          </p:cNvSpPr>
          <p:nvPr>
            <p:ph type="ftr" sz="quarter" idx="11"/>
          </p:nvPr>
        </p:nvSpPr>
        <p:spPr/>
        <p:txBody>
          <a:bodyPr/>
          <a:lstStyle/>
          <a:p>
            <a:r>
              <a:rPr lang="en-US" smtClean="0"/>
              <a:t>07/01/2015 OSP – S. Richmond</a:t>
            </a:r>
            <a:endParaRPr lang="en-US" dirty="0"/>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739877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5"/>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C889DC-0DCB-4B74-8FF1-3277D9B5E9DE}" type="datetimeFigureOut">
              <a:rPr lang="en-US" smtClean="0"/>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19243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C889DC-0DCB-4B74-8FF1-3277D9B5E9DE}" type="datetimeFigureOut">
              <a:rPr lang="en-US" smtClean="0"/>
              <a:t>4/22/2016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495185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6"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6"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C889DC-0DCB-4B74-8FF1-3277D9B5E9DE}" type="datetimeFigureOut">
              <a:rPr lang="en-US" smtClean="0"/>
              <a:t>4/22/2016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0993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C889DC-0DCB-4B74-8FF1-3277D9B5E9DE}" type="datetimeFigureOut">
              <a:rPr lang="en-US" smtClean="0"/>
              <a:t>4/22/2016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340963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889DC-0DCB-4B74-8FF1-3277D9B5E9DE}" type="datetimeFigureOut">
              <a:rPr lang="en-US" smtClean="0"/>
              <a:t>4/22/2016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049602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4"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6" y="400479"/>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4" y="2104819"/>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t>4/22/2016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116055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6"/>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3"/>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D9C889DC-0DCB-4B74-8FF1-3277D9B5E9DE}" type="datetimeFigureOut">
              <a:rPr lang="en-US" smtClean="0"/>
              <a:t>4/22/2016</a:t>
            </a:fld>
            <a:endParaRPr lang="en-US" dirty="0"/>
          </a:p>
        </p:txBody>
      </p:sp>
      <p:sp>
        <p:nvSpPr>
          <p:cNvPr id="5" name="Footer Placeholder 4"/>
          <p:cNvSpPr>
            <a:spLocks noGrp="1"/>
          </p:cNvSpPr>
          <p:nvPr>
            <p:ph type="ftr" sz="quarter" idx="3"/>
          </p:nvPr>
        </p:nvSpPr>
        <p:spPr>
          <a:xfrm>
            <a:off x="2655570" y="9322653"/>
            <a:ext cx="2461260" cy="535516"/>
          </a:xfrm>
          <a:prstGeom prst="rect">
            <a:avLst/>
          </a:prstGeom>
        </p:spPr>
        <p:txBody>
          <a:bodyPr vert="horz" lIns="101882" tIns="50941" rIns="101882" bIns="50941" rtlCol="0" anchor="ctr"/>
          <a:lstStyle>
            <a:lvl1pPr algn="ctr">
              <a:defRPr sz="900">
                <a:solidFill>
                  <a:schemeClr val="tx1">
                    <a:tint val="75000"/>
                  </a:schemeClr>
                </a:solidFill>
              </a:defRPr>
            </a:lvl1pPr>
          </a:lstStyle>
          <a:p>
            <a:r>
              <a:rPr lang="en-US" smtClean="0"/>
              <a:t>07/01/2015 OSP – S. Richmond</a:t>
            </a:r>
            <a:endParaRPr lang="en-US" dirty="0"/>
          </a:p>
        </p:txBody>
      </p:sp>
      <p:sp>
        <p:nvSpPr>
          <p:cNvPr id="6" name="Slide Number Placeholder 5"/>
          <p:cNvSpPr>
            <a:spLocks noGrp="1"/>
          </p:cNvSpPr>
          <p:nvPr>
            <p:ph type="sldNum" sz="quarter" idx="4"/>
          </p:nvPr>
        </p:nvSpPr>
        <p:spPr>
          <a:xfrm>
            <a:off x="5570220" y="9322653"/>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t>‹#›</a:t>
            </a:fld>
            <a:endParaRPr lang="en-US" dirty="0"/>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esource.homestead.com/Grade-2.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leslietaylor.net/rainforest/rainforest.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oaksportal.org/resources/"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ducation.nationalgeographic.com/activity/habitat-need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ivebinders.com/play/play?id=774846" TargetMode="External"/><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1191050" y="1760222"/>
            <a:ext cx="2608792" cy="2283097"/>
            <a:chOff x="4741224" y="381000"/>
            <a:chExt cx="2166470" cy="1981200"/>
          </a:xfrm>
        </p:grpSpPr>
        <p:sp>
          <p:nvSpPr>
            <p:cNvPr id="32" name="Parallelogram 31"/>
            <p:cNvSpPr/>
            <p:nvPr/>
          </p:nvSpPr>
          <p:spPr>
            <a:xfrm rot="1114965" flipH="1">
              <a:off x="4777414" y="557751"/>
              <a:ext cx="2130280" cy="1688521"/>
            </a:xfrm>
            <a:prstGeom prst="parallelogram">
              <a:avLst/>
            </a:prstGeom>
            <a:solidFill>
              <a:srgbClr val="F79646">
                <a:lumMod val="75000"/>
              </a:srgbClr>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3" name="Parallelogram 32"/>
            <p:cNvSpPr/>
            <p:nvPr/>
          </p:nvSpPr>
          <p:spPr>
            <a:xfrm>
              <a:off x="5029200" y="694562"/>
              <a:ext cx="1676400" cy="1439038"/>
            </a:xfrm>
            <a:prstGeom prst="parallelogram">
              <a:avLst/>
            </a:prstGeom>
            <a:solidFill>
              <a:srgbClr val="FFFFBD"/>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4" name="Rectangle 33"/>
            <p:cNvSpPr/>
            <p:nvPr/>
          </p:nvSpPr>
          <p:spPr>
            <a:xfrm>
              <a:off x="4741224" y="381000"/>
              <a:ext cx="1054587" cy="934776"/>
            </a:xfrm>
            <a:prstGeom prst="rect">
              <a:avLst/>
            </a:prstGeom>
            <a:solidFill>
              <a:srgbClr val="FFFFBD"/>
            </a:solidFill>
            <a:ln>
              <a:solidFill>
                <a:srgbClr val="F79646">
                  <a:lumMod val="75000"/>
                </a:srgb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defTabSz="1135157">
                <a:defRPr/>
              </a:pPr>
              <a:r>
                <a:rPr lang="en-US" sz="6400" b="1" kern="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4</a:t>
              </a:r>
              <a:r>
                <a:rPr lang="en-US" sz="6400" b="1" kern="0" baseline="3000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th</a:t>
              </a:r>
              <a:r>
                <a:rPr lang="en-US" sz="6400" b="1" kern="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 </a:t>
              </a:r>
            </a:p>
          </p:txBody>
        </p:sp>
        <p:pic>
          <p:nvPicPr>
            <p:cNvPr id="35"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1" y="576344"/>
              <a:ext cx="1524000" cy="1785856"/>
            </a:xfrm>
            <a:prstGeom prst="rect">
              <a:avLst/>
            </a:prstGeom>
            <a:noFill/>
            <a:effectLst>
              <a:softEdge rad="317500"/>
            </a:effectLst>
          </p:spPr>
        </p:pic>
      </p:grpSp>
      <p:sp>
        <p:nvSpPr>
          <p:cNvPr id="6" name="Slide Number Placeholder 2"/>
          <p:cNvSpPr>
            <a:spLocks noGrp="1"/>
          </p:cNvSpPr>
          <p:nvPr>
            <p:ph type="sldNum" sz="quarter" idx="12"/>
          </p:nvPr>
        </p:nvSpPr>
        <p:spPr>
          <a:xfrm>
            <a:off x="7310915" y="7102973"/>
            <a:ext cx="2380298" cy="408013"/>
          </a:xfrm>
        </p:spPr>
        <p:txBody>
          <a:bodyPr lIns="91429" tIns="45715" rIns="91429" bIns="45715"/>
          <a:lstStyle/>
          <a:p>
            <a:fld id="{D192E466-86B2-498F-86F8-110F8D9584F2}" type="slidenum">
              <a:rPr lang="en-US" smtClean="0"/>
              <a:pPr/>
              <a:t>1</a:t>
            </a:fld>
            <a:endParaRPr lang="en-US" dirty="0"/>
          </a:p>
        </p:txBody>
      </p:sp>
      <p:sp>
        <p:nvSpPr>
          <p:cNvPr id="22" name="Right Triangle 21"/>
          <p:cNvSpPr/>
          <p:nvPr/>
        </p:nvSpPr>
        <p:spPr>
          <a:xfrm rot="5400000" flipH="1">
            <a:off x="660174" y="7641999"/>
            <a:ext cx="1756229" cy="3076575"/>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3" name="Right Triangle 22"/>
          <p:cNvSpPr/>
          <p:nvPr/>
        </p:nvSpPr>
        <p:spPr>
          <a:xfrm rot="16200000" flipH="1">
            <a:off x="5476308" y="-699519"/>
            <a:ext cx="1596571" cy="2995613"/>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grpSp>
        <p:nvGrpSpPr>
          <p:cNvPr id="3" name="Group 2"/>
          <p:cNvGrpSpPr/>
          <p:nvPr/>
        </p:nvGrpSpPr>
        <p:grpSpPr>
          <a:xfrm>
            <a:off x="801874" y="917413"/>
            <a:ext cx="5903726" cy="7781580"/>
            <a:chOff x="801874" y="917413"/>
            <a:chExt cx="5903726" cy="7781583"/>
          </a:xfrm>
        </p:grpSpPr>
        <p:grpSp>
          <p:nvGrpSpPr>
            <p:cNvPr id="16" name="Group 15"/>
            <p:cNvGrpSpPr/>
            <p:nvPr/>
          </p:nvGrpSpPr>
          <p:grpSpPr>
            <a:xfrm>
              <a:off x="801874" y="917413"/>
              <a:ext cx="5829300" cy="4682220"/>
              <a:chOff x="754704" y="-491622"/>
              <a:chExt cx="5486400" cy="4469392"/>
            </a:xfrm>
          </p:grpSpPr>
          <p:sp>
            <p:nvSpPr>
              <p:cNvPr id="17" name="TextBox 16"/>
              <p:cNvSpPr txBox="1"/>
              <p:nvPr/>
            </p:nvSpPr>
            <p:spPr>
              <a:xfrm>
                <a:off x="754704" y="2342220"/>
                <a:ext cx="5486400" cy="1635550"/>
              </a:xfrm>
              <a:prstGeom prst="rect">
                <a:avLst/>
              </a:prstGeom>
              <a:noFill/>
              <a:ln>
                <a:noFill/>
              </a:ln>
            </p:spPr>
            <p:txBody>
              <a:bodyPr wrap="square" lIns="96661" tIns="48331" rIns="96661" bIns="48331" rtlCol="0">
                <a:spAutoFit/>
              </a:bodyPr>
              <a:lstStyle/>
              <a:p>
                <a:r>
                  <a:rPr lang="en-US" sz="3500" b="1" dirty="0">
                    <a:effectLst>
                      <a:outerShdw blurRad="38100" dist="38100" dir="2700000" algn="tl">
                        <a:srgbClr val="000000">
                          <a:alpha val="43137"/>
                        </a:srgbClr>
                      </a:outerShdw>
                    </a:effectLst>
                  </a:rPr>
                  <a:t>Teacher Directions</a:t>
                </a:r>
              </a:p>
              <a:p>
                <a:r>
                  <a:rPr lang="en-US" sz="3500" b="1" dirty="0">
                    <a:effectLst>
                      <a:outerShdw blurRad="38100" dist="38100" dir="2700000" algn="tl">
                        <a:srgbClr val="000000">
                          <a:alpha val="43137"/>
                        </a:srgbClr>
                      </a:outerShdw>
                    </a:effectLst>
                  </a:rPr>
                  <a:t>Quarter </a:t>
                </a:r>
                <a:r>
                  <a:rPr lang="en-US" sz="3500" b="1" i="1" u="sng" dirty="0" smtClean="0">
                    <a:effectLst>
                      <a:outerShdw blurRad="38100" dist="38100" dir="2700000" algn="tl">
                        <a:srgbClr val="000000">
                          <a:alpha val="43137"/>
                        </a:srgbClr>
                      </a:outerShdw>
                    </a:effectLst>
                  </a:rPr>
                  <a:t>4</a:t>
                </a:r>
                <a:r>
                  <a:rPr lang="en-US" sz="3500" b="1" dirty="0" smtClean="0">
                    <a:effectLst>
                      <a:outerShdw blurRad="38100" dist="38100" dir="2700000" algn="tl">
                        <a:srgbClr val="000000">
                          <a:alpha val="43137"/>
                        </a:srgbClr>
                      </a:outerShdw>
                    </a:effectLst>
                  </a:rPr>
                  <a:t> </a:t>
                </a:r>
                <a:r>
                  <a:rPr lang="en-US" sz="3500" b="1" dirty="0">
                    <a:effectLst>
                      <a:outerShdw blurRad="38100" dist="38100" dir="2700000" algn="tl">
                        <a:srgbClr val="000000">
                          <a:alpha val="43137"/>
                        </a:srgbClr>
                      </a:outerShdw>
                    </a:effectLst>
                  </a:rPr>
                  <a:t>Pre-Assessment</a:t>
                </a:r>
              </a:p>
              <a:p>
                <a:pPr algn="ctr"/>
                <a:r>
                  <a:rPr lang="en-US" sz="3500" b="1" dirty="0" smtClean="0">
                    <a:effectLst>
                      <a:outerShdw blurRad="38100" dist="38100" dir="2700000" algn="tl">
                        <a:srgbClr val="000000">
                          <a:alpha val="43137"/>
                        </a:srgbClr>
                      </a:outerShdw>
                    </a:effectLst>
                  </a:rPr>
                  <a:t> </a:t>
                </a:r>
                <a:endParaRPr lang="en-US" sz="3500" b="1" dirty="0">
                  <a:effectLst>
                    <a:outerShdw blurRad="38100" dist="38100" dir="2700000" algn="tl">
                      <a:srgbClr val="000000">
                        <a:alpha val="43137"/>
                      </a:srgbClr>
                    </a:outerShdw>
                  </a:effectLst>
                </a:endParaRPr>
              </a:p>
            </p:txBody>
          </p:sp>
          <p:sp>
            <p:nvSpPr>
              <p:cNvPr id="19" name="Rectangle 18"/>
              <p:cNvSpPr/>
              <p:nvPr/>
            </p:nvSpPr>
            <p:spPr>
              <a:xfrm>
                <a:off x="914400" y="-491622"/>
                <a:ext cx="1714255" cy="837292"/>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13" name="Rectangle 12"/>
            <p:cNvSpPr/>
            <p:nvPr/>
          </p:nvSpPr>
          <p:spPr>
            <a:xfrm>
              <a:off x="934720" y="5951222"/>
              <a:ext cx="4160520" cy="2747774"/>
            </a:xfrm>
            <a:prstGeom prst="rect">
              <a:avLst/>
            </a:prstGeom>
          </p:spPr>
          <p:txBody>
            <a:bodyPr wrap="square" lIns="96378" tIns="48189" rIns="96378" bIns="48189">
              <a:spAutoFit/>
            </a:bodyPr>
            <a:lstStyle/>
            <a:p>
              <a:r>
                <a:rPr lang="en-US" sz="1300" b="1" u="sng" dirty="0">
                  <a:effectLst>
                    <a:outerShdw blurRad="38100" dist="38100" dir="2700000" algn="tl">
                      <a:srgbClr val="000000">
                        <a:alpha val="43137"/>
                      </a:srgbClr>
                    </a:outerShdw>
                  </a:effectLst>
                </a:rPr>
                <a:t>Readin</a:t>
              </a:r>
              <a:r>
                <a:rPr lang="en-US" sz="1300" b="1" dirty="0">
                  <a:effectLst>
                    <a:outerShdw blurRad="38100" dist="38100" dir="2700000" algn="tl">
                      <a:srgbClr val="000000">
                        <a:alpha val="43137"/>
                      </a:srgbClr>
                    </a:outerShdw>
                  </a:effectLst>
                </a:rPr>
                <a:t>g</a:t>
              </a:r>
            </a:p>
            <a:p>
              <a:r>
                <a:rPr lang="en-US" sz="1300" b="1" dirty="0">
                  <a:solidFill>
                    <a:srgbClr val="C00000"/>
                  </a:solidFill>
                </a:rPr>
                <a:t>12</a:t>
              </a:r>
              <a:r>
                <a:rPr lang="en-US" sz="1300" b="1" dirty="0"/>
                <a:t> </a:t>
              </a:r>
              <a:r>
                <a:rPr lang="en-US" sz="1300" b="1" dirty="0" smtClean="0"/>
                <a:t>Selected Response </a:t>
              </a:r>
              <a:r>
                <a:rPr lang="en-US" sz="1300" b="1" dirty="0"/>
                <a:t>Items</a:t>
              </a:r>
              <a:r>
                <a:rPr lang="en-US" sz="1300" b="1" dirty="0">
                  <a:solidFill>
                    <a:srgbClr val="C00000"/>
                  </a:solidFill>
                </a:rPr>
                <a:t> </a:t>
              </a:r>
            </a:p>
            <a:p>
              <a:r>
                <a:rPr lang="en-US" sz="1300" b="1" dirty="0">
                  <a:solidFill>
                    <a:srgbClr val="C00000"/>
                  </a:solidFill>
                </a:rPr>
                <a:t>  1 </a:t>
              </a:r>
              <a:r>
                <a:rPr lang="en-US" sz="1300" b="1" dirty="0"/>
                <a:t>Constructed Response </a:t>
              </a:r>
            </a:p>
            <a:p>
              <a:r>
                <a:rPr lang="en-US" sz="1300" b="1" u="sng" dirty="0">
                  <a:effectLst>
                    <a:outerShdw blurRad="38100" dist="38100" dir="2700000" algn="tl">
                      <a:srgbClr val="000000">
                        <a:alpha val="43137"/>
                      </a:srgbClr>
                    </a:outerShdw>
                  </a:effectLst>
                </a:rPr>
                <a:t>Research</a:t>
              </a:r>
            </a:p>
            <a:p>
              <a:r>
                <a:rPr lang="en-US" sz="1300" b="1" dirty="0">
                  <a:solidFill>
                    <a:srgbClr val="C00000"/>
                  </a:solidFill>
                </a:rPr>
                <a:t>  3</a:t>
              </a:r>
              <a:r>
                <a:rPr lang="en-US" sz="1300" b="1" dirty="0"/>
                <a:t> </a:t>
              </a:r>
              <a:r>
                <a:rPr lang="en-US" sz="1300" b="1" dirty="0" smtClean="0"/>
                <a:t>Constructed Response</a:t>
              </a:r>
              <a:endParaRPr lang="en-US" sz="1300" b="1" dirty="0"/>
            </a:p>
            <a:p>
              <a:r>
                <a:rPr lang="en-US" sz="1300" b="1" u="sng" dirty="0">
                  <a:effectLst>
                    <a:outerShdw blurRad="38100" dist="38100" dir="2700000" algn="tl">
                      <a:srgbClr val="000000">
                        <a:alpha val="43137"/>
                      </a:srgbClr>
                    </a:outerShdw>
                  </a:effectLst>
                </a:rPr>
                <a:t>Writing</a:t>
              </a:r>
            </a:p>
            <a:p>
              <a:r>
                <a:rPr lang="en-US" sz="1300" b="1" dirty="0"/>
                <a:t>  </a:t>
              </a:r>
              <a:r>
                <a:rPr lang="en-US" sz="1300" b="1" dirty="0">
                  <a:solidFill>
                    <a:srgbClr val="FF0000"/>
                  </a:solidFill>
                </a:rPr>
                <a:t>1</a:t>
              </a:r>
              <a:r>
                <a:rPr lang="en-US" sz="1300" b="1" dirty="0"/>
                <a:t> Full Composition (Performance Task)</a:t>
              </a:r>
            </a:p>
            <a:p>
              <a:r>
                <a:rPr lang="en-US" sz="1300" b="1" dirty="0"/>
                <a:t>  </a:t>
              </a:r>
              <a:r>
                <a:rPr lang="en-US" sz="1300" b="1" dirty="0">
                  <a:solidFill>
                    <a:srgbClr val="C00000"/>
                  </a:solidFill>
                </a:rPr>
                <a:t>1</a:t>
              </a:r>
              <a:r>
                <a:rPr lang="en-US" sz="1300" b="1" dirty="0"/>
                <a:t> Brief Write </a:t>
              </a:r>
            </a:p>
            <a:p>
              <a:r>
                <a:rPr lang="en-US" sz="1300" b="1" dirty="0"/>
                <a:t>  </a:t>
              </a:r>
              <a:r>
                <a:rPr lang="en-US" sz="1300" b="1" dirty="0">
                  <a:solidFill>
                    <a:srgbClr val="C00000"/>
                  </a:solidFill>
                </a:rPr>
                <a:t>1 </a:t>
              </a:r>
              <a:r>
                <a:rPr lang="en-US" sz="1300" b="1" dirty="0"/>
                <a:t>Write to Revise </a:t>
              </a:r>
            </a:p>
            <a:p>
              <a:r>
                <a:rPr lang="en-US" sz="1300" b="1" u="sng" dirty="0" smtClean="0">
                  <a:effectLst>
                    <a:outerShdw blurRad="38100" dist="38100" dir="2700000" algn="tl">
                      <a:srgbClr val="000000">
                        <a:alpha val="43137"/>
                      </a:srgbClr>
                    </a:outerShdw>
                  </a:effectLst>
                </a:rPr>
                <a:t>Writing w/Integrated </a:t>
              </a:r>
              <a:r>
                <a:rPr lang="en-US" sz="1300" b="1" u="sng" dirty="0">
                  <a:effectLst>
                    <a:outerShdw blurRad="38100" dist="38100" dir="2700000" algn="tl">
                      <a:srgbClr val="000000">
                        <a:alpha val="43137"/>
                      </a:srgbClr>
                    </a:outerShdw>
                  </a:effectLst>
                </a:rPr>
                <a:t>Language</a:t>
              </a:r>
            </a:p>
            <a:p>
              <a:r>
                <a:rPr lang="en-US" sz="1300" b="1" dirty="0"/>
                <a:t>  </a:t>
              </a:r>
              <a:r>
                <a:rPr lang="en-US" sz="1300" b="1" dirty="0">
                  <a:solidFill>
                    <a:srgbClr val="C00000"/>
                  </a:solidFill>
                </a:rPr>
                <a:t>1 </a:t>
              </a:r>
              <a:r>
                <a:rPr lang="en-US" sz="1300" b="1" dirty="0"/>
                <a:t>Language/Vocabulary</a:t>
              </a:r>
            </a:p>
            <a:p>
              <a:r>
                <a:rPr lang="en-US" sz="1300" b="1" dirty="0"/>
                <a:t>  </a:t>
              </a:r>
              <a:r>
                <a:rPr lang="en-US" sz="1300" b="1" dirty="0">
                  <a:solidFill>
                    <a:srgbClr val="FF0000"/>
                  </a:solidFill>
                </a:rPr>
                <a:t>1</a:t>
              </a:r>
              <a:r>
                <a:rPr lang="en-US" sz="1300" b="1" dirty="0"/>
                <a:t> Edit/Clarify</a:t>
              </a:r>
            </a:p>
            <a:p>
              <a:endParaRPr lang="en-US" sz="1300" dirty="0"/>
            </a:p>
          </p:txBody>
        </p:sp>
        <p:sp>
          <p:nvSpPr>
            <p:cNvPr id="2" name="Rectangle 1"/>
            <p:cNvSpPr/>
            <p:nvPr/>
          </p:nvSpPr>
          <p:spPr>
            <a:xfrm>
              <a:off x="864082" y="5105400"/>
              <a:ext cx="5841518" cy="707886"/>
            </a:xfrm>
            <a:prstGeom prst="rect">
              <a:avLst/>
            </a:prstGeom>
            <a:noFill/>
          </p:spPr>
          <p:txBody>
            <a:bodyPr wrap="square">
              <a:spAutoFit/>
            </a:bodyPr>
            <a:lstStyle/>
            <a:p>
              <a:r>
                <a:rPr lang="en-US" b="1" dirty="0" smtClean="0">
                  <a:effectLst>
                    <a:outerShdw blurRad="38100" dist="38100" dir="2700000" algn="tl">
                      <a:srgbClr val="000000">
                        <a:alpha val="43137"/>
                      </a:srgbClr>
                    </a:outerShdw>
                  </a:effectLst>
                </a:rPr>
                <a:t>Literary &amp; Informational </a:t>
              </a:r>
              <a:endParaRPr lang="en-US" b="1" dirty="0">
                <a:effectLst>
                  <a:outerShdw blurRad="38100" dist="38100" dir="2700000" algn="tl">
                    <a:srgbClr val="000000">
                      <a:alpha val="43137"/>
                    </a:srgbClr>
                  </a:outerShdw>
                </a:effectLst>
              </a:endParaRPr>
            </a:p>
            <a:p>
              <a:endParaRPr lang="en-US" b="1" strike="sngStrike" dirty="0">
                <a:effectLst>
                  <a:outerShdw blurRad="38100" dist="38100" dir="2700000" algn="tl">
                    <a:srgbClr val="000000">
                      <a:alpha val="43137"/>
                    </a:srgbClr>
                  </a:outerShdw>
                </a:effectLst>
              </a:endParaRPr>
            </a:p>
          </p:txBody>
        </p:sp>
      </p:grpSp>
      <p:sp>
        <p:nvSpPr>
          <p:cNvPr id="4" name="Rectangle 3"/>
          <p:cNvSpPr/>
          <p:nvPr/>
        </p:nvSpPr>
        <p:spPr>
          <a:xfrm>
            <a:off x="4577080" y="7454274"/>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US" b="1" dirty="0" smtClean="0">
                <a:solidFill>
                  <a:schemeClr val="tx1"/>
                </a:solidFill>
                <a:effectLst>
                  <a:outerShdw blurRad="38100" dist="38100" dir="2700000" algn="tl">
                    <a:srgbClr val="000000">
                      <a:alpha val="43137"/>
                    </a:srgbClr>
                  </a:outerShdw>
                </a:effectLst>
              </a:rPr>
              <a:t>Performance Task </a:t>
            </a:r>
          </a:p>
          <a:p>
            <a:pPr algn="ctr"/>
            <a:r>
              <a:rPr lang="en-US" b="1" dirty="0" smtClean="0">
                <a:solidFill>
                  <a:schemeClr val="tx1"/>
                </a:solidFill>
                <a:effectLst>
                  <a:outerShdw blurRad="38100" dist="38100" dir="2700000" algn="tl">
                    <a:srgbClr val="000000">
                      <a:alpha val="43137"/>
                    </a:srgbClr>
                  </a:outerShdw>
                </a:effectLst>
              </a:rPr>
              <a:t>at Grade Level</a:t>
            </a:r>
            <a:endParaRPr lang="en-US" b="1" dirty="0">
              <a:solidFill>
                <a:schemeClr val="tx1"/>
              </a:solidFill>
              <a:effectLst>
                <a:outerShdw blurRad="38100" dist="38100" dir="2700000" algn="tl">
                  <a:srgbClr val="000000">
                    <a:alpha val="43137"/>
                  </a:srgbClr>
                </a:outerShdw>
              </a:effectLst>
            </a:endParaRPr>
          </a:p>
        </p:txBody>
      </p:sp>
      <p:sp>
        <p:nvSpPr>
          <p:cNvPr id="18" name="Rectangle 17"/>
          <p:cNvSpPr/>
          <p:nvPr/>
        </p:nvSpPr>
        <p:spPr>
          <a:xfrm>
            <a:off x="4577080" y="5775189"/>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US" b="1" dirty="0" smtClean="0">
                <a:solidFill>
                  <a:schemeClr val="tx1"/>
                </a:solidFill>
                <a:effectLst>
                  <a:outerShdw blurRad="38100" dist="38100" dir="2700000" algn="tl">
                    <a:srgbClr val="000000">
                      <a:alpha val="43137"/>
                    </a:srgbClr>
                  </a:outerShdw>
                </a:effectLst>
              </a:rPr>
              <a:t>Sequential Steps </a:t>
            </a:r>
            <a:r>
              <a:rPr lang="en-US" b="1" u="sng" dirty="0" smtClean="0">
                <a:solidFill>
                  <a:schemeClr val="tx1"/>
                </a:solidFill>
                <a:effectLst>
                  <a:outerShdw blurRad="38100" dist="38100" dir="2700000" algn="tl">
                    <a:srgbClr val="000000">
                      <a:alpha val="43137"/>
                    </a:srgbClr>
                  </a:outerShdw>
                </a:effectLst>
              </a:rPr>
              <a:t>toward</a:t>
            </a:r>
            <a:r>
              <a:rPr lang="en-US" b="1" dirty="0" smtClean="0">
                <a:solidFill>
                  <a:schemeClr val="tx1"/>
                </a:solidFill>
                <a:effectLst>
                  <a:outerShdw blurRad="38100" dist="38100" dir="2700000" algn="tl">
                    <a:srgbClr val="000000">
                      <a:alpha val="43137"/>
                    </a:srgbClr>
                  </a:outerShdw>
                </a:effectLst>
              </a:rPr>
              <a:t> Standard Mastery</a:t>
            </a:r>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3222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10</a:t>
            </a:fld>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1627034302"/>
              </p:ext>
            </p:extLst>
          </p:nvPr>
        </p:nvGraphicFramePr>
        <p:xfrm>
          <a:off x="404814" y="3001554"/>
          <a:ext cx="6876753" cy="1468846"/>
        </p:xfrm>
        <a:graphic>
          <a:graphicData uri="http://schemas.openxmlformats.org/drawingml/2006/table">
            <a:tbl>
              <a:tblPr firstRow="1" firstCol="1" bandRow="1"/>
              <a:tblGrid>
                <a:gridCol w="826492"/>
                <a:gridCol w="933685"/>
                <a:gridCol w="903166"/>
                <a:gridCol w="740838"/>
                <a:gridCol w="808117"/>
                <a:gridCol w="716198"/>
                <a:gridCol w="739274"/>
                <a:gridCol w="1208983"/>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4694" marR="34694"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Standard Mastery </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321961">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Recall who, what, where, when, why and how about a story read and discussed in class.</a:t>
                      </a:r>
                      <a:endParaRPr lang="en-US" sz="800" dirty="0">
                        <a:effectLst/>
                        <a:latin typeface="Calibri"/>
                        <a:ea typeface="Calibri"/>
                        <a:cs typeface="Times New Roman"/>
                      </a:endParaRPr>
                    </a:p>
                  </a:txBody>
                  <a:tcPr marL="34694" marR="34694"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Use and define Standard Academic Language: </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 who, what, where, when, why, and how; ask, answer, questions, key details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Connect the terms who to characters; where and when to setting; what and how to sequence of events.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Ask and answer who, what, where, when, why and how questions about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Student understands that key details help tell who, what, where, when, why and how.</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Uses key details to identify who, what, where, when, why and how about a story not read in class.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Finds information using key details to answer specific questions about a new story.</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u="sng" dirty="0">
                          <a:effectLst/>
                          <a:latin typeface="Calibri"/>
                          <a:ea typeface="Calibri"/>
                          <a:cs typeface="Helvetica"/>
                        </a:rPr>
                        <a:t>RL.2.1</a:t>
                      </a:r>
                      <a:r>
                        <a:rPr lang="en-US" sz="800" dirty="0">
                          <a:effectLst/>
                          <a:latin typeface="Calibri"/>
                          <a:ea typeface="Calibri"/>
                          <a:cs typeface="Helvetica"/>
                        </a:rPr>
                        <a:t> Ask and answer such questions as </a:t>
                      </a:r>
                      <a:r>
                        <a:rPr lang="en-US" sz="800" i="1" dirty="0">
                          <a:effectLst/>
                          <a:latin typeface="Calibri"/>
                          <a:ea typeface="Calibri"/>
                          <a:cs typeface="Helvetica"/>
                        </a:rPr>
                        <a:t>who, what, where, when, why</a:t>
                      </a:r>
                      <a:r>
                        <a:rPr lang="en-US" sz="800" dirty="0">
                          <a:effectLst/>
                          <a:latin typeface="Calibri"/>
                          <a:ea typeface="Calibri"/>
                          <a:cs typeface="Helvetica"/>
                        </a:rPr>
                        <a:t>, and </a:t>
                      </a:r>
                      <a:r>
                        <a:rPr lang="en-US" sz="800" i="1" dirty="0">
                          <a:effectLst/>
                          <a:latin typeface="Calibri"/>
                          <a:ea typeface="Calibri"/>
                          <a:cs typeface="Helvetica"/>
                        </a:rPr>
                        <a:t>how</a:t>
                      </a:r>
                      <a:r>
                        <a:rPr lang="en-US" sz="800" dirty="0">
                          <a:effectLst/>
                          <a:latin typeface="Calibri"/>
                          <a:ea typeface="Calibri"/>
                          <a:cs typeface="Helvetica"/>
                        </a:rPr>
                        <a:t> to demonstrate understanding of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grpSp>
        <p:nvGrpSpPr>
          <p:cNvPr id="5" name="Group 4"/>
          <p:cNvGrpSpPr/>
          <p:nvPr/>
        </p:nvGrpSpPr>
        <p:grpSpPr>
          <a:xfrm>
            <a:off x="161930" y="239489"/>
            <a:ext cx="7382136" cy="7854457"/>
            <a:chOff x="152400" y="228600"/>
            <a:chExt cx="6947893" cy="7497437"/>
          </a:xfrm>
        </p:grpSpPr>
        <p:sp>
          <p:nvSpPr>
            <p:cNvPr id="6" name="TextBox 5"/>
            <p:cNvSpPr txBox="1"/>
            <p:nvPr/>
          </p:nvSpPr>
          <p:spPr>
            <a:xfrm>
              <a:off x="352425" y="228600"/>
              <a:ext cx="6553200" cy="7238905"/>
            </a:xfrm>
            <a:prstGeom prst="rect">
              <a:avLst/>
            </a:prstGeom>
            <a:noFill/>
          </p:spPr>
          <p:txBody>
            <a:bodyPr wrap="square" rtlCol="0">
              <a:spAutoFit/>
            </a:bodyPr>
            <a:lstStyle/>
            <a:p>
              <a:pPr algn="ctr"/>
              <a:r>
                <a:rPr lang="en-US" sz="1400" b="1" u="sng" dirty="0" smtClean="0"/>
                <a:t>Pre-Assessments </a:t>
              </a:r>
              <a:r>
                <a:rPr lang="en-US" sz="1400" b="1" u="sng" dirty="0"/>
                <a:t>and Learning Progressions</a:t>
              </a:r>
            </a:p>
            <a:p>
              <a:pPr algn="ctr"/>
              <a:endParaRPr lang="en-US" sz="1400" b="1" u="sng" dirty="0"/>
            </a:p>
            <a:p>
              <a:pPr algn="ctr"/>
              <a:endParaRPr lang="en-US" sz="1500" b="1" u="sng" dirty="0"/>
            </a:p>
            <a:p>
              <a:r>
                <a:rPr lang="en-US" sz="1200" dirty="0"/>
                <a:t>The </a:t>
              </a:r>
              <a:r>
                <a:rPr lang="en-US" sz="1200" b="1" u="sng" dirty="0"/>
                <a:t>pre-assessments</a:t>
              </a:r>
              <a:r>
                <a:rPr lang="en-US" sz="1200" dirty="0"/>
                <a:t>  measure progress </a:t>
              </a:r>
              <a:r>
                <a:rPr lang="en-US" sz="1200" b="1" i="1" u="sng" dirty="0">
                  <a:effectLst>
                    <a:outerShdw blurRad="38100" dist="38100" dir="2700000" algn="tl">
                      <a:srgbClr val="000000">
                        <a:alpha val="43137"/>
                      </a:srgbClr>
                    </a:outerShdw>
                  </a:effectLst>
                </a:rPr>
                <a:t>toward standard proficiency</a:t>
              </a:r>
              <a:r>
                <a:rPr lang="en-US" sz="1200" dirty="0"/>
                <a:t>. </a:t>
              </a:r>
            </a:p>
            <a:p>
              <a:endParaRPr lang="en-US" sz="800" dirty="0"/>
            </a:p>
            <a:p>
              <a:r>
                <a:rPr lang="en-US" sz="1200" dirty="0"/>
                <a:t>Unlike the </a:t>
              </a:r>
              <a:r>
                <a:rPr lang="en-US" sz="1200" b="1" u="sng" dirty="0"/>
                <a:t>C</a:t>
              </a:r>
              <a:r>
                <a:rPr lang="en-US" sz="1200" dirty="0"/>
                <a:t>ommon </a:t>
              </a:r>
              <a:r>
                <a:rPr lang="en-US" sz="1200" b="1" u="sng" dirty="0"/>
                <a:t>F</a:t>
              </a:r>
              <a:r>
                <a:rPr lang="en-US" sz="1200" dirty="0"/>
                <a:t>ormative </a:t>
              </a:r>
              <a:r>
                <a:rPr lang="en-US" sz="1200" b="1" u="sng" dirty="0"/>
                <a:t>A</a:t>
              </a:r>
              <a:r>
                <a:rPr lang="en-US" sz="1200" dirty="0"/>
                <a:t>ssessments which measure standard mastery, the pre-assessments are more like a base-line picture of a student’s strengths and gaps, measuring skills and concepts students need “</a:t>
              </a:r>
              <a:r>
                <a:rPr lang="en-US" sz="1200" b="1" i="1" dirty="0"/>
                <a:t>along the way</a:t>
              </a:r>
              <a:r>
                <a:rPr lang="en-US" sz="1200" dirty="0"/>
                <a:t>,” in order to achieve standard mastery.</a:t>
              </a:r>
            </a:p>
            <a:p>
              <a:endParaRPr lang="en-US" sz="1200" dirty="0"/>
            </a:p>
            <a:p>
              <a:endParaRPr lang="en-US" sz="1200" dirty="0"/>
            </a:p>
            <a:p>
              <a:endParaRPr lang="en-US" sz="12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200" dirty="0"/>
            </a:p>
            <a:p>
              <a:endParaRPr lang="en-US" sz="1200" dirty="0"/>
            </a:p>
            <a:p>
              <a:r>
                <a:rPr lang="en-US" sz="1200" dirty="0"/>
                <a:t>So what about a “post-assessment?”  There is not a standardized post-assessment.</a:t>
              </a:r>
            </a:p>
            <a:p>
              <a:r>
                <a:rPr lang="en-US" sz="1200" dirty="0"/>
                <a:t>The true measure of how students are doing “</a:t>
              </a:r>
              <a:r>
                <a:rPr lang="en-US" sz="1200" b="1" i="1" dirty="0"/>
                <a:t>along the way</a:t>
              </a:r>
              <a:r>
                <a:rPr lang="en-US" sz="1200" dirty="0"/>
                <a:t>,” is assessed in the classroom during instruction and classroom formative assessment.  For this reason The </a:t>
              </a:r>
              <a:r>
                <a:rPr lang="en-US" sz="1200" dirty="0" smtClean="0"/>
                <a:t>CFAs </a:t>
              </a:r>
              <a:r>
                <a:rPr lang="en-US" sz="1200" dirty="0"/>
                <a:t>are not called  “post-assessments.”  The CFAs measure the “</a:t>
              </a:r>
              <a:r>
                <a:rPr lang="en-US" sz="1200" b="1" i="1" dirty="0"/>
                <a:t>end goal</a:t>
              </a:r>
              <a:r>
                <a:rPr lang="en-US" sz="1200" dirty="0"/>
                <a:t>,” or standard mastery.  However, without the pre-assessments, how will we know what our instruction should focus on throughout each quarter?</a:t>
              </a:r>
            </a:p>
            <a:p>
              <a:endParaRPr lang="en-US" sz="800" dirty="0"/>
            </a:p>
            <a:p>
              <a:r>
                <a:rPr lang="en-US" sz="1200" b="1" u="sng" dirty="0"/>
                <a:t>Learning Progressions</a:t>
              </a:r>
              <a:r>
                <a:rPr lang="en-US" sz="1200" dirty="0"/>
                <a:t>: are the predicted set of skills needed to be able to complete the required task demand of each standard. The learning progressions were aligned to Hess’ </a:t>
              </a:r>
              <a:r>
                <a:rPr lang="en-US" sz="1200" b="1" i="1" dirty="0"/>
                <a:t>Cognitive Rigor Matrix</a:t>
              </a:r>
              <a:r>
                <a:rPr lang="en-US" sz="1200" dirty="0"/>
                <a:t>.</a:t>
              </a:r>
            </a:p>
            <a:p>
              <a:endParaRPr lang="en-US" sz="800" dirty="0"/>
            </a:p>
            <a:p>
              <a:r>
                <a:rPr lang="en-US" sz="1200" dirty="0"/>
                <a:t>The pre-assessments measure student proficiency indicated on the boxes in </a:t>
              </a:r>
              <a:r>
                <a:rPr lang="en-US" sz="1200" b="1" i="1" dirty="0"/>
                <a:t>purple </a:t>
              </a:r>
              <a:r>
                <a:rPr lang="en-US" sz="1200" dirty="0"/>
                <a:t>(adjustment points). These points are tasks that allow us to adjust instruction based on performance.  For instance, if a student has difficulty on the first “purple” adjustment point (DOK-1, Cf) the teacher will need to go back to the tasks prior to DOK-1 Cf and scaffold instruction to close the gap, continually moving forward to the end of the  learning progression.</a:t>
              </a:r>
            </a:p>
            <a:p>
              <a:endParaRPr lang="en-US" sz="800" dirty="0"/>
            </a:p>
            <a:p>
              <a:r>
                <a:rPr lang="en-US" sz="1200" dirty="0"/>
                <a:t>There is a Reading Learning Progression checklist for each standard in each grade that can be used to monitor </a:t>
              </a:r>
              <a:r>
                <a:rPr lang="en-US" sz="1200" dirty="0" smtClean="0"/>
                <a:t>progress. The checklists are available </a:t>
              </a:r>
              <a:r>
                <a:rPr lang="en-US" sz="1200" dirty="0"/>
                <a:t>at: </a:t>
              </a:r>
            </a:p>
          </p:txBody>
        </p:sp>
        <p:sp>
          <p:nvSpPr>
            <p:cNvPr id="28" name="Rectangle 27"/>
            <p:cNvSpPr/>
            <p:nvPr/>
          </p:nvSpPr>
          <p:spPr>
            <a:xfrm>
              <a:off x="2223242" y="7467505"/>
              <a:ext cx="2927464" cy="258532"/>
            </a:xfrm>
            <a:prstGeom prst="rect">
              <a:avLst/>
            </a:prstGeom>
          </p:spPr>
          <p:txBody>
            <a:bodyPr wrap="square">
              <a:spAutoFit/>
            </a:bodyPr>
            <a:lstStyle/>
            <a:p>
              <a:r>
                <a:rPr lang="en-US" sz="1100" dirty="0">
                  <a:hlinkClick r:id="rId3"/>
                </a:rPr>
                <a:t>http://sresource.homestead.com/Grade-2.html</a:t>
              </a:r>
              <a:endParaRPr lang="en-US" sz="1100" dirty="0"/>
            </a:p>
          </p:txBody>
        </p:sp>
        <p:grpSp>
          <p:nvGrpSpPr>
            <p:cNvPr id="3" name="Group 2"/>
            <p:cNvGrpSpPr/>
            <p:nvPr/>
          </p:nvGrpSpPr>
          <p:grpSpPr>
            <a:xfrm>
              <a:off x="152400" y="1665308"/>
              <a:ext cx="6947893" cy="1326217"/>
              <a:chOff x="152400" y="1665308"/>
              <a:chExt cx="6947893" cy="1326217"/>
            </a:xfrm>
          </p:grpSpPr>
          <p:grpSp>
            <p:nvGrpSpPr>
              <p:cNvPr id="15" name="Group 14"/>
              <p:cNvGrpSpPr/>
              <p:nvPr/>
            </p:nvGrpSpPr>
            <p:grpSpPr>
              <a:xfrm>
                <a:off x="390525" y="1950720"/>
                <a:ext cx="6477000" cy="885995"/>
                <a:chOff x="381000" y="304800"/>
                <a:chExt cx="6477000" cy="885995"/>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a:solidFill>
                        <a:schemeClr val="tx1"/>
                      </a:solidFill>
                    </a:rPr>
                    <a:t>Example of a </a:t>
                  </a:r>
                  <a:r>
                    <a:rPr lang="en-US" sz="1200" b="1" i="1" dirty="0">
                      <a:solidFill>
                        <a:schemeClr val="tx1"/>
                      </a:solidFill>
                    </a:rPr>
                    <a:t>Learning Progression </a:t>
                  </a:r>
                  <a:r>
                    <a:rPr lang="en-US" sz="1200" dirty="0">
                      <a:solidFill>
                        <a:schemeClr val="tx1"/>
                      </a:solidFill>
                    </a:rPr>
                    <a:t>for RL.2.1</a:t>
                  </a:r>
                </a:p>
                <a:p>
                  <a:pPr algn="ctr"/>
                  <a:r>
                    <a:rPr lang="en-US" sz="1200" dirty="0">
                      <a:solidFill>
                        <a:schemeClr val="tx1"/>
                      </a:solidFill>
                    </a:rPr>
                    <a:t>Pre-Assessments Measure </a:t>
                  </a:r>
                  <a:r>
                    <a:rPr lang="en-US" sz="1200" b="1" i="1" dirty="0">
                      <a:solidFill>
                        <a:schemeClr val="tx1"/>
                      </a:solidFill>
                    </a:rPr>
                    <a:t>Adjustment Points</a:t>
                  </a:r>
                  <a:r>
                    <a:rPr lang="en-US" sz="1200" i="1" dirty="0">
                      <a:solidFill>
                        <a:schemeClr val="tx1"/>
                      </a:solidFill>
                    </a:rPr>
                    <a:t> </a:t>
                  </a:r>
                  <a:r>
                    <a:rPr lang="en-US" sz="1200" dirty="0">
                      <a:solidFill>
                        <a:schemeClr val="tx1"/>
                      </a:solidFill>
                    </a:rPr>
                    <a:t>(in purple)</a:t>
                  </a:r>
                </a:p>
              </p:txBody>
            </p:sp>
            <p:sp>
              <p:nvSpPr>
                <p:cNvPr id="17" name="Rectangle 16"/>
                <p:cNvSpPr/>
                <p:nvPr/>
              </p:nvSpPr>
              <p:spPr>
                <a:xfrm>
                  <a:off x="5943600" y="304800"/>
                  <a:ext cx="8382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300" b="1" dirty="0">
                      <a:solidFill>
                        <a:schemeClr val="tx1"/>
                      </a:solidFill>
                    </a:rPr>
                    <a:t>CFA</a:t>
                  </a:r>
                </a:p>
                <a:p>
                  <a:r>
                    <a:rPr lang="en-US" sz="1100" dirty="0">
                      <a:solidFill>
                        <a:schemeClr val="tx1"/>
                      </a:solidFill>
                    </a:rPr>
                    <a:t>RL.2.1 </a:t>
                  </a:r>
                  <a:r>
                    <a:rPr lang="en-US" sz="1100" b="1" dirty="0">
                      <a:solidFill>
                        <a:schemeClr val="tx1"/>
                      </a:solidFill>
                    </a:rPr>
                    <a:t>grade-leve</a:t>
                  </a:r>
                  <a:r>
                    <a:rPr lang="en-US" sz="1100" dirty="0">
                      <a:solidFill>
                        <a:schemeClr val="tx1"/>
                      </a:solidFill>
                    </a:rPr>
                    <a:t>l standard assessment. </a:t>
                  </a: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chemeClr val="tx1"/>
                      </a:solidFill>
                    </a:rPr>
                    <a:t>After the pre-assessment is given, Learning Progressions provide informal formative assessment </a:t>
                  </a:r>
                  <a:r>
                    <a:rPr lang="en-US" sz="1100" b="1" i="1" dirty="0">
                      <a:solidFill>
                        <a:schemeClr val="tx1"/>
                      </a:solidFill>
                    </a:rPr>
                    <a:t>below and near grade-level  “</a:t>
                  </a:r>
                  <a:r>
                    <a:rPr lang="en-US" sz="1100" dirty="0">
                      <a:solidFill>
                        <a:schemeClr val="tx1"/>
                      </a:solidFill>
                    </a:rPr>
                    <a:t>tasks” </a:t>
                  </a:r>
                  <a:r>
                    <a:rPr lang="en-US" sz="1100" b="1" i="1" dirty="0">
                      <a:solidFill>
                        <a:schemeClr val="tx1"/>
                      </a:solidFill>
                    </a:rPr>
                    <a:t>throughout each quarter.</a:t>
                  </a:r>
                  <a:endParaRPr lang="en-US" sz="1100" dirty="0">
                    <a:solidFill>
                      <a:schemeClr val="tx1"/>
                    </a:solidFill>
                  </a:endParaRPr>
                </a:p>
              </p:txBody>
            </p:sp>
            <p:cxnSp>
              <p:nvCxnSpPr>
                <p:cNvPr id="18" name="Straight Arrow Connector 17"/>
                <p:cNvCxnSpPr/>
                <p:nvPr/>
              </p:nvCxnSpPr>
              <p:spPr>
                <a:xfrm>
                  <a:off x="381000" y="1190795"/>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152400" y="1926510"/>
                <a:ext cx="838200"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tx1"/>
                    </a:solidFill>
                    <a:effectLst>
                      <a:outerShdw blurRad="38100" dist="38100" dir="2700000" algn="tl">
                        <a:srgbClr val="000000">
                          <a:alpha val="43137"/>
                        </a:srgbClr>
                      </a:outerShdw>
                    </a:effectLst>
                  </a:rPr>
                  <a:t>Beg. of QTR</a:t>
                </a:r>
              </a:p>
            </p:txBody>
          </p:sp>
          <p:sp>
            <p:nvSpPr>
              <p:cNvPr id="12" name="Rounded Rectangle 11"/>
              <p:cNvSpPr/>
              <p:nvPr/>
            </p:nvSpPr>
            <p:spPr>
              <a:xfrm>
                <a:off x="3814755" y="2586315"/>
                <a:ext cx="797722"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effectLst>
                      <a:outerShdw blurRad="38100" dist="38100" dir="2700000" algn="tl">
                        <a:srgbClr val="000000">
                          <a:alpha val="43137"/>
                        </a:srgbClr>
                      </a:outerShdw>
                    </a:effectLst>
                  </a:rPr>
                  <a:t>Throughout the QTR</a:t>
                </a:r>
              </a:p>
            </p:txBody>
          </p:sp>
          <p:sp>
            <p:nvSpPr>
              <p:cNvPr id="13" name="Rounded Rectangle 12"/>
              <p:cNvSpPr/>
              <p:nvPr/>
            </p:nvSpPr>
            <p:spPr>
              <a:xfrm>
                <a:off x="6482357" y="1665308"/>
                <a:ext cx="617936"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effectLst>
                      <a:outerShdw blurRad="38100" dist="38100" dir="2700000" algn="tl">
                        <a:srgbClr val="000000">
                          <a:alpha val="43137"/>
                        </a:srgbClr>
                      </a:outerShdw>
                    </a:effectLst>
                  </a:rPr>
                  <a:t>END of  QTR</a:t>
                </a:r>
              </a:p>
            </p:txBody>
          </p:sp>
        </p:grpSp>
      </p:grpSp>
    </p:spTree>
    <p:extLst>
      <p:ext uri="{BB962C8B-B14F-4D97-AF65-F5344CB8AC3E}">
        <p14:creationId xmlns:p14="http://schemas.microsoft.com/office/powerpoint/2010/main" val="2056742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sp>
        <p:nvSpPr>
          <p:cNvPr id="2" name="Rectangle 1"/>
          <p:cNvSpPr/>
          <p:nvPr/>
        </p:nvSpPr>
        <p:spPr>
          <a:xfrm>
            <a:off x="323850" y="48921"/>
            <a:ext cx="7124700" cy="705459"/>
          </a:xfrm>
          <a:prstGeom prst="rect">
            <a:avLst/>
          </a:prstGeom>
        </p:spPr>
        <p:txBody>
          <a:bodyPr wrap="square" lIns="96359" tIns="48180" rIns="96359" bIns="48180">
            <a:spAutoFit/>
          </a:bodyPr>
          <a:lstStyle/>
          <a:p>
            <a:r>
              <a:rPr lang="en-US" sz="1300" b="1" dirty="0"/>
              <a:t>Quarter </a:t>
            </a:r>
            <a:r>
              <a:rPr lang="en-US" sz="1300" b="1" dirty="0" smtClean="0"/>
              <a:t>Four </a:t>
            </a:r>
            <a:r>
              <a:rPr lang="en-US" sz="1300" dirty="0"/>
              <a:t>Reading Literature Learning Progressions.  </a:t>
            </a:r>
          </a:p>
          <a:p>
            <a:r>
              <a:rPr lang="en-US" sz="1300" dirty="0"/>
              <a:t>The indicated boxes highlighted </a:t>
            </a:r>
            <a:r>
              <a:rPr lang="en-US" sz="1300" b="1" i="1" dirty="0"/>
              <a:t>before the standard</a:t>
            </a:r>
            <a:r>
              <a:rPr lang="en-US" sz="1300" dirty="0"/>
              <a:t>, </a:t>
            </a:r>
            <a:r>
              <a:rPr lang="en-US" sz="1300" b="1" dirty="0"/>
              <a:t>are assessed on this pre-assessment</a:t>
            </a:r>
            <a:r>
              <a:rPr lang="en-US" sz="1300" dirty="0"/>
              <a:t>. The standard itself is assessed on the Common Formative Assessment (CFA) at the end of each quarter.</a:t>
            </a:r>
          </a:p>
        </p:txBody>
      </p:sp>
      <p:graphicFrame>
        <p:nvGraphicFramePr>
          <p:cNvPr id="9" name="Table 8"/>
          <p:cNvGraphicFramePr>
            <a:graphicFrameLocks noGrp="1"/>
          </p:cNvGraphicFramePr>
          <p:nvPr>
            <p:extLst>
              <p:ext uri="{D42A27DB-BD31-4B8C-83A1-F6EECF244321}">
                <p14:modId xmlns:p14="http://schemas.microsoft.com/office/powerpoint/2010/main" val="769075537"/>
              </p:ext>
            </p:extLst>
          </p:nvPr>
        </p:nvGraphicFramePr>
        <p:xfrm>
          <a:off x="388938" y="5867400"/>
          <a:ext cx="6994525" cy="1354880"/>
        </p:xfrm>
        <a:graphic>
          <a:graphicData uri="http://schemas.openxmlformats.org/drawingml/2006/table">
            <a:tbl>
              <a:tblPr firstRow="1" firstCol="1" bandRow="1"/>
              <a:tblGrid>
                <a:gridCol w="906462"/>
                <a:gridCol w="914400"/>
                <a:gridCol w="1295400"/>
                <a:gridCol w="947224"/>
                <a:gridCol w="1065832"/>
                <a:gridCol w="865989"/>
                <a:gridCol w="999218"/>
              </a:tblGrid>
              <a:tr h="135680">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Cd</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Ch</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Ck</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Cl</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774778">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Recall details, facts or events about stories and myths from different cultures (texts read and discussed in class).</a:t>
                      </a:r>
                      <a:endParaRPr lang="en-US" sz="800" dirty="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Understands and uses </a:t>
                      </a:r>
                      <a:r>
                        <a:rPr lang="en-US" sz="800" u="sng" dirty="0">
                          <a:solidFill>
                            <a:srgbClr val="000000"/>
                          </a:solidFill>
                          <a:effectLst/>
                          <a:latin typeface="Calibri"/>
                          <a:ea typeface="Times New Roman"/>
                          <a:cs typeface="Times New Roman"/>
                        </a:rPr>
                        <a:t>Standard Academic Language</a:t>
                      </a:r>
                      <a:r>
                        <a:rPr lang="en-US" sz="800" dirty="0">
                          <a:solidFill>
                            <a:srgbClr val="000000"/>
                          </a:solidFill>
                          <a:effectLst/>
                          <a:latin typeface="Calibri"/>
                          <a:ea typeface="Times New Roman"/>
                          <a:cs typeface="Times New Roman"/>
                        </a:rPr>
                        <a:t> terms: compare, contrast, theme, and author’s treatment or approach, myths, traditional and cultures.</a:t>
                      </a:r>
                      <a:endParaRPr lang="en-US" sz="800" dirty="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Identifies when asked the </a:t>
                      </a:r>
                      <a:r>
                        <a:rPr lang="en-US" sz="800" dirty="0">
                          <a:solidFill>
                            <a:srgbClr val="000000"/>
                          </a:solidFill>
                          <a:effectLst/>
                          <a:latin typeface="Calibri"/>
                          <a:ea typeface="Times New Roman"/>
                          <a:cs typeface="Arial"/>
                        </a:rPr>
                        <a:t>literary elements </a:t>
                      </a:r>
                      <a:r>
                        <a:rPr lang="en-US" sz="800" dirty="0">
                          <a:solidFill>
                            <a:srgbClr val="000000"/>
                          </a:solidFill>
                          <a:effectLst/>
                          <a:latin typeface="Calibri"/>
                          <a:ea typeface="Times New Roman"/>
                          <a:cs typeface="Times New Roman"/>
                        </a:rPr>
                        <a:t>of selected stories, myths, or traditional literature from different cultures.</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Elements: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Characters     Topic</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Setting            Patterns of</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Events             Opposition</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Theme</a:t>
                      </a:r>
                      <a:endParaRPr lang="en-US" sz="800" dirty="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Answer who, what, when, where or how questions about patterns of events in stories and myths from different cultures in a text read and discussed in class.</a:t>
                      </a:r>
                      <a:endParaRPr lang="en-US" sz="80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Concept Development: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Understands that stories with similar themes or topics are presented differently at times based on the culture.  </a:t>
                      </a:r>
                      <a:endParaRPr lang="en-US" sz="800" dirty="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Arial"/>
                        </a:rPr>
                        <a:t>Identifies the topic or theme in traditional stories or myths from different cultures.</a:t>
                      </a:r>
                      <a:endParaRPr lang="en-US" sz="80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 the specific pattern of events seen in myths from different cultures in two or more texts (good and evil, quests, opposition).</a:t>
                      </a:r>
                      <a:endParaRPr lang="en-US" sz="800" dirty="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84861906"/>
              </p:ext>
            </p:extLst>
          </p:nvPr>
        </p:nvGraphicFramePr>
        <p:xfrm>
          <a:off x="388938" y="7239000"/>
          <a:ext cx="6994525" cy="1555917"/>
        </p:xfrm>
        <a:graphic>
          <a:graphicData uri="http://schemas.openxmlformats.org/drawingml/2006/table">
            <a:tbl>
              <a:tblPr firstRow="1" firstCol="1" bandRow="1"/>
              <a:tblGrid>
                <a:gridCol w="1119124"/>
                <a:gridCol w="1154097"/>
                <a:gridCol w="1154097"/>
                <a:gridCol w="1189069"/>
                <a:gridCol w="1189069"/>
                <a:gridCol w="1189069"/>
              </a:tblGrid>
              <a:tr h="214797">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ANr</a:t>
                      </a:r>
                      <a:endParaRPr lang="en-US" sz="80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ANt</a:t>
                      </a:r>
                      <a:endParaRPr lang="en-US" sz="80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Cv</a:t>
                      </a:r>
                      <a:endParaRPr lang="en-US" sz="80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ANA</a:t>
                      </a:r>
                      <a:endParaRPr lang="en-US" sz="80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r>
              <a:tr h="689141">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Categorize the pattern of events seen in two or more stories, myths or traditional literature from different cultures (graphic organizers</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Analyze the structure of the pattern of events in myths from different cultures (tales of the past, origins, morals.  (i.e., How are the events unfolding…sequentially?  Cause/effect?) List on a structural graphic organizer. </a:t>
                      </a:r>
                      <a:endParaRPr lang="en-US" sz="800" dirty="0">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Understands the characteristic text features of myths, stories and traditional literature from different cultures (i.e., what features do you normally see in myths?  In stories?  - Aesop’s fables – have characteristics of a lesson or message, etc…).</a:t>
                      </a:r>
                      <a:endParaRPr lang="en-US" sz="800" dirty="0">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Arial"/>
                        </a:rPr>
                        <a:t>Identify </a:t>
                      </a:r>
                      <a:r>
                        <a:rPr lang="en-US" sz="800" b="1" u="sng" dirty="0">
                          <a:solidFill>
                            <a:srgbClr val="000000"/>
                          </a:solidFill>
                          <a:effectLst/>
                          <a:latin typeface="Calibri"/>
                          <a:ea typeface="Times New Roman"/>
                          <a:cs typeface="Arial"/>
                        </a:rPr>
                        <a:t>similar</a:t>
                      </a:r>
                      <a:r>
                        <a:rPr lang="en-US" sz="800" b="1" dirty="0">
                          <a:solidFill>
                            <a:srgbClr val="000000"/>
                          </a:solidFill>
                          <a:effectLst/>
                          <a:latin typeface="Calibri"/>
                          <a:ea typeface="Times New Roman"/>
                          <a:cs typeface="Arial"/>
                        </a:rPr>
                        <a:t> topics or themes between selected</a:t>
                      </a:r>
                      <a:r>
                        <a:rPr lang="en-US" sz="800" b="1" dirty="0">
                          <a:solidFill>
                            <a:srgbClr val="000000"/>
                          </a:solidFill>
                          <a:effectLst/>
                          <a:latin typeface="Calibri"/>
                          <a:ea typeface="Times New Roman"/>
                          <a:cs typeface="Times New Roman"/>
                        </a:rPr>
                        <a:t> stories, myths, or traditional literature from different cultures (compare a topic or theme using a Venn diagram</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Analyze author’s craft in stories, myths, or traditional literature from different cultures ( is the author using personification?  hyperbole? suspense? flashback</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CONSTRUCTED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smtClean="0">
                          <a:solidFill>
                            <a:srgbClr val="000000"/>
                          </a:solidFill>
                          <a:effectLst/>
                          <a:latin typeface="Calibri"/>
                          <a:ea typeface="Times New Roman"/>
                          <a:cs typeface="Times New Roman"/>
                        </a:rPr>
                        <a:t>RL.4.9</a:t>
                      </a:r>
                      <a:r>
                        <a:rPr lang="en-US" sz="800" dirty="0" smtClean="0">
                          <a:solidFill>
                            <a:srgbClr val="000000"/>
                          </a:solidFill>
                          <a:effectLst/>
                          <a:latin typeface="Calibri"/>
                          <a:ea typeface="Times New Roman"/>
                          <a:cs typeface="Times New Roman"/>
                        </a:rPr>
                        <a:t> </a:t>
                      </a:r>
                      <a:r>
                        <a:rPr lang="en-US" sz="800" dirty="0">
                          <a:solidFill>
                            <a:srgbClr val="000000"/>
                          </a:solidFill>
                          <a:effectLst/>
                          <a:latin typeface="Calibri"/>
                          <a:ea typeface="Times New Roman"/>
                          <a:cs typeface="Times New Roman"/>
                        </a:rPr>
                        <a:t>Compare and contrast the treatment of similar themes, topics, and patterns of events in stories, myths, and traditional literature from different cultures.</a:t>
                      </a:r>
                      <a:endParaRPr lang="en-US" sz="800" dirty="0">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
        <p:nvSpPr>
          <p:cNvPr id="10" name="Rectangle 9"/>
          <p:cNvSpPr/>
          <p:nvPr/>
        </p:nvSpPr>
        <p:spPr>
          <a:xfrm>
            <a:off x="6400800" y="6934200"/>
            <a:ext cx="990600" cy="152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graphicFrame>
        <p:nvGraphicFramePr>
          <p:cNvPr id="12" name="Table 11"/>
          <p:cNvGraphicFramePr>
            <a:graphicFrameLocks noGrp="1"/>
          </p:cNvGraphicFramePr>
          <p:nvPr>
            <p:extLst>
              <p:ext uri="{D42A27DB-BD31-4B8C-83A1-F6EECF244321}">
                <p14:modId xmlns:p14="http://schemas.microsoft.com/office/powerpoint/2010/main" val="3641853236"/>
              </p:ext>
            </p:extLst>
          </p:nvPr>
        </p:nvGraphicFramePr>
        <p:xfrm>
          <a:off x="388620" y="2895600"/>
          <a:ext cx="7211060" cy="1371600"/>
        </p:xfrm>
        <a:graphic>
          <a:graphicData uri="http://schemas.openxmlformats.org/drawingml/2006/table">
            <a:tbl>
              <a:tblPr firstRow="1" firstCol="1" bandRow="1"/>
              <a:tblGrid>
                <a:gridCol w="604520"/>
                <a:gridCol w="949960"/>
                <a:gridCol w="604520"/>
                <a:gridCol w="690880"/>
                <a:gridCol w="690880"/>
                <a:gridCol w="604520"/>
                <a:gridCol w="820420"/>
                <a:gridCol w="906780"/>
                <a:gridCol w="1338580"/>
              </a:tblGrid>
              <a:tr h="134112">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 1 Ka</a:t>
                      </a:r>
                      <a:endParaRPr lang="en-US" sz="800" dirty="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 1 Kc</a:t>
                      </a:r>
                      <a:endParaRPr lang="en-US" sz="8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 1 Cd</a:t>
                      </a:r>
                      <a:endParaRPr lang="en-US" sz="8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 1 Cf</a:t>
                      </a:r>
                      <a:endParaRPr lang="en-US" sz="8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 2 Ch</a:t>
                      </a:r>
                      <a:endParaRPr lang="en-US" sz="8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 2 Cl</a:t>
                      </a:r>
                      <a:endParaRPr lang="en-US" sz="800" dirty="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 2 ANp</a:t>
                      </a:r>
                      <a:endParaRPr lang="en-US" sz="8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 2 ANs</a:t>
                      </a:r>
                      <a:endParaRPr lang="en-US" sz="8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Cw</a:t>
                      </a:r>
                      <a:endParaRPr lang="en-US" sz="8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r>
              <a:tr h="1237488">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Recall or refer to key details from a narrator’s point of view in a text.</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Define (understand the meaning of …) </a:t>
                      </a:r>
                      <a:r>
                        <a:rPr lang="en-US" sz="800" u="sng" dirty="0">
                          <a:solidFill>
                            <a:srgbClr val="000000"/>
                          </a:solidFill>
                          <a:effectLst/>
                          <a:latin typeface="Calibri"/>
                          <a:ea typeface="Times New Roman"/>
                          <a:cs typeface="Times New Roman"/>
                        </a:rPr>
                        <a:t>standard academic language - terms</a:t>
                      </a:r>
                      <a:r>
                        <a:rPr lang="en-US" sz="800" dirty="0">
                          <a:solidFill>
                            <a:srgbClr val="000000"/>
                          </a:solidFill>
                          <a:effectLst/>
                          <a:latin typeface="Calibri"/>
                          <a:ea typeface="Times New Roman"/>
                          <a:cs typeface="Times New Roman"/>
                        </a:rPr>
                        <a:t>: compare, contrast, point of view, first and third person, and narrator/narration.</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Identifies if a story is told from the first or third person point of view.</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Answers who, what, when, where and how questions about a narrator’s point of view.</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Explain the difference between first and third person narrations.</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Locates information to confirm if a story is told from a first or third person point of view.</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Compares or categorizes stories told in first person and a third person account (graphic organizers, charts</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outerShdw blurRad="38100" dist="38100" dir="2700000" algn="tl">
                              <a:srgbClr val="000000">
                                <a:alpha val="43137"/>
                              </a:srgbClr>
                            </a:outerShdw>
                          </a:effectLst>
                          <a:latin typeface="Calibri"/>
                          <a:ea typeface="Calibri"/>
                          <a:cs typeface="Times New Roman"/>
                        </a:rPr>
                        <a:t>SELECTED RESPONSE</a:t>
                      </a:r>
                      <a:endParaRPr lang="en-US" sz="800"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Answers a question about the text by selecting the point of view which is </a:t>
                      </a:r>
                      <a:r>
                        <a:rPr lang="en-US" sz="800" u="sng" dirty="0">
                          <a:solidFill>
                            <a:srgbClr val="000000"/>
                          </a:solidFill>
                          <a:effectLst/>
                          <a:latin typeface="Calibri"/>
                          <a:ea typeface="Times New Roman"/>
                          <a:cs typeface="Times New Roman"/>
                        </a:rPr>
                        <a:t>most relevant </a:t>
                      </a:r>
                      <a:r>
                        <a:rPr lang="en-US" sz="800" dirty="0">
                          <a:solidFill>
                            <a:srgbClr val="000000"/>
                          </a:solidFill>
                          <a:effectLst/>
                          <a:latin typeface="Calibri"/>
                          <a:ea typeface="Times New Roman"/>
                          <a:cs typeface="Times New Roman"/>
                        </a:rPr>
                        <a:t>as evidence (distinguishing between relevant and irrelevant information).</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Explains how the point of view in the text may affect the reader’s interpretation of the text.</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739706637"/>
              </p:ext>
            </p:extLst>
          </p:nvPr>
        </p:nvGraphicFramePr>
        <p:xfrm>
          <a:off x="381000" y="4267200"/>
          <a:ext cx="7211060" cy="1371600"/>
        </p:xfrm>
        <a:graphic>
          <a:graphicData uri="http://schemas.openxmlformats.org/drawingml/2006/table">
            <a:tbl>
              <a:tblPr firstRow="1" firstCol="1" bandRow="1"/>
              <a:tblGrid>
                <a:gridCol w="1137969"/>
                <a:gridCol w="1238377"/>
                <a:gridCol w="1207594"/>
                <a:gridCol w="1209040"/>
                <a:gridCol w="1209040"/>
                <a:gridCol w="1209040"/>
              </a:tblGrid>
              <a:tr h="134112">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3 - </a:t>
                      </a:r>
                      <a:r>
                        <a:rPr lang="en-US" sz="900" b="1" dirty="0" err="1">
                          <a:solidFill>
                            <a:srgbClr val="000000"/>
                          </a:solidFill>
                          <a:effectLst/>
                          <a:latin typeface="Calibri"/>
                          <a:ea typeface="Times New Roman"/>
                          <a:cs typeface="Times New Roman"/>
                        </a:rPr>
                        <a:t>ANz</a:t>
                      </a:r>
                      <a:endParaRPr lang="en-US" sz="900" dirty="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900" b="1">
                          <a:solidFill>
                            <a:srgbClr val="000000"/>
                          </a:solidFill>
                          <a:effectLst/>
                          <a:latin typeface="Calibri"/>
                          <a:ea typeface="Times New Roman"/>
                          <a:cs typeface="Times New Roman"/>
                        </a:rPr>
                        <a:t>DOK 3 - ANA</a:t>
                      </a:r>
                      <a:endParaRPr lang="en-US" sz="9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4 - ANN</a:t>
                      </a:r>
                      <a:endParaRPr lang="en-US" sz="900" dirty="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900" b="1">
                          <a:solidFill>
                            <a:srgbClr val="000000"/>
                          </a:solidFill>
                          <a:effectLst/>
                          <a:latin typeface="Calibri"/>
                          <a:ea typeface="Times New Roman"/>
                          <a:cs typeface="Times New Roman"/>
                        </a:rPr>
                        <a:t>DOK 4 - ANP</a:t>
                      </a:r>
                      <a:endParaRPr lang="en-US" sz="9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4 - SYU</a:t>
                      </a:r>
                      <a:endParaRPr lang="en-US" sz="900" dirty="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900" b="1">
                          <a:solidFill>
                            <a:srgbClr val="000000"/>
                          </a:solidFill>
                          <a:effectLst/>
                          <a:latin typeface="Calibri"/>
                          <a:ea typeface="Times New Roman"/>
                          <a:cs typeface="Times New Roman"/>
                        </a:rPr>
                        <a:t>Standard</a:t>
                      </a:r>
                      <a:endParaRPr lang="en-US" sz="9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BFBFBF"/>
                    </a:solidFill>
                  </a:tcPr>
                </a:tc>
              </a:tr>
              <a:tr h="1234440">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Analyze the relationship between two or more characters’ points of view</a:t>
                      </a:r>
                      <a:r>
                        <a:rPr lang="en-US" sz="800" dirty="0">
                          <a:effectLst/>
                          <a:latin typeface="Calibri"/>
                          <a:ea typeface="Times New Roman"/>
                          <a:cs typeface="Times New Roman"/>
                        </a:rPr>
                        <a:t> (similarities and differences).</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Analyze how the author’s use of the literacy device - point of view, influenced the decision to write the story from a first or third person’s point of view (text critique).  Was it </a:t>
                      </a:r>
                      <a:r>
                        <a:rPr lang="en-US" sz="800" dirty="0" smtClean="0">
                          <a:solidFill>
                            <a:srgbClr val="000000"/>
                          </a:solidFill>
                          <a:effectLst/>
                          <a:latin typeface="Calibri"/>
                          <a:ea typeface="Times New Roman"/>
                          <a:cs typeface="Times New Roman"/>
                        </a:rPr>
                        <a:t>effective</a:t>
                      </a:r>
                      <a:r>
                        <a:rPr lang="en-US" sz="800" dirty="0">
                          <a:solidFill>
                            <a:srgbClr val="000000"/>
                          </a:solidFill>
                          <a:effectLst/>
                          <a:latin typeface="Calibri"/>
                          <a:ea typeface="Times New Roman"/>
                          <a:cs typeface="Times New Roman"/>
                        </a:rPr>
                        <a:t>? Why?</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Analyze the same character’s point of view in two or more texts by the same author (i.e., chapter books).  Did the character’s point of view change?  Was it told in first or third person</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outerShdw blurRad="38100" dist="38100" dir="2700000" algn="tl">
                              <a:srgbClr val="000000">
                                <a:alpha val="43137"/>
                              </a:srgbClr>
                            </a:outerShdw>
                          </a:effectLst>
                          <a:latin typeface="Calibri"/>
                          <a:ea typeface="Calibri"/>
                          <a:cs typeface="Times New Roman"/>
                        </a:rPr>
                        <a:t>SELECTED RESPONSE</a:t>
                      </a:r>
                      <a:endParaRPr lang="en-US" sz="800"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Gather, analyze, and organize multiple accounts of first and third person narrations (graphic organizer, t-chart, Venn diagram, etc.) across two or more texts.  Organize by similarities and differences.</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Synthesize multiple accounts of first and third person narrations in order to compare and contrast points of view from which different stories are narrated (for a purpose or outcome – i.e., essay, etc</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outerShdw blurRad="38100" dist="38100" dir="2700000" algn="tl">
                              <a:srgbClr val="000000">
                                <a:alpha val="43137"/>
                              </a:srgbClr>
                            </a:outerShdw>
                          </a:effectLst>
                          <a:latin typeface="Calibri"/>
                          <a:ea typeface="Calibri"/>
                          <a:cs typeface="Times New Roman"/>
                        </a:rPr>
                        <a:t>CONSTRUCTED RESPONSE</a:t>
                      </a:r>
                      <a:endParaRPr lang="en-US" sz="800"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Calibri"/>
                        </a:rPr>
                        <a:t>RL.4.6</a:t>
                      </a:r>
                      <a:r>
                        <a:rPr lang="en-US" sz="800" dirty="0">
                          <a:effectLst/>
                          <a:latin typeface="Calibri"/>
                          <a:ea typeface="Calibri"/>
                          <a:cs typeface="Calibri"/>
                        </a:rPr>
                        <a:t> Compare and contrast the point of view from which different stories are narrated, including the difference between first-and third-person narrations.</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064993001"/>
              </p:ext>
            </p:extLst>
          </p:nvPr>
        </p:nvGraphicFramePr>
        <p:xfrm>
          <a:off x="395080" y="735330"/>
          <a:ext cx="7155856" cy="2019388"/>
        </p:xfrm>
        <a:graphic>
          <a:graphicData uri="http://schemas.openxmlformats.org/drawingml/2006/table">
            <a:tbl>
              <a:tblPr firstRow="1" firstCol="1" bandRow="1"/>
              <a:tblGrid>
                <a:gridCol w="560755"/>
                <a:gridCol w="727702"/>
                <a:gridCol w="533400"/>
                <a:gridCol w="457200"/>
                <a:gridCol w="609600"/>
                <a:gridCol w="533400"/>
                <a:gridCol w="526263"/>
                <a:gridCol w="533400"/>
                <a:gridCol w="533400"/>
                <a:gridCol w="685800"/>
                <a:gridCol w="616737"/>
                <a:gridCol w="838199"/>
              </a:tblGrid>
              <a:tr h="129628">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gridSpan="2">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Ce</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hMerge="1">
                  <a:txBody>
                    <a:bodyPr/>
                    <a:lstStyle/>
                    <a:p>
                      <a:endParaRPr lang="en-US"/>
                    </a:p>
                  </a:txBody>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ANp</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Cu</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BFBFBF"/>
                    </a:solidFill>
                  </a:tcPr>
                </a:tc>
              </a:tr>
              <a:tr h="1889760">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Recall or retell specific details about a character, setting or event in a story or drama (discussed in class).</a:t>
                      </a:r>
                      <a:endParaRPr lang="en-US" sz="800" dirty="0">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Define  standard academic language </a:t>
                      </a:r>
                      <a:r>
                        <a:rPr lang="en-US" sz="800" dirty="0" smtClean="0">
                          <a:solidFill>
                            <a:srgbClr val="00B0F0"/>
                          </a:solidFill>
                          <a:effectLst/>
                          <a:latin typeface="Calibri"/>
                          <a:ea typeface="Times New Roman"/>
                          <a:cs typeface="Times New Roman"/>
                        </a:rPr>
                        <a:t> </a:t>
                      </a:r>
                      <a:r>
                        <a:rPr lang="en-US" sz="800" dirty="0" smtClean="0">
                          <a:solidFill>
                            <a:srgbClr val="000000"/>
                          </a:solidFill>
                          <a:effectLst/>
                          <a:latin typeface="Calibri"/>
                          <a:ea typeface="Times New Roman"/>
                          <a:cs typeface="Times New Roman"/>
                        </a:rPr>
                        <a:t> </a:t>
                      </a:r>
                      <a:r>
                        <a:rPr lang="en-US" sz="800" dirty="0">
                          <a:solidFill>
                            <a:srgbClr val="000000"/>
                          </a:solidFill>
                          <a:effectLst/>
                          <a:latin typeface="Calibri"/>
                          <a:ea typeface="Times New Roman"/>
                          <a:cs typeface="Times New Roman"/>
                        </a:rPr>
                        <a:t>terms:  character,</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character traits, setting, event, story, drama, specific details, thoughts, words and actions.</a:t>
                      </a:r>
                      <a:endParaRPr lang="en-US" sz="800" dirty="0">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Times New Roman"/>
                        </a:rPr>
                        <a:t>Identify</a:t>
                      </a:r>
                      <a:r>
                        <a:rPr lang="en-US" sz="800" dirty="0">
                          <a:solidFill>
                            <a:srgbClr val="000000"/>
                          </a:solidFill>
                          <a:effectLst/>
                          <a:latin typeface="Calibri"/>
                          <a:ea typeface="Times New Roman"/>
                          <a:cs typeface="Times New Roman"/>
                        </a:rPr>
                        <a:t> a specific </a:t>
                      </a:r>
                      <a:r>
                        <a:rPr lang="en-US" sz="800" dirty="0">
                          <a:solidFill>
                            <a:schemeClr val="tx1"/>
                          </a:solidFill>
                          <a:effectLst/>
                          <a:latin typeface="Calibri"/>
                          <a:ea typeface="Times New Roman"/>
                          <a:cs typeface="Times New Roman"/>
                        </a:rPr>
                        <a:t>character’s </a:t>
                      </a:r>
                      <a:r>
                        <a:rPr lang="en-US" sz="800" dirty="0" smtClean="0">
                          <a:solidFill>
                            <a:schemeClr val="tx1"/>
                          </a:solidFill>
                          <a:effectLst/>
                          <a:latin typeface="Calibri"/>
                          <a:ea typeface="Times New Roman"/>
                          <a:cs typeface="Times New Roman"/>
                        </a:rPr>
                        <a:t>thoughts</a:t>
                      </a:r>
                      <a:r>
                        <a:rPr lang="en-US" sz="800" dirty="0">
                          <a:solidFill>
                            <a:schemeClr val="tx1"/>
                          </a:solidFill>
                          <a:effectLst/>
                          <a:latin typeface="Calibri"/>
                          <a:ea typeface="Times New Roman"/>
                          <a:cs typeface="Times New Roman"/>
                        </a:rPr>
                        <a:t>,</a:t>
                      </a:r>
                      <a:r>
                        <a:rPr lang="en-US" sz="800" dirty="0" smtClean="0">
                          <a:solidFill>
                            <a:schemeClr val="tx1"/>
                          </a:solidFill>
                          <a:effectLst/>
                          <a:latin typeface="Calibri"/>
                          <a:ea typeface="Times New Roman"/>
                          <a:cs typeface="Times New Roman"/>
                        </a:rPr>
                        <a:t> </a:t>
                      </a:r>
                      <a:r>
                        <a:rPr lang="en-US" sz="800" dirty="0">
                          <a:solidFill>
                            <a:srgbClr val="000000"/>
                          </a:solidFill>
                          <a:effectLst/>
                          <a:latin typeface="Calibri"/>
                          <a:ea typeface="Times New Roman"/>
                          <a:cs typeface="Times New Roman"/>
                        </a:rPr>
                        <a:t>words and actions.</a:t>
                      </a:r>
                      <a:endParaRPr lang="en-US" sz="800" dirty="0">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Times New Roman"/>
                        </a:rPr>
                        <a:t>Identify </a:t>
                      </a:r>
                      <a:r>
                        <a:rPr lang="en-US" sz="800" dirty="0">
                          <a:solidFill>
                            <a:srgbClr val="000000"/>
                          </a:solidFill>
                          <a:effectLst/>
                          <a:latin typeface="Calibri"/>
                          <a:ea typeface="Times New Roman"/>
                          <a:cs typeface="Times New Roman"/>
                        </a:rPr>
                        <a:t>key events and the setting of each event in a story or drama.</a:t>
                      </a:r>
                      <a:endParaRPr lang="en-US" sz="800" dirty="0">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Describe</a:t>
                      </a:r>
                      <a:r>
                        <a:rPr lang="en-US" sz="800" b="1" dirty="0">
                          <a:solidFill>
                            <a:srgbClr val="000000"/>
                          </a:solidFill>
                          <a:effectLst/>
                          <a:latin typeface="Calibri"/>
                          <a:ea typeface="Times New Roman"/>
                          <a:cs typeface="Times New Roman"/>
                        </a:rPr>
                        <a:t> (using descriptive words) a </a:t>
                      </a:r>
                      <a:r>
                        <a:rPr lang="en-US" sz="800" b="1" dirty="0">
                          <a:solidFill>
                            <a:schemeClr val="tx1"/>
                          </a:solidFill>
                          <a:effectLst/>
                          <a:latin typeface="Calibri"/>
                          <a:ea typeface="Times New Roman"/>
                          <a:cs typeface="Times New Roman"/>
                        </a:rPr>
                        <a:t>character’s </a:t>
                      </a:r>
                      <a:r>
                        <a:rPr lang="en-US" sz="800" b="1" dirty="0">
                          <a:solidFill>
                            <a:srgbClr val="000000"/>
                          </a:solidFill>
                          <a:effectLst/>
                          <a:latin typeface="Calibri"/>
                          <a:ea typeface="Times New Roman"/>
                          <a:cs typeface="Times New Roman"/>
                        </a:rPr>
                        <a:t>thoughts, words and actions.</a:t>
                      </a:r>
                      <a:endParaRPr lang="en-US" sz="800" dirty="0">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Describe </a:t>
                      </a:r>
                      <a:r>
                        <a:rPr lang="en-US" sz="800" b="1" dirty="0">
                          <a:solidFill>
                            <a:srgbClr val="000000"/>
                          </a:solidFill>
                          <a:effectLst/>
                          <a:latin typeface="Calibri"/>
                          <a:ea typeface="Times New Roman"/>
                          <a:cs typeface="Times New Roman"/>
                        </a:rPr>
                        <a:t>(using descriptive language) a story or drama’s setting</a:t>
                      </a:r>
                      <a:r>
                        <a:rPr lang="en-US" sz="800" b="1" dirty="0" smtClean="0">
                          <a:solidFill>
                            <a:srgbClr val="000000"/>
                          </a:solidFill>
                          <a:effectLst/>
                          <a:latin typeface="Calibri"/>
                          <a:ea typeface="Times New Roman"/>
                          <a:cs typeface="Times New Roman"/>
                        </a:rPr>
                        <a:t>.</a:t>
                      </a: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Students answer who, what, when, where or how in-depth </a:t>
                      </a:r>
                      <a:r>
                        <a:rPr lang="en-US" sz="800" dirty="0">
                          <a:solidFill>
                            <a:schemeClr val="tx1"/>
                          </a:solidFill>
                          <a:effectLst/>
                          <a:latin typeface="Calibri"/>
                          <a:ea typeface="Times New Roman"/>
                          <a:cs typeface="Times New Roman"/>
                        </a:rPr>
                        <a:t>questions specific about a character’s traits</a:t>
                      </a:r>
                      <a:r>
                        <a:rPr lang="en-US" sz="800" dirty="0">
                          <a:solidFill>
                            <a:srgbClr val="000000"/>
                          </a:solidFill>
                          <a:effectLst/>
                          <a:latin typeface="Calibri"/>
                          <a:ea typeface="Times New Roman"/>
                          <a:cs typeface="Times New Roman"/>
                        </a:rPr>
                        <a:t>.</a:t>
                      </a:r>
                      <a:endParaRPr lang="en-US" sz="800" dirty="0">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Explain how or why a </a:t>
                      </a:r>
                      <a:r>
                        <a:rPr lang="en-US" sz="800" dirty="0">
                          <a:solidFill>
                            <a:schemeClr val="tx1"/>
                          </a:solidFill>
                          <a:effectLst/>
                          <a:latin typeface="Calibri"/>
                          <a:ea typeface="Times New Roman"/>
                          <a:cs typeface="Times New Roman"/>
                        </a:rPr>
                        <a:t>character’s </a:t>
                      </a:r>
                      <a:r>
                        <a:rPr lang="en-US" sz="800" dirty="0">
                          <a:solidFill>
                            <a:srgbClr val="000000"/>
                          </a:solidFill>
                          <a:effectLst/>
                          <a:latin typeface="Calibri"/>
                          <a:ea typeface="Times New Roman"/>
                          <a:cs typeface="Times New Roman"/>
                        </a:rPr>
                        <a:t>actions impacted </a:t>
                      </a:r>
                      <a:r>
                        <a:rPr lang="en-US" sz="800" dirty="0">
                          <a:solidFill>
                            <a:schemeClr val="tx1"/>
                          </a:solidFill>
                          <a:effectLst/>
                          <a:latin typeface="Calibri"/>
                          <a:ea typeface="Times New Roman"/>
                          <a:cs typeface="Times New Roman"/>
                        </a:rPr>
                        <a:t>or influenced an event.</a:t>
                      </a:r>
                      <a:endParaRPr lang="en-US" sz="800" dirty="0">
                        <a:solidFill>
                          <a:schemeClr val="tx1"/>
                        </a:solidFill>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 in-depth specific details in a story or drama to support an </a:t>
                      </a:r>
                      <a:r>
                        <a:rPr lang="en-US" sz="800" b="1" u="sng" dirty="0">
                          <a:solidFill>
                            <a:srgbClr val="000000"/>
                          </a:solidFill>
                          <a:effectLst/>
                          <a:latin typeface="Calibri"/>
                          <a:ea typeface="Times New Roman"/>
                          <a:cs typeface="Times New Roman"/>
                        </a:rPr>
                        <a:t>implicit </a:t>
                      </a:r>
                      <a:r>
                        <a:rPr lang="en-US" sz="800" b="1" dirty="0">
                          <a:solidFill>
                            <a:srgbClr val="000000"/>
                          </a:solidFill>
                          <a:effectLst/>
                          <a:latin typeface="Calibri"/>
                          <a:ea typeface="Times New Roman"/>
                          <a:cs typeface="Times New Roman"/>
                        </a:rPr>
                        <a:t>understanding of a character, setting or event</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strike="noStrike"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strike="noStrike" dirty="0">
                        <a:effectLst>
                          <a:outerShdw blurRad="38100" dist="38100" dir="2700000" algn="tl">
                            <a:srgbClr val="000000">
                              <a:alpha val="43137"/>
                            </a:srgbClr>
                          </a:outerShdw>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Categorize (graph or list) common important details about a character’s traits that impact or influence event outcomes or </a:t>
                      </a:r>
                      <a:r>
                        <a:rPr lang="en-US" sz="800" dirty="0" smtClean="0">
                          <a:solidFill>
                            <a:srgbClr val="000000"/>
                          </a:solidFill>
                          <a:effectLst/>
                          <a:latin typeface="Calibri"/>
                          <a:ea typeface="Times New Roman"/>
                          <a:cs typeface="Times New Roman"/>
                        </a:rPr>
                        <a:t>development</a:t>
                      </a:r>
                      <a:r>
                        <a:rPr lang="en-US" sz="800" dirty="0" smtClean="0">
                          <a:solidFill>
                            <a:srgbClr val="00B0F0"/>
                          </a:solidFill>
                          <a:effectLst/>
                          <a:latin typeface="Calibri"/>
                          <a:ea typeface="Times New Roman"/>
                          <a:cs typeface="Times New Roman"/>
                        </a:rPr>
                        <a:t>.</a:t>
                      </a:r>
                      <a:endParaRPr lang="en-US" sz="800" dirty="0">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When asked questions about a character, setting or event  student draws on specific text details as supporting evidence. </a:t>
                      </a:r>
                      <a:endParaRPr lang="en-US" sz="800" b="1" dirty="0" smtClean="0">
                        <a:solidFill>
                          <a:srgbClr val="000000"/>
                        </a:solidFill>
                        <a:effectLst/>
                        <a:latin typeface="Calibri"/>
                        <a:ea typeface="Times New Roman"/>
                        <a:cs typeface="Times New Roman"/>
                      </a:endParaRP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Calibri"/>
                        </a:rPr>
                        <a:t>RL.4.3</a:t>
                      </a:r>
                      <a:r>
                        <a:rPr lang="en-US" sz="800" dirty="0">
                          <a:effectLst/>
                          <a:latin typeface="Calibri"/>
                          <a:ea typeface="Calibri"/>
                          <a:cs typeface="Calibri"/>
                        </a:rPr>
                        <a:t> Describe in depth a character, setting, or event in a story or drama, drawing on specific details in the text (e.g., a character’s thoughts, words, or actions).</a:t>
                      </a:r>
                      <a:endParaRPr lang="en-US" sz="800" dirty="0">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bl>
          </a:graphicData>
        </a:graphic>
      </p:graphicFrame>
      <p:sp>
        <p:nvSpPr>
          <p:cNvPr id="16" name="Rectangle 15"/>
          <p:cNvSpPr/>
          <p:nvPr/>
        </p:nvSpPr>
        <p:spPr>
          <a:xfrm>
            <a:off x="1828800" y="4038600"/>
            <a:ext cx="787400" cy="152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
        <p:nvSpPr>
          <p:cNvPr id="17" name="Rectangle 16"/>
          <p:cNvSpPr/>
          <p:nvPr/>
        </p:nvSpPr>
        <p:spPr>
          <a:xfrm>
            <a:off x="2700866" y="2152981"/>
            <a:ext cx="1075267" cy="152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
        <p:nvSpPr>
          <p:cNvPr id="3" name="Rectangle 2"/>
          <p:cNvSpPr/>
          <p:nvPr/>
        </p:nvSpPr>
        <p:spPr>
          <a:xfrm>
            <a:off x="4876800" y="2452231"/>
            <a:ext cx="5334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096000" y="2320373"/>
            <a:ext cx="513522" cy="2704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542183" y="4006796"/>
            <a:ext cx="609600" cy="2352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743200" y="5371768"/>
            <a:ext cx="990600" cy="1987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181600" y="5497995"/>
            <a:ext cx="1219200" cy="1408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56980" y="8193157"/>
            <a:ext cx="990600" cy="1755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816627" y="8310770"/>
            <a:ext cx="990600" cy="1755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009322" y="8437240"/>
            <a:ext cx="1162878" cy="1755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6660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1321485203"/>
              </p:ext>
            </p:extLst>
          </p:nvPr>
        </p:nvGraphicFramePr>
        <p:xfrm>
          <a:off x="394892" y="1066800"/>
          <a:ext cx="6996508" cy="2357828"/>
        </p:xfrm>
        <a:graphic>
          <a:graphicData uri="http://schemas.openxmlformats.org/drawingml/2006/table">
            <a:tbl>
              <a:tblPr firstRow="1" firstCol="1" bandRow="1"/>
              <a:tblGrid>
                <a:gridCol w="495036"/>
                <a:gridCol w="693051"/>
                <a:gridCol w="534639"/>
                <a:gridCol w="752455"/>
                <a:gridCol w="635127"/>
                <a:gridCol w="519956"/>
                <a:gridCol w="623044"/>
                <a:gridCol w="532039"/>
                <a:gridCol w="839561"/>
                <a:gridCol w="546540"/>
                <a:gridCol w="825060"/>
              </a:tblGrid>
              <a:tr h="285188">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3295" marR="33295" marT="0" marB="0" anchor="ctr">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Cj</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ANs</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Cu</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gridSpan="2">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ANz</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hMerge="1">
                  <a:txBody>
                    <a:bodyPr/>
                    <a:lstStyle/>
                    <a:p>
                      <a:endParaRPr lang="en-US"/>
                    </a:p>
                  </a:txBody>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696012">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Locate or recall basic facts in a historical, scientific, or technical text read and discussed in class.</a:t>
                      </a:r>
                      <a:endParaRPr lang="en-US" sz="800" dirty="0">
                        <a:effectLst/>
                        <a:latin typeface="Calibri"/>
                        <a:ea typeface="Calibri"/>
                        <a:cs typeface="Times New Roman"/>
                      </a:endParaRPr>
                    </a:p>
                  </a:txBody>
                  <a:tcPr marL="33295" marR="33295" marT="0" marB="0">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Define terms</a:t>
                      </a:r>
                      <a:r>
                        <a:rPr lang="en-US" sz="800" dirty="0">
                          <a:solidFill>
                            <a:srgbClr val="000000"/>
                          </a:solidFill>
                          <a:effectLst/>
                          <a:latin typeface="Calibri"/>
                          <a:ea typeface="Times New Roman"/>
                          <a:cs typeface="Times New Roman"/>
                        </a:rPr>
                        <a:t> (standard academic language)</a:t>
                      </a:r>
                      <a:r>
                        <a:rPr lang="en-US" sz="800" dirty="0">
                          <a:solidFill>
                            <a:srgbClr val="000000"/>
                          </a:solidFill>
                          <a:effectLst/>
                          <a:latin typeface="Calibri"/>
                          <a:ea typeface="Times New Roman"/>
                          <a:cs typeface="Arial"/>
                        </a:rPr>
                        <a:t>:  events, procedures, ideas, and concepts, historical, scientific and technical.</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Describe what happened in a historical, scientific, or technical text (based on specifically asked questions</a:t>
                      </a:r>
                      <a:r>
                        <a:rPr lang="en-US" sz="800" b="1" dirty="0" smtClean="0">
                          <a:solidFill>
                            <a:srgbClr val="000000"/>
                          </a:solidFill>
                          <a:effectLst/>
                          <a:latin typeface="Calibri"/>
                          <a:ea typeface="Times New Roman"/>
                          <a:cs typeface="Times New Roman"/>
                        </a:rPr>
                        <a:t>)</a:t>
                      </a: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Explain why an event happened based on specific information in a historical, scientific, or technical text (cause and effect</a:t>
                      </a:r>
                      <a:r>
                        <a:rPr lang="en-US" sz="800" b="1" dirty="0" smtClean="0">
                          <a:solidFill>
                            <a:srgbClr val="000000"/>
                          </a:solidFill>
                          <a:effectLst/>
                          <a:latin typeface="Calibri"/>
                          <a:ea typeface="Times New Roman"/>
                          <a:cs typeface="Times New Roman"/>
                        </a:rPr>
                        <a:t>).</a:t>
                      </a: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Make basic inferences in informational text about what may happen and why using specific information.</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Identify main ideas in a historical, scientific, or technical text.</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Distinguish between relevant and irrelevant information in a historical, scientific, or technical text</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latin typeface="Calibri"/>
                          <a:ea typeface="Calibri"/>
                          <a:cs typeface="Times New Roman"/>
                        </a:rPr>
                        <a:t>SELECTED RESPONSE</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Explain ideas using specific information from a historical, scientific, or technical text. </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Arial"/>
                        </a:rPr>
                        <a:t>Analyze the interrelationship between an event in a historical text, analyzing what happened and why (continue for procedures, ideas or concepts</a:t>
                      </a:r>
                      <a:r>
                        <a:rPr lang="en-US" sz="800" b="1" dirty="0" smtClean="0">
                          <a:solidFill>
                            <a:srgbClr val="000000"/>
                          </a:solidFill>
                          <a:effectLst/>
                          <a:latin typeface="Calibri"/>
                          <a:ea typeface="Times New Roman"/>
                          <a:cs typeface="Arial"/>
                        </a:rPr>
                        <a:t>).</a:t>
                      </a:r>
                    </a:p>
                    <a:p>
                      <a:pPr marL="0" marR="0" algn="l">
                        <a:lnSpc>
                          <a:spcPct val="100000"/>
                        </a:lnSpc>
                        <a:spcBef>
                          <a:spcPts val="0"/>
                        </a:spcBef>
                        <a:spcAft>
                          <a:spcPts val="0"/>
                        </a:spcAft>
                      </a:pPr>
                      <a:r>
                        <a:rPr lang="en-US" sz="800" b="1" dirty="0" smtClean="0">
                          <a:solidFill>
                            <a:srgbClr val="000000"/>
                          </a:solidFill>
                          <a:effectLst/>
                          <a:latin typeface="Calibri"/>
                          <a:ea typeface="Times New Roman"/>
                          <a:cs typeface="Arial"/>
                        </a:rPr>
                        <a:t>SELECTED RESPONSE</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effectLst/>
                          <a:latin typeface="Calibri"/>
                          <a:ea typeface="Calibri"/>
                          <a:cs typeface="Calibri"/>
                        </a:rPr>
                        <a:t>Connect events to historical text.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Calibri"/>
                          <a:cs typeface="Calibri"/>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Calibri"/>
                          <a:cs typeface="Calibri"/>
                        </a:rPr>
                        <a:t>Connect procedures to a technical text.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Calibri"/>
                          <a:cs typeface="Calibri"/>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Calibri"/>
                          <a:cs typeface="Calibri"/>
                        </a:rPr>
                        <a:t>Connect ideas or concepts to a scientific text.</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u="sng" dirty="0">
                          <a:effectLst/>
                          <a:latin typeface="Calibri"/>
                          <a:ea typeface="Calibri"/>
                          <a:cs typeface="Calibri"/>
                        </a:rPr>
                        <a:t>RI.4.3</a:t>
                      </a:r>
                      <a:r>
                        <a:rPr lang="en-US" sz="800" dirty="0">
                          <a:effectLst/>
                          <a:latin typeface="Calibri"/>
                          <a:ea typeface="Calibri"/>
                          <a:cs typeface="Calibri"/>
                        </a:rPr>
                        <a:t> Explain events, procedures, ideas, or concepts in a historical, scientific, or technical text, including what happened and why, based on specific information in the text.</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12</a:t>
            </a:fld>
            <a:endParaRPr lang="en-US" dirty="0"/>
          </a:p>
        </p:txBody>
      </p:sp>
      <p:sp>
        <p:nvSpPr>
          <p:cNvPr id="8" name="Rectangle 7"/>
          <p:cNvSpPr/>
          <p:nvPr/>
        </p:nvSpPr>
        <p:spPr>
          <a:xfrm>
            <a:off x="323850" y="114858"/>
            <a:ext cx="7124700" cy="705459"/>
          </a:xfrm>
          <a:prstGeom prst="rect">
            <a:avLst/>
          </a:prstGeom>
        </p:spPr>
        <p:txBody>
          <a:bodyPr wrap="square" lIns="96359" tIns="48180" rIns="96359" bIns="48180">
            <a:spAutoFit/>
          </a:bodyPr>
          <a:lstStyle/>
          <a:p>
            <a:r>
              <a:rPr lang="en-US" sz="1300" b="1" dirty="0"/>
              <a:t>Quarter </a:t>
            </a:r>
            <a:r>
              <a:rPr lang="en-US" sz="1300" b="1" dirty="0" smtClean="0"/>
              <a:t>Four </a:t>
            </a:r>
            <a:r>
              <a:rPr lang="en-US" sz="1300" dirty="0"/>
              <a:t>Reading Informational Learning Progressions.  </a:t>
            </a:r>
          </a:p>
          <a:p>
            <a:r>
              <a:rPr lang="en-US" sz="1300" dirty="0"/>
              <a:t>The indicated boxes highlighted </a:t>
            </a:r>
            <a:r>
              <a:rPr lang="en-US" sz="1300" b="1" i="1" dirty="0"/>
              <a:t>before the standard</a:t>
            </a:r>
            <a:r>
              <a:rPr lang="en-US" sz="1300" dirty="0"/>
              <a:t>, </a:t>
            </a:r>
            <a:r>
              <a:rPr lang="en-US" sz="1300" b="1" dirty="0"/>
              <a:t>are assessed on this pre-assessment. </a:t>
            </a:r>
            <a:r>
              <a:rPr lang="en-US" sz="1300" dirty="0"/>
              <a:t>The standard itself is assessed on the Common Formative Assessment (CFA) at the end of each quarter.</a:t>
            </a:r>
          </a:p>
        </p:txBody>
      </p:sp>
      <p:graphicFrame>
        <p:nvGraphicFramePr>
          <p:cNvPr id="5" name="Table 4"/>
          <p:cNvGraphicFramePr>
            <a:graphicFrameLocks noGrp="1"/>
          </p:cNvGraphicFramePr>
          <p:nvPr>
            <p:extLst>
              <p:ext uri="{D42A27DB-BD31-4B8C-83A1-F6EECF244321}">
                <p14:modId xmlns:p14="http://schemas.microsoft.com/office/powerpoint/2010/main" val="705233262"/>
              </p:ext>
            </p:extLst>
          </p:nvPr>
        </p:nvGraphicFramePr>
        <p:xfrm>
          <a:off x="323850" y="6400800"/>
          <a:ext cx="6994525" cy="1363059"/>
        </p:xfrm>
        <a:graphic>
          <a:graphicData uri="http://schemas.openxmlformats.org/drawingml/2006/table">
            <a:tbl>
              <a:tblPr firstRow="1" firstCol="1" bandRow="1"/>
              <a:tblGrid>
                <a:gridCol w="969467"/>
                <a:gridCol w="854567"/>
                <a:gridCol w="926380"/>
                <a:gridCol w="998192"/>
                <a:gridCol w="967856"/>
                <a:gridCol w="992621"/>
                <a:gridCol w="1285442"/>
              </a:tblGrid>
              <a:tr h="143859">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Ch</a:t>
                      </a:r>
                      <a:endParaRPr lang="en-US" sz="800" dirty="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Ci</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Cl</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APn</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r>
              <a:tr h="547656">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Locate and recall basic facts from two texts on the same topic read and discussed in class.</a:t>
                      </a:r>
                      <a:endParaRPr lang="en-US" sz="80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Understands and uses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terms:  integrate, information, texts, topic, speak, subject, knowledgeably.</a:t>
                      </a:r>
                      <a:endParaRPr lang="en-US" sz="80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Answer who, what, when, where or how questions about two texts on the same topic read and discussed in class.</a:t>
                      </a:r>
                      <a:endParaRPr lang="en-US" sz="800" dirty="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Arial"/>
                        </a:rPr>
                        <a:t>Concept Development</a:t>
                      </a:r>
                      <a:r>
                        <a:rPr lang="en-US" sz="800" dirty="0">
                          <a:solidFill>
                            <a:srgbClr val="000000"/>
                          </a:solidFill>
                          <a:effectLst/>
                          <a:latin typeface="Calibri"/>
                          <a:ea typeface="Times New Roman"/>
                          <a:cs typeface="Arial"/>
                        </a:rPr>
                        <a: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Understands that information can come from several sources to give the reader a better overall view of a topic.</a:t>
                      </a:r>
                      <a:endParaRPr lang="en-US" sz="800" dirty="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Summarize similar information from two texts on the same topic (i.e., “How does text #1 approach the facts, details or ideas of ____ compared to text #2</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Locate similar information about facts and details in two texts about the same topic. (Use a graphic organizer to list facts and details).</a:t>
                      </a:r>
                      <a:endParaRPr lang="en-US" sz="800" dirty="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Obtain and interpret information from two texts on the same topic using text features:</a:t>
                      </a:r>
                      <a:endParaRPr lang="en-US" sz="800" dirty="0">
                        <a:effectLst/>
                        <a:latin typeface="Calibri"/>
                        <a:ea typeface="Calibri"/>
                        <a:cs typeface="Times New Roman"/>
                      </a:endParaRPr>
                    </a:p>
                    <a:p>
                      <a:pPr marL="342900" marR="0" lvl="0" indent="-342900" algn="l">
                        <a:lnSpc>
                          <a:spcPct val="100000"/>
                        </a:lnSpc>
                        <a:spcBef>
                          <a:spcPts val="0"/>
                        </a:spcBef>
                        <a:spcAft>
                          <a:spcPts val="0"/>
                        </a:spcAft>
                        <a:buFont typeface="Symbol"/>
                        <a:buChar char=""/>
                      </a:pPr>
                      <a:r>
                        <a:rPr lang="en-US" sz="800" dirty="0">
                          <a:solidFill>
                            <a:srgbClr val="000000"/>
                          </a:solidFill>
                          <a:effectLst/>
                          <a:latin typeface="Calibri"/>
                          <a:ea typeface="Times New Roman"/>
                          <a:cs typeface="Times New Roman"/>
                        </a:rPr>
                        <a:t>Sidebars</a:t>
                      </a:r>
                      <a:endParaRPr lang="en-US" sz="800" dirty="0">
                        <a:effectLst/>
                        <a:latin typeface="Calibri"/>
                        <a:ea typeface="Calibri"/>
                        <a:cs typeface="Times New Roman"/>
                      </a:endParaRPr>
                    </a:p>
                    <a:p>
                      <a:pPr marL="342900" marR="0" lvl="0" indent="-342900" algn="l">
                        <a:lnSpc>
                          <a:spcPct val="100000"/>
                        </a:lnSpc>
                        <a:spcBef>
                          <a:spcPts val="0"/>
                        </a:spcBef>
                        <a:spcAft>
                          <a:spcPts val="0"/>
                        </a:spcAft>
                        <a:buFont typeface="Symbol"/>
                        <a:buChar char=""/>
                      </a:pPr>
                      <a:r>
                        <a:rPr lang="en-US" sz="800" dirty="0">
                          <a:solidFill>
                            <a:srgbClr val="000000"/>
                          </a:solidFill>
                          <a:effectLst/>
                          <a:latin typeface="Calibri"/>
                          <a:ea typeface="Times New Roman"/>
                          <a:cs typeface="Times New Roman"/>
                        </a:rPr>
                        <a:t>Bold Print</a:t>
                      </a:r>
                      <a:endParaRPr lang="en-US" sz="800" dirty="0">
                        <a:effectLst/>
                        <a:latin typeface="Calibri"/>
                        <a:ea typeface="Calibri"/>
                        <a:cs typeface="Times New Roman"/>
                      </a:endParaRPr>
                    </a:p>
                    <a:p>
                      <a:pPr marL="342900" marR="0" lvl="0" indent="-342900" algn="l">
                        <a:lnSpc>
                          <a:spcPct val="100000"/>
                        </a:lnSpc>
                        <a:spcBef>
                          <a:spcPts val="0"/>
                        </a:spcBef>
                        <a:spcAft>
                          <a:spcPts val="0"/>
                        </a:spcAft>
                        <a:buFont typeface="Symbol"/>
                        <a:buChar char=""/>
                      </a:pPr>
                      <a:r>
                        <a:rPr lang="en-US" sz="800" dirty="0">
                          <a:solidFill>
                            <a:srgbClr val="000000"/>
                          </a:solidFill>
                          <a:effectLst/>
                          <a:latin typeface="Calibri"/>
                          <a:ea typeface="Times New Roman"/>
                          <a:cs typeface="Times New Roman"/>
                        </a:rPr>
                        <a:t>Captions</a:t>
                      </a:r>
                      <a:endParaRPr lang="en-US" sz="800" dirty="0">
                        <a:effectLst/>
                        <a:latin typeface="Calibri"/>
                        <a:ea typeface="Calibri"/>
                        <a:cs typeface="Times New Roman"/>
                      </a:endParaRPr>
                    </a:p>
                    <a:p>
                      <a:pPr marL="342900" marR="0" lvl="0" indent="-342900" algn="l">
                        <a:lnSpc>
                          <a:spcPct val="100000"/>
                        </a:lnSpc>
                        <a:spcBef>
                          <a:spcPts val="0"/>
                        </a:spcBef>
                        <a:spcAft>
                          <a:spcPts val="0"/>
                        </a:spcAft>
                        <a:buFont typeface="Symbol"/>
                        <a:buChar char=""/>
                      </a:pPr>
                      <a:r>
                        <a:rPr lang="en-US" sz="800" dirty="0">
                          <a:solidFill>
                            <a:srgbClr val="000000"/>
                          </a:solidFill>
                          <a:effectLst/>
                          <a:latin typeface="Calibri"/>
                          <a:ea typeface="Times New Roman"/>
                          <a:cs typeface="Times New Roman"/>
                        </a:rPr>
                        <a:t>Subheadings, etc…</a:t>
                      </a:r>
                      <a:endParaRPr lang="en-US" sz="800" dirty="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380558023"/>
              </p:ext>
            </p:extLst>
          </p:nvPr>
        </p:nvGraphicFramePr>
        <p:xfrm>
          <a:off x="323850" y="7934052"/>
          <a:ext cx="6994525" cy="1362348"/>
        </p:xfrm>
        <a:graphic>
          <a:graphicData uri="http://schemas.openxmlformats.org/drawingml/2006/table">
            <a:tbl>
              <a:tblPr firstRow="1" firstCol="1" bandRow="1"/>
              <a:tblGrid>
                <a:gridCol w="994146"/>
                <a:gridCol w="1171672"/>
                <a:gridCol w="1100661"/>
                <a:gridCol w="1136167"/>
                <a:gridCol w="1313692"/>
                <a:gridCol w="1278187"/>
              </a:tblGrid>
              <a:tr h="143148">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ANs</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Cu</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ANP</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SYU</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A6A6A6"/>
                    </a:solidFill>
                  </a:tcPr>
                </a:tc>
              </a:tr>
              <a:tr h="544951">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Compare facts from two texts on the same topic (students look for consistencies – or not- about facts between two texts)</a:t>
                      </a:r>
                      <a:endParaRPr lang="en-US" sz="800">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Distinguish relevant and irrelevant information from two texts on the same topic.</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Compare what each text considered relevant – or not about the topic.</a:t>
                      </a:r>
                      <a:endParaRPr lang="en-US" sz="800">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Connect similar ideas across two texts on the same topic using supporting evidence.  (What is the supporting “thread” between the two texts? – what do both authors mention again and again</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Gather, analyze, and organize information from two sources on the same topic, reviewing all source information.  </a:t>
                      </a:r>
                      <a:r>
                        <a:rPr lang="en-US" sz="800" u="sng" dirty="0">
                          <a:solidFill>
                            <a:srgbClr val="000000"/>
                          </a:solidFill>
                          <a:effectLst/>
                          <a:latin typeface="Calibri"/>
                          <a:ea typeface="Times New Roman"/>
                          <a:cs typeface="Times New Roman"/>
                        </a:rPr>
                        <a:t>Criteria</a:t>
                      </a:r>
                      <a:r>
                        <a:rPr lang="en-US" sz="800" dirty="0">
                          <a:solidFill>
                            <a:srgbClr val="000000"/>
                          </a:solidFill>
                          <a:effectLst/>
                          <a:latin typeface="Calibri"/>
                          <a:ea typeface="Times New Roman"/>
                          <a:cs typeface="Times New Roman"/>
                        </a:rPr>
                        <a:t>:  Students organizes the information using his/her own method to support a point.</a:t>
                      </a:r>
                      <a:endParaRPr lang="en-US" sz="800" dirty="0">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3B3B3A"/>
                          </a:solidFill>
                          <a:effectLst/>
                          <a:latin typeface="Calibri"/>
                          <a:ea typeface="Calibri"/>
                          <a:cs typeface="Calibri"/>
                        </a:rPr>
                        <a:t>Integrate information from two texts on the same topic in order to write or speak about the subject knowledgeably.  Write a summary or a full compositional informational piece about the topic</a:t>
                      </a:r>
                      <a:r>
                        <a:rPr lang="en-US" sz="800" b="1" dirty="0" smtClean="0">
                          <a:solidFill>
                            <a:srgbClr val="3B3B3A"/>
                          </a:solidFill>
                          <a:effectLst/>
                          <a:latin typeface="Calibri"/>
                          <a:ea typeface="Calibri"/>
                          <a:cs typeface="Calibri"/>
                        </a:rPr>
                        <a:t>.</a:t>
                      </a:r>
                    </a:p>
                    <a:p>
                      <a:pPr marL="0" marR="0" algn="l">
                        <a:lnSpc>
                          <a:spcPct val="100000"/>
                        </a:lnSpc>
                        <a:spcBef>
                          <a:spcPts val="0"/>
                        </a:spcBef>
                        <a:spcAft>
                          <a:spcPts val="0"/>
                        </a:spcAft>
                      </a:pPr>
                      <a:r>
                        <a:rPr lang="en-US" sz="800" b="1" dirty="0" smtClean="0">
                          <a:solidFill>
                            <a:srgbClr val="3B3B3A"/>
                          </a:solidFill>
                          <a:effectLst>
                            <a:outerShdw blurRad="38100" dist="38100" dir="2700000" algn="tl">
                              <a:srgbClr val="000000">
                                <a:alpha val="43137"/>
                              </a:srgbClr>
                            </a:outerShdw>
                          </a:effectLst>
                          <a:latin typeface="Calibri"/>
                          <a:ea typeface="Calibri"/>
                          <a:cs typeface="Times New Roman"/>
                        </a:rPr>
                        <a:t>CONSTRUCTED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Helvetica"/>
                        </a:rPr>
                        <a:t>RI.4.9</a:t>
                      </a:r>
                      <a:r>
                        <a:rPr lang="en-US" sz="800" dirty="0">
                          <a:effectLst/>
                          <a:latin typeface="Calibri"/>
                          <a:ea typeface="Calibri"/>
                          <a:cs typeface="Helvetica"/>
                        </a:rPr>
                        <a:t> Integrate information from two texts on the same topic in order to write or speak about the subject knowledgeably</a:t>
                      </a:r>
                      <a:r>
                        <a:rPr lang="en-US" sz="800" dirty="0">
                          <a:solidFill>
                            <a:srgbClr val="3B3B3A"/>
                          </a:solidFill>
                          <a:effectLst/>
                          <a:latin typeface="Calibri"/>
                          <a:ea typeface="Calibri"/>
                          <a:cs typeface="Helvetica"/>
                        </a:rPr>
                        <a:t>.</a:t>
                      </a:r>
                      <a:endParaRPr lang="en-US" sz="800" dirty="0">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
        <p:nvSpPr>
          <p:cNvPr id="11" name="Rectangle 10"/>
          <p:cNvSpPr/>
          <p:nvPr/>
        </p:nvSpPr>
        <p:spPr>
          <a:xfrm>
            <a:off x="2209800" y="7620000"/>
            <a:ext cx="762000" cy="152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graphicFrame>
        <p:nvGraphicFramePr>
          <p:cNvPr id="12" name="Table 11"/>
          <p:cNvGraphicFramePr>
            <a:graphicFrameLocks noGrp="1"/>
          </p:cNvGraphicFramePr>
          <p:nvPr>
            <p:extLst>
              <p:ext uri="{D42A27DB-BD31-4B8C-83A1-F6EECF244321}">
                <p14:modId xmlns:p14="http://schemas.microsoft.com/office/powerpoint/2010/main" val="3225996261"/>
              </p:ext>
            </p:extLst>
          </p:nvPr>
        </p:nvGraphicFramePr>
        <p:xfrm>
          <a:off x="383541" y="3438252"/>
          <a:ext cx="7013772" cy="1783080"/>
        </p:xfrm>
        <a:graphic>
          <a:graphicData uri="http://schemas.openxmlformats.org/drawingml/2006/table">
            <a:tbl>
              <a:tblPr firstRow="1" firstCol="1" bandRow="1"/>
              <a:tblGrid>
                <a:gridCol w="777240"/>
                <a:gridCol w="1036320"/>
                <a:gridCol w="777240"/>
                <a:gridCol w="759459"/>
                <a:gridCol w="708661"/>
                <a:gridCol w="690880"/>
                <a:gridCol w="690880"/>
                <a:gridCol w="690880"/>
                <a:gridCol w="882212"/>
              </a:tblGrid>
              <a:tr h="134112">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 1 Ka</a:t>
                      </a:r>
                      <a:endParaRPr lang="en-US" sz="900" dirty="0">
                        <a:effectLst/>
                        <a:latin typeface="Calibri"/>
                        <a:ea typeface="Calibri"/>
                        <a:cs typeface="Times New Roman"/>
                      </a:endParaRPr>
                    </a:p>
                  </a:txBody>
                  <a:tcPr marL="34100" marR="34100" marT="0" marB="0" anchor="ctr">
                    <a:lnL w="381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 1 Kc</a:t>
                      </a:r>
                      <a:endParaRPr lang="en-US" sz="900" dirty="0">
                        <a:effectLst/>
                        <a:latin typeface="Calibri"/>
                        <a:ea typeface="Calibri"/>
                        <a:cs typeface="Times New Roman"/>
                      </a:endParaRPr>
                    </a:p>
                  </a:txBody>
                  <a:tcPr marL="34100" marR="3410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 1 Cd</a:t>
                      </a:r>
                      <a:endParaRPr lang="en-US" sz="900" dirty="0">
                        <a:effectLst/>
                        <a:latin typeface="Calibri"/>
                        <a:ea typeface="Calibri"/>
                        <a:cs typeface="Times New Roman"/>
                      </a:endParaRPr>
                    </a:p>
                  </a:txBody>
                  <a:tcPr marL="34100" marR="3410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 2 </a:t>
                      </a:r>
                      <a:r>
                        <a:rPr lang="en-US" sz="900" b="1" dirty="0" err="1">
                          <a:solidFill>
                            <a:srgbClr val="000000"/>
                          </a:solidFill>
                          <a:effectLst/>
                          <a:latin typeface="Calibri"/>
                          <a:ea typeface="Times New Roman"/>
                          <a:cs typeface="Times New Roman"/>
                        </a:rPr>
                        <a:t>Ch</a:t>
                      </a:r>
                      <a:endParaRPr lang="en-US" sz="900" dirty="0">
                        <a:effectLst/>
                        <a:latin typeface="Calibri"/>
                        <a:ea typeface="Calibri"/>
                        <a:cs typeface="Times New Roman"/>
                      </a:endParaRPr>
                    </a:p>
                  </a:txBody>
                  <a:tcPr marL="34100" marR="3410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 2 Cl</a:t>
                      </a:r>
                      <a:endParaRPr lang="en-US" sz="900" dirty="0">
                        <a:effectLst/>
                        <a:latin typeface="Calibri"/>
                        <a:ea typeface="Calibri"/>
                        <a:cs typeface="Times New Roman"/>
                      </a:endParaRPr>
                    </a:p>
                  </a:txBody>
                  <a:tcPr marL="34100" marR="3410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 2 </a:t>
                      </a:r>
                      <a:r>
                        <a:rPr lang="en-US" sz="900" b="1" dirty="0" err="1">
                          <a:solidFill>
                            <a:srgbClr val="000000"/>
                          </a:solidFill>
                          <a:effectLst/>
                          <a:latin typeface="Calibri"/>
                          <a:ea typeface="Times New Roman"/>
                          <a:cs typeface="Times New Roman"/>
                        </a:rPr>
                        <a:t>APo</a:t>
                      </a:r>
                      <a:endParaRPr lang="en-US" sz="900" dirty="0">
                        <a:effectLst/>
                        <a:latin typeface="Calibri"/>
                        <a:ea typeface="Calibri"/>
                        <a:cs typeface="Times New Roman"/>
                      </a:endParaRPr>
                    </a:p>
                  </a:txBody>
                  <a:tcPr marL="34100" marR="3410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a:t>
                      </a:r>
                      <a:r>
                        <a:rPr lang="en-US" sz="900" b="1" dirty="0" smtClean="0">
                          <a:solidFill>
                            <a:srgbClr val="000000"/>
                          </a:solidFill>
                          <a:effectLst/>
                          <a:latin typeface="Calibri"/>
                          <a:ea typeface="Times New Roman"/>
                          <a:cs typeface="Times New Roman"/>
                        </a:rPr>
                        <a:t>2 </a:t>
                      </a:r>
                      <a:r>
                        <a:rPr lang="en-US" sz="900" b="1" dirty="0" err="1">
                          <a:solidFill>
                            <a:srgbClr val="000000"/>
                          </a:solidFill>
                          <a:effectLst/>
                          <a:latin typeface="Calibri"/>
                          <a:ea typeface="Times New Roman"/>
                          <a:cs typeface="Times New Roman"/>
                        </a:rPr>
                        <a:t>ANp</a:t>
                      </a:r>
                      <a:endParaRPr lang="en-US" sz="900" dirty="0">
                        <a:effectLst/>
                        <a:latin typeface="Calibri"/>
                        <a:ea typeface="Calibri"/>
                        <a:cs typeface="Times New Roman"/>
                      </a:endParaRPr>
                    </a:p>
                  </a:txBody>
                  <a:tcPr marL="34100" marR="3410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 3 Cu</a:t>
                      </a:r>
                      <a:endParaRPr lang="en-US" sz="900" dirty="0">
                        <a:effectLst/>
                        <a:latin typeface="Calibri"/>
                        <a:ea typeface="Calibri"/>
                        <a:cs typeface="Times New Roman"/>
                      </a:endParaRPr>
                    </a:p>
                  </a:txBody>
                  <a:tcPr marL="34100" marR="3410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- 3 </a:t>
                      </a:r>
                      <a:r>
                        <a:rPr lang="en-US" sz="900" b="1" dirty="0" err="1">
                          <a:solidFill>
                            <a:srgbClr val="000000"/>
                          </a:solidFill>
                          <a:effectLst/>
                          <a:latin typeface="Calibri"/>
                          <a:ea typeface="Times New Roman"/>
                          <a:cs typeface="Times New Roman"/>
                        </a:rPr>
                        <a:t>Cw</a:t>
                      </a:r>
                      <a:endParaRPr lang="en-US" sz="900" dirty="0">
                        <a:effectLst/>
                        <a:latin typeface="Calibri"/>
                        <a:ea typeface="Calibri"/>
                        <a:cs typeface="Times New Roman"/>
                      </a:endParaRPr>
                    </a:p>
                  </a:txBody>
                  <a:tcPr marL="34100" marR="34100" marT="0" marB="0" anchor="ctr">
                    <a:lnL w="12700" cap="flat" cmpd="sng" algn="ctr">
                      <a:solidFill>
                        <a:srgbClr val="A6A6A6"/>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1609344">
                <a:tc>
                  <a:txBody>
                    <a:bodyPr/>
                    <a:lstStyle/>
                    <a:p>
                      <a:pPr marL="0" marR="0" algn="l">
                        <a:lnSpc>
                          <a:spcPct val="100000"/>
                        </a:lnSpc>
                        <a:spcBef>
                          <a:spcPts val="0"/>
                        </a:spcBef>
                        <a:spcAft>
                          <a:spcPts val="0"/>
                        </a:spcAft>
                      </a:pPr>
                      <a:r>
                        <a:rPr lang="en-US" sz="900" dirty="0">
                          <a:solidFill>
                            <a:srgbClr val="000000"/>
                          </a:solidFill>
                          <a:effectLst/>
                          <a:latin typeface="Calibri"/>
                          <a:ea typeface="Times New Roman"/>
                          <a:cs typeface="Times New Roman"/>
                        </a:rPr>
                        <a:t>Recall facts from a first and secondhand account of the same event or topic (previously read in class).</a:t>
                      </a:r>
                      <a:endParaRPr lang="en-US" sz="900" dirty="0">
                        <a:effectLst/>
                        <a:latin typeface="Calibri"/>
                        <a:ea typeface="Calibri"/>
                        <a:cs typeface="Times New Roman"/>
                      </a:endParaRPr>
                    </a:p>
                  </a:txBody>
                  <a:tcPr marL="34100" marR="34100" marT="0" marB="0">
                    <a:lnL w="381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900" dirty="0">
                          <a:solidFill>
                            <a:srgbClr val="000000"/>
                          </a:solidFill>
                          <a:effectLst/>
                          <a:latin typeface="Calibri"/>
                          <a:ea typeface="Times New Roman"/>
                          <a:cs typeface="Times New Roman"/>
                        </a:rPr>
                        <a:t>Define (understand the meaning of) </a:t>
                      </a:r>
                      <a:r>
                        <a:rPr lang="en-US" sz="900" u="sng" dirty="0">
                          <a:solidFill>
                            <a:srgbClr val="000000"/>
                          </a:solidFill>
                          <a:effectLst/>
                          <a:latin typeface="Calibri"/>
                          <a:ea typeface="Times New Roman"/>
                          <a:cs typeface="Times New Roman"/>
                        </a:rPr>
                        <a:t>standard academic language terms</a:t>
                      </a:r>
                      <a:r>
                        <a:rPr lang="en-US" sz="900" dirty="0">
                          <a:solidFill>
                            <a:srgbClr val="000000"/>
                          </a:solidFill>
                          <a:effectLst/>
                          <a:latin typeface="Calibri"/>
                          <a:ea typeface="Times New Roman"/>
                          <a:cs typeface="Times New Roman"/>
                        </a:rPr>
                        <a:t>: compare, contrast, </a:t>
                      </a:r>
                      <a:r>
                        <a:rPr lang="en-US" sz="900" dirty="0" smtClean="0">
                          <a:solidFill>
                            <a:srgbClr val="000000"/>
                          </a:solidFill>
                          <a:effectLst/>
                          <a:latin typeface="Calibri"/>
                          <a:ea typeface="Times New Roman"/>
                          <a:cs typeface="Times New Roman"/>
                        </a:rPr>
                        <a:t>first-hand/second-hand </a:t>
                      </a:r>
                      <a:r>
                        <a:rPr lang="en-US" sz="900" dirty="0">
                          <a:solidFill>
                            <a:srgbClr val="000000"/>
                          </a:solidFill>
                          <a:effectLst/>
                          <a:latin typeface="Calibri"/>
                          <a:ea typeface="Times New Roman"/>
                          <a:cs typeface="Times New Roman"/>
                        </a:rPr>
                        <a:t>account, perspective, point of view, bias and focus.</a:t>
                      </a:r>
                      <a:endParaRPr lang="en-US" sz="900" dirty="0">
                        <a:effectLst/>
                        <a:latin typeface="Calibri"/>
                        <a:ea typeface="Calibri"/>
                        <a:cs typeface="Times New Roman"/>
                      </a:endParaRPr>
                    </a:p>
                  </a:txBody>
                  <a:tcPr marL="34100" marR="3410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900" dirty="0">
                          <a:solidFill>
                            <a:srgbClr val="000000"/>
                          </a:solidFill>
                          <a:effectLst/>
                          <a:latin typeface="Calibri"/>
                          <a:ea typeface="Times New Roman"/>
                          <a:cs typeface="Times New Roman"/>
                        </a:rPr>
                        <a:t>Answer who, what, where, when or how questions about a first and secondhand account of the same event or topic.</a:t>
                      </a:r>
                      <a:endParaRPr lang="en-US" sz="900" dirty="0">
                        <a:effectLst/>
                        <a:latin typeface="Calibri"/>
                        <a:ea typeface="Calibri"/>
                        <a:cs typeface="Times New Roman"/>
                      </a:endParaRPr>
                    </a:p>
                    <a:p>
                      <a:pPr marL="0" marR="0" algn="l">
                        <a:lnSpc>
                          <a:spcPct val="100000"/>
                        </a:lnSpc>
                        <a:spcBef>
                          <a:spcPts val="0"/>
                        </a:spcBef>
                        <a:spcAft>
                          <a:spcPts val="0"/>
                        </a:spcAft>
                      </a:pPr>
                      <a:r>
                        <a:rPr lang="en-US" sz="900" dirty="0">
                          <a:solidFill>
                            <a:srgbClr val="000000"/>
                          </a:solidFill>
                          <a:effectLst/>
                          <a:latin typeface="Calibri"/>
                          <a:ea typeface="Times New Roman"/>
                          <a:cs typeface="Times New Roman"/>
                        </a:rPr>
                        <a:t> </a:t>
                      </a:r>
                      <a:endParaRPr lang="en-US" sz="900" dirty="0">
                        <a:effectLst/>
                        <a:latin typeface="Calibri"/>
                        <a:ea typeface="Calibri"/>
                        <a:cs typeface="Times New Roman"/>
                      </a:endParaRPr>
                    </a:p>
                  </a:txBody>
                  <a:tcPr marL="34100" marR="3410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900" u="sng" dirty="0">
                          <a:solidFill>
                            <a:srgbClr val="000000"/>
                          </a:solidFill>
                          <a:effectLst/>
                          <a:latin typeface="Calibri"/>
                          <a:ea typeface="Times New Roman"/>
                          <a:cs typeface="Times New Roman"/>
                        </a:rPr>
                        <a:t>Concept </a:t>
                      </a:r>
                      <a:r>
                        <a:rPr lang="en-US" sz="900" u="sng" dirty="0" smtClean="0">
                          <a:solidFill>
                            <a:srgbClr val="000000"/>
                          </a:solidFill>
                          <a:effectLst/>
                          <a:latin typeface="Calibri"/>
                          <a:ea typeface="Times New Roman"/>
                          <a:cs typeface="Times New Roman"/>
                        </a:rPr>
                        <a:t>Development Identify</a:t>
                      </a:r>
                      <a:r>
                        <a:rPr lang="en-US" sz="900" dirty="0" smtClean="0">
                          <a:solidFill>
                            <a:srgbClr val="000000"/>
                          </a:solidFill>
                          <a:effectLst/>
                          <a:latin typeface="Calibri"/>
                          <a:ea typeface="Times New Roman"/>
                          <a:cs typeface="Times New Roman"/>
                        </a:rPr>
                        <a:t> </a:t>
                      </a:r>
                      <a:r>
                        <a:rPr lang="en-US" sz="900" dirty="0">
                          <a:solidFill>
                            <a:srgbClr val="000000"/>
                          </a:solidFill>
                          <a:effectLst/>
                          <a:latin typeface="Calibri"/>
                          <a:ea typeface="Times New Roman"/>
                          <a:cs typeface="Times New Roman"/>
                        </a:rPr>
                        <a:t>a first person or third person account of an event or topic.</a:t>
                      </a:r>
                      <a:endParaRPr lang="en-US" sz="900" dirty="0">
                        <a:effectLst/>
                        <a:latin typeface="Calibri"/>
                        <a:ea typeface="Calibri"/>
                        <a:cs typeface="Times New Roman"/>
                      </a:endParaRPr>
                    </a:p>
                  </a:txBody>
                  <a:tcPr marL="34100" marR="3410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900" b="1" dirty="0">
                          <a:solidFill>
                            <a:srgbClr val="000000"/>
                          </a:solidFill>
                          <a:effectLst/>
                          <a:latin typeface="Calibri"/>
                          <a:ea typeface="Times New Roman"/>
                          <a:cs typeface="Times New Roman"/>
                        </a:rPr>
                        <a:t>Identify the focus of a first person account of an event or topic.</a:t>
                      </a:r>
                      <a:endParaRPr lang="en-US" sz="900" dirty="0">
                        <a:effectLst/>
                        <a:latin typeface="Calibri"/>
                        <a:ea typeface="Calibri"/>
                        <a:cs typeface="Times New Roman"/>
                      </a:endParaRPr>
                    </a:p>
                    <a:p>
                      <a:pPr marL="0" marR="0" algn="l">
                        <a:lnSpc>
                          <a:spcPct val="100000"/>
                        </a:lnSpc>
                        <a:spcBef>
                          <a:spcPts val="0"/>
                        </a:spcBef>
                        <a:spcAft>
                          <a:spcPts val="0"/>
                        </a:spcAft>
                      </a:pPr>
                      <a:r>
                        <a:rPr lang="en-US" sz="900" b="1" dirty="0">
                          <a:solidFill>
                            <a:srgbClr val="000000"/>
                          </a:solidFill>
                          <a:effectLst/>
                          <a:latin typeface="Calibri"/>
                          <a:ea typeface="Times New Roman"/>
                          <a:cs typeface="Times New Roman"/>
                        </a:rPr>
                        <a:t>Identify the focus of a third person account of an event or topic.</a:t>
                      </a:r>
                      <a:endParaRPr lang="en-US" sz="900" dirty="0">
                        <a:effectLst/>
                        <a:latin typeface="Calibri"/>
                        <a:ea typeface="Calibri"/>
                        <a:cs typeface="Times New Roman"/>
                      </a:endParaRPr>
                    </a:p>
                  </a:txBody>
                  <a:tcPr marL="34100" marR="3410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900" dirty="0">
                          <a:solidFill>
                            <a:srgbClr val="000000"/>
                          </a:solidFill>
                          <a:effectLst/>
                          <a:latin typeface="Calibri"/>
                          <a:ea typeface="Times New Roman"/>
                          <a:cs typeface="Times New Roman"/>
                        </a:rPr>
                        <a:t>Obtain specific information from a first person </a:t>
                      </a:r>
                      <a:r>
                        <a:rPr lang="en-US" sz="900" dirty="0" smtClean="0">
                          <a:solidFill>
                            <a:srgbClr val="000000"/>
                          </a:solidFill>
                          <a:effectLst/>
                          <a:latin typeface="Calibri"/>
                          <a:ea typeface="Times New Roman"/>
                          <a:cs typeface="Times New Roman"/>
                        </a:rPr>
                        <a:t>account.</a:t>
                      </a:r>
                    </a:p>
                    <a:p>
                      <a:pPr marL="0" marR="0" algn="l">
                        <a:lnSpc>
                          <a:spcPct val="100000"/>
                        </a:lnSpc>
                        <a:spcBef>
                          <a:spcPts val="0"/>
                        </a:spcBef>
                        <a:spcAft>
                          <a:spcPts val="0"/>
                        </a:spcAft>
                      </a:pPr>
                      <a:r>
                        <a:rPr lang="en-US" sz="900" dirty="0" smtClean="0">
                          <a:solidFill>
                            <a:srgbClr val="000000"/>
                          </a:solidFill>
                          <a:effectLst/>
                          <a:latin typeface="Calibri"/>
                          <a:ea typeface="Times New Roman"/>
                          <a:cs typeface="Times New Roman"/>
                        </a:rPr>
                        <a:t>Obtain </a:t>
                      </a:r>
                      <a:r>
                        <a:rPr lang="en-US" sz="900" dirty="0">
                          <a:solidFill>
                            <a:srgbClr val="000000"/>
                          </a:solidFill>
                          <a:effectLst/>
                          <a:latin typeface="Calibri"/>
                          <a:ea typeface="Times New Roman"/>
                          <a:cs typeface="Times New Roman"/>
                        </a:rPr>
                        <a:t>specific information from a third </a:t>
                      </a:r>
                      <a:r>
                        <a:rPr lang="en-US" sz="900" dirty="0" smtClean="0">
                          <a:solidFill>
                            <a:srgbClr val="000000"/>
                          </a:solidFill>
                          <a:effectLst/>
                          <a:latin typeface="Calibri"/>
                          <a:ea typeface="Times New Roman"/>
                          <a:cs typeface="Times New Roman"/>
                        </a:rPr>
                        <a:t>person. </a:t>
                      </a:r>
                      <a:r>
                        <a:rPr lang="en-US" sz="900" dirty="0">
                          <a:solidFill>
                            <a:srgbClr val="000000"/>
                          </a:solidFill>
                          <a:effectLst/>
                          <a:latin typeface="Calibri"/>
                          <a:ea typeface="Times New Roman"/>
                          <a:cs typeface="Times New Roman"/>
                        </a:rPr>
                        <a:t>account.</a:t>
                      </a:r>
                      <a:endParaRPr lang="en-US" sz="900" dirty="0">
                        <a:effectLst/>
                        <a:latin typeface="Calibri"/>
                        <a:ea typeface="Calibri"/>
                        <a:cs typeface="Times New Roman"/>
                      </a:endParaRPr>
                    </a:p>
                  </a:txBody>
                  <a:tcPr marL="34100" marR="3410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900" dirty="0">
                          <a:solidFill>
                            <a:srgbClr val="000000"/>
                          </a:solidFill>
                          <a:effectLst/>
                          <a:latin typeface="Calibri"/>
                          <a:ea typeface="Times New Roman"/>
                          <a:cs typeface="Times New Roman"/>
                        </a:rPr>
                        <a:t>Categorize similarities and differences in facts from a firsthand and a secondhand account (graphic organizer).</a:t>
                      </a:r>
                      <a:endParaRPr lang="en-US" sz="900" dirty="0">
                        <a:effectLst/>
                        <a:latin typeface="Calibri"/>
                        <a:ea typeface="Calibri"/>
                        <a:cs typeface="Times New Roman"/>
                      </a:endParaRPr>
                    </a:p>
                  </a:txBody>
                  <a:tcPr marL="34100" marR="3410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900" dirty="0">
                          <a:solidFill>
                            <a:srgbClr val="000000"/>
                          </a:solidFill>
                          <a:effectLst/>
                          <a:latin typeface="Calibri"/>
                          <a:ea typeface="Times New Roman"/>
                          <a:cs typeface="Times New Roman"/>
                        </a:rPr>
                        <a:t>Connect ideas about a topic or event between a first and secondhand account using specific examples from a text.</a:t>
                      </a:r>
                      <a:endParaRPr lang="en-US" sz="900" dirty="0">
                        <a:effectLst/>
                        <a:latin typeface="Calibri"/>
                        <a:ea typeface="Calibri"/>
                        <a:cs typeface="Times New Roman"/>
                      </a:endParaRPr>
                    </a:p>
                  </a:txBody>
                  <a:tcPr marL="34100" marR="3410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900" b="1" dirty="0">
                          <a:solidFill>
                            <a:srgbClr val="000000"/>
                          </a:solidFill>
                          <a:effectLst/>
                          <a:latin typeface="Calibri"/>
                          <a:ea typeface="Times New Roman"/>
                          <a:cs typeface="Times New Roman"/>
                        </a:rPr>
                        <a:t>Explain how a firsthand account and a secondhand account could influence how readers interpret an event or topic</a:t>
                      </a:r>
                      <a:r>
                        <a:rPr lang="en-US" sz="9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900" b="0" dirty="0" smtClean="0">
                          <a:solidFill>
                            <a:srgbClr val="000000"/>
                          </a:solidFill>
                          <a:effectLst/>
                          <a:latin typeface="Calibri"/>
                          <a:ea typeface="Times New Roman"/>
                          <a:cs typeface="Times New Roman"/>
                        </a:rPr>
                        <a:t>SELECTED</a:t>
                      </a:r>
                    </a:p>
                    <a:p>
                      <a:pPr marL="0" marR="0" algn="l">
                        <a:lnSpc>
                          <a:spcPct val="100000"/>
                        </a:lnSpc>
                        <a:spcBef>
                          <a:spcPts val="0"/>
                        </a:spcBef>
                        <a:spcAft>
                          <a:spcPts val="0"/>
                        </a:spcAft>
                      </a:pPr>
                      <a:r>
                        <a:rPr lang="en-US" sz="900" b="0" dirty="0" smtClean="0">
                          <a:solidFill>
                            <a:srgbClr val="000000"/>
                          </a:solidFill>
                          <a:effectLst/>
                          <a:latin typeface="Calibri"/>
                          <a:ea typeface="Times New Roman"/>
                          <a:cs typeface="Times New Roman"/>
                        </a:rPr>
                        <a:t>RESPONSE</a:t>
                      </a:r>
                    </a:p>
                  </a:txBody>
                  <a:tcPr marL="34100" marR="34100" marT="0" marB="0">
                    <a:lnL w="12700" cap="flat" cmpd="sng" algn="ctr">
                      <a:solidFill>
                        <a:srgbClr val="A6A6A6"/>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482950193"/>
              </p:ext>
            </p:extLst>
          </p:nvPr>
        </p:nvGraphicFramePr>
        <p:xfrm>
          <a:off x="381000" y="5129892"/>
          <a:ext cx="7038341" cy="1051560"/>
        </p:xfrm>
        <a:graphic>
          <a:graphicData uri="http://schemas.openxmlformats.org/drawingml/2006/table">
            <a:tbl>
              <a:tblPr firstRow="1" firstCol="1" bandRow="1"/>
              <a:tblGrid>
                <a:gridCol w="1228485"/>
                <a:gridCol w="1228485"/>
                <a:gridCol w="1091987"/>
                <a:gridCol w="989613"/>
                <a:gridCol w="1290731"/>
                <a:gridCol w="1209040"/>
              </a:tblGrid>
              <a:tr h="134112">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3 - </a:t>
                      </a:r>
                      <a:r>
                        <a:rPr lang="en-US" sz="900" b="1" dirty="0" err="1">
                          <a:solidFill>
                            <a:srgbClr val="000000"/>
                          </a:solidFill>
                          <a:effectLst/>
                          <a:latin typeface="Calibri"/>
                          <a:ea typeface="Times New Roman"/>
                          <a:cs typeface="Times New Roman"/>
                        </a:rPr>
                        <a:t>ANz</a:t>
                      </a:r>
                      <a:endParaRPr lang="en-US" sz="900" dirty="0">
                        <a:effectLst/>
                        <a:latin typeface="Calibri"/>
                        <a:ea typeface="Calibri"/>
                        <a:cs typeface="Times New Roman"/>
                      </a:endParaRPr>
                    </a:p>
                  </a:txBody>
                  <a:tcPr marL="33288" marR="33288"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900" b="1">
                          <a:solidFill>
                            <a:srgbClr val="000000"/>
                          </a:solidFill>
                          <a:effectLst/>
                          <a:latin typeface="Calibri"/>
                          <a:ea typeface="Times New Roman"/>
                          <a:cs typeface="Times New Roman"/>
                        </a:rPr>
                        <a:t>DOK 3 - EVD</a:t>
                      </a:r>
                      <a:endParaRPr lang="en-US" sz="900">
                        <a:effectLst/>
                        <a:latin typeface="Calibri"/>
                        <a:ea typeface="Calibri"/>
                        <a:cs typeface="Times New Roman"/>
                      </a:endParaRPr>
                    </a:p>
                  </a:txBody>
                  <a:tcPr marL="33288" marR="3328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900" b="1">
                          <a:solidFill>
                            <a:srgbClr val="000000"/>
                          </a:solidFill>
                          <a:effectLst/>
                          <a:latin typeface="Calibri"/>
                          <a:ea typeface="Times New Roman"/>
                          <a:cs typeface="Times New Roman"/>
                        </a:rPr>
                        <a:t>DOK 4 - ANN</a:t>
                      </a:r>
                      <a:endParaRPr lang="en-US" sz="900">
                        <a:effectLst/>
                        <a:latin typeface="Calibri"/>
                        <a:ea typeface="Calibri"/>
                        <a:cs typeface="Times New Roman"/>
                      </a:endParaRPr>
                    </a:p>
                  </a:txBody>
                  <a:tcPr marL="33288" marR="3328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900" b="1">
                          <a:solidFill>
                            <a:srgbClr val="000000"/>
                          </a:solidFill>
                          <a:effectLst/>
                          <a:latin typeface="Calibri"/>
                          <a:ea typeface="Times New Roman"/>
                          <a:cs typeface="Times New Roman"/>
                        </a:rPr>
                        <a:t>DOK 4 – EV4</a:t>
                      </a:r>
                      <a:endParaRPr lang="en-US" sz="900">
                        <a:effectLst/>
                        <a:latin typeface="Calibri"/>
                        <a:ea typeface="Calibri"/>
                        <a:cs typeface="Times New Roman"/>
                      </a:endParaRPr>
                    </a:p>
                  </a:txBody>
                  <a:tcPr marL="33288" marR="3328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900" b="1">
                          <a:solidFill>
                            <a:srgbClr val="000000"/>
                          </a:solidFill>
                          <a:effectLst/>
                          <a:latin typeface="Calibri"/>
                          <a:ea typeface="Times New Roman"/>
                          <a:cs typeface="Times New Roman"/>
                        </a:rPr>
                        <a:t>DOK 4 - SYU</a:t>
                      </a:r>
                      <a:endParaRPr lang="en-US" sz="900">
                        <a:effectLst/>
                        <a:latin typeface="Calibri"/>
                        <a:ea typeface="Calibri"/>
                        <a:cs typeface="Times New Roman"/>
                      </a:endParaRPr>
                    </a:p>
                  </a:txBody>
                  <a:tcPr marL="33288" marR="3328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Standard</a:t>
                      </a:r>
                      <a:endParaRPr lang="en-US" sz="900" dirty="0">
                        <a:effectLst/>
                        <a:latin typeface="Calibri"/>
                        <a:ea typeface="Calibri"/>
                        <a:cs typeface="Times New Roman"/>
                      </a:endParaRPr>
                    </a:p>
                  </a:txBody>
                  <a:tcPr marL="33288" marR="33288"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914400">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Analyze the differences between a first and secondhand account of the same event or topic (categorize, list).</a:t>
                      </a:r>
                      <a:endParaRPr lang="en-US" sz="800" dirty="0">
                        <a:effectLst/>
                        <a:latin typeface="Calibri"/>
                        <a:ea typeface="Calibri"/>
                        <a:cs typeface="Times New Roman"/>
                      </a:endParaRPr>
                    </a:p>
                  </a:txBody>
                  <a:tcPr marL="33288" marR="33288" marT="0" marB="0">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Compare and contrast a firsthand and secondhand account</a:t>
                      </a:r>
                      <a:r>
                        <a:rPr lang="en-US" sz="800" b="1" dirty="0">
                          <a:solidFill>
                            <a:srgbClr val="000000"/>
                          </a:solidFill>
                          <a:effectLst/>
                          <a:latin typeface="Calibri"/>
                          <a:ea typeface="Times New Roman"/>
                          <a:cs typeface="Arial"/>
                        </a:rPr>
                        <a:t> in order to evaluate which has the most impact.  Explain why</a:t>
                      </a:r>
                      <a:r>
                        <a:rPr lang="en-US" sz="800" b="1" dirty="0" smtClean="0">
                          <a:solidFill>
                            <a:srgbClr val="000000"/>
                          </a:solidFill>
                          <a:effectLst/>
                          <a:latin typeface="Calibri"/>
                          <a:ea typeface="Times New Roman"/>
                          <a:cs typeface="Arial"/>
                        </a:rPr>
                        <a:t>.</a:t>
                      </a:r>
                    </a:p>
                    <a:p>
                      <a:pPr marL="0" marR="0" algn="l">
                        <a:lnSpc>
                          <a:spcPct val="100000"/>
                        </a:lnSpc>
                        <a:spcBef>
                          <a:spcPts val="0"/>
                        </a:spcBef>
                        <a:spcAft>
                          <a:spcPts val="0"/>
                        </a:spcAft>
                      </a:pPr>
                      <a:r>
                        <a:rPr lang="en-US" sz="800" b="1" dirty="0" smtClean="0">
                          <a:solidFill>
                            <a:schemeClr val="tx1"/>
                          </a:solidFill>
                          <a:effectLst>
                            <a:outerShdw blurRad="38100" dist="38100" dir="2700000" algn="tl">
                              <a:srgbClr val="000000">
                                <a:alpha val="43137"/>
                              </a:srgbClr>
                            </a:outerShdw>
                          </a:effectLst>
                          <a:latin typeface="Calibri"/>
                          <a:ea typeface="Calibri"/>
                          <a:cs typeface="Arial"/>
                        </a:rPr>
                        <a:t>SELECTED RESPONSE</a:t>
                      </a:r>
                      <a:endParaRPr lang="en-US" sz="800"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33288" marR="332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Analyze </a:t>
                      </a:r>
                      <a:r>
                        <a:rPr lang="en-US" sz="800" u="sng" dirty="0">
                          <a:solidFill>
                            <a:srgbClr val="000000"/>
                          </a:solidFill>
                          <a:effectLst/>
                          <a:latin typeface="Calibri"/>
                          <a:ea typeface="Times New Roman"/>
                          <a:cs typeface="Times New Roman"/>
                        </a:rPr>
                        <a:t>multiple sources</a:t>
                      </a:r>
                      <a:r>
                        <a:rPr lang="en-US" sz="800" dirty="0">
                          <a:solidFill>
                            <a:srgbClr val="000000"/>
                          </a:solidFill>
                          <a:effectLst/>
                          <a:latin typeface="Calibri"/>
                          <a:ea typeface="Times New Roman"/>
                          <a:cs typeface="Times New Roman"/>
                        </a:rPr>
                        <a:t> of evidence from first and secondhand accounts about the same event or topic.</a:t>
                      </a:r>
                      <a:endParaRPr lang="en-US" sz="800" dirty="0">
                        <a:effectLst/>
                        <a:latin typeface="Calibri"/>
                        <a:ea typeface="Calibri"/>
                        <a:cs typeface="Times New Roman"/>
                      </a:endParaRPr>
                    </a:p>
                  </a:txBody>
                  <a:tcPr marL="33288" marR="332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Evaluate relevancy, accuracy and completeness of information from multiple sources of first and secondhand accounts.</a:t>
                      </a:r>
                      <a:endParaRPr lang="en-US" sz="800" dirty="0">
                        <a:effectLst/>
                        <a:latin typeface="Calibri"/>
                        <a:ea typeface="Calibri"/>
                        <a:cs typeface="Times New Roman"/>
                      </a:endParaRPr>
                    </a:p>
                  </a:txBody>
                  <a:tcPr marL="33288" marR="332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smtClean="0">
                          <a:solidFill>
                            <a:srgbClr val="000000"/>
                          </a:solidFill>
                          <a:effectLst/>
                          <a:latin typeface="Calibri"/>
                          <a:ea typeface="Times New Roman"/>
                          <a:cs typeface="Times New Roman"/>
                        </a:rPr>
                        <a:t>Synthesize multiple firsthand and secondhand accounts of the same event or topic for the purpose of drawing a conclusion about a topic or event.</a:t>
                      </a:r>
                    </a:p>
                    <a:p>
                      <a:pPr marL="0" marR="0" algn="l">
                        <a:lnSpc>
                          <a:spcPct val="100000"/>
                        </a:lnSpc>
                        <a:spcBef>
                          <a:spcPts val="0"/>
                        </a:spcBef>
                        <a:spcAft>
                          <a:spcPts val="0"/>
                        </a:spcAft>
                      </a:pPr>
                      <a:r>
                        <a:rPr lang="en-US" sz="800" b="1" u="none" dirty="0" smtClean="0">
                          <a:solidFill>
                            <a:srgbClr val="000000"/>
                          </a:solidFill>
                          <a:effectLst>
                            <a:outerShdw blurRad="38100" dist="38100" dir="2700000" algn="tl">
                              <a:srgbClr val="000000">
                                <a:alpha val="43137"/>
                              </a:srgbClr>
                            </a:outerShdw>
                          </a:effectLst>
                          <a:latin typeface="Calibri"/>
                          <a:ea typeface="Times New Roman"/>
                          <a:cs typeface="Times New Roman"/>
                        </a:rPr>
                        <a:t>CONSTRUCTED RESPONSE</a:t>
                      </a:r>
                    </a:p>
                  </a:txBody>
                  <a:tcPr marL="33288" marR="332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Calibri"/>
                        </a:rPr>
                        <a:t>RI.4.6</a:t>
                      </a:r>
                      <a:r>
                        <a:rPr lang="en-US" sz="800" dirty="0">
                          <a:effectLst/>
                          <a:latin typeface="Calibri"/>
                          <a:ea typeface="Calibri"/>
                          <a:cs typeface="Calibri"/>
                        </a:rPr>
                        <a:t> </a:t>
                      </a:r>
                      <a:r>
                        <a:rPr lang="en-US" sz="800" dirty="0">
                          <a:effectLst/>
                          <a:latin typeface="Calibri"/>
                          <a:ea typeface="Calibri"/>
                          <a:cs typeface="Times New Roman"/>
                        </a:rPr>
                        <a:t>Compare</a:t>
                      </a:r>
                      <a:r>
                        <a:rPr lang="en-US" sz="800" dirty="0">
                          <a:effectLst/>
                          <a:latin typeface="Calibri"/>
                          <a:ea typeface="Calibri"/>
                          <a:cs typeface="Calibri"/>
                        </a:rPr>
                        <a:t> and contrast a firsthand and secondhand account of the same event or topic; describe the differences in focus and the information provided.</a:t>
                      </a:r>
                      <a:endParaRPr lang="en-US" sz="800" dirty="0">
                        <a:effectLst/>
                        <a:latin typeface="Calibri"/>
                        <a:ea typeface="Calibri"/>
                        <a:cs typeface="Times New Roman"/>
                      </a:endParaRPr>
                    </a:p>
                  </a:txBody>
                  <a:tcPr marL="33288" marR="33288"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
        <p:nvSpPr>
          <p:cNvPr id="16" name="Rectangle 15"/>
          <p:cNvSpPr/>
          <p:nvPr/>
        </p:nvSpPr>
        <p:spPr>
          <a:xfrm>
            <a:off x="1600200" y="2971800"/>
            <a:ext cx="1295400" cy="152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
        <p:nvSpPr>
          <p:cNvPr id="10" name="Rectangle 9"/>
          <p:cNvSpPr/>
          <p:nvPr/>
        </p:nvSpPr>
        <p:spPr>
          <a:xfrm>
            <a:off x="3657600" y="4953000"/>
            <a:ext cx="762000" cy="152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
        <p:nvSpPr>
          <p:cNvPr id="2" name="Rectangle 1"/>
          <p:cNvSpPr/>
          <p:nvPr/>
        </p:nvSpPr>
        <p:spPr>
          <a:xfrm>
            <a:off x="3998844" y="2686878"/>
            <a:ext cx="5334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181600" y="2686878"/>
            <a:ext cx="5334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500191" y="4800600"/>
            <a:ext cx="586409"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610139" y="5877339"/>
            <a:ext cx="960783" cy="152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899991" y="5989982"/>
            <a:ext cx="1232452" cy="1822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051852" y="7646505"/>
            <a:ext cx="960783" cy="1822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491408" y="9170505"/>
            <a:ext cx="960783" cy="1822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744278" y="9049579"/>
            <a:ext cx="1232452" cy="1822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5440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2720" y="804391"/>
            <a:ext cx="7426960" cy="8720609"/>
          </a:xfrm>
          <a:prstGeom prst="rect">
            <a:avLst/>
          </a:prstGeom>
          <a:solidFill>
            <a:schemeClr val="bg1"/>
          </a:solidFill>
          <a:ln>
            <a:solidFill>
              <a:schemeClr val="accent1"/>
            </a:solidFill>
          </a:ln>
        </p:spPr>
        <p:txBody>
          <a:bodyPr wrap="square" lIns="101869" tIns="50935" rIns="101869" bIns="50935" rtlCol="0">
            <a:spAutoFit/>
          </a:bodyPr>
          <a:lstStyle/>
          <a:p>
            <a:endParaRPr lang="en-US" sz="1400" b="1" u="sng" dirty="0"/>
          </a:p>
          <a:p>
            <a:r>
              <a:rPr lang="en-US" sz="1400" dirty="0"/>
              <a:t>What </a:t>
            </a:r>
            <a:r>
              <a:rPr lang="en-US" sz="1400" u="sng" dirty="0"/>
              <a:t>contributions</a:t>
            </a:r>
            <a:r>
              <a:rPr lang="en-US" sz="1400" dirty="0"/>
              <a:t> (key ideas) does the text make to support the </a:t>
            </a:r>
            <a:r>
              <a:rPr lang="en-US" sz="1400" u="sng" dirty="0"/>
              <a:t>main idea</a:t>
            </a:r>
            <a:r>
              <a:rPr lang="en-US" sz="1400" b="1" dirty="0"/>
              <a:t>?</a:t>
            </a:r>
          </a:p>
          <a:p>
            <a:endParaRPr lang="en-US" sz="1400" b="1" dirty="0"/>
          </a:p>
          <a:p>
            <a:r>
              <a:rPr lang="en-US" sz="1400" dirty="0"/>
              <a:t>Write </a:t>
            </a:r>
            <a:r>
              <a:rPr lang="en-US" sz="1400" b="1" u="sng" dirty="0"/>
              <a:t>one</a:t>
            </a:r>
            <a:r>
              <a:rPr lang="en-US" sz="1400" dirty="0"/>
              <a:t> new contribution (</a:t>
            </a:r>
            <a:r>
              <a:rPr lang="en-US" sz="1400" u="sng" dirty="0"/>
              <a:t>key idea</a:t>
            </a:r>
            <a:r>
              <a:rPr lang="en-US" sz="1400" dirty="0"/>
              <a:t>) about the </a:t>
            </a:r>
            <a:r>
              <a:rPr lang="en-US" sz="1400" u="sng" dirty="0"/>
              <a:t>main idea</a:t>
            </a:r>
            <a:r>
              <a:rPr lang="en-US" sz="1400" dirty="0"/>
              <a:t>.</a:t>
            </a:r>
          </a:p>
          <a:p>
            <a:endParaRPr lang="en-US" sz="1400" dirty="0"/>
          </a:p>
          <a:p>
            <a:r>
              <a:rPr lang="en-US" sz="1400" dirty="0"/>
              <a:t>_____________________________________________________________________________</a:t>
            </a:r>
          </a:p>
          <a:p>
            <a:endParaRPr lang="en-US" sz="1400" dirty="0"/>
          </a:p>
          <a:p>
            <a:r>
              <a:rPr lang="en-US" sz="1400" dirty="0"/>
              <a:t>_____________________________________________________________________________</a:t>
            </a:r>
          </a:p>
          <a:p>
            <a:endParaRPr lang="en-US" sz="1400" b="1" u="sng" dirty="0"/>
          </a:p>
          <a:p>
            <a:r>
              <a:rPr lang="en-US" sz="1400" b="1" u="sng" dirty="0"/>
              <a:t>Key Details and Examples</a:t>
            </a:r>
          </a:p>
          <a:p>
            <a:endParaRPr lang="en-US" sz="1400" b="1" u="sng" dirty="0"/>
          </a:p>
          <a:p>
            <a:r>
              <a:rPr lang="en-US" sz="1400" dirty="0"/>
              <a:t>What </a:t>
            </a:r>
            <a:r>
              <a:rPr lang="en-US" sz="1400" u="sng" dirty="0"/>
              <a:t>key details</a:t>
            </a:r>
            <a:r>
              <a:rPr lang="en-US" sz="1400" dirty="0"/>
              <a:t> and </a:t>
            </a:r>
            <a:r>
              <a:rPr lang="en-US" sz="1400" u="sng" dirty="0"/>
              <a:t>examples</a:t>
            </a:r>
            <a:r>
              <a:rPr lang="en-US" sz="1400" dirty="0"/>
              <a:t> from the section or paragraph explain more about the new contribution </a:t>
            </a:r>
          </a:p>
          <a:p>
            <a:r>
              <a:rPr lang="en-US" sz="1400" dirty="0"/>
              <a:t>(</a:t>
            </a:r>
            <a:r>
              <a:rPr lang="en-US" sz="1400" u="sng" dirty="0"/>
              <a:t>key idea</a:t>
            </a:r>
            <a:r>
              <a:rPr lang="en-US" sz="1400" dirty="0"/>
              <a:t>)? </a:t>
            </a:r>
          </a:p>
          <a:p>
            <a:endParaRPr lang="en-US" sz="1400" dirty="0"/>
          </a:p>
          <a:p>
            <a:pPr marL="175914" indent="-175914">
              <a:buFont typeface="Arial" panose="020B0604020202020204" pitchFamily="34" charset="0"/>
              <a:buChar char="•"/>
            </a:pPr>
            <a:r>
              <a:rPr lang="en-US" sz="1400" dirty="0"/>
              <a:t>Key Detail or Example ________________________________________________________________________</a:t>
            </a:r>
          </a:p>
          <a:p>
            <a:pPr marL="175914" indent="-175914">
              <a:buFont typeface="Arial" panose="020B0604020202020204" pitchFamily="34" charset="0"/>
              <a:buChar char="•"/>
            </a:pPr>
            <a:endParaRPr lang="en-US" sz="1400" dirty="0"/>
          </a:p>
          <a:p>
            <a:pPr marL="175914" indent="-175914"/>
            <a:r>
              <a:rPr lang="en-US" sz="1400" dirty="0"/>
              <a:t>      ________________________________________________________________________</a:t>
            </a:r>
          </a:p>
          <a:p>
            <a:pPr marL="175914" indent="-175914"/>
            <a:endParaRPr lang="en-US" sz="1400" dirty="0"/>
          </a:p>
          <a:p>
            <a:pPr marL="175914" indent="-175914"/>
            <a:endParaRPr lang="en-US" sz="1400" dirty="0"/>
          </a:p>
          <a:p>
            <a:pPr marL="175914" indent="-175914">
              <a:buFont typeface="Arial" panose="020B0604020202020204" pitchFamily="34" charset="0"/>
              <a:buChar char="•"/>
            </a:pPr>
            <a:r>
              <a:rPr lang="en-US" sz="1400" dirty="0"/>
              <a:t>Key Detail or Example _________________________________________________________________________</a:t>
            </a:r>
          </a:p>
          <a:p>
            <a:pPr marL="175914" indent="-175914"/>
            <a:endParaRPr lang="en-US" sz="1400" dirty="0"/>
          </a:p>
          <a:p>
            <a:pPr marL="175914" indent="-175914"/>
            <a:r>
              <a:rPr lang="en-US" sz="1400" dirty="0"/>
              <a:t>      _________________________________________________________________________</a:t>
            </a:r>
          </a:p>
          <a:p>
            <a:endParaRPr lang="en-US" sz="1400" b="1" u="sng" dirty="0"/>
          </a:p>
          <a:p>
            <a:r>
              <a:rPr lang="en-US" sz="1400" b="1" u="sng" dirty="0"/>
              <a:t>Again and Again</a:t>
            </a:r>
          </a:p>
          <a:p>
            <a:r>
              <a:rPr lang="en-US" sz="1400" dirty="0"/>
              <a:t>What words, phrases or ideas does the author use  again and again?  Write them here.  </a:t>
            </a:r>
          </a:p>
          <a:p>
            <a:r>
              <a:rPr lang="en-US" sz="1400" dirty="0"/>
              <a:t>Think about why the author uses them again and again.</a:t>
            </a:r>
          </a:p>
          <a:p>
            <a:endParaRPr lang="en-US" sz="1400" dirty="0"/>
          </a:p>
          <a:p>
            <a:endParaRPr lang="en-US" sz="1400" dirty="0"/>
          </a:p>
          <a:p>
            <a:endParaRPr lang="en-US" sz="1400" dirty="0"/>
          </a:p>
          <a:p>
            <a:endParaRPr lang="en-US" sz="1400" b="1" u="sng" dirty="0"/>
          </a:p>
          <a:p>
            <a:endParaRPr lang="en-US" sz="1400" b="1" u="sng" dirty="0"/>
          </a:p>
          <a:p>
            <a:r>
              <a:rPr lang="en-US" sz="1400" dirty="0"/>
              <a:t>Write </a:t>
            </a:r>
            <a:r>
              <a:rPr lang="en-US" sz="1400" b="1" u="sng" dirty="0"/>
              <a:t>one conclusion</a:t>
            </a:r>
            <a:r>
              <a:rPr lang="en-US" sz="1400" b="1" dirty="0"/>
              <a:t> </a:t>
            </a:r>
            <a:r>
              <a:rPr lang="en-US" sz="1400" dirty="0"/>
              <a:t>sentence  that tells  the most about the new contribution (</a:t>
            </a:r>
            <a:r>
              <a:rPr lang="en-US" sz="1400" u="sng" dirty="0"/>
              <a:t>key idea)</a:t>
            </a:r>
            <a:r>
              <a:rPr lang="en-US" sz="1400" dirty="0"/>
              <a:t>. </a:t>
            </a:r>
          </a:p>
          <a:p>
            <a:r>
              <a:rPr lang="en-US" sz="1400" dirty="0"/>
              <a:t>Use some of the again and again words or ideas in your summary.</a:t>
            </a:r>
          </a:p>
          <a:p>
            <a:r>
              <a:rPr lang="en-US" sz="1400" dirty="0"/>
              <a:t>____________________________________________________________________________</a:t>
            </a:r>
          </a:p>
          <a:p>
            <a:endParaRPr lang="en-US" sz="1400" dirty="0"/>
          </a:p>
          <a:p>
            <a:r>
              <a:rPr lang="en-US" sz="1400" dirty="0"/>
              <a:t>_____________________________________________________________________________</a:t>
            </a:r>
          </a:p>
        </p:txBody>
      </p:sp>
      <p:sp>
        <p:nvSpPr>
          <p:cNvPr id="6" name="TextBox 5"/>
          <p:cNvSpPr txBox="1"/>
          <p:nvPr/>
        </p:nvSpPr>
        <p:spPr>
          <a:xfrm>
            <a:off x="604520" y="7235912"/>
            <a:ext cx="6217920" cy="1641760"/>
          </a:xfrm>
          <a:prstGeom prst="rect">
            <a:avLst/>
          </a:prstGeom>
          <a:noFill/>
          <a:ln>
            <a:solidFill>
              <a:schemeClr val="accent1"/>
            </a:solidFill>
          </a:ln>
        </p:spPr>
        <p:txBody>
          <a:bodyPr wrap="square" lIns="101869" tIns="50935" rIns="101869" bIns="50935" rtlCol="0">
            <a:spAutoFit/>
          </a:bodyPr>
          <a:lstStyle/>
          <a:p>
            <a:endParaRPr lang="en-US" dirty="0" smtClean="0"/>
          </a:p>
          <a:p>
            <a:endParaRPr lang="en-US" dirty="0" smtClean="0"/>
          </a:p>
          <a:p>
            <a:endParaRPr lang="en-US" dirty="0" smtClean="0"/>
          </a:p>
          <a:p>
            <a:endParaRPr lang="en-US" dirty="0" smtClean="0"/>
          </a:p>
          <a:p>
            <a:endParaRPr lang="en-US" dirty="0" smtClean="0"/>
          </a:p>
        </p:txBody>
      </p:sp>
      <p:sp>
        <p:nvSpPr>
          <p:cNvPr id="8" name="TextBox 7"/>
          <p:cNvSpPr txBox="1"/>
          <p:nvPr/>
        </p:nvSpPr>
        <p:spPr>
          <a:xfrm>
            <a:off x="172720" y="0"/>
            <a:ext cx="7340600" cy="349098"/>
          </a:xfrm>
          <a:prstGeom prst="rect">
            <a:avLst/>
          </a:prstGeom>
          <a:noFill/>
        </p:spPr>
        <p:txBody>
          <a:bodyPr wrap="square" lIns="101869" tIns="50935" rIns="101869" bIns="50935" rtlCol="0">
            <a:spAutoFit/>
          </a:bodyPr>
          <a:lstStyle/>
          <a:p>
            <a:r>
              <a:rPr lang="en-US" sz="1600" dirty="0"/>
              <a:t>Name_________________  Passage________________  Main Idea _______________</a:t>
            </a:r>
          </a:p>
        </p:txBody>
      </p:sp>
      <p:sp>
        <p:nvSpPr>
          <p:cNvPr id="9" name="TextBox 8"/>
          <p:cNvSpPr txBox="1"/>
          <p:nvPr/>
        </p:nvSpPr>
        <p:spPr>
          <a:xfrm>
            <a:off x="204962" y="79829"/>
            <a:ext cx="863600" cy="349098"/>
          </a:xfrm>
          <a:prstGeom prst="rect">
            <a:avLst/>
          </a:prstGeom>
          <a:solidFill>
            <a:schemeClr val="bg2">
              <a:lumMod val="90000"/>
            </a:schemeClr>
          </a:solidFill>
        </p:spPr>
        <p:txBody>
          <a:bodyPr wrap="square" lIns="101869" tIns="50935" rIns="101869" bIns="50935" rtlCol="0">
            <a:spAutoFit/>
          </a:bodyPr>
          <a:lstStyle/>
          <a:p>
            <a:r>
              <a:rPr lang="en-US" sz="1600" b="1" dirty="0"/>
              <a:t>Grade 4</a:t>
            </a:r>
          </a:p>
        </p:txBody>
      </p:sp>
      <p:sp>
        <p:nvSpPr>
          <p:cNvPr id="10" name="Rectangle 9"/>
          <p:cNvSpPr/>
          <p:nvPr/>
        </p:nvSpPr>
        <p:spPr>
          <a:xfrm>
            <a:off x="4836160" y="1508761"/>
            <a:ext cx="2590800" cy="2464616"/>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1100" b="1" dirty="0"/>
              <a:t>Instruct students to </a:t>
            </a:r>
            <a:r>
              <a:rPr lang="en-US" sz="1100" b="1" u="sng" dirty="0"/>
              <a:t>re-read</a:t>
            </a:r>
            <a:r>
              <a:rPr lang="en-US" sz="1100" b="1" dirty="0"/>
              <a:t> a paragraph or section of the text that has strong</a:t>
            </a:r>
            <a:r>
              <a:rPr lang="en-US" sz="1100" b="1" u="sng" dirty="0">
                <a:solidFill>
                  <a:srgbClr val="C00000"/>
                </a:solidFill>
                <a:effectLst>
                  <a:outerShdw blurRad="38100" dist="38100" dir="2700000" algn="tl">
                    <a:srgbClr val="000000">
                      <a:alpha val="43137"/>
                    </a:srgbClr>
                  </a:outerShdw>
                </a:effectLst>
              </a:rPr>
              <a:t> text contributions</a:t>
            </a:r>
            <a:r>
              <a:rPr lang="en-US" sz="1100" b="1" dirty="0"/>
              <a:t> to support a </a:t>
            </a:r>
            <a:r>
              <a:rPr lang="en-US" sz="1100" b="1" u="sng" dirty="0">
                <a:solidFill>
                  <a:srgbClr val="C00000"/>
                </a:solidFill>
                <a:effectLst>
                  <a:outerShdw blurRad="38100" dist="38100" dir="2700000" algn="tl">
                    <a:srgbClr val="000000">
                      <a:alpha val="43137"/>
                    </a:srgbClr>
                  </a:outerShdw>
                </a:effectLst>
              </a:rPr>
              <a:t>key idea</a:t>
            </a:r>
            <a:r>
              <a:rPr lang="en-US" sz="1100" b="1" dirty="0"/>
              <a:t>.</a:t>
            </a:r>
          </a:p>
          <a:p>
            <a:endParaRPr lang="en-US" sz="1100" b="1" dirty="0"/>
          </a:p>
          <a:p>
            <a:r>
              <a:rPr lang="en-US" sz="1100" b="1" dirty="0"/>
              <a:t>Ask, “Does the section or paragraph you chose have a strong statement about the </a:t>
            </a:r>
            <a:r>
              <a:rPr lang="en-US" sz="1100" b="1" u="sng" dirty="0">
                <a:solidFill>
                  <a:srgbClr val="C00000"/>
                </a:solidFill>
                <a:effectLst>
                  <a:outerShdw blurRad="38100" dist="38100" dir="2700000" algn="tl">
                    <a:srgbClr val="000000">
                      <a:alpha val="43137"/>
                    </a:srgbClr>
                  </a:outerShdw>
                </a:effectLst>
              </a:rPr>
              <a:t>main idea</a:t>
            </a:r>
            <a:r>
              <a:rPr lang="en-US" sz="1100" b="1" dirty="0"/>
              <a:t>?” </a:t>
            </a:r>
          </a:p>
          <a:p>
            <a:endParaRPr lang="en-US" sz="1100" b="1" dirty="0"/>
          </a:p>
          <a:p>
            <a:r>
              <a:rPr lang="en-US" sz="1100" b="1" dirty="0"/>
              <a:t>This is a </a:t>
            </a:r>
            <a:r>
              <a:rPr lang="en-US" sz="1100" b="1" u="sng" dirty="0">
                <a:solidFill>
                  <a:srgbClr val="C00000"/>
                </a:solidFill>
                <a:effectLst>
                  <a:outerShdw blurRad="38100" dist="38100" dir="2700000" algn="tl">
                    <a:srgbClr val="000000">
                      <a:alpha val="43137"/>
                    </a:srgbClr>
                  </a:outerShdw>
                </a:effectLst>
              </a:rPr>
              <a:t>contribution</a:t>
            </a:r>
            <a:r>
              <a:rPr lang="en-US" sz="1100" b="1" dirty="0"/>
              <a:t> within a </a:t>
            </a:r>
            <a:r>
              <a:rPr lang="en-US" sz="1100" b="1" u="sng" dirty="0">
                <a:solidFill>
                  <a:srgbClr val="C00000"/>
                </a:solidFill>
                <a:effectLst>
                  <a:outerShdw blurRad="38100" dist="38100" dir="2700000" algn="tl">
                    <a:srgbClr val="000000">
                      <a:alpha val="43137"/>
                    </a:srgbClr>
                  </a:outerShdw>
                </a:effectLst>
              </a:rPr>
              <a:t>key idea</a:t>
            </a:r>
            <a:r>
              <a:rPr lang="en-US" sz="1100" b="1" dirty="0">
                <a:solidFill>
                  <a:srgbClr val="C00000"/>
                </a:solidFill>
                <a:effectLst>
                  <a:outerShdw blurRad="38100" dist="38100" dir="2700000" algn="tl">
                    <a:srgbClr val="000000">
                      <a:alpha val="43137"/>
                    </a:srgbClr>
                  </a:outerShdw>
                </a:effectLst>
              </a:rPr>
              <a:t> </a:t>
            </a:r>
            <a:r>
              <a:rPr lang="en-US" sz="1100" b="1" dirty="0"/>
              <a:t>about the </a:t>
            </a:r>
            <a:r>
              <a:rPr lang="en-US" sz="1100" b="1" u="sng" dirty="0">
                <a:solidFill>
                  <a:srgbClr val="C00000"/>
                </a:solidFill>
                <a:effectLst>
                  <a:outerShdw blurRad="38100" dist="38100" dir="2700000" algn="tl">
                    <a:srgbClr val="000000">
                      <a:alpha val="43137"/>
                    </a:srgbClr>
                  </a:outerShdw>
                </a:effectLst>
              </a:rPr>
              <a:t>main idea</a:t>
            </a:r>
            <a:r>
              <a:rPr lang="en-US" sz="1100" b="1" dirty="0"/>
              <a:t>. (be sure students </a:t>
            </a:r>
          </a:p>
          <a:p>
            <a:r>
              <a:rPr lang="en-US" sz="1100" b="1" dirty="0"/>
              <a:t>can identify the main topic).</a:t>
            </a:r>
          </a:p>
          <a:p>
            <a:endParaRPr lang="en-US" sz="1100" b="1" dirty="0"/>
          </a:p>
          <a:p>
            <a:r>
              <a:rPr lang="en-US" sz="1100" b="1" dirty="0"/>
              <a:t>Have students write </a:t>
            </a:r>
            <a:r>
              <a:rPr lang="en-US" sz="1100" b="1" u="sng" dirty="0">
                <a:solidFill>
                  <a:srgbClr val="C00000"/>
                </a:solidFill>
                <a:effectLst>
                  <a:outerShdw blurRad="38100" dist="38100" dir="2700000" algn="tl">
                    <a:srgbClr val="000000">
                      <a:alpha val="43137"/>
                    </a:srgbClr>
                  </a:outerShdw>
                </a:effectLst>
              </a:rPr>
              <a:t>ONE</a:t>
            </a:r>
            <a:r>
              <a:rPr lang="en-US" sz="1100" b="1" dirty="0">
                <a:solidFill>
                  <a:srgbClr val="C00000"/>
                </a:solidFill>
                <a:effectLst>
                  <a:outerShdw blurRad="38100" dist="38100" dir="2700000" algn="tl">
                    <a:srgbClr val="000000">
                      <a:alpha val="43137"/>
                    </a:srgbClr>
                  </a:outerShdw>
                </a:effectLst>
              </a:rPr>
              <a:t> </a:t>
            </a:r>
            <a:r>
              <a:rPr lang="en-US" sz="1100" b="1" dirty="0"/>
              <a:t>brief sentence about the new  </a:t>
            </a:r>
            <a:r>
              <a:rPr lang="en-US" sz="1100" b="1" u="sng" dirty="0">
                <a:solidFill>
                  <a:srgbClr val="C00000"/>
                </a:solidFill>
                <a:effectLst>
                  <a:outerShdw blurRad="38100" dist="38100" dir="2700000" algn="tl">
                    <a:srgbClr val="000000">
                      <a:alpha val="43137"/>
                    </a:srgbClr>
                  </a:outerShdw>
                </a:effectLst>
              </a:rPr>
              <a:t>contribution</a:t>
            </a:r>
            <a:r>
              <a:rPr lang="en-US" sz="1100" b="1" dirty="0"/>
              <a:t> (</a:t>
            </a:r>
            <a:r>
              <a:rPr lang="en-US" sz="1100" b="1" u="sng" dirty="0">
                <a:solidFill>
                  <a:srgbClr val="C00000"/>
                </a:solidFill>
                <a:effectLst>
                  <a:outerShdw blurRad="38100" dist="38100" dir="2700000" algn="tl">
                    <a:srgbClr val="000000">
                      <a:alpha val="43137"/>
                    </a:srgbClr>
                  </a:outerShdw>
                </a:effectLst>
              </a:rPr>
              <a:t>key idea</a:t>
            </a:r>
            <a:r>
              <a:rPr lang="en-US" sz="1100" b="1" dirty="0">
                <a:solidFill>
                  <a:srgbClr val="C00000"/>
                </a:solidFill>
                <a:effectLst>
                  <a:outerShdw blurRad="38100" dist="38100" dir="2700000" algn="tl">
                    <a:srgbClr val="000000">
                      <a:alpha val="43137"/>
                    </a:srgbClr>
                  </a:outerShdw>
                </a:effectLst>
              </a:rPr>
              <a:t> </a:t>
            </a:r>
            <a:r>
              <a:rPr lang="en-US" sz="1100" b="1" dirty="0"/>
              <a:t>).</a:t>
            </a:r>
          </a:p>
        </p:txBody>
      </p:sp>
      <p:sp>
        <p:nvSpPr>
          <p:cNvPr id="11" name="Rectangle 10"/>
          <p:cNvSpPr/>
          <p:nvPr/>
        </p:nvSpPr>
        <p:spPr>
          <a:xfrm>
            <a:off x="7162483" y="312420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12" name="TextBox 11"/>
          <p:cNvSpPr txBox="1"/>
          <p:nvPr/>
        </p:nvSpPr>
        <p:spPr>
          <a:xfrm>
            <a:off x="1381760" y="1927860"/>
            <a:ext cx="2936240" cy="1320348"/>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69" tIns="50935" rIns="101869" bIns="50935" rtlCol="0">
            <a:spAutoFit/>
          </a:bodyPr>
          <a:lstStyle/>
          <a:p>
            <a:r>
              <a:rPr lang="en-US" sz="1300" b="1" dirty="0"/>
              <a:t>In fourth grade CCSS refers to key ideas as part of </a:t>
            </a:r>
            <a:r>
              <a:rPr lang="en-US" sz="1300" b="1" u="sng" dirty="0"/>
              <a:t>text contributions</a:t>
            </a:r>
            <a:r>
              <a:rPr lang="en-US" sz="1300" b="1" dirty="0"/>
              <a:t> (a strong and specific support of a key idea).Use both terms when discussing key ideas, as students may need the continued reference.</a:t>
            </a:r>
          </a:p>
        </p:txBody>
      </p:sp>
      <p:sp>
        <p:nvSpPr>
          <p:cNvPr id="13" name="Rectangle 12"/>
          <p:cNvSpPr/>
          <p:nvPr/>
        </p:nvSpPr>
        <p:spPr>
          <a:xfrm>
            <a:off x="2808575" y="4021897"/>
            <a:ext cx="3713480" cy="2295339"/>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1100" b="1" dirty="0"/>
              <a:t>Ask students to look for </a:t>
            </a:r>
            <a:r>
              <a:rPr lang="en-US" sz="1100" b="1" u="sng" dirty="0">
                <a:solidFill>
                  <a:srgbClr val="C00000"/>
                </a:solidFill>
                <a:effectLst>
                  <a:outerShdw blurRad="38100" dist="38100" dir="2700000" algn="tl">
                    <a:srgbClr val="000000">
                      <a:alpha val="43137"/>
                    </a:srgbClr>
                  </a:outerShdw>
                </a:effectLst>
              </a:rPr>
              <a:t>key details</a:t>
            </a:r>
            <a:r>
              <a:rPr lang="en-US" sz="1100" b="1" dirty="0"/>
              <a:t>  and </a:t>
            </a:r>
            <a:r>
              <a:rPr lang="en-US" sz="1100" b="1" u="sng" dirty="0">
                <a:solidFill>
                  <a:srgbClr val="C00000"/>
                </a:solidFill>
                <a:effectLst>
                  <a:outerShdw blurRad="38100" dist="38100" dir="2700000" algn="tl">
                    <a:srgbClr val="000000">
                      <a:alpha val="43137"/>
                    </a:srgbClr>
                  </a:outerShdw>
                </a:effectLst>
              </a:rPr>
              <a:t>examples</a:t>
            </a:r>
            <a:r>
              <a:rPr lang="en-US" sz="1100" b="1" dirty="0">
                <a:solidFill>
                  <a:srgbClr val="C00000"/>
                </a:solidFill>
                <a:effectLst>
                  <a:outerShdw blurRad="38100" dist="38100" dir="2700000" algn="tl">
                    <a:srgbClr val="000000">
                      <a:alpha val="43137"/>
                    </a:srgbClr>
                  </a:outerShdw>
                </a:effectLst>
              </a:rPr>
              <a:t> </a:t>
            </a:r>
            <a:r>
              <a:rPr lang="en-US" sz="1100" b="1" dirty="0"/>
              <a:t>that </a:t>
            </a:r>
            <a:r>
              <a:rPr lang="en-US" sz="1100" b="1" u="sng" dirty="0"/>
              <a:t>explain more</a:t>
            </a:r>
            <a:r>
              <a:rPr lang="en-US" sz="1100" b="1" dirty="0"/>
              <a:t> about the new strong </a:t>
            </a:r>
            <a:r>
              <a:rPr lang="en-US" sz="1100" b="1" u="sng" dirty="0">
                <a:solidFill>
                  <a:srgbClr val="C00000"/>
                </a:solidFill>
                <a:effectLst>
                  <a:outerShdw blurRad="38100" dist="38100" dir="2700000" algn="tl">
                    <a:srgbClr val="000000">
                      <a:alpha val="43137"/>
                    </a:srgbClr>
                  </a:outerShdw>
                </a:effectLst>
              </a:rPr>
              <a:t>contribution</a:t>
            </a:r>
            <a:r>
              <a:rPr lang="en-US" sz="1100" b="1" dirty="0"/>
              <a:t> (</a:t>
            </a:r>
            <a:r>
              <a:rPr lang="en-US" sz="1100" b="1" u="sng" dirty="0">
                <a:solidFill>
                  <a:srgbClr val="C00000"/>
                </a:solidFill>
                <a:effectLst>
                  <a:outerShdw blurRad="38100" dist="38100" dir="2700000" algn="tl">
                    <a:srgbClr val="000000">
                      <a:alpha val="43137"/>
                    </a:srgbClr>
                  </a:outerShdw>
                </a:effectLst>
              </a:rPr>
              <a:t>key idea</a:t>
            </a:r>
            <a:r>
              <a:rPr lang="en-US" sz="1100" b="1" dirty="0"/>
              <a:t>.)</a:t>
            </a:r>
          </a:p>
          <a:p>
            <a:endParaRPr lang="en-US" sz="1100" b="1" dirty="0"/>
          </a:p>
          <a:p>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effectLst>
                  <a:outerShdw blurRad="38100" dist="38100" dir="2700000" algn="tl">
                    <a:srgbClr val="000000">
                      <a:alpha val="43137"/>
                    </a:srgbClr>
                  </a:outerShdw>
                </a:effectLst>
              </a:rPr>
              <a:t> </a:t>
            </a:r>
            <a:r>
              <a:rPr lang="en-US" sz="1100" b="1" dirty="0"/>
              <a:t>are reasons that support the new </a:t>
            </a:r>
            <a:r>
              <a:rPr lang="en-US" sz="1100" b="1" u="sng" dirty="0">
                <a:solidFill>
                  <a:srgbClr val="C00000"/>
                </a:solidFill>
                <a:effectLst>
                  <a:outerShdw blurRad="38100" dist="38100" dir="2700000" algn="tl">
                    <a:srgbClr val="000000">
                      <a:alpha val="43137"/>
                    </a:srgbClr>
                  </a:outerShdw>
                </a:effectLst>
              </a:rPr>
              <a:t>contribution</a:t>
            </a:r>
            <a:r>
              <a:rPr lang="en-US" sz="1100" b="1" dirty="0"/>
              <a:t> (</a:t>
            </a:r>
            <a:r>
              <a:rPr lang="en-US" sz="1100" b="1" u="sng" dirty="0">
                <a:solidFill>
                  <a:srgbClr val="C00000"/>
                </a:solidFill>
                <a:effectLst>
                  <a:outerShdw blurRad="38100" dist="38100" dir="2700000" algn="tl">
                    <a:srgbClr val="000000">
                      <a:alpha val="43137"/>
                    </a:srgbClr>
                  </a:outerShdw>
                </a:effectLst>
              </a:rPr>
              <a:t>key idea)</a:t>
            </a:r>
            <a:r>
              <a:rPr lang="en-US" sz="1100" b="1" dirty="0"/>
              <a:t>. Instruct students to write  2 brief key details or examples that support the key idea.</a:t>
            </a:r>
          </a:p>
          <a:p>
            <a:endParaRPr lang="en-US" sz="1100" b="1" dirty="0"/>
          </a:p>
          <a:p>
            <a:r>
              <a:rPr lang="en-US" sz="1100" b="1" dirty="0"/>
              <a:t> Example: if the main topic is about dogs and...</a:t>
            </a:r>
          </a:p>
          <a:p>
            <a:endParaRPr lang="en-US" sz="1100" b="1" dirty="0"/>
          </a:p>
          <a:p>
            <a:r>
              <a:rPr lang="en-US" sz="1100" b="1" dirty="0"/>
              <a:t>“The dog likes to play,” (is the new </a:t>
            </a:r>
            <a:r>
              <a:rPr lang="en-US" sz="1100" b="1" u="sng" dirty="0">
                <a:solidFill>
                  <a:srgbClr val="C00000"/>
                </a:solidFill>
                <a:effectLst>
                  <a:outerShdw blurRad="38100" dist="38100" dir="2700000" algn="tl">
                    <a:srgbClr val="000000">
                      <a:alpha val="43137"/>
                    </a:srgbClr>
                  </a:outerShdw>
                </a:effectLst>
              </a:rPr>
              <a:t>contribution</a:t>
            </a:r>
            <a:r>
              <a:rPr lang="en-US" sz="1100" dirty="0"/>
              <a:t> (</a:t>
            </a:r>
            <a:r>
              <a:rPr lang="en-US" sz="1100" b="1" u="sng" dirty="0">
                <a:solidFill>
                  <a:srgbClr val="C00000"/>
                </a:solidFill>
                <a:effectLst>
                  <a:outerShdw blurRad="38100" dist="38100" dir="2700000" algn="tl">
                    <a:srgbClr val="000000">
                      <a:alpha val="43137"/>
                    </a:srgbClr>
                  </a:outerShdw>
                </a:effectLst>
              </a:rPr>
              <a:t>key Idea</a:t>
            </a:r>
            <a:r>
              <a:rPr lang="en-US" sz="1100" b="1" dirty="0"/>
              <a:t>),</a:t>
            </a:r>
          </a:p>
          <a:p>
            <a:r>
              <a:rPr lang="en-US" sz="1100" b="1" dirty="0"/>
              <a:t>Then some </a:t>
            </a:r>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rPr>
              <a:t> </a:t>
            </a:r>
            <a:r>
              <a:rPr lang="en-US" sz="1100" b="1" dirty="0"/>
              <a:t>might be:</a:t>
            </a:r>
          </a:p>
          <a:p>
            <a:pPr>
              <a:buFont typeface="Arial" pitchFamily="34" charset="0"/>
              <a:buChar char="•"/>
            </a:pPr>
            <a:r>
              <a:rPr lang="en-US" sz="1100" b="1" dirty="0"/>
              <a:t> the dog likes to play fetch.</a:t>
            </a:r>
          </a:p>
          <a:p>
            <a:pPr>
              <a:buFont typeface="Arial" pitchFamily="34" charset="0"/>
              <a:buChar char="•"/>
            </a:pPr>
            <a:r>
              <a:rPr lang="en-US" sz="1100" b="1" dirty="0"/>
              <a:t> the dog likes to play with the ball.</a:t>
            </a:r>
          </a:p>
        </p:txBody>
      </p:sp>
      <p:sp>
        <p:nvSpPr>
          <p:cNvPr id="14" name="Rectangle 13"/>
          <p:cNvSpPr/>
          <p:nvPr/>
        </p:nvSpPr>
        <p:spPr>
          <a:xfrm>
            <a:off x="6262976" y="4943917"/>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15" name="Rectangle 14"/>
          <p:cNvSpPr/>
          <p:nvPr/>
        </p:nvSpPr>
        <p:spPr>
          <a:xfrm>
            <a:off x="345440" y="7079484"/>
            <a:ext cx="2849880" cy="1279676"/>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1100" b="1" dirty="0"/>
              <a:t>Have students re-read the paragraph or section they wrote about and write words or ideas they see </a:t>
            </a:r>
            <a:r>
              <a:rPr lang="en-US" sz="1100" b="1" u="sng" dirty="0">
                <a:solidFill>
                  <a:srgbClr val="C00000"/>
                </a:solidFill>
                <a:effectLst>
                  <a:outerShdw blurRad="38100" dist="38100" dir="2700000" algn="tl">
                    <a:srgbClr val="000000">
                      <a:alpha val="43137"/>
                    </a:srgbClr>
                  </a:outerShdw>
                </a:effectLst>
              </a:rPr>
              <a:t>Again and Again</a:t>
            </a:r>
            <a:r>
              <a:rPr lang="en-US" sz="1100" b="1" dirty="0"/>
              <a:t>, in the box.</a:t>
            </a:r>
          </a:p>
          <a:p>
            <a:r>
              <a:rPr lang="en-US" sz="1100" b="1" dirty="0"/>
              <a:t> </a:t>
            </a:r>
          </a:p>
          <a:p>
            <a:r>
              <a:rPr lang="en-US" sz="1100" b="1" dirty="0"/>
              <a:t>Explain, “When </a:t>
            </a:r>
            <a:r>
              <a:rPr lang="en-US" sz="1100" b="1" dirty="0" smtClean="0"/>
              <a:t>author</a:t>
            </a:r>
            <a:r>
              <a:rPr lang="en-US" sz="1100" b="1" dirty="0"/>
              <a:t>s</a:t>
            </a:r>
            <a:r>
              <a:rPr lang="en-US" sz="1100" b="1" dirty="0" smtClean="0"/>
              <a:t> </a:t>
            </a:r>
            <a:r>
              <a:rPr lang="en-US" sz="1100" b="1" dirty="0"/>
              <a:t>use the same words, phrases or ideas </a:t>
            </a:r>
            <a:r>
              <a:rPr lang="en-US" sz="1100" b="1" u="sng" dirty="0">
                <a:solidFill>
                  <a:srgbClr val="C00000"/>
                </a:solidFill>
                <a:effectLst>
                  <a:outerShdw blurRad="38100" dist="38100" dir="2700000" algn="tl">
                    <a:srgbClr val="000000">
                      <a:alpha val="43137"/>
                    </a:srgbClr>
                  </a:outerShdw>
                </a:effectLst>
              </a:rPr>
              <a:t>Again and Again</a:t>
            </a:r>
            <a:r>
              <a:rPr lang="en-US" sz="1100" b="1" dirty="0">
                <a:solidFill>
                  <a:srgbClr val="C00000"/>
                </a:solidFill>
                <a:effectLst>
                  <a:outerShdw blurRad="38100" dist="38100" dir="2700000" algn="tl">
                    <a:srgbClr val="000000">
                      <a:alpha val="43137"/>
                    </a:srgbClr>
                  </a:outerShdw>
                </a:effectLst>
              </a:rPr>
              <a:t> </a:t>
            </a:r>
            <a:r>
              <a:rPr lang="en-US" sz="1100" b="1" dirty="0"/>
              <a:t>ask yourself “why?”  It means something is important.”</a:t>
            </a:r>
          </a:p>
        </p:txBody>
      </p:sp>
      <p:sp>
        <p:nvSpPr>
          <p:cNvPr id="16" name="Rectangle 15"/>
          <p:cNvSpPr/>
          <p:nvPr/>
        </p:nvSpPr>
        <p:spPr>
          <a:xfrm>
            <a:off x="3076576" y="7932539"/>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19" name="Rectangle 18"/>
          <p:cNvSpPr/>
          <p:nvPr/>
        </p:nvSpPr>
        <p:spPr>
          <a:xfrm>
            <a:off x="4135834" y="6621782"/>
            <a:ext cx="3291126" cy="178750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1100" b="1" dirty="0"/>
              <a:t>Instruct students to look at the again and again words or phrases, ask “Do you see some of the again and again words or ideas in the key idea or key detail sentences you wrote? Can the words help you write </a:t>
            </a:r>
            <a:r>
              <a:rPr lang="en-US" sz="1100" b="1" u="sng" dirty="0">
                <a:solidFill>
                  <a:srgbClr val="C00000"/>
                </a:solidFill>
                <a:effectLst>
                  <a:outerShdw blurRad="38100" dist="38100" dir="2700000" algn="tl">
                    <a:srgbClr val="000000">
                      <a:alpha val="43137"/>
                    </a:srgbClr>
                  </a:outerShdw>
                </a:effectLst>
              </a:rPr>
              <a:t>one conclusion</a:t>
            </a:r>
            <a:r>
              <a:rPr lang="en-US" sz="1100" b="1" dirty="0"/>
              <a:t> sentence that summarizes the contribution (key idea ) and key details? ”</a:t>
            </a:r>
          </a:p>
          <a:p>
            <a:endParaRPr lang="en-US" sz="1100" b="1" dirty="0"/>
          </a:p>
          <a:p>
            <a:r>
              <a:rPr lang="en-US" sz="1100" b="1" dirty="0"/>
              <a:t>Summarizing is a big part of writing conclusions.  It is an </a:t>
            </a:r>
            <a:r>
              <a:rPr lang="en-US" sz="1100" b="1" u="sng" dirty="0"/>
              <a:t>extremely important</a:t>
            </a:r>
            <a:r>
              <a:rPr lang="en-US" sz="1100" b="1" dirty="0"/>
              <a:t> strategy for students to learn in order to use research skills effectively.</a:t>
            </a:r>
          </a:p>
        </p:txBody>
      </p:sp>
      <p:sp>
        <p:nvSpPr>
          <p:cNvPr id="18" name="Rectangle 17"/>
          <p:cNvSpPr/>
          <p:nvPr/>
        </p:nvSpPr>
        <p:spPr>
          <a:xfrm>
            <a:off x="7081521" y="8160657"/>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effectLst>
                  <a:outerShdw blurRad="38100" dist="38100" dir="2700000" algn="tl">
                    <a:srgbClr val="000000">
                      <a:alpha val="43137"/>
                    </a:srgbClr>
                  </a:outerShdw>
                </a:effectLst>
              </a:rPr>
              <a:t>4</a:t>
            </a:r>
            <a:endParaRPr lang="en-US" b="1" dirty="0">
              <a:effectLst>
                <a:outerShdw blurRad="38100" dist="38100" dir="2700000" algn="tl">
                  <a:srgbClr val="000000">
                    <a:alpha val="43137"/>
                  </a:srgbClr>
                </a:outerShdw>
              </a:effectLst>
            </a:endParaRPr>
          </a:p>
        </p:txBody>
      </p:sp>
      <p:sp>
        <p:nvSpPr>
          <p:cNvPr id="21" name="Rectangle 20"/>
          <p:cNvSpPr/>
          <p:nvPr/>
        </p:nvSpPr>
        <p:spPr>
          <a:xfrm>
            <a:off x="2072640" y="8549641"/>
            <a:ext cx="5354320" cy="1171954"/>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700" b="1" u="sng" dirty="0">
                <a:solidFill>
                  <a:srgbClr val="002060"/>
                </a:solidFill>
              </a:rPr>
              <a:t>Differentiation</a:t>
            </a:r>
            <a:r>
              <a:rPr lang="en-US" sz="700" b="1" dirty="0">
                <a:solidFill>
                  <a:srgbClr val="002060"/>
                </a:solidFill>
              </a:rPr>
              <a:t>:</a:t>
            </a:r>
          </a:p>
          <a:p>
            <a:r>
              <a:rPr lang="en-US" sz="700" b="1" dirty="0">
                <a:solidFill>
                  <a:srgbClr val="002060"/>
                </a:solidFill>
              </a:rPr>
              <a:t>Students who need more  pages – print as many as needed. Students who would benefit from enrichment can continue on with more sections or paragraphs. Students who need more direct instruction – teach each part as a in mini lesson.  These concepts can be taught separately:</a:t>
            </a:r>
          </a:p>
          <a:p>
            <a:pPr marL="413726" indent="-175914">
              <a:buFont typeface="Arial" panose="020B0604020202020204" pitchFamily="34" charset="0"/>
              <a:buChar char="•"/>
            </a:pPr>
            <a:r>
              <a:rPr lang="en-US" sz="700" b="1" dirty="0">
                <a:solidFill>
                  <a:srgbClr val="002060"/>
                </a:solidFill>
              </a:rPr>
              <a:t>Main Topic</a:t>
            </a:r>
          </a:p>
          <a:p>
            <a:pPr marL="413726" indent="-175914">
              <a:buFont typeface="Arial" panose="020B0604020202020204" pitchFamily="34" charset="0"/>
              <a:buChar char="•"/>
            </a:pPr>
            <a:r>
              <a:rPr lang="en-US" sz="700" b="1" dirty="0">
                <a:solidFill>
                  <a:srgbClr val="002060"/>
                </a:solidFill>
              </a:rPr>
              <a:t>Contribution (key idea)</a:t>
            </a:r>
          </a:p>
          <a:p>
            <a:pPr marL="413726" indent="-175914">
              <a:buFont typeface="Arial" panose="020B0604020202020204" pitchFamily="34" charset="0"/>
              <a:buChar char="•"/>
            </a:pPr>
            <a:r>
              <a:rPr lang="en-US" sz="700" b="1" dirty="0">
                <a:solidFill>
                  <a:srgbClr val="002060"/>
                </a:solidFill>
              </a:rPr>
              <a:t>Key Details  Examples</a:t>
            </a:r>
          </a:p>
          <a:p>
            <a:pPr marL="413726" indent="-175914">
              <a:buFont typeface="Arial" panose="020B0604020202020204" pitchFamily="34" charset="0"/>
              <a:buChar char="•"/>
            </a:pPr>
            <a:r>
              <a:rPr lang="en-US" sz="700" b="1" dirty="0">
                <a:solidFill>
                  <a:srgbClr val="002060"/>
                </a:solidFill>
              </a:rPr>
              <a:t>Again and Again</a:t>
            </a:r>
          </a:p>
          <a:p>
            <a:pPr marL="413726" indent="-175914">
              <a:buFont typeface="Arial" panose="020B0604020202020204" pitchFamily="34" charset="0"/>
              <a:buChar char="•"/>
            </a:pPr>
            <a:r>
              <a:rPr lang="en-US" sz="700" b="1" dirty="0">
                <a:solidFill>
                  <a:srgbClr val="002060"/>
                </a:solidFill>
              </a:rPr>
              <a:t>Conclusions - Summarizing</a:t>
            </a:r>
          </a:p>
          <a:p>
            <a:r>
              <a:rPr lang="en-US" sz="700" b="1" dirty="0">
                <a:solidFill>
                  <a:srgbClr val="002060"/>
                </a:solidFill>
              </a:rPr>
              <a:t>ELL Students may need each part taught using language (sentence) frames emphasizing transitional words. </a:t>
            </a:r>
          </a:p>
        </p:txBody>
      </p:sp>
      <p:sp>
        <p:nvSpPr>
          <p:cNvPr id="22" name="TextBox 21"/>
          <p:cNvSpPr txBox="1"/>
          <p:nvPr/>
        </p:nvSpPr>
        <p:spPr>
          <a:xfrm>
            <a:off x="172720" y="4442462"/>
            <a:ext cx="2418080" cy="1333983"/>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69" tIns="50935" rIns="101869" bIns="50935" rtlCol="0">
            <a:spAutoFit/>
          </a:bodyPr>
          <a:lstStyle/>
          <a:p>
            <a:r>
              <a:rPr lang="en-US" dirty="0" smtClean="0"/>
              <a:t>Remember students will need to have a note-taking form for each passage.</a:t>
            </a:r>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2515504007"/>
              </p:ext>
            </p:extLst>
          </p:nvPr>
        </p:nvGraphicFramePr>
        <p:xfrm>
          <a:off x="2072643" y="68577"/>
          <a:ext cx="5570225" cy="601980"/>
        </p:xfrm>
        <a:graphic>
          <a:graphicData uri="http://schemas.openxmlformats.org/drawingml/2006/table">
            <a:tbl>
              <a:tblPr firstRow="1" bandRow="1">
                <a:tableStyleId>{5940675A-B579-460E-94D1-54222C63F5DA}</a:tableStyleId>
              </a:tblPr>
              <a:tblGrid>
                <a:gridCol w="566739"/>
                <a:gridCol w="971550"/>
                <a:gridCol w="870347"/>
                <a:gridCol w="728664"/>
                <a:gridCol w="829866"/>
                <a:gridCol w="809625"/>
                <a:gridCol w="793434"/>
              </a:tblGrid>
              <a:tr h="242316">
                <a:tc rowSpan="2">
                  <a:txBody>
                    <a:bodyPr/>
                    <a:lstStyle/>
                    <a:p>
                      <a:pPr algn="ctr"/>
                      <a:r>
                        <a:rPr lang="en-US" sz="1500" b="1" dirty="0" smtClean="0"/>
                        <a:t>R</a:t>
                      </a:r>
                      <a:r>
                        <a:rPr lang="en-US" sz="1500" b="1" baseline="0" dirty="0" smtClean="0"/>
                        <a:t> </a:t>
                      </a:r>
                      <a:r>
                        <a:rPr lang="en-US" sz="1500" b="1" dirty="0" smtClean="0"/>
                        <a:t>E-</a:t>
                      </a:r>
                    </a:p>
                    <a:p>
                      <a:pPr algn="ctr"/>
                      <a:r>
                        <a:rPr lang="en-US" sz="1300" b="1" i="1" dirty="0" smtClean="0">
                          <a:solidFill>
                            <a:srgbClr val="FF0000"/>
                          </a:solidFill>
                        </a:rPr>
                        <a:t>read</a:t>
                      </a:r>
                      <a:endParaRPr lang="en-US" sz="13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b="1" dirty="0" smtClean="0"/>
                        <a:t>S</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A</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R</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C</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H</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4">
                <a:tc vMerge="1">
                  <a:txBody>
                    <a:bodyPr/>
                    <a:lstStyle/>
                    <a:p>
                      <a:endParaRPr lang="en-US" sz="1200" b="1"/>
                    </a:p>
                  </a:txBody>
                  <a:tcPr anchor="ctr">
                    <a:solidFill>
                      <a:schemeClr val="bg1"/>
                    </a:solidFill>
                  </a:tcPr>
                </a:tc>
                <a:tc>
                  <a:txBody>
                    <a:bodyPr/>
                    <a:lstStyle/>
                    <a:p>
                      <a:r>
                        <a:rPr lang="en-US" sz="800" b="1" dirty="0" smtClean="0"/>
                        <a:t>SOMETHING NEW</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r>
                        <a:rPr lang="en-US" sz="800" b="1" dirty="0" smtClean="0"/>
                        <a:t>EXPLAIN</a:t>
                      </a:r>
                      <a:r>
                        <a:rPr lang="en-US" sz="800" b="1" baseline="0" dirty="0" smtClean="0"/>
                        <a:t> MORE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r>
                        <a:rPr lang="en-US" sz="800" b="1" dirty="0" smtClean="0"/>
                        <a:t>AGAIN</a:t>
                      </a:r>
                      <a:r>
                        <a:rPr lang="en-US" sz="800" b="1" baseline="0" dirty="0" smtClean="0"/>
                        <a:t> and AGAIN</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r>
                        <a:rPr lang="en-US" sz="800" b="1" dirty="0" smtClean="0"/>
                        <a:t>RELEVANT</a:t>
                      </a:r>
                      <a:r>
                        <a:rPr lang="en-US" sz="800" b="1" baseline="0" dirty="0" smtClean="0"/>
                        <a:t> OR NOT?</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r>
                        <a:rPr lang="en-US" sz="800" b="1" dirty="0" smtClean="0"/>
                        <a:t>CONCLUDE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US" sz="800" b="1" dirty="0" smtClean="0"/>
                        <a:t>HAVE EVIDENCE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2" name="Slide Number Placeholder 1"/>
          <p:cNvSpPr>
            <a:spLocks noGrp="1"/>
          </p:cNvSpPr>
          <p:nvPr>
            <p:ph type="sldNum" sz="quarter" idx="12"/>
          </p:nvPr>
        </p:nvSpPr>
        <p:spPr/>
        <p:txBody>
          <a:bodyPr/>
          <a:lstStyle/>
          <a:p>
            <a:fld id="{F177B04D-AEB5-43ED-B9BA-B3D1EC9C9067}" type="slidenum">
              <a:rPr lang="en-US" smtClean="0"/>
              <a:pPr/>
              <a:t>13</a:t>
            </a:fld>
            <a:endParaRPr lang="en-US" dirty="0"/>
          </a:p>
        </p:txBody>
      </p:sp>
    </p:spTree>
    <p:extLst>
      <p:ext uri="{BB962C8B-B14F-4D97-AF65-F5344CB8AC3E}">
        <p14:creationId xmlns:p14="http://schemas.microsoft.com/office/powerpoint/2010/main" val="2454163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477" y="881844"/>
            <a:ext cx="7340602" cy="9124023"/>
          </a:xfrm>
          <a:prstGeom prst="rect">
            <a:avLst/>
          </a:prstGeom>
          <a:solidFill>
            <a:schemeClr val="bg1"/>
          </a:solidFill>
          <a:ln>
            <a:solidFill>
              <a:schemeClr val="accent1"/>
            </a:solidFill>
          </a:ln>
        </p:spPr>
        <p:txBody>
          <a:bodyPr wrap="square" lIns="101869" tIns="50935" rIns="101869" bIns="50935" rtlCol="0">
            <a:spAutoFit/>
          </a:bodyPr>
          <a:lstStyle/>
          <a:p>
            <a:endParaRPr lang="en-US" sz="1400" b="1" u="sng" dirty="0"/>
          </a:p>
          <a:p>
            <a:r>
              <a:rPr lang="en-US" sz="1400" dirty="0"/>
              <a:t>What </a:t>
            </a:r>
            <a:r>
              <a:rPr lang="en-US" sz="1400" u="sng" dirty="0"/>
              <a:t>contributions</a:t>
            </a:r>
            <a:r>
              <a:rPr lang="en-US" sz="1400" dirty="0"/>
              <a:t> (key ideas) does the text make to support the </a:t>
            </a:r>
            <a:r>
              <a:rPr lang="en-US" sz="1400" u="sng" dirty="0"/>
              <a:t>main idea</a:t>
            </a:r>
            <a:r>
              <a:rPr lang="en-US" sz="1400" b="1" dirty="0"/>
              <a:t>?</a:t>
            </a:r>
          </a:p>
          <a:p>
            <a:endParaRPr lang="en-US" sz="1400" b="1" dirty="0"/>
          </a:p>
          <a:p>
            <a:r>
              <a:rPr lang="en-US" sz="1400" dirty="0"/>
              <a:t>Write </a:t>
            </a:r>
            <a:r>
              <a:rPr lang="en-US" sz="1400" b="1" u="sng" dirty="0"/>
              <a:t>one</a:t>
            </a:r>
            <a:r>
              <a:rPr lang="en-US" sz="1400" dirty="0"/>
              <a:t> new contribution (</a:t>
            </a:r>
            <a:r>
              <a:rPr lang="en-US" sz="1400" u="sng" dirty="0"/>
              <a:t>key idea</a:t>
            </a:r>
            <a:r>
              <a:rPr lang="en-US" sz="1400" dirty="0"/>
              <a:t>) about the </a:t>
            </a:r>
            <a:r>
              <a:rPr lang="en-US" sz="1400" u="sng" dirty="0"/>
              <a:t>main idea</a:t>
            </a:r>
            <a:r>
              <a:rPr lang="en-US" sz="1400" dirty="0"/>
              <a:t>.</a:t>
            </a:r>
          </a:p>
          <a:p>
            <a:endParaRPr lang="en-US" sz="1400" dirty="0"/>
          </a:p>
          <a:p>
            <a:r>
              <a:rPr lang="en-US" sz="1400" dirty="0"/>
              <a:t>_____________________________________________________________________________</a:t>
            </a:r>
          </a:p>
          <a:p>
            <a:endParaRPr lang="en-US" sz="1400" dirty="0"/>
          </a:p>
          <a:p>
            <a:r>
              <a:rPr lang="en-US" sz="1400" dirty="0"/>
              <a:t>_____________________________________________________________________________</a:t>
            </a:r>
          </a:p>
          <a:p>
            <a:endParaRPr lang="en-US" sz="1400" b="1" u="sng" dirty="0"/>
          </a:p>
          <a:p>
            <a:r>
              <a:rPr lang="en-US" sz="1400" b="1" u="sng" dirty="0"/>
              <a:t>Key Details and Examples</a:t>
            </a:r>
          </a:p>
          <a:p>
            <a:endParaRPr lang="en-US" sz="1400" b="1" u="sng" dirty="0"/>
          </a:p>
          <a:p>
            <a:r>
              <a:rPr lang="en-US" sz="1400" dirty="0"/>
              <a:t>What </a:t>
            </a:r>
            <a:r>
              <a:rPr lang="en-US" sz="1400" u="sng" dirty="0"/>
              <a:t>key details</a:t>
            </a:r>
            <a:r>
              <a:rPr lang="en-US" sz="1400" dirty="0"/>
              <a:t> or </a:t>
            </a:r>
            <a:r>
              <a:rPr lang="en-US" sz="1400" u="sng" dirty="0"/>
              <a:t>examples</a:t>
            </a:r>
            <a:r>
              <a:rPr lang="en-US" sz="1400" dirty="0"/>
              <a:t> from the section or paragraph explain more about the new </a:t>
            </a:r>
            <a:r>
              <a:rPr lang="en-US" sz="1400" u="sng" dirty="0"/>
              <a:t>contribution</a:t>
            </a:r>
            <a:r>
              <a:rPr lang="en-US" sz="1400" dirty="0"/>
              <a:t> (</a:t>
            </a:r>
            <a:r>
              <a:rPr lang="en-US" sz="1400" u="sng" dirty="0"/>
              <a:t>key idea</a:t>
            </a:r>
            <a:r>
              <a:rPr lang="en-US" sz="1400" dirty="0"/>
              <a:t>)? </a:t>
            </a:r>
          </a:p>
          <a:p>
            <a:endParaRPr lang="en-US" sz="1400" dirty="0"/>
          </a:p>
          <a:p>
            <a:pPr marL="175914" indent="-175914">
              <a:buFont typeface="Arial" panose="020B0604020202020204" pitchFamily="34" charset="0"/>
              <a:buChar char="•"/>
            </a:pPr>
            <a:r>
              <a:rPr lang="en-US" sz="1400" dirty="0"/>
              <a:t>Key Detail or Example ________________________________________________________________________</a:t>
            </a:r>
          </a:p>
          <a:p>
            <a:pPr marL="175914" indent="-175914">
              <a:buFont typeface="Arial" panose="020B0604020202020204" pitchFamily="34" charset="0"/>
              <a:buChar char="•"/>
            </a:pPr>
            <a:endParaRPr lang="en-US" sz="1400" dirty="0"/>
          </a:p>
          <a:p>
            <a:pPr marL="175914" indent="-175914"/>
            <a:r>
              <a:rPr lang="en-US" sz="1400" dirty="0"/>
              <a:t>      ________________________________________________________________________</a:t>
            </a:r>
          </a:p>
          <a:p>
            <a:pPr marL="175914" indent="-175914"/>
            <a:endParaRPr lang="en-US" sz="1400" dirty="0"/>
          </a:p>
          <a:p>
            <a:pPr marL="175914" indent="-175914">
              <a:buFont typeface="Arial" panose="020B0604020202020204" pitchFamily="34" charset="0"/>
              <a:buChar char="•"/>
            </a:pPr>
            <a:r>
              <a:rPr lang="en-US" sz="1400" dirty="0"/>
              <a:t>Key Detail or Example _________________________________________________________________________</a:t>
            </a:r>
          </a:p>
          <a:p>
            <a:pPr marL="175914" indent="-175914"/>
            <a:endParaRPr lang="en-US" sz="1400" dirty="0"/>
          </a:p>
          <a:p>
            <a:pPr marL="175914" indent="-175914"/>
            <a:r>
              <a:rPr lang="en-US" sz="1400" dirty="0"/>
              <a:t>      _________________________________________________________________________</a:t>
            </a:r>
          </a:p>
          <a:p>
            <a:endParaRPr lang="en-US" sz="1400" b="1" u="sng" dirty="0"/>
          </a:p>
          <a:p>
            <a:r>
              <a:rPr lang="en-US" sz="1400" b="1" u="sng" dirty="0"/>
              <a:t>Again and Again</a:t>
            </a:r>
          </a:p>
          <a:p>
            <a:r>
              <a:rPr lang="en-US" sz="1400" dirty="0"/>
              <a:t>What words, phrases or ideas does the author use  again and again?  Write them here.  </a:t>
            </a:r>
          </a:p>
          <a:p>
            <a:r>
              <a:rPr lang="en-US" sz="1400" dirty="0"/>
              <a:t>Think about why the author uses them again and again.</a:t>
            </a:r>
          </a:p>
          <a:p>
            <a:endParaRPr lang="en-US" sz="1400" dirty="0"/>
          </a:p>
          <a:p>
            <a:endParaRPr lang="en-US" sz="1400" dirty="0"/>
          </a:p>
          <a:p>
            <a:endParaRPr lang="en-US" sz="1400" dirty="0"/>
          </a:p>
          <a:p>
            <a:endParaRPr lang="en-US" sz="1400" dirty="0"/>
          </a:p>
          <a:p>
            <a:endParaRPr lang="en-US" sz="1400" b="1" u="sng" dirty="0"/>
          </a:p>
          <a:p>
            <a:endParaRPr lang="en-US" sz="1400" b="1" u="sng" dirty="0"/>
          </a:p>
          <a:p>
            <a:endParaRPr lang="en-US" sz="1400" b="1" u="sng" dirty="0"/>
          </a:p>
          <a:p>
            <a:endParaRPr lang="en-US" sz="1400" b="1" u="sng" dirty="0"/>
          </a:p>
          <a:p>
            <a:endParaRPr lang="en-US" sz="1400" b="1" u="sng" dirty="0"/>
          </a:p>
          <a:p>
            <a:r>
              <a:rPr lang="en-US" sz="1400" dirty="0"/>
              <a:t>Write </a:t>
            </a:r>
            <a:r>
              <a:rPr lang="en-US" sz="1400" b="1" u="sng" dirty="0"/>
              <a:t>one conclusion</a:t>
            </a:r>
            <a:r>
              <a:rPr lang="en-US" sz="1400" b="1" dirty="0"/>
              <a:t> </a:t>
            </a:r>
            <a:r>
              <a:rPr lang="en-US" sz="1400" dirty="0"/>
              <a:t>sentence  that tells  the most about the new </a:t>
            </a:r>
            <a:r>
              <a:rPr lang="en-US" sz="1400" u="sng" dirty="0"/>
              <a:t>contribution </a:t>
            </a:r>
            <a:r>
              <a:rPr lang="en-US" sz="1400" dirty="0"/>
              <a:t>(</a:t>
            </a:r>
            <a:r>
              <a:rPr lang="en-US" sz="1400" u="sng" dirty="0"/>
              <a:t>key idea)</a:t>
            </a:r>
            <a:r>
              <a:rPr lang="en-US" sz="1400" dirty="0"/>
              <a:t>. </a:t>
            </a:r>
          </a:p>
          <a:p>
            <a:r>
              <a:rPr lang="en-US" sz="1400" dirty="0"/>
              <a:t>Use some of the again and again words or ideas in your summary.</a:t>
            </a:r>
          </a:p>
          <a:p>
            <a:r>
              <a:rPr lang="en-US" sz="1400" dirty="0"/>
              <a:t>____________________________________________________________________________</a:t>
            </a:r>
          </a:p>
          <a:p>
            <a:endParaRPr lang="en-US" sz="1400" dirty="0"/>
          </a:p>
          <a:p>
            <a:r>
              <a:rPr lang="en-US" sz="1400" dirty="0"/>
              <a:t>_____________________________________________________________________________</a:t>
            </a:r>
          </a:p>
        </p:txBody>
      </p:sp>
      <p:sp>
        <p:nvSpPr>
          <p:cNvPr id="6" name="TextBox 5"/>
          <p:cNvSpPr txBox="1"/>
          <p:nvPr/>
        </p:nvSpPr>
        <p:spPr>
          <a:xfrm>
            <a:off x="456474" y="6858000"/>
            <a:ext cx="6859452" cy="1641760"/>
          </a:xfrm>
          <a:prstGeom prst="rect">
            <a:avLst/>
          </a:prstGeom>
          <a:noFill/>
          <a:ln>
            <a:solidFill>
              <a:schemeClr val="accent1"/>
            </a:solidFill>
          </a:ln>
        </p:spPr>
        <p:txBody>
          <a:bodyPr wrap="square" lIns="101869" tIns="50935" rIns="101869" bIns="50935" rtlCol="0">
            <a:spAutoFit/>
          </a:bodyPr>
          <a:lstStyle/>
          <a:p>
            <a:endParaRPr lang="en-US" dirty="0" smtClean="0"/>
          </a:p>
          <a:p>
            <a:endParaRPr lang="en-US" dirty="0" smtClean="0"/>
          </a:p>
          <a:p>
            <a:endParaRPr lang="en-US" dirty="0" smtClean="0"/>
          </a:p>
          <a:p>
            <a:endParaRPr lang="en-US" dirty="0" smtClean="0"/>
          </a:p>
          <a:p>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3468204904"/>
              </p:ext>
            </p:extLst>
          </p:nvPr>
        </p:nvGraphicFramePr>
        <p:xfrm>
          <a:off x="1694815" y="0"/>
          <a:ext cx="5991230" cy="635508"/>
        </p:xfrm>
        <a:graphic>
          <a:graphicData uri="http://schemas.openxmlformats.org/drawingml/2006/table">
            <a:tbl>
              <a:tblPr firstRow="1" bandRow="1">
                <a:tableStyleId>{5940675A-B579-460E-94D1-54222C63F5DA}</a:tableStyleId>
              </a:tblPr>
              <a:tblGrid>
                <a:gridCol w="566739"/>
                <a:gridCol w="971550"/>
                <a:gridCol w="870347"/>
                <a:gridCol w="728664"/>
                <a:gridCol w="1153716"/>
                <a:gridCol w="890589"/>
                <a:gridCol w="809625"/>
              </a:tblGrid>
              <a:tr h="242316">
                <a:tc rowSpan="2">
                  <a:txBody>
                    <a:bodyPr/>
                    <a:lstStyle/>
                    <a:p>
                      <a:pPr algn="ctr"/>
                      <a:r>
                        <a:rPr lang="en-US" sz="900" b="1" dirty="0" smtClean="0"/>
                        <a:t>R</a:t>
                      </a:r>
                      <a:r>
                        <a:rPr lang="en-US" sz="900" b="1" baseline="0" dirty="0" smtClean="0"/>
                        <a:t> </a:t>
                      </a:r>
                      <a:r>
                        <a:rPr lang="en-US" sz="900" b="1" dirty="0" smtClean="0"/>
                        <a:t>E</a:t>
                      </a:r>
                      <a:endParaRPr lang="en-US" sz="900" b="1" dirty="0"/>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b="1" dirty="0" smtClean="0"/>
                        <a:t>S</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A</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R</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C</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H</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93192">
                <a:tc vMerge="1">
                  <a:txBody>
                    <a:bodyPr/>
                    <a:lstStyle/>
                    <a:p>
                      <a:endParaRPr lang="en-US" sz="1200" b="1"/>
                    </a:p>
                  </a:txBody>
                  <a:tcPr anchor="ctr">
                    <a:solidFill>
                      <a:schemeClr val="bg1"/>
                    </a:solidFill>
                  </a:tcPr>
                </a:tc>
                <a:tc>
                  <a:txBody>
                    <a:bodyPr/>
                    <a:lstStyle/>
                    <a:p>
                      <a:r>
                        <a:rPr lang="en-US" sz="900" b="1" dirty="0" smtClean="0"/>
                        <a:t>SOMETHING NEW</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r>
                        <a:rPr lang="en-US" sz="900" b="1" dirty="0" smtClean="0"/>
                        <a:t>EXPLAIN</a:t>
                      </a:r>
                      <a:r>
                        <a:rPr lang="en-US" sz="900" b="1" baseline="0" dirty="0" smtClean="0"/>
                        <a:t> MORE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r>
                        <a:rPr lang="en-US" sz="900" b="1" dirty="0" smtClean="0"/>
                        <a:t>AGAIN</a:t>
                      </a:r>
                      <a:r>
                        <a:rPr lang="en-US" sz="900" b="1" baseline="0" dirty="0" smtClean="0"/>
                        <a:t> &amp; AGAIN</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r>
                        <a:rPr lang="en-US" sz="900" b="1" dirty="0" smtClean="0"/>
                        <a:t>RELEVANT OR NOT?</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r>
                        <a:rPr lang="en-US" sz="900" b="1" dirty="0" smtClean="0"/>
                        <a:t>CONCLUDE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US" sz="900" b="1" dirty="0" smtClean="0"/>
                        <a:t>HAVE EVIDENCE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8" name="TextBox 7"/>
          <p:cNvSpPr txBox="1"/>
          <p:nvPr/>
        </p:nvSpPr>
        <p:spPr>
          <a:xfrm>
            <a:off x="264478" y="533400"/>
            <a:ext cx="7340600" cy="349098"/>
          </a:xfrm>
          <a:prstGeom prst="rect">
            <a:avLst/>
          </a:prstGeom>
          <a:noFill/>
        </p:spPr>
        <p:txBody>
          <a:bodyPr wrap="square" lIns="101869" tIns="50935" rIns="101869" bIns="50935" rtlCol="0">
            <a:spAutoFit/>
          </a:bodyPr>
          <a:lstStyle/>
          <a:p>
            <a:r>
              <a:rPr lang="en-US" sz="1600" dirty="0"/>
              <a:t>Name________________  Passage_______________  Main Idea _______________</a:t>
            </a:r>
          </a:p>
        </p:txBody>
      </p:sp>
      <p:sp>
        <p:nvSpPr>
          <p:cNvPr id="9" name="TextBox 8"/>
          <p:cNvSpPr txBox="1"/>
          <p:nvPr/>
        </p:nvSpPr>
        <p:spPr>
          <a:xfrm>
            <a:off x="264478" y="186950"/>
            <a:ext cx="863600" cy="349098"/>
          </a:xfrm>
          <a:prstGeom prst="rect">
            <a:avLst/>
          </a:prstGeom>
          <a:solidFill>
            <a:schemeClr val="bg2">
              <a:lumMod val="90000"/>
            </a:schemeClr>
          </a:solidFill>
        </p:spPr>
        <p:txBody>
          <a:bodyPr wrap="square" lIns="101869" tIns="50935" rIns="101869" bIns="50935" rtlCol="0">
            <a:spAutoFit/>
          </a:bodyPr>
          <a:lstStyle/>
          <a:p>
            <a:r>
              <a:rPr lang="en-US" sz="1600" b="1" dirty="0"/>
              <a:t>Grade 4</a:t>
            </a:r>
          </a:p>
        </p:txBody>
      </p:sp>
      <p:sp>
        <p:nvSpPr>
          <p:cNvPr id="2" name="Slide Number Placeholder 1"/>
          <p:cNvSpPr>
            <a:spLocks noGrp="1"/>
          </p:cNvSpPr>
          <p:nvPr>
            <p:ph type="sldNum" sz="quarter" idx="12"/>
          </p:nvPr>
        </p:nvSpPr>
        <p:spPr/>
        <p:txBody>
          <a:bodyPr/>
          <a:lstStyle/>
          <a:p>
            <a:fld id="{F177B04D-AEB5-43ED-B9BA-B3D1EC9C9067}" type="slidenum">
              <a:rPr lang="en-US" smtClean="0"/>
              <a:pPr/>
              <a:t>14</a:t>
            </a:fld>
            <a:endParaRPr lang="en-US" dirty="0"/>
          </a:p>
        </p:txBody>
      </p:sp>
    </p:spTree>
    <p:extLst>
      <p:ext uri="{BB962C8B-B14F-4D97-AF65-F5344CB8AC3E}">
        <p14:creationId xmlns:p14="http://schemas.microsoft.com/office/powerpoint/2010/main" val="689215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335280"/>
            <a:ext cx="6736080" cy="9274619"/>
          </a:xfrm>
          <a:prstGeom prst="rect">
            <a:avLst/>
          </a:prstGeom>
          <a:noFill/>
        </p:spPr>
        <p:txBody>
          <a:bodyPr wrap="square" lIns="101882" tIns="50941" rIns="101882" bIns="50941" rtlCol="0">
            <a:spAutoFit/>
          </a:bodyPr>
          <a:lstStyle/>
          <a:p>
            <a:endParaRPr lang="en-US" sz="1600" dirty="0"/>
          </a:p>
          <a:p>
            <a:pPr algn="ctr"/>
            <a:r>
              <a:rPr lang="en-US" sz="1600" b="1" dirty="0"/>
              <a:t>Determining Grade Level Text</a:t>
            </a:r>
          </a:p>
          <a:p>
            <a:pPr algn="ctr"/>
            <a:endParaRPr lang="en-US" sz="1600" b="1" dirty="0"/>
          </a:p>
          <a:p>
            <a:r>
              <a:rPr lang="en-US" sz="1600" dirty="0"/>
              <a:t>Grade level text is determined by using a combination of both the CCSS new quantitative ranges and qualitative measures.</a:t>
            </a:r>
          </a:p>
          <a:p>
            <a:endParaRPr lang="en-US" sz="1600" dirty="0"/>
          </a:p>
          <a:p>
            <a:r>
              <a:rPr lang="en-US" sz="1600" b="1" dirty="0"/>
              <a:t>Example</a:t>
            </a:r>
            <a:r>
              <a:rPr lang="en-US" sz="1600" dirty="0"/>
              <a:t>:  If  the grade equivalent for a text is </a:t>
            </a:r>
            <a:r>
              <a:rPr lang="en-US" b="1" dirty="0">
                <a:solidFill>
                  <a:srgbClr val="0070C0"/>
                </a:solidFill>
              </a:rPr>
              <a:t>6.8</a:t>
            </a:r>
            <a:r>
              <a:rPr lang="en-US" sz="1600" dirty="0"/>
              <a:t> and has a lexile of </a:t>
            </a:r>
            <a:r>
              <a:rPr lang="en-US" b="1" dirty="0">
                <a:solidFill>
                  <a:srgbClr val="0070C0"/>
                </a:solidFill>
              </a:rPr>
              <a:t>970</a:t>
            </a:r>
            <a:r>
              <a:rPr lang="en-US" sz="1600" dirty="0"/>
              <a:t>, quantitative data shows that placement should be </a:t>
            </a:r>
            <a:r>
              <a:rPr lang="en-US" sz="1600" b="1" dirty="0"/>
              <a:t>between grades 4 and 8</a:t>
            </a:r>
            <a:r>
              <a:rPr lang="en-US" sz="1600" dirty="0"/>
              <a: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b="1" dirty="0" smtClean="0"/>
              <a:t>Four </a:t>
            </a:r>
            <a:r>
              <a:rPr lang="en-US" sz="1600" b="1" dirty="0"/>
              <a:t>qualitative </a:t>
            </a:r>
            <a:r>
              <a:rPr lang="en-US" sz="1600" dirty="0"/>
              <a:t>measures can be looked at from the lower grade band of grade 4 to the higher grade band of grade 8 to  determine a grade level readability.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smtClean="0"/>
              <a:t>The </a:t>
            </a:r>
            <a:r>
              <a:rPr lang="en-US" sz="1600" dirty="0"/>
              <a:t>combination of the </a:t>
            </a:r>
            <a:r>
              <a:rPr lang="en-US" sz="1600" b="1" dirty="0"/>
              <a:t>quantitative</a:t>
            </a:r>
            <a:r>
              <a:rPr lang="en-US" sz="1600" dirty="0"/>
              <a:t> ranges and </a:t>
            </a:r>
            <a:r>
              <a:rPr lang="en-US" sz="1600" b="1" dirty="0"/>
              <a:t>qualitative</a:t>
            </a:r>
            <a:r>
              <a:rPr lang="en-US" sz="1600" dirty="0"/>
              <a:t> measures for this particular text shows that grade 6 would be the best readability level for this text.</a:t>
            </a:r>
          </a:p>
          <a:p>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3681274905"/>
              </p:ext>
            </p:extLst>
          </p:nvPr>
        </p:nvGraphicFramePr>
        <p:xfrm>
          <a:off x="431800" y="2430780"/>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0" name="Group 9"/>
          <p:cNvGrpSpPr/>
          <p:nvPr/>
        </p:nvGrpSpPr>
        <p:grpSpPr>
          <a:xfrm>
            <a:off x="3022600" y="3280541"/>
            <a:ext cx="3454400" cy="586740"/>
            <a:chOff x="2667000" y="3515710"/>
            <a:chExt cx="3048000" cy="533400"/>
          </a:xfrm>
        </p:grpSpPr>
        <p:sp>
          <p:nvSpPr>
            <p:cNvPr id="8" name="Rectangle 7"/>
            <p:cNvSpPr/>
            <p:nvPr/>
          </p:nvSpPr>
          <p:spPr>
            <a:xfrm>
              <a:off x="26670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958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430023163"/>
              </p:ext>
            </p:extLst>
          </p:nvPr>
        </p:nvGraphicFramePr>
        <p:xfrm>
          <a:off x="259080" y="5340096"/>
          <a:ext cx="7340600" cy="3118104"/>
        </p:xfrm>
        <a:graphic>
          <a:graphicData uri="http://schemas.openxmlformats.org/drawingml/2006/table">
            <a:tbl>
              <a:tblPr firstRow="1" bandRow="1">
                <a:tableStyleId>{5940675A-B579-460E-94D1-54222C63F5DA}</a:tableStyleId>
              </a:tblPr>
              <a:tblGrid>
                <a:gridCol w="1468120"/>
                <a:gridCol w="1727200"/>
                <a:gridCol w="1295400"/>
                <a:gridCol w="1122680"/>
                <a:gridCol w="1036320"/>
                <a:gridCol w="690880"/>
              </a:tblGrid>
              <a:tr h="335280">
                <a:tc rowSpan="2">
                  <a:txBody>
                    <a:bodyPr/>
                    <a:lstStyle/>
                    <a:p>
                      <a:pPr algn="ctr"/>
                      <a:endParaRPr lang="en-US" sz="1100" dirty="0" smtClean="0">
                        <a:solidFill>
                          <a:srgbClr val="002060"/>
                        </a:solidFill>
                      </a:endParaRPr>
                    </a:p>
                    <a:p>
                      <a:pPr algn="ctr"/>
                      <a:r>
                        <a:rPr lang="en-US" sz="1100" b="1" u="sng" dirty="0" smtClean="0">
                          <a:solidFill>
                            <a:srgbClr val="002060"/>
                          </a:solidFill>
                          <a:effectLst>
                            <a:outerShdw blurRad="38100" dist="38100" dir="2700000" algn="tl">
                              <a:srgbClr val="000000">
                                <a:alpha val="43137"/>
                              </a:srgbClr>
                            </a:outerShdw>
                          </a:effectLst>
                        </a:rPr>
                        <a:t>4 Qualitative Factors</a:t>
                      </a:r>
                      <a:endParaRPr lang="en-US" sz="1100" b="1" u="sng" dirty="0">
                        <a:solidFill>
                          <a:srgbClr val="002060"/>
                        </a:solidFill>
                        <a:effectLst>
                          <a:outerShdw blurRad="38100" dist="38100" dir="2700000" algn="tl">
                            <a:srgbClr val="000000">
                              <a:alpha val="43137"/>
                            </a:srgbClr>
                          </a:outerShdw>
                        </a:effectLst>
                      </a:endParaRPr>
                    </a:p>
                  </a:txBody>
                  <a:tcPr marL="103632" marR="103632" marT="50292" marB="50292" anchor="ctr"/>
                </a:tc>
                <a:tc gridSpan="5">
                  <a:txBody>
                    <a:bodyPr/>
                    <a:lstStyle/>
                    <a:p>
                      <a:pPr algn="ctr"/>
                      <a:r>
                        <a:rPr lang="en-US" sz="1500" b="1" dirty="0" smtClean="0">
                          <a:solidFill>
                            <a:srgbClr val="002060"/>
                          </a:solidFill>
                        </a:rPr>
                        <a:t>Rate your</a:t>
                      </a:r>
                      <a:r>
                        <a:rPr lang="en-US" sz="1500" b="1" baseline="0" dirty="0" smtClean="0">
                          <a:solidFill>
                            <a:srgbClr val="002060"/>
                          </a:solidFill>
                        </a:rPr>
                        <a:t> text from easiest to most difficult </a:t>
                      </a:r>
                      <a:r>
                        <a:rPr lang="en-US" sz="1500" b="1" u="sng" baseline="0" dirty="0" smtClean="0">
                          <a:solidFill>
                            <a:srgbClr val="002060"/>
                          </a:solidFill>
                        </a:rPr>
                        <a:t>between bands</a:t>
                      </a:r>
                      <a:r>
                        <a:rPr lang="en-US" sz="1500" b="1" baseline="0" dirty="0" smtClean="0">
                          <a:solidFill>
                            <a:srgbClr val="002060"/>
                          </a:solidFill>
                        </a:rPr>
                        <a:t>.</a:t>
                      </a:r>
                      <a:endParaRPr lang="en-US" sz="1500" b="1"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3504">
                <a:tc vMerge="1">
                  <a:txBody>
                    <a:bodyPr/>
                    <a:lstStyle/>
                    <a:p>
                      <a:endParaRPr lang="en-US" sz="1400" dirty="0"/>
                    </a:p>
                  </a:txBody>
                  <a:tcPr/>
                </a:tc>
                <a:tc>
                  <a:txBody>
                    <a:bodyPr/>
                    <a:lstStyle/>
                    <a:p>
                      <a:pPr algn="ctr"/>
                      <a:r>
                        <a:rPr lang="en-US" sz="1100" b="1" dirty="0" smtClean="0">
                          <a:solidFill>
                            <a:srgbClr val="002060"/>
                          </a:solidFill>
                        </a:rPr>
                        <a:t>Beginning</a:t>
                      </a:r>
                      <a:r>
                        <a:rPr lang="en-US" sz="1100" b="1" baseline="0" dirty="0" smtClean="0">
                          <a:solidFill>
                            <a:srgbClr val="002060"/>
                          </a:solidFill>
                        </a:rPr>
                        <a:t> of lower (band) grade</a:t>
                      </a:r>
                      <a:endParaRPr lang="en-US" sz="1100" b="1" dirty="0">
                        <a:solidFill>
                          <a:srgbClr val="002060"/>
                        </a:solidFill>
                      </a:endParaRPr>
                    </a:p>
                  </a:txBody>
                  <a:tcPr marL="103632" marR="103632" marT="50292" marB="50292" anchor="ctr">
                    <a:solidFill>
                      <a:schemeClr val="bg1">
                        <a:lumMod val="95000"/>
                      </a:schemeClr>
                    </a:solidFill>
                  </a:tcPr>
                </a:tc>
                <a:tc>
                  <a:txBody>
                    <a:bodyPr/>
                    <a:lstStyle/>
                    <a:p>
                      <a:pPr algn="ctr"/>
                      <a:r>
                        <a:rPr lang="en-US" sz="1100" b="1" dirty="0" smtClean="0">
                          <a:solidFill>
                            <a:srgbClr val="002060"/>
                          </a:solidFill>
                        </a:rPr>
                        <a:t>End of lower (band) grade</a:t>
                      </a:r>
                      <a:endParaRPr lang="en-US" sz="1100" b="1" dirty="0">
                        <a:solidFill>
                          <a:srgbClr val="002060"/>
                        </a:solidFill>
                      </a:endParaRPr>
                    </a:p>
                  </a:txBody>
                  <a:tcPr marL="103632" marR="103632" marT="50292" marB="50292" anchor="ctr">
                    <a:solidFill>
                      <a:schemeClr val="bg1">
                        <a:lumMod val="85000"/>
                      </a:schemeClr>
                    </a:solidFill>
                  </a:tcPr>
                </a:tc>
                <a:tc>
                  <a:txBody>
                    <a:bodyPr/>
                    <a:lstStyle/>
                    <a:p>
                      <a:pPr algn="ctr"/>
                      <a:r>
                        <a:rPr lang="en-US" sz="1100" b="1" dirty="0" smtClean="0">
                          <a:solidFill>
                            <a:srgbClr val="002060"/>
                          </a:solidFill>
                        </a:rPr>
                        <a:t>Beginning of higher (band) to mid</a:t>
                      </a:r>
                      <a:endParaRPr lang="en-US" sz="1100" b="1" dirty="0">
                        <a:solidFill>
                          <a:srgbClr val="002060"/>
                        </a:solidFill>
                      </a:endParaRPr>
                    </a:p>
                  </a:txBody>
                  <a:tcPr marL="103632" marR="103632" marT="50292" marB="50292" anchor="ctr">
                    <a:solidFill>
                      <a:schemeClr val="accent1">
                        <a:lumMod val="20000"/>
                        <a:lumOff val="80000"/>
                      </a:schemeClr>
                    </a:solidFill>
                  </a:tcPr>
                </a:tc>
                <a:tc>
                  <a:txBody>
                    <a:bodyPr/>
                    <a:lstStyle/>
                    <a:p>
                      <a:pPr algn="ctr"/>
                      <a:r>
                        <a:rPr lang="en-US" sz="1100" b="1" dirty="0" smtClean="0">
                          <a:solidFill>
                            <a:srgbClr val="002060"/>
                          </a:solidFill>
                        </a:rPr>
                        <a:t>End of higher</a:t>
                      </a:r>
                      <a:r>
                        <a:rPr lang="en-US" sz="1100" b="1" baseline="0" dirty="0" smtClean="0">
                          <a:solidFill>
                            <a:srgbClr val="002060"/>
                          </a:solidFill>
                        </a:rPr>
                        <a:t> (band) </a:t>
                      </a:r>
                      <a:r>
                        <a:rPr lang="en-US" sz="1100" b="1" dirty="0" smtClean="0">
                          <a:solidFill>
                            <a:srgbClr val="002060"/>
                          </a:solidFill>
                        </a:rPr>
                        <a:t>grade</a:t>
                      </a:r>
                      <a:endParaRPr lang="en-US" sz="1100" b="1" dirty="0">
                        <a:solidFill>
                          <a:srgbClr val="002060"/>
                        </a:solidFill>
                      </a:endParaRPr>
                    </a:p>
                  </a:txBody>
                  <a:tcPr marL="103632" marR="103632" marT="50292" marB="50292" anchor="ctr">
                    <a:solidFill>
                      <a:schemeClr val="accent1">
                        <a:lumMod val="40000"/>
                        <a:lumOff val="60000"/>
                      </a:schemeClr>
                    </a:solidFill>
                  </a:tcPr>
                </a:tc>
                <a:tc>
                  <a:txBody>
                    <a:bodyPr/>
                    <a:lstStyle/>
                    <a:p>
                      <a:pPr algn="ctr"/>
                      <a:r>
                        <a:rPr lang="en-US" sz="1100" b="1" dirty="0" smtClean="0">
                          <a:solidFill>
                            <a:srgbClr val="002060"/>
                          </a:solidFill>
                        </a:rPr>
                        <a:t>Not suited to band</a:t>
                      </a:r>
                      <a:endParaRPr lang="en-US" sz="1100" b="1" dirty="0">
                        <a:solidFill>
                          <a:srgbClr val="002060"/>
                        </a:solidFill>
                      </a:endParaRPr>
                    </a:p>
                  </a:txBody>
                  <a:tcPr marL="103632" marR="103632" marT="50292" marB="50292" anchor="ctr">
                    <a:solidFill>
                      <a:schemeClr val="accent6">
                        <a:lumMod val="20000"/>
                        <a:lumOff val="80000"/>
                      </a:schemeClr>
                    </a:solidFill>
                  </a:tcPr>
                </a:tc>
              </a:tr>
              <a:tr h="435864">
                <a:tc>
                  <a:txBody>
                    <a:bodyPr/>
                    <a:lstStyle/>
                    <a:p>
                      <a:r>
                        <a:rPr lang="en-US" sz="1100" dirty="0" smtClean="0">
                          <a:solidFill>
                            <a:srgbClr val="002060"/>
                          </a:solidFill>
                        </a:rPr>
                        <a:t>Purpose/Meaning</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Structure</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Clarity</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Overall Placement</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 name="Group 22"/>
          <p:cNvGrpSpPr/>
          <p:nvPr/>
        </p:nvGrpSpPr>
        <p:grpSpPr>
          <a:xfrm>
            <a:off x="1986280" y="6322815"/>
            <a:ext cx="5181600" cy="1931669"/>
            <a:chOff x="1752600" y="5922580"/>
            <a:chExt cx="4572000" cy="1756063"/>
          </a:xfrm>
        </p:grpSpPr>
        <p:grpSp>
          <p:nvGrpSpPr>
            <p:cNvPr id="12" name="Group 11"/>
            <p:cNvGrpSpPr/>
            <p:nvPr/>
          </p:nvGrpSpPr>
          <p:grpSpPr>
            <a:xfrm>
              <a:off x="1752600" y="6019800"/>
              <a:ext cx="4572000" cy="1544543"/>
              <a:chOff x="3657600" y="4426548"/>
              <a:chExt cx="3581400" cy="1544543"/>
            </a:xfrm>
          </p:grpSpPr>
          <p:cxnSp>
            <p:nvCxnSpPr>
              <p:cNvPr id="13" name="Straight Arrow Connector 12"/>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1205727" y="9144000"/>
            <a:ext cx="5483860" cy="410654"/>
          </a:xfrm>
          <a:prstGeom prst="rect">
            <a:avLst/>
          </a:prstGeom>
        </p:spPr>
        <p:txBody>
          <a:bodyPr wrap="square" lIns="101882" tIns="50941" rIns="101882" bIns="50941">
            <a:spAutoFit/>
          </a:bodyPr>
          <a:lstStyle/>
          <a:p>
            <a:pPr algn="ctr"/>
            <a:r>
              <a:rPr lang="en-US" sz="1000" b="1" dirty="0">
                <a:solidFill>
                  <a:srgbClr val="002060"/>
                </a:solidFill>
              </a:rPr>
              <a:t>To see more details about each of the qualitative measures please go to slide 6 of: </a:t>
            </a:r>
            <a:r>
              <a:rPr lang="en-US" sz="1000" b="1" dirty="0">
                <a:solidFill>
                  <a:srgbClr val="002060"/>
                </a:solidFill>
                <a:hlinkClick r:id="rId2"/>
              </a:rPr>
              <a:t>http://www.corestandards.org/assets/Appendix_A.pdf</a:t>
            </a:r>
            <a:endParaRPr lang="en-US" sz="1000" b="1" dirty="0">
              <a:solidFill>
                <a:srgbClr val="002060"/>
              </a:solidFill>
            </a:endParaRPr>
          </a:p>
        </p:txBody>
      </p:sp>
    </p:spTree>
    <p:extLst>
      <p:ext uri="{BB962C8B-B14F-4D97-AF65-F5344CB8AC3E}">
        <p14:creationId xmlns:p14="http://schemas.microsoft.com/office/powerpoint/2010/main" val="79696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3261780417"/>
              </p:ext>
            </p:extLst>
          </p:nvPr>
        </p:nvGraphicFramePr>
        <p:xfrm>
          <a:off x="533400" y="554155"/>
          <a:ext cx="6822440" cy="8632517"/>
        </p:xfrm>
        <a:graphic>
          <a:graphicData uri="http://schemas.openxmlformats.org/drawingml/2006/table">
            <a:tbl>
              <a:tblPr firstRow="1" bandRow="1">
                <a:tableStyleId>{5940675A-B579-460E-94D1-54222C63F5DA}</a:tableStyleId>
              </a:tblPr>
              <a:tblGrid>
                <a:gridCol w="539750"/>
                <a:gridCol w="6282690"/>
              </a:tblGrid>
              <a:tr h="83820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rPr>
                        <a:t>Quarter 4 Pre-Assessment </a:t>
                      </a:r>
                      <a:r>
                        <a:rPr lang="en-US" sz="1500" b="1" u="sng" dirty="0" smtClean="0">
                          <a:solidFill>
                            <a:schemeClr val="tx1"/>
                          </a:solidFill>
                          <a:effectLst/>
                        </a:rPr>
                        <a:t>Research Constructed Response</a:t>
                      </a:r>
                      <a:r>
                        <a:rPr lang="en-US" sz="1500" b="1" dirty="0" smtClean="0">
                          <a:solidFill>
                            <a:schemeClr val="tx1"/>
                          </a:solidFill>
                          <a:effectLst/>
                        </a:rPr>
                        <a:t> Answer Key</a:t>
                      </a:r>
                    </a:p>
                  </a:txBody>
                  <a:tcPr marL="103632" marR="103632" marT="50292" marB="50292"/>
                </a:tc>
                <a:tc hMerge="1">
                  <a:txBody>
                    <a:bodyPr/>
                    <a:lstStyle/>
                    <a:p>
                      <a:endParaRPr lang="en-US"/>
                    </a:p>
                  </a:txBody>
                  <a:tcPr/>
                </a:tc>
              </a:tr>
              <a:tr h="4815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rPr>
                        <a:t>Constructed Response</a:t>
                      </a:r>
                      <a:r>
                        <a:rPr lang="en-US" sz="1300" b="1" u="sng" baseline="0" dirty="0" smtClean="0">
                          <a:solidFill>
                            <a:schemeClr val="tx1"/>
                          </a:solidFill>
                        </a:rPr>
                        <a:t> </a:t>
                      </a:r>
                      <a:r>
                        <a:rPr lang="en-US" sz="1300" b="1" u="sng" dirty="0" smtClean="0">
                          <a:solidFill>
                            <a:schemeClr val="tx1"/>
                          </a:solidFill>
                        </a:rPr>
                        <a:t>Research Rubrics</a:t>
                      </a:r>
                      <a:r>
                        <a:rPr lang="en-US" sz="1300" b="1" u="sng" baseline="0" dirty="0" smtClean="0">
                          <a:solidFill>
                            <a:schemeClr val="tx1"/>
                          </a:solidFill>
                        </a:rPr>
                        <a:t> </a:t>
                      </a:r>
                      <a:r>
                        <a:rPr lang="en-US" sz="1300" b="1" u="sng" dirty="0" smtClean="0">
                          <a:solidFill>
                            <a:schemeClr val="tx1"/>
                          </a:solidFill>
                        </a:rPr>
                        <a:t>Target</a:t>
                      </a:r>
                      <a:r>
                        <a:rPr lang="en-US" sz="1300" b="1" u="sng" baseline="0" dirty="0" smtClean="0">
                          <a:solidFill>
                            <a:schemeClr val="tx1"/>
                          </a:solidFill>
                        </a:rPr>
                        <a:t> 3</a:t>
                      </a:r>
                      <a:endParaRPr lang="en-US" sz="1300" b="1" u="sng" dirty="0" smtClean="0">
                        <a:solidFill>
                          <a:schemeClr val="tx1"/>
                        </a:solidFill>
                      </a:endParaRPr>
                    </a:p>
                    <a:p>
                      <a:pPr marL="231775" indent="-231775" algn="ctr"/>
                      <a:r>
                        <a:rPr lang="en-US" sz="1200" b="1" baseline="0" dirty="0" smtClean="0">
                          <a:solidFill>
                            <a:schemeClr val="tx1"/>
                          </a:solidFill>
                        </a:rPr>
                        <a:t>evidence of the ability to distinguish </a:t>
                      </a:r>
                      <a:r>
                        <a:rPr lang="en-US" sz="1200" b="1" u="sng" baseline="0" dirty="0" smtClean="0">
                          <a:solidFill>
                            <a:schemeClr val="tx1"/>
                          </a:solidFill>
                        </a:rPr>
                        <a:t>relevant</a:t>
                      </a:r>
                      <a:r>
                        <a:rPr lang="en-US" sz="1200" b="1" baseline="0" dirty="0" smtClean="0">
                          <a:solidFill>
                            <a:schemeClr val="tx1"/>
                          </a:solidFill>
                        </a:rPr>
                        <a:t> from irrelevant information such as fact from opinion</a:t>
                      </a:r>
                      <a:endParaRPr lang="en-US" sz="1200" b="1" dirty="0" smtClean="0">
                        <a:solidFill>
                          <a:schemeClr val="tx1"/>
                        </a:solidFill>
                      </a:endParaRPr>
                    </a:p>
                  </a:txBody>
                  <a:tcPr marL="103632" marR="103632" marT="50292" marB="50292"/>
                </a:tc>
                <a:tc hMerge="1">
                  <a:txBody>
                    <a:bodyPr/>
                    <a:lstStyle/>
                    <a:p>
                      <a:endParaRPr lang="en-US"/>
                    </a:p>
                  </a:txBody>
                  <a:tcPr/>
                </a:tc>
              </a:tr>
              <a:tr h="381581">
                <a:tc gridSpan="2">
                  <a:txBody>
                    <a:bodyPr/>
                    <a:lstStyle/>
                    <a:p>
                      <a:pPr marL="231775" indent="-231775" algn="l"/>
                      <a:r>
                        <a:rPr lang="en-US" sz="1600" b="1" dirty="0" smtClean="0">
                          <a:solidFill>
                            <a:schemeClr val="tx1"/>
                          </a:solidFill>
                        </a:rPr>
                        <a:t>Standard RL.4.6  2 Point Constructed</a:t>
                      </a:r>
                      <a:r>
                        <a:rPr lang="en-US" sz="1600" b="1" baseline="0" dirty="0" smtClean="0">
                          <a:solidFill>
                            <a:schemeClr val="tx1"/>
                          </a:solidFill>
                        </a:rPr>
                        <a:t> Response Research Rubric</a:t>
                      </a:r>
                      <a:endParaRPr lang="en-US" sz="1600" b="1" dirty="0" smtClean="0">
                        <a:solidFill>
                          <a:schemeClr val="tx1"/>
                        </a:solidFill>
                      </a:endParaRPr>
                    </a:p>
                  </a:txBody>
                  <a:tcPr marL="103632" marR="103632" marT="50292" marB="50292">
                    <a:noFill/>
                  </a:tcPr>
                </a:tc>
                <a:tc hMerge="1">
                  <a:txBody>
                    <a:bodyPr/>
                    <a:lstStyle/>
                    <a:p>
                      <a:endParaRPr lang="en-US"/>
                    </a:p>
                  </a:txBody>
                  <a:tcPr/>
                </a:tc>
              </a:tr>
              <a:tr h="494066">
                <a:tc gridSpan="2">
                  <a:txBody>
                    <a:bodyPr/>
                    <a:lstStyle/>
                    <a:p>
                      <a:pPr marL="53975" marR="0" indent="0" algn="l" defTabSz="1018824"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mn-lt"/>
                        </a:rPr>
                        <a:t>Question #7 Prompt: </a:t>
                      </a:r>
                      <a:r>
                        <a:rPr lang="en-US" sz="1400" b="1" baseline="0" dirty="0" smtClean="0">
                          <a:solidFill>
                            <a:schemeClr val="tx1"/>
                          </a:solidFill>
                          <a:latin typeface="+mn-lt"/>
                        </a:rPr>
                        <a:t> Explain how each text, </a:t>
                      </a:r>
                      <a:r>
                        <a:rPr lang="en-US" sz="1400" b="1" i="1" u="sng" baseline="0" dirty="0" smtClean="0">
                          <a:solidFill>
                            <a:schemeClr val="tx1"/>
                          </a:solidFill>
                          <a:latin typeface="+mn-lt"/>
                        </a:rPr>
                        <a:t>Rainforest Home</a:t>
                      </a:r>
                      <a:r>
                        <a:rPr lang="en-US" sz="1400" b="1" i="1" u="none" baseline="0" dirty="0" smtClean="0">
                          <a:solidFill>
                            <a:schemeClr val="tx1"/>
                          </a:solidFill>
                          <a:latin typeface="+mn-lt"/>
                        </a:rPr>
                        <a:t> </a:t>
                      </a:r>
                      <a:r>
                        <a:rPr lang="en-US" sz="1400" b="1" baseline="0" dirty="0" smtClean="0">
                          <a:solidFill>
                            <a:schemeClr val="tx1"/>
                          </a:solidFill>
                          <a:latin typeface="+mn-lt"/>
                        </a:rPr>
                        <a:t>and </a:t>
                      </a:r>
                      <a:r>
                        <a:rPr lang="en-US" sz="1400" b="1" i="1" u="sng" baseline="0" dirty="0" smtClean="0">
                          <a:solidFill>
                            <a:schemeClr val="tx1"/>
                          </a:solidFill>
                          <a:latin typeface="+mn-lt"/>
                        </a:rPr>
                        <a:t>Drippy</a:t>
                      </a:r>
                      <a:r>
                        <a:rPr lang="en-US" sz="1400" b="1" baseline="0" dirty="0" smtClean="0">
                          <a:solidFill>
                            <a:schemeClr val="tx1"/>
                          </a:solidFill>
                          <a:latin typeface="+mn-lt"/>
                        </a:rPr>
                        <a:t>, </a:t>
                      </a:r>
                      <a:r>
                        <a:rPr lang="en-US" sz="1400" b="1" i="1" u="none" baseline="0" dirty="0" smtClean="0">
                          <a:solidFill>
                            <a:schemeClr val="tx1"/>
                          </a:solidFill>
                          <a:latin typeface="+mn-lt"/>
                        </a:rPr>
                        <a:t>is</a:t>
                      </a:r>
                      <a:r>
                        <a:rPr lang="en-US" sz="1400" b="1" baseline="0" dirty="0" smtClean="0">
                          <a:solidFill>
                            <a:schemeClr val="tx1"/>
                          </a:solidFill>
                          <a:latin typeface="+mn-lt"/>
                        </a:rPr>
                        <a:t> or </a:t>
                      </a:r>
                    </a:p>
                    <a:p>
                      <a:pPr marL="53975" marR="0" indent="0" algn="l" defTabSz="1018824" rtl="0" eaLnBrk="1" fontAlgn="auto" latinLnBrk="0" hangingPunct="1">
                        <a:lnSpc>
                          <a:spcPct val="100000"/>
                        </a:lnSpc>
                        <a:spcBef>
                          <a:spcPts val="0"/>
                        </a:spcBef>
                        <a:spcAft>
                          <a:spcPts val="0"/>
                        </a:spcAft>
                        <a:buClrTx/>
                        <a:buSzTx/>
                        <a:buFontTx/>
                        <a:buNone/>
                        <a:tabLst/>
                        <a:defRPr/>
                      </a:pPr>
                      <a:r>
                        <a:rPr lang="en-US" sz="1400" b="1" i="1" u="none" baseline="0" dirty="0" smtClean="0">
                          <a:solidFill>
                            <a:schemeClr val="tx1"/>
                          </a:solidFill>
                          <a:latin typeface="+mn-lt"/>
                        </a:rPr>
                        <a:t>is not</a:t>
                      </a:r>
                      <a:r>
                        <a:rPr lang="en-US" sz="1400" b="1" u="none" baseline="0" dirty="0" smtClean="0">
                          <a:solidFill>
                            <a:schemeClr val="tx1"/>
                          </a:solidFill>
                          <a:latin typeface="+mn-lt"/>
                        </a:rPr>
                        <a:t>,</a:t>
                      </a:r>
                      <a:r>
                        <a:rPr lang="en-US" sz="1400" b="1" baseline="0" dirty="0" smtClean="0">
                          <a:solidFill>
                            <a:schemeClr val="tx1"/>
                          </a:solidFill>
                          <a:latin typeface="+mn-lt"/>
                        </a:rPr>
                        <a:t> like a fable. Which is most like a fable? Use details and examples from both texts.</a:t>
                      </a:r>
                      <a:endParaRPr lang="en-US" sz="1400" b="1" dirty="0" smtClean="0">
                        <a:solidFill>
                          <a:schemeClr val="tx1"/>
                        </a:solidFill>
                        <a:latin typeface="+mn-lt"/>
                      </a:endParaRPr>
                    </a:p>
                  </a:txBody>
                  <a:tcPr marL="103632" marR="103632" marT="50292" marB="50292">
                    <a:noFill/>
                  </a:tcPr>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chemeClr val="tx1"/>
                        </a:solidFill>
                      </a:endParaRPr>
                    </a:p>
                  </a:txBody>
                  <a:tcPr marL="103632" marR="103632" marT="50292" marB="50292">
                    <a:solidFill>
                      <a:schemeClr val="bg1">
                        <a:lumMod val="85000"/>
                      </a:schemeClr>
                    </a:solidFill>
                  </a:tcPr>
                </a:tc>
                <a:tc hMerge="1">
                  <a:txBody>
                    <a:bodyPr/>
                    <a:lstStyle/>
                    <a:p>
                      <a:endParaRPr lang="en-US"/>
                    </a:p>
                  </a:txBody>
                  <a:tcPr/>
                </a:tc>
              </a:tr>
              <a:tr h="1063752">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1" u="sng" baseline="0" dirty="0" smtClean="0">
                          <a:solidFill>
                            <a:schemeClr val="tx1"/>
                          </a:solidFill>
                        </a:rPr>
                        <a:t>The response gives sufficient evidence</a:t>
                      </a:r>
                      <a:r>
                        <a:rPr lang="en-US" sz="1000" b="0" u="none" baseline="0" dirty="0" smtClean="0">
                          <a:solidFill>
                            <a:schemeClr val="tx1"/>
                          </a:solidFill>
                        </a:rPr>
                        <a:t> of the ability to distinguish between relevant from irrelevant information in order to explain how each text is or is not like a fable.  Students should begin the prompt response by explaining in some way what a fable is.  The student should reach the conclusion that </a:t>
                      </a:r>
                      <a:r>
                        <a:rPr lang="en-US" sz="1000" b="1" i="1" u="sng" baseline="0" dirty="0" smtClean="0">
                          <a:solidFill>
                            <a:schemeClr val="tx1"/>
                          </a:solidFill>
                        </a:rPr>
                        <a:t>Rainforest Home</a:t>
                      </a:r>
                      <a:r>
                        <a:rPr lang="en-US" sz="1000" b="1" i="1" u="none" baseline="0" dirty="0" smtClean="0">
                          <a:solidFill>
                            <a:schemeClr val="tx1"/>
                          </a:solidFill>
                        </a:rPr>
                        <a:t> </a:t>
                      </a:r>
                      <a:r>
                        <a:rPr lang="en-US" sz="1000" b="0" u="none" baseline="0" dirty="0" smtClean="0">
                          <a:solidFill>
                            <a:schemeClr val="tx1"/>
                          </a:solidFill>
                        </a:rPr>
                        <a:t>is most like a fable.</a:t>
                      </a:r>
                    </a:p>
                    <a:p>
                      <a:pPr marL="0" marR="0" indent="0" algn="l" defTabSz="1018809" rtl="0" eaLnBrk="1" fontAlgn="auto" latinLnBrk="0" hangingPunct="1">
                        <a:lnSpc>
                          <a:spcPct val="100000"/>
                        </a:lnSpc>
                        <a:spcBef>
                          <a:spcPts val="0"/>
                        </a:spcBef>
                        <a:spcAft>
                          <a:spcPts val="0"/>
                        </a:spcAft>
                        <a:buClrTx/>
                        <a:buSzTx/>
                        <a:buFontTx/>
                        <a:buNone/>
                        <a:tabLst/>
                        <a:defRPr/>
                      </a:pPr>
                      <a:r>
                        <a:rPr lang="en-US" sz="1000" b="1" i="0" u="sng" dirty="0" smtClean="0">
                          <a:solidFill>
                            <a:schemeClr val="tx1"/>
                          </a:solidFill>
                        </a:rPr>
                        <a:t>Relevant</a:t>
                      </a:r>
                      <a:r>
                        <a:rPr lang="en-US" sz="1000" b="1" i="0" u="sng" baseline="0" dirty="0" smtClean="0">
                          <a:solidFill>
                            <a:schemeClr val="tx1"/>
                          </a:solidFill>
                        </a:rPr>
                        <a:t> details</a:t>
                      </a:r>
                      <a:r>
                        <a:rPr lang="en-US" sz="1000" b="1" i="0" u="none" baseline="0" dirty="0" smtClean="0">
                          <a:solidFill>
                            <a:schemeClr val="tx1"/>
                          </a:solidFill>
                        </a:rPr>
                        <a:t> </a:t>
                      </a:r>
                      <a:r>
                        <a:rPr lang="en-US" sz="1000" b="0" i="0" u="none" baseline="0" dirty="0" smtClean="0">
                          <a:solidFill>
                            <a:schemeClr val="tx1"/>
                          </a:solidFill>
                        </a:rPr>
                        <a:t> that students should be looking for in both texts in order to compare the texts to a fable would include:               (1) fables are make-believe, (2) fables often use personification, (3) fables often have animals that talk like humans, (4) fables teach a lesson, moral or give a message, (5) fables have a plot and (6) fables can entertain.</a:t>
                      </a:r>
                    </a:p>
                    <a:p>
                      <a:pPr marL="0" marR="0" indent="0" algn="l" defTabSz="1018809" rtl="0" eaLnBrk="1" fontAlgn="auto" latinLnBrk="0" hangingPunct="1">
                        <a:lnSpc>
                          <a:spcPct val="100000"/>
                        </a:lnSpc>
                        <a:spcBef>
                          <a:spcPts val="0"/>
                        </a:spcBef>
                        <a:spcAft>
                          <a:spcPts val="0"/>
                        </a:spcAft>
                        <a:buClrTx/>
                        <a:buSzTx/>
                        <a:buFontTx/>
                        <a:buNone/>
                        <a:tabLst/>
                        <a:defRPr/>
                      </a:pPr>
                      <a:r>
                        <a:rPr lang="en-US" sz="1000" b="1" i="0" u="none" baseline="0" dirty="0" smtClean="0">
                          <a:solidFill>
                            <a:schemeClr val="tx1"/>
                          </a:solidFill>
                        </a:rPr>
                        <a:t>Relevant details </a:t>
                      </a:r>
                      <a:r>
                        <a:rPr lang="en-US" sz="1000" b="0" i="0" u="none" baseline="0" dirty="0" smtClean="0">
                          <a:solidFill>
                            <a:schemeClr val="tx1"/>
                          </a:solidFill>
                        </a:rPr>
                        <a:t>in </a:t>
                      </a:r>
                      <a:r>
                        <a:rPr lang="en-US" sz="1000" b="1" i="1" u="sng" baseline="0" dirty="0" smtClean="0">
                          <a:solidFill>
                            <a:schemeClr val="tx1"/>
                          </a:solidFill>
                        </a:rPr>
                        <a:t>Rainforest Home</a:t>
                      </a:r>
                      <a:r>
                        <a:rPr lang="en-US" sz="1000" b="1" i="1" u="none" baseline="0" dirty="0" smtClean="0">
                          <a:solidFill>
                            <a:schemeClr val="tx1"/>
                          </a:solidFill>
                        </a:rPr>
                        <a:t> </a:t>
                      </a:r>
                      <a:r>
                        <a:rPr lang="en-US" sz="1000" b="0" i="0" u="none" baseline="0" dirty="0" smtClean="0">
                          <a:solidFill>
                            <a:schemeClr val="tx1"/>
                          </a:solidFill>
                        </a:rPr>
                        <a:t>that are similar to a fable could include: (1) it is make-believe, (2) there is some personification where animals have human qualities, (3) the animals talk to each other, (4) the lesson is to be happy where you live because it’s the best place for you and (5) it is entertaining.  </a:t>
                      </a:r>
                    </a:p>
                    <a:p>
                      <a:pPr marL="0" marR="0" indent="0" algn="l" defTabSz="1018809" rtl="0" eaLnBrk="1" fontAlgn="auto" latinLnBrk="0" hangingPunct="1">
                        <a:lnSpc>
                          <a:spcPct val="100000"/>
                        </a:lnSpc>
                        <a:spcBef>
                          <a:spcPts val="0"/>
                        </a:spcBef>
                        <a:spcAft>
                          <a:spcPts val="0"/>
                        </a:spcAft>
                        <a:buClrTx/>
                        <a:buSzTx/>
                        <a:buFontTx/>
                        <a:buNone/>
                        <a:tabLst/>
                        <a:defRPr/>
                      </a:pPr>
                      <a:r>
                        <a:rPr lang="en-US" sz="1000" b="1" i="0" u="none" baseline="0" dirty="0" smtClean="0">
                          <a:solidFill>
                            <a:schemeClr val="tx1"/>
                          </a:solidFill>
                        </a:rPr>
                        <a:t>Details that are not “fable-like</a:t>
                      </a:r>
                      <a:r>
                        <a:rPr lang="en-US" sz="1000" b="0" i="0" u="none" baseline="0" dirty="0" smtClean="0">
                          <a:solidFill>
                            <a:schemeClr val="tx1"/>
                          </a:solidFill>
                        </a:rPr>
                        <a:t>” in </a:t>
                      </a:r>
                      <a:r>
                        <a:rPr lang="en-US" sz="1000" b="1" i="1" u="sng" baseline="0" dirty="0" smtClean="0">
                          <a:solidFill>
                            <a:schemeClr val="tx1"/>
                          </a:solidFill>
                        </a:rPr>
                        <a:t>Rainforest home</a:t>
                      </a:r>
                      <a:r>
                        <a:rPr lang="en-US" sz="1000" b="1" i="1" u="none" baseline="0" dirty="0" smtClean="0">
                          <a:solidFill>
                            <a:schemeClr val="tx1"/>
                          </a:solidFill>
                        </a:rPr>
                        <a:t> </a:t>
                      </a:r>
                      <a:r>
                        <a:rPr lang="en-US" sz="1000" b="0" i="0" u="none" baseline="0" dirty="0" smtClean="0">
                          <a:solidFill>
                            <a:schemeClr val="tx1"/>
                          </a:solidFill>
                        </a:rPr>
                        <a:t>could include that (1) there is not necessarily a plot in Rainforest Home.  </a:t>
                      </a:r>
                    </a:p>
                    <a:p>
                      <a:pPr marL="0" marR="0" indent="0" algn="l" defTabSz="1018809" rtl="0" eaLnBrk="1" fontAlgn="auto" latinLnBrk="0" hangingPunct="1">
                        <a:lnSpc>
                          <a:spcPct val="100000"/>
                        </a:lnSpc>
                        <a:spcBef>
                          <a:spcPts val="0"/>
                        </a:spcBef>
                        <a:spcAft>
                          <a:spcPts val="0"/>
                        </a:spcAft>
                        <a:buClrTx/>
                        <a:buSzTx/>
                        <a:buFontTx/>
                        <a:buNone/>
                        <a:tabLst/>
                        <a:defRPr/>
                      </a:pPr>
                      <a:r>
                        <a:rPr lang="en-US" sz="1000" b="1" i="0" u="none" baseline="0" dirty="0" smtClean="0">
                          <a:solidFill>
                            <a:schemeClr val="tx1"/>
                          </a:solidFill>
                        </a:rPr>
                        <a:t>Relevant details </a:t>
                      </a:r>
                      <a:r>
                        <a:rPr lang="en-US" sz="1000" b="0" i="0" u="none" baseline="0" dirty="0" smtClean="0">
                          <a:solidFill>
                            <a:schemeClr val="tx1"/>
                          </a:solidFill>
                        </a:rPr>
                        <a:t>in </a:t>
                      </a:r>
                      <a:r>
                        <a:rPr lang="en-US" sz="1000" b="1" i="1" u="sng" baseline="0" dirty="0" smtClean="0">
                          <a:solidFill>
                            <a:schemeClr val="tx1"/>
                          </a:solidFill>
                        </a:rPr>
                        <a:t>Drippy</a:t>
                      </a:r>
                      <a:r>
                        <a:rPr lang="en-US" sz="1000" b="1" i="1" u="none" baseline="0" dirty="0" smtClean="0">
                          <a:solidFill>
                            <a:schemeClr val="tx1"/>
                          </a:solidFill>
                        </a:rPr>
                        <a:t> </a:t>
                      </a:r>
                      <a:r>
                        <a:rPr lang="en-US" sz="1000" b="0" i="0" u="none" baseline="0" dirty="0" smtClean="0">
                          <a:solidFill>
                            <a:schemeClr val="tx1"/>
                          </a:solidFill>
                        </a:rPr>
                        <a:t>that are similar to a fable could include (1) it is make-believe and (2) it is entertaining.</a:t>
                      </a:r>
                    </a:p>
                    <a:p>
                      <a:pPr marL="0" marR="0" indent="0" algn="l" defTabSz="1018809" rtl="0" eaLnBrk="1" fontAlgn="auto" latinLnBrk="0" hangingPunct="1">
                        <a:lnSpc>
                          <a:spcPct val="100000"/>
                        </a:lnSpc>
                        <a:spcBef>
                          <a:spcPts val="0"/>
                        </a:spcBef>
                        <a:spcAft>
                          <a:spcPts val="0"/>
                        </a:spcAft>
                        <a:buClrTx/>
                        <a:buSzTx/>
                        <a:buFontTx/>
                        <a:buNone/>
                        <a:tabLst/>
                        <a:defRPr/>
                      </a:pPr>
                      <a:r>
                        <a:rPr lang="en-US" sz="1000" b="1" u="none" baseline="0" dirty="0" smtClean="0">
                          <a:solidFill>
                            <a:schemeClr val="tx1"/>
                          </a:solidFill>
                        </a:rPr>
                        <a:t>Details that are not “fable-like” </a:t>
                      </a:r>
                      <a:r>
                        <a:rPr lang="en-US" sz="1000" b="0" u="none" baseline="0" dirty="0" smtClean="0">
                          <a:solidFill>
                            <a:schemeClr val="tx1"/>
                          </a:solidFill>
                        </a:rPr>
                        <a:t>in </a:t>
                      </a:r>
                      <a:r>
                        <a:rPr lang="en-US" sz="1000" b="1" i="1" u="sng" baseline="0" dirty="0" smtClean="0">
                          <a:solidFill>
                            <a:schemeClr val="tx1"/>
                          </a:solidFill>
                        </a:rPr>
                        <a:t>Drippy</a:t>
                      </a:r>
                      <a:r>
                        <a:rPr lang="en-US" sz="1000" b="1" i="1" u="none" baseline="0" dirty="0" smtClean="0">
                          <a:solidFill>
                            <a:schemeClr val="tx1"/>
                          </a:solidFill>
                        </a:rPr>
                        <a:t> </a:t>
                      </a:r>
                      <a:r>
                        <a:rPr lang="en-US" sz="1000" b="0" u="none" baseline="0" dirty="0" smtClean="0">
                          <a:solidFill>
                            <a:schemeClr val="tx1"/>
                          </a:solidFill>
                        </a:rPr>
                        <a:t>could include that (1) there is no dialogue between animals (i.e. personification) and (2) there is not a moral or lesson to learn.</a:t>
                      </a: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solidFill>
                            <a:schemeClr val="tx1"/>
                          </a:solidFill>
                        </a:rPr>
                        <a:t>Student “Language” Response Example</a:t>
                      </a:r>
                      <a:endParaRPr lang="en-US" sz="1300" b="1" dirty="0">
                        <a:solidFill>
                          <a:schemeClr val="tx1"/>
                        </a:solidFill>
                      </a:endParaRPr>
                    </a:p>
                  </a:txBody>
                  <a:tcPr marL="103632" marR="103632" marT="50292" marB="50292">
                    <a:solidFill>
                      <a:schemeClr val="bg1">
                        <a:lumMod val="85000"/>
                      </a:schemeClr>
                    </a:solidFill>
                  </a:tcPr>
                </a:tc>
                <a:tc hMerge="1">
                  <a:txBody>
                    <a:bodyPr/>
                    <a:lstStyle/>
                    <a:p>
                      <a:endParaRPr lang="en-US" sz="1000" dirty="0"/>
                    </a:p>
                  </a:txBody>
                  <a:tcPr/>
                </a:tc>
              </a:tr>
              <a:tr h="844586">
                <a:tc>
                  <a:txBody>
                    <a:bodyPr/>
                    <a:lstStyle/>
                    <a:p>
                      <a:pPr algn="ctr"/>
                      <a:r>
                        <a:rPr lang="en-US" sz="1400" b="1" dirty="0" smtClean="0">
                          <a:solidFill>
                            <a:schemeClr val="tx1"/>
                          </a:solidFill>
                        </a:rPr>
                        <a:t>2</a:t>
                      </a:r>
                      <a:endParaRPr lang="en-US" sz="1400" b="1" dirty="0">
                        <a:solidFill>
                          <a:schemeClr val="tx1"/>
                        </a:solidFill>
                      </a:endParaRPr>
                    </a:p>
                  </a:txBody>
                  <a:tcPr marL="103632" marR="103632" marT="50292" marB="50292" anchor="ctr"/>
                </a:tc>
                <a:tc>
                  <a:txBody>
                    <a:bodyPr/>
                    <a:lstStyle/>
                    <a:p>
                      <a:r>
                        <a:rPr lang="en-US" sz="1000" i="1" baseline="0" dirty="0" smtClean="0">
                          <a:solidFill>
                            <a:schemeClr val="tx1"/>
                          </a:solidFill>
                        </a:rPr>
                        <a:t>The student response explains how each text is and is not like a fable using relevant details and examples from both </a:t>
                      </a:r>
                      <a:r>
                        <a:rPr lang="en-US" sz="1000" b="0" i="1" u="none" baseline="0" dirty="0" smtClean="0">
                          <a:solidFill>
                            <a:schemeClr val="tx1"/>
                          </a:solidFill>
                        </a:rPr>
                        <a:t>texts and concludes which text is most like a fable.  The student clearly understands what a fable is.</a:t>
                      </a:r>
                    </a:p>
                    <a:p>
                      <a:r>
                        <a:rPr lang="en-US" sz="1000" b="1" i="1" u="sng" baseline="0" dirty="0" smtClean="0">
                          <a:solidFill>
                            <a:schemeClr val="tx1"/>
                          </a:solidFill>
                        </a:rPr>
                        <a:t>Rainforest Home</a:t>
                      </a:r>
                      <a:r>
                        <a:rPr lang="en-US" sz="1000" b="1" i="1" u="none" baseline="0" dirty="0" smtClean="0">
                          <a:solidFill>
                            <a:schemeClr val="tx1"/>
                          </a:solidFill>
                        </a:rPr>
                        <a:t> </a:t>
                      </a:r>
                      <a:r>
                        <a:rPr lang="en-US" sz="1000" i="0" baseline="0" dirty="0" smtClean="0">
                          <a:solidFill>
                            <a:schemeClr val="tx1"/>
                          </a:solidFill>
                        </a:rPr>
                        <a:t>has many elements of a fable.  The animals have dialogue and talk to each other.  The author says the monkey “chattered at the top of his lungs,” which is comparing it to what people do so its personification.  The story is make-believe and fun to read like a fable.  But I think most important is that </a:t>
                      </a:r>
                      <a:r>
                        <a:rPr lang="en-US" sz="1000" b="1" i="1" u="sng" baseline="0" dirty="0" smtClean="0">
                          <a:solidFill>
                            <a:schemeClr val="tx1"/>
                          </a:solidFill>
                          <a:effectLst/>
                        </a:rPr>
                        <a:t>Rainforest Hom</a:t>
                      </a:r>
                      <a:r>
                        <a:rPr lang="en-US" sz="1000" b="1" i="1" u="none" baseline="0" dirty="0" smtClean="0">
                          <a:solidFill>
                            <a:schemeClr val="tx1"/>
                          </a:solidFill>
                          <a:effectLst/>
                        </a:rPr>
                        <a:t>e </a:t>
                      </a:r>
                      <a:r>
                        <a:rPr lang="en-US" sz="1000" i="0" baseline="0" dirty="0" smtClean="0">
                          <a:solidFill>
                            <a:schemeClr val="tx1"/>
                          </a:solidFill>
                        </a:rPr>
                        <a:t>has a lesson to learn which is be happy where you are.  But, </a:t>
                      </a:r>
                      <a:r>
                        <a:rPr lang="en-US" sz="1000" b="1" i="1" u="sng" baseline="0" dirty="0" smtClean="0">
                          <a:solidFill>
                            <a:schemeClr val="tx1"/>
                          </a:solidFill>
                          <a:effectLst/>
                        </a:rPr>
                        <a:t>Rainforest Home</a:t>
                      </a:r>
                      <a:r>
                        <a:rPr lang="en-US" sz="1000" b="1" i="1" u="none" baseline="0" dirty="0" smtClean="0">
                          <a:solidFill>
                            <a:schemeClr val="tx1"/>
                          </a:solidFill>
                          <a:effectLst/>
                        </a:rPr>
                        <a:t> </a:t>
                      </a:r>
                      <a:r>
                        <a:rPr lang="en-US" sz="1000" i="0" baseline="0" dirty="0" smtClean="0">
                          <a:solidFill>
                            <a:schemeClr val="tx1"/>
                          </a:solidFill>
                        </a:rPr>
                        <a:t>doesn’t have a plot or an adventure where the character goes through a lot of things to learn a lesson.  This is how its different than a fable.</a:t>
                      </a:r>
                    </a:p>
                    <a:p>
                      <a:r>
                        <a:rPr lang="en-US" sz="1000" i="0" baseline="0" dirty="0" smtClean="0">
                          <a:solidFill>
                            <a:schemeClr val="tx1"/>
                          </a:solidFill>
                        </a:rPr>
                        <a:t>The poem </a:t>
                      </a:r>
                      <a:r>
                        <a:rPr lang="en-US" sz="1000" b="1" i="1" u="sng" baseline="0" dirty="0" smtClean="0">
                          <a:solidFill>
                            <a:schemeClr val="tx1"/>
                          </a:solidFill>
                        </a:rPr>
                        <a:t>Drippy</a:t>
                      </a:r>
                      <a:r>
                        <a:rPr lang="en-US" sz="1000" i="0" baseline="0" dirty="0" smtClean="0">
                          <a:solidFill>
                            <a:schemeClr val="tx1"/>
                          </a:solidFill>
                        </a:rPr>
                        <a:t> is a poem.  Not to many fables are poems I don’t think.  </a:t>
                      </a:r>
                      <a:r>
                        <a:rPr lang="en-US" sz="1000" b="1" i="1" u="sng" baseline="0" dirty="0" smtClean="0">
                          <a:solidFill>
                            <a:schemeClr val="tx1"/>
                          </a:solidFill>
                        </a:rPr>
                        <a:t>Drippy</a:t>
                      </a:r>
                      <a:r>
                        <a:rPr lang="en-US" sz="1000" i="0" baseline="0" dirty="0" smtClean="0">
                          <a:solidFill>
                            <a:schemeClr val="tx1"/>
                          </a:solidFill>
                        </a:rPr>
                        <a:t> is make-believe like a fable and fun to read too.  But it is more different than a fable than alike.  For instance, there are no characters, no lesson to learn and no plot.  Based on this evidence </a:t>
                      </a:r>
                      <a:r>
                        <a:rPr lang="en-US" sz="1000" b="1" i="1" u="sng" baseline="0" dirty="0" smtClean="0">
                          <a:solidFill>
                            <a:schemeClr val="tx1"/>
                          </a:solidFill>
                        </a:rPr>
                        <a:t>Rainforest Home</a:t>
                      </a:r>
                      <a:r>
                        <a:rPr lang="en-US" sz="1000" b="1" i="1" u="none" baseline="0" dirty="0" smtClean="0">
                          <a:solidFill>
                            <a:schemeClr val="tx1"/>
                          </a:solidFill>
                        </a:rPr>
                        <a:t> </a:t>
                      </a:r>
                      <a:r>
                        <a:rPr lang="en-US" sz="1000" i="0" baseline="0" dirty="0" smtClean="0">
                          <a:solidFill>
                            <a:schemeClr val="tx1"/>
                          </a:solidFill>
                        </a:rPr>
                        <a:t>is more like a fable than </a:t>
                      </a:r>
                      <a:r>
                        <a:rPr lang="en-US" sz="1000" b="1" i="1" u="sng" baseline="0" dirty="0" smtClean="0">
                          <a:solidFill>
                            <a:schemeClr val="tx1"/>
                          </a:solidFill>
                        </a:rPr>
                        <a:t>Drippy</a:t>
                      </a:r>
                      <a:r>
                        <a:rPr lang="en-US" sz="1000" i="0" baseline="0" dirty="0" smtClean="0">
                          <a:solidFill>
                            <a:schemeClr val="tx1"/>
                          </a:solidFill>
                        </a:rPr>
                        <a:t>.</a:t>
                      </a:r>
                    </a:p>
                  </a:txBody>
                  <a:tcPr marL="103632" marR="103632" marT="50292" marB="50292"/>
                </a:tc>
              </a:tr>
              <a:tr h="616277">
                <a:tc>
                  <a:txBody>
                    <a:bodyPr/>
                    <a:lstStyle/>
                    <a:p>
                      <a:pPr algn="ctr"/>
                      <a:r>
                        <a:rPr lang="en-US" sz="1400" b="1" dirty="0" smtClean="0">
                          <a:solidFill>
                            <a:schemeClr val="tx1"/>
                          </a:solidFill>
                        </a:rPr>
                        <a:t>1</a:t>
                      </a:r>
                      <a:endParaRPr lang="en-US" sz="1400" b="1" dirty="0">
                        <a:solidFill>
                          <a:schemeClr val="tx1"/>
                        </a:solidFill>
                      </a:endParaRPr>
                    </a:p>
                  </a:txBody>
                  <a:tcPr marL="103632" marR="103632" marT="50292" marB="50292" anchor="ctr"/>
                </a:tc>
                <a:tc>
                  <a:txBody>
                    <a:bodyPr/>
                    <a:lstStyle/>
                    <a:p>
                      <a:r>
                        <a:rPr lang="en-US" sz="1000" i="1" baseline="0" dirty="0" smtClean="0">
                          <a:solidFill>
                            <a:schemeClr val="tx1"/>
                          </a:solidFill>
                        </a:rPr>
                        <a:t>The student response explains somewhat how each text is and is not like a fable using partial details and examples from both texts and concludes which text is most like a fable.  The student demonstrates partial understanding of a fable.</a:t>
                      </a:r>
                    </a:p>
                    <a:p>
                      <a:r>
                        <a:rPr lang="en-US" sz="1000" i="0" baseline="0" dirty="0" smtClean="0">
                          <a:solidFill>
                            <a:schemeClr val="tx1"/>
                          </a:solidFill>
                        </a:rPr>
                        <a:t>When I read the story </a:t>
                      </a:r>
                      <a:r>
                        <a:rPr lang="en-US" sz="1000" b="1" i="1" u="sng" baseline="0" dirty="0" smtClean="0">
                          <a:solidFill>
                            <a:schemeClr val="tx1"/>
                          </a:solidFill>
                        </a:rPr>
                        <a:t>Rainforest Home</a:t>
                      </a:r>
                      <a:r>
                        <a:rPr lang="en-US" sz="1000" b="1" i="1" u="none" baseline="0" dirty="0" smtClean="0">
                          <a:solidFill>
                            <a:schemeClr val="tx1"/>
                          </a:solidFill>
                        </a:rPr>
                        <a:t> </a:t>
                      </a:r>
                      <a:r>
                        <a:rPr lang="en-US" sz="1000" i="0" u="none" baseline="0" dirty="0" smtClean="0">
                          <a:solidFill>
                            <a:schemeClr val="tx1"/>
                          </a:solidFill>
                        </a:rPr>
                        <a:t>it </a:t>
                      </a:r>
                      <a:r>
                        <a:rPr lang="en-US" sz="1000" i="0" baseline="0" dirty="0" smtClean="0">
                          <a:solidFill>
                            <a:schemeClr val="tx1"/>
                          </a:solidFill>
                        </a:rPr>
                        <a:t>kind of reminds me of a fable because it is like a fairy tale or not true.  The poem called </a:t>
                      </a:r>
                      <a:r>
                        <a:rPr lang="en-US" sz="1000" b="1" i="1" u="sng" baseline="0" dirty="0" smtClean="0">
                          <a:solidFill>
                            <a:schemeClr val="tx1"/>
                          </a:solidFill>
                        </a:rPr>
                        <a:t>Drippy</a:t>
                      </a:r>
                      <a:r>
                        <a:rPr lang="en-US" sz="1000" i="0" baseline="0" dirty="0" smtClean="0">
                          <a:solidFill>
                            <a:schemeClr val="tx1"/>
                          </a:solidFill>
                        </a:rPr>
                        <a:t> doesn’t remind me of a fable at all except that it is also make-believe.  They are both really good stories to read.</a:t>
                      </a:r>
                      <a:r>
                        <a:rPr lang="en-US" sz="1000" i="1" baseline="0" dirty="0" smtClean="0">
                          <a:solidFill>
                            <a:schemeClr val="tx1"/>
                          </a:solidFill>
                        </a:rPr>
                        <a:t>  </a:t>
                      </a:r>
                      <a:r>
                        <a:rPr lang="en-US" sz="1000" b="1" i="1" u="sng" baseline="0" dirty="0" smtClean="0">
                          <a:solidFill>
                            <a:schemeClr val="tx1"/>
                          </a:solidFill>
                        </a:rPr>
                        <a:t>Rainforest Home</a:t>
                      </a:r>
                      <a:r>
                        <a:rPr lang="en-US" sz="1000" b="1" i="1" u="none" baseline="0" dirty="0" smtClean="0">
                          <a:solidFill>
                            <a:schemeClr val="tx1"/>
                          </a:solidFill>
                        </a:rPr>
                        <a:t> </a:t>
                      </a:r>
                      <a:r>
                        <a:rPr lang="en-US" sz="1000" i="0" baseline="0" dirty="0" smtClean="0">
                          <a:solidFill>
                            <a:schemeClr val="tx1"/>
                          </a:solidFill>
                        </a:rPr>
                        <a:t>is about an ocelot who wants to move and </a:t>
                      </a:r>
                      <a:r>
                        <a:rPr lang="en-US" sz="1000" b="1" i="1" u="sng" baseline="0" dirty="0" smtClean="0">
                          <a:solidFill>
                            <a:schemeClr val="tx1"/>
                          </a:solidFill>
                        </a:rPr>
                        <a:t>Drippy</a:t>
                      </a:r>
                      <a:r>
                        <a:rPr lang="en-US" sz="1000" i="0" baseline="0" dirty="0" smtClean="0">
                          <a:solidFill>
                            <a:schemeClr val="tx1"/>
                          </a:solidFill>
                        </a:rPr>
                        <a:t> is about what the rainforest is like.</a:t>
                      </a:r>
                    </a:p>
                  </a:txBody>
                  <a:tcPr marL="103632" marR="103632" marT="50292" marB="50292"/>
                </a:tc>
              </a:tr>
              <a:tr h="472440">
                <a:tc>
                  <a:txBody>
                    <a:bodyPr/>
                    <a:lstStyle/>
                    <a:p>
                      <a:pPr algn="ctr"/>
                      <a:r>
                        <a:rPr lang="en-US" sz="1400" b="1" dirty="0" smtClean="0">
                          <a:solidFill>
                            <a:schemeClr val="tx1"/>
                          </a:solidFill>
                        </a:rPr>
                        <a:t>0</a:t>
                      </a:r>
                      <a:endParaRPr lang="en-US" sz="1400" b="1" dirty="0">
                        <a:solidFill>
                          <a:schemeClr val="tx1"/>
                        </a:solidFill>
                      </a:endParaRPr>
                    </a:p>
                  </a:txBody>
                  <a:tcPr marL="103632" marR="103632" marT="50292" marB="50292" anchor="ct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000" i="1" baseline="0" dirty="0" smtClean="0">
                          <a:solidFill>
                            <a:schemeClr val="tx1"/>
                          </a:solidFill>
                        </a:rPr>
                        <a:t>The student does not demonstrate understanding what a fable is, in order to answer the prompt.</a:t>
                      </a:r>
                    </a:p>
                    <a:p>
                      <a:pPr marL="0" marR="0" indent="0" algn="l" defTabSz="1018824" rtl="0" eaLnBrk="1" fontAlgn="auto" latinLnBrk="0" hangingPunct="1">
                        <a:lnSpc>
                          <a:spcPct val="100000"/>
                        </a:lnSpc>
                        <a:spcBef>
                          <a:spcPts val="0"/>
                        </a:spcBef>
                        <a:spcAft>
                          <a:spcPts val="0"/>
                        </a:spcAft>
                        <a:buClrTx/>
                        <a:buSzTx/>
                        <a:buFontTx/>
                        <a:buNone/>
                        <a:tabLst/>
                        <a:defRPr/>
                      </a:pPr>
                      <a:r>
                        <a:rPr lang="en-US" sz="1000" i="0" baseline="0" dirty="0" smtClean="0">
                          <a:solidFill>
                            <a:schemeClr val="tx1"/>
                          </a:solidFill>
                        </a:rPr>
                        <a:t>Rainforest Home is a great story about an ocelot who lives in a rainforest.  I think its like a fable because ocelots don’t really live in rainforest.</a:t>
                      </a:r>
                      <a:r>
                        <a:rPr lang="en-US" sz="1000" i="1" baseline="0" dirty="0" smtClean="0">
                          <a:solidFill>
                            <a:schemeClr val="tx1"/>
                          </a:solidFill>
                        </a:rPr>
                        <a:t>  </a:t>
                      </a:r>
                      <a:r>
                        <a:rPr lang="en-US" sz="1000" i="0" baseline="0" dirty="0" smtClean="0">
                          <a:solidFill>
                            <a:schemeClr val="tx1"/>
                          </a:solidFill>
                        </a:rPr>
                        <a:t>The other story is just a poem.</a:t>
                      </a:r>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26245191"/>
              </p:ext>
            </p:extLst>
          </p:nvPr>
        </p:nvGraphicFramePr>
        <p:xfrm>
          <a:off x="5105400" y="9070848"/>
          <a:ext cx="2199640" cy="758952"/>
        </p:xfrm>
        <a:graphic>
          <a:graphicData uri="http://schemas.openxmlformats.org/drawingml/2006/table">
            <a:tbl>
              <a:tblPr firstRow="1" firstCol="1" bandRow="1"/>
              <a:tblGrid>
                <a:gridCol w="2199640"/>
              </a:tblGrid>
              <a:tr h="134112">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RL.4.6  DOK </a:t>
                      </a:r>
                      <a:r>
                        <a:rPr lang="en-US" sz="800" b="1" dirty="0">
                          <a:solidFill>
                            <a:srgbClr val="000000"/>
                          </a:solidFill>
                          <a:effectLst/>
                          <a:latin typeface="Calibri"/>
                          <a:ea typeface="Times New Roman"/>
                          <a:cs typeface="Times New Roman"/>
                        </a:rPr>
                        <a:t>4 - SYU</a:t>
                      </a:r>
                      <a:endParaRPr lang="en-US" sz="800" dirty="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5B8B7"/>
                    </a:solidFill>
                  </a:tcPr>
                </a:tc>
              </a:tr>
              <a:tr h="624840">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Synthesize multiple accounts of first and third person narrations in order to compare and contrast points of view from which different stories are narrated (for a purpose or outcome – i.e., essay, etc</a:t>
                      </a:r>
                      <a:r>
                        <a:rPr lang="en-US" sz="800" b="0" dirty="0" smtClean="0">
                          <a:solidFill>
                            <a:srgbClr val="000000"/>
                          </a:solidFill>
                          <a:effectLst/>
                          <a:latin typeface="Calibri"/>
                          <a:ea typeface="Times New Roman"/>
                          <a:cs typeface="Times New Roman"/>
                        </a:rPr>
                        <a:t>...).</a:t>
                      </a: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351043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5" y="9372467"/>
            <a:ext cx="842011" cy="300837"/>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17</a:t>
            </a:fld>
            <a:endParaRPr dirty="0">
              <a:solidFill>
                <a:srgbClr val="888888"/>
              </a:solidFill>
            </a:endParaRPr>
          </a:p>
        </p:txBody>
      </p:sp>
      <p:graphicFrame>
        <p:nvGraphicFramePr>
          <p:cNvPr id="148" name="Table 148"/>
          <p:cNvGraphicFramePr/>
          <p:nvPr>
            <p:extLst>
              <p:ext uri="{D42A27DB-BD31-4B8C-83A1-F6EECF244321}">
                <p14:modId xmlns:p14="http://schemas.microsoft.com/office/powerpoint/2010/main" val="4104834903"/>
              </p:ext>
            </p:extLst>
          </p:nvPr>
        </p:nvGraphicFramePr>
        <p:xfrm>
          <a:off x="381000" y="1600200"/>
          <a:ext cx="6934200" cy="7821168"/>
        </p:xfrm>
        <a:graphic>
          <a:graphicData uri="http://schemas.openxmlformats.org/drawingml/2006/table">
            <a:tbl>
              <a:tblPr firstRow="1"/>
              <a:tblGrid>
                <a:gridCol w="594941"/>
                <a:gridCol w="6339259"/>
              </a:tblGrid>
              <a:tr h="217932">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n-US" sz="1400" b="1" dirty="0" smtClean="0"/>
                        <a:t>Quarter 4 Pre-Assessment Constructed Response</a:t>
                      </a:r>
                      <a:r>
                        <a:rPr lang="en-US" sz="1400" b="1" baseline="0" dirty="0" smtClean="0"/>
                        <a:t> Answer Key</a:t>
                      </a:r>
                      <a:endParaRPr lang="en-US" sz="1400" b="1" dirty="0" smtClean="0"/>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endParaRPr lang="en-US"/>
                    </a:p>
                  </a:txBody>
                  <a:tcPr/>
                </a:tc>
              </a:tr>
              <a:tr h="217932">
                <a:tc gridSpan="2">
                  <a:txBody>
                    <a:bodyPr/>
                    <a:lstStyle/>
                    <a:p>
                      <a:pPr lvl="0" algn="l">
                        <a:defRPr sz="1800" b="0" i="0"/>
                      </a:pPr>
                      <a:r>
                        <a:rPr sz="1400" b="1" dirty="0">
                          <a:latin typeface="+mn-lt"/>
                        </a:rPr>
                        <a:t>Standard </a:t>
                      </a:r>
                      <a:r>
                        <a:rPr sz="1400" b="1" dirty="0" smtClean="0">
                          <a:latin typeface="+mn-lt"/>
                        </a:rPr>
                        <a:t>R</a:t>
                      </a:r>
                      <a:r>
                        <a:rPr lang="en-US" sz="1400" b="1" baseline="0" dirty="0" smtClean="0">
                          <a:solidFill>
                            <a:schemeClr val="tx1"/>
                          </a:solidFill>
                          <a:latin typeface="+mn-lt"/>
                        </a:rPr>
                        <a:t>L.4.9  </a:t>
                      </a:r>
                      <a:r>
                        <a:rPr lang="en-US" sz="1400" b="1" baseline="0" dirty="0" smtClean="0">
                          <a:solidFill>
                            <a:srgbClr val="FF0000"/>
                          </a:solidFill>
                          <a:latin typeface="+mn-lt"/>
                        </a:rPr>
                        <a:t>              </a:t>
                      </a:r>
                      <a:r>
                        <a:rPr sz="1400" b="1" dirty="0" smtClean="0">
                          <a:latin typeface="+mn-lt"/>
                        </a:rPr>
                        <a:t>3 </a:t>
                      </a:r>
                      <a:r>
                        <a:rPr sz="1400" b="1" dirty="0">
                          <a:latin typeface="+mn-lt"/>
                        </a:rPr>
                        <a:t>Point Reading Constructed Response Rubric</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445298">
                <a:tc gridSpan="2">
                  <a:txBody>
                    <a:bodyPr/>
                    <a:lstStyle/>
                    <a:p>
                      <a:pPr marL="53975" marR="0" indent="0" algn="l" defTabSz="966612" rtl="0" eaLnBrk="1" fontAlgn="auto" latinLnBrk="0" hangingPunct="1">
                        <a:lnSpc>
                          <a:spcPct val="100000"/>
                        </a:lnSpc>
                        <a:spcBef>
                          <a:spcPts val="0"/>
                        </a:spcBef>
                        <a:spcAft>
                          <a:spcPts val="0"/>
                        </a:spcAft>
                        <a:buClrTx/>
                        <a:buSzTx/>
                        <a:buFont typeface="+mj-lt"/>
                        <a:buNone/>
                        <a:tabLst/>
                        <a:defRPr/>
                      </a:pPr>
                      <a:r>
                        <a:rPr sz="1300" b="1" dirty="0">
                          <a:latin typeface="+mn-lt"/>
                        </a:rPr>
                        <a:t>Question </a:t>
                      </a:r>
                      <a:r>
                        <a:rPr lang="en-US" sz="1300" b="1" dirty="0" smtClean="0">
                          <a:latin typeface="+mn-lt"/>
                        </a:rPr>
                        <a:t>#8 </a:t>
                      </a:r>
                      <a:r>
                        <a:rPr sz="1300" b="1" dirty="0" smtClean="0">
                          <a:latin typeface="+mn-lt"/>
                        </a:rPr>
                        <a:t>(prompt):</a:t>
                      </a:r>
                      <a:r>
                        <a:rPr lang="en-US" sz="1300" b="1" dirty="0" smtClean="0">
                          <a:latin typeface="+mn-lt"/>
                        </a:rPr>
                        <a:t> Which literary devices (in the chart above) does the author use in </a:t>
                      </a:r>
                      <a:r>
                        <a:rPr lang="en-US" sz="1300" b="1" i="1" u="sng" dirty="0" smtClean="0">
                          <a:latin typeface="+mn-lt"/>
                        </a:rPr>
                        <a:t>Rainforest Home</a:t>
                      </a:r>
                      <a:r>
                        <a:rPr lang="en-US" sz="1300" b="1" dirty="0" smtClean="0">
                          <a:latin typeface="+mn-lt"/>
                        </a:rPr>
                        <a:t> and </a:t>
                      </a:r>
                      <a:r>
                        <a:rPr lang="en-US" sz="1300" b="1" i="1" u="sng" dirty="0" smtClean="0">
                          <a:latin typeface="+mn-lt"/>
                        </a:rPr>
                        <a:t>Drippy</a:t>
                      </a:r>
                      <a:r>
                        <a:rPr lang="en-US" sz="1300" b="1" dirty="0" smtClean="0">
                          <a:latin typeface="+mn-lt"/>
                        </a:rPr>
                        <a:t>?  Why does the author use these devices? Give an example from the text for each literary device used.</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798576">
                <a:tc gridSpan="2">
                  <a:txBody>
                    <a:bodyPr/>
                    <a:lstStyle/>
                    <a:p>
                      <a:r>
                        <a:rPr lang="en-US" sz="1000" u="sng" kern="1200" dirty="0" smtClean="0">
                          <a:solidFill>
                            <a:schemeClr val="tx1"/>
                          </a:solidFill>
                          <a:effectLst/>
                          <a:latin typeface="+mn-lt"/>
                          <a:ea typeface="+mn-ea"/>
                          <a:cs typeface="+mn-cs"/>
                        </a:rPr>
                        <a:t>Directions</a:t>
                      </a:r>
                      <a:r>
                        <a:rPr lang="en-US" sz="1000" u="sng" kern="1200" baseline="0" dirty="0" smtClean="0">
                          <a:solidFill>
                            <a:schemeClr val="tx1"/>
                          </a:solidFill>
                          <a:effectLst/>
                          <a:latin typeface="+mn-lt"/>
                          <a:ea typeface="+mn-ea"/>
                          <a:cs typeface="+mn-cs"/>
                        </a:rPr>
                        <a:t> for Scoring</a:t>
                      </a:r>
                      <a:r>
                        <a:rPr lang="en-US" sz="1000" kern="1200" baseline="0" dirty="0" smtClean="0">
                          <a:solidFill>
                            <a:schemeClr val="tx1"/>
                          </a:solidFill>
                          <a:effectLst/>
                          <a:latin typeface="+mn-lt"/>
                          <a:ea typeface="+mn-ea"/>
                          <a:cs typeface="+mn-cs"/>
                        </a:rPr>
                        <a:t>: </a:t>
                      </a:r>
                      <a:r>
                        <a:rPr lang="en-US" sz="1000" kern="1200" dirty="0" smtClean="0">
                          <a:solidFill>
                            <a:srgbClr val="000000"/>
                          </a:solidFill>
                          <a:effectLst/>
                          <a:latin typeface="+mn-lt"/>
                          <a:ea typeface="Times New Roman"/>
                          <a:cs typeface="Arial"/>
                        </a:rPr>
                        <a:t>Write an overview of what students could include in a proficient response with examples from the text.               Be very specific and “lengthy.”</a:t>
                      </a:r>
                      <a:endParaRPr lang="en-US" sz="1000" u="none" kern="1200" dirty="0" smtClean="0">
                        <a:solidFill>
                          <a:schemeClr val="tx1"/>
                        </a:solidFill>
                        <a:effectLst/>
                        <a:latin typeface="+mn-lt"/>
                        <a:ea typeface="+mn-ea"/>
                        <a:cs typeface="+mn-cs"/>
                      </a:endParaRPr>
                    </a:p>
                    <a:p>
                      <a:r>
                        <a:rPr sz="1000" b="1" dirty="0" smtClean="0">
                          <a:latin typeface="+mn-lt"/>
                        </a:rPr>
                        <a:t>Sufficient Evidence</a:t>
                      </a:r>
                      <a:r>
                        <a:rPr lang="en-US" sz="1000" b="0" baseline="0" dirty="0" smtClean="0">
                          <a:uFill>
                            <a:solidFill/>
                          </a:uFill>
                          <a:latin typeface="+mn-lt"/>
                        </a:rPr>
                        <a:t> for a student response would include examples from each text of the specific literary device(s) the author used.</a:t>
                      </a:r>
                    </a:p>
                    <a:p>
                      <a:r>
                        <a:rPr lang="en-US" sz="1000" b="1" dirty="0" smtClean="0">
                          <a:latin typeface="+mn-lt"/>
                        </a:rPr>
                        <a:t>Specific</a:t>
                      </a:r>
                      <a:r>
                        <a:rPr lang="en-US" sz="1000" b="1" baseline="0" dirty="0" smtClean="0">
                          <a:latin typeface="+mn-lt"/>
                        </a:rPr>
                        <a:t> Identifications </a:t>
                      </a:r>
                      <a:r>
                        <a:rPr lang="en-US" sz="1000" b="0" baseline="0" dirty="0" smtClean="0">
                          <a:latin typeface="+mn-lt"/>
                        </a:rPr>
                        <a:t>(supporting details) should include any of the above charted literary devices found explicitly within the text.  </a:t>
                      </a:r>
                      <a:r>
                        <a:rPr lang="en-US" sz="1000" b="1" baseline="0" dirty="0" smtClean="0">
                          <a:latin typeface="+mn-lt"/>
                        </a:rPr>
                        <a:t>Examples of a metaphors </a:t>
                      </a:r>
                      <a:r>
                        <a:rPr lang="en-US" sz="1000" b="0" baseline="0" dirty="0" smtClean="0">
                          <a:latin typeface="+mn-lt"/>
                        </a:rPr>
                        <a:t>found in </a:t>
                      </a:r>
                      <a:r>
                        <a:rPr lang="en-US" sz="1000" b="1" i="1" u="sng" baseline="0" dirty="0" smtClean="0">
                          <a:latin typeface="+mn-lt"/>
                        </a:rPr>
                        <a:t>Rainforest Home</a:t>
                      </a:r>
                      <a:r>
                        <a:rPr lang="en-US" sz="1000" b="1" i="1" u="none" baseline="0" dirty="0" smtClean="0">
                          <a:latin typeface="+mn-lt"/>
                        </a:rPr>
                        <a:t> </a:t>
                      </a:r>
                      <a:r>
                        <a:rPr lang="en-US" sz="1000" b="0" baseline="0" dirty="0" smtClean="0">
                          <a:latin typeface="+mn-lt"/>
                        </a:rPr>
                        <a:t>could include: (1) the heart of the rainforest  and (2) the </a:t>
                      </a:r>
                      <a:r>
                        <a:rPr lang="en-US" sz="1000" b="1" baseline="0" dirty="0" smtClean="0">
                          <a:latin typeface="+mn-lt"/>
                        </a:rPr>
                        <a:t>personification </a:t>
                      </a:r>
                      <a:r>
                        <a:rPr lang="en-US" sz="1000" b="0" baseline="0" dirty="0" smtClean="0">
                          <a:latin typeface="+mn-lt"/>
                        </a:rPr>
                        <a:t>the monkey “chattered at the top of his lungs.”  Imagery found in </a:t>
                      </a:r>
                      <a:r>
                        <a:rPr lang="en-US" sz="1000" b="1" i="1" u="sng" baseline="0" dirty="0" smtClean="0">
                          <a:latin typeface="+mn-lt"/>
                        </a:rPr>
                        <a:t>Rainforest Home</a:t>
                      </a:r>
                      <a:r>
                        <a:rPr lang="en-US" sz="1000" b="1" i="1" u="none" baseline="0" dirty="0" smtClean="0">
                          <a:latin typeface="+mn-lt"/>
                        </a:rPr>
                        <a:t> </a:t>
                      </a:r>
                      <a:r>
                        <a:rPr lang="en-US" sz="1000" b="0" baseline="0" dirty="0" smtClean="0">
                          <a:latin typeface="+mn-lt"/>
                        </a:rPr>
                        <a:t>could include: (1) descriptions of the rainforest:  mist, noise, chatter, smells, plants, vines and smells.</a:t>
                      </a:r>
                    </a:p>
                    <a:p>
                      <a:r>
                        <a:rPr lang="en-US" sz="1000" b="1" baseline="0" dirty="0" smtClean="0">
                          <a:latin typeface="+mn-lt"/>
                        </a:rPr>
                        <a:t>The metaphors </a:t>
                      </a:r>
                      <a:r>
                        <a:rPr lang="en-US" sz="1000" b="0" baseline="0" dirty="0" smtClean="0">
                          <a:latin typeface="+mn-lt"/>
                        </a:rPr>
                        <a:t>in </a:t>
                      </a:r>
                      <a:r>
                        <a:rPr lang="en-US" sz="1000" b="1" i="1" u="sng" baseline="0" dirty="0" smtClean="0">
                          <a:latin typeface="+mn-lt"/>
                        </a:rPr>
                        <a:t>Drippy</a:t>
                      </a:r>
                      <a:r>
                        <a:rPr lang="en-US" sz="1000" b="0" baseline="0" dirty="0" smtClean="0">
                          <a:latin typeface="+mn-lt"/>
                        </a:rPr>
                        <a:t> could include (1) air so sweet, (2) ground is moving, (3) the air is alive, (4) magic lingers in the trees and   (5) mysteries lies within the trees.  There is no personification in </a:t>
                      </a:r>
                      <a:r>
                        <a:rPr lang="en-US" sz="1000" b="1" i="1" u="sng" baseline="0" dirty="0" smtClean="0">
                          <a:latin typeface="+mn-lt"/>
                        </a:rPr>
                        <a:t>Drippy</a:t>
                      </a:r>
                      <a:r>
                        <a:rPr lang="en-US" sz="1000" b="0" baseline="0" dirty="0" smtClean="0">
                          <a:latin typeface="+mn-lt"/>
                        </a:rPr>
                        <a:t>.  </a:t>
                      </a:r>
                      <a:r>
                        <a:rPr lang="en-US" sz="1000" b="1" baseline="0" dirty="0" smtClean="0">
                          <a:latin typeface="+mn-lt"/>
                        </a:rPr>
                        <a:t>Imagery </a:t>
                      </a:r>
                      <a:r>
                        <a:rPr lang="en-US" sz="1000" b="0" baseline="0" dirty="0" smtClean="0">
                          <a:latin typeface="+mn-lt"/>
                        </a:rPr>
                        <a:t>in </a:t>
                      </a:r>
                      <a:r>
                        <a:rPr lang="en-US" sz="1000" b="1" i="1" u="sng" baseline="0" dirty="0" smtClean="0">
                          <a:latin typeface="+mn-lt"/>
                        </a:rPr>
                        <a:t>Drippy</a:t>
                      </a:r>
                      <a:r>
                        <a:rPr lang="en-US" sz="1000" b="0" baseline="0" dirty="0" smtClean="0">
                          <a:latin typeface="+mn-lt"/>
                        </a:rPr>
                        <a:t> may include (1) adjectives that describe the air:  sweet, (2) adjectives that describe the rainforest:  drippy, wet, soft, squishy under feet, furry things, wondrous, and (3) verbs that describe or give a visual image:  creeps, sings, play, run and slithered.</a:t>
                      </a:r>
                    </a:p>
                    <a:p>
                      <a:r>
                        <a:rPr sz="1000" b="1" dirty="0" smtClean="0">
                          <a:latin typeface="+mn-lt"/>
                        </a:rPr>
                        <a:t>Full Support</a:t>
                      </a:r>
                      <a:r>
                        <a:rPr lang="en-US" sz="1000" b="0" baseline="0" dirty="0" smtClean="0">
                          <a:latin typeface="+mn-lt"/>
                        </a:rPr>
                        <a:t> (other details) could include any other examples of literary devices found in the texts that are not stated.</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795238">
                <a:tc>
                  <a:txBody>
                    <a:bodyPr/>
                    <a:lstStyle/>
                    <a:p>
                      <a:pPr lvl="0" algn="ctr">
                        <a:defRPr sz="1800" b="0" i="0"/>
                      </a:pPr>
                      <a:r>
                        <a:rPr sz="2000" b="1" dirty="0">
                          <a:latin typeface="+mn-lt"/>
                        </a:rPr>
                        <a:t>3</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r>
                        <a:rPr lang="en-US" sz="1000" i="1" dirty="0" smtClean="0"/>
                        <a:t>Student</a:t>
                      </a:r>
                      <a:r>
                        <a:rPr lang="en-US" sz="1000" i="1" baseline="0" dirty="0" smtClean="0"/>
                        <a:t> response states which literary devices are found in both texts and their </a:t>
                      </a:r>
                      <a:r>
                        <a:rPr lang="en-US" sz="1000" b="1" i="1" baseline="0" dirty="0" smtClean="0"/>
                        <a:t>purposes </a:t>
                      </a:r>
                      <a:r>
                        <a:rPr lang="en-US" sz="1000" i="1" baseline="0" dirty="0" smtClean="0"/>
                        <a:t>and gives </a:t>
                      </a:r>
                      <a:r>
                        <a:rPr lang="en-US" sz="1000" b="1" i="1" baseline="0" dirty="0" smtClean="0"/>
                        <a:t>proficient</a:t>
                      </a:r>
                      <a:r>
                        <a:rPr lang="en-US" sz="1000" i="1" baseline="0" dirty="0" smtClean="0"/>
                        <a:t>  examples to support the response.</a:t>
                      </a:r>
                    </a:p>
                    <a:p>
                      <a:r>
                        <a:rPr lang="en-US" sz="1000" b="1" i="1" u="sng" baseline="0" dirty="0" smtClean="0"/>
                        <a:t>Rainforest Home</a:t>
                      </a:r>
                      <a:r>
                        <a:rPr lang="en-US" sz="1000" i="0" baseline="0" dirty="0" smtClean="0"/>
                        <a:t> has a metaphor, a personification and some imagery.  The author compares the rainforest to a heart  in the phrase “heart of the rainforest.” This makes the reader feel as if the ocelot lives in the center of the rainforest.  Then the phrase “the monkey chattered at the top of his lungs,” is a personification because the monkey is chattering just like a person.  It really helps me to see what that would sound like.  There is some imagery when the author uses words to help describe the rainforest like mist, noise, smells, plants, vines and smells.  </a:t>
                      </a:r>
                    </a:p>
                    <a:p>
                      <a:r>
                        <a:rPr lang="en-US" sz="1000" b="1" i="1" u="sng" baseline="0" dirty="0" smtClean="0"/>
                        <a:t>Drippy</a:t>
                      </a:r>
                      <a:r>
                        <a:rPr lang="en-US" sz="1000" b="1" i="1" u="none" baseline="0" dirty="0" smtClean="0"/>
                        <a:t> </a:t>
                      </a:r>
                      <a:r>
                        <a:rPr lang="en-US" sz="1000" i="0" baseline="0" dirty="0" smtClean="0"/>
                        <a:t>has many metaphors and some imagery. I think poetry often uses a lot of metaphors!  My favorite ones are “the air so sweet,” and “the air is alive.”  These metaphors make the air in the rainforest have its own personality – sweet and alive.  I like the metaphors that say “magic lingers in the trees,” and “mysteries lies within the trees.”  It makes the rainforest seem that there is more to it than what the poem says, like its deep and dark and full of wonder.  The use of imagery in Drippy includes words that describe what the rainforest feels like such as; wet, soft, squishy under feet, furry and slithered.  </a:t>
                      </a:r>
                    </a:p>
                  </a:txBody>
                  <a:tcPr marL="96012" marR="96012" marT="48768" marB="48768">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04800">
                <a:tc>
                  <a:txBody>
                    <a:bodyPr/>
                    <a:lstStyle/>
                    <a:p>
                      <a:pPr lvl="0" algn="ctr">
                        <a:defRPr sz="1800" b="0" i="0"/>
                      </a:pPr>
                      <a:r>
                        <a:rPr sz="2000" b="1" dirty="0">
                          <a:latin typeface="+mn-lt"/>
                        </a:rPr>
                        <a:t>2</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000" i="1" baseline="0" dirty="0" smtClean="0"/>
                        <a:t>Student response states </a:t>
                      </a:r>
                      <a:r>
                        <a:rPr lang="en-US" sz="1000" b="1" i="1" baseline="0" dirty="0" smtClean="0"/>
                        <a:t>some</a:t>
                      </a:r>
                      <a:r>
                        <a:rPr lang="en-US" sz="1000" i="1" baseline="0" dirty="0" smtClean="0"/>
                        <a:t> of the literary devices found in both texts and  their </a:t>
                      </a:r>
                      <a:r>
                        <a:rPr lang="en-US" sz="1000" b="1" i="1" baseline="0" dirty="0" smtClean="0"/>
                        <a:t>purposes </a:t>
                      </a:r>
                      <a:r>
                        <a:rPr lang="en-US" sz="1000" i="1" baseline="0" dirty="0" smtClean="0"/>
                        <a:t>and gives </a:t>
                      </a:r>
                      <a:r>
                        <a:rPr lang="en-US" sz="1000" b="1" i="1" baseline="0" dirty="0" smtClean="0"/>
                        <a:t>partial</a:t>
                      </a:r>
                      <a:r>
                        <a:rPr lang="en-US" sz="1000" i="1" baseline="0" dirty="0" smtClean="0"/>
                        <a:t>  examples to support the response.</a:t>
                      </a:r>
                    </a:p>
                    <a:p>
                      <a:r>
                        <a:rPr lang="en-US" sz="1000" b="1" i="1" u="sng" baseline="0" dirty="0" smtClean="0"/>
                        <a:t>Rainforest Home</a:t>
                      </a:r>
                      <a:r>
                        <a:rPr lang="en-US" sz="1000" i="0" baseline="0" dirty="0" smtClean="0"/>
                        <a:t> has a few literary devices that really help describe the rainforest like words that help you imagine it.  It describes the rainforest as misty, noisy and smelly.  </a:t>
                      </a:r>
                    </a:p>
                    <a:p>
                      <a:r>
                        <a:rPr lang="en-US" sz="1000" b="1" i="1" u="sng" baseline="0" dirty="0" smtClean="0"/>
                        <a:t>Drippy</a:t>
                      </a:r>
                      <a:r>
                        <a:rPr lang="en-US" sz="1000" b="1" i="1" u="none" baseline="0" dirty="0" smtClean="0"/>
                        <a:t> </a:t>
                      </a:r>
                      <a:r>
                        <a:rPr lang="en-US" sz="1000" i="0" baseline="0" dirty="0" smtClean="0"/>
                        <a:t>has lots of words that help you know about the rainforest.  It has metaphors too.   “The air is alive,” is a metaphor because air can’t be alive and the “ground is moving,” because the ground doesn’t have feet.  But the words make you feel like it could happen, especially words like slithered.  It makes me feel like something could slither over my feet.  </a:t>
                      </a:r>
                    </a:p>
                  </a:txBody>
                  <a:tcPr marL="96012" marR="96012" marT="48768" marB="48768">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0">
                <a:tc>
                  <a:txBody>
                    <a:bodyPr/>
                    <a:lstStyle/>
                    <a:p>
                      <a:pPr lvl="0" algn="ctr">
                        <a:defRPr sz="1800" b="0" i="0"/>
                      </a:pPr>
                      <a:r>
                        <a:rPr sz="2000" b="1" dirty="0">
                          <a:latin typeface="+mn-lt"/>
                        </a:rPr>
                        <a:t>1</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000" i="1" baseline="0" dirty="0" smtClean="0"/>
                        <a:t>Student response states </a:t>
                      </a:r>
                      <a:r>
                        <a:rPr lang="en-US" sz="1000" b="1" i="1" baseline="0" dirty="0" smtClean="0"/>
                        <a:t>minimal literary devices </a:t>
                      </a:r>
                      <a:r>
                        <a:rPr lang="en-US" sz="1000" i="1" baseline="0" dirty="0" smtClean="0"/>
                        <a:t>found in both texts and </a:t>
                      </a:r>
                      <a:r>
                        <a:rPr lang="en-US" sz="1000" b="1" i="1" baseline="0" dirty="0" smtClean="0"/>
                        <a:t>vague purposes </a:t>
                      </a:r>
                      <a:r>
                        <a:rPr lang="en-US" sz="1000" i="1" baseline="0" dirty="0" smtClean="0"/>
                        <a:t>and gives </a:t>
                      </a:r>
                      <a:r>
                        <a:rPr lang="en-US" sz="1000" b="1" i="1" baseline="0" dirty="0" smtClean="0"/>
                        <a:t>minimal examples </a:t>
                      </a:r>
                      <a:r>
                        <a:rPr lang="en-US" sz="1000" i="1" baseline="0" dirty="0" smtClean="0"/>
                        <a:t>to support the response.</a:t>
                      </a:r>
                    </a:p>
                    <a:p>
                      <a:r>
                        <a:rPr lang="en-US" sz="1000" b="1" i="1" u="sng" baseline="0" dirty="0" smtClean="0"/>
                        <a:t>Rainforest Home</a:t>
                      </a:r>
                      <a:r>
                        <a:rPr lang="en-US" sz="1000" i="0" baseline="0" dirty="0" smtClean="0"/>
                        <a:t> has lots of really neat words about the rainforest that make me feel like I’m there.  Words like misty rain and wet and all of the vines and plants.  It helps me see it.</a:t>
                      </a:r>
                    </a:p>
                    <a:p>
                      <a:r>
                        <a:rPr lang="en-US" sz="1000" b="1" i="1" u="sng" baseline="0" dirty="0" smtClean="0"/>
                        <a:t>Drippy</a:t>
                      </a:r>
                      <a:r>
                        <a:rPr lang="en-US" sz="1000" b="1" i="1" u="none" baseline="0" dirty="0" smtClean="0"/>
                        <a:t> </a:t>
                      </a:r>
                      <a:r>
                        <a:rPr lang="en-US" sz="1000" i="0" baseline="0" dirty="0" smtClean="0"/>
                        <a:t>has what is called a metaphor.  If you see the air you can see it moving likes it’s alive.</a:t>
                      </a:r>
                    </a:p>
                  </a:txBody>
                  <a:tcPr marL="96012" marR="96012" marT="48768" marB="48768">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50520">
                <a:tc>
                  <a:txBody>
                    <a:bodyPr/>
                    <a:lstStyle/>
                    <a:p>
                      <a:pPr lvl="0" algn="ctr">
                        <a:defRPr sz="1800" b="0" i="0"/>
                      </a:pPr>
                      <a:r>
                        <a:rPr sz="2000" b="1" dirty="0">
                          <a:latin typeface="+mn-lt"/>
                        </a:rPr>
                        <a:t>0</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000" i="1" baseline="0" dirty="0" smtClean="0"/>
                        <a:t>Student response </a:t>
                      </a:r>
                      <a:r>
                        <a:rPr lang="en-US" sz="1000" b="1" i="1" baseline="0" dirty="0" smtClean="0"/>
                        <a:t>does not  </a:t>
                      </a:r>
                      <a:r>
                        <a:rPr lang="en-US" sz="1000" i="1" baseline="0" dirty="0" smtClean="0"/>
                        <a:t>correctly state which </a:t>
                      </a:r>
                      <a:r>
                        <a:rPr lang="en-US" sz="1000" b="1" i="1" baseline="0" dirty="0" smtClean="0"/>
                        <a:t>literary devices </a:t>
                      </a:r>
                      <a:r>
                        <a:rPr lang="en-US" sz="1000" i="1" baseline="0" dirty="0" smtClean="0"/>
                        <a:t>are found in both texts or give examples to support the response.</a:t>
                      </a:r>
                    </a:p>
                    <a:p>
                      <a:pPr marL="0" marR="0" indent="0" algn="l" defTabSz="1018824" rtl="0" eaLnBrk="1" fontAlgn="auto" latinLnBrk="0" hangingPunct="1">
                        <a:lnSpc>
                          <a:spcPct val="100000"/>
                        </a:lnSpc>
                        <a:spcBef>
                          <a:spcPts val="0"/>
                        </a:spcBef>
                        <a:spcAft>
                          <a:spcPts val="0"/>
                        </a:spcAft>
                        <a:buClrTx/>
                        <a:buSzTx/>
                        <a:buFontTx/>
                        <a:buNone/>
                        <a:tabLst/>
                        <a:defRPr/>
                      </a:pPr>
                      <a:r>
                        <a:rPr lang="en-US" sz="1000" b="1" i="1" u="sng" baseline="0" dirty="0" smtClean="0"/>
                        <a:t>Rainforest Home</a:t>
                      </a:r>
                      <a:r>
                        <a:rPr lang="en-US" sz="1000" b="1" i="0" u="none" baseline="0" dirty="0" smtClean="0"/>
                        <a:t> </a:t>
                      </a:r>
                      <a:r>
                        <a:rPr lang="en-US" sz="1000" i="0" u="none" baseline="0" dirty="0" smtClean="0"/>
                        <a:t>is about the rainforest and this little animal called an ocelot.  </a:t>
                      </a:r>
                      <a:r>
                        <a:rPr lang="en-US" sz="1000" b="1" i="1" u="sng" baseline="0" dirty="0" smtClean="0"/>
                        <a:t>Drippy</a:t>
                      </a:r>
                      <a:r>
                        <a:rPr lang="en-US" sz="1000" i="0" u="none" baseline="0" dirty="0" smtClean="0"/>
                        <a:t> is about another little animal in the rainforest.  They both love their homes.</a:t>
                      </a:r>
                    </a:p>
                  </a:txBody>
                  <a:tcPr marL="96012" marR="96012" marT="48768" marB="48768">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71573215"/>
              </p:ext>
            </p:extLst>
          </p:nvPr>
        </p:nvGraphicFramePr>
        <p:xfrm>
          <a:off x="4191000" y="9372600"/>
          <a:ext cx="2743200" cy="506857"/>
        </p:xfrm>
        <a:graphic>
          <a:graphicData uri="http://schemas.openxmlformats.org/drawingml/2006/table">
            <a:tbl>
              <a:tblPr firstRow="1" firstCol="1" bandRow="1"/>
              <a:tblGrid>
                <a:gridCol w="2743200"/>
              </a:tblGrid>
              <a:tr h="141097">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RL.4.9             DOK </a:t>
                      </a:r>
                      <a:r>
                        <a:rPr lang="en-US" sz="800" b="1" dirty="0">
                          <a:solidFill>
                            <a:srgbClr val="000000"/>
                          </a:solidFill>
                          <a:effectLst/>
                          <a:latin typeface="Calibri"/>
                          <a:ea typeface="Times New Roman"/>
                          <a:cs typeface="Times New Roman"/>
                        </a:rPr>
                        <a:t>3 - ANA</a:t>
                      </a:r>
                      <a:endParaRPr lang="en-US" sz="800" dirty="0">
                        <a:effectLst/>
                        <a:latin typeface="Calibri"/>
                        <a:ea typeface="Calibri"/>
                        <a:cs typeface="Times New Roman"/>
                      </a:endParaRPr>
                    </a:p>
                  </a:txBody>
                  <a:tcPr marL="35031" marR="3503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36042">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Analyze author’s craft in stories, myths, or traditional literature from different cultures ( is the author using personification?  hyperbole? suspense? flashback</a:t>
                      </a:r>
                      <a:r>
                        <a:rPr lang="en-US" sz="800" b="0" dirty="0" smtClean="0">
                          <a:solidFill>
                            <a:srgbClr val="000000"/>
                          </a:solidFill>
                          <a:effectLst/>
                          <a:latin typeface="Calibri"/>
                          <a:ea typeface="Times New Roman"/>
                          <a:cs typeface="Times New Roman"/>
                        </a:rPr>
                        <a:t>?, etc…).</a:t>
                      </a:r>
                      <a:endParaRPr lang="en-US" sz="800" b="0" dirty="0">
                        <a:effectLst/>
                        <a:latin typeface="Calibri"/>
                        <a:ea typeface="Calibri"/>
                        <a:cs typeface="Times New Roman"/>
                      </a:endParaRPr>
                    </a:p>
                  </a:txBody>
                  <a:tcPr marL="35031" marR="3503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280221260"/>
              </p:ext>
            </p:extLst>
          </p:nvPr>
        </p:nvGraphicFramePr>
        <p:xfrm>
          <a:off x="381000" y="60960"/>
          <a:ext cx="6934200" cy="1539240"/>
        </p:xfrm>
        <a:graphic>
          <a:graphicData uri="http://schemas.openxmlformats.org/drawingml/2006/table">
            <a:tbl>
              <a:tblPr firstRow="1" bandRow="1">
                <a:tableStyleId>{5940675A-B579-460E-94D1-54222C63F5DA}</a:tableStyleId>
              </a:tblPr>
              <a:tblGrid>
                <a:gridCol w="1371600"/>
                <a:gridCol w="5562600"/>
              </a:tblGrid>
              <a:tr h="228600">
                <a:tc gridSpan="2">
                  <a:txBody>
                    <a:bodyPr/>
                    <a:lstStyle/>
                    <a:p>
                      <a:pPr algn="ctr"/>
                      <a:r>
                        <a:rPr lang="en-US" sz="1100" b="1" dirty="0" smtClean="0"/>
                        <a:t>Literary Devices that Describe</a:t>
                      </a:r>
                      <a:endParaRPr lang="en-US" sz="1100" b="1" dirty="0"/>
                    </a:p>
                  </a:txBody>
                  <a:tcPr>
                    <a:solidFill>
                      <a:schemeClr val="bg2"/>
                    </a:solidFill>
                  </a:tcPr>
                </a:tc>
                <a:tc hMerge="1">
                  <a:txBody>
                    <a:bodyPr/>
                    <a:lstStyle/>
                    <a:p>
                      <a:endParaRPr lang="en-US" sz="1400" b="1" dirty="0"/>
                    </a:p>
                  </a:txBody>
                  <a:tcPr>
                    <a:solidFill>
                      <a:schemeClr val="bg1"/>
                    </a:solidFill>
                  </a:tcPr>
                </a:tc>
              </a:tr>
              <a:tr h="162560">
                <a:tc>
                  <a:txBody>
                    <a:bodyPr/>
                    <a:lstStyle/>
                    <a:p>
                      <a:r>
                        <a:rPr lang="en-US" sz="1100" b="1" dirty="0" smtClean="0"/>
                        <a:t>Metaphor</a:t>
                      </a:r>
                      <a:endParaRPr lang="en-US" sz="1100" b="1" dirty="0"/>
                    </a:p>
                  </a:txBody>
                  <a:tcPr>
                    <a:solidFill>
                      <a:schemeClr val="bg1"/>
                    </a:solidFill>
                  </a:tcP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mn-ea"/>
                          <a:cs typeface="+mn-cs"/>
                        </a:rPr>
                        <a:t>“Henry was a lion on the battlefield”  </a:t>
                      </a:r>
                      <a:r>
                        <a:rPr kumimoji="0" lang="en-US" sz="1100" b="1" i="0" u="none" strike="noStrike" kern="1200" cap="none" spc="0" normalizeH="0" baseline="0" noProof="0" dirty="0" smtClean="0">
                          <a:ln>
                            <a:noFill/>
                          </a:ln>
                          <a:solidFill>
                            <a:prstClr val="black"/>
                          </a:solidFill>
                          <a:effectLst/>
                          <a:uLnTx/>
                          <a:uFillTx/>
                          <a:latin typeface="+mn-lt"/>
                          <a:ea typeface="+mn-ea"/>
                          <a:cs typeface="+mn-cs"/>
                        </a:rPr>
                        <a:t>Henry is compared to a lion</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a:t>
                      </a:r>
                    </a:p>
                  </a:txBody>
                  <a:tcPr>
                    <a:solidFill>
                      <a:schemeClr val="bg1"/>
                    </a:solidFill>
                  </a:tcPr>
                </a:tc>
              </a:tr>
              <a:tr h="284480">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mn-lt"/>
                          <a:ea typeface="+mn-ea"/>
                          <a:cs typeface="+mn-cs"/>
                        </a:rPr>
                        <a:t>Personification</a:t>
                      </a:r>
                    </a:p>
                  </a:txBody>
                  <a:tcPr>
                    <a:solidFill>
                      <a:schemeClr val="bg1"/>
                    </a:solidFill>
                  </a:tcP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mn-ea"/>
                          <a:cs typeface="+mn-cs"/>
                        </a:rPr>
                        <a:t>“The raging winds”</a:t>
                      </a:r>
                      <a:r>
                        <a:rPr kumimoji="0" lang="en-US" sz="11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1100" b="1" i="0" u="none" strike="noStrike" kern="1200" cap="none" spc="0" normalizeH="0" baseline="0" noProof="0" dirty="0" smtClean="0">
                          <a:ln>
                            <a:noFill/>
                          </a:ln>
                          <a:solidFill>
                            <a:schemeClr val="tx1"/>
                          </a:solidFill>
                          <a:effectLst/>
                          <a:uLnTx/>
                          <a:uFillTx/>
                          <a:latin typeface="+mn-lt"/>
                          <a:ea typeface="+mn-ea"/>
                          <a:cs typeface="+mn-cs"/>
                        </a:rPr>
                        <a:t>Wind is given the human trait of raging.</a:t>
                      </a:r>
                    </a:p>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100" b="1" i="1" u="none" strike="noStrike" kern="1200" cap="none" spc="0" normalizeH="0" baseline="0" noProof="0" dirty="0" smtClean="0">
                          <a:ln>
                            <a:noFill/>
                          </a:ln>
                          <a:solidFill>
                            <a:schemeClr val="tx1"/>
                          </a:solidFill>
                          <a:effectLst/>
                          <a:uLnTx/>
                          <a:uFillTx/>
                          <a:latin typeface="+mn-lt"/>
                          <a:ea typeface="+mn-ea"/>
                          <a:cs typeface="+mn-cs"/>
                        </a:rPr>
                        <a:t>“</a:t>
                      </a:r>
                      <a:r>
                        <a:rPr kumimoji="0" lang="en-US" sz="1100" b="0" i="1" u="none" strike="noStrike" kern="1200" cap="none" spc="0" normalizeH="0" baseline="0" noProof="0" dirty="0" smtClean="0">
                          <a:ln>
                            <a:noFill/>
                          </a:ln>
                          <a:solidFill>
                            <a:schemeClr val="tx1"/>
                          </a:solidFill>
                          <a:effectLst/>
                          <a:uLnTx/>
                          <a:uFillTx/>
                          <a:latin typeface="+mn-lt"/>
                          <a:ea typeface="+mn-ea"/>
                          <a:cs typeface="+mn-cs"/>
                        </a:rPr>
                        <a:t>The talkative cow</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100" b="1" i="0" u="none" strike="noStrike" kern="1200" cap="none" spc="0" normalizeH="0" baseline="0" noProof="0" dirty="0" smtClean="0">
                          <a:ln>
                            <a:noFill/>
                          </a:ln>
                          <a:solidFill>
                            <a:schemeClr val="tx1"/>
                          </a:solidFill>
                          <a:effectLst/>
                          <a:uLnTx/>
                          <a:uFillTx/>
                          <a:latin typeface="+mn-lt"/>
                          <a:ea typeface="+mn-ea"/>
                          <a:cs typeface="+mn-cs"/>
                        </a:rPr>
                        <a:t>An animal is given the human trait of talking.</a:t>
                      </a:r>
                      <a:endParaRPr kumimoji="0" lang="en-US" sz="1100" b="1"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bg1"/>
                    </a:solidFill>
                  </a:tcPr>
                </a:tc>
              </a:tr>
              <a:tr h="502920">
                <a:tc>
                  <a:txBody>
                    <a:bodyPr/>
                    <a:lstStyle/>
                    <a:p>
                      <a:r>
                        <a:rPr lang="en-US" sz="1100" b="1" dirty="0" smtClean="0"/>
                        <a:t>Imagery</a:t>
                      </a:r>
                      <a:endParaRPr lang="en-US" sz="1100" b="1" dirty="0"/>
                    </a:p>
                  </a:txBody>
                  <a:tcPr>
                    <a:solidFill>
                      <a:schemeClr val="bg1"/>
                    </a:solidFill>
                  </a:tcPr>
                </a:tc>
                <a:tc>
                  <a:txBody>
                    <a:bodyPr/>
                    <a:lstStyle/>
                    <a:p>
                      <a:r>
                        <a:rPr lang="en-US" sz="1100" i="1" dirty="0" smtClean="0"/>
                        <a:t>“The gushing brook stole its way down the lush green mountains, dotted with tiny flowers in a riot of colors and trees coming alive with gaily chirping birds.”  </a:t>
                      </a:r>
                      <a:r>
                        <a:rPr lang="en-US" sz="1100" b="1" dirty="0" smtClean="0"/>
                        <a:t>Imagery helps the reader to visualize the author’s words.</a:t>
                      </a:r>
                      <a:endParaRPr lang="en-US" sz="1100" b="1" dirty="0"/>
                    </a:p>
                  </a:txBody>
                  <a:tcPr>
                    <a:solidFill>
                      <a:schemeClr val="bg1"/>
                    </a:solidFill>
                  </a:tcPr>
                </a:tc>
              </a:tr>
            </a:tbl>
          </a:graphicData>
        </a:graphic>
      </p:graphicFrame>
    </p:spTree>
    <p:extLst>
      <p:ext uri="{BB962C8B-B14F-4D97-AF65-F5344CB8AC3E}">
        <p14:creationId xmlns:p14="http://schemas.microsoft.com/office/powerpoint/2010/main" val="432549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2355561126"/>
              </p:ext>
            </p:extLst>
          </p:nvPr>
        </p:nvGraphicFramePr>
        <p:xfrm>
          <a:off x="533400" y="76200"/>
          <a:ext cx="6822440" cy="8549640"/>
        </p:xfrm>
        <a:graphic>
          <a:graphicData uri="http://schemas.openxmlformats.org/drawingml/2006/table">
            <a:tbl>
              <a:tblPr firstRow="1" bandRow="1">
                <a:tableStyleId>{5940675A-B579-460E-94D1-54222C63F5DA}</a:tableStyleId>
              </a:tblPr>
              <a:tblGrid>
                <a:gridCol w="539750"/>
                <a:gridCol w="6282690"/>
              </a:tblGrid>
              <a:tr h="83820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rPr>
                        <a:t>Quarter 4 Pre-Assessment </a:t>
                      </a:r>
                      <a:r>
                        <a:rPr lang="en-US" sz="1500" b="1" u="sng" dirty="0" smtClean="0">
                          <a:solidFill>
                            <a:schemeClr val="tx1"/>
                          </a:solidFill>
                          <a:effectLst/>
                        </a:rPr>
                        <a:t>Research Constructed Response</a:t>
                      </a:r>
                      <a:r>
                        <a:rPr lang="en-US" sz="1500" b="1" dirty="0" smtClean="0">
                          <a:solidFill>
                            <a:schemeClr val="tx1"/>
                          </a:solidFill>
                          <a:effectLst/>
                        </a:rPr>
                        <a:t> Answer Key</a:t>
                      </a:r>
                    </a:p>
                  </a:txBody>
                  <a:tcPr marL="103632" marR="103632" marT="50292" marB="50292"/>
                </a:tc>
                <a:tc hMerge="1">
                  <a:txBody>
                    <a:bodyPr/>
                    <a:lstStyle/>
                    <a:p>
                      <a:endParaRPr lang="en-US"/>
                    </a:p>
                  </a:txBody>
                  <a:tcPr/>
                </a:tc>
              </a:tr>
              <a:tr h="4815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rPr>
                        <a:t>Constructed Response</a:t>
                      </a:r>
                      <a:r>
                        <a:rPr lang="en-US" sz="1300" b="1" u="sng" baseline="0" dirty="0" smtClean="0">
                          <a:solidFill>
                            <a:schemeClr val="tx1"/>
                          </a:solidFill>
                        </a:rPr>
                        <a:t> </a:t>
                      </a:r>
                      <a:r>
                        <a:rPr lang="en-US" sz="1300" b="1" u="sng" dirty="0" smtClean="0">
                          <a:solidFill>
                            <a:schemeClr val="tx1"/>
                          </a:solidFill>
                        </a:rPr>
                        <a:t>Research Rubrics</a:t>
                      </a:r>
                      <a:r>
                        <a:rPr lang="en-US" sz="1300" b="1" u="sng" baseline="0" dirty="0" smtClean="0">
                          <a:solidFill>
                            <a:schemeClr val="tx1"/>
                          </a:solidFill>
                        </a:rPr>
                        <a:t> </a:t>
                      </a:r>
                      <a:r>
                        <a:rPr lang="en-US" sz="1300" b="1" u="sng" dirty="0" smtClean="0">
                          <a:solidFill>
                            <a:schemeClr val="tx1"/>
                          </a:solidFill>
                        </a:rPr>
                        <a:t>Target</a:t>
                      </a:r>
                      <a:r>
                        <a:rPr lang="en-US" sz="1300" b="1" u="sng" baseline="0" dirty="0" smtClean="0">
                          <a:solidFill>
                            <a:schemeClr val="tx1"/>
                          </a:solidFill>
                        </a:rPr>
                        <a:t> 3</a:t>
                      </a:r>
                      <a:endParaRPr lang="en-US" sz="1300" b="1" u="sng" dirty="0" smtClean="0">
                        <a:solidFill>
                          <a:schemeClr val="tx1"/>
                        </a:solidFill>
                      </a:endParaRPr>
                    </a:p>
                    <a:p>
                      <a:pPr marL="231775" indent="-231775" algn="ctr"/>
                      <a:r>
                        <a:rPr lang="en-US" sz="1200" b="1" baseline="0" dirty="0" smtClean="0">
                          <a:solidFill>
                            <a:schemeClr val="tx1"/>
                          </a:solidFill>
                        </a:rPr>
                        <a:t>evidence of the ability to distinguish </a:t>
                      </a:r>
                      <a:r>
                        <a:rPr lang="en-US" sz="1200" b="1" u="sng" baseline="0" dirty="0" smtClean="0">
                          <a:solidFill>
                            <a:schemeClr val="tx1"/>
                          </a:solidFill>
                        </a:rPr>
                        <a:t>relevant</a:t>
                      </a:r>
                      <a:r>
                        <a:rPr lang="en-US" sz="1200" b="1" baseline="0" dirty="0" smtClean="0">
                          <a:solidFill>
                            <a:schemeClr val="tx1"/>
                          </a:solidFill>
                        </a:rPr>
                        <a:t> from irrelevant information such as fact from opinion</a:t>
                      </a:r>
                      <a:endParaRPr lang="en-US" sz="1200" b="1" dirty="0" smtClean="0">
                        <a:solidFill>
                          <a:schemeClr val="tx1"/>
                        </a:solidFill>
                      </a:endParaRPr>
                    </a:p>
                  </a:txBody>
                  <a:tcPr marL="103632" marR="103632" marT="50292" marB="50292"/>
                </a:tc>
                <a:tc hMerge="1">
                  <a:txBody>
                    <a:bodyPr/>
                    <a:lstStyle/>
                    <a:p>
                      <a:endParaRPr lang="en-US"/>
                    </a:p>
                  </a:txBody>
                  <a:tcPr/>
                </a:tc>
              </a:tr>
              <a:tr h="326136">
                <a:tc gridSpan="2">
                  <a:txBody>
                    <a:bodyPr/>
                    <a:lstStyle/>
                    <a:p>
                      <a:pPr marL="231775" indent="-231775" algn="l"/>
                      <a:r>
                        <a:rPr lang="en-US" sz="1500" b="1" dirty="0" smtClean="0">
                          <a:solidFill>
                            <a:schemeClr val="tx1"/>
                          </a:solidFill>
                        </a:rPr>
                        <a:t>Standard RI.4.6 2 Point Constructed</a:t>
                      </a:r>
                      <a:r>
                        <a:rPr lang="en-US" sz="1500" b="1" baseline="0" dirty="0" smtClean="0">
                          <a:solidFill>
                            <a:schemeClr val="tx1"/>
                          </a:solidFill>
                        </a:rPr>
                        <a:t> Response Research Rubric</a:t>
                      </a:r>
                      <a:endParaRPr lang="en-US" sz="1500" b="1" dirty="0" smtClean="0">
                        <a:solidFill>
                          <a:schemeClr val="tx1"/>
                        </a:solidFill>
                      </a:endParaRPr>
                    </a:p>
                  </a:txBody>
                  <a:tcPr marL="103632" marR="103632" marT="50292" marB="50292">
                    <a:noFill/>
                  </a:tcPr>
                </a:tc>
                <a:tc hMerge="1">
                  <a:txBody>
                    <a:bodyPr/>
                    <a:lstStyle/>
                    <a:p>
                      <a:endParaRPr lang="en-US"/>
                    </a:p>
                  </a:txBody>
                  <a:tcPr/>
                </a:tc>
              </a:tr>
              <a:tr h="494066">
                <a:tc gridSpan="2">
                  <a:txBody>
                    <a:bodyPr/>
                    <a:lstStyle/>
                    <a:p>
                      <a:pPr marL="53975" marR="0" indent="0" algn="l" defTabSz="1018824"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mn-lt"/>
                        </a:rPr>
                        <a:t>Question #1</a:t>
                      </a:r>
                      <a:r>
                        <a:rPr lang="en-US" sz="1400" b="1" dirty="0" smtClean="0">
                          <a:solidFill>
                            <a:schemeClr val="tx1"/>
                          </a:solidFill>
                          <a:effectLst/>
                          <a:latin typeface="+mn-lt"/>
                        </a:rPr>
                        <a:t>5 </a:t>
                      </a:r>
                      <a:r>
                        <a:rPr lang="en-US" sz="1400" b="1" strike="noStrike" dirty="0" smtClean="0">
                          <a:solidFill>
                            <a:schemeClr val="tx1"/>
                          </a:solidFill>
                          <a:effectLst/>
                          <a:latin typeface="+mn-lt"/>
                        </a:rPr>
                        <a:t> RI.4.6  </a:t>
                      </a:r>
                      <a:r>
                        <a:rPr lang="en-US" sz="1400" b="1" dirty="0" smtClean="0">
                          <a:solidFill>
                            <a:schemeClr val="tx1"/>
                          </a:solidFill>
                          <a:latin typeface="+mn-lt"/>
                        </a:rPr>
                        <a:t>Prompt: </a:t>
                      </a:r>
                      <a:r>
                        <a:rPr lang="en-US" sz="1400" b="1" dirty="0" smtClean="0"/>
                        <a:t>What information from </a:t>
                      </a:r>
                      <a:r>
                        <a:rPr lang="en-US" sz="1400" b="1" i="1" u="sng" dirty="0" smtClean="0"/>
                        <a:t>The Amazon Rainforest</a:t>
                      </a:r>
                      <a:r>
                        <a:rPr lang="en-US" sz="1400" b="1" i="1" dirty="0" smtClean="0"/>
                        <a:t> </a:t>
                      </a:r>
                      <a:r>
                        <a:rPr lang="en-US" sz="1400" b="1" dirty="0" smtClean="0"/>
                        <a:t>helps the reader to know when the author of </a:t>
                      </a:r>
                      <a:r>
                        <a:rPr lang="en-US" sz="1400" b="1" i="1" u="sng" dirty="0" smtClean="0"/>
                        <a:t>Experiencing a Rainforest</a:t>
                      </a:r>
                      <a:r>
                        <a:rPr lang="en-US" sz="1400" dirty="0" smtClean="0"/>
                        <a:t>,</a:t>
                      </a:r>
                      <a:r>
                        <a:rPr lang="en-US" sz="1400" b="1" dirty="0" smtClean="0"/>
                        <a:t> is telling about the forest floor of a rainforest?</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chemeClr val="tx1"/>
                        </a:solidFill>
                      </a:endParaRPr>
                    </a:p>
                  </a:txBody>
                  <a:tcPr marL="103632" marR="103632" marT="50292" marB="50292">
                    <a:solidFill>
                      <a:schemeClr val="bg1">
                        <a:lumMod val="85000"/>
                      </a:schemeClr>
                    </a:solidFill>
                  </a:tcPr>
                </a:tc>
                <a:tc hMerge="1">
                  <a:txBody>
                    <a:bodyPr/>
                    <a:lstStyle/>
                    <a:p>
                      <a:endParaRPr lang="en-US"/>
                    </a:p>
                  </a:txBody>
                  <a:tcPr/>
                </a:tc>
              </a:tr>
              <a:tr h="1063752">
                <a:tc gridSpan="2">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000" b="1" i="0" u="sng" strike="noStrike" kern="1200" cap="none" spc="0" normalizeH="0" baseline="0" noProof="0" dirty="0" smtClean="0">
                          <a:ln>
                            <a:noFill/>
                          </a:ln>
                          <a:solidFill>
                            <a:prstClr val="black"/>
                          </a:solidFill>
                          <a:effectLst/>
                          <a:uLnTx/>
                          <a:uFillTx/>
                          <a:latin typeface="+mn-lt"/>
                          <a:ea typeface="+mn-ea"/>
                          <a:cs typeface="+mn-cs"/>
                        </a:rPr>
                        <a:t>The response gives sufficient evidence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of the ability to distinguish relevant from irrelevant information such as fact from opinion in order to answer the prompt (which requires RI.4.6 integration of information from two articles).  Students show evidence to distinguish relevant information by selecting evidence from </a:t>
                      </a:r>
                      <a:r>
                        <a:rPr kumimoji="0" lang="en-US" sz="1000" b="1" i="1" u="sng" strike="noStrike" kern="1200" cap="none" spc="0" normalizeH="0" baseline="0" noProof="0" dirty="0" smtClean="0">
                          <a:ln>
                            <a:noFill/>
                          </a:ln>
                          <a:solidFill>
                            <a:prstClr val="black"/>
                          </a:solidFill>
                          <a:effectLst/>
                          <a:uLnTx/>
                          <a:uFillTx/>
                          <a:latin typeface="+mn-lt"/>
                          <a:ea typeface="+mn-ea"/>
                          <a:cs typeface="+mn-cs"/>
                        </a:rPr>
                        <a:t>The Amazon Rainforest</a:t>
                      </a:r>
                      <a:r>
                        <a:rPr kumimoji="0" lang="en-US" sz="1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to be able to identify when the author of </a:t>
                      </a:r>
                      <a:r>
                        <a:rPr kumimoji="0" lang="en-US" sz="1000" b="1" i="1" u="sng" strike="noStrike" kern="1200" cap="none" spc="0" normalizeH="0" baseline="0" noProof="0" dirty="0" smtClean="0">
                          <a:ln>
                            <a:noFill/>
                          </a:ln>
                          <a:solidFill>
                            <a:prstClr val="black"/>
                          </a:solidFill>
                          <a:effectLst/>
                          <a:uLnTx/>
                          <a:uFillTx/>
                          <a:latin typeface="+mn-lt"/>
                          <a:ea typeface="+mn-ea"/>
                          <a:cs typeface="+mn-cs"/>
                        </a:rPr>
                        <a:t>Experiencing a Rainforest</a:t>
                      </a:r>
                      <a:r>
                        <a:rPr kumimoji="0" lang="en-US" sz="1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is telling about the forest floor of a rainforest.  Relevant information from </a:t>
                      </a:r>
                      <a:r>
                        <a:rPr kumimoji="0" lang="en-US" sz="1000" b="1" i="1" u="sng" strike="noStrike" kern="1200" cap="none" spc="0" normalizeH="0" baseline="0" noProof="0" dirty="0" smtClean="0">
                          <a:ln>
                            <a:noFill/>
                          </a:ln>
                          <a:solidFill>
                            <a:prstClr val="black"/>
                          </a:solidFill>
                          <a:effectLst/>
                          <a:uLnTx/>
                          <a:uFillTx/>
                          <a:latin typeface="+mn-lt"/>
                          <a:ea typeface="+mn-ea"/>
                          <a:cs typeface="+mn-cs"/>
                        </a:rPr>
                        <a:t>Experiencing a Rainforest</a:t>
                      </a:r>
                      <a:r>
                        <a:rPr kumimoji="0" lang="en-US" sz="1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that supports that the author is telling about the forest floor could include: (1) the air is heavy and still, (2) there is no wind, (3) the canopy is above you, (4) very little sunlight filters down, (5) you can see decay, (6) leaves are the size of umbrellas, (7) the trees look like skyscrapers, and (8) plants are growing up on trees. Evidence that lends support from </a:t>
                      </a:r>
                      <a:r>
                        <a:rPr kumimoji="0" lang="en-US" sz="1000" b="1" i="0" u="sng" strike="noStrike" kern="1200" cap="none" spc="0" normalizeH="0" baseline="0" noProof="0" dirty="0" smtClean="0">
                          <a:ln>
                            <a:noFill/>
                          </a:ln>
                          <a:solidFill>
                            <a:prstClr val="black"/>
                          </a:solidFill>
                          <a:effectLst/>
                          <a:uLnTx/>
                          <a:uFillTx/>
                          <a:latin typeface="+mn-lt"/>
                          <a:ea typeface="+mn-ea"/>
                          <a:cs typeface="+mn-cs"/>
                        </a:rPr>
                        <a:t>The Amazon Rainforest</a:t>
                      </a:r>
                      <a:r>
                        <a:rPr kumimoji="0" lang="en-US" sz="1000" b="1" i="0"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about the forest floor could include: (1) the forest floor has little or no wind, (2) the layer above the understory is the canopy, (3) only 2 percent of sunlight reaches the floor, (4) the forest floor is rich with rotting vegetation, (5) many plants in the understory have large wide leaves, (6) and trees are 200 feet tall (inferring the author is looking upwards in </a:t>
                      </a:r>
                      <a:r>
                        <a:rPr kumimoji="0" lang="en-US" sz="1000" b="1" i="1" u="sng" strike="noStrike" kern="1200" cap="none" spc="0" normalizeH="0" baseline="0" noProof="0" dirty="0" smtClean="0">
                          <a:ln>
                            <a:noFill/>
                          </a:ln>
                          <a:solidFill>
                            <a:prstClr val="black"/>
                          </a:solidFill>
                          <a:effectLst/>
                          <a:uLnTx/>
                          <a:uFillTx/>
                          <a:latin typeface="+mn-lt"/>
                          <a:ea typeface="+mn-ea"/>
                          <a:cs typeface="+mn-cs"/>
                        </a:rPr>
                        <a:t>Experiencing a Rainforest</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There are many possible variations for responses, all are acceptable if both articles support the prompt.</a:t>
                      </a:r>
                      <a:endParaRPr kumimoji="0" lang="en-US" sz="1000" b="0" i="1"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solidFill>
                            <a:schemeClr val="tx1"/>
                          </a:solidFill>
                        </a:rPr>
                        <a:t>Student “Language” Response Example</a:t>
                      </a:r>
                      <a:endParaRPr lang="en-US" sz="1300" b="1" dirty="0">
                        <a:solidFill>
                          <a:schemeClr val="tx1"/>
                        </a:solidFill>
                      </a:endParaRPr>
                    </a:p>
                  </a:txBody>
                  <a:tcPr marL="103632" marR="103632" marT="50292" marB="50292">
                    <a:solidFill>
                      <a:schemeClr val="bg1">
                        <a:lumMod val="85000"/>
                      </a:schemeClr>
                    </a:solidFill>
                  </a:tcPr>
                </a:tc>
                <a:tc hMerge="1">
                  <a:txBody>
                    <a:bodyPr/>
                    <a:lstStyle/>
                    <a:p>
                      <a:endParaRPr lang="en-US" sz="1000" dirty="0"/>
                    </a:p>
                  </a:txBody>
                  <a:tcPr/>
                </a:tc>
              </a:tr>
              <a:tr h="844586">
                <a:tc>
                  <a:txBody>
                    <a:bodyPr/>
                    <a:lstStyle/>
                    <a:p>
                      <a:pPr algn="ctr"/>
                      <a:r>
                        <a:rPr lang="en-US" sz="1400" b="1" dirty="0" smtClean="0">
                          <a:solidFill>
                            <a:schemeClr val="tx1"/>
                          </a:solidFill>
                        </a:rPr>
                        <a:t>2</a:t>
                      </a:r>
                      <a:endParaRPr lang="en-US" sz="1400" b="1" dirty="0">
                        <a:solidFill>
                          <a:schemeClr val="tx1"/>
                        </a:solidFill>
                      </a:endParaRPr>
                    </a:p>
                  </a:txBody>
                  <a:tcPr marL="103632" marR="103632" marT="50292" marB="50292" anchor="ctr"/>
                </a:tc>
                <a:tc>
                  <a:txBody>
                    <a:bodyPr/>
                    <a:lstStyle/>
                    <a:p>
                      <a:r>
                        <a:rPr lang="en-US" sz="1000" b="0" i="1" dirty="0" smtClean="0"/>
                        <a:t>Student</a:t>
                      </a:r>
                      <a:r>
                        <a:rPr lang="en-US" sz="1000" b="0" i="1" baseline="0" dirty="0" smtClean="0"/>
                        <a:t> gives at least  </a:t>
                      </a:r>
                      <a:r>
                        <a:rPr lang="en-US" sz="1000" b="1" i="1" u="sng" baseline="0" dirty="0" smtClean="0"/>
                        <a:t> sufficient examples</a:t>
                      </a:r>
                      <a:r>
                        <a:rPr lang="en-US" sz="1000" b="1" i="1" u="none" baseline="0" dirty="0" smtClean="0"/>
                        <a:t> </a:t>
                      </a:r>
                      <a:r>
                        <a:rPr lang="en-US" sz="1000" b="0" i="1" u="none" baseline="0" dirty="0" smtClean="0"/>
                        <a:t>explaining why the author of </a:t>
                      </a:r>
                      <a:r>
                        <a:rPr lang="en-US" sz="1000" b="1" i="1" u="sng" baseline="0" dirty="0" smtClean="0"/>
                        <a:t>Experiencing a Rainforest</a:t>
                      </a:r>
                      <a:r>
                        <a:rPr lang="en-US" sz="1000" b="0" i="1" u="none" baseline="0" dirty="0" smtClean="0"/>
                        <a:t>, is referring to the forest floor in her account </a:t>
                      </a:r>
                      <a:r>
                        <a:rPr lang="en-US" sz="1000" b="0" i="1" u="sng" baseline="0" dirty="0" smtClean="0"/>
                        <a:t>by comparing examples from </a:t>
                      </a:r>
                      <a:r>
                        <a:rPr lang="en-US" sz="1000" b="1" i="1" u="sng" baseline="0" dirty="0" smtClean="0"/>
                        <a:t>The Amazon Rainforest</a:t>
                      </a:r>
                      <a:r>
                        <a:rPr lang="en-US" sz="1000" b="0" i="1" u="none" baseline="0" dirty="0" smtClean="0"/>
                        <a:t>.</a:t>
                      </a:r>
                    </a:p>
                    <a:p>
                      <a:r>
                        <a:rPr lang="en-US" sz="1100" b="0" i="0" baseline="0" dirty="0" smtClean="0"/>
                        <a:t>The author of </a:t>
                      </a:r>
                      <a:r>
                        <a:rPr lang="en-US" sz="1100" b="0" i="0" u="sng" baseline="0" dirty="0" smtClean="0"/>
                        <a:t>Experiencing a Rainforest</a:t>
                      </a:r>
                      <a:r>
                        <a:rPr lang="en-US" sz="1100" b="0" i="0" u="none" baseline="0" dirty="0" smtClean="0"/>
                        <a:t> is explaining her own experience of being in a rainforest. She says the air is heavy and still because there is no wind.  She also states that a canopy is above her.  Both of these examples indicate that she is on the forest floor.  In </a:t>
                      </a:r>
                      <a:r>
                        <a:rPr lang="en-US" sz="1100" b="0" i="0" u="sng" baseline="0" dirty="0" smtClean="0"/>
                        <a:t>The Amazon Rainforest</a:t>
                      </a:r>
                      <a:r>
                        <a:rPr lang="en-US" sz="1100" b="0" i="0" u="none" baseline="0" dirty="0" smtClean="0"/>
                        <a:t> the author states that the forest floor is the first layer in a rainforest and is also described as having little or no wind.   The author also states that the layer above is the canopy.  Other examples of why the author is telling about the forest floor in </a:t>
                      </a:r>
                      <a:r>
                        <a:rPr lang="en-US" sz="1100" b="0" i="0" u="sng" baseline="0" dirty="0" smtClean="0"/>
                        <a:t>Experiencing a Rainforest</a:t>
                      </a:r>
                      <a:r>
                        <a:rPr lang="en-US" sz="1100" b="0" i="0" u="none" baseline="0" dirty="0" smtClean="0"/>
                        <a:t>, is she can see very little sunlight and there are many decaying plants. In </a:t>
                      </a:r>
                      <a:r>
                        <a:rPr lang="en-US" sz="1100" b="0" i="0" u="sng" baseline="0" dirty="0" smtClean="0"/>
                        <a:t>The Amazon Rainforest</a:t>
                      </a:r>
                      <a:r>
                        <a:rPr lang="en-US" sz="1100" b="0" i="0" u="none" baseline="0" dirty="0" smtClean="0"/>
                        <a:t>  the author states that only 2 percent of sunlight reaches the floor and the forest floor is rich with rotting vegetation.  Each of these examples are relevant because both articles have the same descriptions of a forest floor.</a:t>
                      </a:r>
                      <a:endParaRPr lang="en-US" sz="1100" i="0" u="sng" dirty="0" smtClean="0"/>
                    </a:p>
                  </a:txBody>
                  <a:tcPr marL="103632" marR="103632" marT="50292" marB="50292"/>
                </a:tc>
              </a:tr>
              <a:tr h="616277">
                <a:tc>
                  <a:txBody>
                    <a:bodyPr/>
                    <a:lstStyle/>
                    <a:p>
                      <a:pPr algn="ctr"/>
                      <a:r>
                        <a:rPr lang="en-US" sz="1400" b="1" dirty="0" smtClean="0">
                          <a:solidFill>
                            <a:schemeClr val="tx1"/>
                          </a:solidFill>
                        </a:rPr>
                        <a:t>1</a:t>
                      </a:r>
                      <a:endParaRPr lang="en-US" sz="1400" b="1" dirty="0">
                        <a:solidFill>
                          <a:schemeClr val="tx1"/>
                        </a:solidFill>
                      </a:endParaRPr>
                    </a:p>
                  </a:txBody>
                  <a:tcPr marL="103632" marR="103632" marT="50292" marB="50292" anchor="ctr"/>
                </a:tc>
                <a:tc>
                  <a:txBody>
                    <a:bodyPr/>
                    <a:lstStyle/>
                    <a:p>
                      <a:r>
                        <a:rPr lang="en-US" sz="1000" i="1" dirty="0" smtClean="0"/>
                        <a:t>Student gives </a:t>
                      </a:r>
                      <a:r>
                        <a:rPr lang="en-US" sz="1000" b="1" i="1" u="sng" baseline="0" dirty="0" smtClean="0"/>
                        <a:t>few or no examples</a:t>
                      </a:r>
                      <a:r>
                        <a:rPr lang="en-US" sz="1000" b="0" i="1" u="none" baseline="0" dirty="0" smtClean="0"/>
                        <a:t> (with few details) to explain how the author of </a:t>
                      </a:r>
                      <a:r>
                        <a:rPr lang="en-US" sz="1000" b="1" i="1" u="sng" baseline="0" dirty="0" smtClean="0"/>
                        <a:t>Experiencing a Rainforest </a:t>
                      </a:r>
                      <a:r>
                        <a:rPr lang="en-US" sz="1000" b="0" i="1" u="none" baseline="0" dirty="0" smtClean="0"/>
                        <a:t>is referring to the forest floor.  Examples from </a:t>
                      </a:r>
                      <a:r>
                        <a:rPr lang="en-US" sz="1000" b="1" i="1" u="sng" baseline="0" dirty="0" smtClean="0"/>
                        <a:t>The Amazon Rainforest </a:t>
                      </a:r>
                      <a:r>
                        <a:rPr lang="en-US" sz="1000" b="0" i="1" u="none" baseline="0" dirty="0" smtClean="0"/>
                        <a:t>are not specific.</a:t>
                      </a:r>
                      <a:endParaRPr lang="en-US" sz="1000" b="1" i="1" u="sng" baseline="0" dirty="0" smtClean="0"/>
                    </a:p>
                    <a:p>
                      <a:r>
                        <a:rPr lang="en-US" sz="1100" b="0" i="0" u="none" baseline="0" dirty="0" smtClean="0"/>
                        <a:t>The author in </a:t>
                      </a:r>
                      <a:r>
                        <a:rPr lang="en-US" sz="1100" b="0" i="0" u="sng" baseline="0" dirty="0" smtClean="0"/>
                        <a:t>Experiencing a Rainforest</a:t>
                      </a:r>
                      <a:r>
                        <a:rPr lang="en-US" sz="1100" b="0" i="0" u="none" baseline="0" dirty="0" smtClean="0"/>
                        <a:t> is on the forest floor of the rainforest.  I can tell this is true because she sees plants that are dying and there is very little light.  In the other </a:t>
                      </a:r>
                      <a:r>
                        <a:rPr lang="en-US" sz="1100" i="0" dirty="0" smtClean="0"/>
                        <a:t>article</a:t>
                      </a:r>
                      <a:r>
                        <a:rPr lang="en-US" sz="1100" b="0" i="0" u="none" baseline="0" dirty="0" smtClean="0"/>
                        <a:t> the author also says this is what you would expect to see on the forest floor of the Amazon Rainforest.</a:t>
                      </a:r>
                    </a:p>
                  </a:txBody>
                  <a:tcPr marL="103632" marR="103632" marT="50292" marB="50292"/>
                </a:tc>
              </a:tr>
              <a:tr h="472440">
                <a:tc>
                  <a:txBody>
                    <a:bodyPr/>
                    <a:lstStyle/>
                    <a:p>
                      <a:pPr algn="ctr"/>
                      <a:r>
                        <a:rPr lang="en-US" sz="1400" b="1" dirty="0" smtClean="0">
                          <a:solidFill>
                            <a:schemeClr val="tx1"/>
                          </a:solidFill>
                        </a:rPr>
                        <a:t>0</a:t>
                      </a:r>
                      <a:endParaRPr lang="en-US" sz="1400" b="1" dirty="0">
                        <a:solidFill>
                          <a:schemeClr val="tx1"/>
                        </a:solidFill>
                      </a:endParaRPr>
                    </a:p>
                  </a:txBody>
                  <a:tcPr marL="103632" marR="103632" marT="50292" marB="50292" anchor="ctr"/>
                </a:tc>
                <a:tc>
                  <a:txBody>
                    <a:bodyPr/>
                    <a:lstStyle/>
                    <a:p>
                      <a:r>
                        <a:rPr lang="en-US" sz="1000" i="1" dirty="0" smtClean="0"/>
                        <a:t>The</a:t>
                      </a:r>
                      <a:r>
                        <a:rPr lang="en-US" sz="1000" i="1" baseline="0" dirty="0" smtClean="0"/>
                        <a:t> student presents </a:t>
                      </a:r>
                      <a:r>
                        <a:rPr lang="en-US" sz="1000" b="1" i="1" u="sng" baseline="0" dirty="0" smtClean="0"/>
                        <a:t>no evidence </a:t>
                      </a:r>
                      <a:r>
                        <a:rPr lang="en-US" sz="1000" i="1" baseline="0" dirty="0" smtClean="0"/>
                        <a:t>of the ability to distinguish relevant from irrelevant information.</a:t>
                      </a:r>
                    </a:p>
                    <a:p>
                      <a:r>
                        <a:rPr lang="en-US" sz="1100" i="0" baseline="0" dirty="0" smtClean="0"/>
                        <a:t>The rainforest floor in the Amazon Rainforest is the first layer and is very different than the other layers of the Amazon Rainforest.</a:t>
                      </a:r>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01180741"/>
              </p:ext>
            </p:extLst>
          </p:nvPr>
        </p:nvGraphicFramePr>
        <p:xfrm>
          <a:off x="4914900" y="8839200"/>
          <a:ext cx="1943100" cy="698894"/>
        </p:xfrm>
        <a:graphic>
          <a:graphicData uri="http://schemas.openxmlformats.org/drawingml/2006/table">
            <a:tbl>
              <a:tblPr/>
              <a:tblGrid>
                <a:gridCol w="1943100"/>
              </a:tblGrid>
              <a:tr h="167306">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RI.4.6       DOK </a:t>
                      </a:r>
                      <a:r>
                        <a:rPr lang="en-US" sz="800" b="1" dirty="0">
                          <a:solidFill>
                            <a:srgbClr val="000000"/>
                          </a:solidFill>
                          <a:effectLst/>
                          <a:latin typeface="Calibri"/>
                          <a:ea typeface="Times New Roman"/>
                          <a:cs typeface="Times New Roman"/>
                        </a:rPr>
                        <a:t>4 - SYU</a:t>
                      </a:r>
                      <a:endParaRPr lang="en-US" sz="800" b="1" dirty="0">
                        <a:effectLst/>
                        <a:latin typeface="Calibri"/>
                        <a:ea typeface="Calibri"/>
                        <a:cs typeface="Times New Roman"/>
                      </a:endParaRPr>
                    </a:p>
                  </a:txBody>
                  <a:tcPr marL="33288" marR="3328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531588">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Synthesize multiple firsthand and secondhand accounts of the same event or topic for the purpose of drawing a conclusion about a topic or event</a:t>
                      </a:r>
                      <a:r>
                        <a:rPr lang="en-US" sz="800" b="0" dirty="0" smtClean="0">
                          <a:solidFill>
                            <a:srgbClr val="000000"/>
                          </a:solidFill>
                          <a:effectLst/>
                          <a:latin typeface="Calibri"/>
                          <a:ea typeface="Times New Roman"/>
                          <a:cs typeface="Times New Roman"/>
                        </a:rPr>
                        <a:t>.</a:t>
                      </a:r>
                    </a:p>
                  </a:txBody>
                  <a:tcPr marL="33288" marR="3328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4278485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047455043"/>
              </p:ext>
            </p:extLst>
          </p:nvPr>
        </p:nvGraphicFramePr>
        <p:xfrm>
          <a:off x="492760" y="743712"/>
          <a:ext cx="6822440" cy="7226808"/>
        </p:xfrm>
        <a:graphic>
          <a:graphicData uri="http://schemas.openxmlformats.org/drawingml/2006/table">
            <a:tbl>
              <a:tblPr firstRow="1" bandRow="1">
                <a:tableStyleId>{5940675A-B579-460E-94D1-54222C63F5DA}</a:tableStyleId>
              </a:tblPr>
              <a:tblGrid>
                <a:gridCol w="539750"/>
                <a:gridCol w="6282690"/>
              </a:tblGrid>
              <a:tr h="15240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Quarter 4 Pre-Assessment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35052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700" b="1" i="0" u="sng" strike="noStrike" kern="1200" cap="none" spc="0" normalizeH="0" baseline="0" noProof="0" dirty="0" smtClean="0">
                          <a:ln>
                            <a:noFill/>
                          </a:ln>
                          <a:solidFill>
                            <a:prstClr val="black"/>
                          </a:solidFill>
                          <a:effectLst/>
                          <a:uLnTx/>
                          <a:uFillTx/>
                          <a:latin typeface="+mn-lt"/>
                          <a:ea typeface="+mn-ea"/>
                          <a:cs typeface="+mn-cs"/>
                        </a:rPr>
                        <a:t>Constructed Response Research Rubrics Target 4</a:t>
                      </a: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ability to cite evidence to support opinions and/or ideas</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tc>
                <a:tc hMerge="1">
                  <a:txBody>
                    <a:bodyPr/>
                    <a:lstStyle/>
                    <a:p>
                      <a:endParaRPr lang="en-US"/>
                    </a:p>
                  </a:txBody>
                  <a:tcPr/>
                </a:tc>
              </a:tr>
              <a:tr h="350520">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Standard RI.4.9 2 Point Constructed Response Research Rubric</a:t>
                      </a:r>
                      <a:endParaRPr kumimoji="0" lang="en-US" sz="1400" b="1" i="0"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noFill/>
                  </a:tcPr>
                </a:tc>
                <a:tc hMerge="1">
                  <a:txBody>
                    <a:bodyPr/>
                    <a:lstStyle/>
                    <a:p>
                      <a:endParaRPr lang="en-US"/>
                    </a:p>
                  </a:txBody>
                  <a:tcPr/>
                </a:tc>
              </a:tr>
              <a:tr h="56997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400" b="1" dirty="0" smtClean="0"/>
                        <a:t>Question #16 </a:t>
                      </a:r>
                      <a:r>
                        <a:rPr lang="en-US" sz="1400" b="1" strike="noStrike" dirty="0" smtClean="0">
                          <a:solidFill>
                            <a:schemeClr val="tx1"/>
                          </a:solidFill>
                          <a:effectLst/>
                        </a:rPr>
                        <a:t> RI.4.9 </a:t>
                      </a:r>
                      <a:r>
                        <a:rPr lang="en-US" sz="1400" b="1" dirty="0" smtClean="0"/>
                        <a:t>Prompt:</a:t>
                      </a:r>
                      <a:r>
                        <a:rPr lang="en-US" sz="1400" b="1" baseline="0" dirty="0" smtClean="0"/>
                        <a:t> </a:t>
                      </a:r>
                      <a:r>
                        <a:rPr lang="en-US" sz="1400" b="1" dirty="0" smtClean="0"/>
                        <a:t>How are </a:t>
                      </a:r>
                      <a:r>
                        <a:rPr lang="en-US" sz="1400" b="1" i="1" u="sng" dirty="0" smtClean="0"/>
                        <a:t>Experiencing a Rainforest</a:t>
                      </a:r>
                      <a:r>
                        <a:rPr lang="en-US" sz="1400" b="1" i="1" dirty="0" smtClean="0"/>
                        <a:t>  </a:t>
                      </a:r>
                      <a:r>
                        <a:rPr lang="en-US" sz="1400" b="1" dirty="0" smtClean="0"/>
                        <a:t>and </a:t>
                      </a:r>
                      <a:r>
                        <a:rPr lang="en-US" sz="1400" b="1" i="1" u="sng" dirty="0" smtClean="0"/>
                        <a:t>The Amazon Rainforest</a:t>
                      </a:r>
                      <a:r>
                        <a:rPr lang="en-US" sz="1400" b="1" i="1" dirty="0" smtClean="0"/>
                        <a:t> </a:t>
                      </a:r>
                      <a:r>
                        <a:rPr lang="en-US" sz="1400" b="1" i="1" u="none" dirty="0" smtClean="0"/>
                        <a:t>most </a:t>
                      </a:r>
                      <a:r>
                        <a:rPr lang="en-US" sz="1400" b="1" dirty="0" smtClean="0"/>
                        <a:t>different? Use examples from both articles when explaining your answer.</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1110996">
                <a:tc gridSpan="2">
                  <a:txBody>
                    <a:bodyPr/>
                    <a:lstStyle/>
                    <a:p>
                      <a:r>
                        <a:rPr lang="en-US" sz="1000" b="1" u="sng" dirty="0" smtClean="0"/>
                        <a:t>The response</a:t>
                      </a:r>
                      <a:r>
                        <a:rPr lang="en-US" sz="1000" b="1" u="none" dirty="0" smtClean="0"/>
                        <a:t> </a:t>
                      </a:r>
                      <a:r>
                        <a:rPr lang="en-US" sz="1000" b="1" u="sng" dirty="0" smtClean="0"/>
                        <a:t>gives sufficient evidence </a:t>
                      </a:r>
                      <a:r>
                        <a:rPr lang="en-US" sz="1000" dirty="0" smtClean="0"/>
                        <a:t>of the ability to cite evidence to support opinions or ideas.  Students cite evidence to support in</a:t>
                      </a:r>
                      <a:r>
                        <a:rPr lang="en-US" sz="1000" baseline="0" dirty="0" smtClean="0"/>
                        <a:t> which way the two </a:t>
                      </a:r>
                      <a:r>
                        <a:rPr lang="en-US" sz="1000" i="0" dirty="0" smtClean="0"/>
                        <a:t>articles </a:t>
                      </a:r>
                      <a:r>
                        <a:rPr lang="en-US" sz="1000" baseline="0" dirty="0" smtClean="0"/>
                        <a:t>are </a:t>
                      </a:r>
                      <a:r>
                        <a:rPr lang="en-US" sz="1000" b="1" u="sng" baseline="0" dirty="0" smtClean="0"/>
                        <a:t>most</a:t>
                      </a:r>
                      <a:r>
                        <a:rPr lang="en-US" sz="1000" baseline="0" dirty="0" smtClean="0"/>
                        <a:t> different.  Sufficient evidence will support that the </a:t>
                      </a:r>
                      <a:r>
                        <a:rPr lang="en-US" sz="1000" i="0" dirty="0" smtClean="0"/>
                        <a:t>articles</a:t>
                      </a:r>
                      <a:r>
                        <a:rPr lang="en-US" sz="1000" baseline="0" dirty="0" smtClean="0"/>
                        <a:t> are written for </a:t>
                      </a:r>
                      <a:r>
                        <a:rPr lang="en-US" sz="1000" u="sng" baseline="0" dirty="0" smtClean="0"/>
                        <a:t>different purposes</a:t>
                      </a:r>
                      <a:r>
                        <a:rPr lang="en-US" sz="1000" baseline="0" dirty="0" smtClean="0"/>
                        <a:t>.  This is the Key Idea. Evidence in student responses could include:  (1) </a:t>
                      </a:r>
                      <a:r>
                        <a:rPr lang="en-US" sz="1000" b="1" i="1" u="sng" baseline="0" dirty="0" smtClean="0"/>
                        <a:t>The Amazon Rainforest</a:t>
                      </a:r>
                      <a:r>
                        <a:rPr lang="en-US" sz="1000" b="1" i="1" u="none" baseline="0" dirty="0" smtClean="0"/>
                        <a:t> </a:t>
                      </a:r>
                      <a:r>
                        <a:rPr lang="en-US" sz="1000" baseline="0" dirty="0" smtClean="0"/>
                        <a:t>was written to inform with facts and details and (2) </a:t>
                      </a:r>
                      <a:r>
                        <a:rPr lang="en-US" sz="1000" b="1" i="1" u="sng" baseline="0" dirty="0" smtClean="0"/>
                        <a:t>Experiencing a Rainforest</a:t>
                      </a:r>
                      <a:r>
                        <a:rPr lang="en-US" sz="1000" b="1" i="1" u="none" baseline="0" dirty="0" smtClean="0"/>
                        <a:t> </a:t>
                      </a:r>
                      <a:r>
                        <a:rPr lang="en-US" sz="1000" u="none" baseline="0" dirty="0" smtClean="0"/>
                        <a:t>was </a:t>
                      </a:r>
                      <a:r>
                        <a:rPr lang="en-US" sz="1000" baseline="0" dirty="0" smtClean="0"/>
                        <a:t>written to share a first-hand opinion of the rainforest for those who have never been able to be in one.  There are numerous details to support both of these purposes.  Any details that support that the two </a:t>
                      </a:r>
                      <a:r>
                        <a:rPr lang="en-US" sz="1000" i="0" dirty="0" smtClean="0"/>
                        <a:t>articles</a:t>
                      </a:r>
                      <a:r>
                        <a:rPr lang="en-US" sz="1000" baseline="0" dirty="0" smtClean="0"/>
                        <a:t> have their own purposes are acceptable.  Extraneous information ( personal experiences or opinions) do not support the prompt.</a:t>
                      </a:r>
                      <a:endParaRPr lang="en-US" sz="1000" dirty="0"/>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417576">
                <a:tc>
                  <a:txBody>
                    <a:bodyPr/>
                    <a:lstStyle/>
                    <a:p>
                      <a:pPr algn="ctr"/>
                      <a:r>
                        <a:rPr lang="en-US" sz="2000" b="1" dirty="0" smtClean="0"/>
                        <a:t>2</a:t>
                      </a:r>
                      <a:endParaRPr lang="en-US" sz="2000" b="1" dirty="0"/>
                    </a:p>
                  </a:txBody>
                  <a:tcPr marL="103632" marR="103632" marT="50292" marB="50292" anchor="ctr"/>
                </a:tc>
                <a:tc>
                  <a:txBody>
                    <a:bodyPr/>
                    <a:lstStyle/>
                    <a:p>
                      <a:r>
                        <a:rPr lang="en-US" sz="1000" i="1" dirty="0" smtClean="0"/>
                        <a:t>The student gives </a:t>
                      </a:r>
                      <a:r>
                        <a:rPr lang="en-US" sz="1000" b="1" i="1" u="sng" dirty="0" smtClean="0"/>
                        <a:t>sufficient</a:t>
                      </a:r>
                      <a:r>
                        <a:rPr lang="en-US" sz="1000" b="1" i="1" u="sng" baseline="0" dirty="0" smtClean="0"/>
                        <a:t> </a:t>
                      </a:r>
                      <a:r>
                        <a:rPr lang="en-US" sz="1000" b="1" i="1" u="sng" dirty="0" smtClean="0"/>
                        <a:t>examples</a:t>
                      </a:r>
                      <a:r>
                        <a:rPr lang="en-US" sz="1000" b="1" i="1" u="none" dirty="0" smtClean="0"/>
                        <a:t> </a:t>
                      </a:r>
                      <a:r>
                        <a:rPr lang="en-US" sz="1000" i="1" dirty="0" smtClean="0"/>
                        <a:t>from the articles, along with </a:t>
                      </a:r>
                      <a:r>
                        <a:rPr lang="en-US" sz="1000" b="1" i="1" u="sng" dirty="0" smtClean="0"/>
                        <a:t>explanations</a:t>
                      </a:r>
                      <a:r>
                        <a:rPr lang="en-US" sz="1000" i="1" baseline="0" dirty="0" smtClean="0"/>
                        <a:t> to explain the differences between two texts about the rainforest.  </a:t>
                      </a:r>
                      <a:endParaRPr lang="en-US" sz="1000" i="1" dirty="0" smtClean="0"/>
                    </a:p>
                    <a:p>
                      <a:r>
                        <a:rPr lang="en-US" sz="1100" i="0" dirty="0" smtClean="0"/>
                        <a:t>The two articles </a:t>
                      </a:r>
                      <a:r>
                        <a:rPr lang="en-US" sz="1100" b="1" i="1" u="none" dirty="0" smtClean="0"/>
                        <a:t>Experiencing</a:t>
                      </a:r>
                      <a:r>
                        <a:rPr lang="en-US" sz="1100" b="1" i="1" u="none" baseline="0" dirty="0" smtClean="0"/>
                        <a:t> a Rainforest </a:t>
                      </a:r>
                      <a:r>
                        <a:rPr lang="en-US" sz="1100" i="0" baseline="0" dirty="0" smtClean="0"/>
                        <a:t>and </a:t>
                      </a:r>
                      <a:r>
                        <a:rPr lang="en-US" sz="1100" b="1" i="1" u="sng" baseline="0" dirty="0" smtClean="0"/>
                        <a:t>The Amazon Rainforest </a:t>
                      </a:r>
                      <a:r>
                        <a:rPr lang="en-US" sz="1100" i="0" baseline="0" dirty="0" smtClean="0"/>
                        <a:t>are most different because they were written for different reasons. </a:t>
                      </a:r>
                      <a:r>
                        <a:rPr lang="en-US" sz="1100" b="1" i="1" u="sng" baseline="0" dirty="0" smtClean="0"/>
                        <a:t>The Amazon Rainforest </a:t>
                      </a:r>
                      <a:r>
                        <a:rPr lang="en-US" sz="1100" i="0" baseline="0" dirty="0" smtClean="0"/>
                        <a:t>is a first hand account of a woman’s experience in the Amazon Rainforest.  The purpose she wrote the </a:t>
                      </a:r>
                      <a:r>
                        <a:rPr lang="en-US" sz="1100" i="0" dirty="0" smtClean="0"/>
                        <a:t>article</a:t>
                      </a:r>
                      <a:r>
                        <a:rPr lang="en-US" sz="1100" i="0" baseline="0" dirty="0" smtClean="0"/>
                        <a:t> is to explain to others what it’s like to be in a rainforest and how beautiful it is.  For example in the </a:t>
                      </a:r>
                      <a:r>
                        <a:rPr lang="en-US" sz="1100" i="0" dirty="0" smtClean="0"/>
                        <a:t>article</a:t>
                      </a:r>
                      <a:r>
                        <a:rPr lang="en-US" sz="1100" i="0" baseline="0" dirty="0" smtClean="0"/>
                        <a:t> </a:t>
                      </a:r>
                      <a:r>
                        <a:rPr lang="en-US" sz="1100" b="1" i="1" u="sng" baseline="0" dirty="0" smtClean="0"/>
                        <a:t>Experiencing the Rainforest</a:t>
                      </a:r>
                      <a:r>
                        <a:rPr lang="en-US" sz="1100" i="0" baseline="0" dirty="0" smtClean="0"/>
                        <a:t>, the author says, </a:t>
                      </a:r>
                      <a:r>
                        <a:rPr lang="en-US" sz="1100" i="1" baseline="0" dirty="0" smtClean="0"/>
                        <a:t>“</a:t>
                      </a:r>
                      <a:r>
                        <a:rPr lang="en-US" sz="1100" i="1" dirty="0" smtClean="0"/>
                        <a:t>I wish I could record its true mystery and beauty for those that will never have the chance to experience it first-hand.” </a:t>
                      </a:r>
                      <a:r>
                        <a:rPr lang="en-US" sz="1100" i="1" baseline="0" dirty="0" smtClean="0"/>
                        <a:t> </a:t>
                      </a:r>
                      <a:r>
                        <a:rPr lang="en-US" sz="1100" i="0" baseline="0" dirty="0" smtClean="0"/>
                        <a:t>In contrast, the </a:t>
                      </a:r>
                      <a:r>
                        <a:rPr lang="en-US" sz="1100" i="0" dirty="0" smtClean="0"/>
                        <a:t>article</a:t>
                      </a:r>
                      <a:r>
                        <a:rPr lang="en-US" sz="1100" i="0" baseline="0" dirty="0" smtClean="0"/>
                        <a:t> </a:t>
                      </a:r>
                      <a:r>
                        <a:rPr lang="en-US" sz="1100" b="0" i="1" u="sng" baseline="0" dirty="0" smtClean="0"/>
                        <a:t>The Amazon Rainforest </a:t>
                      </a:r>
                      <a:r>
                        <a:rPr lang="en-US" sz="1100" i="0" baseline="0" dirty="0" smtClean="0"/>
                        <a:t>is very informative.  It explains the different layers of a rainforest much like a textbook does. For example, this </a:t>
                      </a:r>
                      <a:r>
                        <a:rPr lang="en-US" sz="1100" i="0" dirty="0" smtClean="0"/>
                        <a:t>article</a:t>
                      </a:r>
                      <a:r>
                        <a:rPr lang="en-US" sz="1100" i="0" baseline="0" dirty="0" smtClean="0"/>
                        <a:t> states</a:t>
                      </a:r>
                      <a:r>
                        <a:rPr lang="en-US" sz="1100" i="1" baseline="0" dirty="0" smtClean="0"/>
                        <a:t>, “</a:t>
                      </a:r>
                      <a:r>
                        <a:rPr lang="en-US" sz="1100" i="1" dirty="0" smtClean="0"/>
                        <a:t>The vast forest has four layers.  Each layer has its own ecosystems of plants and animals.”</a:t>
                      </a:r>
                      <a:r>
                        <a:rPr lang="en-US" sz="1100" dirty="0" smtClean="0"/>
                        <a:t> </a:t>
                      </a:r>
                      <a:r>
                        <a:rPr lang="en-US" sz="1100" i="0" baseline="0" dirty="0" smtClean="0"/>
                        <a:t>It was written to inform about the four layers of a rainforest rather than share a personal experience. These are just two examples that explain the different purposes of the two </a:t>
                      </a:r>
                      <a:r>
                        <a:rPr lang="en-US" sz="1100" i="0" dirty="0" smtClean="0"/>
                        <a:t>articles.</a:t>
                      </a:r>
                      <a:endParaRPr lang="en-US" sz="1100" dirty="0" smtClean="0"/>
                    </a:p>
                  </a:txBody>
                  <a:tcPr marL="103632" marR="103632" marT="50292" marB="50292"/>
                </a:tc>
              </a:tr>
              <a:tr h="458724">
                <a:tc>
                  <a:txBody>
                    <a:bodyPr/>
                    <a:lstStyle/>
                    <a:p>
                      <a:pPr algn="ctr"/>
                      <a:r>
                        <a:rPr lang="en-US" sz="2000" b="1" dirty="0" smtClean="0"/>
                        <a:t>1</a:t>
                      </a:r>
                      <a:endParaRPr lang="en-US" sz="2000" b="1" dirty="0"/>
                    </a:p>
                  </a:txBody>
                  <a:tcPr marL="103632" marR="103632" marT="50292" marB="50292" anchor="ctr"/>
                </a:tc>
                <a:tc>
                  <a:txBody>
                    <a:bodyPr/>
                    <a:lstStyle/>
                    <a:p>
                      <a:r>
                        <a:rPr lang="en-US" sz="1000" i="1" dirty="0" smtClean="0"/>
                        <a:t>The student gives </a:t>
                      </a:r>
                      <a:r>
                        <a:rPr lang="en-US" sz="1000" b="1" i="1" u="sng" dirty="0" smtClean="0"/>
                        <a:t>few or no examples</a:t>
                      </a:r>
                      <a:r>
                        <a:rPr lang="en-US" sz="1000" b="0" i="1" u="none" dirty="0" smtClean="0"/>
                        <a:t>  from the text of the differences between the articles but gives </a:t>
                      </a:r>
                      <a:r>
                        <a:rPr lang="en-US" sz="1000" b="1" i="1" u="sng" dirty="0" smtClean="0"/>
                        <a:t>some explanations</a:t>
                      </a:r>
                      <a:r>
                        <a:rPr lang="en-US" sz="1000" b="1" i="1" u="none" dirty="0" smtClean="0"/>
                        <a:t> </a:t>
                      </a:r>
                      <a:r>
                        <a:rPr lang="en-US" sz="1000" b="0" i="1" u="none" dirty="0" smtClean="0"/>
                        <a:t>about the differences in the texts.</a:t>
                      </a:r>
                      <a:r>
                        <a:rPr lang="en-US" sz="1000" i="1" baseline="0" dirty="0" smtClean="0"/>
                        <a:t/>
                      </a:r>
                      <a:br>
                        <a:rPr lang="en-US" sz="1000" i="1" baseline="0" dirty="0" smtClean="0"/>
                      </a:br>
                      <a:r>
                        <a:rPr lang="en-US" sz="1100" i="0" baseline="0" dirty="0" smtClean="0"/>
                        <a:t>I read two articles about the Amazon rainforest.  Each one was different but they were the same also.  The main differences were one article was all about what a woman thought and felt when she really went to a rainforest.  The other article was like a teaching text and taught facts and details about a rainforest.  This is how they were most different.</a:t>
                      </a:r>
                      <a:endParaRPr lang="en-US" sz="1000" i="1" dirty="0" smtClean="0"/>
                    </a:p>
                  </a:txBody>
                  <a:tcPr marL="103632" marR="103632" marT="50292" marB="50292"/>
                </a:tc>
              </a:tr>
              <a:tr h="472440">
                <a:tc>
                  <a:txBody>
                    <a:bodyPr/>
                    <a:lstStyle/>
                    <a:p>
                      <a:pPr algn="ctr"/>
                      <a:r>
                        <a:rPr lang="en-US" sz="2000" b="1" dirty="0" smtClean="0"/>
                        <a:t>0</a:t>
                      </a:r>
                      <a:endParaRPr lang="en-US" sz="2000" b="1" dirty="0"/>
                    </a:p>
                  </a:txBody>
                  <a:tcPr marL="103632" marR="103632" marT="50292" marB="50292" anchor="ctr"/>
                </a:tc>
                <a:tc>
                  <a:txBody>
                    <a:bodyPr/>
                    <a:lstStyle/>
                    <a:p>
                      <a:r>
                        <a:rPr lang="en-US" sz="1000" i="1" dirty="0" smtClean="0"/>
                        <a:t>Student</a:t>
                      </a:r>
                      <a:r>
                        <a:rPr lang="en-US" sz="1000" i="1" baseline="0" dirty="0" smtClean="0"/>
                        <a:t> presents </a:t>
                      </a:r>
                      <a:r>
                        <a:rPr lang="en-US" sz="1000" b="1" i="1" u="sng" baseline="0" dirty="0" smtClean="0"/>
                        <a:t>no evidence</a:t>
                      </a:r>
                      <a:r>
                        <a:rPr lang="en-US" sz="1000" b="1" i="1" baseline="0" dirty="0" smtClean="0"/>
                        <a:t> </a:t>
                      </a:r>
                      <a:r>
                        <a:rPr lang="en-US" sz="1000" i="1" baseline="0" dirty="0" smtClean="0"/>
                        <a:t>of the ability to cite evidence to support opinions or ideas.</a:t>
                      </a:r>
                    </a:p>
                    <a:p>
                      <a:r>
                        <a:rPr lang="en-US" sz="1100" i="0" baseline="0" dirty="0" smtClean="0"/>
                        <a:t>The Amazon rainforest is very beautiful.  Both of the stories said it was beautiful.</a:t>
                      </a:r>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19328549"/>
              </p:ext>
            </p:extLst>
          </p:nvPr>
        </p:nvGraphicFramePr>
        <p:xfrm>
          <a:off x="5410200" y="8351186"/>
          <a:ext cx="1943100" cy="488014"/>
        </p:xfrm>
        <a:graphic>
          <a:graphicData uri="http://schemas.openxmlformats.org/drawingml/2006/table">
            <a:tbl>
              <a:tblPr/>
              <a:tblGrid>
                <a:gridCol w="1943100"/>
              </a:tblGrid>
              <a:tr h="7620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RI.4.9       DOK </a:t>
                      </a:r>
                      <a:r>
                        <a:rPr lang="en-US" sz="800" b="1" dirty="0">
                          <a:solidFill>
                            <a:srgbClr val="000000"/>
                          </a:solidFill>
                          <a:effectLst/>
                          <a:latin typeface="Calibri"/>
                          <a:ea typeface="Times New Roman"/>
                          <a:cs typeface="Times New Roman"/>
                        </a:rPr>
                        <a:t>4 - SYU</a:t>
                      </a:r>
                      <a:endParaRPr lang="en-US" sz="800" b="1" dirty="0">
                        <a:effectLst/>
                        <a:latin typeface="Calibri"/>
                        <a:ea typeface="Calibri"/>
                        <a:cs typeface="Times New Roman"/>
                      </a:endParaRPr>
                    </a:p>
                  </a:txBody>
                  <a:tcPr marL="33288" marR="3328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366094">
                <a:tc>
                  <a:txBody>
                    <a:bodyPr/>
                    <a:lstStyle/>
                    <a:p>
                      <a:pPr marL="0" marR="0" algn="l">
                        <a:lnSpc>
                          <a:spcPct val="100000"/>
                        </a:lnSpc>
                        <a:spcBef>
                          <a:spcPts val="0"/>
                        </a:spcBef>
                        <a:spcAft>
                          <a:spcPts val="0"/>
                        </a:spcAft>
                      </a:pPr>
                      <a:r>
                        <a:rPr lang="en-US" sz="800" b="0" dirty="0" smtClean="0">
                          <a:solidFill>
                            <a:srgbClr val="000000"/>
                          </a:solidFill>
                          <a:effectLst/>
                          <a:latin typeface="+mn-lt"/>
                          <a:ea typeface="Times New Roman"/>
                          <a:cs typeface="Times New Roman"/>
                        </a:rPr>
                        <a:t>Integrate information from two texts on the same topic in order to write or speak about the subject knowledgeably. </a:t>
                      </a:r>
                      <a:endParaRPr lang="en-US" sz="800" b="0" dirty="0" smtClean="0">
                        <a:solidFill>
                          <a:srgbClr val="000000"/>
                        </a:solidFill>
                        <a:effectLst/>
                        <a:latin typeface="Calibri"/>
                        <a:ea typeface="Times New Roman"/>
                        <a:cs typeface="Times New Roman"/>
                      </a:endParaRPr>
                    </a:p>
                  </a:txBody>
                  <a:tcPr marL="33288" marR="3328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1119031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486207" y="910087"/>
            <a:ext cx="2608792" cy="2283097"/>
            <a:chOff x="4741224" y="381000"/>
            <a:chExt cx="2166470" cy="1981200"/>
          </a:xfrm>
        </p:grpSpPr>
        <p:sp>
          <p:nvSpPr>
            <p:cNvPr id="31" name="Parallelogram 30"/>
            <p:cNvSpPr/>
            <p:nvPr/>
          </p:nvSpPr>
          <p:spPr>
            <a:xfrm rot="1114965" flipH="1">
              <a:off x="4777414" y="557751"/>
              <a:ext cx="2130280" cy="1688521"/>
            </a:xfrm>
            <a:prstGeom prst="parallelogram">
              <a:avLst/>
            </a:prstGeom>
            <a:solidFill>
              <a:srgbClr val="F79646">
                <a:lumMod val="75000"/>
              </a:srgbClr>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2" name="Parallelogram 31"/>
            <p:cNvSpPr/>
            <p:nvPr/>
          </p:nvSpPr>
          <p:spPr>
            <a:xfrm>
              <a:off x="5029200" y="694562"/>
              <a:ext cx="1676400" cy="1439038"/>
            </a:xfrm>
            <a:prstGeom prst="parallelogram">
              <a:avLst/>
            </a:prstGeom>
            <a:solidFill>
              <a:srgbClr val="FFFFBD"/>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3" name="Rectangle 32"/>
            <p:cNvSpPr/>
            <p:nvPr/>
          </p:nvSpPr>
          <p:spPr>
            <a:xfrm>
              <a:off x="4741224" y="381000"/>
              <a:ext cx="1054587" cy="934776"/>
            </a:xfrm>
            <a:prstGeom prst="rect">
              <a:avLst/>
            </a:prstGeom>
            <a:solidFill>
              <a:srgbClr val="FFFFBD"/>
            </a:solidFill>
            <a:ln>
              <a:solidFill>
                <a:srgbClr val="F79646">
                  <a:lumMod val="75000"/>
                </a:srgb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defTabSz="1135157">
                <a:defRPr/>
              </a:pPr>
              <a:r>
                <a:rPr lang="en-US" sz="6400" b="1" kern="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4</a:t>
              </a:r>
              <a:r>
                <a:rPr lang="en-US" sz="6400" b="1" kern="0" baseline="3000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th</a:t>
              </a:r>
              <a:r>
                <a:rPr lang="en-US" sz="6400" b="1" kern="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 </a:t>
              </a:r>
            </a:p>
          </p:txBody>
        </p:sp>
        <p:pic>
          <p:nvPicPr>
            <p:cNvPr id="34"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1" y="576344"/>
              <a:ext cx="1524000" cy="1785856"/>
            </a:xfrm>
            <a:prstGeom prst="rect">
              <a:avLst/>
            </a:prstGeom>
            <a:noFill/>
            <a:effectLst>
              <a:softEdge rad="317500"/>
            </a:effectLst>
          </p:spPr>
        </p:pic>
      </p:grpSp>
      <p:graphicFrame>
        <p:nvGraphicFramePr>
          <p:cNvPr id="25" name="Table 24"/>
          <p:cNvGraphicFramePr>
            <a:graphicFrameLocks noGrp="1"/>
          </p:cNvGraphicFramePr>
          <p:nvPr>
            <p:extLst>
              <p:ext uri="{D42A27DB-BD31-4B8C-83A1-F6EECF244321}">
                <p14:modId xmlns:p14="http://schemas.microsoft.com/office/powerpoint/2010/main" val="1599595006"/>
              </p:ext>
            </p:extLst>
          </p:nvPr>
        </p:nvGraphicFramePr>
        <p:xfrm>
          <a:off x="1209042" y="6441948"/>
          <a:ext cx="5705113" cy="2220468"/>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245359"/>
                <a:gridCol w="2418080"/>
                <a:gridCol w="609873"/>
              </a:tblGrid>
              <a:tr h="284988">
                <a:tc gridSpan="4">
                  <a:txBody>
                    <a:bodyPr/>
                    <a:lstStyle/>
                    <a:p>
                      <a:pPr algn="ctr"/>
                      <a:r>
                        <a:rPr lang="en-US" sz="1200" b="1" dirty="0" smtClean="0">
                          <a:solidFill>
                            <a:schemeClr val="tx1"/>
                          </a:solidFill>
                        </a:rPr>
                        <a:t>Opinion Writing and Language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304800">
                <a:tc>
                  <a:txBody>
                    <a:bodyPr/>
                    <a:lstStyle/>
                    <a:p>
                      <a:r>
                        <a:rPr lang="en-US" sz="1200" b="1" dirty="0" smtClean="0">
                          <a:solidFill>
                            <a:schemeClr val="tx1"/>
                          </a:solidFill>
                        </a:rPr>
                        <a:t>1a</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Brief Opinion</a:t>
                      </a:r>
                      <a:r>
                        <a:rPr lang="en-US" sz="1200" b="1" baseline="0" dirty="0" smtClean="0">
                          <a:solidFill>
                            <a:schemeClr val="tx1"/>
                          </a:solidFill>
                        </a:rPr>
                        <a:t> </a:t>
                      </a:r>
                      <a:r>
                        <a:rPr lang="en-US" sz="1200" b="1" dirty="0" smtClean="0">
                          <a:solidFill>
                            <a:schemeClr val="tx1"/>
                          </a:solidFill>
                        </a:rPr>
                        <a:t>Write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effectLst/>
                        </a:rPr>
                        <a:t>W.4.1a,</a:t>
                      </a:r>
                      <a:r>
                        <a:rPr lang="en-US" sz="1200" b="1" baseline="0" dirty="0" smtClean="0">
                          <a:solidFill>
                            <a:schemeClr val="tx1"/>
                          </a:solidFill>
                          <a:effectLst/>
                        </a:rPr>
                        <a:t> W</a:t>
                      </a:r>
                      <a:r>
                        <a:rPr lang="en-US" sz="1200" b="1" dirty="0" smtClean="0">
                          <a:solidFill>
                            <a:schemeClr val="tx1"/>
                          </a:solidFill>
                          <a:effectLst/>
                        </a:rPr>
                        <a:t>.4</a:t>
                      </a:r>
                      <a:r>
                        <a:rPr lang="en-US" sz="1200" b="1" baseline="0" dirty="0" smtClean="0">
                          <a:solidFill>
                            <a:schemeClr val="tx1"/>
                          </a:solidFill>
                          <a:effectLst/>
                        </a:rPr>
                        <a:t>.1b,  W</a:t>
                      </a:r>
                      <a:r>
                        <a:rPr lang="en-US" sz="1200" b="1" dirty="0" smtClean="0">
                          <a:solidFill>
                            <a:schemeClr val="tx1"/>
                          </a:solidFill>
                          <a:effectLst/>
                        </a:rPr>
                        <a:t>.4</a:t>
                      </a:r>
                      <a:r>
                        <a:rPr lang="en-US" sz="1200" b="1" baseline="0" dirty="0" smtClean="0">
                          <a:solidFill>
                            <a:schemeClr val="tx1"/>
                          </a:solidFill>
                          <a:effectLst/>
                        </a:rPr>
                        <a:t>.1c, W</a:t>
                      </a:r>
                      <a:r>
                        <a:rPr lang="en-US" sz="1200" b="1" dirty="0" smtClean="0">
                          <a:solidFill>
                            <a:schemeClr val="tx1"/>
                          </a:solidFill>
                          <a:effectLst/>
                        </a:rPr>
                        <a:t>.4</a:t>
                      </a:r>
                      <a:r>
                        <a:rPr lang="en-US" sz="1200" b="1" baseline="0" dirty="0" smtClean="0">
                          <a:solidFill>
                            <a:schemeClr val="tx1"/>
                          </a:solidFill>
                          <a:effectLst/>
                        </a:rPr>
                        <a:t>.1d</a:t>
                      </a:r>
                      <a:endParaRPr lang="en-US" sz="1200" b="1" dirty="0">
                        <a:solidFill>
                          <a:schemeClr val="tx1"/>
                        </a:solidFill>
                        <a:effectLst/>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304800">
                <a:tc>
                  <a:txBody>
                    <a:bodyPr/>
                    <a:lstStyle/>
                    <a:p>
                      <a:r>
                        <a:rPr lang="en-US" sz="1200" b="1" dirty="0" smtClean="0">
                          <a:solidFill>
                            <a:schemeClr val="tx1"/>
                          </a:solidFill>
                        </a:rPr>
                        <a:t>1b</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Write-Revise Opinion</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effectLst/>
                        </a:rPr>
                        <a:t>W.4.1a,</a:t>
                      </a:r>
                      <a:r>
                        <a:rPr lang="en-US" sz="1200" b="1" baseline="0" dirty="0" smtClean="0">
                          <a:solidFill>
                            <a:schemeClr val="tx1"/>
                          </a:solidFill>
                          <a:effectLst/>
                        </a:rPr>
                        <a:t> W</a:t>
                      </a:r>
                      <a:r>
                        <a:rPr lang="en-US" sz="1200" b="1" dirty="0" smtClean="0">
                          <a:solidFill>
                            <a:schemeClr val="tx1"/>
                          </a:solidFill>
                          <a:effectLst/>
                        </a:rPr>
                        <a:t>.4</a:t>
                      </a:r>
                      <a:r>
                        <a:rPr lang="en-US" sz="1200" b="1" baseline="0" dirty="0" smtClean="0">
                          <a:solidFill>
                            <a:schemeClr val="tx1"/>
                          </a:solidFill>
                          <a:effectLst/>
                        </a:rPr>
                        <a:t>.1b,  W</a:t>
                      </a:r>
                      <a:r>
                        <a:rPr lang="en-US" sz="1200" b="1" dirty="0" smtClean="0">
                          <a:solidFill>
                            <a:schemeClr val="tx1"/>
                          </a:solidFill>
                          <a:effectLst/>
                        </a:rPr>
                        <a:t>.4</a:t>
                      </a:r>
                      <a:r>
                        <a:rPr lang="en-US" sz="1200" b="1" baseline="0" dirty="0" smtClean="0">
                          <a:solidFill>
                            <a:schemeClr val="tx1"/>
                          </a:solidFill>
                          <a:effectLst/>
                        </a:rPr>
                        <a:t>.1c, W</a:t>
                      </a:r>
                      <a:r>
                        <a:rPr lang="en-US" sz="1200" b="1" dirty="0" smtClean="0">
                          <a:solidFill>
                            <a:schemeClr val="tx1"/>
                          </a:solidFill>
                          <a:effectLst/>
                        </a:rPr>
                        <a:t>.4</a:t>
                      </a:r>
                      <a:r>
                        <a:rPr lang="en-US" sz="1200" b="1" baseline="0" dirty="0" smtClean="0">
                          <a:solidFill>
                            <a:schemeClr val="tx1"/>
                          </a:solidFill>
                          <a:effectLst/>
                        </a:rPr>
                        <a:t>.1d</a:t>
                      </a:r>
                      <a:endParaRPr lang="en-US" sz="1200" b="1" dirty="0">
                        <a:solidFill>
                          <a:schemeClr val="tx1"/>
                        </a:solidFill>
                        <a:effectLst/>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472440">
                <a:tc>
                  <a:txBody>
                    <a:bodyPr/>
                    <a:lstStyle/>
                    <a:p>
                      <a:r>
                        <a:rPr lang="en-US" sz="1200" b="1" dirty="0" smtClean="0">
                          <a:solidFill>
                            <a:schemeClr val="tx1"/>
                          </a:solidFill>
                        </a:rPr>
                        <a:t>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Full Opinion Composition</a:t>
                      </a:r>
                      <a:endParaRPr lang="en-US" sz="1200" b="1" dirty="0">
                        <a:solidFill>
                          <a:schemeClr val="tx1"/>
                        </a:solidFill>
                      </a:endParaRPr>
                    </a:p>
                  </a:txBody>
                  <a:tcPr marL="103632" marR="103632" marT="50292" marB="50292">
                    <a:solidFill>
                      <a:srgbClr val="FFFFCC"/>
                    </a:solidFill>
                  </a:tcPr>
                </a:tc>
                <a:tc>
                  <a:txBody>
                    <a:bodyPr/>
                    <a:lstStyle/>
                    <a:p>
                      <a:r>
                        <a:rPr lang="pl-PL" sz="1200" b="1" dirty="0" smtClean="0">
                          <a:solidFill>
                            <a:schemeClr val="tx1"/>
                          </a:solidFill>
                          <a:effectLst/>
                        </a:rPr>
                        <a:t>W</a:t>
                      </a:r>
                      <a:r>
                        <a:rPr lang="en-US" sz="1200" b="1" dirty="0" smtClean="0">
                          <a:solidFill>
                            <a:schemeClr val="tx1"/>
                          </a:solidFill>
                          <a:effectLst/>
                        </a:rPr>
                        <a:t>.4.1</a:t>
                      </a:r>
                      <a:r>
                        <a:rPr lang="pl-PL" sz="1200" b="1" dirty="0" smtClean="0">
                          <a:solidFill>
                            <a:schemeClr val="tx1"/>
                          </a:solidFill>
                          <a:effectLst/>
                        </a:rPr>
                        <a:t>a, W</a:t>
                      </a:r>
                      <a:r>
                        <a:rPr lang="en-US" sz="1200" b="1" dirty="0" smtClean="0">
                          <a:solidFill>
                            <a:schemeClr val="tx1"/>
                          </a:solidFill>
                          <a:effectLst/>
                        </a:rPr>
                        <a:t>.4.1</a:t>
                      </a:r>
                      <a:r>
                        <a:rPr lang="pl-PL" sz="1200" b="1" dirty="0" smtClean="0">
                          <a:solidFill>
                            <a:schemeClr val="tx1"/>
                          </a:solidFill>
                          <a:effectLst/>
                        </a:rPr>
                        <a:t>b, W</a:t>
                      </a:r>
                      <a:r>
                        <a:rPr lang="en-US" sz="1200" b="1" dirty="0" smtClean="0">
                          <a:solidFill>
                            <a:schemeClr val="tx1"/>
                          </a:solidFill>
                          <a:effectLst/>
                        </a:rPr>
                        <a:t>.4.1</a:t>
                      </a:r>
                      <a:r>
                        <a:rPr lang="pl-PL" sz="1200" b="1" dirty="0" smtClean="0">
                          <a:solidFill>
                            <a:schemeClr val="tx1"/>
                          </a:solidFill>
                          <a:effectLst/>
                        </a:rPr>
                        <a:t>c, W</a:t>
                      </a:r>
                      <a:r>
                        <a:rPr lang="en-US" sz="1200" b="1" dirty="0" smtClean="0">
                          <a:solidFill>
                            <a:schemeClr val="tx1"/>
                          </a:solidFill>
                          <a:effectLst/>
                        </a:rPr>
                        <a:t>.4.1d</a:t>
                      </a:r>
                      <a:r>
                        <a:rPr lang="pl-PL" sz="1200" b="1" dirty="0" smtClean="0">
                          <a:solidFill>
                            <a:schemeClr val="tx1"/>
                          </a:solidFill>
                          <a:effectLst/>
                        </a:rPr>
                        <a:t>, W</a:t>
                      </a:r>
                      <a:r>
                        <a:rPr lang="en-US" sz="1200" b="1" dirty="0" smtClean="0">
                          <a:solidFill>
                            <a:schemeClr val="tx1"/>
                          </a:solidFill>
                          <a:effectLst/>
                        </a:rPr>
                        <a:t>.4.</a:t>
                      </a:r>
                      <a:r>
                        <a:rPr lang="pl-PL" sz="1200" b="1" dirty="0" smtClean="0">
                          <a:solidFill>
                            <a:schemeClr val="tx1"/>
                          </a:solidFill>
                          <a:effectLst/>
                        </a:rPr>
                        <a:t>4, W</a:t>
                      </a:r>
                      <a:r>
                        <a:rPr lang="en-US" sz="1200" b="1" dirty="0" smtClean="0">
                          <a:solidFill>
                            <a:schemeClr val="tx1"/>
                          </a:solidFill>
                          <a:effectLst/>
                        </a:rPr>
                        <a:t>.4.</a:t>
                      </a:r>
                      <a:r>
                        <a:rPr lang="pl-PL" sz="1200" b="1" dirty="0" smtClean="0">
                          <a:solidFill>
                            <a:schemeClr val="tx1"/>
                          </a:solidFill>
                          <a:effectLst/>
                        </a:rPr>
                        <a:t>5, W</a:t>
                      </a:r>
                      <a:r>
                        <a:rPr lang="en-US" sz="1200" b="1" dirty="0" smtClean="0">
                          <a:solidFill>
                            <a:schemeClr val="tx1"/>
                          </a:solidFill>
                          <a:effectLst/>
                        </a:rPr>
                        <a:t>.4.</a:t>
                      </a:r>
                      <a:r>
                        <a:rPr lang="pl-PL" sz="1200" b="1" dirty="0" smtClean="0">
                          <a:solidFill>
                            <a:schemeClr val="tx1"/>
                          </a:solidFill>
                          <a:effectLst/>
                        </a:rPr>
                        <a:t>8</a:t>
                      </a:r>
                      <a:endParaRPr lang="en-US" sz="1200" b="1" dirty="0">
                        <a:solidFill>
                          <a:schemeClr val="tx1"/>
                        </a:solidFill>
                        <a:effectLst/>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Language-Vocabulary Use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effectLst/>
                        </a:rPr>
                        <a:t>L.4.3a</a:t>
                      </a:r>
                      <a:endParaRPr lang="en-US" sz="1200" b="1" dirty="0">
                        <a:solidFill>
                          <a:schemeClr val="tx1"/>
                        </a:solidFill>
                        <a:effectLst/>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9</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Edit and Clarify</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effectLst/>
                        </a:rPr>
                        <a:t>L.4.4.1f</a:t>
                      </a:r>
                      <a:endParaRPr lang="en-US" sz="1200" b="1" dirty="0">
                        <a:solidFill>
                          <a:schemeClr val="tx1"/>
                        </a:solidFill>
                        <a:effectLst/>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7" name="TextBox 6"/>
          <p:cNvSpPr txBox="1"/>
          <p:nvPr/>
        </p:nvSpPr>
        <p:spPr>
          <a:xfrm>
            <a:off x="3565505" y="1696449"/>
            <a:ext cx="2840064" cy="872318"/>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n-US" sz="2600" b="1" dirty="0">
                <a:solidFill>
                  <a:schemeClr val="accent1">
                    <a:lumMod val="75000"/>
                  </a:schemeClr>
                </a:solidFill>
                <a:latin typeface="Bookman Old Style" pitchFamily="18" charset="0"/>
              </a:rPr>
              <a:t>Quarter </a:t>
            </a:r>
            <a:r>
              <a:rPr lang="en-US" sz="2600" b="1" dirty="0" smtClean="0">
                <a:solidFill>
                  <a:schemeClr val="accent1">
                    <a:lumMod val="75000"/>
                  </a:schemeClr>
                </a:solidFill>
                <a:latin typeface="Bookman Old Style" pitchFamily="18" charset="0"/>
              </a:rPr>
              <a:t>Four</a:t>
            </a:r>
            <a:endParaRPr lang="en-US" sz="2600" b="1" strike="sngStrike" dirty="0">
              <a:solidFill>
                <a:schemeClr val="accent1">
                  <a:lumMod val="75000"/>
                </a:schemeClr>
              </a:solidFill>
              <a:latin typeface="Bookman Old Style" pitchFamily="18" charset="0"/>
            </a:endParaRPr>
          </a:p>
          <a:p>
            <a:r>
              <a:rPr lang="en-US" sz="2400" b="1" dirty="0">
                <a:latin typeface="Bookman Old Style" pitchFamily="18" charset="0"/>
              </a:rPr>
              <a:t>Pre-Assessment</a:t>
            </a:r>
            <a:endParaRPr lang="en-US" b="1" dirty="0" smtClean="0">
              <a:latin typeface="Bookman Old Style" pitchFamily="18" charset="0"/>
            </a:endParaRPr>
          </a:p>
        </p:txBody>
      </p:sp>
      <p:sp>
        <p:nvSpPr>
          <p:cNvPr id="2" name="Rectangle 1"/>
          <p:cNvSpPr/>
          <p:nvPr/>
        </p:nvSpPr>
        <p:spPr>
          <a:xfrm>
            <a:off x="4465983" y="7340604"/>
            <a:ext cx="5334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4999383" y="7044268"/>
            <a:ext cx="487017"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3945829" y="7654504"/>
            <a:ext cx="2302572"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1211687" y="6019800"/>
            <a:ext cx="5718863" cy="410654"/>
          </a:xfrm>
          <a:prstGeom prst="rect">
            <a:avLst/>
          </a:prstGeom>
          <a:noFill/>
        </p:spPr>
        <p:txBody>
          <a:bodyPr wrap="square" lIns="101882" tIns="50941" rIns="101882" bIns="50941" rtlCol="0">
            <a:spAutoFit/>
          </a:bodyPr>
          <a:lstStyle/>
          <a:p>
            <a:pPr algn="ctr"/>
            <a:r>
              <a:rPr lang="en-US" sz="1000" b="1" i="1" dirty="0">
                <a:latin typeface="Calibri" panose="020F0502020204030204" pitchFamily="34" charset="0"/>
              </a:rPr>
              <a:t>Note:  There may be more standards per target.  </a:t>
            </a:r>
            <a:r>
              <a:rPr lang="en-US" sz="1000" b="1" i="1" dirty="0" smtClean="0">
                <a:latin typeface="Calibri" panose="020F0502020204030204" pitchFamily="34" charset="0"/>
              </a:rPr>
              <a:t>Writing and language standards assessed in this assessment are boxed.</a:t>
            </a:r>
            <a:endParaRPr lang="en-US" sz="1000" b="1" i="1" dirty="0">
              <a:latin typeface="Calibri" panose="020F0502020204030204" pitchFamily="34" charset="0"/>
            </a:endParaRPr>
          </a:p>
        </p:txBody>
      </p:sp>
      <p:graphicFrame>
        <p:nvGraphicFramePr>
          <p:cNvPr id="26" name="Table 25"/>
          <p:cNvGraphicFramePr>
            <a:graphicFrameLocks noGrp="1"/>
          </p:cNvGraphicFramePr>
          <p:nvPr>
            <p:extLst>
              <p:ext uri="{D42A27DB-BD31-4B8C-83A1-F6EECF244321}">
                <p14:modId xmlns:p14="http://schemas.microsoft.com/office/powerpoint/2010/main" val="1004916948"/>
              </p:ext>
            </p:extLst>
          </p:nvPr>
        </p:nvGraphicFramePr>
        <p:xfrm>
          <a:off x="1642041" y="2992388"/>
          <a:ext cx="4759958"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2665835"/>
                <a:gridCol w="1051558"/>
                <a:gridCol w="685800"/>
              </a:tblGrid>
              <a:tr h="284988">
                <a:tc gridSpan="4">
                  <a:txBody>
                    <a:bodyPr/>
                    <a:lstStyle/>
                    <a:p>
                      <a:pPr algn="ctr"/>
                      <a:r>
                        <a:rPr lang="en-US" sz="1200" b="1" dirty="0" smtClean="0">
                          <a:solidFill>
                            <a:schemeClr val="tx1"/>
                          </a:solidFill>
                        </a:rPr>
                        <a:t>Reading: Literature Grade Four</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3</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effectLst/>
                        </a:rPr>
                        <a:t>RL.4.3</a:t>
                      </a:r>
                      <a:endParaRPr lang="en-US" sz="1200" b="1" dirty="0">
                        <a:solidFill>
                          <a:schemeClr val="tx1"/>
                        </a:solidFill>
                        <a:effectLst/>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3464">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effectLst/>
                        </a:rPr>
                        <a:t>RL.4.6</a:t>
                      </a:r>
                      <a:endParaRPr lang="en-US" sz="1200" b="1" dirty="0">
                        <a:solidFill>
                          <a:schemeClr val="tx1"/>
                        </a:solidFill>
                        <a:effectLst/>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t>5</a:t>
                      </a:r>
                      <a:endParaRPr lang="en-US" sz="1200" b="1" dirty="0"/>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effectLst/>
                        </a:rPr>
                        <a:t>RL.4.9</a:t>
                      </a:r>
                      <a:endParaRPr lang="en-US" sz="1200" b="1" dirty="0">
                        <a:solidFill>
                          <a:schemeClr val="tx1"/>
                        </a:solidFill>
                        <a:effectLst/>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3547183592"/>
              </p:ext>
            </p:extLst>
          </p:nvPr>
        </p:nvGraphicFramePr>
        <p:xfrm>
          <a:off x="1640842" y="4483899"/>
          <a:ext cx="4759958" cy="14234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4183"/>
                <a:gridCol w="2558417"/>
                <a:gridCol w="1051558"/>
                <a:gridCol w="685800"/>
              </a:tblGrid>
              <a:tr h="284988">
                <a:tc gridSpan="4">
                  <a:txBody>
                    <a:bodyPr/>
                    <a:lstStyle/>
                    <a:p>
                      <a:pPr algn="ctr"/>
                      <a:r>
                        <a:rPr lang="en-US" sz="1200" b="1" dirty="0" smtClean="0">
                          <a:solidFill>
                            <a:schemeClr val="tx1"/>
                          </a:solidFill>
                        </a:rPr>
                        <a:t>Reading: Informational Grade Four</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10</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effectLst/>
                        </a:rPr>
                        <a:t>RI.4.3</a:t>
                      </a:r>
                      <a:endParaRPr lang="en-US" sz="1200" b="1" dirty="0">
                        <a:solidFill>
                          <a:schemeClr val="tx1"/>
                        </a:solidFill>
                        <a:effectLst/>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11</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effectLst/>
                        </a:rPr>
                        <a:t>RI.4.6</a:t>
                      </a:r>
                      <a:endParaRPr lang="en-US" sz="1200" b="1" dirty="0">
                        <a:solidFill>
                          <a:schemeClr val="tx1"/>
                        </a:solidFill>
                        <a:effectLst/>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effectLst/>
                        </a:rPr>
                        <a:t>RI.4.9</a:t>
                      </a:r>
                      <a:endParaRPr lang="en-US" sz="1200" b="1" dirty="0">
                        <a:solidFill>
                          <a:schemeClr val="tx1"/>
                        </a:solidFill>
                        <a:effectLst/>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15" name="Rectangle 14"/>
          <p:cNvSpPr/>
          <p:nvPr/>
        </p:nvSpPr>
        <p:spPr>
          <a:xfrm>
            <a:off x="3925951" y="8133522"/>
            <a:ext cx="5334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3932583" y="8398566"/>
            <a:ext cx="5334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79351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56091181"/>
              </p:ext>
            </p:extLst>
          </p:nvPr>
        </p:nvGraphicFramePr>
        <p:xfrm>
          <a:off x="385434" y="251460"/>
          <a:ext cx="6929766" cy="8915400"/>
        </p:xfrm>
        <a:graphic>
          <a:graphicData uri="http://schemas.openxmlformats.org/drawingml/2006/table">
            <a:tbl>
              <a:tblPr firstRow="1" bandRow="1">
                <a:tableStyleId>{5940675A-B579-460E-94D1-54222C63F5DA}</a:tableStyleId>
              </a:tblPr>
              <a:tblGrid>
                <a:gridCol w="539750"/>
                <a:gridCol w="6390016"/>
              </a:tblGrid>
              <a:tr h="662940">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rPr>
                        <a:t>Note:  “Brief Writes” should take no longer than 10 minutes.   Brief writes are scored with a 2-3 point rubric. Full compositions are scored with a 4 point rubric.   The difference between this rubric and the constructed response reading rubrics, is that the Brief Write Rubric is assessing writing proficiency in a specific area, while the reading rubrics are assessing comprehension</a:t>
                      </a:r>
                      <a:r>
                        <a:rPr kumimoji="0" lang="en-US" sz="1600" b="0" i="0" u="none" strike="noStrike" kern="1200" cap="none" spc="0" normalizeH="0" baseline="0" noProof="0" dirty="0" smtClean="0">
                          <a:ln>
                            <a:noFill/>
                          </a:ln>
                          <a:solidFill>
                            <a:prstClr val="black"/>
                          </a:solidFill>
                          <a:effectLst/>
                          <a:uLnTx/>
                          <a:uFillTx/>
                          <a:latin typeface="+mn-lt"/>
                          <a:ea typeface="Calibri"/>
                          <a:cs typeface="Times New Roman"/>
                        </a:rPr>
                        <a:t>.  </a:t>
                      </a:r>
                    </a:p>
                  </a:txBody>
                  <a:tcPr marL="103632" marR="103632" marT="50292" marB="50292"/>
                </a:tc>
                <a:tc hMerge="1">
                  <a:txBody>
                    <a:bodyPr/>
                    <a:lstStyle/>
                    <a:p>
                      <a:endParaRPr lang="en-US"/>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Quarter 4 Pre-Assessment </a:t>
                      </a:r>
                      <a:r>
                        <a:rPr kumimoji="0" lang="en-US" sz="1400" b="1" i="0" u="sng" strike="noStrike" kern="1200" cap="none" spc="0" normalizeH="0" baseline="0" noProof="0" dirty="0" smtClean="0">
                          <a:ln>
                            <a:noFill/>
                          </a:ln>
                          <a:solidFill>
                            <a:prstClr val="black"/>
                          </a:solidFill>
                          <a:effectLst/>
                          <a:uLnTx/>
                          <a:uFillTx/>
                          <a:latin typeface="+mn-lt"/>
                          <a:ea typeface="+mn-ea"/>
                          <a:cs typeface="+mn-cs"/>
                        </a:rPr>
                        <a:t>Brief Write Constructed Response</a:t>
                      </a:r>
                      <a:r>
                        <a:rPr kumimoji="0" lang="en-US" sz="1400" b="1" i="0" u="none" strike="noStrike" kern="1200" cap="none" spc="0" normalizeH="0" baseline="0" noProof="0" dirty="0" smtClean="0">
                          <a:ln>
                            <a:noFill/>
                          </a:ln>
                          <a:solidFill>
                            <a:prstClr val="black"/>
                          </a:solidFill>
                          <a:effectLst/>
                          <a:uLnTx/>
                          <a:uFillTx/>
                          <a:latin typeface="+mn-lt"/>
                          <a:ea typeface="+mn-ea"/>
                          <a:cs typeface="+mn-cs"/>
                        </a:rPr>
                        <a:t> Answer Key</a:t>
                      </a:r>
                    </a:p>
                  </a:txBody>
                  <a:tcPr marL="103632" marR="103632" marT="50292" marB="50292"/>
                </a:tc>
                <a:tc hMerge="1">
                  <a:txBody>
                    <a:bodyPr/>
                    <a:lstStyle/>
                    <a:p>
                      <a:endParaRPr lang="en-US"/>
                    </a:p>
                  </a:txBody>
                  <a:tcPr/>
                </a:tc>
              </a:tr>
              <a:tr h="40386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u="sng" dirty="0" smtClean="0"/>
                        <a:t>Organization:  Conclusion and Temporal Words</a:t>
                      </a:r>
                    </a:p>
                    <a:p>
                      <a:pPr marL="0" marR="0" lvl="0" indent="0" algn="ctr" defTabSz="966612"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rPr>
                        <a:t>W.4.1c  Target: </a:t>
                      </a:r>
                      <a:r>
                        <a:rPr lang="en-US" sz="1100" dirty="0" smtClean="0">
                          <a:solidFill>
                            <a:schemeClr val="tx1"/>
                          </a:solidFill>
                          <a:effectLst/>
                          <a:latin typeface="+mn-lt"/>
                        </a:rPr>
                        <a:t>1a</a:t>
                      </a:r>
                      <a:r>
                        <a:rPr lang="en-US" sz="1100" dirty="0" smtClean="0">
                          <a:solidFill>
                            <a:schemeClr val="tx1"/>
                          </a:solidFill>
                          <a:latin typeface="+mn-lt"/>
                        </a:rPr>
                        <a:t/>
                      </a:r>
                      <a:br>
                        <a:rPr lang="en-US" sz="1100" dirty="0" smtClean="0">
                          <a:solidFill>
                            <a:schemeClr val="tx1"/>
                          </a:solidFill>
                          <a:latin typeface="+mn-lt"/>
                        </a:rPr>
                      </a:br>
                      <a:r>
                        <a:rPr kumimoji="0" lang="en-US" sz="1000" b="0" i="1" u="none" strike="noStrike" kern="1200" cap="none" spc="0" normalizeH="0" baseline="0" noProof="0" dirty="0" smtClean="0">
                          <a:ln>
                            <a:noFill/>
                          </a:ln>
                          <a:solidFill>
                            <a:schemeClr val="tx1"/>
                          </a:solidFill>
                          <a:effectLst/>
                          <a:uLnTx/>
                          <a:uFillTx/>
                          <a:latin typeface="+mn-lt"/>
                          <a:ea typeface="+mn-ea"/>
                          <a:cs typeface="Helvetica" pitchFamily="34" charset="0"/>
                        </a:rPr>
                        <a:t>Write a Brief Text, W.1c </a:t>
                      </a:r>
                      <a:r>
                        <a:rPr kumimoji="0" lang="en-US" sz="1000" b="1" i="1" u="none" strike="noStrike" kern="1200" cap="none" spc="0" normalizeH="0" baseline="0" noProof="0" dirty="0" smtClean="0">
                          <a:ln>
                            <a:noFill/>
                          </a:ln>
                          <a:solidFill>
                            <a:schemeClr val="tx1"/>
                          </a:solidFill>
                          <a:effectLst/>
                          <a:uLnTx/>
                          <a:uFillTx/>
                          <a:latin typeface="+mn-lt"/>
                          <a:ea typeface="+mn-ea"/>
                          <a:cs typeface="Helvetica" pitchFamily="34" charset="0"/>
                        </a:rPr>
                        <a:t>Link opinion and reasons using words and phrases (e.g., for instance, in order to, in addition).</a:t>
                      </a:r>
                      <a:endParaRPr kumimoji="0" lang="en-US" sz="1000" b="0" i="1" u="none" strike="noStrike" kern="1200" cap="none" spc="0" normalizeH="0" baseline="0" noProof="0" dirty="0" smtClean="0">
                        <a:ln>
                          <a:noFill/>
                        </a:ln>
                        <a:solidFill>
                          <a:schemeClr val="tx1"/>
                        </a:solidFill>
                        <a:effectLst/>
                        <a:uLnTx/>
                        <a:uFillTx/>
                        <a:latin typeface="+mn-lt"/>
                        <a:ea typeface="+mn-ea"/>
                        <a:cs typeface="Helvetica" pitchFamily="34" charset="0"/>
                      </a:endParaRPr>
                    </a:p>
                  </a:txBody>
                  <a:tcPr marL="103632" marR="103632" marT="50292" marB="50292"/>
                </a:tc>
                <a:tc hMerge="1">
                  <a:txBody>
                    <a:bodyPr/>
                    <a:lstStyle/>
                    <a:p>
                      <a:endParaRPr lang="en-US"/>
                    </a:p>
                  </a:txBody>
                  <a:tcPr/>
                </a:tc>
              </a:tr>
              <a:tr h="690372">
                <a:tc gridSpan="2">
                  <a:txBody>
                    <a:bodyPr/>
                    <a:lstStyle/>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lang="en-US" sz="1200" b="1" dirty="0" smtClean="0"/>
                        <a:t>Question # 17  Prompt</a:t>
                      </a:r>
                      <a:r>
                        <a:rPr lang="en-US" sz="1200" b="1" dirty="0" smtClean="0">
                          <a:solidFill>
                            <a:schemeClr val="tx1"/>
                          </a:solidFill>
                        </a:rPr>
                        <a:t>: </a:t>
                      </a:r>
                      <a:r>
                        <a:rPr lang="en-US" sz="1200" b="1" dirty="0" smtClean="0">
                          <a:solidFill>
                            <a:schemeClr val="tx1"/>
                          </a:solidFill>
                          <a:latin typeface="Helvetica" pitchFamily="34" charset="0"/>
                        </a:rPr>
                        <a:t> </a:t>
                      </a:r>
                      <a:endParaRPr lang="en-US" sz="1200" b="1" baseline="0" dirty="0" smtClean="0">
                        <a:solidFill>
                          <a:schemeClr val="tx1"/>
                        </a:solidFill>
                        <a:latin typeface="Helvetica" pitchFamily="34" charset="0"/>
                      </a:endParaRP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endParaRPr lang="en-US" sz="1200" b="1" baseline="0" dirty="0" smtClean="0">
                        <a:solidFill>
                          <a:schemeClr val="tx1"/>
                        </a:solidFill>
                        <a:latin typeface="Helvetica" pitchFamily="34" charset="0"/>
                      </a:endParaRP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kumimoji="0" lang="en-US" sz="1200" b="1" i="0" u="none" strike="noStrike" kern="1200" cap="none" spc="0" normalizeH="0" baseline="0" noProof="0" dirty="0" smtClean="0">
                          <a:ln>
                            <a:noFill/>
                          </a:ln>
                          <a:solidFill>
                            <a:prstClr val="black"/>
                          </a:solidFill>
                          <a:effectLst/>
                          <a:uLnTx/>
                          <a:uFillTx/>
                          <a:latin typeface="Helvetica" pitchFamily="34" charset="0"/>
                          <a:ea typeface="+mn-ea"/>
                          <a:cs typeface="+mn-cs"/>
                        </a:rPr>
                        <a:t>A student is writing an opinion article for his class about the rainforest. Read the draft of the</a:t>
                      </a: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kumimoji="0" lang="en-US" sz="1200" b="1" i="0" u="none" strike="noStrike" kern="1200" cap="none" spc="0" normalizeH="0" baseline="0" noProof="0" dirty="0" smtClean="0">
                          <a:ln>
                            <a:noFill/>
                          </a:ln>
                          <a:solidFill>
                            <a:prstClr val="black"/>
                          </a:solidFill>
                          <a:effectLst/>
                          <a:uLnTx/>
                          <a:uFillTx/>
                          <a:latin typeface="Helvetica" pitchFamily="34" charset="0"/>
                          <a:ea typeface="+mn-ea"/>
                          <a:cs typeface="+mn-cs"/>
                        </a:rPr>
                        <a:t>story and complete the task that follows</a:t>
                      </a:r>
                      <a:r>
                        <a:rPr kumimoji="0" lang="en-US" sz="1400" b="1" i="0" u="none" strike="noStrike" kern="1200" cap="none" spc="0" normalizeH="0" baseline="0" noProof="0" dirty="0" smtClean="0">
                          <a:ln>
                            <a:noFill/>
                          </a:ln>
                          <a:solidFill>
                            <a:prstClr val="black"/>
                          </a:solidFill>
                          <a:effectLst/>
                          <a:uLnTx/>
                          <a:uFillTx/>
                          <a:latin typeface="Helvetica" pitchFamily="34" charset="0"/>
                          <a:ea typeface="+mn-ea"/>
                          <a:cs typeface="+mn-cs"/>
                        </a:rPr>
                        <a:t>. </a:t>
                      </a: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endParaRPr kumimoji="0" lang="en-US" sz="14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kumimoji="0" lang="en-US" sz="1400" b="1" i="0" u="none" strike="noStrike" kern="1200" cap="none" spc="0" normalizeH="0" baseline="0" noProof="0" dirty="0" smtClean="0">
                          <a:ln>
                            <a:noFill/>
                          </a:ln>
                          <a:solidFill>
                            <a:prstClr val="black"/>
                          </a:solidFill>
                          <a:effectLst/>
                          <a:uLnTx/>
                          <a:uFillTx/>
                          <a:latin typeface="Helvetica" pitchFamily="34" charset="0"/>
                          <a:ea typeface="+mn-ea"/>
                          <a:cs typeface="+mn-cs"/>
                        </a:rPr>
                        <a:t>      </a:t>
                      </a:r>
                      <a:r>
                        <a:rPr kumimoji="0" lang="en-US" sz="1200" b="0" i="0" u="none" strike="noStrike" kern="1200" cap="none" spc="0" normalizeH="0" baseline="0" noProof="0" dirty="0" smtClean="0">
                          <a:ln>
                            <a:noFill/>
                          </a:ln>
                          <a:solidFill>
                            <a:prstClr val="black"/>
                          </a:solidFill>
                          <a:effectLst/>
                          <a:uLnTx/>
                          <a:uFillTx/>
                          <a:latin typeface="Helvetica" pitchFamily="34" charset="0"/>
                          <a:ea typeface="+mn-ea"/>
                          <a:cs typeface="+mn-cs"/>
                        </a:rPr>
                        <a:t>For instance, the howling monkey and many other animals live in the top layer of a rainforest. They rarely touch the ground.  They and many kinds of tree frogs need the tall trees for their home.  People cut down trees in the rainforests for many reasons.  But is it worth it for  whatever reason if it destroys the forests?  I think it would be best to find another way to make money so plants and animals can survive and even tourists can visit rainforests.  But, to destroy an entire ecosystem?  This is why I believe rainforests should be protected.</a:t>
                      </a:r>
                    </a:p>
                    <a:p>
                      <a:pPr marL="290513" marR="0" lvl="0" indent="-7938" algn="l" defTabSz="1018809" rtl="0" eaLnBrk="1" fontAlgn="auto" latinLnBrk="0" hangingPunct="1">
                        <a:lnSpc>
                          <a:spcPct val="100000"/>
                        </a:lnSpc>
                        <a:spcBef>
                          <a:spcPts val="0"/>
                        </a:spcBef>
                        <a:spcAft>
                          <a:spcPts val="0"/>
                        </a:spcAft>
                        <a:buClrTx/>
                        <a:buSzTx/>
                        <a:buFont typeface="+mj-lt"/>
                        <a:buNone/>
                        <a:tabLst/>
                        <a:defRPr/>
                      </a:pPr>
                      <a:endParaRPr kumimoji="0" lang="en-US" sz="12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290513" marR="0" lvl="0" indent="-7938" algn="l" defTabSz="1018809" rtl="0" eaLnBrk="1" fontAlgn="auto" latinLnBrk="0" hangingPunct="1">
                        <a:lnSpc>
                          <a:spcPct val="100000"/>
                        </a:lnSpc>
                        <a:spcBef>
                          <a:spcPts val="0"/>
                        </a:spcBef>
                        <a:spcAft>
                          <a:spcPts val="0"/>
                        </a:spcAft>
                        <a:buClrTx/>
                        <a:buSzTx/>
                        <a:buFont typeface="+mj-lt"/>
                        <a:buNone/>
                        <a:tabLst/>
                        <a:defRPr/>
                      </a:pPr>
                      <a:r>
                        <a:rPr kumimoji="0" lang="en-US" sz="1200" b="1" i="0" u="none" strike="noStrike" kern="1200" cap="none" spc="0" normalizeH="0" baseline="0" noProof="0" dirty="0" smtClean="0">
                          <a:ln>
                            <a:noFill/>
                          </a:ln>
                          <a:solidFill>
                            <a:prstClr val="black"/>
                          </a:solidFill>
                          <a:effectLst/>
                          <a:uLnTx/>
                          <a:uFillTx/>
                          <a:latin typeface="Helvetica" pitchFamily="34" charset="0"/>
                          <a:ea typeface="+mn-ea"/>
                          <a:cs typeface="+mn-cs"/>
                        </a:rPr>
                        <a:t>The beginning of the student’s article does not state his opinion.  Write an opening paragraph that clearly states the opinion and explains what the topic is about.</a:t>
                      </a:r>
                    </a:p>
                    <a:p>
                      <a:pPr marL="290513" marR="0" lvl="0" indent="-290513" algn="r" defTabSz="1018809" rtl="0" eaLnBrk="1" fontAlgn="auto" latinLnBrk="0" hangingPunct="1">
                        <a:lnSpc>
                          <a:spcPct val="100000"/>
                        </a:lnSpc>
                        <a:spcBef>
                          <a:spcPts val="0"/>
                        </a:spcBef>
                        <a:spcAft>
                          <a:spcPts val="0"/>
                        </a:spcAft>
                        <a:buClrTx/>
                        <a:buSzTx/>
                        <a:buFont typeface="+mj-lt"/>
                        <a:buNone/>
                        <a:tabLst/>
                        <a:defRPr/>
                      </a:pPr>
                      <a:endParaRPr kumimoji="0" lang="en-US" sz="1200" b="0" i="1" u="none" strike="noStrike" kern="1200" cap="none" spc="0" normalizeH="0" baseline="0" noProof="0" dirty="0" smtClean="0">
                        <a:ln>
                          <a:noFill/>
                        </a:ln>
                        <a:solidFill>
                          <a:schemeClr val="tx1"/>
                        </a:solidFill>
                        <a:effectLst/>
                        <a:uLnTx/>
                        <a:uFillTx/>
                        <a:latin typeface="+mn-lt"/>
                        <a:ea typeface="+mn-ea"/>
                        <a:cs typeface="Helvetica" pitchFamily="34" charset="0"/>
                      </a:endParaRPr>
                    </a:p>
                    <a:p>
                      <a:pPr marL="290513" marR="0" lvl="0" indent="-290513" algn="r" defTabSz="1018809" rtl="0" eaLnBrk="1" fontAlgn="auto" latinLnBrk="0" hangingPunct="1">
                        <a:lnSpc>
                          <a:spcPct val="100000"/>
                        </a:lnSpc>
                        <a:spcBef>
                          <a:spcPts val="0"/>
                        </a:spcBef>
                        <a:spcAft>
                          <a:spcPts val="0"/>
                        </a:spcAft>
                        <a:buClrTx/>
                        <a:buSzTx/>
                        <a:buFont typeface="+mj-lt"/>
                        <a:buNone/>
                        <a:tabLst/>
                        <a:defRPr/>
                      </a:pPr>
                      <a:r>
                        <a:rPr kumimoji="0" lang="en-US" sz="900" b="0" i="1" u="none" strike="noStrike" kern="1200" cap="none" spc="0" normalizeH="0" baseline="0" noProof="0" dirty="0" smtClean="0">
                          <a:ln>
                            <a:noFill/>
                          </a:ln>
                          <a:solidFill>
                            <a:schemeClr val="tx1"/>
                          </a:solidFill>
                          <a:effectLst/>
                          <a:uLnTx/>
                          <a:uFillTx/>
                          <a:latin typeface="+mn-lt"/>
                          <a:ea typeface="+mn-ea"/>
                          <a:cs typeface="Helvetica" pitchFamily="34" charset="0"/>
                        </a:rPr>
                        <a:t>Write a Brief Text, W.1c </a:t>
                      </a:r>
                      <a:r>
                        <a:rPr lang="en-US" sz="900" b="0" i="1" dirty="0" smtClean="0">
                          <a:solidFill>
                            <a:srgbClr val="202020"/>
                          </a:solidFill>
                          <a:effectLst/>
                          <a:latin typeface="Lato Light"/>
                        </a:rPr>
                        <a:t>Link opinion and reasons using words and phrases (e.g., for instance in order to, in addition).</a:t>
                      </a:r>
                      <a:r>
                        <a:rPr lang="en-US" sz="900" b="0" i="1" baseline="0" dirty="0" smtClean="0">
                          <a:solidFill>
                            <a:srgbClr val="202020"/>
                          </a:solidFill>
                          <a:effectLst/>
                          <a:latin typeface="Lato Light"/>
                        </a:rPr>
                        <a:t> </a:t>
                      </a:r>
                      <a:r>
                        <a:rPr kumimoji="0" lang="en-US" sz="900" b="0" i="1" u="none" strike="noStrike" kern="1200" cap="none" spc="0" normalizeH="0" baseline="0" noProof="0" dirty="0" smtClean="0">
                          <a:ln>
                            <a:noFill/>
                          </a:ln>
                          <a:solidFill>
                            <a:schemeClr val="tx1"/>
                          </a:solidFill>
                          <a:effectLst/>
                          <a:uLnTx/>
                          <a:uFillTx/>
                          <a:latin typeface="+mn-lt"/>
                          <a:ea typeface="+mn-ea"/>
                          <a:cs typeface="Helvetica" pitchFamily="34" charset="0"/>
                        </a:rPr>
                        <a:t>Writing Target 6a</a:t>
                      </a:r>
                      <a:r>
                        <a:rPr lang="en-US" sz="1200" b="0" dirty="0" smtClean="0">
                          <a:solidFill>
                            <a:schemeClr val="tx1"/>
                          </a:solidFill>
                          <a:latin typeface="+mn-lt"/>
                        </a:rPr>
                        <a:t>   </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848868">
                <a:tc gridSpan="2">
                  <a:txBody>
                    <a:bodyPr/>
                    <a:lstStyle/>
                    <a:p>
                      <a:pPr lvl="0" algn="l">
                        <a:defRPr sz="1800" b="0" i="0"/>
                      </a:pPr>
                      <a:r>
                        <a:rPr lang="en-US" sz="1100" u="sng" kern="1200" dirty="0" smtClean="0">
                          <a:solidFill>
                            <a:schemeClr val="tx1"/>
                          </a:solidFill>
                          <a:effectLst/>
                          <a:latin typeface="+mn-lt"/>
                          <a:ea typeface="+mn-ea"/>
                          <a:cs typeface="+mn-cs"/>
                        </a:rPr>
                        <a:t>Directions</a:t>
                      </a:r>
                      <a:r>
                        <a:rPr lang="en-US" sz="1100" u="sng" kern="1200" baseline="0" dirty="0" smtClean="0">
                          <a:solidFill>
                            <a:schemeClr val="tx1"/>
                          </a:solidFill>
                          <a:effectLst/>
                          <a:latin typeface="+mn-lt"/>
                          <a:ea typeface="+mn-ea"/>
                          <a:cs typeface="+mn-cs"/>
                        </a:rPr>
                        <a:t> for Scoring</a:t>
                      </a:r>
                      <a:r>
                        <a:rPr lang="en-US" sz="1100" kern="1200" baseline="0" dirty="0" smtClean="0">
                          <a:solidFill>
                            <a:schemeClr val="tx1"/>
                          </a:solidFill>
                          <a:effectLst/>
                          <a:latin typeface="+mn-lt"/>
                          <a:ea typeface="+mn-ea"/>
                          <a:cs typeface="+mn-cs"/>
                        </a:rPr>
                        <a:t>: </a:t>
                      </a:r>
                      <a:r>
                        <a:rPr lang="en-US" sz="1100" kern="1200" dirty="0" smtClean="0">
                          <a:solidFill>
                            <a:schemeClr val="tx1"/>
                          </a:solidFill>
                          <a:effectLst/>
                          <a:latin typeface="+mn-lt"/>
                          <a:ea typeface="Times New Roman"/>
                          <a:cs typeface="Arial"/>
                        </a:rPr>
                        <a:t>Write an overview of what students could include in a proficient response with examples from the text.  Be very specific and “lengthy.”</a:t>
                      </a:r>
                      <a:r>
                        <a:rPr lang="en-US" sz="1100" u="none" dirty="0" smtClean="0">
                          <a:solidFill>
                            <a:schemeClr val="tx1"/>
                          </a:solidFill>
                        </a:rPr>
                        <a:t> </a:t>
                      </a:r>
                    </a:p>
                    <a:p>
                      <a:pPr lvl="0" algn="l">
                        <a:defRPr sz="1800" b="0" i="0"/>
                      </a:pPr>
                      <a:r>
                        <a:rPr lang="en-US" sz="1100" u="sng" dirty="0" smtClean="0">
                          <a:solidFill>
                            <a:schemeClr val="tx1"/>
                          </a:solidFill>
                        </a:rPr>
                        <a:t>T</a:t>
                      </a:r>
                      <a:r>
                        <a:rPr lang="en-US" sz="1100" u="sng" dirty="0" smtClean="0">
                          <a:solidFill>
                            <a:schemeClr val="tx1"/>
                          </a:solidFill>
                          <a:latin typeface="+mn-lt"/>
                        </a:rPr>
                        <a:t>eacher Language and Scoring Notes</a:t>
                      </a:r>
                      <a:r>
                        <a:rPr lang="en-US" sz="1100" dirty="0" smtClean="0">
                          <a:solidFill>
                            <a:schemeClr val="tx1"/>
                          </a:solidFill>
                          <a:latin typeface="+mn-lt"/>
                        </a:rPr>
                        <a:t>:</a:t>
                      </a:r>
                      <a:endParaRPr lang="en-US" sz="1100" b="1" dirty="0" smtClean="0">
                        <a:solidFill>
                          <a:schemeClr val="tx1"/>
                        </a:solidFill>
                        <a:latin typeface="+mn-lt"/>
                      </a:endParaRPr>
                    </a:p>
                    <a:p>
                      <a:pPr lvl="0" algn="l">
                        <a:defRPr sz="1800" b="0" i="0"/>
                      </a:pPr>
                      <a:r>
                        <a:rPr lang="en-US" sz="1100" b="1" dirty="0" smtClean="0">
                          <a:solidFill>
                            <a:schemeClr val="tx1"/>
                          </a:solidFill>
                          <a:latin typeface="+mn-lt"/>
                        </a:rPr>
                        <a:t>The student response </a:t>
                      </a:r>
                      <a:r>
                        <a:rPr lang="en-US" sz="1100" b="0" dirty="0" smtClean="0">
                          <a:solidFill>
                            <a:schemeClr val="tx1"/>
                          </a:solidFill>
                          <a:latin typeface="+mn-lt"/>
                        </a:rPr>
                        <a:t>should provide an opening paragraph with a specific opinion statement, that transitions (using transition words if needed) easily and logically into the rest of the article by supporting the reasons given for the opinion</a:t>
                      </a:r>
                      <a:r>
                        <a:rPr lang="en-US" sz="1100" b="0" baseline="0" dirty="0" smtClean="0">
                          <a:solidFill>
                            <a:schemeClr val="tx1"/>
                          </a:solidFill>
                          <a:latin typeface="+mn-lt"/>
                        </a:rPr>
                        <a:t>.</a:t>
                      </a:r>
                      <a:endParaRPr lang="en-US" sz="1100" b="0" dirty="0" smtClean="0">
                        <a:solidFill>
                          <a:schemeClr val="tx1"/>
                        </a:solidFill>
                        <a:uFill>
                          <a:solidFill/>
                        </a:uFill>
                        <a:latin typeface="+mn-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r>
                        <a:rPr lang="en-US" sz="1000" i="1" dirty="0" smtClean="0">
                          <a:solidFill>
                            <a:schemeClr val="tx1"/>
                          </a:solidFill>
                        </a:rPr>
                        <a:t>The</a:t>
                      </a:r>
                      <a:r>
                        <a:rPr lang="en-US" sz="1000" i="1" baseline="0" dirty="0" smtClean="0">
                          <a:solidFill>
                            <a:schemeClr val="tx1"/>
                          </a:solidFill>
                        </a:rPr>
                        <a:t> response </a:t>
                      </a:r>
                      <a:r>
                        <a:rPr lang="en-US" sz="1000" i="1" dirty="0" smtClean="0">
                          <a:solidFill>
                            <a:schemeClr val="tx1"/>
                          </a:solidFill>
                        </a:rPr>
                        <a:t>provides an opening paragraph with a specific opinion stated, that  </a:t>
                      </a:r>
                      <a:r>
                        <a:rPr lang="en-US" sz="1000" b="1" i="1" dirty="0" smtClean="0">
                          <a:solidFill>
                            <a:schemeClr val="tx1"/>
                          </a:solidFill>
                        </a:rPr>
                        <a:t>transitions</a:t>
                      </a:r>
                      <a:r>
                        <a:rPr lang="en-US" sz="1000" b="1" i="1" baseline="0" dirty="0" smtClean="0">
                          <a:solidFill>
                            <a:schemeClr val="tx1"/>
                          </a:solidFill>
                        </a:rPr>
                        <a:t> (using transitional words or phrases) </a:t>
                      </a:r>
                      <a:r>
                        <a:rPr lang="en-US" sz="1000" b="0" i="1" baseline="0" dirty="0" smtClean="0">
                          <a:solidFill>
                            <a:schemeClr val="tx1"/>
                          </a:solidFill>
                        </a:rPr>
                        <a:t>by</a:t>
                      </a:r>
                      <a:r>
                        <a:rPr lang="en-US" sz="1000" b="1" i="1" baseline="0" dirty="0" smtClean="0">
                          <a:solidFill>
                            <a:schemeClr val="tx1"/>
                          </a:solidFill>
                        </a:rPr>
                        <a:t> </a:t>
                      </a:r>
                      <a:r>
                        <a:rPr lang="en-US" sz="1000" i="1" dirty="0" smtClean="0">
                          <a:solidFill>
                            <a:schemeClr val="tx1"/>
                          </a:solidFill>
                        </a:rPr>
                        <a:t>logically following and</a:t>
                      </a:r>
                      <a:r>
                        <a:rPr lang="en-US" sz="1000" i="1" baseline="0" dirty="0" smtClean="0">
                          <a:solidFill>
                            <a:schemeClr val="tx1"/>
                          </a:solidFill>
                        </a:rPr>
                        <a:t> supporting the opinion throughout the article.</a:t>
                      </a:r>
                    </a:p>
                    <a:p>
                      <a:r>
                        <a:rPr lang="en-US" sz="1100" i="0" baseline="0" dirty="0" smtClean="0">
                          <a:solidFill>
                            <a:schemeClr val="tx1"/>
                          </a:solidFill>
                        </a:rPr>
                        <a:t>I believe rainforests should be protected.  It’s not fair to the plants and animals that depend on the rainforests as their habitat to allow them to be destroyed.  </a:t>
                      </a:r>
                      <a:r>
                        <a:rPr lang="en-US" sz="1100" b="1" i="0" baseline="0" dirty="0" smtClean="0">
                          <a:solidFill>
                            <a:schemeClr val="tx1"/>
                          </a:solidFill>
                        </a:rPr>
                        <a:t>In addition</a:t>
                      </a:r>
                      <a:r>
                        <a:rPr lang="en-US" sz="1100" i="0" baseline="0" dirty="0" smtClean="0">
                          <a:solidFill>
                            <a:schemeClr val="tx1"/>
                          </a:solidFill>
                        </a:rPr>
                        <a:t>, if the rainforests are destroyed these plants and animals could die.</a:t>
                      </a:r>
                      <a:endParaRPr lang="en-US" sz="1100" i="0" dirty="0" smtClean="0">
                        <a:solidFill>
                          <a:schemeClr val="tx1"/>
                        </a:solidFill>
                      </a:endParaRPr>
                    </a:p>
                  </a:txBody>
                  <a:tcPr marL="103632" marR="103632" marT="50292" marB="50292"/>
                </a:tc>
              </a:tr>
              <a:tr h="315468">
                <a:tc>
                  <a:txBody>
                    <a:bodyPr/>
                    <a:lstStyle/>
                    <a:p>
                      <a:pPr algn="ctr"/>
                      <a:r>
                        <a:rPr lang="en-US" sz="2000" b="1" dirty="0" smtClean="0"/>
                        <a:t>1</a:t>
                      </a:r>
                      <a:endParaRPr lang="en-US" sz="2000" b="1" dirty="0"/>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The response provides an opening paragraph with a specific opinion stated but that  has limited transitions (few or partial transitional words or phrases) and partially supports the opinion throughout the article.</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I think rainforests should be saved.  I can’t imagine the world without rainforests, can you?</a:t>
                      </a:r>
                    </a:p>
                  </a:txBody>
                  <a:tcPr marL="103632" marR="103632" marT="50292" marB="50292"/>
                </a:tc>
              </a:tr>
              <a:tr h="472440">
                <a:tc>
                  <a:txBody>
                    <a:bodyPr/>
                    <a:lstStyle/>
                    <a:p>
                      <a:pPr algn="ctr"/>
                      <a:r>
                        <a:rPr lang="en-US" sz="2000" b="1" dirty="0" smtClean="0"/>
                        <a:t>0</a:t>
                      </a:r>
                      <a:endParaRPr lang="en-US" sz="2000" b="1" dirty="0"/>
                    </a:p>
                  </a:txBody>
                  <a:tcPr marL="103632" marR="103632" marT="50292" marB="50292" anchor="ct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000" i="1" dirty="0" smtClean="0">
                          <a:solidFill>
                            <a:schemeClr val="tx1"/>
                          </a:solidFill>
                        </a:rPr>
                        <a:t>The</a:t>
                      </a:r>
                      <a:r>
                        <a:rPr lang="en-US" sz="1000" i="1" baseline="0" dirty="0" smtClean="0">
                          <a:solidFill>
                            <a:schemeClr val="tx1"/>
                          </a:solidFill>
                        </a:rPr>
                        <a:t> response </a:t>
                      </a:r>
                      <a:r>
                        <a:rPr lang="en-US" sz="1000" i="1" dirty="0" smtClean="0">
                          <a:solidFill>
                            <a:schemeClr val="tx1"/>
                          </a:solidFill>
                        </a:rPr>
                        <a:t>provides an opening paragraph that  does not have</a:t>
                      </a:r>
                      <a:r>
                        <a:rPr lang="en-US" sz="1000" i="1" baseline="0" dirty="0" smtClean="0">
                          <a:solidFill>
                            <a:schemeClr val="tx1"/>
                          </a:solidFill>
                        </a:rPr>
                        <a:t> a specific opinion statement or one that </a:t>
                      </a:r>
                      <a:r>
                        <a:rPr lang="en-US" sz="1000" i="1" dirty="0" smtClean="0">
                          <a:solidFill>
                            <a:schemeClr val="tx1"/>
                          </a:solidFill>
                        </a:rPr>
                        <a:t>supports the opinion throughout the</a:t>
                      </a:r>
                      <a:r>
                        <a:rPr lang="en-US" sz="1000" i="1" baseline="0" dirty="0" smtClean="0">
                          <a:solidFill>
                            <a:schemeClr val="tx1"/>
                          </a:solidFill>
                        </a:rPr>
                        <a:t> article.</a:t>
                      </a:r>
                    </a:p>
                    <a:p>
                      <a:pPr marL="0" marR="0" indent="0" algn="l" defTabSz="1018824" rtl="0" eaLnBrk="1" fontAlgn="auto" latinLnBrk="0" hangingPunct="1">
                        <a:lnSpc>
                          <a:spcPct val="100000"/>
                        </a:lnSpc>
                        <a:spcBef>
                          <a:spcPts val="0"/>
                        </a:spcBef>
                        <a:spcAft>
                          <a:spcPts val="0"/>
                        </a:spcAft>
                        <a:buClrTx/>
                        <a:buSzTx/>
                        <a:buFontTx/>
                        <a:buNone/>
                        <a:tabLst/>
                        <a:defRPr/>
                      </a:pPr>
                      <a:r>
                        <a:rPr lang="en-US" sz="1100" b="0" i="0" baseline="0" dirty="0" smtClean="0">
                          <a:solidFill>
                            <a:schemeClr val="tx1"/>
                          </a:solidFill>
                        </a:rPr>
                        <a:t>Rainforests are really important and beautiful.   Someday I want to see one for real.  I really like the animals that live in rainforests, but especially the tree frogs.</a:t>
                      </a:r>
                    </a:p>
                  </a:txBody>
                  <a:tcPr marL="103632" marR="103632" marT="50292" marB="50292"/>
                </a:tc>
              </a:tr>
            </a:tbl>
          </a:graphicData>
        </a:graphic>
      </p:graphicFrame>
    </p:spTree>
    <p:extLst>
      <p:ext uri="{BB962C8B-B14F-4D97-AF65-F5344CB8AC3E}">
        <p14:creationId xmlns:p14="http://schemas.microsoft.com/office/powerpoint/2010/main" val="1122842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53556111"/>
              </p:ext>
            </p:extLst>
          </p:nvPr>
        </p:nvGraphicFramePr>
        <p:xfrm>
          <a:off x="161925" y="164124"/>
          <a:ext cx="7458558" cy="5639192"/>
        </p:xfrm>
        <a:graphic>
          <a:graphicData uri="http://schemas.openxmlformats.org/drawingml/2006/table">
            <a:tbl>
              <a:tblPr firstRow="1" bandRow="1">
                <a:tableStyleId>{5940675A-B579-460E-94D1-54222C63F5DA}</a:tableStyleId>
              </a:tblPr>
              <a:tblGrid>
                <a:gridCol w="676275"/>
                <a:gridCol w="1143000"/>
                <a:gridCol w="1371600"/>
                <a:gridCol w="1491832"/>
                <a:gridCol w="1421536"/>
                <a:gridCol w="1354315"/>
              </a:tblGrid>
              <a:tr h="508078">
                <a:tc gridSpan="6">
                  <a:txBody>
                    <a:bodyPr/>
                    <a:lstStyle/>
                    <a:p>
                      <a:r>
                        <a:rPr lang="en-US" sz="900" dirty="0" smtClean="0"/>
                        <a:t>W.4.1</a:t>
                      </a:r>
                      <a:r>
                        <a:rPr lang="en-US" sz="900" baseline="0" dirty="0" smtClean="0"/>
                        <a:t> </a:t>
                      </a:r>
                      <a:r>
                        <a:rPr lang="en-US" sz="900" dirty="0" smtClean="0"/>
                        <a:t>Write opinion pieces on topics or texts, supporting a point of view with reasons and information.</a:t>
                      </a:r>
                    </a:p>
                    <a:p>
                      <a:r>
                        <a:rPr lang="en-US" sz="900" dirty="0" smtClean="0"/>
                        <a:t>W.4.1.A</a:t>
                      </a:r>
                      <a:r>
                        <a:rPr lang="en-US" sz="900" baseline="0" dirty="0" smtClean="0"/>
                        <a:t> </a:t>
                      </a:r>
                      <a:r>
                        <a:rPr lang="en-US" sz="900" dirty="0" smtClean="0"/>
                        <a:t>Introduce a topic or text clearly, state an opinion, and create an organizational structure in which related ideas are grouped to support the writer's purpose.</a:t>
                      </a:r>
                    </a:p>
                    <a:p>
                      <a:r>
                        <a:rPr lang="en-US" sz="900" dirty="0" smtClean="0"/>
                        <a:t>W.4.1.B</a:t>
                      </a:r>
                      <a:r>
                        <a:rPr lang="en-US" sz="900" baseline="0" dirty="0" smtClean="0"/>
                        <a:t> </a:t>
                      </a:r>
                      <a:r>
                        <a:rPr lang="en-US" sz="900" dirty="0" smtClean="0"/>
                        <a:t>Provide reasons that are supported by facts and details.</a:t>
                      </a:r>
                    </a:p>
                    <a:p>
                      <a:r>
                        <a:rPr lang="en-US" sz="900" dirty="0" smtClean="0"/>
                        <a:t>W.4.1.C</a:t>
                      </a:r>
                      <a:r>
                        <a:rPr lang="en-US" sz="900" baseline="0" dirty="0" smtClean="0"/>
                        <a:t> </a:t>
                      </a:r>
                      <a:r>
                        <a:rPr lang="en-US" sz="900" dirty="0" smtClean="0"/>
                        <a:t>Link opinion and reasons using words and phrases (e.g., for instance, in order to, in addition).</a:t>
                      </a:r>
                    </a:p>
                    <a:p>
                      <a:r>
                        <a:rPr lang="en-US" sz="900" dirty="0" smtClean="0"/>
                        <a:t>W.4.1.D</a:t>
                      </a:r>
                      <a:r>
                        <a:rPr lang="en-US" sz="900" baseline="0" dirty="0" smtClean="0"/>
                        <a:t> </a:t>
                      </a:r>
                      <a:r>
                        <a:rPr lang="en-US" sz="900" dirty="0" smtClean="0"/>
                        <a:t>Provide a concluding statement or section related to the opinion presented.</a:t>
                      </a:r>
                      <a:endParaRPr lang="en-US" sz="900" dirty="0"/>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9872">
                <a:tc gridSpan="6">
                  <a:txBody>
                    <a:bodyPr/>
                    <a:lstStyle/>
                    <a:p>
                      <a:pPr marL="0" marR="0" algn="ctr">
                        <a:lnSpc>
                          <a:spcPct val="100000"/>
                        </a:lnSpc>
                        <a:spcBef>
                          <a:spcPts val="0"/>
                        </a:spcBef>
                        <a:spcAft>
                          <a:spcPts val="0"/>
                        </a:spcAft>
                      </a:pPr>
                      <a:r>
                        <a:rPr lang="en-US" sz="1300" b="1" kern="1200" dirty="0" smtClean="0">
                          <a:effectLst/>
                        </a:rPr>
                        <a:t>Opinion</a:t>
                      </a:r>
                      <a:r>
                        <a:rPr lang="en-US" sz="1300" b="1" kern="1200" baseline="0" dirty="0" smtClean="0">
                          <a:effectLst/>
                        </a:rPr>
                        <a:t> </a:t>
                      </a:r>
                      <a:r>
                        <a:rPr lang="en-US" sz="1300" kern="1200" dirty="0" smtClean="0">
                          <a:effectLst/>
                        </a:rPr>
                        <a:t>Full </a:t>
                      </a:r>
                      <a:r>
                        <a:rPr lang="en-US" sz="1300" kern="1200" dirty="0">
                          <a:effectLst/>
                        </a:rPr>
                        <a:t>Composition </a:t>
                      </a:r>
                      <a:r>
                        <a:rPr lang="en-US" sz="1300" kern="1200" dirty="0" smtClean="0">
                          <a:effectLst/>
                        </a:rPr>
                        <a:t>Performance Task Score </a:t>
                      </a:r>
                      <a:r>
                        <a:rPr lang="en-US" sz="1300" b="1" kern="1200" dirty="0" smtClean="0">
                          <a:effectLst/>
                        </a:rPr>
                        <a:t>“4” </a:t>
                      </a:r>
                      <a:r>
                        <a:rPr lang="en-US" sz="1300" kern="1200" dirty="0" smtClean="0">
                          <a:effectLst/>
                        </a:rPr>
                        <a:t>Example </a:t>
                      </a:r>
                      <a:r>
                        <a:rPr lang="en-US" sz="1300" b="1" i="1" kern="1200" dirty="0" smtClean="0">
                          <a:effectLst/>
                        </a:rPr>
                        <a:t>SBAC Rubric Grades 3 - 5</a:t>
                      </a:r>
                      <a:endParaRPr lang="en-US" sz="900" b="1" i="1" dirty="0">
                        <a:effectLst/>
                        <a:latin typeface="Calibri"/>
                        <a:ea typeface="Calibri"/>
                        <a:cs typeface="Times New Roman"/>
                      </a:endParaRP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rowSpan="2">
                  <a:txBody>
                    <a:bodyPr/>
                    <a:lstStyle/>
                    <a:p>
                      <a:pPr marL="0" marR="0" algn="ctr">
                        <a:lnSpc>
                          <a:spcPct val="100000"/>
                        </a:lnSpc>
                        <a:spcBef>
                          <a:spcPts val="0"/>
                        </a:spcBef>
                        <a:spcAft>
                          <a:spcPts val="0"/>
                        </a:spcAft>
                      </a:pPr>
                      <a:r>
                        <a:rPr lang="en-US" sz="1500" b="1" kern="1200" dirty="0">
                          <a:effectLst/>
                        </a:rPr>
                        <a:t>score</a:t>
                      </a:r>
                      <a:endParaRPr lang="en-US" sz="900" b="1" dirty="0">
                        <a:effectLst/>
                        <a:latin typeface="Calibri"/>
                        <a:ea typeface="Calibri"/>
                        <a:cs typeface="Times New Roman"/>
                      </a:endParaRPr>
                    </a:p>
                  </a:txBody>
                  <a:tcPr marL="97155" marR="77004" marT="38502" marB="38502" anchor="ctr"/>
                </a:tc>
                <a:tc gridSpan="2">
                  <a:txBody>
                    <a:bodyPr/>
                    <a:lstStyle/>
                    <a:p>
                      <a:pPr marL="0" marR="0" algn="ctr">
                        <a:lnSpc>
                          <a:spcPct val="100000"/>
                        </a:lnSpc>
                        <a:spcBef>
                          <a:spcPts val="0"/>
                        </a:spcBef>
                        <a:spcAft>
                          <a:spcPts val="0"/>
                        </a:spcAft>
                      </a:pPr>
                      <a:r>
                        <a:rPr lang="en-US" sz="1000" kern="1200" dirty="0">
                          <a:effectLst/>
                        </a:rPr>
                        <a:t>Statement of Purpose/Focus and Organization</a:t>
                      </a:r>
                      <a:endParaRPr lang="en-US" sz="900" dirty="0">
                        <a:effectLst/>
                        <a:latin typeface="Calibri"/>
                        <a:ea typeface="Calibri"/>
                        <a:cs typeface="Times New Roman"/>
                      </a:endParaRPr>
                    </a:p>
                  </a:txBody>
                  <a:tcPr marL="97155" marR="77004" marT="38502" marB="38502" anchor="ctr">
                    <a:solidFill>
                      <a:schemeClr val="accent1">
                        <a:lumMod val="60000"/>
                        <a:lumOff val="40000"/>
                      </a:schemeClr>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1000" kern="1200" dirty="0">
                          <a:effectLst/>
                        </a:rPr>
                        <a:t>Development: Language and Elaboration</a:t>
                      </a:r>
                      <a:endParaRPr lang="en-US" sz="900" dirty="0">
                        <a:effectLst/>
                      </a:endParaRPr>
                    </a:p>
                    <a:p>
                      <a:pPr marL="0" marR="0" algn="ctr">
                        <a:lnSpc>
                          <a:spcPct val="100000"/>
                        </a:lnSpc>
                        <a:spcBef>
                          <a:spcPts val="0"/>
                        </a:spcBef>
                        <a:spcAft>
                          <a:spcPts val="0"/>
                        </a:spcAft>
                      </a:pPr>
                      <a:r>
                        <a:rPr lang="en-US" sz="1000" kern="1200" dirty="0">
                          <a:effectLst/>
                        </a:rPr>
                        <a:t>of Evidence</a:t>
                      </a:r>
                      <a:endParaRPr lang="en-US" sz="900" dirty="0">
                        <a:effectLst/>
                        <a:latin typeface="Calibri"/>
                        <a:ea typeface="Calibri"/>
                        <a:cs typeface="Times New Roman"/>
                      </a:endParaRPr>
                    </a:p>
                  </a:txBody>
                  <a:tcPr marL="97155" marR="77004" marT="38502" marB="38502" anchor="ctr">
                    <a:solidFill>
                      <a:schemeClr val="accent3">
                        <a:lumMod val="40000"/>
                        <a:lumOff val="60000"/>
                      </a:schemeClr>
                    </a:solidFill>
                  </a:tcPr>
                </a:tc>
                <a:tc hMerge="1">
                  <a:txBody>
                    <a:bodyPr/>
                    <a:lstStyle/>
                    <a:p>
                      <a:endParaRPr lang="en-US"/>
                    </a:p>
                  </a:txBody>
                  <a:tcPr/>
                </a:tc>
                <a:tc rowSpan="2">
                  <a:txBody>
                    <a:bodyPr/>
                    <a:lstStyle/>
                    <a:p>
                      <a:pPr marL="0" marR="0" algn="ctr">
                        <a:lnSpc>
                          <a:spcPct val="100000"/>
                        </a:lnSpc>
                        <a:spcBef>
                          <a:spcPts val="0"/>
                        </a:spcBef>
                        <a:spcAft>
                          <a:spcPts val="0"/>
                        </a:spcAft>
                      </a:pPr>
                      <a:r>
                        <a:rPr lang="en-US" sz="900" dirty="0" smtClean="0">
                          <a:effectLst/>
                          <a:latin typeface="Calibri"/>
                          <a:ea typeface="Calibri"/>
                          <a:cs typeface="Times New Roman"/>
                        </a:rPr>
                        <a:t>Conventions</a:t>
                      </a:r>
                      <a:endParaRPr lang="en-US" sz="900" dirty="0">
                        <a:effectLst/>
                        <a:latin typeface="Calibri"/>
                        <a:ea typeface="Calibri"/>
                        <a:cs typeface="Times New Roman"/>
                      </a:endParaRPr>
                    </a:p>
                  </a:txBody>
                  <a:tcPr marL="97155" marR="77004" marT="38502" marB="38502" anchor="ctr">
                    <a:solidFill>
                      <a:schemeClr val="accent6">
                        <a:lumMod val="40000"/>
                        <a:lumOff val="60000"/>
                      </a:schemeClr>
                    </a:solidFill>
                  </a:tcPr>
                </a:tc>
              </a:tr>
              <a:tr h="168744">
                <a:tc vMerge="1">
                  <a:txBody>
                    <a:bodyPr/>
                    <a:lstStyle/>
                    <a:p>
                      <a:endParaRPr lang="en-US"/>
                    </a:p>
                  </a:txBody>
                  <a:tcPr/>
                </a:tc>
                <a:tc>
                  <a:txBody>
                    <a:bodyPr/>
                    <a:lstStyle/>
                    <a:p>
                      <a:pPr marL="0" marR="0" algn="ctr">
                        <a:lnSpc>
                          <a:spcPct val="100000"/>
                        </a:lnSpc>
                        <a:spcBef>
                          <a:spcPts val="0"/>
                        </a:spcBef>
                        <a:spcAft>
                          <a:spcPts val="0"/>
                        </a:spcAft>
                      </a:pPr>
                      <a:r>
                        <a:rPr lang="en-US" sz="1000" kern="1200" dirty="0">
                          <a:effectLst/>
                        </a:rPr>
                        <a:t>Statement of</a:t>
                      </a:r>
                      <a:endParaRPr lang="en-US" sz="900" dirty="0">
                        <a:effectLst/>
                      </a:endParaRPr>
                    </a:p>
                    <a:p>
                      <a:pPr marL="0" marR="0" algn="ctr">
                        <a:lnSpc>
                          <a:spcPct val="100000"/>
                        </a:lnSpc>
                        <a:spcBef>
                          <a:spcPts val="0"/>
                        </a:spcBef>
                        <a:spcAft>
                          <a:spcPts val="0"/>
                        </a:spcAft>
                      </a:pPr>
                      <a:r>
                        <a:rPr lang="en-US" sz="1000" kern="1200" dirty="0">
                          <a:effectLst/>
                        </a:rPr>
                        <a:t>Purpose/Focus</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Organization</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Elaboration of</a:t>
                      </a:r>
                      <a:endParaRPr lang="en-US" sz="900" dirty="0">
                        <a:effectLst/>
                      </a:endParaRPr>
                    </a:p>
                    <a:p>
                      <a:pPr marL="0" marR="0" algn="ctr">
                        <a:lnSpc>
                          <a:spcPct val="100000"/>
                        </a:lnSpc>
                        <a:spcBef>
                          <a:spcPts val="0"/>
                        </a:spcBef>
                        <a:spcAft>
                          <a:spcPts val="0"/>
                        </a:spcAft>
                      </a:pPr>
                      <a:r>
                        <a:rPr lang="en-US" sz="1000" kern="1200" dirty="0">
                          <a:effectLst/>
                        </a:rPr>
                        <a:t>Evidence</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a:txBody>
                    <a:bodyPr/>
                    <a:lstStyle/>
                    <a:p>
                      <a:pPr marL="0" marR="0" algn="ctr">
                        <a:lnSpc>
                          <a:spcPct val="100000"/>
                        </a:lnSpc>
                        <a:spcBef>
                          <a:spcPts val="0"/>
                        </a:spcBef>
                        <a:spcAft>
                          <a:spcPts val="0"/>
                        </a:spcAft>
                      </a:pPr>
                      <a:r>
                        <a:rPr lang="en-US" sz="1000" kern="1200" dirty="0">
                          <a:effectLst/>
                        </a:rPr>
                        <a:t>Language and</a:t>
                      </a:r>
                      <a:endParaRPr lang="en-US" sz="900" dirty="0">
                        <a:effectLst/>
                      </a:endParaRPr>
                    </a:p>
                    <a:p>
                      <a:pPr marL="0" marR="0" algn="ctr">
                        <a:lnSpc>
                          <a:spcPct val="100000"/>
                        </a:lnSpc>
                        <a:spcBef>
                          <a:spcPts val="0"/>
                        </a:spcBef>
                        <a:spcAft>
                          <a:spcPts val="0"/>
                        </a:spcAft>
                      </a:pPr>
                      <a:r>
                        <a:rPr lang="en-US" sz="1000" kern="1200" dirty="0">
                          <a:effectLst/>
                        </a:rPr>
                        <a:t>Vocabulary</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vMerge="1">
                  <a:txBody>
                    <a:bodyPr/>
                    <a:lstStyle/>
                    <a:p>
                      <a:pPr marL="0" marR="0" algn="ctr">
                        <a:lnSpc>
                          <a:spcPct val="100000"/>
                        </a:lnSpc>
                        <a:spcBef>
                          <a:spcPts val="0"/>
                        </a:spcBef>
                        <a:spcAft>
                          <a:spcPts val="0"/>
                        </a:spcAft>
                      </a:pPr>
                      <a:endParaRPr lang="en-US" sz="900" dirty="0">
                        <a:effectLst/>
                        <a:latin typeface="Calibri"/>
                        <a:ea typeface="Calibri"/>
                        <a:cs typeface="Times New Roman"/>
                      </a:endParaRPr>
                    </a:p>
                  </a:txBody>
                  <a:tcPr marR="72474" marT="36752" marB="36752" anchor="ctr">
                    <a:solidFill>
                      <a:schemeClr val="accent6">
                        <a:lumMod val="20000"/>
                        <a:lumOff val="80000"/>
                      </a:schemeClr>
                    </a:solidFill>
                  </a:tcPr>
                </a:tc>
              </a:tr>
              <a:tr h="1006140">
                <a:tc>
                  <a:txBody>
                    <a:bodyPr/>
                    <a:lstStyle/>
                    <a:p>
                      <a:pPr marL="0" marR="0" algn="ctr">
                        <a:lnSpc>
                          <a:spcPct val="100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4</a:t>
                      </a:r>
                    </a:p>
                    <a:p>
                      <a:pPr marL="0" marR="0" algn="ctr">
                        <a:lnSpc>
                          <a:spcPct val="100000"/>
                        </a:lnSpc>
                        <a:spcBef>
                          <a:spcPts val="0"/>
                        </a:spcBef>
                        <a:spcAft>
                          <a:spcPts val="0"/>
                        </a:spcAft>
                      </a:pPr>
                      <a:r>
                        <a:rPr lang="en-US" sz="900" b="1" dirty="0" smtClean="0">
                          <a:solidFill>
                            <a:srgbClr val="000000"/>
                          </a:solidFill>
                          <a:effectLst>
                            <a:outerShdw blurRad="38100" dist="38100" dir="2700000" algn="tl">
                              <a:srgbClr val="000000">
                                <a:alpha val="43137"/>
                              </a:srgbClr>
                            </a:outerShdw>
                          </a:effectLst>
                          <a:latin typeface="+mn-lt"/>
                          <a:ea typeface="Calibri"/>
                          <a:cs typeface="Times New Roman"/>
                        </a:rPr>
                        <a:t>Exemplary</a:t>
                      </a:r>
                      <a:endParaRPr lang="en-US" sz="900" dirty="0">
                        <a:effectLst>
                          <a:outerShdw blurRad="38100" dist="38100" dir="2700000" algn="tl">
                            <a:srgbClr val="000000">
                              <a:alpha val="43137"/>
                            </a:srgbClr>
                          </a:outerShdw>
                        </a:effectLst>
                        <a:latin typeface="+mn-lt"/>
                        <a:ea typeface="Calibri"/>
                        <a:cs typeface="Times New Roman"/>
                      </a:endParaRPr>
                    </a:p>
                  </a:txBody>
                  <a:tcPr marL="92536" marR="28654" marT="0" marB="0" anchor="ctr"/>
                </a:tc>
                <a:tc>
                  <a:txBody>
                    <a:bodyPr/>
                    <a:lstStyle/>
                    <a:p>
                      <a:r>
                        <a:rPr lang="en-US" sz="1000" kern="1200" baseline="0" dirty="0" smtClean="0">
                          <a:solidFill>
                            <a:schemeClr val="tx1"/>
                          </a:solidFill>
                          <a:latin typeface="+mn-lt"/>
                          <a:ea typeface="+mn-ea"/>
                          <a:cs typeface="+mn-cs"/>
                        </a:rPr>
                        <a:t>The response is fully sustained and consistently and purposefully focused: </a:t>
                      </a:r>
                    </a:p>
                    <a:p>
                      <a:pPr marL="119063" indent="-119063">
                        <a:buFont typeface="Arial" pitchFamily="34" charset="0"/>
                        <a:buChar char="•"/>
                      </a:pPr>
                      <a:r>
                        <a:rPr lang="en-US" sz="900" kern="1200" baseline="0" dirty="0" smtClean="0">
                          <a:solidFill>
                            <a:schemeClr val="tx1"/>
                          </a:solidFill>
                          <a:latin typeface="+mn-lt"/>
                          <a:ea typeface="+mn-ea"/>
                          <a:cs typeface="+mn-cs"/>
                        </a:rPr>
                        <a:t>opinion is clearly stated, focused, and strongly maintained </a:t>
                      </a:r>
                    </a:p>
                    <a:p>
                      <a:pPr marL="119063" indent="-119063">
                        <a:buFont typeface="Arial" pitchFamily="34" charset="0"/>
                        <a:buChar char="•"/>
                      </a:pPr>
                      <a:r>
                        <a:rPr lang="en-US" sz="900" kern="1200" baseline="0" dirty="0" smtClean="0">
                          <a:solidFill>
                            <a:schemeClr val="tx1"/>
                          </a:solidFill>
                          <a:latin typeface="+mn-lt"/>
                          <a:ea typeface="+mn-ea"/>
                          <a:cs typeface="+mn-cs"/>
                        </a:rPr>
                        <a:t>opinion is communicated clearly within the context </a:t>
                      </a:r>
                    </a:p>
                  </a:txBody>
                  <a:tcPr marL="92536" marR="0" marT="0" marB="0"/>
                </a:tc>
                <a:tc>
                  <a:txBody>
                    <a:bodyPr/>
                    <a:lstStyle/>
                    <a:p>
                      <a:pPr algn="l" fontAlgn="t"/>
                      <a:r>
                        <a:rPr lang="en-US" sz="1000" b="0" i="0" u="none" strike="noStrike" dirty="0">
                          <a:solidFill>
                            <a:srgbClr val="000000"/>
                          </a:solidFill>
                          <a:latin typeface="+mn-lt"/>
                        </a:rPr>
                        <a:t>The response has a clear and effective organizational structure creating unity and completeness: </a:t>
                      </a:r>
                      <a:endParaRPr lang="en-US" sz="10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effective</a:t>
                      </a:r>
                      <a:r>
                        <a:rPr lang="en-US" sz="900" b="0" i="0" u="none" strike="noStrike" dirty="0">
                          <a:solidFill>
                            <a:srgbClr val="000000"/>
                          </a:solidFill>
                          <a:latin typeface="+mn-lt"/>
                        </a:rPr>
                        <a:t>, consistent use of a variety of transitional strategies </a:t>
                      </a:r>
                      <a:endParaRPr lang="en-US" sz="9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logical </a:t>
                      </a:r>
                      <a:r>
                        <a:rPr lang="en-US" sz="900" b="0" i="0" u="none" strike="noStrike" dirty="0">
                          <a:solidFill>
                            <a:srgbClr val="000000"/>
                          </a:solidFill>
                          <a:latin typeface="+mn-lt"/>
                        </a:rPr>
                        <a:t>progression of ideas from beginning to end </a:t>
                      </a:r>
                      <a:endParaRPr lang="en-US" sz="9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introduction and conclusion for audience and purpose</a:t>
                      </a:r>
                    </a:p>
                  </a:txBody>
                  <a:tcPr marL="92536" marR="0" marT="0" marB="0"/>
                </a:tc>
                <a:tc>
                  <a:txBody>
                    <a:bodyPr/>
                    <a:lstStyle/>
                    <a:p>
                      <a:pPr algn="l" fontAlgn="t"/>
                      <a:r>
                        <a:rPr lang="en-US" sz="1000" b="0" i="0" u="none" strike="noStrike" dirty="0">
                          <a:solidFill>
                            <a:srgbClr val="000000"/>
                          </a:solidFill>
                          <a:latin typeface="+mn-lt"/>
                        </a:rPr>
                        <a:t>The response provides thorough and convincing support/evidence for the writer’s opinion that includes the effective use of sources, facts, and details: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evidence from sources is smoothly integrated, comprehensive, and relevant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use of a variety of elaborative techniques</a:t>
                      </a:r>
                    </a:p>
                  </a:txBody>
                  <a:tcPr marL="92536" marR="0" marT="0" marB="0"/>
                </a:tc>
                <a:tc>
                  <a:txBody>
                    <a:bodyPr/>
                    <a:lstStyle/>
                    <a:p>
                      <a:pPr algn="l" fontAlgn="t"/>
                      <a:r>
                        <a:rPr lang="en-US" sz="1000" b="0" i="0" u="none" strike="noStrike" dirty="0">
                          <a:solidFill>
                            <a:srgbClr val="000000"/>
                          </a:solidFill>
                          <a:latin typeface="+mn-lt"/>
                        </a:rPr>
                        <a:t>The response clearly and effectively expresses ideas, using precise language: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1000" b="0" i="0" u="none" strike="noStrike" dirty="0" smtClean="0">
                          <a:solidFill>
                            <a:srgbClr val="000000"/>
                          </a:solidFill>
                          <a:latin typeface="+mn-lt"/>
                        </a:rPr>
                        <a:t>use </a:t>
                      </a:r>
                      <a:r>
                        <a:rPr lang="en-US" sz="1000" b="0" i="0" u="none" strike="noStrike" dirty="0">
                          <a:solidFill>
                            <a:srgbClr val="000000"/>
                          </a:solidFill>
                          <a:latin typeface="+mn-lt"/>
                        </a:rPr>
                        <a:t>of academic and domain-specific vocabulary is clearly appropriate for the audience and purpose</a:t>
                      </a:r>
                    </a:p>
                  </a:txBody>
                  <a:tcPr marL="92536" marR="0" marT="0" marB="0"/>
                </a:tc>
                <a:tc>
                  <a:txBody>
                    <a:bodyPr/>
                    <a:lstStyle/>
                    <a:p>
                      <a:pPr algn="l" fontAlgn="t">
                        <a:buFont typeface="Arial" pitchFamily="34" charset="0"/>
                        <a:buNone/>
                      </a:pPr>
                      <a:r>
                        <a:rPr lang="en-US" sz="1000" b="0" i="0" u="none" strike="noStrike" dirty="0">
                          <a:solidFill>
                            <a:srgbClr val="000000"/>
                          </a:solidFill>
                          <a:latin typeface="+mn-lt"/>
                        </a:rPr>
                        <a:t>The response demonstrates a strong command of conventions: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few</a:t>
                      </a:r>
                      <a:r>
                        <a:rPr lang="en-US" sz="900" b="0" i="0" u="none" strike="noStrike" dirty="0">
                          <a:solidFill>
                            <a:srgbClr val="000000"/>
                          </a:solidFill>
                          <a:latin typeface="+mn-lt"/>
                        </a:rPr>
                        <a:t>, if any, errors in usage and sentence formation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and consistent use of punctuation, capitalization, and spelling</a:t>
                      </a:r>
                    </a:p>
                  </a:txBody>
                  <a:tcPr marL="92536" marR="0" marT="0" marB="0"/>
                </a:tc>
              </a:tr>
              <a:tr h="1673576">
                <a:tc>
                  <a:txBody>
                    <a:bodyPr/>
                    <a:lstStyle/>
                    <a:p>
                      <a:pPr marL="0" marR="0" algn="ctr">
                        <a:lnSpc>
                          <a:spcPct val="100000"/>
                        </a:lnSpc>
                        <a:spcBef>
                          <a:spcPts val="0"/>
                        </a:spcBef>
                        <a:spcAft>
                          <a:spcPts val="0"/>
                        </a:spcAft>
                      </a:pPr>
                      <a:r>
                        <a:rPr lang="en-US" sz="900" b="1" kern="1200" dirty="0" smtClean="0">
                          <a:solidFill>
                            <a:schemeClr val="tx1"/>
                          </a:solidFill>
                          <a:effectLst>
                            <a:outerShdw blurRad="38100" dist="38100" dir="2700000" algn="tl">
                              <a:srgbClr val="000000">
                                <a:alpha val="43137"/>
                              </a:srgbClr>
                            </a:outerShdw>
                          </a:effectLst>
                        </a:rPr>
                        <a:t>Student score explained</a:t>
                      </a:r>
                      <a:endParaRPr lang="en-US" sz="9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77004" marT="38502" marB="38502" anchor="ctr"/>
                </a:tc>
                <a:tc>
                  <a:txBody>
                    <a:bodyPr/>
                    <a:lstStyle/>
                    <a:p>
                      <a:pPr marL="0" marR="0">
                        <a:lnSpc>
                          <a:spcPct val="100000"/>
                        </a:lnSpc>
                        <a:spcBef>
                          <a:spcPts val="0"/>
                        </a:spcBef>
                        <a:spcAft>
                          <a:spcPts val="0"/>
                        </a:spcAft>
                      </a:pPr>
                      <a:r>
                        <a:rPr lang="en-US" sz="900" dirty="0" smtClean="0">
                          <a:solidFill>
                            <a:schemeClr val="tx1"/>
                          </a:solidFill>
                          <a:effectLst/>
                          <a:latin typeface="Calibri"/>
                          <a:ea typeface="Calibri"/>
                          <a:cs typeface="Times New Roman"/>
                        </a:rPr>
                        <a:t>The student response is sustained throughout and focused on the prompt continually supporting a specifically stated opinion.</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smtClean="0">
                          <a:solidFill>
                            <a:schemeClr val="tx1"/>
                          </a:solidFill>
                          <a:effectLst/>
                          <a:latin typeface="Calibri"/>
                          <a:ea typeface="Calibri"/>
                          <a:cs typeface="Times New Roman"/>
                        </a:rPr>
                        <a:t>The</a:t>
                      </a:r>
                      <a:r>
                        <a:rPr lang="en-US" sz="900" baseline="0" dirty="0" smtClean="0">
                          <a:solidFill>
                            <a:schemeClr val="tx1"/>
                          </a:solidFill>
                          <a:effectLst/>
                          <a:latin typeface="Calibri"/>
                          <a:ea typeface="Calibri"/>
                          <a:cs typeface="Times New Roman"/>
                        </a:rPr>
                        <a:t> response has a clear organizational structure by describing how plants and animals exist in 4 separate layers of a rainforest.  The student uses transitional language to help the writing flow from the introduction to the conclusion.  </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smtClean="0">
                          <a:solidFill>
                            <a:schemeClr val="tx1"/>
                          </a:solidFill>
                          <a:effectLst/>
                          <a:latin typeface="Calibri"/>
                          <a:ea typeface="Calibri"/>
                          <a:cs typeface="Times New Roman"/>
                        </a:rPr>
                        <a:t>There is evidence</a:t>
                      </a:r>
                      <a:r>
                        <a:rPr lang="en-US" sz="900" baseline="0" dirty="0" smtClean="0">
                          <a:solidFill>
                            <a:schemeClr val="tx1"/>
                          </a:solidFill>
                          <a:effectLst/>
                          <a:latin typeface="Calibri"/>
                          <a:ea typeface="Calibri"/>
                          <a:cs typeface="Times New Roman"/>
                        </a:rPr>
                        <a:t> within each section of the response that supports why the rainforest is the best place to study a variety of plants and animals.  The information is relevant to the opinion.  The student uses elaboration techniques of description.</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smtClean="0">
                          <a:solidFill>
                            <a:schemeClr val="tx1"/>
                          </a:solidFill>
                          <a:effectLst/>
                          <a:latin typeface="Calibri"/>
                          <a:ea typeface="Calibri"/>
                          <a:cs typeface="Times New Roman"/>
                        </a:rPr>
                        <a:t>The student uses academic language (convince, opinion) as well as domain specific vocabulary to make specific points (names of 4 layers of a rainforest, howler monkeys, boas, tree frogs, ocelots, and leaf-tree types).</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b="0" dirty="0" smtClean="0">
                          <a:solidFill>
                            <a:schemeClr val="tx1"/>
                          </a:solidFill>
                          <a:effectLst/>
                          <a:latin typeface="Calibri"/>
                          <a:ea typeface="Calibri"/>
                          <a:cs typeface="Times New Roman"/>
                        </a:rPr>
                        <a:t>The student</a:t>
                      </a:r>
                      <a:r>
                        <a:rPr lang="en-US" sz="900" b="0" baseline="0" dirty="0" smtClean="0">
                          <a:solidFill>
                            <a:schemeClr val="tx1"/>
                          </a:solidFill>
                          <a:effectLst/>
                          <a:latin typeface="Calibri"/>
                          <a:ea typeface="Calibri"/>
                          <a:cs typeface="Times New Roman"/>
                        </a:rPr>
                        <a:t> has few, if any, errors in usage and sentence formation.  There are a variety of sentence types.  Punctuation, capitalization and spelling is accurate.</a:t>
                      </a:r>
                      <a:endParaRPr lang="en-US" sz="900" b="0" dirty="0">
                        <a:solidFill>
                          <a:schemeClr val="tx1"/>
                        </a:solidFill>
                        <a:effectLst/>
                        <a:latin typeface="Calibri"/>
                        <a:ea typeface="Calibri"/>
                        <a:cs typeface="Times New Roman"/>
                      </a:endParaRPr>
                    </a:p>
                  </a:txBody>
                  <a:tcPr marL="97155" marR="77004" marT="38502" marB="38502"/>
                </a:tc>
              </a:tr>
            </a:tbl>
          </a:graphicData>
        </a:graphic>
      </p:graphicFrame>
      <p:grpSp>
        <p:nvGrpSpPr>
          <p:cNvPr id="3" name="Group 2"/>
          <p:cNvGrpSpPr/>
          <p:nvPr/>
        </p:nvGrpSpPr>
        <p:grpSpPr>
          <a:xfrm>
            <a:off x="304800" y="5867400"/>
            <a:ext cx="7010400" cy="4185761"/>
            <a:chOff x="228600" y="5867400"/>
            <a:chExt cx="7010400" cy="4185761"/>
          </a:xfrm>
        </p:grpSpPr>
        <p:sp>
          <p:nvSpPr>
            <p:cNvPr id="2" name="Rectangle 1"/>
            <p:cNvSpPr/>
            <p:nvPr/>
          </p:nvSpPr>
          <p:spPr>
            <a:xfrm>
              <a:off x="228600" y="5867400"/>
              <a:ext cx="7010400" cy="4185761"/>
            </a:xfrm>
            <a:prstGeom prst="rect">
              <a:avLst/>
            </a:prstGeom>
          </p:spPr>
          <p:txBody>
            <a:bodyPr wrap="square">
              <a:spAutoFit/>
            </a:bodyPr>
            <a:lstStyle/>
            <a:p>
              <a:r>
                <a:rPr lang="en-US" sz="1000" b="1" u="sng" dirty="0" smtClean="0">
                  <a:solidFill>
                    <a:srgbClr val="000000"/>
                  </a:solidFill>
                  <a:ea typeface="Times New Roman"/>
                  <a:cs typeface="Times New Roman"/>
                </a:rPr>
                <a:t>Example Performance Task</a:t>
              </a:r>
              <a:r>
                <a:rPr lang="en-US" sz="1000" b="1" dirty="0" smtClean="0">
                  <a:solidFill>
                    <a:srgbClr val="000000"/>
                  </a:solidFill>
                  <a:ea typeface="Times New Roman"/>
                  <a:cs typeface="Times New Roman"/>
                </a:rPr>
                <a:t>:  Is </a:t>
              </a:r>
              <a:r>
                <a:rPr lang="en-US" sz="1000" b="1" dirty="0">
                  <a:solidFill>
                    <a:srgbClr val="000000"/>
                  </a:solidFill>
                  <a:ea typeface="Times New Roman"/>
                  <a:cs typeface="Times New Roman"/>
                </a:rPr>
                <a:t>a rainforest a good habitat in which to study a wide range of plant and animal life?   Refer to details and examples from the texts to support your opinion</a:t>
              </a:r>
              <a:r>
                <a:rPr lang="en-US" sz="1000" b="1" dirty="0" smtClean="0">
                  <a:solidFill>
                    <a:srgbClr val="000000"/>
                  </a:solidFill>
                  <a:ea typeface="Times New Roman"/>
                  <a:cs typeface="Times New Roman"/>
                </a:rPr>
                <a:t>.</a:t>
              </a:r>
            </a:p>
            <a:p>
              <a:endParaRPr lang="en-US" sz="1000" dirty="0">
                <a:latin typeface="Times New Roman"/>
                <a:ea typeface="Times New Roman"/>
              </a:endParaRPr>
            </a:p>
            <a:p>
              <a:endParaRPr lang="en-US" sz="600" dirty="0" smtClean="0"/>
            </a:p>
            <a:p>
              <a:r>
                <a:rPr lang="en-US" sz="1000" dirty="0" smtClean="0"/>
                <a:t>In my opinion, a </a:t>
              </a:r>
              <a:r>
                <a:rPr lang="en-US" sz="1000" dirty="0"/>
                <a:t>rainforest is a great place to study and learn about many different kinds of plants and animals.  Some people may think other habitats are good places to study different animals and plants too, but let me convince you that in a rainforest you’ll be able to learn or study about more plants and animals than any other place on earth</a:t>
              </a:r>
              <a:r>
                <a:rPr lang="en-US" sz="1000" dirty="0" smtClean="0"/>
                <a:t>!</a:t>
              </a:r>
            </a:p>
            <a:p>
              <a:endParaRPr lang="en-US" sz="1000" dirty="0" smtClean="0"/>
            </a:p>
            <a:p>
              <a:endParaRPr lang="en-US" sz="1000" dirty="0"/>
            </a:p>
            <a:p>
              <a:r>
                <a:rPr lang="en-US" sz="1000" dirty="0"/>
                <a:t>Rainforests have four layers and each layer has its own ecosystems of plants and animals.  That is a lot of plants and animals all in one area!  </a:t>
              </a:r>
              <a:endParaRPr lang="en-US" sz="1000" dirty="0" smtClean="0"/>
            </a:p>
            <a:p>
              <a:endParaRPr lang="en-US" sz="1000" dirty="0"/>
            </a:p>
            <a:p>
              <a:r>
                <a:rPr lang="en-US" sz="1000" dirty="0"/>
                <a:t>First is the forest floor where you can study earthworms and all kinds of snakes (like boas</a:t>
              </a:r>
              <a:r>
                <a:rPr lang="en-US" sz="1000" dirty="0" smtClean="0"/>
                <a:t>).</a:t>
              </a:r>
            </a:p>
            <a:p>
              <a:endParaRPr lang="en-US" sz="1000" dirty="0"/>
            </a:p>
            <a:p>
              <a:r>
                <a:rPr lang="en-US" sz="1000" dirty="0"/>
                <a:t>Next is the understory where you can learn about plants with wide leaves</a:t>
              </a:r>
              <a:r>
                <a:rPr lang="en-US" sz="1000" dirty="0" smtClean="0"/>
                <a:t>.</a:t>
              </a:r>
            </a:p>
            <a:p>
              <a:endParaRPr lang="en-US" sz="1000" dirty="0"/>
            </a:p>
            <a:p>
              <a:r>
                <a:rPr lang="en-US" sz="1000" dirty="0"/>
                <a:t>The third layer is called the canopy.  This is where you’ll see many plants and animals.  The leaves are thick here.  You can study rainforest fruits, flowers, singing tree frogs, and creeping ocelots. </a:t>
              </a:r>
              <a:endParaRPr lang="en-US" sz="1000" dirty="0" smtClean="0"/>
            </a:p>
            <a:p>
              <a:endParaRPr lang="en-US" sz="1000" dirty="0" smtClean="0"/>
            </a:p>
            <a:p>
              <a:endParaRPr lang="en-US" sz="1000" dirty="0"/>
            </a:p>
            <a:p>
              <a:r>
                <a:rPr lang="en-US" sz="1000" dirty="0"/>
                <a:t>The last layer is called the top or emergent layer.  There are 300 different kinds of trees here which are much more than in other forest. You can study the tallest and strongest trees as well as animals that live in the trees (such as howler monkeys</a:t>
              </a:r>
              <a:r>
                <a:rPr lang="en-US" sz="1000" dirty="0" smtClean="0"/>
                <a:t>).</a:t>
              </a:r>
            </a:p>
            <a:p>
              <a:endParaRPr lang="en-US" sz="1000" dirty="0"/>
            </a:p>
            <a:p>
              <a:r>
                <a:rPr lang="en-US" sz="1000" dirty="0"/>
                <a:t>I hope I’ve convinced you reader that the rainforests are the best place to study a wide range of plants and animals.  If not do your own exploring (in the rainforest of course).</a:t>
              </a:r>
            </a:p>
            <a:p>
              <a:endParaRPr lang="en-US" sz="1000" dirty="0"/>
            </a:p>
          </p:txBody>
        </p:sp>
        <p:sp>
          <p:nvSpPr>
            <p:cNvPr id="8" name="Rectangle 7"/>
            <p:cNvSpPr/>
            <p:nvPr/>
          </p:nvSpPr>
          <p:spPr>
            <a:xfrm>
              <a:off x="304800" y="6227297"/>
              <a:ext cx="1905000" cy="230832"/>
            </a:xfrm>
            <a:prstGeom prst="rect">
              <a:avLst/>
            </a:prstGeom>
            <a:solidFill>
              <a:schemeClr val="bg2"/>
            </a:solidFill>
            <a:ln w="9525">
              <a:solidFill>
                <a:schemeClr val="tx1"/>
              </a:solidFill>
            </a:ln>
          </p:spPr>
          <p:txBody>
            <a:bodyPr wrap="square">
              <a:spAutoFit/>
            </a:bodyPr>
            <a:lstStyle/>
            <a:p>
              <a:r>
                <a:rPr lang="en-US" sz="900" b="1" i="1" dirty="0" smtClean="0"/>
                <a:t>The writer states a definite opinion.</a:t>
              </a:r>
              <a:endParaRPr lang="en-US" sz="900" i="1" dirty="0"/>
            </a:p>
          </p:txBody>
        </p:sp>
        <p:sp>
          <p:nvSpPr>
            <p:cNvPr id="10" name="Rectangle 9"/>
            <p:cNvSpPr/>
            <p:nvPr/>
          </p:nvSpPr>
          <p:spPr>
            <a:xfrm>
              <a:off x="308112" y="6932975"/>
              <a:ext cx="4035287" cy="230832"/>
            </a:xfrm>
            <a:prstGeom prst="rect">
              <a:avLst/>
            </a:prstGeom>
            <a:solidFill>
              <a:schemeClr val="bg2"/>
            </a:solidFill>
            <a:ln w="9525">
              <a:solidFill>
                <a:schemeClr val="tx1"/>
              </a:solidFill>
            </a:ln>
          </p:spPr>
          <p:txBody>
            <a:bodyPr wrap="square">
              <a:spAutoFit/>
            </a:bodyPr>
            <a:lstStyle/>
            <a:p>
              <a:r>
                <a:rPr lang="en-US" sz="900" b="1" i="1" dirty="0" smtClean="0"/>
                <a:t>The writer stays on topic throughout using transitional language First, Next, etc..</a:t>
              </a:r>
              <a:endParaRPr lang="en-US" sz="900" i="1" dirty="0"/>
            </a:p>
          </p:txBody>
        </p:sp>
        <p:sp>
          <p:nvSpPr>
            <p:cNvPr id="11" name="Rectangle 10"/>
            <p:cNvSpPr/>
            <p:nvPr/>
          </p:nvSpPr>
          <p:spPr>
            <a:xfrm>
              <a:off x="2325755" y="7446497"/>
              <a:ext cx="4035287" cy="230832"/>
            </a:xfrm>
            <a:prstGeom prst="rect">
              <a:avLst/>
            </a:prstGeom>
            <a:solidFill>
              <a:schemeClr val="bg2"/>
            </a:solidFill>
            <a:ln w="9525">
              <a:solidFill>
                <a:schemeClr val="tx1"/>
              </a:solidFill>
            </a:ln>
          </p:spPr>
          <p:txBody>
            <a:bodyPr wrap="square">
              <a:spAutoFit/>
            </a:bodyPr>
            <a:lstStyle/>
            <a:p>
              <a:r>
                <a:rPr lang="en-US" sz="900" b="1" i="1" dirty="0" smtClean="0"/>
                <a:t>The writer provides evidence from the passages read to support the opinion.</a:t>
              </a:r>
              <a:endParaRPr lang="en-US" sz="900" i="1" dirty="0"/>
            </a:p>
          </p:txBody>
        </p:sp>
        <p:sp>
          <p:nvSpPr>
            <p:cNvPr id="12" name="Rectangle 11"/>
            <p:cNvSpPr/>
            <p:nvPr/>
          </p:nvSpPr>
          <p:spPr>
            <a:xfrm>
              <a:off x="294861" y="8619314"/>
              <a:ext cx="5039139" cy="230832"/>
            </a:xfrm>
            <a:prstGeom prst="rect">
              <a:avLst/>
            </a:prstGeom>
            <a:solidFill>
              <a:schemeClr val="bg2"/>
            </a:solidFill>
            <a:ln w="9525">
              <a:solidFill>
                <a:schemeClr val="tx1"/>
              </a:solidFill>
            </a:ln>
          </p:spPr>
          <p:txBody>
            <a:bodyPr wrap="square">
              <a:spAutoFit/>
            </a:bodyPr>
            <a:lstStyle/>
            <a:p>
              <a:r>
                <a:rPr lang="en-US" sz="900" b="1" i="1" dirty="0" smtClean="0"/>
                <a:t>The writer expresses ideas, using precise language from the passages to elaborate ideas.</a:t>
              </a:r>
              <a:endParaRPr lang="en-US" sz="900" i="1" dirty="0"/>
            </a:p>
          </p:txBody>
        </p:sp>
        <p:sp>
          <p:nvSpPr>
            <p:cNvPr id="14" name="Rectangle 13"/>
            <p:cNvSpPr/>
            <p:nvPr/>
          </p:nvSpPr>
          <p:spPr>
            <a:xfrm>
              <a:off x="2590801" y="9525000"/>
              <a:ext cx="2819399" cy="230832"/>
            </a:xfrm>
            <a:prstGeom prst="rect">
              <a:avLst/>
            </a:prstGeom>
            <a:solidFill>
              <a:schemeClr val="bg2"/>
            </a:solidFill>
            <a:ln w="9525">
              <a:solidFill>
                <a:schemeClr val="tx1"/>
              </a:solidFill>
            </a:ln>
          </p:spPr>
          <p:txBody>
            <a:bodyPr wrap="square">
              <a:spAutoFit/>
            </a:bodyPr>
            <a:lstStyle/>
            <a:p>
              <a:r>
                <a:rPr lang="en-US" sz="900" b="1" i="1" dirty="0" smtClean="0"/>
                <a:t>The writer concludes the opinion piece.</a:t>
              </a:r>
              <a:endParaRPr lang="en-US" sz="900" i="1" dirty="0"/>
            </a:p>
          </p:txBody>
        </p:sp>
        <p:sp>
          <p:nvSpPr>
            <p:cNvPr id="15" name="Rectangle 14"/>
            <p:cNvSpPr/>
            <p:nvPr/>
          </p:nvSpPr>
          <p:spPr>
            <a:xfrm>
              <a:off x="4267200" y="6111881"/>
              <a:ext cx="2819399" cy="230832"/>
            </a:xfrm>
            <a:prstGeom prst="rect">
              <a:avLst/>
            </a:prstGeom>
            <a:solidFill>
              <a:schemeClr val="bg2"/>
            </a:solidFill>
            <a:ln w="9525">
              <a:solidFill>
                <a:schemeClr val="tx1"/>
              </a:solidFill>
            </a:ln>
          </p:spPr>
          <p:txBody>
            <a:bodyPr wrap="square">
              <a:spAutoFit/>
            </a:bodyPr>
            <a:lstStyle/>
            <a:p>
              <a:r>
                <a:rPr lang="en-US" sz="900" b="1" i="1" dirty="0" smtClean="0"/>
                <a:t>The writer uses correct punctuation and spelling.</a:t>
              </a:r>
              <a:endParaRPr lang="en-US" sz="900" i="1" dirty="0"/>
            </a:p>
          </p:txBody>
        </p:sp>
      </p:grpSp>
    </p:spTree>
    <p:extLst>
      <p:ext uri="{BB962C8B-B14F-4D97-AF65-F5344CB8AC3E}">
        <p14:creationId xmlns:p14="http://schemas.microsoft.com/office/powerpoint/2010/main" val="508567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graphicFrame>
        <p:nvGraphicFramePr>
          <p:cNvPr id="116" name="Shape 116"/>
          <p:cNvGraphicFramePr/>
          <p:nvPr/>
        </p:nvGraphicFramePr>
        <p:xfrm>
          <a:off x="123818" y="405111"/>
          <a:ext cx="7513325" cy="9218240"/>
        </p:xfrm>
        <a:graphic>
          <a:graphicData uri="http://schemas.openxmlformats.org/drawingml/2006/table">
            <a:tbl>
              <a:tblPr>
                <a:noFill/>
              </a:tblPr>
              <a:tblGrid>
                <a:gridCol w="677850"/>
                <a:gridCol w="1212950"/>
                <a:gridCol w="1563150"/>
                <a:gridCol w="1465150"/>
                <a:gridCol w="1310925"/>
                <a:gridCol w="128330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-L.4.2, L.4.3b</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-L.5.2</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-W.3.1a-c</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-W.4.1a-c</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-W.5.1a-c</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-W.3.1c-d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-W.4.1c-d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-W.5.1c-d</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Research to Build and Present Knowledge:</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-W.3.7-8</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-W.4.7-9</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-W.5.7-9</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-L.3.1b-i, L.3.3a &amp; L.3.6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-L.4.1, L.4.3a, &amp; L.4.6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-L.5.1b-e, L.5.3a &amp; L.5.6</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8313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is fully sustained and consistently and purposefully focused: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is clearly stated, focused, and strongly maintained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is communicated clearly within the context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a clear and effective organizational structure creating unity and completeness: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consistent use of a variety of transitional strategies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logical progression of ideas from beginning to end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introduction and conclusion for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thorough and convincing support/evidence for the writer’s opinion that includes the effective use of sources, facts, and details: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use of evidence from sources is smoothly integrated, comprehensive, and relevant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effective use of a variety of elaborative techniques</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clearly and effectively expresses ideas, using precise language: </a:t>
                      </a:r>
                    </a:p>
                    <a:p>
                      <a:pPr marL="117475" marR="0" lvl="0" indent="-117475" algn="l" rtl="0">
                        <a:spcBef>
                          <a:spcPts val="0"/>
                        </a:spcBef>
                        <a:buClr>
                          <a:srgbClr val="000000"/>
                        </a:buClr>
                        <a:buSzPct val="100000"/>
                        <a:buFont typeface="Arial"/>
                        <a:buChar char="•"/>
                      </a:pPr>
                      <a:r>
                        <a:rPr lang="en-US" sz="1000" b="0" i="0" u="none" strike="noStrike" cap="none" baseline="0">
                          <a:solidFill>
                            <a:srgbClr val="000000"/>
                          </a:solidFill>
                          <a:latin typeface="Calibri"/>
                          <a:ea typeface="Calibri"/>
                          <a:cs typeface="Calibri"/>
                          <a:sym typeface="Calibri"/>
                        </a:rPr>
                        <a:t>use of academic and domain-specific vocabulary is clearly 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Clr>
                          <a:srgbClr val="000000"/>
                        </a:buClr>
                        <a:buSzPct val="25000"/>
                        <a:buFont typeface="Arial"/>
                        <a:buNone/>
                      </a:pPr>
                      <a:r>
                        <a:rPr lang="en-US" sz="1000" b="0" i="0" u="none" strike="noStrike" cap="none" baseline="0">
                          <a:solidFill>
                            <a:srgbClr val="000000"/>
                          </a:solidFill>
                          <a:latin typeface="Calibri"/>
                          <a:ea typeface="Calibri"/>
                          <a:cs typeface="Calibri"/>
                          <a:sym typeface="Calibri"/>
                        </a:rPr>
                        <a:t>The response demonstrates a strong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few, if any, errors in usage and sentence formation e</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and consistent use of punctuation, capitalization, and spelling</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621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is adequately sustained and generally focused: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is clear and for the most part maintained, though some loosely related material may be present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context provided for the claim is adequate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an recognizable organizational structure, though there may be minor flaws and some ideas may be loosely connected: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use of transitional strategies with some variety</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 adequate progression of ideas from beginning to end</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 adequate introduction and conclusion</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adequate support/evidence for the writer’s opinion that includes the use of sources, facts, and details: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some evidence from sources is integrated, though citations may be general or imprecise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use of some elaborative techniques</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adequately expresses ideas, employing a mix of precise with more general language: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domain-specific vocabulary is generally 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demonstrates an adequate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some errors in usage and sentence formation are present, but no systematic pattern of errors is displayed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use of punctuation, capitalization, and spelling</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891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is somewhat sustained with some extraneous material or a minor drift in focus: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may be clearly focused on the opinion but is insufficiently sustained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on the issue may be unclear and unfocused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an inconsistent organizational structure, and flaws are evident: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inconsistent use of transitional strategies with little variety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uneven progression of ideas from beginning to end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conclusion and introduction, if present, are weak</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uneven, cursory support/evidence for the writer’s opinion that includes partial or uneven use of sources, facts, and details: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evidence from sources is weakly integrated, and citations, if present, are uneven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weak or uneven use of elaborative techniques</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Clr>
                          <a:srgbClr val="000000"/>
                        </a:buClr>
                        <a:buSzPct val="25000"/>
                        <a:buFont typeface="Arial"/>
                        <a:buNone/>
                      </a:pPr>
                      <a:r>
                        <a:rPr lang="en-US" sz="1000" b="0" i="0" u="none" strike="noStrike" cap="none" baseline="0">
                          <a:solidFill>
                            <a:srgbClr val="000000"/>
                          </a:solidFill>
                          <a:latin typeface="Calibri"/>
                          <a:ea typeface="Calibri"/>
                          <a:cs typeface="Calibri"/>
                          <a:sym typeface="Calibri"/>
                        </a:rPr>
                        <a:t>The response expresses ideas unevenly, using simplistic language: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domain-specific vocabulary that may at times be inappropriate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expresses ideas unevenly, using simplistic language: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domain-specific vocabulary that may at times be inappropriate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5996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may be related to the purpose but may offer little or no focus: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may be very brief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may have a major drift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may be confusing or ambiguous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little or no discernible organizational structure: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few or no transitional strategies are evident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frequent extraneous ideas may intrude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minimal support/evidence for the writer’s opinion that includes little or no use of sources, facts, and details: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evidence from sources is minimal, absent, in error, or irrelevant</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expression of ideas is vague, lacks clarity, or is confusing: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uses limited language or domain-specific vocabulary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may have little sense of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demonstrates a lack of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errors are frequent and severe and meaning is often obscured</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17" name="Shape 117"/>
          <p:cNvSpPr/>
          <p:nvPr/>
        </p:nvSpPr>
        <p:spPr>
          <a:xfrm>
            <a:off x="184751" y="30441"/>
            <a:ext cx="5891150"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a:solidFill>
                  <a:schemeClr val="dk1"/>
                </a:solidFill>
                <a:latin typeface="Calibri"/>
                <a:ea typeface="Calibri"/>
                <a:cs typeface="Calibri"/>
                <a:sym typeface="Calibri"/>
              </a:rPr>
              <a:t> Grades 3 - 5: Generic 4-Point Opinion Writing Rubric </a:t>
            </a:r>
          </a:p>
        </p:txBody>
      </p:sp>
      <p:sp>
        <p:nvSpPr>
          <p:cNvPr id="118" name="Shape 118"/>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3092304175"/>
      </p:ext>
    </p:extLst>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396828235"/>
              </p:ext>
            </p:extLst>
          </p:nvPr>
        </p:nvGraphicFramePr>
        <p:xfrm>
          <a:off x="184752" y="496415"/>
          <a:ext cx="7402899" cy="5834419"/>
        </p:xfrm>
        <a:graphic>
          <a:graphicData uri="http://schemas.openxmlformats.org/drawingml/2006/table">
            <a:tbl>
              <a:tblPr/>
              <a:tblGrid>
                <a:gridCol w="2017429"/>
                <a:gridCol w="777241"/>
                <a:gridCol w="453391"/>
                <a:gridCol w="453391"/>
                <a:gridCol w="336480"/>
                <a:gridCol w="3364967"/>
              </a:tblGrid>
              <a:tr h="649984">
                <a:tc rowSpan="2">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Times New Roman"/>
                        </a:rPr>
                        <a:t>Receptive modalities*:</a:t>
                      </a:r>
                      <a:r>
                        <a:rPr lang="en-US" sz="1000" kern="1200" dirty="0">
                          <a:solidFill>
                            <a:srgbClr val="7F7F7F"/>
                          </a:solidFill>
                          <a:effectLst/>
                          <a:latin typeface="Calibri"/>
                          <a:ea typeface="Calibri"/>
                          <a:cs typeface="Times New Roman"/>
                        </a:rPr>
                        <a:t> </a:t>
                      </a:r>
                      <a:br>
                        <a:rPr lang="en-US" sz="1000" kern="1200" dirty="0">
                          <a:solidFill>
                            <a:srgbClr val="7F7F7F"/>
                          </a:solidFill>
                          <a:effectLst/>
                          <a:latin typeface="Calibri"/>
                          <a:ea typeface="Calibri"/>
                          <a:cs typeface="Times New Roman"/>
                        </a:rPr>
                      </a:br>
                      <a:r>
                        <a:rPr lang="en-US" sz="1000" kern="1200" dirty="0">
                          <a:solidFill>
                            <a:srgbClr val="7F7F7F"/>
                          </a:solidFill>
                          <a:effectLst/>
                          <a:latin typeface="Calibri"/>
                          <a:ea typeface="Calibri"/>
                          <a:cs typeface="Times New Roman"/>
                        </a:rPr>
                        <a:t>Ways in which students receive communications from others (e.g., listening, reading, viewing). Instruction and assessment of receptive modalities focus on students’ communication of their understanding of the meaning of communications from others.</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000" kern="1200" dirty="0">
                          <a:solidFill>
                            <a:srgbClr val="7F7F7F"/>
                          </a:solidFill>
                          <a:effectLst/>
                          <a:latin typeface="Calibri"/>
                          <a:ea typeface="Calibri"/>
                          <a:cs typeface="Times New Roman"/>
                        </a:rPr>
                        <a:t>Listening </a:t>
                      </a:r>
                      <a:br>
                        <a:rPr lang="en-US" sz="1000" kern="1200" dirty="0">
                          <a:solidFill>
                            <a:srgbClr val="7F7F7F"/>
                          </a:solidFill>
                          <a:effectLst/>
                          <a:latin typeface="Calibri"/>
                          <a:ea typeface="Calibri"/>
                          <a:cs typeface="Times New Roman"/>
                        </a:rPr>
                      </a:br>
                      <a:r>
                        <a:rPr lang="en-US" sz="1000" kern="1200" dirty="0">
                          <a:solidFill>
                            <a:srgbClr val="7F7F7F"/>
                          </a:solidFill>
                          <a:effectLst/>
                          <a:latin typeface="Calibri"/>
                          <a:ea typeface="Calibri"/>
                          <a:cs typeface="Times New Roman"/>
                        </a:rPr>
                        <a:t>&amp; reading</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9 - create clear and coherent grade-appropriate </a:t>
                      </a:r>
                      <a:r>
                        <a:rPr lang="en-US" sz="1300" kern="1200" dirty="0">
                          <a:effectLst/>
                          <a:latin typeface="Calibri"/>
                          <a:ea typeface="Times New Roman"/>
                          <a:cs typeface="Times New Roman"/>
                        </a:rPr>
                        <a:t>speech and text   </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10 - make accurate use </a:t>
                      </a:r>
                      <a:r>
                        <a:rPr lang="en-US" sz="1300" kern="1200" dirty="0">
                          <a:effectLst/>
                          <a:latin typeface="Calibri"/>
                          <a:ea typeface="Times New Roman"/>
                          <a:cs typeface="Times New Roman"/>
                        </a:rPr>
                        <a:t>of standard English to communicate in grade-appropriate speech and writing</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en-US" sz="1000" b="1" kern="1200">
                          <a:solidFill>
                            <a:srgbClr val="7F7F7F"/>
                          </a:solidFill>
                          <a:effectLst/>
                          <a:latin typeface="Calibri"/>
                          <a:ea typeface="Times New Roman"/>
                          <a:cs typeface="Times New Roman"/>
                        </a:rPr>
                        <a:t>1</a:t>
                      </a:r>
                      <a:endParaRPr lang="en-US" sz="15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a:solidFill>
                            <a:srgbClr val="7F7F7F"/>
                          </a:solidFill>
                          <a:effectLst/>
                          <a:latin typeface="Calibri"/>
                          <a:ea typeface="Calibri"/>
                          <a:cs typeface="GillSansMT"/>
                        </a:rPr>
                        <a:t>construct meaning </a:t>
                      </a:r>
                      <a:r>
                        <a:rPr lang="en-US" sz="1000" kern="1200">
                          <a:solidFill>
                            <a:srgbClr val="7F7F7F"/>
                          </a:solidFill>
                          <a:effectLst/>
                          <a:latin typeface="Calibri"/>
                          <a:ea typeface="Calibri"/>
                          <a:cs typeface="GillSansMT"/>
                        </a:rPr>
                        <a:t>from oral presentations and literary and informational text through grade-appropriate listening, reading, and viewing</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379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1000" b="1" kern="1200">
                          <a:solidFill>
                            <a:srgbClr val="7F7F7F"/>
                          </a:solidFill>
                          <a:effectLst/>
                          <a:latin typeface="Calibri"/>
                          <a:ea typeface="Calibri"/>
                          <a:cs typeface="Times New Roman"/>
                        </a:rPr>
                        <a:t>8</a:t>
                      </a:r>
                      <a:endParaRPr lang="en-US" sz="15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a:solidFill>
                            <a:srgbClr val="7F7F7F"/>
                          </a:solidFill>
                          <a:effectLst/>
                          <a:latin typeface="Calibri"/>
                          <a:ea typeface="Calibri"/>
                          <a:cs typeface="GillSansMT"/>
                        </a:rPr>
                        <a:t>determine the meaning</a:t>
                      </a:r>
                      <a:r>
                        <a:rPr lang="en-US" sz="1000" kern="1200">
                          <a:solidFill>
                            <a:srgbClr val="7F7F7F"/>
                          </a:solidFill>
                          <a:effectLst/>
                          <a:latin typeface="Calibri"/>
                          <a:ea typeface="Calibri"/>
                          <a:cs typeface="GillSansMT"/>
                        </a:rPr>
                        <a:t> of words and phrases in oral presentations and literary and informational text</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714858">
                <a:tc rowSpan="3">
                  <a:txBody>
                    <a:bodyPr/>
                    <a:lstStyle/>
                    <a:p>
                      <a:pPr marL="0" marR="0">
                        <a:lnSpc>
                          <a:spcPct val="115000"/>
                        </a:lnSpc>
                        <a:spcBef>
                          <a:spcPts val="0"/>
                        </a:spcBef>
                        <a:spcAft>
                          <a:spcPts val="0"/>
                        </a:spcAft>
                      </a:pPr>
                      <a:r>
                        <a:rPr lang="en-US" sz="2100" b="1" kern="1200" dirty="0">
                          <a:effectLst/>
                          <a:latin typeface="Calibri"/>
                          <a:ea typeface="Calibri"/>
                          <a:cs typeface="Times New Roman"/>
                        </a:rPr>
                        <a:t>Productive modalities*:</a:t>
                      </a:r>
                      <a:r>
                        <a:rPr lang="en-US" sz="2100" kern="1200" dirty="0">
                          <a:effectLst/>
                          <a:latin typeface="Calibri"/>
                          <a:ea typeface="Calibri"/>
                          <a:cs typeface="Times New Roman"/>
                        </a:rPr>
                        <a:t> </a:t>
                      </a:r>
                      <a:r>
                        <a:rPr lang="en-US" sz="1200" kern="1200" dirty="0">
                          <a:effectLst/>
                          <a:latin typeface="Calibri"/>
                          <a:ea typeface="Calibri"/>
                          <a:cs typeface="Times New Roman"/>
                        </a:rPr>
                        <a:t>Ways in which students communicate to others (e.g., speaking, writing, and drawing). Instruction and assessment of productive modalities focus on students’ communication of their own understanding or interpretation.</a:t>
                      </a:r>
                      <a:endParaRPr lang="en-US" sz="12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en-US" sz="1200" kern="1200" dirty="0">
                          <a:effectLst/>
                          <a:latin typeface="Calibri"/>
                          <a:ea typeface="Calibri"/>
                          <a:cs typeface="Times New Roman"/>
                        </a:rPr>
                        <a:t>Speaking </a:t>
                      </a:r>
                      <a:br>
                        <a:rPr lang="en-US" sz="1200" kern="1200" dirty="0">
                          <a:effectLst/>
                          <a:latin typeface="Calibri"/>
                          <a:ea typeface="Calibri"/>
                          <a:cs typeface="Times New Roman"/>
                        </a:rPr>
                      </a:br>
                      <a:r>
                        <a:rPr lang="en-US" sz="1200" kern="1200" dirty="0">
                          <a:effectLst/>
                          <a:latin typeface="Calibri"/>
                          <a:ea typeface="Calibri"/>
                          <a:cs typeface="Times New Roman"/>
                        </a:rPr>
                        <a:t>&amp;</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kern="1200" dirty="0">
                          <a:effectLst/>
                          <a:latin typeface="Calibri"/>
                          <a:ea typeface="Calibri"/>
                          <a:cs typeface="Times New Roman"/>
                        </a:rPr>
                        <a:t>Writing</a:t>
                      </a:r>
                      <a:endParaRPr lang="en-US" sz="12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a:effectLst/>
                          <a:latin typeface="Calibri"/>
                          <a:ea typeface="Times New Roman"/>
                          <a:cs typeface="GillSansMT"/>
                        </a:rPr>
                        <a:t>3</a:t>
                      </a:r>
                      <a:endParaRPr lang="en-US" sz="15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speak and write about grade-appropriate complex literary and informational texts and topics</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3737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b="1" kern="1200" dirty="0">
                          <a:effectLst/>
                          <a:latin typeface="Calibri"/>
                          <a:ea typeface="Times New Roman"/>
                          <a:cs typeface="Times New Roman"/>
                        </a:rPr>
                        <a:t>4</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700" b="1" kern="1200" dirty="0">
                          <a:effectLst/>
                          <a:latin typeface="Calibri"/>
                          <a:ea typeface="Calibri"/>
                          <a:cs typeface="GillSansMT"/>
                        </a:rPr>
                        <a:t>construct grade-appropriate oral and written claims and support them with reasoning and evidence</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014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dirty="0">
                          <a:effectLst/>
                          <a:latin typeface="Calibri"/>
                          <a:ea typeface="Times New Roman"/>
                          <a:cs typeface="Times New Roman"/>
                        </a:rPr>
                        <a:t>7</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a:effectLst/>
                          <a:latin typeface="Calibri"/>
                          <a:ea typeface="Calibri"/>
                          <a:cs typeface="GillSansMT"/>
                        </a:rPr>
                        <a:t>adapt language choices to purpose, task, and audience when speaking and writing</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42795">
                <a:tc rowSpan="3">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Interactive modalities*: </a:t>
                      </a:r>
                      <a:r>
                        <a:rPr lang="en-US" sz="900" kern="1200" dirty="0">
                          <a:solidFill>
                            <a:srgbClr val="7F7F7F"/>
                          </a:solidFill>
                          <a:effectLst/>
                          <a:latin typeface="Calibri"/>
                          <a:ea typeface="Calibri"/>
                          <a:cs typeface="Times New Roman"/>
                        </a:rPr>
                        <a:t>Collaborative use of receptive and productive modalities as “students engage in conversations, provide and obtain information, express feelings and emotions, and exchange opinions” (Phillips, 2008, p. 3). </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900" kern="1200" dirty="0">
                          <a:solidFill>
                            <a:srgbClr val="7F7F7F"/>
                          </a:solidFill>
                          <a:effectLst/>
                          <a:latin typeface="Calibri"/>
                          <a:ea typeface="Calibri"/>
                          <a:cs typeface="Times New Roman"/>
                        </a:rPr>
                        <a:t>Listening, speaking, reading,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and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writing</a:t>
                      </a:r>
                      <a:endParaRPr lang="en-US" sz="900" dirty="0">
                        <a:effectLst/>
                        <a:latin typeface="Calibri"/>
                        <a:ea typeface="Calibri"/>
                        <a:cs typeface="Times New Roman"/>
                      </a:endParaRPr>
                    </a:p>
                  </a:txBody>
                  <a:tcPr marL="34287" marR="34287"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GillSansMT"/>
                        </a:rPr>
                        <a:t>2</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a:solidFill>
                            <a:srgbClr val="7F7F7F"/>
                          </a:solidFill>
                          <a:effectLst/>
                          <a:latin typeface="Calibri"/>
                          <a:ea typeface="Calibri"/>
                          <a:cs typeface="GillSansMT"/>
                        </a:rPr>
                        <a:t>participate in grade-appropriate oral and written exchanges</a:t>
                      </a:r>
                      <a:r>
                        <a:rPr lang="en-US" sz="900" kern="1200">
                          <a:solidFill>
                            <a:srgbClr val="7F7F7F"/>
                          </a:solidFill>
                          <a:effectLst/>
                          <a:latin typeface="Calibri"/>
                          <a:ea typeface="Calibri"/>
                          <a:cs typeface="GillSansMT"/>
                        </a:rPr>
                        <a:t> of information, ideas, and analyses, responding to peer, audience, or reader comments and questions</a:t>
                      </a:r>
                      <a:endParaRPr lang="en-US" sz="9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Times New Roman"/>
                        </a:rPr>
                        <a:t>5</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conduct research and evaluate and communicate</a:t>
                      </a:r>
                      <a:r>
                        <a:rPr lang="en-US" sz="900" kern="1200" dirty="0">
                          <a:solidFill>
                            <a:srgbClr val="7F7F7F"/>
                          </a:solidFill>
                          <a:effectLst/>
                          <a:latin typeface="Calibri"/>
                          <a:ea typeface="Calibri"/>
                          <a:cs typeface="GillSansMT"/>
                        </a:rPr>
                        <a:t> findings to answer questions or solve problems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6</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analyze and critique</a:t>
                      </a:r>
                      <a:r>
                        <a:rPr lang="en-US" sz="900" kern="1200" dirty="0">
                          <a:solidFill>
                            <a:srgbClr val="7F7F7F"/>
                          </a:solidFill>
                          <a:effectLst/>
                          <a:latin typeface="Calibri"/>
                          <a:ea typeface="Calibri"/>
                          <a:cs typeface="GillSansMT"/>
                        </a:rPr>
                        <a:t> the arguments of others orally and in writing</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439136206"/>
              </p:ext>
            </p:extLst>
          </p:nvPr>
        </p:nvGraphicFramePr>
        <p:xfrm>
          <a:off x="184752" y="6282623"/>
          <a:ext cx="7402898" cy="2594379"/>
        </p:xfrm>
        <a:graphic>
          <a:graphicData uri="http://schemas.openxmlformats.org/drawingml/2006/table">
            <a:tbl>
              <a:tblPr firstRow="1" firstCol="1" bandRow="1"/>
              <a:tblGrid>
                <a:gridCol w="925363"/>
                <a:gridCol w="993907"/>
                <a:gridCol w="891088"/>
                <a:gridCol w="879051"/>
                <a:gridCol w="1091631"/>
                <a:gridCol w="1233816"/>
                <a:gridCol w="1388042"/>
              </a:tblGrid>
              <a:tr h="612611">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Standard</a:t>
                      </a:r>
                      <a:endParaRPr lang="en-US" sz="14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700" b="1" dirty="0">
                          <a:effectLst/>
                          <a:latin typeface="Calibri"/>
                          <a:ea typeface="Times New Roman"/>
                          <a:cs typeface="Times New Roman"/>
                        </a:rPr>
                        <a:t>An ELL can…</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nSpc>
                          <a:spcPct val="115000"/>
                        </a:lnSpc>
                        <a:spcBef>
                          <a:spcPts val="0"/>
                        </a:spcBef>
                        <a:spcAft>
                          <a:spcPts val="0"/>
                        </a:spcAft>
                      </a:pPr>
                      <a:r>
                        <a:rPr lang="en-US" sz="1700" b="1" dirty="0">
                          <a:solidFill>
                            <a:srgbClr val="000000"/>
                          </a:solidFill>
                          <a:effectLst/>
                          <a:latin typeface="Calibri"/>
                          <a:ea typeface="Times New Roman"/>
                          <a:cs typeface="Times New Roman"/>
                        </a:rPr>
                        <a:t>By the end of an English language proficiency level, an ELL in grades 4-5 can . . . </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2169">
                <a:tc rowSpan="2">
                  <a:txBody>
                    <a:bodyPr/>
                    <a:lstStyle/>
                    <a:p>
                      <a:pPr marL="0" marR="0" algn="ctr">
                        <a:lnSpc>
                          <a:spcPct val="115000"/>
                        </a:lnSpc>
                        <a:spcBef>
                          <a:spcPts val="0"/>
                        </a:spcBef>
                        <a:spcAft>
                          <a:spcPts val="0"/>
                        </a:spcAft>
                      </a:pPr>
                      <a:r>
                        <a:rPr lang="en-US" sz="3200" b="1" dirty="0">
                          <a:solidFill>
                            <a:srgbClr val="000000"/>
                          </a:solidFill>
                          <a:effectLst/>
                          <a:latin typeface="Calibri"/>
                          <a:ea typeface="Times New Roman"/>
                          <a:cs typeface="Times New Roman"/>
                        </a:rPr>
                        <a:t>4</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Productive</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(S &amp; W)</a:t>
                      </a:r>
                      <a:endParaRPr lang="en-US" sz="13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en-US" sz="900" b="1" dirty="0">
                          <a:effectLst/>
                          <a:latin typeface="Calibri"/>
                          <a:ea typeface="Times New Roman"/>
                          <a:cs typeface="Times New Roman"/>
                        </a:rPr>
                        <a:t>…construct grade-appropriate oral and written claims and support them with reasoning and evidence. </a:t>
                      </a:r>
                      <a:endParaRPr lang="en-US" sz="9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1</a:t>
                      </a:r>
                      <a:endParaRPr lang="en-US" sz="21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2</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a:solidFill>
                            <a:srgbClr val="000000"/>
                          </a:solidFill>
                          <a:effectLst/>
                          <a:latin typeface="Calibri"/>
                          <a:ea typeface="Times New Roman"/>
                          <a:cs typeface="Times New Roman"/>
                        </a:rPr>
                        <a:t>3</a:t>
                      </a:r>
                      <a:endParaRPr lang="en-US" sz="210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a:solidFill>
                            <a:srgbClr val="000000"/>
                          </a:solidFill>
                          <a:effectLst/>
                          <a:latin typeface="Calibri"/>
                          <a:ea typeface="Times New Roman"/>
                          <a:cs typeface="Times New Roman"/>
                        </a:rPr>
                        <a:t>4</a:t>
                      </a:r>
                      <a:endParaRPr lang="en-US" sz="210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5</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91912">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…express an opinion about a familiar topic.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n-US" sz="900" dirty="0">
                          <a:solidFill>
                            <a:srgbClr val="000000"/>
                          </a:solidFill>
                          <a:effectLst/>
                          <a:latin typeface="Calibri"/>
                          <a:ea typeface="Times New Roman"/>
                          <a:cs typeface="Times New Roman"/>
                        </a:rPr>
                        <a:t>…construct a simple claim about a familiar topic, and give a reason to support the claim.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n-US" sz="900" dirty="0">
                          <a:solidFill>
                            <a:srgbClr val="000000"/>
                          </a:solidFill>
                          <a:effectLst/>
                          <a:latin typeface="Calibri"/>
                          <a:ea typeface="Times New Roman"/>
                          <a:cs typeface="Times New Roman"/>
                        </a:rPr>
                        <a:t>…construct a claim about familiar topics, introducing the topic and providing a few reasons or facts to support the claim.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…construct a claim about a variety of topics: introduce the topic, provide several reasons or facts to support the claim, and provide a concluding statement.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…construct a claim about a variety of topics: introduce the topic, provide logically ordered reasons or facts to support the claim, and provide a concluding statement.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Rectangle 7"/>
          <p:cNvSpPr/>
          <p:nvPr/>
        </p:nvSpPr>
        <p:spPr>
          <a:xfrm>
            <a:off x="184751" y="8867810"/>
            <a:ext cx="7480011" cy="1016624"/>
          </a:xfrm>
          <a:prstGeom prst="rect">
            <a:avLst/>
          </a:prstGeom>
          <a:solidFill>
            <a:schemeClr val="bg1"/>
          </a:solidFill>
        </p:spPr>
        <p:txBody>
          <a:bodyPr wrap="square" lIns="92392" tIns="46196" rIns="92392" bIns="46196">
            <a:spAutoFit/>
          </a:bodyPr>
          <a:lstStyle/>
          <a:p>
            <a:r>
              <a:rPr lang="en-US" sz="1000" dirty="0"/>
              <a:t>This performance task is based on writing.  As an option if you’d like to monitor growth for ELP as a second goal, teachers can choose to assess ELP standard 4 because it aligns with this specific performance task. Your student’s full composition can be analyzed to identify English language proficiency levels.  It is evident that students will be navigating through the modalities to get to the end product. However, it is important to keep in mind what the full opinion writing performance task is assessing and how deeply the student understands class content and language. The  ELP growth goal is to provide the “just-right scaffolds” for students to demonstrate their understanding in order for them to move from one proficiency level to the next.</a:t>
            </a:r>
          </a:p>
        </p:txBody>
      </p:sp>
      <p:sp>
        <p:nvSpPr>
          <p:cNvPr id="9" name="Rectangle 8"/>
          <p:cNvSpPr/>
          <p:nvPr/>
        </p:nvSpPr>
        <p:spPr>
          <a:xfrm>
            <a:off x="107637" y="132329"/>
            <a:ext cx="7402897" cy="401071"/>
          </a:xfrm>
          <a:prstGeom prst="rect">
            <a:avLst/>
          </a:prstGeom>
        </p:spPr>
        <p:txBody>
          <a:bodyPr wrap="square" lIns="92392" tIns="46196" rIns="92392" bIns="46196">
            <a:spAutoFit/>
          </a:bodyPr>
          <a:lstStyle/>
          <a:p>
            <a:pPr algn="ctr"/>
            <a:r>
              <a:rPr lang="en-US" b="1" i="1" dirty="0"/>
              <a:t>ELP </a:t>
            </a:r>
            <a:r>
              <a:rPr lang="en-US" b="1" i="1" dirty="0" smtClean="0"/>
              <a:t>4</a:t>
            </a:r>
            <a:r>
              <a:rPr lang="en-US" b="1" i="1" baseline="30000" dirty="0" smtClean="0"/>
              <a:t>th</a:t>
            </a:r>
            <a:r>
              <a:rPr lang="en-US" b="1" i="1" dirty="0" smtClean="0"/>
              <a:t> – 5</a:t>
            </a:r>
            <a:r>
              <a:rPr lang="en-US" b="1" i="1" baseline="30000" dirty="0" smtClean="0"/>
              <a:t>th</a:t>
            </a:r>
            <a:r>
              <a:rPr lang="en-US" b="1" i="1" dirty="0" smtClean="0"/>
              <a:t> Grade Band Standards </a:t>
            </a:r>
            <a:r>
              <a:rPr lang="en-US" b="1" i="1" dirty="0"/>
              <a:t>Organized by </a:t>
            </a:r>
            <a:r>
              <a:rPr lang="en-US" b="1" i="1" dirty="0" smtClean="0"/>
              <a:t>Modality</a:t>
            </a:r>
          </a:p>
        </p:txBody>
      </p:sp>
      <p:sp>
        <p:nvSpPr>
          <p:cNvPr id="6" name="TextBox 5"/>
          <p:cNvSpPr txBox="1"/>
          <p:nvPr/>
        </p:nvSpPr>
        <p:spPr>
          <a:xfrm>
            <a:off x="3950052" y="9831418"/>
            <a:ext cx="3822348" cy="221492"/>
          </a:xfrm>
          <a:prstGeom prst="rect">
            <a:avLst/>
          </a:prstGeom>
          <a:noFill/>
        </p:spPr>
        <p:txBody>
          <a:bodyPr wrap="square" lIns="96908" tIns="48454" rIns="96908" bIns="48454" rtlCol="0">
            <a:spAutoFit/>
          </a:bodyPr>
          <a:lstStyle/>
          <a:p>
            <a:r>
              <a:rPr lang="en-US" sz="800" b="1" i="1" dirty="0"/>
              <a:t>Oregon ELP Standards Aligned with Performance Task, 2014; Arcema Tovar</a:t>
            </a:r>
          </a:p>
        </p:txBody>
      </p:sp>
    </p:spTree>
    <p:extLst>
      <p:ext uri="{BB962C8B-B14F-4D97-AF65-F5344CB8AC3E}">
        <p14:creationId xmlns:p14="http://schemas.microsoft.com/office/powerpoint/2010/main" val="32422673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35846125"/>
              </p:ext>
            </p:extLst>
          </p:nvPr>
        </p:nvGraphicFramePr>
        <p:xfrm>
          <a:off x="261863" y="90782"/>
          <a:ext cx="7325784" cy="9337251"/>
        </p:xfrm>
        <a:graphic>
          <a:graphicData uri="http://schemas.openxmlformats.org/drawingml/2006/table">
            <a:tbl>
              <a:tblPr/>
              <a:tblGrid>
                <a:gridCol w="385570"/>
                <a:gridCol w="483655"/>
                <a:gridCol w="2799189"/>
                <a:gridCol w="913422"/>
                <a:gridCol w="913422"/>
                <a:gridCol w="828709"/>
                <a:gridCol w="559839"/>
                <a:gridCol w="441978"/>
              </a:tblGrid>
              <a:tr h="240075">
                <a:tc gridSpan="8">
                  <a:txBody>
                    <a:bodyPr/>
                    <a:lstStyle/>
                    <a:p>
                      <a:pPr algn="l" fontAlgn="ctr"/>
                      <a:r>
                        <a:rPr lang="en-US" sz="1400" b="1" i="0" u="none" strike="noStrike" dirty="0" smtClean="0">
                          <a:solidFill>
                            <a:srgbClr val="000000"/>
                          </a:solidFill>
                          <a:latin typeface="Calibri"/>
                        </a:rPr>
                        <a:t>Opinion Writing  Pre-Assessment Performance Task</a:t>
                      </a:r>
                      <a:endParaRPr lang="en-US" sz="1400" b="1" i="0" u="none" strike="noStrike"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0876">
                <a:tc gridSpan="3">
                  <a:txBody>
                    <a:bodyPr/>
                    <a:lstStyle/>
                    <a:p>
                      <a:pPr algn="l" fontAlgn="t"/>
                      <a:r>
                        <a:rPr lang="en-US" sz="1200" b="1" i="0" u="none" strike="noStrike" dirty="0">
                          <a:solidFill>
                            <a:srgbClr val="000000"/>
                          </a:solidFill>
                          <a:latin typeface="Calibri"/>
                        </a:rPr>
                        <a:t>Student and Class Scoring:</a:t>
                      </a: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 Year: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1" i="0" u="none" strike="noStrike" dirty="0">
                          <a:solidFill>
                            <a:srgbClr val="000000"/>
                          </a:solidFill>
                          <a:latin typeface="Calibri"/>
                        </a:rPr>
                        <a:t>Grade: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4707">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dirty="0">
                          <a:solidFill>
                            <a:srgbClr val="000000"/>
                          </a:solidFill>
                          <a:latin typeface="Calibri"/>
                        </a:rPr>
                        <a:t>Teachers Name: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6242">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School: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8013">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n-US" sz="1000" b="1"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915">
                <a:tc rowSpan="2" gridSpan="3">
                  <a:txBody>
                    <a:bodyPr/>
                    <a:lstStyle/>
                    <a:p>
                      <a:pPr algn="ctr" fontAlgn="ctr"/>
                      <a:r>
                        <a:rPr lang="en-US" sz="1000" b="1" i="0" u="none" strike="noStrike">
                          <a:solidFill>
                            <a:srgbClr val="FFFFFF"/>
                          </a:solidFill>
                          <a:latin typeface="Calibri"/>
                        </a:rPr>
                        <a:t>Student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a:solidFill>
                            <a:srgbClr val="FFFFFF"/>
                          </a:solidFill>
                          <a:latin typeface="Calibri"/>
                        </a:rPr>
                        <a:t>Focus and Organization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Elaboration and Evidence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Conventions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Student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ELP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8013">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10526">
                <a:tc>
                  <a:txBody>
                    <a:bodyPr/>
                    <a:lstStyle/>
                    <a:p>
                      <a:pPr algn="ctr" fontAlgn="ctr"/>
                      <a:r>
                        <a:rPr lang="en-US" sz="10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32703" y="708350"/>
            <a:ext cx="154222" cy="138428"/>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1</a:t>
            </a:r>
          </a:p>
        </p:txBody>
      </p:sp>
      <p:sp>
        <p:nvSpPr>
          <p:cNvPr id="6" name="TextBox 2"/>
          <p:cNvSpPr txBox="1"/>
          <p:nvPr/>
        </p:nvSpPr>
        <p:spPr>
          <a:xfrm>
            <a:off x="431262" y="874175"/>
            <a:ext cx="164446" cy="139800"/>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2</a:t>
            </a:r>
          </a:p>
        </p:txBody>
      </p:sp>
      <p:sp>
        <p:nvSpPr>
          <p:cNvPr id="7" name="TextBox 3"/>
          <p:cNvSpPr txBox="1"/>
          <p:nvPr/>
        </p:nvSpPr>
        <p:spPr>
          <a:xfrm>
            <a:off x="432252" y="1027245"/>
            <a:ext cx="159620" cy="133103"/>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3</a:t>
            </a:r>
          </a:p>
        </p:txBody>
      </p:sp>
      <p:sp>
        <p:nvSpPr>
          <p:cNvPr id="8" name="TextBox 4"/>
          <p:cNvSpPr txBox="1"/>
          <p:nvPr/>
        </p:nvSpPr>
        <p:spPr>
          <a:xfrm>
            <a:off x="432444" y="1181052"/>
            <a:ext cx="159620" cy="135322"/>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4</a:t>
            </a:r>
          </a:p>
        </p:txBody>
      </p:sp>
      <p:sp>
        <p:nvSpPr>
          <p:cNvPr id="9" name="TextBox 5"/>
          <p:cNvSpPr txBox="1"/>
          <p:nvPr/>
        </p:nvSpPr>
        <p:spPr>
          <a:xfrm>
            <a:off x="611857" y="731446"/>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Emerging</a:t>
            </a:r>
          </a:p>
        </p:txBody>
      </p:sp>
      <p:sp>
        <p:nvSpPr>
          <p:cNvPr id="10" name="TextBox 6"/>
          <p:cNvSpPr txBox="1"/>
          <p:nvPr/>
        </p:nvSpPr>
        <p:spPr>
          <a:xfrm>
            <a:off x="612050" y="885254"/>
            <a:ext cx="578693" cy="13170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Developing</a:t>
            </a:r>
          </a:p>
        </p:txBody>
      </p:sp>
      <p:sp>
        <p:nvSpPr>
          <p:cNvPr id="11" name="TextBox 7"/>
          <p:cNvSpPr txBox="1"/>
          <p:nvPr/>
        </p:nvSpPr>
        <p:spPr>
          <a:xfrm>
            <a:off x="614346" y="1036290"/>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Proficient</a:t>
            </a:r>
          </a:p>
        </p:txBody>
      </p:sp>
      <p:sp>
        <p:nvSpPr>
          <p:cNvPr id="12" name="TextBox 8"/>
          <p:cNvSpPr txBox="1"/>
          <p:nvPr/>
        </p:nvSpPr>
        <p:spPr>
          <a:xfrm>
            <a:off x="619507" y="1190099"/>
            <a:ext cx="578693" cy="12736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Exemplary</a:t>
            </a:r>
          </a:p>
        </p:txBody>
      </p:sp>
      <p:sp>
        <p:nvSpPr>
          <p:cNvPr id="13" name="TextBox 9"/>
          <p:cNvSpPr txBox="1"/>
          <p:nvPr/>
        </p:nvSpPr>
        <p:spPr>
          <a:xfrm>
            <a:off x="416092" y="566368"/>
            <a:ext cx="604747" cy="13330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Scoring Key:</a:t>
            </a:r>
          </a:p>
        </p:txBody>
      </p:sp>
      <p:sp>
        <p:nvSpPr>
          <p:cNvPr id="14" name="TextBox 10"/>
          <p:cNvSpPr txBox="1"/>
          <p:nvPr/>
        </p:nvSpPr>
        <p:spPr>
          <a:xfrm>
            <a:off x="1261536" y="713775"/>
            <a:ext cx="327182" cy="137512"/>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0 - 4</a:t>
            </a:r>
          </a:p>
        </p:txBody>
      </p:sp>
      <p:sp>
        <p:nvSpPr>
          <p:cNvPr id="15" name="TextBox 11"/>
          <p:cNvSpPr txBox="1"/>
          <p:nvPr/>
        </p:nvSpPr>
        <p:spPr>
          <a:xfrm>
            <a:off x="1254706" y="879697"/>
            <a:ext cx="330518" cy="140058"/>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5 - 7</a:t>
            </a:r>
          </a:p>
        </p:txBody>
      </p:sp>
      <p:sp>
        <p:nvSpPr>
          <p:cNvPr id="16" name="TextBox 12"/>
          <p:cNvSpPr txBox="1"/>
          <p:nvPr/>
        </p:nvSpPr>
        <p:spPr>
          <a:xfrm>
            <a:off x="1255696" y="1031583"/>
            <a:ext cx="327286" cy="143164"/>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8 - 10</a:t>
            </a:r>
          </a:p>
        </p:txBody>
      </p:sp>
      <p:sp>
        <p:nvSpPr>
          <p:cNvPr id="17" name="TextBox 13"/>
          <p:cNvSpPr txBox="1"/>
          <p:nvPr/>
        </p:nvSpPr>
        <p:spPr>
          <a:xfrm>
            <a:off x="1255888" y="1186573"/>
            <a:ext cx="327286" cy="140058"/>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11 - 12</a:t>
            </a:r>
          </a:p>
        </p:txBody>
      </p:sp>
      <p:sp>
        <p:nvSpPr>
          <p:cNvPr id="18" name="TextBox 14"/>
          <p:cNvSpPr txBox="1"/>
          <p:nvPr/>
        </p:nvSpPr>
        <p:spPr>
          <a:xfrm>
            <a:off x="1126038" y="568769"/>
            <a:ext cx="701139" cy="12048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Total # Correct</a:t>
            </a:r>
          </a:p>
        </p:txBody>
      </p:sp>
    </p:spTree>
    <p:extLst>
      <p:ext uri="{BB962C8B-B14F-4D97-AF65-F5344CB8AC3E}">
        <p14:creationId xmlns:p14="http://schemas.microsoft.com/office/powerpoint/2010/main" val="97254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563161462"/>
              </p:ext>
            </p:extLst>
          </p:nvPr>
        </p:nvGraphicFramePr>
        <p:xfrm>
          <a:off x="323850" y="360248"/>
          <a:ext cx="7189470" cy="8724099"/>
        </p:xfrm>
        <a:graphic>
          <a:graphicData uri="http://schemas.openxmlformats.org/drawingml/2006/table">
            <a:tbl>
              <a:tblPr firstRow="1" bandRow="1">
                <a:effectLst>
                  <a:innerShdw blurRad="114300">
                    <a:prstClr val="black"/>
                  </a:innerShdw>
                </a:effectLst>
                <a:tableStyleId>{5C22544A-7EE6-4342-B048-85BDC9FD1C3A}</a:tableStyleId>
              </a:tblPr>
              <a:tblGrid>
                <a:gridCol w="6534149"/>
                <a:gridCol w="655321"/>
              </a:tblGrid>
              <a:tr h="319315">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u="none" baseline="0" dirty="0" smtClean="0">
                          <a:solidFill>
                            <a:schemeClr val="tx1"/>
                          </a:solidFill>
                          <a:effectLst/>
                        </a:rPr>
                        <a:t>Grade 4 - Quarter 4 Pre-Assessment Selected Response Answer Key</a:t>
                      </a:r>
                    </a:p>
                  </a:txBody>
                  <a:tcPr marL="97155" marR="97155" marT="47897" marB="47897" anchor="ctr">
                    <a:solidFill>
                      <a:schemeClr val="bg1"/>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29028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1</a:t>
                      </a:r>
                      <a:r>
                        <a:rPr lang="en-US" sz="1200" b="1" i="0" u="none" dirty="0" smtClean="0">
                          <a:solidFill>
                            <a:schemeClr val="tx1"/>
                          </a:solidFill>
                          <a:effectLst>
                            <a:outerShdw blurRad="38100" dist="38100" dir="2700000" algn="tl">
                              <a:srgbClr val="000000">
                                <a:alpha val="43137"/>
                              </a:srgbClr>
                            </a:outerShdw>
                          </a:effectLst>
                        </a:rPr>
                        <a:t>  </a:t>
                      </a:r>
                      <a:r>
                        <a:rPr lang="en-US" sz="1100" b="0" i="0" u="none" dirty="0" smtClean="0">
                          <a:solidFill>
                            <a:schemeClr val="tx1"/>
                          </a:solidFill>
                          <a:effectLst/>
                        </a:rPr>
                        <a:t>What two details in </a:t>
                      </a:r>
                      <a:r>
                        <a:rPr lang="en-US" sz="1100" b="1" i="1" u="sng" dirty="0" smtClean="0">
                          <a:solidFill>
                            <a:schemeClr val="tx1"/>
                          </a:solidFill>
                          <a:effectLst/>
                        </a:rPr>
                        <a:t>Rainforest Home</a:t>
                      </a:r>
                      <a:r>
                        <a:rPr lang="en-US" sz="1100" b="0" i="0" u="none" dirty="0" smtClean="0">
                          <a:solidFill>
                            <a:schemeClr val="tx1"/>
                          </a:solidFill>
                          <a:effectLst/>
                        </a:rPr>
                        <a:t> support why the ocelot wanted to live in a new place? </a:t>
                      </a:r>
                      <a:r>
                        <a:rPr lang="en-US" sz="1100" b="0" i="0" u="none" baseline="0" dirty="0" smtClean="0">
                          <a:solidFill>
                            <a:schemeClr val="tx1"/>
                          </a:solidFill>
                          <a:effectLst/>
                        </a:rPr>
                        <a:t> </a:t>
                      </a:r>
                      <a:r>
                        <a:rPr lang="en-US" sz="1100" b="0" i="0" u="none" dirty="0" smtClean="0">
                          <a:solidFill>
                            <a:schemeClr val="tx1"/>
                          </a:solidFill>
                          <a:effectLst/>
                          <a:latin typeface="+mn-lt"/>
                        </a:rPr>
                        <a:t>Toward RL.4.3  DOK-2  (both answers</a:t>
                      </a:r>
                      <a:r>
                        <a:rPr lang="en-US" sz="1100" b="0" i="0" u="none" baseline="0" dirty="0" smtClean="0">
                          <a:solidFill>
                            <a:schemeClr val="tx1"/>
                          </a:solidFill>
                          <a:effectLst/>
                          <a:latin typeface="+mn-lt"/>
                        </a:rPr>
                        <a:t> must be correct)</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524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2</a:t>
                      </a:r>
                      <a:r>
                        <a:rPr lang="en-US" sz="1200" b="0" i="0" u="none" baseline="0" dirty="0" smtClean="0">
                          <a:solidFill>
                            <a:schemeClr val="tx1"/>
                          </a:solidFill>
                          <a:effectLst/>
                          <a:latin typeface="+mn-lt"/>
                        </a:rPr>
                        <a:t>  </a:t>
                      </a:r>
                      <a:r>
                        <a:rPr lang="en-US" sz="1100" b="0" i="0" u="none" baseline="0" dirty="0" smtClean="0">
                          <a:solidFill>
                            <a:schemeClr val="tx1"/>
                          </a:solidFill>
                          <a:effectLst/>
                          <a:latin typeface="+mn-lt"/>
                        </a:rPr>
                        <a:t>Was it a good idea for the ocelot to tell his friends that he wanted to live in a new place?</a:t>
                      </a:r>
                    </a:p>
                    <a:p>
                      <a:pPr marL="0" marR="0" indent="0" algn="l" defTabSz="966612" rtl="0" eaLnBrk="1" fontAlgn="auto" latinLnBrk="0" hangingPunct="1">
                        <a:lnSpc>
                          <a:spcPct val="100000"/>
                        </a:lnSpc>
                        <a:spcBef>
                          <a:spcPts val="0"/>
                        </a:spcBef>
                        <a:spcAft>
                          <a:spcPts val="0"/>
                        </a:spcAft>
                        <a:buClrTx/>
                        <a:buSzTx/>
                        <a:buFontTx/>
                        <a:buNone/>
                        <a:tabLst/>
                        <a:defRPr/>
                      </a:pPr>
                      <a:r>
                        <a:rPr lang="en-US" sz="1100" b="0" i="0" dirty="0" smtClean="0">
                          <a:solidFill>
                            <a:schemeClr val="tx1"/>
                          </a:solidFill>
                          <a:latin typeface="+mn-lt"/>
                        </a:rPr>
                        <a:t>Toward RL.4.3  DOK-3</a:t>
                      </a:r>
                      <a:endParaRPr lang="en-US" sz="1100" b="0" i="0" u="none" strike="sngStrike"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r>
                        <a:rPr lang="en-US" sz="1200" b="1" i="0" u="sng" dirty="0" smtClean="0">
                          <a:solidFill>
                            <a:schemeClr val="tx1"/>
                          </a:solidFill>
                          <a:effectLst>
                            <a:outerShdw blurRad="38100" dist="38100" dir="2700000" algn="tl">
                              <a:srgbClr val="000000">
                                <a:alpha val="43137"/>
                              </a:srgbClr>
                            </a:outerShdw>
                          </a:effectLst>
                        </a:rPr>
                        <a:t>Question 3</a:t>
                      </a:r>
                      <a:r>
                        <a:rPr lang="en-US" sz="1200" b="0" i="0" u="none" baseline="0" dirty="0" smtClean="0">
                          <a:solidFill>
                            <a:schemeClr val="tx1"/>
                          </a:solidFill>
                          <a:effectLst/>
                          <a:latin typeface="+mn-lt"/>
                        </a:rPr>
                        <a:t> </a:t>
                      </a:r>
                      <a:r>
                        <a:rPr lang="en-US" sz="1200" b="0" i="0" dirty="0" smtClean="0">
                          <a:solidFill>
                            <a:schemeClr val="tx1"/>
                          </a:solidFill>
                          <a:latin typeface="+mn-lt"/>
                        </a:rPr>
                        <a:t> </a:t>
                      </a:r>
                      <a:r>
                        <a:rPr lang="en-US" sz="1100" b="0" i="0" dirty="0" smtClean="0">
                          <a:solidFill>
                            <a:schemeClr val="tx1"/>
                          </a:solidFill>
                          <a:latin typeface="+mn-lt"/>
                        </a:rPr>
                        <a:t>How does the reader know that </a:t>
                      </a:r>
                      <a:r>
                        <a:rPr lang="en-US" sz="1100" b="1" i="1" u="sng" dirty="0" smtClean="0">
                          <a:solidFill>
                            <a:schemeClr val="tx1"/>
                          </a:solidFill>
                          <a:latin typeface="+mn-lt"/>
                        </a:rPr>
                        <a:t>Rainforest Home </a:t>
                      </a:r>
                      <a:r>
                        <a:rPr lang="en-US" sz="1100" b="0" i="0" dirty="0" smtClean="0">
                          <a:solidFill>
                            <a:schemeClr val="tx1"/>
                          </a:solidFill>
                          <a:latin typeface="+mn-lt"/>
                        </a:rPr>
                        <a:t>and </a:t>
                      </a:r>
                      <a:r>
                        <a:rPr lang="en-US" sz="1100" b="1" i="1" u="sng" dirty="0" smtClean="0">
                          <a:solidFill>
                            <a:schemeClr val="tx1"/>
                          </a:solidFill>
                          <a:latin typeface="+mn-lt"/>
                        </a:rPr>
                        <a:t>Drippy</a:t>
                      </a:r>
                      <a:r>
                        <a:rPr lang="en-US" sz="1100" b="0" i="0" dirty="0" smtClean="0">
                          <a:solidFill>
                            <a:schemeClr val="tx1"/>
                          </a:solidFill>
                          <a:latin typeface="+mn-lt"/>
                        </a:rPr>
                        <a:t> are both told in third person accounts?</a:t>
                      </a:r>
                      <a:r>
                        <a:rPr lang="en-US" sz="1100" b="0" i="0" baseline="0" dirty="0" smtClean="0">
                          <a:solidFill>
                            <a:schemeClr val="tx1"/>
                          </a:solidFill>
                          <a:latin typeface="+mn-lt"/>
                        </a:rPr>
                        <a:t> T</a:t>
                      </a:r>
                      <a:r>
                        <a:rPr lang="en-US" sz="1100" b="0" i="0" dirty="0" smtClean="0">
                          <a:solidFill>
                            <a:schemeClr val="tx1"/>
                          </a:solidFill>
                          <a:latin typeface="+mn-lt"/>
                        </a:rPr>
                        <a:t>oward</a:t>
                      </a:r>
                      <a:r>
                        <a:rPr lang="en-US" sz="1100" b="0" i="0" baseline="0" dirty="0" smtClean="0">
                          <a:solidFill>
                            <a:schemeClr val="tx1"/>
                          </a:solidFill>
                          <a:latin typeface="+mn-lt"/>
                        </a:rPr>
                        <a:t> RL.4.6  DOK-2</a:t>
                      </a:r>
                      <a:endParaRPr lang="en-US" sz="1100" b="0" i="0" u="none" strike="sngStrike" kern="1200" dirty="0" smtClean="0">
                        <a:solidFill>
                          <a:schemeClr val="tx1"/>
                        </a:solidFill>
                        <a:effectLst>
                          <a:outerShdw blurRad="38100" dist="38100" dir="2700000" algn="tl">
                            <a:srgbClr val="000000">
                              <a:alpha val="43137"/>
                            </a:srgbClr>
                          </a:outerShdw>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4</a:t>
                      </a:r>
                      <a:r>
                        <a:rPr lang="en-US" sz="1200" b="1" i="0" u="none" dirty="0" smtClean="0">
                          <a:solidFill>
                            <a:schemeClr val="tx1"/>
                          </a:solidFill>
                          <a:effectLst>
                            <a:outerShdw blurRad="38100" dist="38100" dir="2700000" algn="tl">
                              <a:srgbClr val="000000">
                                <a:alpha val="43137"/>
                              </a:srgbClr>
                            </a:outerShdw>
                          </a:effectLst>
                        </a:rPr>
                        <a:t>  </a:t>
                      </a:r>
                      <a:r>
                        <a:rPr lang="en-US" sz="1100" b="0" i="0" u="none" dirty="0" smtClean="0">
                          <a:solidFill>
                            <a:schemeClr val="tx1"/>
                          </a:solidFill>
                          <a:effectLst/>
                        </a:rPr>
                        <a:t>What did the author accomplish by telling both </a:t>
                      </a:r>
                      <a:r>
                        <a:rPr lang="en-US" sz="1100" b="1" i="1" u="sng" dirty="0" smtClean="0">
                          <a:solidFill>
                            <a:schemeClr val="tx1"/>
                          </a:solidFill>
                          <a:effectLst/>
                        </a:rPr>
                        <a:t>Rainforest Home </a:t>
                      </a:r>
                      <a:r>
                        <a:rPr lang="en-US" sz="1100" b="0" i="0" u="none" dirty="0" smtClean="0">
                          <a:solidFill>
                            <a:schemeClr val="tx1"/>
                          </a:solidFill>
                          <a:effectLst/>
                        </a:rPr>
                        <a:t>and </a:t>
                      </a:r>
                      <a:r>
                        <a:rPr lang="en-US" sz="1100" b="1" i="1" u="sng" dirty="0" smtClean="0">
                          <a:solidFill>
                            <a:schemeClr val="tx1"/>
                          </a:solidFill>
                          <a:effectLst/>
                        </a:rPr>
                        <a:t>Drippy</a:t>
                      </a:r>
                      <a:r>
                        <a:rPr lang="en-US" sz="1100" b="0" i="0" u="none" dirty="0" smtClean="0">
                          <a:solidFill>
                            <a:schemeClr val="tx1"/>
                          </a:solidFill>
                          <a:effectLst/>
                        </a:rPr>
                        <a:t> in the third person?</a:t>
                      </a:r>
                      <a:r>
                        <a:rPr lang="en-US" sz="1100" b="0" i="0" u="none" baseline="0" dirty="0" smtClean="0">
                          <a:solidFill>
                            <a:schemeClr val="tx1"/>
                          </a:solidFill>
                          <a:effectLst/>
                        </a:rPr>
                        <a:t> </a:t>
                      </a:r>
                      <a:r>
                        <a:rPr lang="en-US" sz="1100" b="0" i="0" dirty="0" smtClean="0">
                          <a:solidFill>
                            <a:schemeClr val="tx1"/>
                          </a:solidFill>
                          <a:effectLst/>
                          <a:latin typeface="+mn-lt"/>
                        </a:rPr>
                        <a:t>Toward </a:t>
                      </a:r>
                      <a:r>
                        <a:rPr lang="en-US" sz="1100" b="0" i="0" strike="noStrike" dirty="0" smtClean="0">
                          <a:solidFill>
                            <a:schemeClr val="tx1"/>
                          </a:solidFill>
                          <a:effectLst>
                            <a:outerShdw blurRad="38100" dist="38100" dir="2700000" algn="tl">
                              <a:srgbClr val="000000">
                                <a:alpha val="43137"/>
                              </a:srgbClr>
                            </a:outerShdw>
                          </a:effectLst>
                          <a:latin typeface="+mn-lt"/>
                        </a:rPr>
                        <a:t>RL.4.6</a:t>
                      </a:r>
                      <a:r>
                        <a:rPr lang="en-US" sz="1100" b="0" i="0" dirty="0" smtClean="0">
                          <a:solidFill>
                            <a:schemeClr val="tx1"/>
                          </a:solidFill>
                          <a:effectLst/>
                          <a:latin typeface="+mn-lt"/>
                        </a:rPr>
                        <a:t>  DOK-4 </a:t>
                      </a:r>
                      <a:endParaRPr lang="en-US" sz="1100" b="0" i="0" strike="sngStrike"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9196">
                <a:tc>
                  <a:txBody>
                    <a:bodyPr/>
                    <a:lstStyle/>
                    <a:p>
                      <a:r>
                        <a:rPr lang="en-US" sz="1200" b="1" i="0" u="sng" dirty="0" smtClean="0">
                          <a:solidFill>
                            <a:schemeClr val="tx1"/>
                          </a:solidFill>
                          <a:effectLst>
                            <a:outerShdw blurRad="38100" dist="38100" dir="2700000" algn="tl">
                              <a:srgbClr val="000000">
                                <a:alpha val="43137"/>
                              </a:srgbClr>
                            </a:outerShdw>
                          </a:effectLst>
                        </a:rPr>
                        <a:t>Question 5</a:t>
                      </a:r>
                      <a:r>
                        <a:rPr lang="en-US" sz="1200" b="1" i="0" u="none" dirty="0" smtClean="0">
                          <a:solidFill>
                            <a:schemeClr val="tx1"/>
                          </a:solidFill>
                          <a:effectLst>
                            <a:outerShdw blurRad="38100" dist="38100" dir="2700000" algn="tl">
                              <a:srgbClr val="000000">
                                <a:alpha val="43137"/>
                              </a:srgbClr>
                            </a:outerShdw>
                          </a:effectLst>
                        </a:rPr>
                        <a:t>  </a:t>
                      </a:r>
                      <a:r>
                        <a:rPr lang="en-US" sz="1100" b="0" i="0" u="none" dirty="0" smtClean="0">
                          <a:solidFill>
                            <a:schemeClr val="tx1"/>
                          </a:solidFill>
                          <a:effectLst/>
                        </a:rPr>
                        <a:t>How might </a:t>
                      </a:r>
                      <a:r>
                        <a:rPr lang="en-US" sz="1100" b="1" i="1" u="sng" dirty="0" smtClean="0">
                          <a:solidFill>
                            <a:schemeClr val="tx1"/>
                          </a:solidFill>
                          <a:effectLst/>
                        </a:rPr>
                        <a:t>Rainforest Home</a:t>
                      </a:r>
                      <a:r>
                        <a:rPr lang="en-US" sz="1100" b="1" i="1" u="none" dirty="0" smtClean="0">
                          <a:solidFill>
                            <a:schemeClr val="tx1"/>
                          </a:solidFill>
                          <a:effectLst/>
                        </a:rPr>
                        <a:t> </a:t>
                      </a:r>
                      <a:r>
                        <a:rPr lang="en-US" sz="1100" b="0" i="0" u="none" dirty="0" smtClean="0">
                          <a:solidFill>
                            <a:schemeClr val="tx1"/>
                          </a:solidFill>
                          <a:effectLst/>
                        </a:rPr>
                        <a:t>and </a:t>
                      </a:r>
                      <a:r>
                        <a:rPr lang="en-US" sz="1100" b="1" i="1" u="sng" dirty="0" smtClean="0">
                          <a:solidFill>
                            <a:schemeClr val="tx1"/>
                          </a:solidFill>
                          <a:effectLst/>
                        </a:rPr>
                        <a:t>Drippy</a:t>
                      </a:r>
                      <a:r>
                        <a:rPr lang="en-US" sz="1100" b="1" i="1" u="none" dirty="0" smtClean="0">
                          <a:solidFill>
                            <a:schemeClr val="tx1"/>
                          </a:solidFill>
                          <a:effectLst/>
                        </a:rPr>
                        <a:t> </a:t>
                      </a:r>
                      <a:r>
                        <a:rPr lang="en-US" sz="1100" b="0" i="0" u="none" dirty="0" smtClean="0">
                          <a:solidFill>
                            <a:schemeClr val="tx1"/>
                          </a:solidFill>
                          <a:effectLst/>
                        </a:rPr>
                        <a:t>affect the reader in different ways?</a:t>
                      </a:r>
                      <a:r>
                        <a:rPr lang="en-US" sz="1100" b="0" i="0" u="none" baseline="0" dirty="0" smtClean="0">
                          <a:solidFill>
                            <a:schemeClr val="tx1"/>
                          </a:solidFill>
                          <a:effectLst/>
                        </a:rPr>
                        <a:t> </a:t>
                      </a:r>
                      <a:r>
                        <a:rPr lang="en-US" sz="1100" b="0" i="0" dirty="0" smtClean="0">
                          <a:solidFill>
                            <a:schemeClr val="tx1"/>
                          </a:solidFill>
                          <a:effectLst/>
                          <a:latin typeface="+mn-lt"/>
                        </a:rPr>
                        <a:t>Toward</a:t>
                      </a:r>
                      <a:r>
                        <a:rPr lang="en-US" sz="1100" b="0" i="0" baseline="0" dirty="0" smtClean="0">
                          <a:solidFill>
                            <a:schemeClr val="tx1"/>
                          </a:solidFill>
                          <a:effectLst/>
                          <a:latin typeface="+mn-lt"/>
                        </a:rPr>
                        <a:t> RL.4.9                  </a:t>
                      </a:r>
                      <a:r>
                        <a:rPr lang="en-US" sz="1100" b="0" i="0" baseline="0" dirty="0" smtClean="0">
                          <a:solidFill>
                            <a:schemeClr val="tx1"/>
                          </a:solidFill>
                          <a:effectLst>
                            <a:outerShdw blurRad="38100" dist="38100" dir="2700000" algn="tl">
                              <a:srgbClr val="000000">
                                <a:alpha val="43137"/>
                              </a:srgbClr>
                            </a:outerShdw>
                          </a:effectLst>
                          <a:latin typeface="+mn-lt"/>
                        </a:rPr>
                        <a:t>DOK-2</a:t>
                      </a:r>
                      <a:endParaRPr lang="en-US" sz="1100" b="0" i="0" strike="sngStrike"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lnB w="12700" cmpd="sng">
                      <a:noFill/>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6</a:t>
                      </a:r>
                      <a:r>
                        <a:rPr lang="en-US" sz="1200" b="1" i="0" u="none" dirty="0" smtClean="0">
                          <a:solidFill>
                            <a:schemeClr val="tx1"/>
                          </a:solidFill>
                          <a:effectLst>
                            <a:outerShdw blurRad="38100" dist="38100" dir="2700000" algn="tl">
                              <a:srgbClr val="000000">
                                <a:alpha val="43137"/>
                              </a:srgbClr>
                            </a:outerShdw>
                          </a:effectLst>
                        </a:rPr>
                        <a:t>  </a:t>
                      </a:r>
                      <a:r>
                        <a:rPr lang="en-US" sz="1100" b="0" i="0" u="none" dirty="0" smtClean="0">
                          <a:solidFill>
                            <a:schemeClr val="tx1"/>
                          </a:solidFill>
                          <a:effectLst/>
                        </a:rPr>
                        <a:t>After the ocelot’s point of view changes in </a:t>
                      </a:r>
                      <a:r>
                        <a:rPr lang="en-US" sz="1100" b="1" i="1" u="sng" dirty="0" smtClean="0">
                          <a:solidFill>
                            <a:schemeClr val="tx1"/>
                          </a:solidFill>
                          <a:effectLst/>
                        </a:rPr>
                        <a:t>Rainforest Home</a:t>
                      </a:r>
                      <a:r>
                        <a:rPr lang="en-US" sz="1100" b="0" i="0" u="none" dirty="0" smtClean="0">
                          <a:solidFill>
                            <a:schemeClr val="tx1"/>
                          </a:solidFill>
                          <a:effectLst/>
                        </a:rPr>
                        <a:t>, it learns to love the rainforest.  Based on the poem </a:t>
                      </a:r>
                      <a:r>
                        <a:rPr lang="en-US" sz="1100" b="1" i="1" u="sng" dirty="0" smtClean="0">
                          <a:solidFill>
                            <a:schemeClr val="tx1"/>
                          </a:solidFill>
                          <a:effectLst/>
                        </a:rPr>
                        <a:t>Drippy</a:t>
                      </a:r>
                      <a:r>
                        <a:rPr lang="en-US" sz="1100" b="0" i="0" u="none" dirty="0" smtClean="0">
                          <a:solidFill>
                            <a:schemeClr val="tx1"/>
                          </a:solidFill>
                          <a:effectLst/>
                        </a:rPr>
                        <a:t>, what other things could the ocelot learn to love about the rainforest that are not mentioned in </a:t>
                      </a:r>
                      <a:r>
                        <a:rPr lang="en-US" sz="1100" b="1" i="1" u="sng" dirty="0" smtClean="0">
                          <a:solidFill>
                            <a:schemeClr val="tx1"/>
                          </a:solidFill>
                          <a:effectLst/>
                        </a:rPr>
                        <a:t>Rainforest Home</a:t>
                      </a:r>
                      <a:r>
                        <a:rPr lang="en-US" sz="1100" b="0" i="0" u="none" dirty="0" smtClean="0">
                          <a:solidFill>
                            <a:schemeClr val="tx1"/>
                          </a:solidFill>
                          <a:effectLst/>
                        </a:rPr>
                        <a:t>?</a:t>
                      </a:r>
                      <a:r>
                        <a:rPr lang="en-US" sz="1100" b="0" i="0" u="none" baseline="0" dirty="0" smtClean="0">
                          <a:solidFill>
                            <a:schemeClr val="tx1"/>
                          </a:solidFill>
                          <a:effectLst/>
                        </a:rPr>
                        <a:t> </a:t>
                      </a:r>
                      <a:r>
                        <a:rPr lang="en-US" sz="1100" b="0" i="0" dirty="0" smtClean="0">
                          <a:solidFill>
                            <a:schemeClr val="tx1"/>
                          </a:solidFill>
                          <a:latin typeface="+mn-lt"/>
                          <a:cs typeface="Helvetica" pitchFamily="34" charset="0"/>
                        </a:rPr>
                        <a:t>Toward </a:t>
                      </a:r>
                      <a:r>
                        <a:rPr lang="en-US" sz="1100" b="0" i="0" u="none" dirty="0" smtClean="0">
                          <a:solidFill>
                            <a:schemeClr val="tx1"/>
                          </a:solidFill>
                          <a:effectLst/>
                          <a:latin typeface="+mn-lt"/>
                        </a:rPr>
                        <a:t>RL.4.9  DOK-3 </a:t>
                      </a:r>
                      <a:endParaRPr lang="en-US" sz="1100" b="0" i="0" u="none" strike="sngStrike"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7</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Literary Constructed Response</a:t>
                      </a:r>
                      <a:r>
                        <a:rPr lang="en-US" sz="1200" b="1" u="none" baseline="0" dirty="0" smtClean="0">
                          <a:solidFill>
                            <a:schemeClr val="tx1"/>
                          </a:solidFill>
                          <a:effectLst>
                            <a:outerShdw blurRad="38100" dist="38100" dir="2700000" algn="tl">
                              <a:srgbClr val="000000">
                                <a:alpha val="43137"/>
                              </a:srgbClr>
                            </a:outerShdw>
                          </a:effectLst>
                        </a:rPr>
                        <a:t>    DOK 4</a:t>
                      </a:r>
                      <a:endParaRPr lang="en-US" sz="1200" b="0" u="sng" dirty="0" smtClean="0">
                        <a:solidFill>
                          <a:schemeClr val="tx1"/>
                        </a:solidFill>
                        <a:effectLst>
                          <a:outerShdw blurRad="38100" dist="38100" dir="2700000" algn="tl">
                            <a:srgbClr val="000000">
                              <a:alpha val="43137"/>
                            </a:srgbClr>
                          </a:outerShdw>
                        </a:effectLst>
                      </a:endParaRPr>
                    </a:p>
                  </a:txBody>
                  <a:tcPr marL="97155" marR="97155" marT="47897" marB="47897" anchor="ctr">
                    <a:lnT w="12700" cmpd="sng">
                      <a:noFill/>
                    </a:lnT>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RL4.6</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r>
                        <a:rPr lang="en-US" sz="1200" b="1" u="sng" dirty="0" smtClean="0">
                          <a:solidFill>
                            <a:schemeClr val="tx1"/>
                          </a:solidFill>
                          <a:effectLst>
                            <a:outerShdw blurRad="38100" dist="38100" dir="2700000" algn="tl">
                              <a:srgbClr val="000000">
                                <a:alpha val="43137"/>
                              </a:srgbClr>
                            </a:outerShdw>
                          </a:effectLst>
                        </a:rPr>
                        <a:t>Question 8</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Literary Constructed Response</a:t>
                      </a:r>
                      <a:r>
                        <a:rPr lang="en-US" sz="1200" b="1" u="none" dirty="0" smtClean="0">
                          <a:solidFill>
                            <a:schemeClr val="tx1"/>
                          </a:solidFill>
                          <a:effectLst>
                            <a:outerShdw blurRad="38100" dist="38100" dir="2700000" algn="tl">
                              <a:srgbClr val="000000">
                                <a:alpha val="43137"/>
                              </a:srgbClr>
                            </a:outerShdw>
                          </a:effectLst>
                        </a:rPr>
                        <a:t>    </a:t>
                      </a:r>
                      <a:r>
                        <a:rPr lang="en-US" sz="1200" b="1" u="none" baseline="0" dirty="0" smtClean="0">
                          <a:solidFill>
                            <a:schemeClr val="tx1"/>
                          </a:solidFill>
                          <a:effectLst>
                            <a:outerShdw blurRad="38100" dist="38100" dir="2700000" algn="tl">
                              <a:srgbClr val="000000">
                                <a:alpha val="43137"/>
                              </a:srgbClr>
                            </a:outerShdw>
                          </a:effectLst>
                        </a:rPr>
                        <a:t>DOK 3</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RL4.9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710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9</a:t>
                      </a:r>
                      <a:r>
                        <a:rPr lang="en-US" sz="1200" b="1" i="0" u="none" dirty="0" smtClean="0">
                          <a:solidFill>
                            <a:schemeClr val="tx1"/>
                          </a:solidFill>
                          <a:effectLst>
                            <a:outerShdw blurRad="38100" dist="38100" dir="2700000" algn="tl">
                              <a:srgbClr val="000000">
                                <a:alpha val="43137"/>
                              </a:srgbClr>
                            </a:outerShdw>
                          </a:effectLst>
                        </a:rPr>
                        <a:t>    </a:t>
                      </a:r>
                      <a:r>
                        <a:rPr lang="en-US" sz="1100" b="0" i="0" baseline="0" dirty="0" smtClean="0">
                          <a:solidFill>
                            <a:schemeClr val="tx1"/>
                          </a:solidFill>
                          <a:effectLst/>
                          <a:latin typeface="+mn-lt"/>
                          <a:ea typeface="Times New Roman"/>
                          <a:cs typeface="Times New Roman"/>
                        </a:rPr>
                        <a:t>What impact does the forest floor have on the emergent layer? Toward RI.4.3 DOK-2 </a:t>
                      </a:r>
                      <a:endParaRPr lang="en-US" sz="1100" b="0" i="0" strike="sngStrike" kern="1200" dirty="0" smtClean="0">
                        <a:solidFill>
                          <a:schemeClr val="tx1"/>
                        </a:solidFill>
                        <a:effectLst>
                          <a:outerShdw blurRad="38100" dist="38100" dir="2700000" algn="tl">
                            <a:srgbClr val="000000">
                              <a:alpha val="43137"/>
                            </a:srgbClr>
                          </a:outerShdw>
                        </a:effectLst>
                        <a:latin typeface="+mn-lt"/>
                        <a:ea typeface="Times New Roman"/>
                        <a:cs typeface="Times New Roman"/>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C</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4035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10</a:t>
                      </a:r>
                      <a:r>
                        <a:rPr lang="en-US" sz="1200" b="0" i="0" u="none" dirty="0" smtClean="0">
                          <a:solidFill>
                            <a:schemeClr val="tx1"/>
                          </a:solidFill>
                          <a:effectLst/>
                        </a:rPr>
                        <a:t>    </a:t>
                      </a:r>
                      <a:r>
                        <a:rPr lang="en-US" sz="1100" b="0" i="0" u="none" dirty="0" smtClean="0">
                          <a:solidFill>
                            <a:schemeClr val="tx1"/>
                          </a:solidFill>
                          <a:effectLst/>
                        </a:rPr>
                        <a:t>What can you conclude about the relationship between the</a:t>
                      </a:r>
                      <a:r>
                        <a:rPr lang="en-US" sz="1100" b="0" i="0" u="none" baseline="0" dirty="0" smtClean="0">
                          <a:solidFill>
                            <a:schemeClr val="tx1"/>
                          </a:solidFill>
                          <a:effectLst/>
                        </a:rPr>
                        <a:t> </a:t>
                      </a:r>
                      <a:r>
                        <a:rPr lang="en-US" sz="1100" b="0" i="0" u="none" dirty="0" smtClean="0">
                          <a:solidFill>
                            <a:schemeClr val="tx1"/>
                          </a:solidFill>
                          <a:effectLst/>
                        </a:rPr>
                        <a:t>Amazon River and the rainforest? Toward RI.4.3</a:t>
                      </a:r>
                      <a:r>
                        <a:rPr lang="en-US" sz="1100" b="0" i="0" u="none" baseline="0" dirty="0" smtClean="0">
                          <a:solidFill>
                            <a:schemeClr val="tx1"/>
                          </a:solidFill>
                          <a:effectLst/>
                        </a:rPr>
                        <a:t> DOK-3 </a:t>
                      </a:r>
                      <a:endParaRPr lang="en-US" sz="1100" b="0" i="0" u="none" strike="sngStrike"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indent="0">
                        <a:buFont typeface="+mj-lt"/>
                        <a:buNone/>
                      </a:pPr>
                      <a:r>
                        <a:rPr lang="en-US" sz="1200" b="1" i="0" u="sng" dirty="0" smtClean="0">
                          <a:solidFill>
                            <a:schemeClr val="tx1"/>
                          </a:solidFill>
                          <a:effectLst>
                            <a:outerShdw blurRad="38100" dist="38100" dir="2700000" algn="tl">
                              <a:srgbClr val="000000">
                                <a:alpha val="43137"/>
                              </a:srgbClr>
                            </a:outerShdw>
                          </a:effectLst>
                        </a:rPr>
                        <a:t>Question 11</a:t>
                      </a:r>
                      <a:r>
                        <a:rPr lang="en-US" sz="1200" b="0" i="0" u="none" dirty="0" smtClean="0">
                          <a:solidFill>
                            <a:schemeClr val="tx1"/>
                          </a:solidFill>
                          <a:effectLst>
                            <a:outerShdw blurRad="38100" dist="38100" dir="2700000" algn="tl">
                              <a:srgbClr val="000000">
                                <a:alpha val="43137"/>
                              </a:srgbClr>
                            </a:outerShdw>
                          </a:effectLst>
                        </a:rPr>
                        <a:t>  </a:t>
                      </a:r>
                      <a:r>
                        <a:rPr lang="en-US" sz="1100" b="0" i="0" u="none" dirty="0" smtClean="0">
                          <a:solidFill>
                            <a:schemeClr val="tx1"/>
                          </a:solidFill>
                          <a:effectLst/>
                        </a:rPr>
                        <a:t>Unlike </a:t>
                      </a:r>
                      <a:r>
                        <a:rPr lang="en-US" sz="1100" b="1" i="1" u="sng" dirty="0" smtClean="0">
                          <a:solidFill>
                            <a:schemeClr val="tx1"/>
                          </a:solidFill>
                          <a:effectLst/>
                        </a:rPr>
                        <a:t>Experiencing a Rainforest</a:t>
                      </a:r>
                      <a:r>
                        <a:rPr lang="en-US" sz="1100" b="0" i="0" u="none" dirty="0" smtClean="0">
                          <a:solidFill>
                            <a:schemeClr val="tx1"/>
                          </a:solidFill>
                          <a:effectLst/>
                        </a:rPr>
                        <a:t>, the article </a:t>
                      </a:r>
                      <a:r>
                        <a:rPr lang="en-US" sz="1100" b="1" i="1" u="sng" dirty="0" smtClean="0">
                          <a:solidFill>
                            <a:schemeClr val="tx1"/>
                          </a:solidFill>
                          <a:effectLst/>
                        </a:rPr>
                        <a:t>The Amazon Rainforest </a:t>
                      </a:r>
                      <a:r>
                        <a:rPr lang="en-US" sz="1100" b="0" i="0" u="none" dirty="0" smtClean="0">
                          <a:solidFill>
                            <a:schemeClr val="tx1"/>
                          </a:solidFill>
                          <a:effectLst/>
                        </a:rPr>
                        <a:t>could be used as what kind of resource?</a:t>
                      </a:r>
                      <a:r>
                        <a:rPr lang="en-US" sz="1100" b="0" i="0" u="none" baseline="0" dirty="0" smtClean="0">
                          <a:solidFill>
                            <a:schemeClr val="tx1"/>
                          </a:solidFill>
                          <a:effectLst/>
                        </a:rPr>
                        <a:t> </a:t>
                      </a:r>
                      <a:r>
                        <a:rPr lang="en-US" sz="1100" b="0" i="0" dirty="0" smtClean="0">
                          <a:solidFill>
                            <a:schemeClr val="tx1"/>
                          </a:solidFill>
                          <a:effectLst/>
                          <a:latin typeface="+mn-lt"/>
                        </a:rPr>
                        <a:t>Toward RI.4.6  DOK-3</a:t>
                      </a:r>
                      <a:r>
                        <a:rPr lang="en-US" sz="1100" b="0" i="0" baseline="0" dirty="0" smtClean="0">
                          <a:solidFill>
                            <a:schemeClr val="tx1"/>
                          </a:solidFill>
                          <a:effectLst/>
                          <a:latin typeface="+mn-lt"/>
                        </a:rPr>
                        <a:t>  </a:t>
                      </a:r>
                      <a:endParaRPr lang="en-US" sz="1100" b="0" i="0" strike="sngStrike"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B</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907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12</a:t>
                      </a:r>
                      <a:r>
                        <a:rPr lang="en-US" sz="1200" b="0" i="0" u="none" dirty="0" smtClean="0">
                          <a:solidFill>
                            <a:schemeClr val="tx1"/>
                          </a:solidFill>
                          <a:effectLst>
                            <a:outerShdw blurRad="38100" dist="38100" dir="2700000" algn="tl">
                              <a:srgbClr val="000000">
                                <a:alpha val="43137"/>
                              </a:srgbClr>
                            </a:outerShdw>
                          </a:effectLst>
                        </a:rPr>
                        <a:t>  </a:t>
                      </a:r>
                      <a:r>
                        <a:rPr lang="en-US" sz="1100" b="0" i="0" dirty="0" smtClean="0">
                          <a:solidFill>
                            <a:schemeClr val="tx1"/>
                          </a:solidFill>
                          <a:effectLst/>
                          <a:latin typeface="+mn-lt"/>
                        </a:rPr>
                        <a:t>Which statement most connects similarities between</a:t>
                      </a:r>
                      <a:r>
                        <a:rPr lang="en-US" sz="1100" b="0" i="0" baseline="0" dirty="0" smtClean="0">
                          <a:solidFill>
                            <a:schemeClr val="tx1"/>
                          </a:solidFill>
                          <a:effectLst/>
                          <a:latin typeface="+mn-lt"/>
                        </a:rPr>
                        <a:t> </a:t>
                      </a:r>
                      <a:r>
                        <a:rPr lang="en-US" sz="1100" b="1" i="1" u="sng" dirty="0" smtClean="0">
                          <a:solidFill>
                            <a:schemeClr val="tx1"/>
                          </a:solidFill>
                          <a:effectLst/>
                          <a:latin typeface="+mn-lt"/>
                        </a:rPr>
                        <a:t>Experiencing a Rainforest</a:t>
                      </a:r>
                      <a:r>
                        <a:rPr lang="en-US" sz="1100" b="0" i="0" dirty="0" smtClean="0">
                          <a:solidFill>
                            <a:schemeClr val="tx1"/>
                          </a:solidFill>
                          <a:effectLst/>
                          <a:latin typeface="+mn-lt"/>
                        </a:rPr>
                        <a:t>  and </a:t>
                      </a:r>
                      <a:r>
                        <a:rPr lang="en-US" sz="1100" b="1" i="1" u="sng" dirty="0" smtClean="0">
                          <a:solidFill>
                            <a:schemeClr val="tx1"/>
                          </a:solidFill>
                          <a:effectLst/>
                          <a:latin typeface="+mn-lt"/>
                        </a:rPr>
                        <a:t>The Amazon Rainforest</a:t>
                      </a:r>
                      <a:r>
                        <a:rPr lang="en-US" sz="1100" b="0" i="0" dirty="0" smtClean="0">
                          <a:solidFill>
                            <a:schemeClr val="tx1"/>
                          </a:solidFill>
                          <a:effectLst/>
                          <a:latin typeface="+mn-lt"/>
                        </a:rPr>
                        <a:t>?</a:t>
                      </a:r>
                      <a:r>
                        <a:rPr lang="en-US" sz="1100" b="0" i="0" baseline="0" dirty="0" smtClean="0">
                          <a:solidFill>
                            <a:schemeClr val="tx1"/>
                          </a:solidFill>
                          <a:effectLst/>
                          <a:latin typeface="+mn-lt"/>
                        </a:rPr>
                        <a:t>  T</a:t>
                      </a:r>
                      <a:r>
                        <a:rPr lang="en-US" sz="1100" b="0" i="0" dirty="0" smtClean="0">
                          <a:solidFill>
                            <a:schemeClr val="tx1"/>
                          </a:solidFill>
                          <a:effectLst/>
                          <a:latin typeface="+mn-lt"/>
                        </a:rPr>
                        <a:t>oward RI.4.6  DOK-3 </a:t>
                      </a:r>
                      <a:endParaRPr lang="en-US" sz="1100" b="0" i="0" strike="sngStrike"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C</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27969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13</a:t>
                      </a:r>
                      <a:r>
                        <a:rPr lang="en-US" sz="1200" b="0" i="0" u="none" baseline="0" dirty="0" smtClean="0">
                          <a:solidFill>
                            <a:schemeClr val="tx1"/>
                          </a:solidFill>
                          <a:effectLst/>
                        </a:rPr>
                        <a:t> </a:t>
                      </a:r>
                      <a:r>
                        <a:rPr lang="en-US" sz="1100" b="0" i="0" u="none" baseline="0" dirty="0" smtClean="0">
                          <a:solidFill>
                            <a:schemeClr val="tx1"/>
                          </a:solidFill>
                          <a:effectLst/>
                        </a:rPr>
                        <a:t>Why might the author of </a:t>
                      </a:r>
                      <a:r>
                        <a:rPr lang="en-US" sz="1100" b="1" i="1" u="sng" baseline="0" dirty="0" smtClean="0">
                          <a:solidFill>
                            <a:schemeClr val="tx1"/>
                          </a:solidFill>
                          <a:effectLst/>
                        </a:rPr>
                        <a:t>Experiencing a Rainforest</a:t>
                      </a:r>
                      <a:r>
                        <a:rPr lang="en-US" sz="1100" b="0" i="0" u="none" baseline="0" dirty="0" smtClean="0">
                          <a:solidFill>
                            <a:schemeClr val="tx1"/>
                          </a:solidFill>
                          <a:effectLst/>
                        </a:rPr>
                        <a:t> refer to trees as “skyscrapers,” but the author of  </a:t>
                      </a:r>
                      <a:r>
                        <a:rPr lang="en-US" sz="1100" b="1" i="1" u="sng" baseline="0" dirty="0" smtClean="0">
                          <a:solidFill>
                            <a:schemeClr val="tx1"/>
                          </a:solidFill>
                          <a:effectLst/>
                        </a:rPr>
                        <a:t>The Amazon Rainforest </a:t>
                      </a:r>
                      <a:r>
                        <a:rPr lang="en-US" sz="1100" b="0" i="0" u="none" baseline="0" dirty="0" smtClean="0">
                          <a:solidFill>
                            <a:schemeClr val="tx1"/>
                          </a:solidFill>
                          <a:effectLst/>
                        </a:rPr>
                        <a:t>only refer to their heights? </a:t>
                      </a:r>
                      <a:r>
                        <a:rPr lang="en-US" sz="1100" b="0" i="0" dirty="0" smtClean="0">
                          <a:solidFill>
                            <a:schemeClr val="tx1"/>
                          </a:solidFill>
                          <a:latin typeface="+mn-lt"/>
                        </a:rPr>
                        <a:t>Toward RI.4.9  DOK-2</a:t>
                      </a:r>
                      <a:r>
                        <a:rPr lang="en-US" sz="1100" b="0" i="0" baseline="0" dirty="0" smtClean="0">
                          <a:solidFill>
                            <a:schemeClr val="tx1"/>
                          </a:solidFill>
                          <a:latin typeface="+mn-lt"/>
                        </a:rPr>
                        <a:t>  </a:t>
                      </a:r>
                      <a:endParaRPr lang="en-US" sz="1100" b="0" i="0" strike="sngStrike"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A</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5341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14</a:t>
                      </a:r>
                      <a:r>
                        <a:rPr lang="en-US" sz="1200" b="1" i="0" u="none" dirty="0" smtClean="0">
                          <a:solidFill>
                            <a:schemeClr val="tx1"/>
                          </a:solidFill>
                          <a:effectLst>
                            <a:outerShdw blurRad="38100" dist="38100" dir="2700000" algn="tl">
                              <a:srgbClr val="000000">
                                <a:alpha val="43137"/>
                              </a:srgbClr>
                            </a:outerShdw>
                          </a:effectLst>
                        </a:rPr>
                        <a:t>  </a:t>
                      </a:r>
                      <a:r>
                        <a:rPr lang="en-US" sz="1100" b="0" i="0" u="none" dirty="0" smtClean="0">
                          <a:solidFill>
                            <a:schemeClr val="tx1"/>
                          </a:solidFill>
                          <a:effectLst/>
                        </a:rPr>
                        <a:t>How do both articles explain why the air is so still in the rainforest?</a:t>
                      </a:r>
                      <a:r>
                        <a:rPr lang="en-US" sz="1100" b="0" i="0" u="none" baseline="0" dirty="0" smtClean="0">
                          <a:solidFill>
                            <a:schemeClr val="tx1"/>
                          </a:solidFill>
                          <a:effectLst/>
                        </a:rPr>
                        <a:t> </a:t>
                      </a:r>
                      <a:r>
                        <a:rPr lang="en-US" sz="1100" b="0" i="0" u="none" strike="noStrike" dirty="0" smtClean="0">
                          <a:solidFill>
                            <a:schemeClr val="tx1"/>
                          </a:solidFill>
                          <a:effectLst/>
                        </a:rPr>
                        <a:t>Toward</a:t>
                      </a:r>
                      <a:r>
                        <a:rPr lang="en-US" sz="1100" b="0" i="0" u="none" strike="noStrike" baseline="0" dirty="0" smtClean="0">
                          <a:solidFill>
                            <a:schemeClr val="tx1"/>
                          </a:solidFill>
                          <a:effectLst/>
                        </a:rPr>
                        <a:t> RI.4.9  DOK-3 </a:t>
                      </a:r>
                      <a:endParaRPr lang="en-US" sz="1100" b="0" i="0" u="none" strike="sngStrike"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C</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15</a:t>
                      </a:r>
                      <a:r>
                        <a:rPr lang="en-US" sz="1200" b="1" u="none" dirty="0" smtClean="0">
                          <a:solidFill>
                            <a:schemeClr val="tx1"/>
                          </a:solidFill>
                          <a:effectLst>
                            <a:outerShdw blurRad="38100" dist="38100" dir="2700000" algn="tl">
                              <a:srgbClr val="000000">
                                <a:alpha val="43137"/>
                              </a:srgbClr>
                            </a:outerShdw>
                          </a:effectLst>
                        </a:rPr>
                        <a:t>                                </a:t>
                      </a:r>
                      <a:r>
                        <a:rPr lang="en-US" sz="1200" b="1" u="none" dirty="0" smtClean="0">
                          <a:solidFill>
                            <a:schemeClr val="tx1"/>
                          </a:solidFill>
                          <a:effectLst/>
                        </a:rPr>
                        <a:t>  </a:t>
                      </a:r>
                      <a:r>
                        <a:rPr lang="en-US" sz="1200" b="1" u="sng" dirty="0" smtClean="0">
                          <a:solidFill>
                            <a:schemeClr val="tx1"/>
                          </a:solidFill>
                          <a:effectLst>
                            <a:outerShdw blurRad="38100" dist="38100" dir="2700000" algn="tl">
                              <a:srgbClr val="000000">
                                <a:alpha val="43137"/>
                              </a:srgbClr>
                            </a:outerShdw>
                          </a:effectLst>
                        </a:rPr>
                        <a:t>Informational Text Constructed</a:t>
                      </a:r>
                      <a:r>
                        <a:rPr lang="en-US" sz="1200" b="1" u="sng" baseline="0" dirty="0" smtClean="0">
                          <a:solidFill>
                            <a:schemeClr val="tx1"/>
                          </a:solidFill>
                          <a:effectLst>
                            <a:outerShdw blurRad="38100" dist="38100" dir="2700000" algn="tl">
                              <a:srgbClr val="000000">
                                <a:alpha val="43137"/>
                              </a:srgbClr>
                            </a:outerShdw>
                          </a:effectLst>
                        </a:rPr>
                        <a:t> Response</a:t>
                      </a:r>
                      <a:r>
                        <a:rPr lang="en-US" sz="1200" b="0" i="1" u="none" baseline="0" dirty="0" smtClean="0">
                          <a:solidFill>
                            <a:schemeClr val="tx1"/>
                          </a:solidFill>
                          <a:effectLst/>
                        </a:rPr>
                        <a:t>       </a:t>
                      </a:r>
                      <a:r>
                        <a:rPr lang="en-US" sz="1200" b="1" u="none" baseline="0" dirty="0" smtClean="0">
                          <a:solidFill>
                            <a:schemeClr val="tx1"/>
                          </a:solidFill>
                          <a:effectLst>
                            <a:outerShdw blurRad="38100" dist="38100" dir="2700000" algn="tl">
                              <a:srgbClr val="000000">
                                <a:alpha val="43137"/>
                              </a:srgbClr>
                            </a:outerShdw>
                          </a:effectLst>
                        </a:rPr>
                        <a:t>DOK 4</a:t>
                      </a:r>
                      <a:endParaRPr lang="en-US" sz="1200" b="0"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RI4.6</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16</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Informational Text Constructed Response</a:t>
                      </a:r>
                      <a:r>
                        <a:rPr lang="en-US" sz="1200" b="1" u="none" dirty="0" smtClean="0">
                          <a:solidFill>
                            <a:schemeClr val="tx1"/>
                          </a:solidFill>
                          <a:effectLst>
                            <a:outerShdw blurRad="38100" dist="38100" dir="2700000" algn="tl">
                              <a:srgbClr val="000000">
                                <a:alpha val="43137"/>
                              </a:srgbClr>
                            </a:outerShdw>
                          </a:effectLst>
                        </a:rPr>
                        <a:t>        </a:t>
                      </a:r>
                      <a:r>
                        <a:rPr lang="en-US" sz="1200" b="1" u="none" baseline="0" dirty="0" smtClean="0">
                          <a:solidFill>
                            <a:schemeClr val="tx1"/>
                          </a:solidFill>
                          <a:effectLst>
                            <a:outerShdw blurRad="38100" dist="38100" dir="2700000" algn="tl">
                              <a:srgbClr val="000000">
                                <a:alpha val="43137"/>
                              </a:srgbClr>
                            </a:outerShdw>
                          </a:effectLst>
                        </a:rPr>
                        <a:t>DOK 4</a:t>
                      </a:r>
                      <a:endParaRPr lang="en-US" sz="1200" b="0"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RI4.9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Write</a:t>
                      </a:r>
                      <a:r>
                        <a:rPr lang="en-US" sz="1200" b="1" u="sng" baseline="0" dirty="0" smtClean="0">
                          <a:solidFill>
                            <a:schemeClr val="tx1"/>
                          </a:solidFill>
                          <a:effectLst>
                            <a:outerShdw blurRad="38100" dist="38100" dir="2700000" algn="tl">
                              <a:srgbClr val="000000">
                                <a:alpha val="43137"/>
                              </a:srgbClr>
                            </a:outerShdw>
                          </a:effectLst>
                        </a:rPr>
                        <a:t> and Revise</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17</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Brief</a:t>
                      </a:r>
                      <a:r>
                        <a:rPr lang="en-US" sz="1200" b="1" u="sng" baseline="0" dirty="0" smtClean="0">
                          <a:solidFill>
                            <a:schemeClr val="tx1"/>
                          </a:solidFill>
                          <a:effectLst>
                            <a:outerShdw blurRad="38100" dist="38100" dir="2700000" algn="tl">
                              <a:srgbClr val="000000">
                                <a:alpha val="43137"/>
                              </a:srgbClr>
                            </a:outerShdw>
                          </a:effectLst>
                        </a:rPr>
                        <a:t> Write </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W.4.1c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a:t>
                      </a:r>
                      <a:r>
                        <a:rPr lang="en-US" sz="1200" b="1" u="sng" baseline="0" dirty="0" smtClean="0">
                          <a:solidFill>
                            <a:schemeClr val="tx1"/>
                          </a:solidFill>
                          <a:effectLst>
                            <a:outerShdw blurRad="38100" dist="38100" dir="2700000" algn="tl">
                              <a:srgbClr val="000000">
                                <a:alpha val="43137"/>
                              </a:srgbClr>
                            </a:outerShdw>
                          </a:effectLst>
                        </a:rPr>
                        <a:t> 18</a:t>
                      </a:r>
                      <a:r>
                        <a:rPr lang="en-US" sz="1200" b="1" u="none" baseline="0" dirty="0" smtClean="0">
                          <a:solidFill>
                            <a:schemeClr val="tx1"/>
                          </a:solidFill>
                          <a:effectLst>
                            <a:outerShdw blurRad="38100" dist="38100" dir="2700000" algn="tl">
                              <a:srgbClr val="000000">
                                <a:alpha val="43137"/>
                              </a:srgbClr>
                            </a:outerShdw>
                          </a:effectLst>
                        </a:rPr>
                        <a:t>  </a:t>
                      </a:r>
                      <a:r>
                        <a:rPr lang="en-US" sz="1100" b="0" u="none" baseline="0" dirty="0" smtClean="0">
                          <a:solidFill>
                            <a:schemeClr val="tx1"/>
                          </a:solidFill>
                          <a:effectLst/>
                        </a:rPr>
                        <a:t>Choose the sentence that is a better way to develop the reason in the underlined sentence. </a:t>
                      </a:r>
                      <a:r>
                        <a:rPr lang="en-US" sz="1100" b="0" dirty="0" smtClean="0">
                          <a:solidFill>
                            <a:schemeClr val="tx1"/>
                          </a:solidFill>
                          <a:effectLst/>
                          <a:latin typeface="+mn-lt"/>
                          <a:cs typeface="Helvetica" panose="020B0604020202020204" pitchFamily="34" charset="0"/>
                        </a:rPr>
                        <a:t>W.4.1b</a:t>
                      </a: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B</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0">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19</a:t>
                      </a:r>
                      <a:r>
                        <a:rPr lang="en-US" sz="1200" b="1" u="none" dirty="0" smtClean="0">
                          <a:solidFill>
                            <a:schemeClr val="tx1"/>
                          </a:solidFill>
                          <a:effectLst>
                            <a:outerShdw blurRad="38100" dist="38100" dir="2700000" algn="tl">
                              <a:srgbClr val="000000">
                                <a:alpha val="43137"/>
                              </a:srgbClr>
                            </a:outerShdw>
                          </a:effectLst>
                        </a:rPr>
                        <a:t>  </a:t>
                      </a:r>
                      <a:r>
                        <a:rPr lang="en-US" sz="1100" b="0" u="none" dirty="0" smtClean="0">
                          <a:solidFill>
                            <a:schemeClr val="tx1"/>
                          </a:solidFill>
                          <a:effectLst/>
                        </a:rPr>
                        <a:t>The student wants to replace the underlined words to make the description clearer.  Which of the following words would best replace wet and many? </a:t>
                      </a:r>
                      <a:r>
                        <a:rPr lang="en-US" sz="1100" b="0" u="none" baseline="0" dirty="0" smtClean="0">
                          <a:solidFill>
                            <a:schemeClr val="tx1"/>
                          </a:solidFill>
                          <a:effectLst/>
                        </a:rPr>
                        <a:t> </a:t>
                      </a:r>
                      <a:r>
                        <a:rPr lang="en-US" sz="1100" b="0" strike="noStrike" dirty="0" smtClean="0">
                          <a:solidFill>
                            <a:schemeClr val="tx1"/>
                          </a:solidFill>
                          <a:effectLst>
                            <a:outerShdw blurRad="38100" dist="38100" dir="2700000" algn="tl">
                              <a:srgbClr val="000000">
                                <a:alpha val="43137"/>
                              </a:srgbClr>
                            </a:outerShdw>
                          </a:effectLst>
                          <a:latin typeface="+mn-lt"/>
                        </a:rPr>
                        <a:t>L.4.3a</a:t>
                      </a:r>
                      <a:endParaRPr lang="en-US" sz="1100" b="0" strike="noStrike" dirty="0" smtClean="0">
                        <a:solidFill>
                          <a:schemeClr val="tx1"/>
                        </a:solidFill>
                        <a:effectLst>
                          <a:outerShdw blurRad="38100" dist="38100" dir="2700000" algn="tl">
                            <a:srgbClr val="000000">
                              <a:alpha val="43137"/>
                            </a:srgbClr>
                          </a:outerShdw>
                        </a:effectLst>
                        <a:latin typeface="+mn-lt"/>
                        <a:cs typeface="Helvetica" panose="020B0604020202020204" pitchFamily="34" charset="0"/>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C</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151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20</a:t>
                      </a:r>
                      <a:r>
                        <a:rPr lang="en-US" sz="1200" b="1" u="none" dirty="0" smtClean="0">
                          <a:solidFill>
                            <a:schemeClr val="tx1"/>
                          </a:solidFill>
                          <a:effectLst>
                            <a:outerShdw blurRad="38100" dist="38100" dir="2700000" algn="tl">
                              <a:srgbClr val="000000">
                                <a:alpha val="43137"/>
                              </a:srgbClr>
                            </a:outerShdw>
                          </a:effectLst>
                        </a:rPr>
                        <a:t>  </a:t>
                      </a:r>
                      <a:r>
                        <a:rPr lang="en-US" sz="1100" b="0" u="none" dirty="0" smtClean="0">
                          <a:solidFill>
                            <a:schemeClr val="tx1"/>
                          </a:solidFill>
                          <a:effectLst/>
                        </a:rPr>
                        <a:t>Read the following sentences.  Then choose the two answers that show correct punctuation.</a:t>
                      </a:r>
                      <a:r>
                        <a:rPr lang="en-US" sz="1100" b="0" u="none" baseline="0" dirty="0" smtClean="0">
                          <a:solidFill>
                            <a:schemeClr val="tx1"/>
                          </a:solidFill>
                          <a:effectLst/>
                        </a:rPr>
                        <a:t> </a:t>
                      </a:r>
                      <a:r>
                        <a:rPr kumimoji="0" lang="en-US" sz="1100" b="0" i="0"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L.4.1f</a:t>
                      </a: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B,D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6187000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grpSp>
        <p:nvGrpSpPr>
          <p:cNvPr id="23" name="Group 22"/>
          <p:cNvGrpSpPr/>
          <p:nvPr/>
        </p:nvGrpSpPr>
        <p:grpSpPr>
          <a:xfrm>
            <a:off x="1064822" y="2685175"/>
            <a:ext cx="2323414" cy="2090244"/>
            <a:chOff x="4709220" y="381000"/>
            <a:chExt cx="2186743" cy="1995233"/>
          </a:xfrm>
        </p:grpSpPr>
        <p:sp>
          <p:nvSpPr>
            <p:cNvPr id="24" name="Parallelogram 23"/>
            <p:cNvSpPr/>
            <p:nvPr/>
          </p:nvSpPr>
          <p:spPr>
            <a:xfrm rot="1584430" flipH="1">
              <a:off x="4725760" y="464791"/>
              <a:ext cx="2170203" cy="1911442"/>
            </a:xfrm>
            <a:prstGeom prst="parallelogram">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Parallelogram 24"/>
            <p:cNvSpPr/>
            <p:nvPr/>
          </p:nvSpPr>
          <p:spPr>
            <a:xfrm>
              <a:off x="5029200" y="694562"/>
              <a:ext cx="1676400" cy="1439038"/>
            </a:xfrm>
            <a:prstGeom prst="parallelogram">
              <a:avLst/>
            </a:prstGeom>
            <a:solidFill>
              <a:srgbClr val="FFF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p:nvSpPr>
          <p:spPr>
            <a:xfrm>
              <a:off x="4709220" y="381000"/>
              <a:ext cx="1118598" cy="921021"/>
            </a:xfrm>
            <a:prstGeom prst="rect">
              <a:avLst/>
            </a:prstGeom>
            <a:solidFill>
              <a:srgbClr val="FFFFBD"/>
            </a:solidFill>
            <a:ln>
              <a:solidFill>
                <a:schemeClr val="accent6">
                  <a:lumMod val="75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4</a:t>
              </a:r>
              <a:r>
                <a:rPr lang="en-US" sz="5700" b="1" baseline="300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a:t>
              </a:r>
              <a:r>
                <a:rPr lang="en-US" sz="5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p>
          </p:txBody>
        </p:sp>
        <p:pic>
          <p:nvPicPr>
            <p:cNvPr id="27"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0" y="576344"/>
              <a:ext cx="1654527" cy="1785856"/>
            </a:xfrm>
            <a:prstGeom prst="rect">
              <a:avLst/>
            </a:prstGeom>
            <a:noFill/>
            <a:effectLst>
              <a:softEdge rad="317500"/>
            </a:effectLst>
          </p:spPr>
        </p:pic>
      </p:grpSp>
      <p:grpSp>
        <p:nvGrpSpPr>
          <p:cNvPr id="5" name="Group 19"/>
          <p:cNvGrpSpPr/>
          <p:nvPr/>
        </p:nvGrpSpPr>
        <p:grpSpPr>
          <a:xfrm>
            <a:off x="835909" y="1807213"/>
            <a:ext cx="5829300" cy="5188544"/>
            <a:chOff x="786738" y="357732"/>
            <a:chExt cx="5486400" cy="4952701"/>
          </a:xfrm>
        </p:grpSpPr>
        <p:sp>
          <p:nvSpPr>
            <p:cNvPr id="6" name="TextBox 5"/>
            <p:cNvSpPr txBox="1"/>
            <p:nvPr/>
          </p:nvSpPr>
          <p:spPr>
            <a:xfrm>
              <a:off x="786738" y="3160757"/>
              <a:ext cx="5486400" cy="2149676"/>
            </a:xfrm>
            <a:prstGeom prst="rect">
              <a:avLst/>
            </a:prstGeom>
            <a:noFill/>
            <a:ln>
              <a:noFill/>
            </a:ln>
          </p:spPr>
          <p:txBody>
            <a:bodyPr wrap="square" lIns="96661" tIns="48331" rIns="96661" bIns="48331" rtlCol="0">
              <a:spAutoFit/>
            </a:bodyPr>
            <a:lstStyle/>
            <a:p>
              <a:r>
                <a:rPr lang="en-US" sz="3500" b="1" dirty="0">
                  <a:effectLst>
                    <a:outerShdw blurRad="38100" dist="38100" dir="2700000" algn="tl">
                      <a:srgbClr val="000000">
                        <a:alpha val="43137"/>
                      </a:srgbClr>
                    </a:outerShdw>
                  </a:effectLst>
                </a:rPr>
                <a:t>Student Copy</a:t>
              </a:r>
            </a:p>
            <a:p>
              <a:r>
                <a:rPr lang="en-US" sz="3500" b="1" dirty="0">
                  <a:effectLst>
                    <a:outerShdw blurRad="38100" dist="38100" dir="2700000" algn="tl">
                      <a:srgbClr val="000000">
                        <a:alpha val="43137"/>
                      </a:srgbClr>
                    </a:outerShdw>
                  </a:effectLst>
                </a:rPr>
                <a:t>Pre-Assessment Quarter </a:t>
              </a:r>
              <a:r>
                <a:rPr lang="en-US" sz="3500" b="1" dirty="0" smtClean="0">
                  <a:effectLst>
                    <a:outerShdw blurRad="38100" dist="38100" dir="2700000" algn="tl">
                      <a:srgbClr val="000000">
                        <a:alpha val="43137"/>
                      </a:srgbClr>
                    </a:outerShdw>
                  </a:effectLst>
                </a:rPr>
                <a:t>4</a:t>
              </a:r>
              <a:endParaRPr lang="en-US" sz="3500" b="1" dirty="0">
                <a:effectLst>
                  <a:outerShdw blurRad="38100" dist="38100" dir="2700000" algn="tl">
                    <a:srgbClr val="000000">
                      <a:alpha val="43137"/>
                    </a:srgbClr>
                  </a:outerShdw>
                </a:effectLst>
              </a:endParaRPr>
            </a:p>
            <a:p>
              <a:endParaRPr lang="en-US" sz="3500" b="1" dirty="0">
                <a:effectLst>
                  <a:outerShdw blurRad="38100" dist="38100" dir="2700000" algn="tl">
                    <a:srgbClr val="000000">
                      <a:alpha val="43137"/>
                    </a:srgbClr>
                  </a:outerShdw>
                </a:effectLst>
              </a:endParaRPr>
            </a:p>
            <a:p>
              <a:r>
                <a:rPr lang="en-US" sz="3500" b="1" dirty="0">
                  <a:effectLst>
                    <a:outerShdw blurRad="38100" dist="38100" dir="2700000" algn="tl">
                      <a:srgbClr val="000000">
                        <a:alpha val="43137"/>
                      </a:srgbClr>
                    </a:outerShdw>
                  </a:effectLst>
                </a:rPr>
                <a:t>Name ____________________</a:t>
              </a:r>
            </a:p>
          </p:txBody>
        </p:sp>
        <p:sp>
          <p:nvSpPr>
            <p:cNvPr id="9" name="Rectangle 8"/>
            <p:cNvSpPr/>
            <p:nvPr/>
          </p:nvSpPr>
          <p:spPr>
            <a:xfrm>
              <a:off x="1066800" y="357732"/>
              <a:ext cx="1771631" cy="840230"/>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12" name="Right Triangle 11"/>
          <p:cNvSpPr/>
          <p:nvPr/>
        </p:nvSpPr>
        <p:spPr>
          <a:xfrm rot="5400000" flipH="1">
            <a:off x="660174" y="7641999"/>
            <a:ext cx="1756229" cy="3076575"/>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13" name="Right Triangle 12"/>
          <p:cNvSpPr/>
          <p:nvPr/>
        </p:nvSpPr>
        <p:spPr>
          <a:xfrm rot="16200000" flipH="1">
            <a:off x="5476308" y="-699520"/>
            <a:ext cx="1596571" cy="2995613"/>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Tree>
    <p:extLst>
      <p:ext uri="{BB962C8B-B14F-4D97-AF65-F5344CB8AC3E}">
        <p14:creationId xmlns:p14="http://schemas.microsoft.com/office/powerpoint/2010/main" val="1471196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sp>
        <p:nvSpPr>
          <p:cNvPr id="5" name="TextBox 4"/>
          <p:cNvSpPr txBox="1"/>
          <p:nvPr/>
        </p:nvSpPr>
        <p:spPr>
          <a:xfrm>
            <a:off x="533399" y="304800"/>
            <a:ext cx="6781801" cy="7668623"/>
          </a:xfrm>
          <a:prstGeom prst="rect">
            <a:avLst/>
          </a:prstGeom>
          <a:noFill/>
        </p:spPr>
        <p:txBody>
          <a:bodyPr wrap="square" lIns="96378" tIns="48189" rIns="96378" bIns="48189" rtlCol="0">
            <a:spAutoFit/>
          </a:bodyPr>
          <a:lstStyle/>
          <a:p>
            <a:r>
              <a:rPr lang="en-US" sz="1200" u="sng" dirty="0"/>
              <a:t>Student Directions</a:t>
            </a:r>
            <a:r>
              <a:rPr lang="en-US" sz="1200" dirty="0"/>
              <a:t>:  Read the Directions.  </a:t>
            </a:r>
          </a:p>
          <a:p>
            <a:endParaRPr lang="en-US" sz="1200" u="sng" dirty="0"/>
          </a:p>
          <a:p>
            <a:r>
              <a:rPr lang="en-US" sz="1200" b="1" u="sng" dirty="0"/>
              <a:t>Part 1</a:t>
            </a:r>
            <a:r>
              <a:rPr lang="en-US" sz="1200" b="1" dirty="0"/>
              <a:t> </a:t>
            </a:r>
          </a:p>
          <a:p>
            <a:endParaRPr lang="en-US" sz="1200" b="1" dirty="0"/>
          </a:p>
          <a:p>
            <a:r>
              <a:rPr lang="en-US" sz="1200" b="1" dirty="0"/>
              <a:t>Your assignment:</a:t>
            </a:r>
          </a:p>
          <a:p>
            <a:r>
              <a:rPr lang="en-US" sz="1200" dirty="0"/>
              <a:t>You will </a:t>
            </a:r>
            <a:r>
              <a:rPr lang="en-US" sz="1200" dirty="0" smtClean="0"/>
              <a:t>read</a:t>
            </a:r>
            <a:r>
              <a:rPr lang="en-US" sz="1200" dirty="0" smtClean="0">
                <a:solidFill>
                  <a:srgbClr val="FFFF00"/>
                </a:solidFill>
                <a:effectLst>
                  <a:outerShdw blurRad="38100" dist="38100" dir="2700000" algn="tl">
                    <a:srgbClr val="000000">
                      <a:alpha val="43137"/>
                    </a:srgbClr>
                  </a:outerShdw>
                </a:effectLst>
              </a:rPr>
              <a:t> </a:t>
            </a:r>
            <a:r>
              <a:rPr lang="en-US" sz="1200" dirty="0" smtClean="0"/>
              <a:t>several texts about </a:t>
            </a:r>
            <a:r>
              <a:rPr lang="en-US" sz="1200" u="sng" dirty="0"/>
              <a:t>r</a:t>
            </a:r>
            <a:r>
              <a:rPr lang="en-US" sz="1200" u="sng" dirty="0" smtClean="0"/>
              <a:t>ainforests</a:t>
            </a:r>
            <a:r>
              <a:rPr lang="en-US" sz="1200" dirty="0" smtClean="0"/>
              <a:t>.</a:t>
            </a:r>
            <a:endParaRPr lang="en-US" sz="1200" dirty="0"/>
          </a:p>
          <a:p>
            <a:r>
              <a:rPr lang="en-US" sz="1200" dirty="0"/>
              <a:t>As you read, take notes on these sources.  </a:t>
            </a:r>
          </a:p>
          <a:p>
            <a:r>
              <a:rPr lang="en-US" sz="1200" dirty="0"/>
              <a:t>Then you will answer several research questions about these </a:t>
            </a:r>
            <a:r>
              <a:rPr lang="en-US" sz="1200" dirty="0" smtClean="0"/>
              <a:t>sources.</a:t>
            </a:r>
            <a:endParaRPr lang="en-US" sz="1200" dirty="0"/>
          </a:p>
          <a:p>
            <a:r>
              <a:rPr lang="en-US" sz="1200" dirty="0" smtClean="0"/>
              <a:t>Your notes and answers </a:t>
            </a:r>
            <a:r>
              <a:rPr lang="en-US" sz="1200" dirty="0"/>
              <a:t>will help you plan </a:t>
            </a:r>
            <a:r>
              <a:rPr lang="en-US" sz="1200" dirty="0" smtClean="0"/>
              <a:t>and write an opinion piece about rainforests.</a:t>
            </a:r>
            <a:endParaRPr lang="en-US" sz="1200" i="1" dirty="0"/>
          </a:p>
          <a:p>
            <a:endParaRPr lang="en-US" sz="1200" b="1" dirty="0"/>
          </a:p>
          <a:p>
            <a:r>
              <a:rPr lang="en-US" sz="1200" b="1" dirty="0"/>
              <a:t>Steps you will be following:</a:t>
            </a:r>
          </a:p>
          <a:p>
            <a:r>
              <a:rPr lang="en-US" sz="1200" dirty="0"/>
              <a:t>In order to help you plan and write your </a:t>
            </a:r>
            <a:r>
              <a:rPr lang="en-US" sz="1200" dirty="0" smtClean="0"/>
              <a:t>opinion piece, you </a:t>
            </a:r>
            <a:r>
              <a:rPr lang="en-US" sz="1200" dirty="0"/>
              <a:t>will do all of the following:</a:t>
            </a:r>
          </a:p>
          <a:p>
            <a:r>
              <a:rPr lang="en-US" sz="1200" dirty="0"/>
              <a:t>1. Read </a:t>
            </a:r>
            <a:r>
              <a:rPr lang="en-US" sz="1200" dirty="0" smtClean="0"/>
              <a:t>several texts about </a:t>
            </a:r>
            <a:r>
              <a:rPr lang="en-US" sz="1200" u="sng" dirty="0" smtClean="0"/>
              <a:t>rainforests</a:t>
            </a:r>
            <a:r>
              <a:rPr lang="en-US" sz="1200" dirty="0" smtClean="0"/>
              <a:t>.</a:t>
            </a:r>
            <a:endParaRPr lang="en-US" sz="1200" dirty="0"/>
          </a:p>
          <a:p>
            <a:r>
              <a:rPr lang="en-US" sz="1200" dirty="0"/>
              <a:t>2. Answer several questions about </a:t>
            </a:r>
            <a:r>
              <a:rPr lang="en-US" sz="1200" dirty="0" smtClean="0"/>
              <a:t>these </a:t>
            </a:r>
            <a:r>
              <a:rPr lang="en-US" sz="1200" dirty="0"/>
              <a:t>sources.</a:t>
            </a:r>
          </a:p>
          <a:p>
            <a:r>
              <a:rPr lang="en-US" sz="1200" dirty="0"/>
              <a:t>3. Plan your </a:t>
            </a:r>
            <a:r>
              <a:rPr lang="en-US" sz="1200" dirty="0" smtClean="0"/>
              <a:t>writing opinion piece.</a:t>
            </a:r>
            <a:endParaRPr lang="en-US" sz="1200" dirty="0"/>
          </a:p>
          <a:p>
            <a:endParaRPr lang="en-US" sz="1200" b="1" dirty="0"/>
          </a:p>
          <a:p>
            <a:r>
              <a:rPr lang="en-US" sz="1200" b="1" dirty="0"/>
              <a:t>Directions for beginning:</a:t>
            </a:r>
          </a:p>
          <a:p>
            <a:r>
              <a:rPr lang="en-US" sz="1200" dirty="0"/>
              <a:t>You will now read </a:t>
            </a:r>
            <a:r>
              <a:rPr lang="en-US" sz="1200" dirty="0" smtClean="0"/>
              <a:t>the texts. Take </a:t>
            </a:r>
            <a:r>
              <a:rPr lang="en-US" sz="1200" dirty="0"/>
              <a:t>notes because you may want to refer to your notes while you plan your </a:t>
            </a:r>
            <a:r>
              <a:rPr lang="en-US" sz="1200" dirty="0" smtClean="0"/>
              <a:t>opinion piece.  You </a:t>
            </a:r>
            <a:r>
              <a:rPr lang="en-US" sz="1200" dirty="0"/>
              <a:t>can refer to </a:t>
            </a:r>
            <a:r>
              <a:rPr lang="en-US" sz="1200" dirty="0" smtClean="0"/>
              <a:t>your answers, notes and any </a:t>
            </a:r>
            <a:r>
              <a:rPr lang="en-US" sz="1200" dirty="0"/>
              <a:t>of the sources as often as you </a:t>
            </a:r>
            <a:r>
              <a:rPr lang="en-US" sz="1200" dirty="0" smtClean="0"/>
              <a:t>like</a:t>
            </a:r>
            <a:r>
              <a:rPr lang="en-US" sz="1200" dirty="0"/>
              <a:t> </a:t>
            </a:r>
            <a:r>
              <a:rPr lang="en-US" sz="1200" dirty="0" smtClean="0"/>
              <a:t>when you write your opinion piece.</a:t>
            </a:r>
            <a:endParaRPr lang="en-US" sz="1200" b="1" dirty="0"/>
          </a:p>
          <a:p>
            <a:endParaRPr lang="en-US" sz="1200" b="1" dirty="0"/>
          </a:p>
          <a:p>
            <a:r>
              <a:rPr lang="en-US" sz="1200" b="1" dirty="0"/>
              <a:t>Questions</a:t>
            </a:r>
          </a:p>
          <a:p>
            <a:r>
              <a:rPr lang="en-US" sz="1200" dirty="0"/>
              <a:t>Answer the questions.  Your answers to these questions will be scored. Also, they will help you think about the sources you’ve read, which should help you plan your </a:t>
            </a:r>
            <a:r>
              <a:rPr lang="en-US" sz="1200" dirty="0" smtClean="0"/>
              <a:t>writing opinion piece.</a:t>
            </a:r>
            <a:endParaRPr lang="en-US" sz="1200" dirty="0"/>
          </a:p>
          <a:p>
            <a:endParaRPr lang="en-US" sz="1200" dirty="0"/>
          </a:p>
          <a:p>
            <a:r>
              <a:rPr lang="en-US" sz="1200" b="1" u="sng" dirty="0"/>
              <a:t>Part 2</a:t>
            </a:r>
            <a:r>
              <a:rPr lang="en-US" sz="1200" b="1" dirty="0"/>
              <a:t> </a:t>
            </a:r>
          </a:p>
          <a:p>
            <a:pPr>
              <a:defRPr/>
            </a:pPr>
            <a:r>
              <a:rPr lang="en-US" sz="1200" b="1" u="sng" dirty="0"/>
              <a:t>Your assignment</a:t>
            </a:r>
            <a:r>
              <a:rPr lang="en-US" sz="1200" b="1" dirty="0"/>
              <a:t>: </a:t>
            </a:r>
            <a:r>
              <a:rPr lang="en-US" sz="1200" dirty="0"/>
              <a:t>Write an </a:t>
            </a:r>
            <a:r>
              <a:rPr lang="en-US" sz="1200" dirty="0" smtClean="0"/>
              <a:t>opinion piece by answering this question:  </a:t>
            </a:r>
            <a:r>
              <a:rPr lang="en-US" sz="1200" b="1" dirty="0" smtClean="0"/>
              <a:t>Is a rainforest the best habitat in which to study the widest range of plant and animal life?   Refer to details and examples from the texts to support your opinion.</a:t>
            </a:r>
            <a:endParaRPr lang="en-US" sz="1200" b="1" dirty="0"/>
          </a:p>
          <a:p>
            <a:endParaRPr lang="en-US" sz="1200" dirty="0"/>
          </a:p>
          <a:p>
            <a:r>
              <a:rPr lang="en-US" sz="1200" b="1" u="sng" dirty="0"/>
              <a:t>You will</a:t>
            </a:r>
            <a:r>
              <a:rPr lang="en-US" sz="1200" dirty="0"/>
              <a:t>:</a:t>
            </a:r>
          </a:p>
          <a:p>
            <a:pPr marL="361417" indent="-361417">
              <a:buAutoNum type="arabicPeriod"/>
            </a:pPr>
            <a:r>
              <a:rPr lang="en-US" sz="1200" dirty="0"/>
              <a:t>Plan your writing.  You may use your notes and answers.</a:t>
            </a:r>
          </a:p>
          <a:p>
            <a:pPr marL="361417" indent="-361417">
              <a:buAutoNum type="arabicPeriod"/>
            </a:pPr>
            <a:endParaRPr lang="en-US" sz="1200" dirty="0"/>
          </a:p>
          <a:p>
            <a:pPr marL="361417" indent="-361417">
              <a:buAutoNum type="arabicPeriod"/>
            </a:pPr>
            <a:r>
              <a:rPr lang="en-US" sz="1200" dirty="0"/>
              <a:t>Write – Revise and Edit your first draft (your teacher will give you paper).</a:t>
            </a:r>
          </a:p>
          <a:p>
            <a:r>
              <a:rPr lang="en-US" sz="1200" dirty="0" smtClean="0"/>
              <a:t> </a:t>
            </a:r>
            <a:endParaRPr lang="en-US" sz="1200" dirty="0"/>
          </a:p>
          <a:p>
            <a:pPr marL="361417" indent="-361417">
              <a:buFont typeface="+mj-lt"/>
              <a:buAutoNum type="arabicPeriod" startAt="3"/>
            </a:pPr>
            <a:r>
              <a:rPr lang="en-US" sz="1200" dirty="0"/>
              <a:t>Write a final draft </a:t>
            </a:r>
            <a:r>
              <a:rPr lang="en-US" sz="1200" dirty="0" smtClean="0"/>
              <a:t>of your opinion piece.</a:t>
            </a:r>
            <a:endParaRPr lang="en-US" sz="1200" dirty="0"/>
          </a:p>
          <a:p>
            <a:pPr algn="ctr"/>
            <a:r>
              <a:rPr lang="en-US" sz="1200" b="1" u="sng" dirty="0"/>
              <a:t>How you will be scored</a:t>
            </a:r>
          </a:p>
          <a:p>
            <a:endParaRPr lang="en-US" sz="1200" b="1" dirty="0"/>
          </a:p>
          <a:p>
            <a:endParaRPr lang="en-US" sz="1200" dirty="0"/>
          </a:p>
          <a:p>
            <a:pPr algn="ctr"/>
            <a:endParaRPr lang="en-US" sz="1200" dirty="0"/>
          </a:p>
          <a:p>
            <a:endParaRPr lang="en-US" sz="1200" u="sng" dirty="0"/>
          </a:p>
        </p:txBody>
      </p:sp>
      <p:graphicFrame>
        <p:nvGraphicFramePr>
          <p:cNvPr id="6" name="Table 5"/>
          <p:cNvGraphicFramePr>
            <a:graphicFrameLocks noGrp="1"/>
          </p:cNvGraphicFramePr>
          <p:nvPr>
            <p:extLst>
              <p:ext uri="{D42A27DB-BD31-4B8C-83A1-F6EECF244321}">
                <p14:modId xmlns:p14="http://schemas.microsoft.com/office/powerpoint/2010/main" val="1554352308"/>
              </p:ext>
            </p:extLst>
          </p:nvPr>
        </p:nvGraphicFramePr>
        <p:xfrm>
          <a:off x="1338262" y="7234647"/>
          <a:ext cx="5062538" cy="1985553"/>
        </p:xfrm>
        <a:graphic>
          <a:graphicData uri="http://schemas.openxmlformats.org/drawingml/2006/table">
            <a:tbl>
              <a:tblPr firstRow="1" bandRow="1">
                <a:tableStyleId>{5940675A-B579-460E-94D1-54222C63F5DA}</a:tableStyleId>
              </a:tblPr>
              <a:tblGrid>
                <a:gridCol w="1075909"/>
                <a:gridCol w="3986629"/>
              </a:tblGrid>
              <a:tr h="383177">
                <a:tc>
                  <a:txBody>
                    <a:bodyPr/>
                    <a:lstStyle/>
                    <a:p>
                      <a:pPr algn="r"/>
                      <a:r>
                        <a:rPr lang="en-US" sz="1000" b="1" i="1" dirty="0" smtClean="0">
                          <a:solidFill>
                            <a:schemeClr val="tx1"/>
                          </a:solidFill>
                        </a:rPr>
                        <a:t>Purpose</a:t>
                      </a:r>
                      <a:endParaRPr lang="en-US" sz="1000" b="1" i="1"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prstClr val="black"/>
                          </a:solidFill>
                          <a:effectLst/>
                          <a:uLnTx/>
                          <a:uFillTx/>
                          <a:latin typeface="+mn-lt"/>
                          <a:ea typeface="Calibri"/>
                          <a:cs typeface="Times New Roman"/>
                        </a:rPr>
                        <a:t>Do you clearly state your opinion?  Do you stay on topic?</a:t>
                      </a:r>
                      <a:endParaRPr kumimoji="0" lang="en-US" sz="1000" b="1" i="0" u="none" strike="noStrike" kern="1200" cap="none" spc="0" normalizeH="0" baseline="0" noProof="0" dirty="0">
                        <a:ln>
                          <a:noFill/>
                        </a:ln>
                        <a:solidFill>
                          <a:prstClr val="black"/>
                        </a:solidFill>
                        <a:effectLst/>
                        <a:uLnTx/>
                        <a:uFillTx/>
                        <a:latin typeface="+mn-lt"/>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n-US" sz="1000" b="1" i="1" dirty="0" smtClean="0">
                          <a:solidFill>
                            <a:schemeClr val="tx1"/>
                          </a:solidFill>
                        </a:rPr>
                        <a:t>Organization</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pPr marL="0" lvl="0" indent="0" defTabSz="1018809">
                        <a:buFont typeface="+mj-lt"/>
                        <a:buNone/>
                        <a:defRPr/>
                      </a:pPr>
                      <a:r>
                        <a:rPr lang="en-US" sz="1000" dirty="0" smtClean="0">
                          <a:solidFill>
                            <a:prstClr val="black"/>
                          </a:solidFill>
                          <a:ea typeface="Calibri"/>
                          <a:cs typeface="Times New Roman"/>
                        </a:rPr>
                        <a:t>Do your ideas flow logically from the introduction to conclusion?  Do you use effective transitions?</a:t>
                      </a:r>
                      <a:endParaRPr lang="en-US" sz="100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n-US" sz="1000" b="1" i="1" dirty="0" smtClean="0">
                          <a:solidFill>
                            <a:schemeClr val="tx1"/>
                          </a:solidFill>
                        </a:rPr>
                        <a:t>Elaboration:</a:t>
                      </a:r>
                    </a:p>
                    <a:p>
                      <a:pPr algn="r"/>
                      <a:r>
                        <a:rPr lang="en-US" sz="1000" b="1" i="1" dirty="0" smtClean="0">
                          <a:solidFill>
                            <a:schemeClr val="tx1"/>
                          </a:solidFill>
                        </a:rPr>
                        <a:t>of evidence</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pPr marL="0" lvl="0" indent="0" defTabSz="1018809">
                        <a:buFont typeface="+mj-lt"/>
                        <a:buNone/>
                        <a:defRPr/>
                      </a:pPr>
                      <a:r>
                        <a:rPr lang="en-US" sz="1000" dirty="0" smtClean="0">
                          <a:solidFill>
                            <a:prstClr val="black"/>
                          </a:solidFill>
                          <a:ea typeface="Calibri"/>
                          <a:cs typeface="Times New Roman"/>
                        </a:rPr>
                        <a:t>Do you provide evidence from sources about your opinions and elaborate with specific information?</a:t>
                      </a:r>
                      <a:endParaRPr lang="en-US" sz="1000" dirty="0">
                        <a:solidFill>
                          <a:prstClr val="black"/>
                        </a:solidFill>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263435">
                <a:tc>
                  <a:txBody>
                    <a:bodyPr/>
                    <a:lstStyle/>
                    <a:p>
                      <a:pPr algn="r"/>
                      <a:r>
                        <a:rPr lang="en-US" sz="1000" b="1" i="1" dirty="0" smtClean="0">
                          <a:solidFill>
                            <a:schemeClr val="tx1"/>
                          </a:solidFill>
                        </a:rPr>
                        <a:t>Elaboration:</a:t>
                      </a:r>
                    </a:p>
                    <a:p>
                      <a:pPr algn="r"/>
                      <a:r>
                        <a:rPr lang="en-US" sz="1000" b="1" i="1" dirty="0" smtClean="0">
                          <a:solidFill>
                            <a:schemeClr val="tx1"/>
                          </a:solidFill>
                        </a:rPr>
                        <a:t>of language and vocabulary</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pPr marL="0" lvl="0" indent="0" defTabSz="1018809">
                        <a:buFont typeface="+mj-lt"/>
                        <a:buNone/>
                        <a:defRPr/>
                      </a:pPr>
                      <a:r>
                        <a:rPr lang="en-US" sz="1000" dirty="0" smtClean="0">
                          <a:solidFill>
                            <a:prstClr val="black"/>
                          </a:solidFill>
                          <a:ea typeface="Calibri"/>
                          <a:cs typeface="Times New Roman"/>
                        </a:rPr>
                        <a:t>Do you express your ideas effectively?  Do you use precise language that is appropriate for your audience and purpose?</a:t>
                      </a:r>
                      <a:endParaRPr lang="en-US" sz="100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n-US" sz="1000" b="1" i="1" dirty="0" smtClean="0">
                          <a:solidFill>
                            <a:schemeClr val="tx1"/>
                          </a:solidFill>
                        </a:rPr>
                        <a:t>Conventions</a:t>
                      </a:r>
                      <a:endParaRPr lang="en-US" sz="1000" b="1" i="1" dirty="0">
                        <a:solidFill>
                          <a:schemeClr val="tx1"/>
                        </a:solidFill>
                      </a:endParaRPr>
                    </a:p>
                  </a:txBody>
                  <a:tcPr marL="97155" marR="97155" marT="47897" marB="47897" anchor="ctr">
                    <a:solidFill>
                      <a:schemeClr val="accent6">
                        <a:lumMod val="20000"/>
                        <a:lumOff val="80000"/>
                      </a:schemeClr>
                    </a:solidFill>
                  </a:tcPr>
                </a:tc>
                <a:tc>
                  <a:txBody>
                    <a:bodyPr/>
                    <a:lstStyle/>
                    <a:p>
                      <a:pPr marL="0" lvl="0" indent="0" defTabSz="1018809">
                        <a:buFont typeface="+mj-lt"/>
                        <a:buNone/>
                        <a:defRPr/>
                      </a:pPr>
                      <a:r>
                        <a:rPr lang="en-US" sz="1000" b="1" dirty="0" smtClean="0">
                          <a:solidFill>
                            <a:srgbClr val="FF0000"/>
                          </a:solidFill>
                        </a:rPr>
                        <a:t> </a:t>
                      </a:r>
                      <a:r>
                        <a:rPr lang="en-US" sz="1000" dirty="0" smtClean="0">
                          <a:solidFill>
                            <a:prstClr val="black"/>
                          </a:solidFill>
                          <a:ea typeface="Calibri"/>
                          <a:cs typeface="Times New Roman"/>
                        </a:rPr>
                        <a:t>Do you use punctuation, capitalization and spelling correctly?</a:t>
                      </a:r>
                      <a:endParaRPr lang="en-US" sz="1000" dirty="0">
                        <a:solidFill>
                          <a:prstClr val="black"/>
                        </a:solidFill>
                        <a:ea typeface="Calibri"/>
                        <a:cs typeface="Times New Roman"/>
                      </a:endParaRP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14359671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 y="46132"/>
            <a:ext cx="205819" cy="41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2" tIns="50941" rIns="101882" bIns="50941" numCol="1" anchor="ctr" anchorCtr="0" compatLnSpc="1">
            <a:prstTxWarp prst="textNoShape">
              <a:avLst/>
            </a:prstTxWarp>
            <a:spAutoFit/>
          </a:bodyPr>
          <a:lstStyle/>
          <a:p>
            <a:endParaRPr lang="en-US" dirty="0"/>
          </a:p>
        </p:txBody>
      </p:sp>
      <p:sp>
        <p:nvSpPr>
          <p:cNvPr id="4" name="Rectangle 3"/>
          <p:cNvSpPr/>
          <p:nvPr/>
        </p:nvSpPr>
        <p:spPr>
          <a:xfrm>
            <a:off x="762000" y="1066800"/>
            <a:ext cx="6248400" cy="6001643"/>
          </a:xfrm>
          <a:prstGeom prst="rect">
            <a:avLst/>
          </a:prstGeom>
        </p:spPr>
        <p:txBody>
          <a:bodyPr wrap="square">
            <a:spAutoFit/>
          </a:bodyPr>
          <a:lstStyle/>
          <a:p>
            <a:pPr algn="ctr"/>
            <a:r>
              <a:rPr lang="en-US" sz="1200" dirty="0" smtClean="0"/>
              <a:t>Rainforest Home</a:t>
            </a:r>
          </a:p>
          <a:p>
            <a:pPr lvl="0" algn="ctr"/>
            <a:r>
              <a:rPr lang="en-US" sz="1200" dirty="0" smtClean="0"/>
              <a:t> </a:t>
            </a:r>
            <a:r>
              <a:rPr lang="en-US" sz="1100" i="1" dirty="0" smtClean="0">
                <a:solidFill>
                  <a:prstClr val="black"/>
                </a:solidFill>
              </a:rPr>
              <a:t>Ginger Jay</a:t>
            </a:r>
          </a:p>
          <a:p>
            <a:pPr algn="ctr"/>
            <a:endParaRPr lang="en-US" sz="1200" dirty="0" smtClean="0"/>
          </a:p>
          <a:p>
            <a:r>
              <a:rPr lang="en-US" sz="1200" dirty="0" smtClean="0"/>
              <a:t>One day, in the heart of the rainforest, an ocelot found himself feeling rather glum.  He was tired of the rain and mist.  He was tired of the noise and chatter.  He was no longer satisfied with the plants and vines, flowers and smells of the rainforest.  He longed to be someplace else. He dreamed of living somewhere hot and dry, quiet and bare.   Or perhaps he could live someplace cold and frosty, snowy and white.  He wanted to live anywhere but in the rainforest. So he decided to visit his friend the howler monkey. </a:t>
            </a:r>
          </a:p>
          <a:p>
            <a:r>
              <a:rPr lang="en-US" sz="1200" dirty="0" smtClean="0"/>
              <a:t> </a:t>
            </a:r>
          </a:p>
          <a:p>
            <a:r>
              <a:rPr lang="en-US" sz="1200" dirty="0" smtClean="0"/>
              <a:t>He tried to explain his dilemma to the monkey, but it was hard to make him listen.  Swinging from tree to tree, and chattering at the tops of his lungs, the monkey paid him no mind.  However, when the ocelot told him of his dream to move to the desert, the monkey stopped short.  "You cannot live in the desert my friend.  Your furry coat will seem way too heavy and hot!"  The ocelot had not thought about this before.  His beautiful coat would make him feel hot.  He wouldn't even be able to enjoy the sun. Perhaps the desert was not a good home for an ocelot.</a:t>
            </a:r>
          </a:p>
          <a:p>
            <a:r>
              <a:rPr lang="en-US" sz="1200" dirty="0" smtClean="0"/>
              <a:t> </a:t>
            </a:r>
          </a:p>
          <a:p>
            <a:r>
              <a:rPr lang="en-US" sz="1200" dirty="0" smtClean="0"/>
              <a:t>He decided to visit his friend the boa constrictor.  As the boa slithered across the ground, he told him of his dream to move to the Arctic.  He explained how he longed to live someplace clean and white.  He wanted to live where it was cold all of the time. And besides, his beautiful fur coat would be perfect in such a climate! "This may be true my friend, but your SPOTS will make you an easy target in all that white," said the boa.  The ocelot had not thought about this possibility.  There were polar bears in the arctic.  He did not want to be a target for a polar bear!  Perhaps the Arctic was not a good home for an ocelot.</a:t>
            </a:r>
          </a:p>
          <a:p>
            <a:r>
              <a:rPr lang="en-US" sz="1200" dirty="0" smtClean="0"/>
              <a:t> </a:t>
            </a:r>
          </a:p>
          <a:p>
            <a:r>
              <a:rPr lang="en-US" sz="1200" dirty="0" smtClean="0"/>
              <a:t>And so the ocelot decided to remain in the rainforest.  He learned to love the rain and mist.  He learned to love the noise and chatter.  In time he even learned to love the plants and vines, flowers and smells of the rainforest.  And after all, his friends were here.  And they had helped him discover that the rainforest was the perfect home for him.</a:t>
            </a:r>
          </a:p>
          <a:p>
            <a:r>
              <a:rPr lang="en-US" sz="1200" dirty="0" smtClean="0"/>
              <a:t>  </a:t>
            </a:r>
          </a:p>
          <a:p>
            <a:r>
              <a:rPr lang="en-US" sz="1200" dirty="0" smtClean="0"/>
              <a:t> </a:t>
            </a:r>
          </a:p>
          <a:p>
            <a:endParaRPr lang="en-US" sz="1200" dirty="0" smtClean="0"/>
          </a:p>
        </p:txBody>
      </p:sp>
      <p:sp>
        <p:nvSpPr>
          <p:cNvPr id="5" name="TextBox 4"/>
          <p:cNvSpPr txBox="1"/>
          <p:nvPr/>
        </p:nvSpPr>
        <p:spPr>
          <a:xfrm>
            <a:off x="5638800" y="248146"/>
            <a:ext cx="1828800"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800" dirty="0" smtClean="0">
                <a:latin typeface="Helvetica" panose="020B0604020202020204" pitchFamily="34" charset="0"/>
                <a:cs typeface="Helvetica" panose="020B0604020202020204" pitchFamily="34" charset="0"/>
              </a:rPr>
              <a:t>Grade Level: 4.2</a:t>
            </a:r>
          </a:p>
          <a:p>
            <a:r>
              <a:rPr lang="en-US" sz="800" dirty="0" smtClean="0">
                <a:latin typeface="Helvetica" panose="020B0604020202020204" pitchFamily="34" charset="0"/>
                <a:cs typeface="Helvetica" panose="020B0604020202020204" pitchFamily="34" charset="0"/>
              </a:rPr>
              <a:t>Lexile Measure: 690L</a:t>
            </a:r>
          </a:p>
          <a:p>
            <a:r>
              <a:rPr lang="en-US" sz="800" dirty="0" smtClean="0">
                <a:latin typeface="Helvetica" panose="020B0604020202020204" pitchFamily="34" charset="0"/>
                <a:cs typeface="Helvetica" panose="020B0604020202020204" pitchFamily="34" charset="0"/>
              </a:rPr>
              <a:t>Mean Sentence Length: 11.62</a:t>
            </a:r>
          </a:p>
          <a:p>
            <a:r>
              <a:rPr lang="en-US" sz="800" dirty="0" smtClean="0">
                <a:latin typeface="Helvetica" panose="020B0604020202020204" pitchFamily="34" charset="0"/>
                <a:cs typeface="Helvetica" panose="020B0604020202020204" pitchFamily="34" charset="0"/>
              </a:rPr>
              <a:t>Mean Log Word Frequency: 3.77</a:t>
            </a:r>
          </a:p>
          <a:p>
            <a:r>
              <a:rPr lang="en-US" sz="800" dirty="0" smtClean="0">
                <a:latin typeface="Helvetica" panose="020B0604020202020204" pitchFamily="34" charset="0"/>
                <a:cs typeface="Helvetica" panose="020B0604020202020204" pitchFamily="34" charset="0"/>
              </a:rPr>
              <a:t>Word Count:395</a:t>
            </a:r>
            <a:endParaRPr lang="en-US" sz="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618371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762000"/>
            <a:ext cx="7086600" cy="5047536"/>
          </a:xfrm>
          <a:prstGeom prst="rect">
            <a:avLst/>
          </a:prstGeom>
        </p:spPr>
        <p:txBody>
          <a:bodyPr wrap="square">
            <a:spAutoFit/>
          </a:bodyPr>
          <a:lstStyle/>
          <a:p>
            <a:pPr algn="ctr"/>
            <a:r>
              <a:rPr lang="en-US" sz="1400" u="sng" dirty="0">
                <a:latin typeface="Comic Sans MS"/>
                <a:ea typeface="Times New Roman"/>
              </a:rPr>
              <a:t> </a:t>
            </a:r>
            <a:r>
              <a:rPr lang="en-US" sz="1400" u="sng" dirty="0" smtClean="0">
                <a:latin typeface="Comic Sans MS"/>
                <a:ea typeface="Times New Roman"/>
              </a:rPr>
              <a:t>Drippy</a:t>
            </a:r>
          </a:p>
          <a:p>
            <a:pPr algn="ctr"/>
            <a:r>
              <a:rPr lang="en-US" sz="1400" i="1" dirty="0" smtClean="0">
                <a:latin typeface="Comic Sans MS"/>
                <a:ea typeface="Times New Roman"/>
              </a:rPr>
              <a:t>Ginger Jay</a:t>
            </a:r>
          </a:p>
          <a:p>
            <a:pPr algn="ctr"/>
            <a:endParaRPr lang="en-US" sz="1400" dirty="0">
              <a:latin typeface="Times New Roman"/>
              <a:ea typeface="Times New Roman"/>
            </a:endParaRPr>
          </a:p>
          <a:p>
            <a:pPr algn="ctr"/>
            <a:r>
              <a:rPr lang="en-US" sz="1400" dirty="0">
                <a:latin typeface="Comic Sans MS"/>
                <a:ea typeface="Times New Roman"/>
              </a:rPr>
              <a:t>Drippy, wet, the air so sweet. </a:t>
            </a:r>
            <a:endParaRPr lang="en-US" sz="1400" dirty="0">
              <a:latin typeface="Times New Roman"/>
              <a:ea typeface="Times New Roman"/>
            </a:endParaRPr>
          </a:p>
          <a:p>
            <a:pPr algn="ctr"/>
            <a:r>
              <a:rPr lang="en-US" sz="1400" dirty="0">
                <a:latin typeface="Comic Sans MS"/>
                <a:ea typeface="Times New Roman"/>
              </a:rPr>
              <a:t>Soft and squishy under feet.</a:t>
            </a:r>
            <a:endParaRPr lang="en-US" sz="1400" dirty="0">
              <a:latin typeface="Times New Roman"/>
              <a:ea typeface="Times New Roman"/>
            </a:endParaRPr>
          </a:p>
          <a:p>
            <a:pPr algn="ctr"/>
            <a:r>
              <a:rPr lang="en-US" sz="1400" dirty="0">
                <a:latin typeface="Comic Sans MS"/>
                <a:ea typeface="Times New Roman"/>
              </a:rPr>
              <a:t>Filled with sounds and smells and sights. </a:t>
            </a:r>
            <a:endParaRPr lang="en-US" sz="1400" dirty="0">
              <a:latin typeface="Times New Roman"/>
              <a:ea typeface="Times New Roman"/>
            </a:endParaRPr>
          </a:p>
          <a:p>
            <a:pPr algn="ctr"/>
            <a:r>
              <a:rPr lang="en-US" sz="1400" dirty="0">
                <a:latin typeface="Comic Sans MS"/>
                <a:ea typeface="Times New Roman"/>
              </a:rPr>
              <a:t>Rain filled days, and mist filled nights.</a:t>
            </a:r>
            <a:endParaRPr lang="en-US" sz="1400" dirty="0">
              <a:latin typeface="Times New Roman"/>
              <a:ea typeface="Times New Roman"/>
            </a:endParaRPr>
          </a:p>
          <a:p>
            <a:pPr algn="ctr"/>
            <a:r>
              <a:rPr lang="en-US" sz="1400" dirty="0">
                <a:latin typeface="Comic Sans MS"/>
                <a:ea typeface="Times New Roman"/>
              </a:rPr>
              <a:t> </a:t>
            </a:r>
            <a:endParaRPr lang="en-US" sz="1400" dirty="0">
              <a:latin typeface="Times New Roman"/>
              <a:ea typeface="Times New Roman"/>
            </a:endParaRPr>
          </a:p>
          <a:p>
            <a:pPr algn="ctr"/>
            <a:r>
              <a:rPr lang="en-US" sz="1400" dirty="0">
                <a:latin typeface="Comic Sans MS"/>
                <a:ea typeface="Times New Roman"/>
              </a:rPr>
              <a:t>Sloths and snakes and monkeys thrive.</a:t>
            </a:r>
            <a:endParaRPr lang="en-US" sz="1400" dirty="0">
              <a:latin typeface="Times New Roman"/>
              <a:ea typeface="Times New Roman"/>
            </a:endParaRPr>
          </a:p>
          <a:p>
            <a:pPr algn="ctr"/>
            <a:r>
              <a:rPr lang="en-US" sz="1400" dirty="0">
                <a:latin typeface="Comic Sans MS"/>
                <a:ea typeface="Times New Roman"/>
              </a:rPr>
              <a:t>The ground is moving, the air alive.</a:t>
            </a:r>
            <a:endParaRPr lang="en-US" sz="1400" dirty="0">
              <a:latin typeface="Times New Roman"/>
              <a:ea typeface="Times New Roman"/>
            </a:endParaRPr>
          </a:p>
          <a:p>
            <a:pPr algn="ctr"/>
            <a:r>
              <a:rPr lang="en-US" sz="1400" dirty="0">
                <a:latin typeface="Comic Sans MS"/>
                <a:ea typeface="Times New Roman"/>
              </a:rPr>
              <a:t>With bugs and birds and furry things.</a:t>
            </a:r>
            <a:endParaRPr lang="en-US" sz="1400" dirty="0">
              <a:latin typeface="Times New Roman"/>
              <a:ea typeface="Times New Roman"/>
            </a:endParaRPr>
          </a:p>
          <a:p>
            <a:pPr algn="ctr"/>
            <a:r>
              <a:rPr lang="en-US" sz="1400" dirty="0">
                <a:latin typeface="Comic Sans MS"/>
                <a:ea typeface="Times New Roman"/>
              </a:rPr>
              <a:t>The ocelot creeps, the tree frog sings.</a:t>
            </a:r>
            <a:endParaRPr lang="en-US" sz="1400" dirty="0">
              <a:latin typeface="Times New Roman"/>
              <a:ea typeface="Times New Roman"/>
            </a:endParaRPr>
          </a:p>
          <a:p>
            <a:pPr algn="ctr"/>
            <a:r>
              <a:rPr lang="en-US" sz="1400" dirty="0">
                <a:latin typeface="Comic Sans MS"/>
                <a:ea typeface="Times New Roman"/>
              </a:rPr>
              <a:t> </a:t>
            </a:r>
            <a:endParaRPr lang="en-US" sz="1400" dirty="0">
              <a:latin typeface="Times New Roman"/>
              <a:ea typeface="Times New Roman"/>
            </a:endParaRPr>
          </a:p>
          <a:p>
            <a:pPr algn="ctr"/>
            <a:r>
              <a:rPr lang="en-US" sz="1400" dirty="0">
                <a:latin typeface="Comic Sans MS"/>
                <a:ea typeface="Times New Roman"/>
              </a:rPr>
              <a:t>The desert may be hot and sandy.</a:t>
            </a:r>
            <a:endParaRPr lang="en-US" sz="1400" dirty="0">
              <a:latin typeface="Times New Roman"/>
              <a:ea typeface="Times New Roman"/>
            </a:endParaRPr>
          </a:p>
          <a:p>
            <a:pPr algn="ctr"/>
            <a:r>
              <a:rPr lang="en-US" sz="1400" dirty="0">
                <a:latin typeface="Comic Sans MS"/>
                <a:ea typeface="Times New Roman"/>
              </a:rPr>
              <a:t>The </a:t>
            </a:r>
            <a:r>
              <a:rPr lang="en-US" sz="1400" dirty="0" smtClean="0">
                <a:latin typeface="Comic Sans MS"/>
                <a:ea typeface="Times New Roman"/>
              </a:rPr>
              <a:t>Arctic </a:t>
            </a:r>
            <a:r>
              <a:rPr lang="en-US" sz="1400" dirty="0">
                <a:latin typeface="Comic Sans MS"/>
                <a:ea typeface="Times New Roman"/>
              </a:rPr>
              <a:t>may seem cool and dandy.</a:t>
            </a:r>
            <a:endParaRPr lang="en-US" sz="1400" dirty="0">
              <a:latin typeface="Times New Roman"/>
              <a:ea typeface="Times New Roman"/>
            </a:endParaRPr>
          </a:p>
          <a:p>
            <a:pPr algn="ctr"/>
            <a:r>
              <a:rPr lang="en-US" sz="1400" dirty="0">
                <a:latin typeface="Comic Sans MS"/>
                <a:ea typeface="Times New Roman"/>
              </a:rPr>
              <a:t>They can't compete with rainforest fun.</a:t>
            </a:r>
            <a:endParaRPr lang="en-US" sz="1400" dirty="0">
              <a:latin typeface="Times New Roman"/>
              <a:ea typeface="Times New Roman"/>
            </a:endParaRPr>
          </a:p>
          <a:p>
            <a:pPr algn="ctr"/>
            <a:r>
              <a:rPr lang="en-US" sz="1400" dirty="0">
                <a:latin typeface="Comic Sans MS"/>
                <a:ea typeface="Times New Roman"/>
              </a:rPr>
              <a:t>Where animals thrive and play and run.</a:t>
            </a:r>
            <a:endParaRPr lang="en-US" sz="1400" dirty="0">
              <a:latin typeface="Times New Roman"/>
              <a:ea typeface="Times New Roman"/>
            </a:endParaRPr>
          </a:p>
          <a:p>
            <a:pPr algn="ctr"/>
            <a:r>
              <a:rPr lang="en-US" sz="1400" dirty="0">
                <a:latin typeface="Comic Sans MS"/>
                <a:ea typeface="Times New Roman"/>
              </a:rPr>
              <a:t> </a:t>
            </a:r>
            <a:endParaRPr lang="en-US" sz="1400" dirty="0">
              <a:latin typeface="Times New Roman"/>
              <a:ea typeface="Times New Roman"/>
            </a:endParaRPr>
          </a:p>
          <a:p>
            <a:pPr algn="ctr"/>
            <a:r>
              <a:rPr lang="en-US" sz="1400" dirty="0">
                <a:latin typeface="Comic Sans MS"/>
                <a:ea typeface="Times New Roman"/>
              </a:rPr>
              <a:t>What mysteries lie within the trees?</a:t>
            </a:r>
            <a:endParaRPr lang="en-US" sz="1400" dirty="0">
              <a:latin typeface="Times New Roman"/>
              <a:ea typeface="Times New Roman"/>
            </a:endParaRPr>
          </a:p>
          <a:p>
            <a:pPr algn="ctr"/>
            <a:r>
              <a:rPr lang="en-US" sz="1400" dirty="0">
                <a:latin typeface="Comic Sans MS"/>
                <a:ea typeface="Times New Roman"/>
              </a:rPr>
              <a:t>What magic lingers in the breeze?</a:t>
            </a:r>
            <a:endParaRPr lang="en-US" sz="1400" dirty="0">
              <a:latin typeface="Times New Roman"/>
              <a:ea typeface="Times New Roman"/>
            </a:endParaRPr>
          </a:p>
          <a:p>
            <a:pPr algn="ctr"/>
            <a:r>
              <a:rPr lang="en-US" sz="1400" dirty="0">
                <a:latin typeface="Comic Sans MS"/>
                <a:ea typeface="Times New Roman"/>
              </a:rPr>
              <a:t>Plants and animals all own this space.</a:t>
            </a:r>
            <a:endParaRPr lang="en-US" sz="1400" dirty="0">
              <a:latin typeface="Times New Roman"/>
              <a:ea typeface="Times New Roman"/>
            </a:endParaRPr>
          </a:p>
          <a:p>
            <a:pPr algn="ctr"/>
            <a:r>
              <a:rPr lang="en-US" sz="1400" dirty="0">
                <a:latin typeface="Comic Sans MS"/>
                <a:ea typeface="Times New Roman"/>
              </a:rPr>
              <a:t>The rainforest is a wondrous place.</a:t>
            </a:r>
            <a:endParaRPr lang="en-US" sz="1400" dirty="0">
              <a:latin typeface="Times New Roman"/>
              <a:ea typeface="Times New Roman"/>
            </a:endParaRPr>
          </a:p>
          <a:p>
            <a:pPr algn="ctr"/>
            <a:r>
              <a:rPr lang="en-US" sz="1400" dirty="0">
                <a:latin typeface="Comic Sans MS"/>
                <a:ea typeface="Times New Roman"/>
              </a:rPr>
              <a:t> </a:t>
            </a:r>
            <a:endParaRPr lang="en-US" sz="1400" dirty="0"/>
          </a:p>
        </p:txBody>
      </p:sp>
      <p:sp>
        <p:nvSpPr>
          <p:cNvPr id="3" name="TextBox 2"/>
          <p:cNvSpPr txBox="1"/>
          <p:nvPr/>
        </p:nvSpPr>
        <p:spPr>
          <a:xfrm>
            <a:off x="5622235" y="228600"/>
            <a:ext cx="1828800"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800" dirty="0" smtClean="0">
                <a:latin typeface="Helvetica" panose="020B0604020202020204" pitchFamily="34" charset="0"/>
                <a:cs typeface="Helvetica" panose="020B0604020202020204" pitchFamily="34" charset="0"/>
              </a:rPr>
              <a:t>Grade Level: 1.9</a:t>
            </a:r>
          </a:p>
          <a:p>
            <a:r>
              <a:rPr lang="en-US" sz="800" dirty="0" smtClean="0">
                <a:latin typeface="Helvetica" panose="020B0604020202020204" pitchFamily="34" charset="0"/>
                <a:cs typeface="Helvetica" panose="020B0604020202020204" pitchFamily="34" charset="0"/>
              </a:rPr>
              <a:t>Lexile Measure: 480L</a:t>
            </a:r>
          </a:p>
          <a:p>
            <a:r>
              <a:rPr lang="en-US" sz="800" dirty="0" smtClean="0">
                <a:latin typeface="Helvetica" panose="020B0604020202020204" pitchFamily="34" charset="0"/>
                <a:cs typeface="Helvetica" panose="020B0604020202020204" pitchFamily="34" charset="0"/>
              </a:rPr>
              <a:t>Mean Sentence Length: 6.69</a:t>
            </a:r>
          </a:p>
          <a:p>
            <a:r>
              <a:rPr lang="en-US" sz="800" dirty="0" smtClean="0">
                <a:latin typeface="Helvetica" panose="020B0604020202020204" pitchFamily="34" charset="0"/>
                <a:cs typeface="Helvetica" panose="020B0604020202020204" pitchFamily="34" charset="0"/>
              </a:rPr>
              <a:t>Mean Log Word Frequency: 3.27</a:t>
            </a:r>
          </a:p>
          <a:p>
            <a:r>
              <a:rPr lang="en-US" sz="800" dirty="0" smtClean="0">
                <a:latin typeface="Helvetica" panose="020B0604020202020204" pitchFamily="34" charset="0"/>
                <a:cs typeface="Helvetica" panose="020B0604020202020204" pitchFamily="34" charset="0"/>
              </a:rPr>
              <a:t>Word Count: 107</a:t>
            </a:r>
            <a:endParaRPr lang="en-US" sz="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803522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3320" y="213244"/>
            <a:ext cx="2905654" cy="134729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lIns="96359" tIns="48180" rIns="96359" bIns="48180"/>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828555270"/>
              </p:ext>
            </p:extLst>
          </p:nvPr>
        </p:nvGraphicFramePr>
        <p:xfrm>
          <a:off x="1036320" y="670560"/>
          <a:ext cx="5440680" cy="6169152"/>
        </p:xfrm>
        <a:graphic>
          <a:graphicData uri="http://schemas.openxmlformats.org/drawingml/2006/table">
            <a:tbl>
              <a:tblPr firstRow="1" bandRow="1">
                <a:tableStyleId>{5940675A-B579-460E-94D1-54222C63F5DA}</a:tableStyleId>
              </a:tblPr>
              <a:tblGrid>
                <a:gridCol w="2763520"/>
                <a:gridCol w="2677160"/>
              </a:tblGrid>
              <a:tr h="1374648">
                <a:tc gridSpan="2">
                  <a:txBody>
                    <a:bodyPr/>
                    <a:lstStyle/>
                    <a:p>
                      <a:pPr algn="ct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n-US" sz="15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grade teachers.</a:t>
                      </a:r>
                    </a:p>
                    <a:p>
                      <a:pPr algn="ctr"/>
                      <a:endParaRPr lang="en-US" sz="2200" dirty="0"/>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0" dirty="0">
                        <a:solidFill>
                          <a:srgbClr val="FF0000"/>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176318" y="-158909"/>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a:p>
        </p:txBody>
      </p:sp>
    </p:spTree>
    <p:extLst>
      <p:ext uri="{BB962C8B-B14F-4D97-AF65-F5344CB8AC3E}">
        <p14:creationId xmlns:p14="http://schemas.microsoft.com/office/powerpoint/2010/main" val="566755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sp>
        <p:nvSpPr>
          <p:cNvPr id="7" name="Rectangle 6"/>
          <p:cNvSpPr/>
          <p:nvPr/>
        </p:nvSpPr>
        <p:spPr>
          <a:xfrm>
            <a:off x="569466" y="940111"/>
            <a:ext cx="5678934" cy="2688200"/>
          </a:xfrm>
          <a:prstGeom prst="rect">
            <a:avLst/>
          </a:prstGeom>
        </p:spPr>
        <p:txBody>
          <a:bodyPr wrap="square" lIns="101881" tIns="50941" rIns="101881" bIns="50941">
            <a:spAutoFit/>
          </a:bodyPr>
          <a:lstStyle/>
          <a:p>
            <a:pPr marL="403136" indent="-342900">
              <a:buAutoNum type="arabicPeriod"/>
            </a:pPr>
            <a:r>
              <a:rPr lang="en-US" sz="1400" b="1" dirty="0" smtClean="0">
                <a:latin typeface="Helvetica" pitchFamily="34" charset="0"/>
                <a:cs typeface="Helvetica" pitchFamily="34" charset="0"/>
              </a:rPr>
              <a:t>What </a:t>
            </a:r>
            <a:r>
              <a:rPr lang="en-US" sz="1400" b="1" u="sng" dirty="0" smtClean="0">
                <a:latin typeface="Helvetica" pitchFamily="34" charset="0"/>
                <a:cs typeface="Helvetica" pitchFamily="34" charset="0"/>
              </a:rPr>
              <a:t>two</a:t>
            </a:r>
            <a:r>
              <a:rPr lang="en-US" sz="1400" b="1" dirty="0" smtClean="0">
                <a:latin typeface="Helvetica" pitchFamily="34" charset="0"/>
                <a:cs typeface="Helvetica" pitchFamily="34" charset="0"/>
              </a:rPr>
              <a:t> details in </a:t>
            </a:r>
            <a:r>
              <a:rPr lang="en-US" sz="1400" b="1" i="1" u="sng" dirty="0" smtClean="0">
                <a:latin typeface="Helvetica" pitchFamily="34" charset="0"/>
                <a:cs typeface="Helvetica" pitchFamily="34" charset="0"/>
              </a:rPr>
              <a:t>Rainforest Home</a:t>
            </a:r>
            <a:r>
              <a:rPr lang="en-US" sz="1400" b="1" i="1" dirty="0" smtClean="0">
                <a:latin typeface="Helvetica" pitchFamily="34" charset="0"/>
                <a:cs typeface="Helvetica" pitchFamily="34" charset="0"/>
              </a:rPr>
              <a:t> </a:t>
            </a:r>
            <a:r>
              <a:rPr lang="en-US" sz="1400" b="1" dirty="0" smtClean="0">
                <a:latin typeface="Helvetica" pitchFamily="34" charset="0"/>
                <a:cs typeface="Helvetica" pitchFamily="34" charset="0"/>
              </a:rPr>
              <a:t>support why the ocelot wanted to live in a new place? </a:t>
            </a:r>
            <a:endParaRPr lang="en-US" sz="1400" b="1" i="1" u="sng" dirty="0" smtClean="0">
              <a:latin typeface="Helvetica" pitchFamily="34" charset="0"/>
              <a:cs typeface="Helvetica" pitchFamily="34" charset="0"/>
            </a:endParaRPr>
          </a:p>
          <a:p>
            <a:pPr marL="403136" indent="-342900">
              <a:buAutoNum type="arabicPeriod"/>
            </a:pPr>
            <a:endParaRPr lang="en-US" sz="1400" dirty="0">
              <a:latin typeface="Helvetica" pitchFamily="34" charset="0"/>
              <a:cs typeface="Helvetica" pitchFamily="34" charset="0"/>
            </a:endParaRPr>
          </a:p>
          <a:p>
            <a:pPr marL="839959" indent="-358070">
              <a:buFont typeface="+mj-lt"/>
              <a:buAutoNum type="alphaUcPeriod"/>
            </a:pPr>
            <a:r>
              <a:rPr lang="en-US" sz="1400" dirty="0" smtClean="0">
                <a:latin typeface="Helvetica" pitchFamily="34" charset="0"/>
                <a:cs typeface="Helvetica" pitchFamily="34" charset="0"/>
              </a:rPr>
              <a:t>The ocelot was tired of the rain and mist.</a:t>
            </a:r>
          </a:p>
          <a:p>
            <a:pPr marL="839959" indent="-358070">
              <a:buFont typeface="+mj-lt"/>
              <a:buAutoNum type="alphaUcPeriod"/>
            </a:pPr>
            <a:endParaRPr lang="en-US" sz="1400" dirty="0" smtClean="0">
              <a:latin typeface="Helvetica" pitchFamily="34" charset="0"/>
              <a:cs typeface="Helvetica" pitchFamily="34" charset="0"/>
            </a:endParaRPr>
          </a:p>
          <a:p>
            <a:pPr marL="839959" indent="-358070">
              <a:buFont typeface="+mj-lt"/>
              <a:buAutoNum type="alphaUcPeriod"/>
            </a:pPr>
            <a:r>
              <a:rPr lang="en-US" sz="1400" dirty="0" smtClean="0">
                <a:latin typeface="Helvetica" pitchFamily="34" charset="0"/>
                <a:cs typeface="Helvetica" pitchFamily="34" charset="0"/>
              </a:rPr>
              <a:t>The ocelot was tired of the noise in the rainforest.</a:t>
            </a: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r>
              <a:rPr lang="en-US" sz="1400" dirty="0" smtClean="0">
                <a:latin typeface="Helvetica" pitchFamily="34" charset="0"/>
                <a:cs typeface="Helvetica" pitchFamily="34" charset="0"/>
              </a:rPr>
              <a:t>He decided a desert was the best place for him to live.</a:t>
            </a:r>
          </a:p>
          <a:p>
            <a:pPr marL="839959" indent="-358070">
              <a:buFont typeface="+mj-lt"/>
              <a:buAutoNum type="alphaUcPeriod"/>
            </a:pPr>
            <a:endParaRPr lang="en-US" sz="1400" dirty="0" smtClean="0">
              <a:latin typeface="Helvetica" pitchFamily="34" charset="0"/>
              <a:cs typeface="Helvetica" pitchFamily="34" charset="0"/>
            </a:endParaRPr>
          </a:p>
          <a:p>
            <a:pPr marL="839959" indent="-358070">
              <a:buFont typeface="+mj-lt"/>
              <a:buAutoNum type="alphaUcPeriod"/>
            </a:pPr>
            <a:r>
              <a:rPr lang="en-US" sz="1400" dirty="0" smtClean="0">
                <a:latin typeface="Helvetica" pitchFamily="34" charset="0"/>
                <a:cs typeface="Helvetica" pitchFamily="34" charset="0"/>
              </a:rPr>
              <a:t>He wanted to live in the snow and ice.</a:t>
            </a:r>
            <a:endParaRPr lang="en-US" sz="1400" dirty="0">
              <a:latin typeface="Helvetica" pitchFamily="34" charset="0"/>
              <a:cs typeface="Helvetica" pitchFamily="34" charset="0"/>
            </a:endParaRP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endParaRPr lang="en-US" sz="1400" dirty="0">
              <a:latin typeface="Helvetica" pitchFamily="34" charset="0"/>
              <a:cs typeface="Helvetica" pitchFamily="34" charset="0"/>
            </a:endParaRP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23912" y="162585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811896" y="2499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811896" y="2895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814920" y="2057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690909" y="5172068"/>
            <a:ext cx="5938491" cy="2688200"/>
          </a:xfrm>
          <a:prstGeom prst="rect">
            <a:avLst/>
          </a:prstGeom>
        </p:spPr>
        <p:txBody>
          <a:bodyPr wrap="square" lIns="101881" tIns="50941" rIns="101881" bIns="50941">
            <a:spAutoFit/>
          </a:bodyPr>
          <a:lstStyle/>
          <a:p>
            <a:pPr marL="403136" indent="-342900">
              <a:buAutoNum type="arabicPeriod" startAt="2"/>
            </a:pPr>
            <a:r>
              <a:rPr lang="en-US" sz="1400" b="1" dirty="0" smtClean="0">
                <a:latin typeface="Helvetica" pitchFamily="34" charset="0"/>
                <a:cs typeface="Helvetica" pitchFamily="34" charset="0"/>
              </a:rPr>
              <a:t>Was it a good idea for the ocelot to tell his friends that he wanted to live in a new place?</a:t>
            </a:r>
          </a:p>
          <a:p>
            <a:pPr marL="60236"/>
            <a:endParaRPr lang="en-US" sz="1400" dirty="0">
              <a:latin typeface="Helvetica" pitchFamily="34" charset="0"/>
              <a:cs typeface="Helvetica" pitchFamily="34" charset="0"/>
            </a:endParaRPr>
          </a:p>
          <a:p>
            <a:pPr marL="839959" indent="-358070">
              <a:buFont typeface="+mj-lt"/>
              <a:buAutoNum type="alphaUcPeriod"/>
            </a:pPr>
            <a:r>
              <a:rPr lang="en-US" sz="1400" dirty="0" smtClean="0">
                <a:latin typeface="Helvetica" pitchFamily="34" charset="0"/>
                <a:cs typeface="Helvetica" pitchFamily="34" charset="0"/>
              </a:rPr>
              <a:t>No, the ocelot’s friends did not want to listen to him.</a:t>
            </a: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r>
              <a:rPr lang="en-US" sz="1400" dirty="0" smtClean="0">
                <a:latin typeface="Helvetica" pitchFamily="34" charset="0"/>
                <a:cs typeface="Helvetica" pitchFamily="34" charset="0"/>
              </a:rPr>
              <a:t>Yes, the ocelot’s friends understood how he felt.</a:t>
            </a: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r>
              <a:rPr lang="en-US" sz="1400" dirty="0" smtClean="0">
                <a:latin typeface="Helvetica" pitchFamily="34" charset="0"/>
                <a:cs typeface="Helvetica" pitchFamily="34" charset="0"/>
              </a:rPr>
              <a:t>No, the ocelot’s friends did not agree with him.</a:t>
            </a:r>
            <a:endParaRPr lang="en-US" sz="1400" dirty="0">
              <a:latin typeface="Helvetica" pitchFamily="34" charset="0"/>
              <a:cs typeface="Helvetica" pitchFamily="34" charset="0"/>
            </a:endParaRPr>
          </a:p>
          <a:p>
            <a:pPr marL="839959" indent="-358070">
              <a:buFont typeface="+mj-lt"/>
              <a:buAutoNum type="alphaUcPeriod"/>
            </a:pPr>
            <a:endParaRPr lang="en-US" sz="1400" dirty="0" smtClean="0">
              <a:latin typeface="Helvetica" pitchFamily="34" charset="0"/>
              <a:cs typeface="Helvetica" pitchFamily="34" charset="0"/>
            </a:endParaRPr>
          </a:p>
          <a:p>
            <a:pPr marL="839959" indent="-358070">
              <a:buFont typeface="+mj-lt"/>
              <a:buAutoNum type="alphaUcPeriod"/>
            </a:pPr>
            <a:r>
              <a:rPr lang="en-US" sz="1400" dirty="0" smtClean="0">
                <a:latin typeface="Helvetica" pitchFamily="34" charset="0"/>
                <a:cs typeface="Helvetica" pitchFamily="34" charset="0"/>
              </a:rPr>
              <a:t>Yes, the ocelot’s friends helped him understand where he should live and why.</a:t>
            </a:r>
          </a:p>
          <a:p>
            <a:pPr marL="481889"/>
            <a:endParaRPr lang="en-US" sz="1400" dirty="0">
              <a:latin typeface="Helvetica" pitchFamily="34" charset="0"/>
              <a:cs typeface="Helvetica" pitchFamily="34" charset="0"/>
            </a:endParaRPr>
          </a:p>
        </p:txBody>
      </p:sp>
      <p:sp>
        <p:nvSpPr>
          <p:cNvPr id="30" name="Oval 29"/>
          <p:cNvSpPr/>
          <p:nvPr/>
        </p:nvSpPr>
        <p:spPr>
          <a:xfrm>
            <a:off x="956086" y="714607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945356" y="629537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947631" y="667960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947631" y="584124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772501144"/>
              </p:ext>
            </p:extLst>
          </p:nvPr>
        </p:nvGraphicFramePr>
        <p:xfrm>
          <a:off x="5486400" y="3886200"/>
          <a:ext cx="1713960" cy="617308"/>
        </p:xfrm>
        <a:graphic>
          <a:graphicData uri="http://schemas.openxmlformats.org/drawingml/2006/table">
            <a:tbl>
              <a:tblPr firstRow="1" firstCol="1" bandRow="1"/>
              <a:tblGrid>
                <a:gridCol w="1713960"/>
              </a:tblGrid>
              <a:tr h="129628">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RL.4.3  DOK </a:t>
                      </a:r>
                      <a:r>
                        <a:rPr lang="en-US" sz="800" b="1" dirty="0">
                          <a:solidFill>
                            <a:srgbClr val="000000"/>
                          </a:solidFill>
                          <a:effectLst/>
                          <a:latin typeface="Calibri"/>
                          <a:ea typeface="Times New Roman"/>
                          <a:cs typeface="Times New Roman"/>
                        </a:rPr>
                        <a:t>2 - Cl</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r>
              <a:tr h="458607">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Locate in-depth specific details in a story or drama to support an </a:t>
                      </a:r>
                      <a:r>
                        <a:rPr lang="en-US" sz="800" b="0" u="sng" dirty="0">
                          <a:solidFill>
                            <a:srgbClr val="000000"/>
                          </a:solidFill>
                          <a:effectLst/>
                          <a:latin typeface="Calibri"/>
                          <a:ea typeface="Times New Roman"/>
                          <a:cs typeface="Times New Roman"/>
                        </a:rPr>
                        <a:t>implicit </a:t>
                      </a:r>
                      <a:r>
                        <a:rPr lang="en-US" sz="800" b="0" dirty="0">
                          <a:solidFill>
                            <a:srgbClr val="000000"/>
                          </a:solidFill>
                          <a:effectLst/>
                          <a:latin typeface="Calibri"/>
                          <a:ea typeface="Times New Roman"/>
                          <a:cs typeface="Times New Roman"/>
                        </a:rPr>
                        <a:t>understanding of a character, setting or event</a:t>
                      </a:r>
                      <a:r>
                        <a:rPr lang="en-US" sz="800" b="0" dirty="0" smtClean="0">
                          <a:solidFill>
                            <a:srgbClr val="000000"/>
                          </a:solidFill>
                          <a:effectLst/>
                          <a:latin typeface="Calibri"/>
                          <a:ea typeface="Times New Roman"/>
                          <a:cs typeface="Times New Roman"/>
                        </a:rPr>
                        <a:t>.</a:t>
                      </a: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086908457"/>
              </p:ext>
            </p:extLst>
          </p:nvPr>
        </p:nvGraphicFramePr>
        <p:xfrm>
          <a:off x="5586512" y="8320725"/>
          <a:ext cx="1600200" cy="632146"/>
        </p:xfrm>
        <a:graphic>
          <a:graphicData uri="http://schemas.openxmlformats.org/drawingml/2006/table">
            <a:tbl>
              <a:tblPr firstRow="1" firstCol="1" bandRow="1"/>
              <a:tblGrid>
                <a:gridCol w="1600200"/>
              </a:tblGrid>
              <a:tr h="129628">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RL.4.3  DOK </a:t>
                      </a:r>
                      <a:r>
                        <a:rPr lang="en-US" sz="800" b="1" dirty="0">
                          <a:solidFill>
                            <a:srgbClr val="000000"/>
                          </a:solidFill>
                          <a:effectLst/>
                          <a:latin typeface="Calibri"/>
                          <a:ea typeface="Times New Roman"/>
                          <a:cs typeface="Times New Roman"/>
                        </a:rPr>
                        <a:t>3 - Cu</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r>
              <a:tr h="502518">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When asked questions about a character, setting or </a:t>
                      </a:r>
                      <a:r>
                        <a:rPr lang="en-US" sz="800" b="0" dirty="0" smtClean="0">
                          <a:solidFill>
                            <a:srgbClr val="000000"/>
                          </a:solidFill>
                          <a:effectLst/>
                          <a:latin typeface="Calibri"/>
                          <a:ea typeface="Times New Roman"/>
                          <a:cs typeface="Times New Roman"/>
                        </a:rPr>
                        <a:t>event,  </a:t>
                      </a:r>
                      <a:r>
                        <a:rPr lang="en-US" sz="800" b="0" dirty="0">
                          <a:solidFill>
                            <a:srgbClr val="000000"/>
                          </a:solidFill>
                          <a:effectLst/>
                          <a:latin typeface="Calibri"/>
                          <a:ea typeface="Times New Roman"/>
                          <a:cs typeface="Times New Roman"/>
                        </a:rPr>
                        <a:t>student draws on specific text details as supporting evidence. </a:t>
                      </a:r>
                      <a:endParaRPr lang="en-US" sz="800" b="0" dirty="0" smtClean="0">
                        <a:solidFill>
                          <a:srgbClr val="000000"/>
                        </a:solidFill>
                        <a:effectLst/>
                        <a:latin typeface="Calibri"/>
                        <a:ea typeface="Times New Roman"/>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10693364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sp>
        <p:nvSpPr>
          <p:cNvPr id="3" name="Rectangle 2"/>
          <p:cNvSpPr/>
          <p:nvPr/>
        </p:nvSpPr>
        <p:spPr>
          <a:xfrm>
            <a:off x="778939" y="863911"/>
            <a:ext cx="5698061" cy="3549974"/>
          </a:xfrm>
          <a:prstGeom prst="rect">
            <a:avLst/>
          </a:prstGeom>
          <a:noFill/>
        </p:spPr>
        <p:txBody>
          <a:bodyPr wrap="square" lIns="101881" tIns="50941" rIns="101881" bIns="50941">
            <a:spAutoFit/>
          </a:bodyPr>
          <a:lstStyle/>
          <a:p>
            <a:pPr marL="403136" indent="-342900">
              <a:buAutoNum type="arabicPeriod" startAt="3"/>
            </a:pPr>
            <a:r>
              <a:rPr lang="en-US" sz="1400" b="1" dirty="0" smtClean="0">
                <a:latin typeface="Helvetica" pitchFamily="34" charset="0"/>
                <a:cs typeface="Helvetica" pitchFamily="34" charset="0"/>
              </a:rPr>
              <a:t>How does the reader know that </a:t>
            </a:r>
            <a:r>
              <a:rPr lang="en-US" sz="1400" b="1" i="1" u="sng" dirty="0" smtClean="0">
                <a:latin typeface="Helvetica" pitchFamily="34" charset="0"/>
                <a:cs typeface="Helvetica" pitchFamily="34" charset="0"/>
              </a:rPr>
              <a:t>Rainforest Home</a:t>
            </a:r>
            <a:r>
              <a:rPr lang="en-US" sz="1400" b="1" i="1" dirty="0" smtClean="0">
                <a:latin typeface="Helvetica" pitchFamily="34" charset="0"/>
                <a:cs typeface="Helvetica" pitchFamily="34" charset="0"/>
              </a:rPr>
              <a:t> </a:t>
            </a:r>
            <a:r>
              <a:rPr lang="en-US" sz="1400" b="1" dirty="0" smtClean="0">
                <a:latin typeface="Helvetica" pitchFamily="34" charset="0"/>
                <a:cs typeface="Helvetica" pitchFamily="34" charset="0"/>
              </a:rPr>
              <a:t>and </a:t>
            </a:r>
            <a:r>
              <a:rPr lang="en-US" sz="1400" b="1" i="1" u="sng" dirty="0" smtClean="0">
                <a:latin typeface="Helvetica" pitchFamily="34" charset="0"/>
                <a:cs typeface="Helvetica" pitchFamily="34" charset="0"/>
              </a:rPr>
              <a:t>Drippy</a:t>
            </a:r>
            <a:r>
              <a:rPr lang="en-US" sz="1400" b="1" dirty="0" smtClean="0">
                <a:latin typeface="Helvetica" pitchFamily="34" charset="0"/>
                <a:cs typeface="Helvetica" pitchFamily="34" charset="0"/>
              </a:rPr>
              <a:t> are both told in third person accounts?</a:t>
            </a:r>
          </a:p>
          <a:p>
            <a:pPr marL="403136" indent="-342900">
              <a:buAutoNum type="arabicPeriod" startAt="3"/>
            </a:pPr>
            <a:endParaRPr lang="en-US" sz="1400" dirty="0">
              <a:latin typeface="Helvetica" pitchFamily="34" charset="0"/>
              <a:cs typeface="Helvetica" pitchFamily="34" charset="0"/>
            </a:endParaRPr>
          </a:p>
          <a:p>
            <a:pPr marL="913581" indent="-361417">
              <a:buFont typeface="+mj-lt"/>
              <a:buAutoNum type="alphaUcPeriod"/>
            </a:pPr>
            <a:r>
              <a:rPr lang="en-US" sz="1400" dirty="0">
                <a:latin typeface="Helvetica" pitchFamily="34" charset="0"/>
                <a:cs typeface="Helvetica" pitchFamily="34" charset="0"/>
              </a:rPr>
              <a:t>The narrators are describing their own experiences. </a:t>
            </a:r>
            <a:endParaRPr lang="en-US" sz="1400" dirty="0" smtClean="0">
              <a:latin typeface="Helvetica" pitchFamily="34" charset="0"/>
              <a:cs typeface="Helvetica" pitchFamily="34" charset="0"/>
            </a:endParaRPr>
          </a:p>
          <a:p>
            <a:pPr marL="913581" indent="-361417">
              <a:buFont typeface="+mj-lt"/>
              <a:buAutoNum type="alphaUcPeriod"/>
            </a:pPr>
            <a:endParaRPr lang="en-US" sz="1400" dirty="0">
              <a:latin typeface="Helvetica" pitchFamily="34" charset="0"/>
              <a:cs typeface="Helvetica" pitchFamily="34" charset="0"/>
            </a:endParaRPr>
          </a:p>
          <a:p>
            <a:pPr marL="913581" indent="-361417">
              <a:buFont typeface="+mj-lt"/>
              <a:buAutoNum type="alphaUcPeriod"/>
            </a:pPr>
            <a:r>
              <a:rPr lang="en-US" sz="1400" dirty="0" smtClean="0">
                <a:latin typeface="Helvetica" pitchFamily="34" charset="0"/>
                <a:cs typeface="Helvetica" pitchFamily="34" charset="0"/>
              </a:rPr>
              <a:t>The </a:t>
            </a:r>
            <a:r>
              <a:rPr lang="en-US" sz="1400" dirty="0">
                <a:latin typeface="Helvetica" pitchFamily="34" charset="0"/>
                <a:cs typeface="Helvetica" pitchFamily="34" charset="0"/>
              </a:rPr>
              <a:t>narrators are telling about someone or something </a:t>
            </a:r>
            <a:r>
              <a:rPr lang="en-US" sz="1400" dirty="0" smtClean="0">
                <a:latin typeface="Helvetica" pitchFamily="34" charset="0"/>
                <a:cs typeface="Helvetica" pitchFamily="34" charset="0"/>
              </a:rPr>
              <a:t>else.</a:t>
            </a:r>
          </a:p>
          <a:p>
            <a:pPr marL="913581" indent="-361417">
              <a:buFont typeface="+mj-lt"/>
              <a:buAutoNum type="alphaUcPeriod"/>
            </a:pPr>
            <a:endParaRPr lang="en-US" sz="1400" dirty="0">
              <a:latin typeface="Helvetica" pitchFamily="34" charset="0"/>
              <a:cs typeface="Helvetica" pitchFamily="34" charset="0"/>
            </a:endParaRPr>
          </a:p>
          <a:p>
            <a:pPr marL="913581" indent="-361417">
              <a:buFont typeface="+mj-lt"/>
              <a:buAutoNum type="alphaUcPeriod"/>
            </a:pPr>
            <a:r>
              <a:rPr lang="en-US" sz="1400" dirty="0" smtClean="0">
                <a:latin typeface="Helvetica" pitchFamily="34" charset="0"/>
                <a:cs typeface="Helvetica" pitchFamily="34" charset="0"/>
              </a:rPr>
              <a:t>The narrators are explaining something that was told to them.</a:t>
            </a:r>
          </a:p>
          <a:p>
            <a:pPr marL="913581" indent="-361417">
              <a:buFont typeface="+mj-lt"/>
              <a:buAutoNum type="alphaUcPeriod"/>
            </a:pPr>
            <a:endParaRPr lang="en-US" sz="1400" dirty="0">
              <a:latin typeface="Helvetica" pitchFamily="34" charset="0"/>
              <a:cs typeface="Helvetica" pitchFamily="34" charset="0"/>
            </a:endParaRPr>
          </a:p>
          <a:p>
            <a:pPr marL="913581" indent="-361417">
              <a:buFont typeface="+mj-lt"/>
              <a:buAutoNum type="alphaUcPeriod"/>
            </a:pPr>
            <a:r>
              <a:rPr lang="en-US" sz="1400" dirty="0" smtClean="0">
                <a:latin typeface="Helvetica" pitchFamily="34" charset="0"/>
                <a:cs typeface="Helvetica" pitchFamily="34" charset="0"/>
              </a:rPr>
              <a:t>Both texts are explaining the narrators’ own points of view.</a:t>
            </a:r>
          </a:p>
          <a:p>
            <a:pPr marL="913581" indent="-361417">
              <a:buFont typeface="+mj-lt"/>
              <a:buAutoNum type="alphaUcPeriod"/>
            </a:pPr>
            <a:endParaRPr lang="en-US" sz="1400" dirty="0">
              <a:latin typeface="Helvetica" pitchFamily="34" charset="0"/>
              <a:cs typeface="Helvetica" pitchFamily="34" charset="0"/>
            </a:endParaRPr>
          </a:p>
          <a:p>
            <a:pPr marL="913581" indent="-361417">
              <a:buFont typeface="+mj-lt"/>
              <a:buAutoNum type="alphaUcPeriod"/>
            </a:pPr>
            <a:endParaRPr lang="en-US" sz="1400" dirty="0" smtClean="0">
              <a:latin typeface="Helvetica" pitchFamily="34" charset="0"/>
              <a:cs typeface="Helvetica" pitchFamily="34" charset="0"/>
            </a:endParaRPr>
          </a:p>
          <a:p>
            <a:pPr marL="913581" indent="-361417">
              <a:buFont typeface="+mj-lt"/>
              <a:buAutoNum type="alphaUcPeriod"/>
            </a:pPr>
            <a:endParaRPr lang="en-US" sz="1400" dirty="0">
              <a:latin typeface="Helvetica" pitchFamily="34" charset="0"/>
              <a:cs typeface="Helvetica" pitchFamily="34" charset="0"/>
            </a:endParaRPr>
          </a:p>
          <a:p>
            <a:pPr marL="913581" indent="-361417">
              <a:buFont typeface="+mj-lt"/>
              <a:buAutoNum type="alphaUcPeriod"/>
            </a:pPr>
            <a:endParaRPr lang="en-US" sz="1400" dirty="0">
              <a:latin typeface="Helvetica" pitchFamily="34" charset="0"/>
              <a:cs typeface="Helvetica" pitchFamily="34" charset="0"/>
            </a:endParaRPr>
          </a:p>
        </p:txBody>
      </p:sp>
      <p:sp>
        <p:nvSpPr>
          <p:cNvPr id="8" name="Rectangle 7"/>
          <p:cNvSpPr/>
          <p:nvPr/>
        </p:nvSpPr>
        <p:spPr>
          <a:xfrm>
            <a:off x="581024" y="4953000"/>
            <a:ext cx="6276975" cy="3334531"/>
          </a:xfrm>
          <a:prstGeom prst="rect">
            <a:avLst/>
          </a:prstGeom>
          <a:noFill/>
        </p:spPr>
        <p:txBody>
          <a:bodyPr wrap="square" lIns="101881" tIns="50941" rIns="101881" bIns="50941">
            <a:spAutoFit/>
          </a:bodyPr>
          <a:lstStyle/>
          <a:p>
            <a:pPr marL="403136" indent="-342900">
              <a:buAutoNum type="arabicPeriod" startAt="4"/>
            </a:pPr>
            <a:r>
              <a:rPr lang="en-US" sz="1400" b="1" dirty="0" smtClean="0">
                <a:latin typeface="Helvetica" pitchFamily="34" charset="0"/>
                <a:cs typeface="Helvetica" pitchFamily="34" charset="0"/>
              </a:rPr>
              <a:t>What did the author accomplish by telling both </a:t>
            </a:r>
            <a:r>
              <a:rPr lang="en-US" sz="1400" b="1" i="1" u="sng" dirty="0" smtClean="0">
                <a:latin typeface="Helvetica" pitchFamily="34" charset="0"/>
                <a:cs typeface="Helvetica" pitchFamily="34" charset="0"/>
              </a:rPr>
              <a:t>Rainforest Home </a:t>
            </a:r>
            <a:r>
              <a:rPr lang="en-US" sz="1400" b="1" dirty="0" smtClean="0">
                <a:latin typeface="Helvetica" pitchFamily="34" charset="0"/>
                <a:cs typeface="Helvetica" pitchFamily="34" charset="0"/>
              </a:rPr>
              <a:t>and </a:t>
            </a:r>
            <a:r>
              <a:rPr lang="en-US" sz="1400" b="1" i="1" u="sng" dirty="0" smtClean="0">
                <a:latin typeface="Helvetica" pitchFamily="34" charset="0"/>
                <a:cs typeface="Helvetica" pitchFamily="34" charset="0"/>
              </a:rPr>
              <a:t>Drippy</a:t>
            </a:r>
            <a:r>
              <a:rPr lang="en-US" sz="1400" b="1" dirty="0" smtClean="0">
                <a:latin typeface="Helvetica" pitchFamily="34" charset="0"/>
                <a:cs typeface="Helvetica" pitchFamily="34" charset="0"/>
              </a:rPr>
              <a:t> in the third person?</a:t>
            </a:r>
          </a:p>
          <a:p>
            <a:pPr marL="403136" indent="-342900">
              <a:buAutoNum type="arabicPeriod" startAt="4"/>
            </a:pPr>
            <a:endParaRPr lang="en-US" sz="1400" dirty="0">
              <a:latin typeface="Helvetica" pitchFamily="34" charset="0"/>
              <a:cs typeface="Helvetica" pitchFamily="34" charset="0"/>
            </a:endParaRPr>
          </a:p>
          <a:p>
            <a:pPr marL="834940" indent="-361417">
              <a:buFont typeface="+mj-lt"/>
              <a:buAutoNum type="alphaUcPeriod"/>
            </a:pPr>
            <a:r>
              <a:rPr lang="en-US" sz="1400" dirty="0" smtClean="0">
                <a:latin typeface="Helvetica" pitchFamily="34" charset="0"/>
                <a:cs typeface="Helvetica" pitchFamily="34" charset="0"/>
              </a:rPr>
              <a:t>The author was able to tell how ocelots feel about living in a rainforest.</a:t>
            </a:r>
          </a:p>
          <a:p>
            <a:pPr marL="834940" indent="-361417">
              <a:buFont typeface="+mj-lt"/>
              <a:buAutoNum type="alphaUcPeriod"/>
            </a:pPr>
            <a:endParaRPr lang="en-US" sz="1400" dirty="0">
              <a:latin typeface="Helvetica" pitchFamily="34" charset="0"/>
              <a:cs typeface="Helvetica" pitchFamily="34" charset="0"/>
            </a:endParaRPr>
          </a:p>
          <a:p>
            <a:pPr marL="834940" indent="-361417">
              <a:buFont typeface="+mj-lt"/>
              <a:buAutoNum type="alphaUcPeriod"/>
            </a:pPr>
            <a:r>
              <a:rPr lang="en-US" sz="1400" dirty="0" smtClean="0">
                <a:latin typeface="Helvetica" pitchFamily="34" charset="0"/>
                <a:cs typeface="Helvetica" pitchFamily="34" charset="0"/>
              </a:rPr>
              <a:t>The author was able to share the beauty and uniqueness of a rainforest.</a:t>
            </a:r>
          </a:p>
          <a:p>
            <a:pPr marL="834940" indent="-361417">
              <a:buFont typeface="+mj-lt"/>
              <a:buAutoNum type="alphaUcPeriod"/>
            </a:pPr>
            <a:endParaRPr lang="en-US" sz="1400" dirty="0">
              <a:latin typeface="Helvetica" pitchFamily="34" charset="0"/>
              <a:cs typeface="Helvetica" pitchFamily="34" charset="0"/>
            </a:endParaRPr>
          </a:p>
          <a:p>
            <a:pPr marL="834940" indent="-361417">
              <a:buFont typeface="+mj-lt"/>
              <a:buAutoNum type="alphaUcPeriod"/>
            </a:pPr>
            <a:r>
              <a:rPr lang="en-US" sz="1400" dirty="0">
                <a:latin typeface="Helvetica" pitchFamily="34" charset="0"/>
                <a:cs typeface="Helvetica" pitchFamily="34" charset="0"/>
              </a:rPr>
              <a:t>T</a:t>
            </a:r>
            <a:r>
              <a:rPr lang="en-US" sz="1400" dirty="0" smtClean="0">
                <a:latin typeface="Helvetica" pitchFamily="34" charset="0"/>
                <a:cs typeface="Helvetica" pitchFamily="34" charset="0"/>
              </a:rPr>
              <a:t>he author was able to explain more about the life of a boa constrictor and a monkey.</a:t>
            </a:r>
          </a:p>
          <a:p>
            <a:pPr marL="834940" indent="-361417">
              <a:buFont typeface="+mj-lt"/>
              <a:buAutoNum type="alphaUcPeriod"/>
            </a:pPr>
            <a:endParaRPr lang="en-US" sz="1400" dirty="0">
              <a:latin typeface="Helvetica" pitchFamily="34" charset="0"/>
              <a:cs typeface="Helvetica" pitchFamily="34" charset="0"/>
            </a:endParaRPr>
          </a:p>
          <a:p>
            <a:pPr marL="834940" indent="-361417">
              <a:buFont typeface="+mj-lt"/>
              <a:buAutoNum type="alphaUcPeriod"/>
            </a:pPr>
            <a:r>
              <a:rPr lang="en-US" sz="1400" dirty="0" smtClean="0">
                <a:latin typeface="Helvetica" pitchFamily="34" charset="0"/>
                <a:cs typeface="Helvetica" pitchFamily="34" charset="0"/>
              </a:rPr>
              <a:t>The author helps the reader understand more about how animals can be friends.</a:t>
            </a:r>
            <a:endParaRPr lang="en-US" sz="1400" dirty="0">
              <a:latin typeface="Helvetica" pitchFamily="34" charset="0"/>
              <a:cs typeface="Helvetica" pitchFamily="34" charset="0"/>
            </a:endParaRPr>
          </a:p>
          <a:p>
            <a:pPr marL="834940" indent="-361417"/>
            <a:endParaRPr lang="en-US" sz="1400" dirty="0">
              <a:latin typeface="Helvetica" pitchFamily="34" charset="0"/>
              <a:cs typeface="Helvetica" pitchFamily="34" charset="0"/>
            </a:endParaRPr>
          </a:p>
        </p:txBody>
      </p:sp>
      <p:cxnSp>
        <p:nvCxnSpPr>
          <p:cNvPr id="10" name="Straight Connector 9"/>
          <p:cNvCxnSpPr/>
          <p:nvPr/>
        </p:nvCxnSpPr>
        <p:spPr>
          <a:xfrm>
            <a:off x="404813"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53180" y="56318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838341" y="6248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839882" y="687860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853180" y="756134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5" name="Oval 14"/>
          <p:cNvSpPr/>
          <p:nvPr/>
        </p:nvSpPr>
        <p:spPr>
          <a:xfrm>
            <a:off x="1127170" y="3225904"/>
            <a:ext cx="218965"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6" name="Oval 15"/>
          <p:cNvSpPr/>
          <p:nvPr/>
        </p:nvSpPr>
        <p:spPr>
          <a:xfrm>
            <a:off x="1143000" y="1542532"/>
            <a:ext cx="218965"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1139188" y="1981200"/>
            <a:ext cx="218965"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1133128" y="2587175"/>
            <a:ext cx="218965"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458309280"/>
              </p:ext>
            </p:extLst>
          </p:nvPr>
        </p:nvGraphicFramePr>
        <p:xfrm>
          <a:off x="5490765" y="3962400"/>
          <a:ext cx="1600200" cy="545592"/>
        </p:xfrm>
        <a:graphic>
          <a:graphicData uri="http://schemas.openxmlformats.org/drawingml/2006/table">
            <a:tbl>
              <a:tblPr firstRow="1" firstCol="1" bandRow="1"/>
              <a:tblGrid>
                <a:gridCol w="1600200"/>
              </a:tblGrid>
              <a:tr h="134112">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RL.4.6  DOK </a:t>
                      </a:r>
                      <a:r>
                        <a:rPr lang="en-US" sz="800" b="1" dirty="0">
                          <a:solidFill>
                            <a:srgbClr val="000000"/>
                          </a:solidFill>
                          <a:effectLst/>
                          <a:latin typeface="Calibri"/>
                          <a:ea typeface="Times New Roman"/>
                          <a:cs typeface="Times New Roman"/>
                        </a:rPr>
                        <a:t>– 2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BD4B4"/>
                    </a:solidFill>
                  </a:tcPr>
                </a:tc>
              </a:tr>
              <a:tr h="411480">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Compares or categorizes stories told in first person and a third person </a:t>
                      </a:r>
                      <a:r>
                        <a:rPr lang="en-US" sz="800" b="0" dirty="0" smtClean="0">
                          <a:solidFill>
                            <a:srgbClr val="000000"/>
                          </a:solidFill>
                          <a:effectLst/>
                          <a:latin typeface="Calibri"/>
                          <a:ea typeface="Times New Roman"/>
                          <a:cs typeface="Times New Roman"/>
                        </a:rPr>
                        <a:t>account.</a:t>
                      </a: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28939119"/>
              </p:ext>
            </p:extLst>
          </p:nvPr>
        </p:nvGraphicFramePr>
        <p:xfrm>
          <a:off x="5124966" y="8287531"/>
          <a:ext cx="1721660" cy="758952"/>
        </p:xfrm>
        <a:graphic>
          <a:graphicData uri="http://schemas.openxmlformats.org/drawingml/2006/table">
            <a:tbl>
              <a:tblPr firstRow="1" firstCol="1" bandRow="1"/>
              <a:tblGrid>
                <a:gridCol w="1721660"/>
              </a:tblGrid>
              <a:tr h="134112">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RL.4.6   DOK </a:t>
                      </a:r>
                      <a:r>
                        <a:rPr lang="en-US" sz="800" b="1" dirty="0">
                          <a:solidFill>
                            <a:srgbClr val="000000"/>
                          </a:solidFill>
                          <a:effectLst/>
                          <a:latin typeface="Calibri"/>
                          <a:ea typeface="Times New Roman"/>
                          <a:cs typeface="Times New Roman"/>
                        </a:rPr>
                        <a:t>4 - ANN</a:t>
                      </a:r>
                      <a:endParaRPr lang="en-US" sz="800" dirty="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BD4B4"/>
                    </a:solidFill>
                  </a:tcPr>
                </a:tc>
              </a:tr>
              <a:tr h="624840">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Analyze the same character’s point of view in two or more texts by the same author (i.e., chapter books).  Did the character’s point of view change?  Was it told in first or third person</a:t>
                      </a:r>
                      <a:r>
                        <a:rPr lang="en-US" sz="800" b="0" dirty="0" smtClean="0">
                          <a:solidFill>
                            <a:srgbClr val="000000"/>
                          </a:solidFill>
                          <a:effectLst/>
                          <a:latin typeface="Calibri"/>
                          <a:ea typeface="Times New Roman"/>
                          <a:cs typeface="Times New Roman"/>
                        </a:rPr>
                        <a:t>?</a:t>
                      </a: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40655982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sp>
        <p:nvSpPr>
          <p:cNvPr id="3" name="Rectangle 2"/>
          <p:cNvSpPr/>
          <p:nvPr/>
        </p:nvSpPr>
        <p:spPr>
          <a:xfrm>
            <a:off x="946965" y="457200"/>
            <a:ext cx="5987235" cy="3980862"/>
          </a:xfrm>
          <a:prstGeom prst="rect">
            <a:avLst/>
          </a:prstGeom>
        </p:spPr>
        <p:txBody>
          <a:bodyPr wrap="square" lIns="101881" tIns="50941" rIns="101881" bIns="50941">
            <a:spAutoFit/>
          </a:bodyPr>
          <a:lstStyle/>
          <a:p>
            <a:pPr marL="285750" indent="-285750"/>
            <a:r>
              <a:rPr lang="en-US" sz="1400" b="1" dirty="0" smtClean="0">
                <a:latin typeface="Helvetica" pitchFamily="34" charset="0"/>
                <a:cs typeface="Helvetica" pitchFamily="34" charset="0"/>
              </a:rPr>
              <a:t>5.   How might </a:t>
            </a:r>
            <a:r>
              <a:rPr lang="en-US" sz="1400" b="1" i="1" u="sng" dirty="0" smtClean="0">
                <a:latin typeface="Helvetica" pitchFamily="34" charset="0"/>
                <a:cs typeface="Helvetica" pitchFamily="34" charset="0"/>
              </a:rPr>
              <a:t>Rainforest Home</a:t>
            </a:r>
            <a:r>
              <a:rPr lang="en-US" sz="1400" b="1" i="1" dirty="0" smtClean="0">
                <a:latin typeface="Helvetica" pitchFamily="34" charset="0"/>
                <a:cs typeface="Helvetica" pitchFamily="34" charset="0"/>
              </a:rPr>
              <a:t> </a:t>
            </a:r>
            <a:r>
              <a:rPr lang="en-US" sz="1400" b="1" dirty="0" smtClean="0">
                <a:latin typeface="Helvetica" pitchFamily="34" charset="0"/>
                <a:cs typeface="Helvetica" pitchFamily="34" charset="0"/>
              </a:rPr>
              <a:t>and </a:t>
            </a:r>
            <a:r>
              <a:rPr lang="en-US" sz="1400" b="1" i="1" u="sng" dirty="0" smtClean="0">
                <a:latin typeface="Helvetica" pitchFamily="34" charset="0"/>
                <a:cs typeface="Helvetica" pitchFamily="34" charset="0"/>
              </a:rPr>
              <a:t>Drippy</a:t>
            </a:r>
            <a:r>
              <a:rPr lang="en-US" sz="1400" b="1" dirty="0" smtClean="0">
                <a:latin typeface="Helvetica" pitchFamily="34" charset="0"/>
                <a:cs typeface="Helvetica" pitchFamily="34" charset="0"/>
              </a:rPr>
              <a:t> affect the reader in different ways?</a:t>
            </a:r>
            <a:endParaRPr lang="en-US" sz="1400" dirty="0" smtClean="0">
              <a:latin typeface="Helvetica" pitchFamily="34" charset="0"/>
              <a:cs typeface="Helvetica" pitchFamily="34" charset="0"/>
            </a:endParaRPr>
          </a:p>
          <a:p>
            <a:pPr marL="63675" indent="-63675"/>
            <a:endParaRPr lang="en-US" sz="1400" dirty="0">
              <a:latin typeface="Helvetica" pitchFamily="34" charset="0"/>
              <a:cs typeface="Helvetica" pitchFamily="34" charset="0"/>
            </a:endParaRPr>
          </a:p>
          <a:p>
            <a:pPr marL="834940" indent="-361417">
              <a:buFont typeface="+mj-lt"/>
              <a:buAutoNum type="alphaUcPeriod"/>
            </a:pPr>
            <a:r>
              <a:rPr lang="en-US" sz="1400" dirty="0" smtClean="0">
                <a:latin typeface="Helvetica" pitchFamily="34" charset="0"/>
                <a:cs typeface="Helvetica" pitchFamily="34" charset="0"/>
              </a:rPr>
              <a:t>The reader anticipates the outcome of events in </a:t>
            </a:r>
            <a:r>
              <a:rPr lang="en-US" sz="1400" i="1" u="sng" dirty="0" smtClean="0">
                <a:latin typeface="Helvetica" pitchFamily="34" charset="0"/>
                <a:cs typeface="Helvetica" pitchFamily="34" charset="0"/>
              </a:rPr>
              <a:t>Rainforest Home</a:t>
            </a:r>
            <a:r>
              <a:rPr lang="en-US" sz="1400" dirty="0" smtClean="0">
                <a:latin typeface="Helvetica" pitchFamily="34" charset="0"/>
                <a:cs typeface="Helvetica" pitchFamily="34" charset="0"/>
              </a:rPr>
              <a:t> while in </a:t>
            </a:r>
            <a:r>
              <a:rPr lang="en-US" sz="1400" i="1" u="sng" dirty="0" smtClean="0">
                <a:latin typeface="Helvetica" pitchFamily="34" charset="0"/>
                <a:cs typeface="Helvetica" pitchFamily="34" charset="0"/>
              </a:rPr>
              <a:t>Drippy</a:t>
            </a:r>
            <a:r>
              <a:rPr lang="en-US" sz="1400" dirty="0" smtClean="0">
                <a:latin typeface="Helvetica" pitchFamily="34" charset="0"/>
                <a:cs typeface="Helvetica" pitchFamily="34" charset="0"/>
              </a:rPr>
              <a:t>, the reader feels what it’s like in a rainforest.</a:t>
            </a:r>
          </a:p>
          <a:p>
            <a:pPr marL="834940" indent="-361417">
              <a:buFont typeface="+mj-lt"/>
              <a:buAutoNum type="alphaUcPeriod"/>
            </a:pPr>
            <a:endParaRPr lang="en-US" sz="1400" dirty="0">
              <a:latin typeface="Helvetica" pitchFamily="34" charset="0"/>
              <a:cs typeface="Helvetica" pitchFamily="34" charset="0"/>
            </a:endParaRPr>
          </a:p>
          <a:p>
            <a:pPr marL="834940" indent="-361417">
              <a:buFont typeface="+mj-lt"/>
              <a:buAutoNum type="alphaUcPeriod"/>
            </a:pPr>
            <a:r>
              <a:rPr lang="en-US" sz="1400" dirty="0" smtClean="0">
                <a:latin typeface="Helvetica" pitchFamily="34" charset="0"/>
                <a:cs typeface="Helvetica" pitchFamily="34" charset="0"/>
              </a:rPr>
              <a:t>In </a:t>
            </a:r>
            <a:r>
              <a:rPr lang="en-US" sz="1400" i="1" u="sng" dirty="0" smtClean="0">
                <a:latin typeface="Helvetica" pitchFamily="34" charset="0"/>
                <a:cs typeface="Helvetica" pitchFamily="34" charset="0"/>
              </a:rPr>
              <a:t>Rainforest Home</a:t>
            </a:r>
            <a:r>
              <a:rPr lang="en-US" sz="1400" dirty="0" smtClean="0">
                <a:latin typeface="Helvetica" pitchFamily="34" charset="0"/>
                <a:cs typeface="Helvetica" pitchFamily="34" charset="0"/>
              </a:rPr>
              <a:t>, the reader experiences what it’s like to be in a rainforest, while in </a:t>
            </a:r>
            <a:r>
              <a:rPr lang="en-US" sz="1400" i="1" u="sng" dirty="0" smtClean="0">
                <a:latin typeface="Helvetica" pitchFamily="34" charset="0"/>
                <a:cs typeface="Helvetica" pitchFamily="34" charset="0"/>
              </a:rPr>
              <a:t>Drippy</a:t>
            </a:r>
            <a:r>
              <a:rPr lang="en-US" sz="1400" dirty="0" smtClean="0">
                <a:latin typeface="Helvetica" pitchFamily="34" charset="0"/>
                <a:cs typeface="Helvetica" pitchFamily="34" charset="0"/>
              </a:rPr>
              <a:t>, the reader learns why a rainforest is the best habitat.</a:t>
            </a:r>
          </a:p>
          <a:p>
            <a:pPr marL="834940" indent="-361417">
              <a:buFont typeface="+mj-lt"/>
              <a:buAutoNum type="alphaUcPeriod"/>
            </a:pPr>
            <a:endParaRPr lang="en-US" sz="1400" dirty="0">
              <a:latin typeface="Helvetica" pitchFamily="34" charset="0"/>
              <a:cs typeface="Helvetica" pitchFamily="34" charset="0"/>
            </a:endParaRPr>
          </a:p>
          <a:p>
            <a:pPr marL="834940" indent="-361417">
              <a:buFont typeface="+mj-lt"/>
              <a:buAutoNum type="alphaUcPeriod"/>
            </a:pPr>
            <a:r>
              <a:rPr lang="en-US" sz="1400" dirty="0" smtClean="0">
                <a:latin typeface="Helvetica" pitchFamily="34" charset="0"/>
                <a:cs typeface="Helvetica" pitchFamily="34" charset="0"/>
              </a:rPr>
              <a:t>The reader learns where animals live and why in </a:t>
            </a:r>
            <a:r>
              <a:rPr lang="en-US" sz="1400" i="1" u="sng" dirty="0" smtClean="0">
                <a:latin typeface="Helvetica" pitchFamily="34" charset="0"/>
                <a:cs typeface="Helvetica" pitchFamily="34" charset="0"/>
              </a:rPr>
              <a:t>Rainforest Home</a:t>
            </a:r>
            <a:r>
              <a:rPr lang="en-US" sz="1400" dirty="0" smtClean="0">
                <a:latin typeface="Helvetica" pitchFamily="34" charset="0"/>
                <a:cs typeface="Helvetica" pitchFamily="34" charset="0"/>
              </a:rPr>
              <a:t>, while in </a:t>
            </a:r>
            <a:r>
              <a:rPr lang="en-US" sz="1400" i="1" u="sng" dirty="0" smtClean="0">
                <a:latin typeface="Helvetica" pitchFamily="34" charset="0"/>
                <a:cs typeface="Helvetica" pitchFamily="34" charset="0"/>
              </a:rPr>
              <a:t>Drippy</a:t>
            </a:r>
            <a:r>
              <a:rPr lang="en-US" sz="1400" dirty="0" smtClean="0">
                <a:latin typeface="Helvetica" pitchFamily="34" charset="0"/>
                <a:cs typeface="Helvetica" pitchFamily="34" charset="0"/>
              </a:rPr>
              <a:t>, there is a sense of understanding how wet a rainforest can be.</a:t>
            </a:r>
          </a:p>
          <a:p>
            <a:pPr marL="834940" indent="-361417">
              <a:buFont typeface="+mj-lt"/>
              <a:buAutoNum type="alphaUcPeriod"/>
            </a:pPr>
            <a:endParaRPr lang="en-US" sz="1400" dirty="0">
              <a:latin typeface="Helvetica" pitchFamily="34" charset="0"/>
              <a:cs typeface="Helvetica" pitchFamily="34" charset="0"/>
            </a:endParaRPr>
          </a:p>
          <a:p>
            <a:pPr marL="834940" indent="-361417">
              <a:buFont typeface="+mj-lt"/>
              <a:buAutoNum type="alphaUcPeriod"/>
            </a:pPr>
            <a:r>
              <a:rPr lang="en-US" sz="1400" dirty="0" smtClean="0">
                <a:latin typeface="Helvetica" pitchFamily="34" charset="0"/>
                <a:cs typeface="Helvetica" pitchFamily="34" charset="0"/>
              </a:rPr>
              <a:t>The reader can imagine how an ocelot would live in different habitats in </a:t>
            </a:r>
            <a:r>
              <a:rPr lang="en-US" sz="1400" i="1" u="sng" dirty="0" smtClean="0">
                <a:latin typeface="Helvetica" pitchFamily="34" charset="0"/>
                <a:cs typeface="Helvetica" pitchFamily="34" charset="0"/>
              </a:rPr>
              <a:t>Rainforest Home</a:t>
            </a:r>
            <a:r>
              <a:rPr lang="en-US" sz="1400" dirty="0" smtClean="0">
                <a:latin typeface="Helvetica" pitchFamily="34" charset="0"/>
                <a:cs typeface="Helvetica" pitchFamily="34" charset="0"/>
              </a:rPr>
              <a:t>, while in </a:t>
            </a:r>
            <a:r>
              <a:rPr lang="en-US" sz="1400" i="1" u="sng" dirty="0" smtClean="0">
                <a:latin typeface="Helvetica" pitchFamily="34" charset="0"/>
                <a:cs typeface="Helvetica" pitchFamily="34" charset="0"/>
              </a:rPr>
              <a:t>Drippy</a:t>
            </a:r>
            <a:r>
              <a:rPr lang="en-US" sz="1400" dirty="0" smtClean="0">
                <a:latin typeface="Helvetica" pitchFamily="34" charset="0"/>
                <a:cs typeface="Helvetica" pitchFamily="34" charset="0"/>
              </a:rPr>
              <a:t>, the reader learns about tree frogs.</a:t>
            </a:r>
            <a:endParaRPr lang="en-US" sz="1400" dirty="0">
              <a:latin typeface="Helvetica" pitchFamily="34" charset="0"/>
              <a:cs typeface="Helvetica" pitchFamily="34" charset="0"/>
            </a:endParaRPr>
          </a:p>
        </p:txBody>
      </p:sp>
      <p:sp>
        <p:nvSpPr>
          <p:cNvPr id="8" name="Rectangle 7"/>
          <p:cNvSpPr/>
          <p:nvPr/>
        </p:nvSpPr>
        <p:spPr>
          <a:xfrm>
            <a:off x="910571" y="5641957"/>
            <a:ext cx="6135435" cy="2688200"/>
          </a:xfrm>
          <a:prstGeom prst="rect">
            <a:avLst/>
          </a:prstGeom>
        </p:spPr>
        <p:txBody>
          <a:bodyPr wrap="square" lIns="101881" tIns="50941" rIns="101881" bIns="50941">
            <a:spAutoFit/>
          </a:bodyPr>
          <a:lstStyle/>
          <a:p>
            <a:pPr marL="361417" indent="-361417">
              <a:buAutoNum type="arabicPeriod" startAt="6"/>
            </a:pPr>
            <a:r>
              <a:rPr lang="en-US" sz="1400" b="1" dirty="0" smtClean="0">
                <a:latin typeface="Helvetica" pitchFamily="34" charset="0"/>
                <a:cs typeface="Helvetica" pitchFamily="34" charset="0"/>
              </a:rPr>
              <a:t>After the ocelot’s point of view changes in </a:t>
            </a:r>
            <a:r>
              <a:rPr lang="en-US" sz="1400" b="1" i="1" u="sng" dirty="0" smtClean="0">
                <a:latin typeface="Helvetica" pitchFamily="34" charset="0"/>
                <a:cs typeface="Helvetica" pitchFamily="34" charset="0"/>
              </a:rPr>
              <a:t>Rainforest Home</a:t>
            </a:r>
            <a:r>
              <a:rPr lang="en-US" sz="1400" b="1" dirty="0" smtClean="0">
                <a:latin typeface="Helvetica" pitchFamily="34" charset="0"/>
                <a:cs typeface="Helvetica" pitchFamily="34" charset="0"/>
              </a:rPr>
              <a:t>, it learns to love the rainforest.  Based on the poem </a:t>
            </a:r>
            <a:r>
              <a:rPr lang="en-US" sz="1400" b="1" i="1" u="sng" dirty="0" smtClean="0">
                <a:latin typeface="Helvetica" pitchFamily="34" charset="0"/>
                <a:cs typeface="Helvetica" pitchFamily="34" charset="0"/>
              </a:rPr>
              <a:t>Drippy</a:t>
            </a:r>
            <a:r>
              <a:rPr lang="en-US" sz="1400" b="1" dirty="0" smtClean="0">
                <a:latin typeface="Helvetica" pitchFamily="34" charset="0"/>
                <a:cs typeface="Helvetica" pitchFamily="34" charset="0"/>
              </a:rPr>
              <a:t>, what other things could the ocelot learn to love about the rainforest that are not mentioned in </a:t>
            </a:r>
            <a:r>
              <a:rPr lang="en-US" sz="1400" b="1" i="1" u="sng" dirty="0" smtClean="0">
                <a:latin typeface="Helvetica" pitchFamily="34" charset="0"/>
                <a:cs typeface="Helvetica" pitchFamily="34" charset="0"/>
              </a:rPr>
              <a:t>Rainforest Home</a:t>
            </a:r>
            <a:r>
              <a:rPr lang="en-US" sz="1400" b="1" dirty="0" smtClean="0">
                <a:latin typeface="Helvetica" pitchFamily="34" charset="0"/>
                <a:cs typeface="Helvetica" pitchFamily="34" charset="0"/>
              </a:rPr>
              <a:t>?</a:t>
            </a:r>
          </a:p>
          <a:p>
            <a:pPr marL="361417" indent="-361417">
              <a:buAutoNum type="arabicPeriod" startAt="6"/>
            </a:pPr>
            <a:endParaRPr lang="en-US" sz="1400" dirty="0">
              <a:latin typeface="Helvetica" pitchFamily="34" charset="0"/>
              <a:cs typeface="Helvetica" pitchFamily="34" charset="0"/>
            </a:endParaRPr>
          </a:p>
          <a:p>
            <a:pPr marL="834940" indent="-361417">
              <a:buFont typeface="+mj-lt"/>
              <a:buAutoNum type="alphaUcPeriod"/>
            </a:pPr>
            <a:r>
              <a:rPr lang="en-US" sz="1400" dirty="0" smtClean="0">
                <a:latin typeface="Helvetica" pitchFamily="34" charset="0"/>
                <a:cs typeface="Helvetica" pitchFamily="34" charset="0"/>
              </a:rPr>
              <a:t>rain and mist</a:t>
            </a:r>
          </a:p>
          <a:p>
            <a:pPr marL="834940" indent="-361417">
              <a:buFont typeface="+mj-lt"/>
              <a:buAutoNum type="alphaUcPeriod"/>
            </a:pPr>
            <a:endParaRPr lang="en-US" sz="1400" dirty="0">
              <a:latin typeface="Helvetica" pitchFamily="34" charset="0"/>
              <a:cs typeface="Helvetica" pitchFamily="34" charset="0"/>
            </a:endParaRPr>
          </a:p>
          <a:p>
            <a:pPr marL="834940" indent="-361417">
              <a:buFont typeface="+mj-lt"/>
              <a:buAutoNum type="alphaUcPeriod"/>
            </a:pPr>
            <a:r>
              <a:rPr lang="en-US" sz="1400" dirty="0" smtClean="0">
                <a:latin typeface="Helvetica" pitchFamily="34" charset="0"/>
                <a:cs typeface="Helvetica" pitchFamily="34" charset="0"/>
              </a:rPr>
              <a:t>smells and plants</a:t>
            </a:r>
          </a:p>
          <a:p>
            <a:pPr marL="834940" indent="-361417">
              <a:buFont typeface="+mj-lt"/>
              <a:buAutoNum type="alphaUcPeriod"/>
            </a:pPr>
            <a:endParaRPr lang="en-US" sz="1400" dirty="0">
              <a:latin typeface="Helvetica" pitchFamily="34" charset="0"/>
              <a:cs typeface="Helvetica" pitchFamily="34" charset="0"/>
            </a:endParaRPr>
          </a:p>
          <a:p>
            <a:pPr marL="834940" indent="-361417">
              <a:buFont typeface="+mj-lt"/>
              <a:buAutoNum type="alphaUcPeriod"/>
            </a:pPr>
            <a:r>
              <a:rPr lang="en-US" sz="1400" dirty="0" smtClean="0">
                <a:latin typeface="Helvetica" pitchFamily="34" charset="0"/>
                <a:cs typeface="Helvetica" pitchFamily="34" charset="0"/>
              </a:rPr>
              <a:t>chatter, noises, and sounds</a:t>
            </a:r>
          </a:p>
          <a:p>
            <a:pPr marL="834940" indent="-361417">
              <a:buFont typeface="+mj-lt"/>
              <a:buAutoNum type="alphaUcPeriod"/>
            </a:pPr>
            <a:endParaRPr lang="en-US" sz="1400" dirty="0">
              <a:latin typeface="Helvetica" pitchFamily="34" charset="0"/>
              <a:cs typeface="Helvetica" pitchFamily="34" charset="0"/>
            </a:endParaRPr>
          </a:p>
          <a:p>
            <a:pPr marL="834940" indent="-361417">
              <a:buFont typeface="+mj-lt"/>
              <a:buAutoNum type="alphaUcPeriod"/>
            </a:pPr>
            <a:r>
              <a:rPr lang="en-US" sz="1400" dirty="0" smtClean="0">
                <a:latin typeface="Helvetica" pitchFamily="34" charset="0"/>
                <a:cs typeface="Helvetica" pitchFamily="34" charset="0"/>
              </a:rPr>
              <a:t>bugs, birds, and furry things</a:t>
            </a:r>
            <a:endParaRPr lang="en-US" sz="1400" dirty="0">
              <a:latin typeface="Helvetica" pitchFamily="34" charset="0"/>
              <a:cs typeface="Helvetica" pitchFamily="34" charset="0"/>
            </a:endParaRPr>
          </a:p>
        </p:txBody>
      </p:sp>
      <p:cxnSp>
        <p:nvCxnSpPr>
          <p:cNvPr id="10" name="Straight Connector 9"/>
          <p:cNvCxnSpPr/>
          <p:nvPr/>
        </p:nvCxnSpPr>
        <p:spPr>
          <a:xfrm>
            <a:off x="410116" y="5105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1180634" y="802449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1204628" y="673990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1195884" y="720549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1193112" y="761029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1228467" y="2819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1228467" y="1143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1227889" y="1981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1227889" y="3657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59915933"/>
              </p:ext>
            </p:extLst>
          </p:nvPr>
        </p:nvGraphicFramePr>
        <p:xfrm>
          <a:off x="5384155" y="4346939"/>
          <a:ext cx="1661177" cy="609600"/>
        </p:xfrm>
        <a:graphic>
          <a:graphicData uri="http://schemas.openxmlformats.org/drawingml/2006/table">
            <a:tbl>
              <a:tblPr firstRow="1" firstCol="1" bandRow="1"/>
              <a:tblGrid>
                <a:gridCol w="1661177"/>
              </a:tblGrid>
              <a:tr h="44958">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RL.4.9        DOK </a:t>
                      </a:r>
                      <a:r>
                        <a:rPr lang="en-US" sz="800" b="1" dirty="0">
                          <a:solidFill>
                            <a:srgbClr val="000000"/>
                          </a:solidFill>
                          <a:effectLst/>
                          <a:latin typeface="Calibri"/>
                          <a:ea typeface="Times New Roman"/>
                          <a:cs typeface="Times New Roman"/>
                        </a:rPr>
                        <a:t>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5031" marR="3503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BD4B4"/>
                    </a:solidFill>
                  </a:tcPr>
                </a:tc>
              </a:tr>
              <a:tr h="98476">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Categorize the pattern of events seen in two or more stories, myths or traditional literature from different </a:t>
                      </a:r>
                      <a:r>
                        <a:rPr lang="en-US" sz="800" b="0" dirty="0" smtClean="0">
                          <a:solidFill>
                            <a:srgbClr val="000000"/>
                          </a:solidFill>
                          <a:effectLst/>
                          <a:latin typeface="Calibri"/>
                          <a:ea typeface="Times New Roman"/>
                          <a:cs typeface="Times New Roman"/>
                        </a:rPr>
                        <a:t>cultures.</a:t>
                      </a:r>
                      <a:endParaRPr lang="en-US" sz="800" b="0" dirty="0">
                        <a:effectLst/>
                        <a:latin typeface="Calibri"/>
                        <a:ea typeface="Calibri"/>
                        <a:cs typeface="Times New Roman"/>
                      </a:endParaRPr>
                    </a:p>
                  </a:txBody>
                  <a:tcPr marL="35031" marR="3503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7835178"/>
              </p:ext>
            </p:extLst>
          </p:nvPr>
        </p:nvGraphicFramePr>
        <p:xfrm>
          <a:off x="5334000" y="8382000"/>
          <a:ext cx="1857375" cy="628777"/>
        </p:xfrm>
        <a:graphic>
          <a:graphicData uri="http://schemas.openxmlformats.org/drawingml/2006/table">
            <a:tbl>
              <a:tblPr firstRow="1" firstCol="1" bandRow="1"/>
              <a:tblGrid>
                <a:gridCol w="1857375"/>
              </a:tblGrid>
              <a:tr h="141097">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RL.4.9        DOK </a:t>
                      </a:r>
                      <a:r>
                        <a:rPr lang="en-US" sz="800" b="1" dirty="0">
                          <a:solidFill>
                            <a:srgbClr val="000000"/>
                          </a:solidFill>
                          <a:effectLst/>
                          <a:latin typeface="Calibri"/>
                          <a:ea typeface="Times New Roman"/>
                          <a:cs typeface="Times New Roman"/>
                        </a:rPr>
                        <a:t>3 - </a:t>
                      </a:r>
                      <a:r>
                        <a:rPr lang="en-US" sz="800" b="1" dirty="0" err="1">
                          <a:solidFill>
                            <a:srgbClr val="000000"/>
                          </a:solidFill>
                          <a:effectLst/>
                          <a:latin typeface="Calibri"/>
                          <a:ea typeface="Times New Roman"/>
                          <a:cs typeface="Times New Roman"/>
                        </a:rPr>
                        <a:t>Cv</a:t>
                      </a:r>
                      <a:endParaRPr lang="en-US" sz="800" dirty="0">
                        <a:effectLst/>
                        <a:latin typeface="Calibri"/>
                        <a:ea typeface="Calibri"/>
                        <a:cs typeface="Times New Roman"/>
                      </a:endParaRPr>
                    </a:p>
                  </a:txBody>
                  <a:tcPr marL="35031" marR="3503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6D9F1"/>
                    </a:solidFill>
                  </a:tcPr>
                </a:tc>
              </a:tr>
              <a:tr h="98476">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Arial"/>
                        </a:rPr>
                        <a:t>Identify </a:t>
                      </a:r>
                      <a:r>
                        <a:rPr lang="en-US" sz="800" b="0" u="sng" dirty="0">
                          <a:solidFill>
                            <a:srgbClr val="000000"/>
                          </a:solidFill>
                          <a:effectLst/>
                          <a:latin typeface="Calibri"/>
                          <a:ea typeface="Times New Roman"/>
                          <a:cs typeface="Arial"/>
                        </a:rPr>
                        <a:t>similar</a:t>
                      </a:r>
                      <a:r>
                        <a:rPr lang="en-US" sz="800" b="0" dirty="0">
                          <a:solidFill>
                            <a:srgbClr val="000000"/>
                          </a:solidFill>
                          <a:effectLst/>
                          <a:latin typeface="Calibri"/>
                          <a:ea typeface="Times New Roman"/>
                          <a:cs typeface="Arial"/>
                        </a:rPr>
                        <a:t> topics or themes between selected</a:t>
                      </a:r>
                      <a:r>
                        <a:rPr lang="en-US" sz="800" b="0" dirty="0">
                          <a:solidFill>
                            <a:srgbClr val="000000"/>
                          </a:solidFill>
                          <a:effectLst/>
                          <a:latin typeface="Calibri"/>
                          <a:ea typeface="Times New Roman"/>
                          <a:cs typeface="Times New Roman"/>
                        </a:rPr>
                        <a:t> stories, myths, or traditional literature from different cultures (compare a topic or theme using a Venn diagram).</a:t>
                      </a:r>
                      <a:endParaRPr lang="en-US" sz="800" b="0" dirty="0">
                        <a:effectLst/>
                        <a:latin typeface="Calibri"/>
                        <a:ea typeface="Calibri"/>
                        <a:cs typeface="Times New Roman"/>
                      </a:endParaRPr>
                    </a:p>
                  </a:txBody>
                  <a:tcPr marL="35031" marR="3503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26697735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804634133"/>
              </p:ext>
            </p:extLst>
          </p:nvPr>
        </p:nvGraphicFramePr>
        <p:xfrm>
          <a:off x="304800" y="280713"/>
          <a:ext cx="7086600" cy="3549747"/>
        </p:xfrm>
        <a:graphic>
          <a:graphicData uri="http://schemas.openxmlformats.org/drawingml/2006/table">
            <a:tbl>
              <a:tblPr firstRow="1" bandRow="1">
                <a:tableStyleId>{5940675A-B579-460E-94D1-54222C63F5DA}</a:tableStyleId>
              </a:tblPr>
              <a:tblGrid>
                <a:gridCol w="7086600"/>
              </a:tblGrid>
              <a:tr h="709887">
                <a:tc>
                  <a:txBody>
                    <a:bodyPr/>
                    <a:lstStyle/>
                    <a:p>
                      <a:pPr marL="341313" marR="0" indent="-287338" algn="l" defTabSz="1018824" rtl="0" eaLnBrk="1" fontAlgn="auto" latinLnBrk="0" hangingPunct="1">
                        <a:lnSpc>
                          <a:spcPct val="100000"/>
                        </a:lnSpc>
                        <a:spcBef>
                          <a:spcPts val="0"/>
                        </a:spcBef>
                        <a:spcAft>
                          <a:spcPts val="0"/>
                        </a:spcAft>
                        <a:buClrTx/>
                        <a:buSzTx/>
                        <a:buFontTx/>
                        <a:buAutoNum type="arabicPeriod" startAt="7"/>
                        <a:tabLst/>
                        <a:defRPr/>
                      </a:pPr>
                      <a:r>
                        <a:rPr lang="en-US" sz="1400" b="1" baseline="0" dirty="0" smtClean="0">
                          <a:solidFill>
                            <a:schemeClr val="tx1"/>
                          </a:solidFill>
                        </a:rPr>
                        <a:t>Explain how each text, </a:t>
                      </a:r>
                      <a:r>
                        <a:rPr lang="en-US" sz="1400" b="1" i="1" u="sng" baseline="0" dirty="0" smtClean="0">
                          <a:solidFill>
                            <a:schemeClr val="tx1"/>
                          </a:solidFill>
                        </a:rPr>
                        <a:t>Rainforest Home</a:t>
                      </a:r>
                      <a:r>
                        <a:rPr lang="en-US" sz="1400" b="1" baseline="0" dirty="0" smtClean="0">
                          <a:solidFill>
                            <a:schemeClr val="tx1"/>
                          </a:solidFill>
                        </a:rPr>
                        <a:t> and </a:t>
                      </a:r>
                      <a:r>
                        <a:rPr lang="en-US" sz="1400" b="1" i="1" u="sng" baseline="0" dirty="0" smtClean="0">
                          <a:solidFill>
                            <a:schemeClr val="tx1"/>
                          </a:solidFill>
                        </a:rPr>
                        <a:t>Drippy</a:t>
                      </a:r>
                      <a:r>
                        <a:rPr lang="en-US" sz="1400" b="1" baseline="0" dirty="0" smtClean="0">
                          <a:solidFill>
                            <a:schemeClr val="tx1"/>
                          </a:solidFill>
                        </a:rPr>
                        <a:t>, is or is not like a fable. Use details and examples from both texts.</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178145619"/>
              </p:ext>
            </p:extLst>
          </p:nvPr>
        </p:nvGraphicFramePr>
        <p:xfrm>
          <a:off x="5105400" y="3949670"/>
          <a:ext cx="2352040" cy="866171"/>
        </p:xfrm>
        <a:graphic>
          <a:graphicData uri="http://schemas.openxmlformats.org/drawingml/2006/table">
            <a:tbl>
              <a:tblPr firstRow="1" firstCol="1" bandRow="1"/>
              <a:tblGrid>
                <a:gridCol w="2352040"/>
              </a:tblGrid>
              <a:tr h="13465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RL.4.6  DOK </a:t>
                      </a:r>
                      <a:r>
                        <a:rPr lang="en-US" sz="800" b="1" dirty="0">
                          <a:solidFill>
                            <a:srgbClr val="000000"/>
                          </a:solidFill>
                          <a:effectLst/>
                          <a:latin typeface="Calibri"/>
                          <a:ea typeface="Times New Roman"/>
                          <a:cs typeface="Times New Roman"/>
                        </a:rPr>
                        <a:t>4 - SYU</a:t>
                      </a:r>
                      <a:endParaRPr lang="en-US" sz="800" dirty="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5B8B7"/>
                    </a:solidFill>
                  </a:tcPr>
                </a:tc>
              </a:tr>
              <a:tr h="563879">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Synthesize multiple accounts of first and third person narrations in order to compare and contrast points of view from which different stories are narrated (for a purpose or outcome – i.e., essay, etc</a:t>
                      </a:r>
                      <a:r>
                        <a:rPr lang="en-US" sz="800" b="0"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i="1" dirty="0" smtClean="0">
                          <a:solidFill>
                            <a:srgbClr val="FF0000"/>
                          </a:solidFill>
                          <a:effectLst/>
                          <a:latin typeface="Calibri"/>
                          <a:ea typeface="Times New Roman"/>
                          <a:cs typeface="Times New Roman"/>
                        </a:rPr>
                        <a:t>To be a true DOK-4 – this would involve a complete full composition.</a:t>
                      </a: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42740203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50712854"/>
              </p:ext>
            </p:extLst>
          </p:nvPr>
        </p:nvGraphicFramePr>
        <p:xfrm>
          <a:off x="423862" y="2362200"/>
          <a:ext cx="7043738" cy="3897660"/>
        </p:xfrm>
        <a:graphic>
          <a:graphicData uri="http://schemas.openxmlformats.org/drawingml/2006/table">
            <a:tbl>
              <a:tblPr firstRow="1" bandRow="1">
                <a:tableStyleId>{5940675A-B579-460E-94D1-54222C63F5DA}</a:tableStyleId>
              </a:tblPr>
              <a:tblGrid>
                <a:gridCol w="7043738"/>
              </a:tblGrid>
              <a:tr h="380112">
                <a:tc>
                  <a:txBody>
                    <a:bodyPr/>
                    <a:lstStyle/>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rPr>
                        <a:t>8.   Which literary devices (in the chart above) does the author use in </a:t>
                      </a:r>
                      <a:r>
                        <a:rPr lang="en-US" sz="1400" b="1" i="1" u="sng" dirty="0" smtClean="0">
                          <a:solidFill>
                            <a:schemeClr val="tx1"/>
                          </a:solidFill>
                        </a:rPr>
                        <a:t>Rainforest</a:t>
                      </a:r>
                      <a:r>
                        <a:rPr lang="en-US" sz="1400" b="1" i="1" u="sng" baseline="0" dirty="0" smtClean="0">
                          <a:solidFill>
                            <a:schemeClr val="tx1"/>
                          </a:solidFill>
                        </a:rPr>
                        <a:t> Home</a:t>
                      </a:r>
                      <a:r>
                        <a:rPr lang="en-US" sz="1400" b="1" baseline="0" dirty="0" smtClean="0">
                          <a:solidFill>
                            <a:schemeClr val="tx1"/>
                          </a:solidFill>
                        </a:rPr>
                        <a:t> and </a:t>
                      </a:r>
                      <a:r>
                        <a:rPr lang="en-US" sz="1400" b="1" i="1" u="sng" baseline="0" dirty="0" smtClean="0">
                          <a:solidFill>
                            <a:schemeClr val="tx1"/>
                          </a:solidFill>
                        </a:rPr>
                        <a:t>Drippy</a:t>
                      </a:r>
                      <a:r>
                        <a:rPr lang="en-US" sz="1400" b="1" baseline="0" dirty="0" smtClean="0">
                          <a:solidFill>
                            <a:schemeClr val="tx1"/>
                          </a:solidFill>
                        </a:rPr>
                        <a:t>? Why does the author use these devices?  Give an example from the text for each literary device used.</a:t>
                      </a:r>
                      <a:endParaRPr lang="en-US" sz="1400" b="1" dirty="0" smtClean="0">
                        <a:solidFill>
                          <a:schemeClr val="tx1"/>
                        </a:solidFill>
                        <a:latin typeface="+mn-lt"/>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665806505"/>
              </p:ext>
            </p:extLst>
          </p:nvPr>
        </p:nvGraphicFramePr>
        <p:xfrm>
          <a:off x="5181600" y="6248400"/>
          <a:ext cx="2354261" cy="561721"/>
        </p:xfrm>
        <a:graphic>
          <a:graphicData uri="http://schemas.openxmlformats.org/drawingml/2006/table">
            <a:tbl>
              <a:tblPr firstRow="1" firstCol="1" bandRow="1"/>
              <a:tblGrid>
                <a:gridCol w="2354261"/>
              </a:tblGrid>
              <a:tr h="141097">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Toward RL.4.9             DOK </a:t>
                      </a:r>
                      <a:r>
                        <a:rPr lang="en-US" sz="800" b="1" dirty="0">
                          <a:solidFill>
                            <a:srgbClr val="000000"/>
                          </a:solidFill>
                          <a:effectLst/>
                          <a:latin typeface="Calibri"/>
                          <a:ea typeface="Times New Roman"/>
                          <a:cs typeface="Times New Roman"/>
                        </a:rPr>
                        <a:t>3 - ANA</a:t>
                      </a:r>
                      <a:endParaRPr lang="en-US" sz="800" dirty="0">
                        <a:effectLst/>
                        <a:latin typeface="Calibri"/>
                        <a:ea typeface="Calibri"/>
                        <a:cs typeface="Times New Roman"/>
                      </a:endParaRPr>
                    </a:p>
                  </a:txBody>
                  <a:tcPr marL="35031" marR="3503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36042">
                <a:tc>
                  <a:txBody>
                    <a:bodyPr/>
                    <a:lstStyle/>
                    <a:p>
                      <a:pPr marL="0" marR="0" algn="l">
                        <a:lnSpc>
                          <a:spcPct val="115000"/>
                        </a:lnSpc>
                        <a:spcBef>
                          <a:spcPts val="0"/>
                        </a:spcBef>
                        <a:spcAft>
                          <a:spcPts val="1200"/>
                        </a:spcAft>
                      </a:pPr>
                      <a:r>
                        <a:rPr lang="en-US" sz="800" b="1" dirty="0">
                          <a:solidFill>
                            <a:srgbClr val="000000"/>
                          </a:solidFill>
                          <a:effectLst/>
                          <a:latin typeface="Calibri"/>
                          <a:ea typeface="Times New Roman"/>
                          <a:cs typeface="Times New Roman"/>
                        </a:rPr>
                        <a:t>Analyze author’s craft in stories, myths, or traditional literature from different cultures ( is the author using personification?  hyperbole? suspense? flashback?).</a:t>
                      </a:r>
                      <a:endParaRPr lang="en-US" sz="800" dirty="0">
                        <a:effectLst/>
                        <a:latin typeface="Calibri"/>
                        <a:ea typeface="Calibri"/>
                        <a:cs typeface="Times New Roman"/>
                      </a:endParaRPr>
                    </a:p>
                  </a:txBody>
                  <a:tcPr marL="35031" marR="3503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878443386"/>
              </p:ext>
            </p:extLst>
          </p:nvPr>
        </p:nvGraphicFramePr>
        <p:xfrm>
          <a:off x="381000" y="304800"/>
          <a:ext cx="6934200" cy="1991360"/>
        </p:xfrm>
        <a:graphic>
          <a:graphicData uri="http://schemas.openxmlformats.org/drawingml/2006/table">
            <a:tbl>
              <a:tblPr firstRow="1" bandRow="1">
                <a:tableStyleId>{5940675A-B579-460E-94D1-54222C63F5DA}</a:tableStyleId>
              </a:tblPr>
              <a:tblGrid>
                <a:gridCol w="1371600"/>
                <a:gridCol w="5562600"/>
              </a:tblGrid>
              <a:tr h="370840">
                <a:tc gridSpan="2">
                  <a:txBody>
                    <a:bodyPr/>
                    <a:lstStyle/>
                    <a:p>
                      <a:pPr algn="ctr"/>
                      <a:r>
                        <a:rPr lang="en-US" sz="1400" b="1" dirty="0" smtClean="0"/>
                        <a:t>Description as a Literary Device</a:t>
                      </a:r>
                      <a:endParaRPr lang="en-US" sz="1400" b="1" dirty="0"/>
                    </a:p>
                  </a:txBody>
                  <a:tcPr anchor="ctr">
                    <a:solidFill>
                      <a:schemeClr val="bg2"/>
                    </a:solidFill>
                  </a:tcPr>
                </a:tc>
                <a:tc hMerge="1">
                  <a:txBody>
                    <a:bodyPr/>
                    <a:lstStyle/>
                    <a:p>
                      <a:endParaRPr lang="en-US" sz="1400" b="1" dirty="0"/>
                    </a:p>
                  </a:txBody>
                  <a:tcPr>
                    <a:solidFill>
                      <a:schemeClr val="bg1"/>
                    </a:solidFill>
                  </a:tcPr>
                </a:tc>
              </a:tr>
              <a:tr h="370840">
                <a:tc>
                  <a:txBody>
                    <a:bodyPr/>
                    <a:lstStyle/>
                    <a:p>
                      <a:r>
                        <a:rPr lang="en-US" sz="1400" b="1" dirty="0" smtClean="0"/>
                        <a:t>Metaphor</a:t>
                      </a:r>
                      <a:endParaRPr lang="en-US" sz="1400" b="1" dirty="0"/>
                    </a:p>
                  </a:txBody>
                  <a:tcPr anchor="ctr">
                    <a:solidFill>
                      <a:schemeClr val="bg1"/>
                    </a:solidFill>
                  </a:tcP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“Henry was a lion on the battlefield.” </a:t>
                      </a:r>
                      <a:r>
                        <a:rPr kumimoji="0" lang="en-US" sz="1400" b="1" i="0" u="none" strike="noStrike" kern="1200" cap="none" spc="0" normalizeH="0" baseline="0" noProof="0" dirty="0" smtClean="0">
                          <a:ln>
                            <a:noFill/>
                          </a:ln>
                          <a:solidFill>
                            <a:prstClr val="black"/>
                          </a:solidFill>
                          <a:effectLst/>
                          <a:uLnTx/>
                          <a:uFillTx/>
                          <a:latin typeface="+mn-lt"/>
                          <a:ea typeface="+mn-ea"/>
                          <a:cs typeface="+mn-cs"/>
                        </a:rPr>
                        <a:t>Henry is compared to a lion</a:t>
                      </a:r>
                      <a:r>
                        <a:rPr kumimoji="0" lang="en-US" sz="1400" b="0" i="0" u="none" strike="noStrike" kern="1200" cap="none" spc="0" normalizeH="0" baseline="0" noProof="0" dirty="0" smtClean="0">
                          <a:ln>
                            <a:noFill/>
                          </a:ln>
                          <a:solidFill>
                            <a:prstClr val="black"/>
                          </a:solidFill>
                          <a:effectLst/>
                          <a:uLnTx/>
                          <a:uFillTx/>
                          <a:latin typeface="+mn-lt"/>
                          <a:ea typeface="+mn-ea"/>
                          <a:cs typeface="+mn-cs"/>
                        </a:rPr>
                        <a:t>.</a:t>
                      </a:r>
                    </a:p>
                  </a:txBody>
                  <a:tcPr>
                    <a:solidFill>
                      <a:schemeClr val="bg1"/>
                    </a:solidFill>
                  </a:tcPr>
                </a:tc>
              </a:tr>
              <a:tr h="370840">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Personification</a:t>
                      </a:r>
                    </a:p>
                  </a:txBody>
                  <a:tcPr anchor="ctr">
                    <a:solidFill>
                      <a:schemeClr val="bg1"/>
                    </a:solidFill>
                  </a:tcP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“The raging winds”</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Wind is given the human trait of raging.</a:t>
                      </a:r>
                    </a:p>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The talkative cow”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An animal is given the human trait of talking.</a:t>
                      </a: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bg1"/>
                    </a:solidFill>
                  </a:tcPr>
                </a:tc>
              </a:tr>
              <a:tr h="370840">
                <a:tc>
                  <a:txBody>
                    <a:bodyPr/>
                    <a:lstStyle/>
                    <a:p>
                      <a:r>
                        <a:rPr lang="en-US" sz="1400" b="1" dirty="0" smtClean="0"/>
                        <a:t>Imagery</a:t>
                      </a:r>
                      <a:endParaRPr lang="en-US" sz="1400" b="1" dirty="0"/>
                    </a:p>
                  </a:txBody>
                  <a:tcPr anchor="ctr">
                    <a:solidFill>
                      <a:schemeClr val="bg1"/>
                    </a:solidFill>
                  </a:tcPr>
                </a:tc>
                <a:tc>
                  <a:txBody>
                    <a:bodyPr/>
                    <a:lstStyle/>
                    <a:p>
                      <a:r>
                        <a:rPr lang="en-US" sz="1400" dirty="0" smtClean="0"/>
                        <a:t>“The gushing brook stole its way down the lush green mountains, dotted with tiny flowers in a riot of colors and trees coming alive with gaily chirping birds.”  </a:t>
                      </a:r>
                      <a:r>
                        <a:rPr lang="en-US" sz="1400" b="1" dirty="0" smtClean="0"/>
                        <a:t>Imagery helps the reader to visualize the author’s words.</a:t>
                      </a:r>
                      <a:endParaRPr lang="en-US" sz="1400" b="1" dirty="0"/>
                    </a:p>
                  </a:txBody>
                  <a:tcPr>
                    <a:solidFill>
                      <a:schemeClr val="bg1"/>
                    </a:solidFill>
                  </a:tcPr>
                </a:tc>
              </a:tr>
            </a:tbl>
          </a:graphicData>
        </a:graphic>
      </p:graphicFrame>
    </p:spTree>
    <p:extLst>
      <p:ext uri="{BB962C8B-B14F-4D97-AF65-F5344CB8AC3E}">
        <p14:creationId xmlns:p14="http://schemas.microsoft.com/office/powerpoint/2010/main" val="22147799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sp>
        <p:nvSpPr>
          <p:cNvPr id="2" name="Rectangle 1"/>
          <p:cNvSpPr/>
          <p:nvPr/>
        </p:nvSpPr>
        <p:spPr>
          <a:xfrm>
            <a:off x="323850" y="506600"/>
            <a:ext cx="6962775" cy="7083847"/>
          </a:xfrm>
          <a:prstGeom prst="rect">
            <a:avLst/>
          </a:prstGeom>
        </p:spPr>
        <p:txBody>
          <a:bodyPr wrap="square" lIns="96378" tIns="48189" rIns="96378" bIns="48189">
            <a:spAutoFit/>
          </a:bodyPr>
          <a:lstStyle/>
          <a:p>
            <a:pPr algn="ctr"/>
            <a:r>
              <a:rPr lang="en-US" sz="1300" b="1" u="sng" dirty="0"/>
              <a:t>The Amazon Rainforest</a:t>
            </a:r>
          </a:p>
          <a:p>
            <a:pPr algn="ctr"/>
            <a:r>
              <a:rPr lang="en-US" sz="1200" i="1" dirty="0"/>
              <a:t>By Nussbaum </a:t>
            </a:r>
          </a:p>
          <a:p>
            <a:endParaRPr lang="en-US" sz="1300" b="1" dirty="0"/>
          </a:p>
          <a:p>
            <a:r>
              <a:rPr lang="en-US" sz="1300" dirty="0"/>
              <a:t>The Amazon is the world's largest tropical rainforest. It covers an area of nearly 2.8 million square miles. That is nearly the size of Australia. The Amazon Rainforest gets its life from the Amazon River.  It is the world's second largest river. The river runs through the middle of the rainforest.  The water from the river collects in the rainforest. The vast forest has four layers.  Each layer has its own ecosystems of plants and animals.</a:t>
            </a:r>
          </a:p>
          <a:p>
            <a:endParaRPr lang="en-US" sz="1300" dirty="0"/>
          </a:p>
          <a:p>
            <a:r>
              <a:rPr lang="en-US" sz="1300" b="1" u="sng" dirty="0"/>
              <a:t>The Forest Floor</a:t>
            </a:r>
          </a:p>
          <a:p>
            <a:r>
              <a:rPr lang="en-US" sz="1300" dirty="0"/>
              <a:t>The forest floor is the lowest layer.  The air is still because little or no wind can reach this layer.  Only two percent of the sunlight from the top layers reaches the floor, so very few plants grow here. The forest floor is rich with rotting vegetation. When it rots it makes nutrients that mix with the soil. Tree roots stay close to these nutrients. Earthworms use these nutrients for food.</a:t>
            </a:r>
          </a:p>
          <a:p>
            <a:endParaRPr lang="en-US" sz="1300" dirty="0"/>
          </a:p>
          <a:p>
            <a:r>
              <a:rPr lang="en-US" sz="1300" b="1" u="sng" dirty="0"/>
              <a:t>The Understory </a:t>
            </a:r>
          </a:p>
          <a:p>
            <a:r>
              <a:rPr lang="en-US" sz="1300" dirty="0"/>
              <a:t>The understory is the layer above the forest floor. It is much like the forest floor. Only about five percent of the sunlight reaches the understory. Many of the plants in the understory have large, wide leaves that soak up as much sunlight as possible. The understory is so thick that the air stays very still. Without wind the plants rely on insects and animals to pollinate their flowers.</a:t>
            </a:r>
          </a:p>
          <a:p>
            <a:endParaRPr lang="en-US" sz="1300" dirty="0"/>
          </a:p>
          <a:p>
            <a:r>
              <a:rPr lang="en-US" sz="1300" b="1" u="sng" dirty="0"/>
              <a:t>The Canopy</a:t>
            </a:r>
          </a:p>
          <a:p>
            <a:r>
              <a:rPr lang="en-US" sz="1300" dirty="0"/>
              <a:t>The layer above the understory is the canopy. This is where much of the action in the rainforest occurs. Many canopy leaves form "drip tips." Drip tips allow water to flow off the leaves. This way moss can’t grow on the leaves.  Leaves in the canopy are very thick and filter about 80 percent of the sunlight. The canopy is where most of the rainforest's fruits and flowers grow. Cup-like plants, provide drinking pools for animals and breeding locations for tree frogs.</a:t>
            </a:r>
          </a:p>
          <a:p>
            <a:endParaRPr lang="en-US" sz="1300" dirty="0"/>
          </a:p>
          <a:p>
            <a:r>
              <a:rPr lang="en-US" sz="1300" b="1" u="sng" dirty="0"/>
              <a:t>The Emergent or Top Layer </a:t>
            </a:r>
          </a:p>
          <a:p>
            <a:r>
              <a:rPr lang="en-US" sz="1300" dirty="0"/>
              <a:t>The emergent layer is above the canopy. It is the top layer of the rainforest. Trees in the emergent layer break through the canopy. These trees can be as tall as 200 feet high. Leaves in the emergent layer are small. They are covered with wax to hold water. Seeds are blown to other parts of the forest. Trees which rise to the emergent layer are huge. Many are braced by powerful strong roots. Trunks can be 16 feet wide. Many animals that live in the emergent layer never touch the ground. </a:t>
            </a:r>
          </a:p>
          <a:p>
            <a:endParaRPr lang="en-US" sz="1300" dirty="0"/>
          </a:p>
        </p:txBody>
      </p:sp>
      <p:sp>
        <p:nvSpPr>
          <p:cNvPr id="5" name="TextBox 4"/>
          <p:cNvSpPr txBox="1"/>
          <p:nvPr/>
        </p:nvSpPr>
        <p:spPr>
          <a:xfrm>
            <a:off x="5622235" y="228600"/>
            <a:ext cx="1828800"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800" dirty="0" smtClean="0">
                <a:latin typeface="Helvetica" panose="020B0604020202020204" pitchFamily="34" charset="0"/>
                <a:cs typeface="Helvetica" panose="020B0604020202020204" pitchFamily="34" charset="0"/>
              </a:rPr>
              <a:t>Grade Level: 5.1</a:t>
            </a:r>
          </a:p>
          <a:p>
            <a:r>
              <a:rPr lang="en-US" sz="800" dirty="0" smtClean="0">
                <a:latin typeface="Helvetica" panose="020B0604020202020204" pitchFamily="34" charset="0"/>
                <a:cs typeface="Helvetica" panose="020B0604020202020204" pitchFamily="34" charset="0"/>
              </a:rPr>
              <a:t>Lexile Measure: 680L</a:t>
            </a:r>
          </a:p>
          <a:p>
            <a:r>
              <a:rPr lang="en-US" sz="800" dirty="0" smtClean="0">
                <a:latin typeface="Helvetica" panose="020B0604020202020204" pitchFamily="34" charset="0"/>
                <a:cs typeface="Helvetica" panose="020B0604020202020204" pitchFamily="34" charset="0"/>
              </a:rPr>
              <a:t>Mean Sentence Length: 9.93</a:t>
            </a:r>
          </a:p>
          <a:p>
            <a:r>
              <a:rPr lang="en-US" sz="800" dirty="0" smtClean="0">
                <a:latin typeface="Helvetica" panose="020B0604020202020204" pitchFamily="34" charset="0"/>
                <a:cs typeface="Helvetica" panose="020B0604020202020204" pitchFamily="34" charset="0"/>
              </a:rPr>
              <a:t>Mean Log Word Frequency: 3.50</a:t>
            </a:r>
          </a:p>
          <a:p>
            <a:r>
              <a:rPr lang="en-US" sz="800" dirty="0" smtClean="0">
                <a:latin typeface="Helvetica" panose="020B0604020202020204" pitchFamily="34" charset="0"/>
                <a:cs typeface="Helvetica" panose="020B0604020202020204" pitchFamily="34" charset="0"/>
              </a:rPr>
              <a:t>Word Count: 407</a:t>
            </a:r>
            <a:endParaRPr lang="en-US" sz="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981738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sp>
        <p:nvSpPr>
          <p:cNvPr id="6" name="Rectangle 5"/>
          <p:cNvSpPr/>
          <p:nvPr/>
        </p:nvSpPr>
        <p:spPr>
          <a:xfrm>
            <a:off x="242887" y="558800"/>
            <a:ext cx="7367588" cy="7835111"/>
          </a:xfrm>
          <a:prstGeom prst="rect">
            <a:avLst/>
          </a:prstGeom>
        </p:spPr>
        <p:txBody>
          <a:bodyPr wrap="square" lIns="96378" tIns="48189" rIns="96378" bIns="48189">
            <a:spAutoFit/>
          </a:bodyPr>
          <a:lstStyle/>
          <a:p>
            <a:pPr algn="ctr"/>
            <a:r>
              <a:rPr lang="en-US" sz="1300" b="1" u="sng" dirty="0"/>
              <a:t>Experiencing a Rainforest</a:t>
            </a:r>
          </a:p>
          <a:p>
            <a:pPr algn="ctr">
              <a:tabLst>
                <a:tab pos="1387104" algn="l"/>
              </a:tabLst>
            </a:pPr>
            <a:r>
              <a:rPr lang="en-US" sz="1100" i="1" dirty="0"/>
              <a:t>Condensed from </a:t>
            </a:r>
            <a:r>
              <a:rPr lang="en-US" sz="1300" dirty="0"/>
              <a:t>A First-Hand Account By Leslie Taylor</a:t>
            </a:r>
          </a:p>
          <a:p>
            <a:endParaRPr lang="en-US" sz="1300" dirty="0"/>
          </a:p>
          <a:p>
            <a:r>
              <a:rPr lang="en-US" sz="1300" dirty="0"/>
              <a:t>There is just no way that you can really experience a rainforest without being in one.  No picture, film, movie, or book can really show you how it is. It can’t be described.  None of the pictures or videos I've taken even comes close to showing its true beauty. I wish I could record its true mystery and beauty for those that will never have the chance to experience it first-hand. </a:t>
            </a:r>
          </a:p>
          <a:p>
            <a:r>
              <a:rPr lang="en-US" sz="1300" dirty="0"/>
              <a:t> </a:t>
            </a:r>
          </a:p>
          <a:p>
            <a:r>
              <a:rPr lang="en-US" sz="1300" dirty="0"/>
              <a:t>The first thing that hits you when you step into the rainforest is the air. It's so heavy that it wraps around you. It is very still. In the heart of a rainforest there is little to no wind.  The endless green canopy of trees above protects you from wind. </a:t>
            </a:r>
          </a:p>
          <a:p>
            <a:endParaRPr lang="en-US" sz="1300" dirty="0"/>
          </a:p>
          <a:p>
            <a:r>
              <a:rPr lang="en-US" sz="1300" dirty="0"/>
              <a:t>In some places, the air stays so heavy with moisture that there is almost always a cloudy fog. The fog surrounds everything around you and earns the name as a "Cloud Forest.”</a:t>
            </a:r>
          </a:p>
          <a:p>
            <a:endParaRPr lang="en-US" sz="1300" dirty="0"/>
          </a:p>
          <a:p>
            <a:r>
              <a:rPr lang="en-US" sz="1300" dirty="0" smtClean="0"/>
              <a:t>And </a:t>
            </a:r>
            <a:r>
              <a:rPr lang="en-US" sz="1300" dirty="0"/>
              <a:t>yes, the jungle can be hot to some. It can be 100 degrees or a bit more above the trees where the sun is shining.  But 200 feet below the trees very little sunlight reaches down to the forest floor so it rarely rises above 80 degrees. </a:t>
            </a:r>
          </a:p>
          <a:p>
            <a:r>
              <a:rPr lang="en-US" sz="1300" dirty="0"/>
              <a:t> </a:t>
            </a:r>
          </a:p>
          <a:p>
            <a:r>
              <a:rPr lang="en-US" sz="1300" dirty="0"/>
              <a:t>The next thing you’ll see is the huge amount of different types of vegetation that surrounds you. All around you are shades of every color of green you could possibly imagine.</a:t>
            </a:r>
          </a:p>
          <a:p>
            <a:r>
              <a:rPr lang="en-US" sz="1300" dirty="0"/>
              <a:t> </a:t>
            </a:r>
          </a:p>
          <a:p>
            <a:r>
              <a:rPr lang="en-US" sz="1300" dirty="0"/>
              <a:t>It's an amazing display of nature.  Everything around you is living, breathing, growing, decaying and dying. You can actually watch some of the plants growing with your eyes. </a:t>
            </a:r>
          </a:p>
          <a:p>
            <a:r>
              <a:rPr lang="en-US" sz="1300" dirty="0"/>
              <a:t> </a:t>
            </a:r>
          </a:p>
          <a:p>
            <a:r>
              <a:rPr lang="en-US" sz="1300" dirty="0"/>
              <a:t>There are trees the size of skyscrapers. You’ll see leaves the size of umbrellas. The vines of all sizes and shapes knit everything together.  There are plants growing out of vines, which are growing up on trees covered with other plants.  </a:t>
            </a:r>
          </a:p>
          <a:p>
            <a:endParaRPr lang="en-US" sz="1300" dirty="0"/>
          </a:p>
          <a:p>
            <a:r>
              <a:rPr lang="en-US" sz="1300" dirty="0"/>
              <a:t>Even if you've hiked in a lot of forests, you will be surprised by the amazing mix of plants in a rainforest.  A forest in the US has about 12-15 different kinds of trees in an acre. In the Amazon Rainforest, a single acre will have about 300 different kinds of trees!  </a:t>
            </a:r>
          </a:p>
          <a:p>
            <a:r>
              <a:rPr lang="en-US" sz="1300" dirty="0"/>
              <a:t> </a:t>
            </a:r>
          </a:p>
          <a:p>
            <a:r>
              <a:rPr lang="en-US" sz="1300" dirty="0"/>
              <a:t>The clean air and the greatness of so many living things all around you sort of energizes you somehow. You feel life flowing around you and through you.  It's really hard to describe. It can excite, overwhelm and energize you all at once.  Everywhere you look, you see something new, different and amazing.</a:t>
            </a:r>
          </a:p>
          <a:p>
            <a:endParaRPr lang="en-US" sz="1300" dirty="0"/>
          </a:p>
          <a:p>
            <a:r>
              <a:rPr lang="en-US" sz="1300" dirty="0">
                <a:hlinkClick r:id="rId2"/>
              </a:rPr>
              <a:t>http://www.leslietaylor.net/rainforest/rainforest.html</a:t>
            </a:r>
            <a:endParaRPr lang="en-US" sz="1300" dirty="0"/>
          </a:p>
          <a:p>
            <a:endParaRPr lang="en-US" sz="1300" dirty="0"/>
          </a:p>
        </p:txBody>
      </p:sp>
      <p:sp>
        <p:nvSpPr>
          <p:cNvPr id="5" name="TextBox 4"/>
          <p:cNvSpPr txBox="1"/>
          <p:nvPr/>
        </p:nvSpPr>
        <p:spPr>
          <a:xfrm>
            <a:off x="5791200" y="152400"/>
            <a:ext cx="1752600"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800" dirty="0" smtClean="0">
                <a:latin typeface="Helvetica" panose="020B0604020202020204" pitchFamily="34" charset="0"/>
                <a:cs typeface="Helvetica" panose="020B0604020202020204" pitchFamily="34" charset="0"/>
              </a:rPr>
              <a:t>Grade Level: 6.0</a:t>
            </a:r>
          </a:p>
          <a:p>
            <a:r>
              <a:rPr lang="en-US" sz="800" dirty="0" smtClean="0">
                <a:latin typeface="Helvetica" panose="020B0604020202020204" pitchFamily="34" charset="0"/>
                <a:cs typeface="Helvetica" panose="020B0604020202020204" pitchFamily="34" charset="0"/>
              </a:rPr>
              <a:t>Lexile Measure: 830L</a:t>
            </a:r>
          </a:p>
          <a:p>
            <a:r>
              <a:rPr lang="en-US" sz="800" dirty="0" smtClean="0">
                <a:latin typeface="Helvetica" panose="020B0604020202020204" pitchFamily="34" charset="0"/>
                <a:cs typeface="Helvetica" panose="020B0604020202020204" pitchFamily="34" charset="0"/>
              </a:rPr>
              <a:t>Mean Sentence Length: 13.03</a:t>
            </a:r>
          </a:p>
          <a:p>
            <a:r>
              <a:rPr lang="en-US" sz="800" dirty="0" smtClean="0">
                <a:latin typeface="Helvetica" panose="020B0604020202020204" pitchFamily="34" charset="0"/>
                <a:cs typeface="Helvetica" panose="020B0604020202020204" pitchFamily="34" charset="0"/>
              </a:rPr>
              <a:t>Mean Log Word Frequency: 3.63</a:t>
            </a:r>
          </a:p>
          <a:p>
            <a:r>
              <a:rPr lang="en-US" sz="800" dirty="0" smtClean="0">
                <a:latin typeface="Helvetica" panose="020B0604020202020204" pitchFamily="34" charset="0"/>
                <a:cs typeface="Helvetica" panose="020B0604020202020204" pitchFamily="34" charset="0"/>
              </a:rPr>
              <a:t>Word Count: 417</a:t>
            </a:r>
            <a:endParaRPr lang="en-US" sz="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0878816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723382" y="4609064"/>
            <a:ext cx="6134618" cy="2688200"/>
          </a:xfrm>
          <a:prstGeom prst="rect">
            <a:avLst/>
          </a:prstGeom>
        </p:spPr>
        <p:txBody>
          <a:bodyPr wrap="square" lIns="101881" tIns="50941" rIns="101881" bIns="50941">
            <a:spAutoFit/>
          </a:bodyPr>
          <a:lstStyle/>
          <a:p>
            <a:endParaRPr lang="en-US" sz="1400" b="1" dirty="0" smtClean="0">
              <a:latin typeface="Helvetica" pitchFamily="34" charset="0"/>
              <a:cs typeface="Helvetica" pitchFamily="34" charset="0"/>
            </a:endParaRPr>
          </a:p>
          <a:p>
            <a:r>
              <a:rPr lang="en-US" sz="1400" b="1" dirty="0" smtClean="0">
                <a:latin typeface="Helvetica" pitchFamily="34" charset="0"/>
                <a:cs typeface="Helvetica" pitchFamily="34" charset="0"/>
              </a:rPr>
              <a:t>10.  What </a:t>
            </a:r>
            <a:r>
              <a:rPr lang="en-US" sz="1400" b="1" dirty="0">
                <a:latin typeface="Helvetica" pitchFamily="34" charset="0"/>
                <a:cs typeface="Helvetica" pitchFamily="34" charset="0"/>
              </a:rPr>
              <a:t>can you conclude about the relationship between </a:t>
            </a:r>
            <a:r>
              <a:rPr lang="en-US" sz="1400" b="1" dirty="0" smtClean="0">
                <a:latin typeface="Helvetica" pitchFamily="34" charset="0"/>
                <a:cs typeface="Helvetica" pitchFamily="34" charset="0"/>
              </a:rPr>
              <a:t>the</a:t>
            </a:r>
          </a:p>
          <a:p>
            <a:pPr marL="341313" indent="-341313"/>
            <a:r>
              <a:rPr lang="en-US" sz="1400" b="1" dirty="0">
                <a:latin typeface="Helvetica" pitchFamily="34" charset="0"/>
                <a:cs typeface="Helvetica" pitchFamily="34" charset="0"/>
              </a:rPr>
              <a:t> </a:t>
            </a:r>
            <a:r>
              <a:rPr lang="en-US" sz="1400" b="1" dirty="0" smtClean="0">
                <a:latin typeface="Helvetica" pitchFamily="34" charset="0"/>
                <a:cs typeface="Helvetica" pitchFamily="34" charset="0"/>
              </a:rPr>
              <a:t>      Amazon </a:t>
            </a:r>
            <a:r>
              <a:rPr lang="en-US" sz="1400" b="1" dirty="0">
                <a:latin typeface="Helvetica" pitchFamily="34" charset="0"/>
                <a:cs typeface="Helvetica" pitchFamily="34" charset="0"/>
              </a:rPr>
              <a:t>River and the </a:t>
            </a:r>
            <a:r>
              <a:rPr lang="en-US" sz="1400" b="1" dirty="0" smtClean="0">
                <a:latin typeface="Helvetica" pitchFamily="34" charset="0"/>
                <a:cs typeface="Helvetica" pitchFamily="34" charset="0"/>
              </a:rPr>
              <a:t>Amazon Rainforest</a:t>
            </a:r>
            <a:r>
              <a:rPr lang="en-US" sz="1400" b="1" dirty="0">
                <a:latin typeface="Helvetica" pitchFamily="34" charset="0"/>
                <a:cs typeface="Helvetica" pitchFamily="34" charset="0"/>
              </a:rPr>
              <a:t>?</a:t>
            </a:r>
          </a:p>
          <a:p>
            <a:pPr marL="360363" indent="-19050"/>
            <a:endParaRPr lang="en-US" sz="1400" dirty="0">
              <a:latin typeface="Helvetica" pitchFamily="34" charset="0"/>
              <a:cs typeface="Helvetica" pitchFamily="34" charset="0"/>
            </a:endParaRPr>
          </a:p>
          <a:p>
            <a:pPr marL="360363" indent="-19050">
              <a:buFont typeface="+mj-lt"/>
              <a:buAutoNum type="alphaUcPeriod"/>
            </a:pPr>
            <a:r>
              <a:rPr lang="en-US" sz="1400" dirty="0" smtClean="0">
                <a:latin typeface="Helvetica" pitchFamily="34" charset="0"/>
                <a:cs typeface="Helvetica" pitchFamily="34" charset="0"/>
              </a:rPr>
              <a:t> The Amazon Rainforest </a:t>
            </a:r>
            <a:r>
              <a:rPr lang="en-US" sz="1400" dirty="0">
                <a:latin typeface="Helvetica" pitchFamily="34" charset="0"/>
                <a:cs typeface="Helvetica" pitchFamily="34" charset="0"/>
              </a:rPr>
              <a:t>requires a lot of water.</a:t>
            </a:r>
          </a:p>
          <a:p>
            <a:pPr marL="360363" indent="-19050">
              <a:buFont typeface="+mj-lt"/>
              <a:buAutoNum type="alphaUcPeriod"/>
            </a:pPr>
            <a:endParaRPr lang="en-US" sz="1400" dirty="0">
              <a:latin typeface="Helvetica" pitchFamily="34" charset="0"/>
              <a:cs typeface="Helvetica" pitchFamily="34" charset="0"/>
            </a:endParaRPr>
          </a:p>
          <a:p>
            <a:pPr marL="360363" indent="-19050">
              <a:buFont typeface="+mj-lt"/>
              <a:buAutoNum type="alphaUcPeriod" startAt="2"/>
            </a:pPr>
            <a:r>
              <a:rPr lang="en-US" sz="1400" dirty="0" smtClean="0">
                <a:latin typeface="Helvetica" pitchFamily="34" charset="0"/>
                <a:cs typeface="Helvetica" pitchFamily="34" charset="0"/>
              </a:rPr>
              <a:t> The </a:t>
            </a:r>
            <a:r>
              <a:rPr lang="en-US" sz="1400" dirty="0">
                <a:latin typeface="Helvetica" pitchFamily="34" charset="0"/>
                <a:cs typeface="Helvetica" pitchFamily="34" charset="0"/>
              </a:rPr>
              <a:t>Amazon </a:t>
            </a:r>
            <a:r>
              <a:rPr lang="en-US" sz="1400" dirty="0" smtClean="0">
                <a:latin typeface="Helvetica" pitchFamily="34" charset="0"/>
                <a:cs typeface="Helvetica" pitchFamily="34" charset="0"/>
              </a:rPr>
              <a:t>Rainforest </a:t>
            </a:r>
            <a:r>
              <a:rPr lang="en-US" sz="1400" dirty="0">
                <a:latin typeface="Helvetica" pitchFamily="34" charset="0"/>
                <a:cs typeface="Helvetica" pitchFamily="34" charset="0"/>
              </a:rPr>
              <a:t>grows near the river.</a:t>
            </a:r>
          </a:p>
          <a:p>
            <a:pPr marL="360363" indent="-19050"/>
            <a:endParaRPr lang="en-US" sz="1400" dirty="0">
              <a:latin typeface="Helvetica" pitchFamily="34" charset="0"/>
              <a:cs typeface="Helvetica" pitchFamily="34" charset="0"/>
            </a:endParaRPr>
          </a:p>
          <a:p>
            <a:pPr marL="360363" indent="-19050">
              <a:buFont typeface="+mj-lt"/>
              <a:buAutoNum type="alphaUcPeriod" startAt="3"/>
            </a:pPr>
            <a:r>
              <a:rPr lang="en-US" sz="1400" dirty="0" smtClean="0">
                <a:latin typeface="Helvetica" pitchFamily="34" charset="0"/>
                <a:cs typeface="Helvetica" pitchFamily="34" charset="0"/>
              </a:rPr>
              <a:t> The </a:t>
            </a:r>
            <a:r>
              <a:rPr lang="en-US" sz="1400" dirty="0">
                <a:latin typeface="Helvetica" pitchFamily="34" charset="0"/>
                <a:cs typeface="Helvetica" pitchFamily="34" charset="0"/>
              </a:rPr>
              <a:t>Amazon River is the second largest river in the world.</a:t>
            </a:r>
          </a:p>
          <a:p>
            <a:pPr marL="360363" indent="-19050">
              <a:buFont typeface="+mj-lt"/>
              <a:buAutoNum type="alphaUcPeriod" startAt="3"/>
            </a:pPr>
            <a:endParaRPr lang="en-US" sz="1400" dirty="0">
              <a:latin typeface="Helvetica" pitchFamily="34" charset="0"/>
              <a:cs typeface="Helvetica" pitchFamily="34" charset="0"/>
            </a:endParaRPr>
          </a:p>
          <a:p>
            <a:pPr marL="573088" indent="-231775">
              <a:buFont typeface="+mj-lt"/>
              <a:buAutoNum type="alphaUcPeriod" startAt="3"/>
            </a:pPr>
            <a:r>
              <a:rPr lang="en-US" sz="1400" dirty="0" smtClean="0">
                <a:latin typeface="Helvetica" pitchFamily="34" charset="0"/>
                <a:cs typeface="Helvetica" pitchFamily="34" charset="0"/>
              </a:rPr>
              <a:t>The Amazon </a:t>
            </a:r>
            <a:r>
              <a:rPr lang="en-US" sz="1400" dirty="0">
                <a:latin typeface="Helvetica" pitchFamily="34" charset="0"/>
                <a:cs typeface="Helvetica" pitchFamily="34" charset="0"/>
              </a:rPr>
              <a:t>R</a:t>
            </a:r>
            <a:r>
              <a:rPr lang="en-US" sz="1400" dirty="0" smtClean="0">
                <a:latin typeface="Helvetica" pitchFamily="34" charset="0"/>
                <a:cs typeface="Helvetica" pitchFamily="34" charset="0"/>
              </a:rPr>
              <a:t>iver </a:t>
            </a:r>
            <a:r>
              <a:rPr lang="en-US" sz="1400" dirty="0">
                <a:latin typeface="Helvetica" pitchFamily="34" charset="0"/>
                <a:cs typeface="Helvetica" pitchFamily="34" charset="0"/>
              </a:rPr>
              <a:t>enters the Amazon </a:t>
            </a:r>
            <a:r>
              <a:rPr lang="en-US" sz="1400" dirty="0" smtClean="0">
                <a:latin typeface="Helvetica" pitchFamily="34" charset="0"/>
                <a:cs typeface="Helvetica" pitchFamily="34" charset="0"/>
              </a:rPr>
              <a:t>Rainforest </a:t>
            </a:r>
            <a:r>
              <a:rPr lang="en-US" sz="1400" dirty="0">
                <a:latin typeface="Helvetica" pitchFamily="34" charset="0"/>
                <a:cs typeface="Helvetica" pitchFamily="34" charset="0"/>
              </a:rPr>
              <a:t>and is its main source of </a:t>
            </a:r>
            <a:r>
              <a:rPr lang="en-US" sz="1400" dirty="0" smtClean="0">
                <a:latin typeface="Helvetica" pitchFamily="34" charset="0"/>
                <a:cs typeface="Helvetica" pitchFamily="34" charset="0"/>
              </a:rPr>
              <a:t> water</a:t>
            </a:r>
            <a:r>
              <a:rPr lang="en-US" sz="1400" dirty="0">
                <a:latin typeface="Helvetica" pitchFamily="34" charset="0"/>
                <a:cs typeface="Helvetica" pitchFamily="34" charset="0"/>
              </a:rPr>
              <a:t>.</a:t>
            </a:r>
          </a:p>
        </p:txBody>
      </p:sp>
      <p:sp>
        <p:nvSpPr>
          <p:cNvPr id="27" name="Rectangle 26"/>
          <p:cNvSpPr/>
          <p:nvPr/>
        </p:nvSpPr>
        <p:spPr>
          <a:xfrm>
            <a:off x="719861" y="295262"/>
            <a:ext cx="6214339" cy="2688200"/>
          </a:xfrm>
          <a:prstGeom prst="rect">
            <a:avLst/>
          </a:prstGeom>
        </p:spPr>
        <p:txBody>
          <a:bodyPr wrap="square" lIns="101881" tIns="50941" rIns="101881" bIns="50941">
            <a:spAutoFit/>
          </a:bodyPr>
          <a:lstStyle/>
          <a:p>
            <a:endParaRPr lang="en-US" sz="1400" b="1" dirty="0">
              <a:latin typeface="Helvetica" pitchFamily="34" charset="0"/>
              <a:cs typeface="Helvetica" pitchFamily="34" charset="0"/>
            </a:endParaRPr>
          </a:p>
          <a:p>
            <a:pPr marL="366437" indent="-366437"/>
            <a:r>
              <a:rPr lang="en-US" sz="1400" b="1" dirty="0">
                <a:latin typeface="Helvetica" pitchFamily="34" charset="0"/>
                <a:cs typeface="Helvetica" pitchFamily="34" charset="0"/>
              </a:rPr>
              <a:t>9</a:t>
            </a:r>
            <a:r>
              <a:rPr lang="en-US" sz="1400" b="1" dirty="0" smtClean="0">
                <a:latin typeface="Helvetica" pitchFamily="34" charset="0"/>
                <a:cs typeface="Helvetica" pitchFamily="34" charset="0"/>
              </a:rPr>
              <a:t>.  </a:t>
            </a:r>
            <a:r>
              <a:rPr lang="en-US" sz="1400" b="1" dirty="0">
                <a:latin typeface="Helvetica" pitchFamily="34" charset="0"/>
                <a:cs typeface="Helvetica" pitchFamily="34" charset="0"/>
              </a:rPr>
              <a:t>What impact does the forest floor have on the emergent layer?</a:t>
            </a:r>
          </a:p>
          <a:p>
            <a:pPr marL="287338" indent="6350"/>
            <a:endParaRPr lang="en-US" sz="1400" dirty="0">
              <a:latin typeface="Helvetica" pitchFamily="34" charset="0"/>
              <a:cs typeface="Helvetica" pitchFamily="34" charset="0"/>
            </a:endParaRPr>
          </a:p>
          <a:p>
            <a:pPr marL="287338" indent="6350">
              <a:buFont typeface="+mj-lt"/>
              <a:buAutoNum type="alphaUcPeriod"/>
            </a:pPr>
            <a:r>
              <a:rPr lang="en-US" sz="1400" dirty="0" smtClean="0">
                <a:latin typeface="Helvetica" pitchFamily="34" charset="0"/>
                <a:cs typeface="Helvetica" pitchFamily="34" charset="0"/>
              </a:rPr>
              <a:t> Earthworms </a:t>
            </a:r>
            <a:r>
              <a:rPr lang="en-US" sz="1400" dirty="0">
                <a:latin typeface="Helvetica" pitchFamily="34" charset="0"/>
                <a:cs typeface="Helvetica" pitchFamily="34" charset="0"/>
              </a:rPr>
              <a:t>use the nutrients from the forest floor as a food source.</a:t>
            </a:r>
          </a:p>
          <a:p>
            <a:pPr marL="287338" indent="6350">
              <a:buFont typeface="+mj-lt"/>
              <a:buAutoNum type="alphaUcPeriod"/>
            </a:pPr>
            <a:endParaRPr lang="en-US" sz="1400" dirty="0">
              <a:latin typeface="Helvetica" pitchFamily="34" charset="0"/>
              <a:cs typeface="Helvetica" pitchFamily="34" charset="0"/>
            </a:endParaRPr>
          </a:p>
          <a:p>
            <a:pPr marL="287338" indent="6350">
              <a:buFont typeface="+mj-lt"/>
              <a:buAutoNum type="alphaUcPeriod" startAt="2"/>
            </a:pPr>
            <a:r>
              <a:rPr lang="en-US" sz="1400" dirty="0" smtClean="0">
                <a:latin typeface="Helvetica" pitchFamily="34" charset="0"/>
                <a:cs typeface="Helvetica" pitchFamily="34" charset="0"/>
              </a:rPr>
              <a:t> Animals </a:t>
            </a:r>
            <a:r>
              <a:rPr lang="en-US" sz="1400" dirty="0">
                <a:latin typeface="Helvetica" pitchFamily="34" charset="0"/>
                <a:cs typeface="Helvetica" pitchFamily="34" charset="0"/>
              </a:rPr>
              <a:t>in the emergent layer often never touch the ground of </a:t>
            </a:r>
            <a:r>
              <a:rPr lang="en-US" sz="1400" dirty="0" smtClean="0">
                <a:latin typeface="Helvetica" pitchFamily="34" charset="0"/>
                <a:cs typeface="Helvetica" pitchFamily="34" charset="0"/>
              </a:rPr>
              <a:t>the</a:t>
            </a:r>
          </a:p>
          <a:p>
            <a:pPr marL="287338"/>
            <a:r>
              <a:rPr lang="en-US" sz="1400" dirty="0">
                <a:latin typeface="Helvetica" pitchFamily="34" charset="0"/>
                <a:cs typeface="Helvetica" pitchFamily="34" charset="0"/>
              </a:rPr>
              <a:t> </a:t>
            </a:r>
            <a:r>
              <a:rPr lang="en-US" sz="1400" dirty="0" smtClean="0">
                <a:latin typeface="Helvetica" pitchFamily="34" charset="0"/>
                <a:cs typeface="Helvetica" pitchFamily="34" charset="0"/>
              </a:rPr>
              <a:t>    forest </a:t>
            </a:r>
            <a:r>
              <a:rPr lang="en-US" sz="1400" dirty="0">
                <a:latin typeface="Helvetica" pitchFamily="34" charset="0"/>
                <a:cs typeface="Helvetica" pitchFamily="34" charset="0"/>
              </a:rPr>
              <a:t>floor.</a:t>
            </a:r>
          </a:p>
          <a:p>
            <a:pPr marL="287338" indent="6350"/>
            <a:endParaRPr lang="en-US" sz="1400" dirty="0">
              <a:latin typeface="Helvetica" pitchFamily="34" charset="0"/>
              <a:cs typeface="Helvetica" pitchFamily="34" charset="0"/>
            </a:endParaRPr>
          </a:p>
          <a:p>
            <a:pPr marL="287338" indent="6350">
              <a:buFont typeface="+mj-lt"/>
              <a:buAutoNum type="alphaUcPeriod" startAt="3"/>
            </a:pPr>
            <a:r>
              <a:rPr lang="en-US" sz="1400" dirty="0" smtClean="0">
                <a:latin typeface="Helvetica" pitchFamily="34" charset="0"/>
                <a:cs typeface="Helvetica" pitchFamily="34" charset="0"/>
              </a:rPr>
              <a:t> The </a:t>
            </a:r>
            <a:r>
              <a:rPr lang="en-US" sz="1400" dirty="0">
                <a:latin typeface="Helvetica" pitchFamily="34" charset="0"/>
                <a:cs typeface="Helvetica" pitchFamily="34" charset="0"/>
              </a:rPr>
              <a:t>roots of the tall trees in the emergent layer need the nutrients </a:t>
            </a:r>
            <a:r>
              <a:rPr lang="en-US" sz="1400" dirty="0" smtClean="0">
                <a:latin typeface="Helvetica" pitchFamily="34" charset="0"/>
                <a:cs typeface="Helvetica" pitchFamily="34" charset="0"/>
              </a:rPr>
              <a:t>of</a:t>
            </a:r>
          </a:p>
          <a:p>
            <a:pPr marL="287338"/>
            <a:r>
              <a:rPr lang="en-US" sz="1400" dirty="0">
                <a:latin typeface="Helvetica" pitchFamily="34" charset="0"/>
                <a:cs typeface="Helvetica" pitchFamily="34" charset="0"/>
              </a:rPr>
              <a:t> </a:t>
            </a:r>
            <a:r>
              <a:rPr lang="en-US" sz="1400" dirty="0" smtClean="0">
                <a:latin typeface="Helvetica" pitchFamily="34" charset="0"/>
                <a:cs typeface="Helvetica" pitchFamily="34" charset="0"/>
              </a:rPr>
              <a:t>    the </a:t>
            </a:r>
            <a:r>
              <a:rPr lang="en-US" sz="1400" dirty="0">
                <a:latin typeface="Helvetica" pitchFamily="34" charset="0"/>
                <a:cs typeface="Helvetica" pitchFamily="34" charset="0"/>
              </a:rPr>
              <a:t>forest floor to grow.</a:t>
            </a:r>
          </a:p>
          <a:p>
            <a:pPr marL="287338" indent="6350">
              <a:buFont typeface="+mj-lt"/>
              <a:buAutoNum type="alphaUcPeriod" startAt="3"/>
            </a:pPr>
            <a:endParaRPr lang="en-US" sz="1400" dirty="0">
              <a:latin typeface="Helvetica" pitchFamily="34" charset="0"/>
              <a:cs typeface="Helvetica" pitchFamily="34" charset="0"/>
            </a:endParaRPr>
          </a:p>
          <a:p>
            <a:pPr marL="511175" indent="-223838">
              <a:buFont typeface="+mj-lt"/>
              <a:buAutoNum type="alphaUcPeriod" startAt="4"/>
            </a:pPr>
            <a:r>
              <a:rPr lang="en-US" sz="1400" dirty="0" smtClean="0">
                <a:latin typeface="Helvetica" pitchFamily="34" charset="0"/>
                <a:cs typeface="Helvetica" pitchFamily="34" charset="0"/>
              </a:rPr>
              <a:t> The </a:t>
            </a:r>
            <a:r>
              <a:rPr lang="en-US" sz="1400" dirty="0">
                <a:latin typeface="Helvetica" pitchFamily="34" charset="0"/>
                <a:cs typeface="Helvetica" pitchFamily="34" charset="0"/>
              </a:rPr>
              <a:t>forest floor does not get much </a:t>
            </a:r>
            <a:r>
              <a:rPr lang="en-US" sz="1400" dirty="0" smtClean="0">
                <a:latin typeface="Helvetica" pitchFamily="34" charset="0"/>
                <a:cs typeface="Helvetica" pitchFamily="34" charset="0"/>
              </a:rPr>
              <a:t>sunlight from </a:t>
            </a:r>
            <a:r>
              <a:rPr lang="en-US" sz="1400" dirty="0">
                <a:latin typeface="Helvetica" pitchFamily="34" charset="0"/>
                <a:cs typeface="Helvetica" pitchFamily="34" charset="0"/>
              </a:rPr>
              <a:t>the emergent layer.</a:t>
            </a:r>
          </a:p>
        </p:txBody>
      </p:sp>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cxnSp>
        <p:nvCxnSpPr>
          <p:cNvPr id="11" name="Straight Connector 10"/>
          <p:cNvCxnSpPr/>
          <p:nvPr/>
        </p:nvCxnSpPr>
        <p:spPr>
          <a:xfrm>
            <a:off x="635380" y="4310743"/>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837729" y="263434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5" name="Oval 14"/>
          <p:cNvSpPr/>
          <p:nvPr/>
        </p:nvSpPr>
        <p:spPr>
          <a:xfrm>
            <a:off x="845357" y="1981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6" name="Oval 15"/>
          <p:cNvSpPr/>
          <p:nvPr/>
        </p:nvSpPr>
        <p:spPr>
          <a:xfrm>
            <a:off x="837729" y="990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837729" y="139987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841305" y="595316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841305" y="634924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844826" y="6781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841305" y="5486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val="1368476998"/>
              </p:ext>
            </p:extLst>
          </p:nvPr>
        </p:nvGraphicFramePr>
        <p:xfrm>
          <a:off x="5388053" y="3441645"/>
          <a:ext cx="1638758" cy="534894"/>
        </p:xfrm>
        <a:graphic>
          <a:graphicData uri="http://schemas.openxmlformats.org/drawingml/2006/table">
            <a:tbl>
              <a:tblPr/>
              <a:tblGrid>
                <a:gridCol w="1638758"/>
              </a:tblGrid>
              <a:tr h="165245">
                <a:tc>
                  <a:txBody>
                    <a:bodyPr/>
                    <a:lstStyle/>
                    <a:p>
                      <a:pPr marL="0" marR="0" algn="l">
                        <a:lnSpc>
                          <a:spcPct val="100000"/>
                        </a:lnSpc>
                        <a:spcBef>
                          <a:spcPts val="0"/>
                        </a:spcBef>
                        <a:spcAft>
                          <a:spcPts val="0"/>
                        </a:spcAft>
                      </a:pPr>
                      <a:r>
                        <a:rPr lang="en-US" sz="800" b="1" i="1" dirty="0" smtClean="0">
                          <a:solidFill>
                            <a:srgbClr val="000000"/>
                          </a:solidFill>
                          <a:latin typeface="Calibri"/>
                          <a:ea typeface="Times New Roman"/>
                          <a:cs typeface="Times New Roman"/>
                        </a:rPr>
                        <a:t>Toward RI.4.3     </a:t>
                      </a:r>
                      <a:r>
                        <a:rPr lang="en-US" sz="800" b="1" dirty="0" smtClean="0">
                          <a:solidFill>
                            <a:srgbClr val="000000"/>
                          </a:solidFill>
                          <a:latin typeface="Calibri"/>
                          <a:ea typeface="Times New Roman"/>
                          <a:cs typeface="Times New Roman"/>
                        </a:rPr>
                        <a:t>DOK 2 </a:t>
                      </a:r>
                      <a:r>
                        <a:rPr lang="en-US" sz="800" b="1" dirty="0">
                          <a:solidFill>
                            <a:srgbClr val="000000"/>
                          </a:solidFill>
                          <a:latin typeface="Calibri"/>
                          <a:ea typeface="Times New Roman"/>
                          <a:cs typeface="Times New Roman"/>
                        </a:rPr>
                        <a:t>- </a:t>
                      </a:r>
                      <a:r>
                        <a:rPr lang="en-US" sz="800" b="1" dirty="0" smtClean="0">
                          <a:solidFill>
                            <a:srgbClr val="000000"/>
                          </a:solidFill>
                          <a:latin typeface="Calibri"/>
                          <a:ea typeface="Times New Roman"/>
                          <a:cs typeface="Times New Roman"/>
                        </a:rPr>
                        <a:t>ANs</a:t>
                      </a:r>
                      <a:endParaRPr lang="en-US" sz="800" dirty="0">
                        <a:latin typeface="Calibri"/>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r>
              <a:tr h="369649">
                <a:tc>
                  <a:txBody>
                    <a:bodyPr/>
                    <a:lstStyle/>
                    <a:p>
                      <a:pPr marL="0" marR="0" algn="l">
                        <a:lnSpc>
                          <a:spcPct val="100000"/>
                        </a:lnSpc>
                        <a:spcBef>
                          <a:spcPts val="0"/>
                        </a:spcBef>
                        <a:spcAft>
                          <a:spcPts val="0"/>
                        </a:spcAft>
                      </a:pPr>
                      <a:r>
                        <a:rPr lang="en-US" sz="800" b="0" dirty="0" smtClean="0">
                          <a:solidFill>
                            <a:srgbClr val="000000"/>
                          </a:solidFill>
                          <a:effectLst/>
                          <a:latin typeface="+mn-lt"/>
                          <a:ea typeface="Times New Roman"/>
                          <a:cs typeface="Times New Roman"/>
                        </a:rPr>
                        <a:t>Distinguish between relevant and irrelevant information in a historical, scientific, or technical text.</a:t>
                      </a:r>
                      <a:endParaRPr lang="en-US" sz="800" b="0" dirty="0">
                        <a:effectLst/>
                        <a:latin typeface="+mn-lt"/>
                        <a:ea typeface="Calibri"/>
                        <a:cs typeface="Times New Roman"/>
                      </a:endParaRPr>
                    </a:p>
                  </a:txBody>
                  <a:tcPr marL="32363"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3449829190"/>
              </p:ext>
            </p:extLst>
          </p:nvPr>
        </p:nvGraphicFramePr>
        <p:xfrm>
          <a:off x="5379904" y="8158522"/>
          <a:ext cx="1782896" cy="609600"/>
        </p:xfrm>
        <a:graphic>
          <a:graphicData uri="http://schemas.openxmlformats.org/drawingml/2006/table">
            <a:tbl>
              <a:tblPr/>
              <a:tblGrid>
                <a:gridCol w="1782896"/>
              </a:tblGrid>
              <a:tr h="71078">
                <a:tc>
                  <a:txBody>
                    <a:bodyPr/>
                    <a:lstStyle/>
                    <a:p>
                      <a:pPr marL="0" marR="0" algn="ctr">
                        <a:lnSpc>
                          <a:spcPct val="100000"/>
                        </a:lnSpc>
                        <a:spcBef>
                          <a:spcPts val="0"/>
                        </a:spcBef>
                        <a:spcAft>
                          <a:spcPts val="0"/>
                        </a:spcAft>
                      </a:pPr>
                      <a:r>
                        <a:rPr lang="en-US" sz="800" b="1" i="1" dirty="0" smtClean="0">
                          <a:solidFill>
                            <a:srgbClr val="000000"/>
                          </a:solidFill>
                          <a:latin typeface="Calibri"/>
                          <a:ea typeface="Times New Roman"/>
                          <a:cs typeface="Times New Roman"/>
                        </a:rPr>
                        <a:t>Toward RI.4.3            </a:t>
                      </a:r>
                      <a:r>
                        <a:rPr lang="en-US" sz="800" b="1" dirty="0" smtClean="0">
                          <a:solidFill>
                            <a:srgbClr val="000000"/>
                          </a:solidFill>
                          <a:latin typeface="Calibri"/>
                          <a:ea typeface="Times New Roman"/>
                          <a:cs typeface="Times New Roman"/>
                        </a:rPr>
                        <a:t>DOK 3- </a:t>
                      </a:r>
                      <a:r>
                        <a:rPr lang="en-US" sz="800" b="1" dirty="0" err="1" smtClean="0">
                          <a:solidFill>
                            <a:srgbClr val="000000"/>
                          </a:solidFill>
                          <a:latin typeface="Calibri"/>
                          <a:ea typeface="Times New Roman"/>
                          <a:cs typeface="Times New Roman"/>
                        </a:rPr>
                        <a:t>ANz</a:t>
                      </a:r>
                      <a:endParaRPr lang="en-US" sz="800" dirty="0">
                        <a:latin typeface="Calibri"/>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r>
              <a:tr h="478536">
                <a:tc>
                  <a:txBody>
                    <a:bodyPr/>
                    <a:lstStyle/>
                    <a:p>
                      <a:pPr marL="0" marR="0" algn="l">
                        <a:lnSpc>
                          <a:spcPct val="100000"/>
                        </a:lnSpc>
                        <a:spcBef>
                          <a:spcPts val="0"/>
                        </a:spcBef>
                        <a:spcAft>
                          <a:spcPts val="0"/>
                        </a:spcAft>
                      </a:pPr>
                      <a:r>
                        <a:rPr lang="en-US" sz="800" b="0" dirty="0" smtClean="0">
                          <a:solidFill>
                            <a:srgbClr val="000000"/>
                          </a:solidFill>
                          <a:effectLst/>
                          <a:latin typeface="+mn-lt"/>
                          <a:ea typeface="Times New Roman"/>
                          <a:cs typeface="Arial"/>
                        </a:rPr>
                        <a:t>Analyze the interrelationship between an event in a historical text, analyzing what happened and why (continue for procedures, ideas or concepts</a:t>
                      </a:r>
                      <a:r>
                        <a:rPr lang="en-US" sz="800" b="1" dirty="0" smtClean="0">
                          <a:solidFill>
                            <a:srgbClr val="000000"/>
                          </a:solidFill>
                          <a:effectLst/>
                          <a:latin typeface="+mn-lt"/>
                          <a:ea typeface="Times New Roman"/>
                          <a:cs typeface="Arial"/>
                        </a:rPr>
                        <a:t>).</a:t>
                      </a:r>
                      <a:endParaRPr lang="en-US" sz="800" dirty="0">
                        <a:effectLst/>
                        <a:latin typeface="+mn-lt"/>
                        <a:ea typeface="Calibri"/>
                        <a:cs typeface="Times New Roman"/>
                      </a:endParaRPr>
                    </a:p>
                  </a:txBody>
                  <a:tcPr marL="32363"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27896960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932829" y="5185953"/>
            <a:ext cx="5848971" cy="2688200"/>
          </a:xfrm>
          <a:prstGeom prst="rect">
            <a:avLst/>
          </a:prstGeom>
        </p:spPr>
        <p:txBody>
          <a:bodyPr wrap="square" lIns="101881" tIns="50941" rIns="101881" bIns="50941">
            <a:spAutoFit/>
          </a:bodyPr>
          <a:lstStyle/>
          <a:p>
            <a:pPr marL="342900" indent="-342900">
              <a:buAutoNum type="arabicPeriod" startAt="12"/>
            </a:pPr>
            <a:r>
              <a:rPr lang="en-US" sz="1400" b="1" dirty="0" smtClean="0">
                <a:latin typeface="Helvetica" pitchFamily="34" charset="0"/>
                <a:cs typeface="Helvetica" pitchFamily="34" charset="0"/>
              </a:rPr>
              <a:t>Which </a:t>
            </a:r>
            <a:r>
              <a:rPr lang="en-US" sz="1400" b="1" dirty="0">
                <a:latin typeface="Helvetica" pitchFamily="34" charset="0"/>
                <a:cs typeface="Helvetica" pitchFamily="34" charset="0"/>
              </a:rPr>
              <a:t>statement most connects similarities </a:t>
            </a:r>
            <a:r>
              <a:rPr lang="en-US" sz="1400" b="1" dirty="0" smtClean="0">
                <a:latin typeface="Helvetica" pitchFamily="34" charset="0"/>
                <a:cs typeface="Helvetica" pitchFamily="34" charset="0"/>
              </a:rPr>
              <a:t>between</a:t>
            </a:r>
          </a:p>
          <a:p>
            <a:r>
              <a:rPr lang="en-US" sz="1400" b="1" i="1" dirty="0">
                <a:latin typeface="Helvetica" pitchFamily="34" charset="0"/>
                <a:cs typeface="Helvetica" pitchFamily="34" charset="0"/>
              </a:rPr>
              <a:t> </a:t>
            </a:r>
            <a:r>
              <a:rPr lang="en-US" sz="1400" b="1" i="1" dirty="0" smtClean="0">
                <a:latin typeface="Helvetica" pitchFamily="34" charset="0"/>
                <a:cs typeface="Helvetica" pitchFamily="34" charset="0"/>
              </a:rPr>
              <a:t>      </a:t>
            </a:r>
            <a:r>
              <a:rPr lang="en-US" sz="1400" b="1" i="1" u="sng" dirty="0" smtClean="0">
                <a:latin typeface="Helvetica" pitchFamily="34" charset="0"/>
                <a:cs typeface="Helvetica" pitchFamily="34" charset="0"/>
              </a:rPr>
              <a:t>Experiencing </a:t>
            </a:r>
            <a:r>
              <a:rPr lang="en-US" sz="1400" b="1" i="1" u="sng" dirty="0">
                <a:latin typeface="Helvetica" pitchFamily="34" charset="0"/>
                <a:cs typeface="Helvetica" pitchFamily="34" charset="0"/>
              </a:rPr>
              <a:t>a Rainforest</a:t>
            </a:r>
            <a:r>
              <a:rPr lang="en-US" sz="1400" b="1" dirty="0">
                <a:latin typeface="Helvetica" pitchFamily="34" charset="0"/>
                <a:cs typeface="Helvetica" pitchFamily="34" charset="0"/>
              </a:rPr>
              <a:t>  and </a:t>
            </a:r>
            <a:r>
              <a:rPr lang="en-US" sz="1400" b="1" i="1" u="sng" dirty="0">
                <a:latin typeface="Helvetica" pitchFamily="34" charset="0"/>
                <a:cs typeface="Helvetica" pitchFamily="34" charset="0"/>
              </a:rPr>
              <a:t>The Amazon Rainforest</a:t>
            </a:r>
            <a:r>
              <a:rPr lang="en-US" sz="1400" b="1" dirty="0">
                <a:latin typeface="Helvetica" pitchFamily="34" charset="0"/>
                <a:cs typeface="Helvetica" pitchFamily="34" charset="0"/>
              </a:rPr>
              <a:t>?</a:t>
            </a:r>
          </a:p>
          <a:p>
            <a:pPr marL="366437" indent="-366437">
              <a:buAutoNum type="arabicPeriod" startAt="6"/>
            </a:pPr>
            <a:endParaRPr lang="en-US" sz="1400" dirty="0">
              <a:latin typeface="Helvetica" pitchFamily="34" charset="0"/>
              <a:cs typeface="Helvetica" pitchFamily="34" charset="0"/>
            </a:endParaRPr>
          </a:p>
          <a:p>
            <a:pPr marL="963778" indent="-304527">
              <a:buFont typeface="+mj-lt"/>
              <a:buAutoNum type="alphaUcPeriod"/>
            </a:pPr>
            <a:r>
              <a:rPr lang="en-US" sz="1400" dirty="0">
                <a:latin typeface="Helvetica" pitchFamily="34" charset="0"/>
                <a:cs typeface="Helvetica" pitchFamily="34" charset="0"/>
              </a:rPr>
              <a:t>The Amazon has earned the name “Cloud Forest.”</a:t>
            </a:r>
          </a:p>
          <a:p>
            <a:pPr marL="963778" indent="-304527">
              <a:buFont typeface="+mj-lt"/>
              <a:buAutoNum type="alphaUcPeriod"/>
            </a:pPr>
            <a:endParaRPr lang="en-US" sz="1400" dirty="0">
              <a:latin typeface="Helvetica" pitchFamily="34" charset="0"/>
              <a:cs typeface="Helvetica" pitchFamily="34" charset="0"/>
            </a:endParaRPr>
          </a:p>
          <a:p>
            <a:pPr marL="963778" indent="-304527">
              <a:buFont typeface="+mj-lt"/>
              <a:buAutoNum type="alphaUcPeriod" startAt="2"/>
            </a:pPr>
            <a:r>
              <a:rPr lang="en-US" sz="1400" dirty="0">
                <a:latin typeface="Helvetica" pitchFamily="34" charset="0"/>
                <a:cs typeface="Helvetica" pitchFamily="34" charset="0"/>
              </a:rPr>
              <a:t>The rainforest can be hot but the understory receives little air.</a:t>
            </a:r>
          </a:p>
          <a:p>
            <a:pPr marL="963778" indent="-304527">
              <a:buFont typeface="+mj-lt"/>
              <a:buAutoNum type="alphaUcPeriod" startAt="2"/>
            </a:pPr>
            <a:endParaRPr lang="en-US" sz="1400" dirty="0">
              <a:latin typeface="Helvetica" pitchFamily="34" charset="0"/>
              <a:cs typeface="Helvetica" pitchFamily="34" charset="0"/>
            </a:endParaRPr>
          </a:p>
          <a:p>
            <a:pPr marL="963778" indent="-304527">
              <a:buFont typeface="+mj-lt"/>
              <a:buAutoNum type="alphaUcPeriod" startAt="3"/>
            </a:pPr>
            <a:r>
              <a:rPr lang="en-US" sz="1400" dirty="0">
                <a:latin typeface="Helvetica" pitchFamily="34" charset="0"/>
                <a:cs typeface="Helvetica" pitchFamily="34" charset="0"/>
              </a:rPr>
              <a:t>The Amazon is the world’s largest tropical rainforest with an endless canopy of trees.</a:t>
            </a:r>
          </a:p>
          <a:p>
            <a:pPr marL="963778" indent="-304527">
              <a:buFont typeface="+mj-lt"/>
              <a:buAutoNum type="alphaUcPeriod" startAt="3"/>
            </a:pPr>
            <a:endParaRPr lang="en-US" sz="1400" dirty="0">
              <a:latin typeface="Helvetica" pitchFamily="34" charset="0"/>
              <a:cs typeface="Helvetica" pitchFamily="34" charset="0"/>
            </a:endParaRPr>
          </a:p>
          <a:p>
            <a:pPr marL="963778" indent="-304527">
              <a:buFont typeface="+mj-lt"/>
              <a:buAutoNum type="alphaUcPeriod" startAt="3"/>
            </a:pPr>
            <a:r>
              <a:rPr lang="en-US" sz="1400" dirty="0">
                <a:latin typeface="Helvetica" pitchFamily="34" charset="0"/>
                <a:cs typeface="Helvetica" pitchFamily="34" charset="0"/>
              </a:rPr>
              <a:t>A rainforest has clean air and beautiful plants.</a:t>
            </a:r>
          </a:p>
        </p:txBody>
      </p:sp>
      <p:sp>
        <p:nvSpPr>
          <p:cNvPr id="18" name="Rectangle 17"/>
          <p:cNvSpPr/>
          <p:nvPr/>
        </p:nvSpPr>
        <p:spPr>
          <a:xfrm>
            <a:off x="822758" y="1090950"/>
            <a:ext cx="5894215" cy="2257313"/>
          </a:xfrm>
          <a:prstGeom prst="rect">
            <a:avLst/>
          </a:prstGeom>
        </p:spPr>
        <p:txBody>
          <a:bodyPr wrap="square" lIns="101881" tIns="50941" rIns="101881" bIns="50941">
            <a:spAutoFit/>
          </a:bodyPr>
          <a:lstStyle/>
          <a:p>
            <a:pPr marL="366437" indent="-366437"/>
            <a:r>
              <a:rPr lang="en-US" sz="1400" b="1" dirty="0" smtClean="0">
                <a:latin typeface="Helvetica" pitchFamily="34" charset="0"/>
                <a:cs typeface="Helvetica" pitchFamily="34" charset="0"/>
              </a:rPr>
              <a:t>11.  Unlike </a:t>
            </a:r>
            <a:r>
              <a:rPr lang="en-US" sz="1400" b="1" i="1" u="sng" dirty="0">
                <a:latin typeface="Helvetica" pitchFamily="34" charset="0"/>
                <a:cs typeface="Helvetica" pitchFamily="34" charset="0"/>
              </a:rPr>
              <a:t>Experiencing a Rainforest</a:t>
            </a:r>
            <a:r>
              <a:rPr lang="en-US" sz="1400" b="1" i="1" dirty="0">
                <a:latin typeface="Helvetica" pitchFamily="34" charset="0"/>
                <a:cs typeface="Helvetica" pitchFamily="34" charset="0"/>
              </a:rPr>
              <a:t>, </a:t>
            </a:r>
            <a:r>
              <a:rPr lang="en-US" sz="1400" b="1" dirty="0">
                <a:latin typeface="Helvetica" pitchFamily="34" charset="0"/>
                <a:cs typeface="Helvetica" pitchFamily="34" charset="0"/>
              </a:rPr>
              <a:t>t</a:t>
            </a:r>
            <a:r>
              <a:rPr lang="en-US" sz="1400" b="1" dirty="0" smtClean="0">
                <a:latin typeface="Helvetica" pitchFamily="34" charset="0"/>
                <a:cs typeface="Helvetica" pitchFamily="34" charset="0"/>
              </a:rPr>
              <a:t>he </a:t>
            </a:r>
            <a:r>
              <a:rPr lang="en-US" sz="1400" b="1" dirty="0">
                <a:latin typeface="Helvetica" pitchFamily="34" charset="0"/>
                <a:cs typeface="Helvetica" pitchFamily="34" charset="0"/>
              </a:rPr>
              <a:t>article </a:t>
            </a:r>
            <a:r>
              <a:rPr lang="en-US" sz="1400" b="1" i="1" u="sng" dirty="0">
                <a:latin typeface="Helvetica" pitchFamily="34" charset="0"/>
                <a:cs typeface="Helvetica" pitchFamily="34" charset="0"/>
              </a:rPr>
              <a:t>The Amazon Rainforest</a:t>
            </a:r>
            <a:r>
              <a:rPr lang="en-US" sz="1400" b="1" i="1" dirty="0">
                <a:latin typeface="Helvetica" pitchFamily="34" charset="0"/>
                <a:cs typeface="Helvetica" pitchFamily="34" charset="0"/>
              </a:rPr>
              <a:t> </a:t>
            </a:r>
            <a:r>
              <a:rPr lang="en-US" sz="1400" b="1" dirty="0">
                <a:latin typeface="Helvetica" pitchFamily="34" charset="0"/>
                <a:cs typeface="Helvetica" pitchFamily="34" charset="0"/>
              </a:rPr>
              <a:t>could be used as what kind of resource?</a:t>
            </a:r>
          </a:p>
          <a:p>
            <a:pPr marL="654232" indent="-361417"/>
            <a:endParaRPr lang="en-US" sz="1400" dirty="0">
              <a:latin typeface="Helvetica" pitchFamily="34" charset="0"/>
              <a:cs typeface="Helvetica" pitchFamily="34" charset="0"/>
            </a:endParaRPr>
          </a:p>
          <a:p>
            <a:pPr marL="963778" indent="-304527">
              <a:buFont typeface="+mj-lt"/>
              <a:buAutoNum type="alphaUcPeriod"/>
            </a:pPr>
            <a:r>
              <a:rPr lang="en-US" sz="1400" dirty="0">
                <a:latin typeface="Helvetica" pitchFamily="34" charset="0"/>
                <a:cs typeface="Helvetica" pitchFamily="34" charset="0"/>
              </a:rPr>
              <a:t>a resource to write a first-hand account</a:t>
            </a:r>
          </a:p>
          <a:p>
            <a:pPr marL="963778" indent="-304527">
              <a:buFont typeface="+mj-lt"/>
              <a:buAutoNum type="alphaUcPeriod"/>
            </a:pPr>
            <a:endParaRPr lang="en-US" sz="1400" dirty="0">
              <a:latin typeface="Helvetica" pitchFamily="34" charset="0"/>
              <a:cs typeface="Helvetica" pitchFamily="34" charset="0"/>
            </a:endParaRPr>
          </a:p>
          <a:p>
            <a:pPr marL="963778" indent="-304527">
              <a:buFont typeface="+mj-lt"/>
              <a:buAutoNum type="alphaUcPeriod" startAt="2"/>
            </a:pPr>
            <a:r>
              <a:rPr lang="en-US" sz="1400" dirty="0">
                <a:latin typeface="Helvetica" pitchFamily="34" charset="0"/>
                <a:cs typeface="Helvetica" pitchFamily="34" charset="0"/>
              </a:rPr>
              <a:t>a resource to write a book report about a rainforest</a:t>
            </a:r>
          </a:p>
          <a:p>
            <a:pPr marL="963778" indent="-304527"/>
            <a:endParaRPr lang="en-US" sz="1400" dirty="0">
              <a:latin typeface="Helvetica" pitchFamily="34" charset="0"/>
              <a:cs typeface="Helvetica" pitchFamily="34" charset="0"/>
            </a:endParaRPr>
          </a:p>
          <a:p>
            <a:pPr marL="963778" indent="-304527">
              <a:buFont typeface="+mj-lt"/>
              <a:buAutoNum type="alphaUcPeriod" startAt="3"/>
            </a:pPr>
            <a:r>
              <a:rPr lang="en-US" sz="1400" dirty="0">
                <a:latin typeface="Helvetica" pitchFamily="34" charset="0"/>
                <a:cs typeface="Helvetica" pitchFamily="34" charset="0"/>
              </a:rPr>
              <a:t>a resource to locate different rainforests to visit</a:t>
            </a:r>
          </a:p>
          <a:p>
            <a:pPr marL="963778" indent="-304527">
              <a:buFont typeface="+mj-lt"/>
              <a:buAutoNum type="alphaUcPeriod" startAt="3"/>
            </a:pPr>
            <a:endParaRPr lang="en-US" sz="1400" dirty="0">
              <a:latin typeface="Helvetica" pitchFamily="34" charset="0"/>
              <a:cs typeface="Helvetica" pitchFamily="34" charset="0"/>
            </a:endParaRPr>
          </a:p>
          <a:p>
            <a:pPr marL="963778" indent="-304527">
              <a:buFont typeface="+mj-lt"/>
              <a:buAutoNum type="alphaUcPeriod" startAt="3"/>
            </a:pPr>
            <a:r>
              <a:rPr lang="en-US" sz="1400" dirty="0">
                <a:latin typeface="Helvetica" pitchFamily="34" charset="0"/>
                <a:cs typeface="Helvetica" pitchFamily="34" charset="0"/>
              </a:rPr>
              <a:t>a resource to write about animals of the rainforest</a:t>
            </a:r>
          </a:p>
        </p:txBody>
      </p:sp>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cxnSp>
        <p:nvCxnSpPr>
          <p:cNvPr id="10" name="Straight Connector 9"/>
          <p:cNvCxnSpPr/>
          <p:nvPr/>
        </p:nvCxnSpPr>
        <p:spPr>
          <a:xfrm>
            <a:off x="485775" y="47263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1219200" y="1752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1240771" y="264266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1241239" y="3048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1217157" y="219687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3562992194"/>
              </p:ext>
            </p:extLst>
          </p:nvPr>
        </p:nvGraphicFramePr>
        <p:xfrm>
          <a:off x="5256528" y="3810000"/>
          <a:ext cx="1918811" cy="533400"/>
        </p:xfrm>
        <a:graphic>
          <a:graphicData uri="http://schemas.openxmlformats.org/drawingml/2006/table">
            <a:tbl>
              <a:tblPr/>
              <a:tblGrid>
                <a:gridCol w="1918811"/>
              </a:tblGrid>
              <a:tr h="131791">
                <a:tc>
                  <a:txBody>
                    <a:bodyPr/>
                    <a:lstStyle/>
                    <a:p>
                      <a:pPr marL="0" marR="0" algn="ctr">
                        <a:lnSpc>
                          <a:spcPct val="100000"/>
                        </a:lnSpc>
                        <a:spcBef>
                          <a:spcPts val="0"/>
                        </a:spcBef>
                        <a:spcAft>
                          <a:spcPts val="0"/>
                        </a:spcAft>
                      </a:pPr>
                      <a:r>
                        <a:rPr lang="en-US" sz="800" b="1" i="1" dirty="0" smtClean="0">
                          <a:solidFill>
                            <a:srgbClr val="000000"/>
                          </a:solidFill>
                          <a:latin typeface="Calibri"/>
                          <a:ea typeface="Times New Roman"/>
                          <a:cs typeface="Times New Roman"/>
                        </a:rPr>
                        <a:t>Toward RI.4.6      </a:t>
                      </a:r>
                      <a:r>
                        <a:rPr lang="en-US" sz="800" b="1" dirty="0" smtClean="0">
                          <a:solidFill>
                            <a:srgbClr val="000000"/>
                          </a:solidFill>
                          <a:latin typeface="Calibri"/>
                          <a:ea typeface="Times New Roman"/>
                          <a:cs typeface="Times New Roman"/>
                        </a:rPr>
                        <a:t>DOK 3 - </a:t>
                      </a:r>
                      <a:r>
                        <a:rPr lang="en-US" sz="800" b="1" dirty="0" err="1" smtClean="0">
                          <a:solidFill>
                            <a:srgbClr val="000000"/>
                          </a:solidFill>
                          <a:latin typeface="Calibri"/>
                          <a:ea typeface="Times New Roman"/>
                          <a:cs typeface="Times New Roman"/>
                        </a:rPr>
                        <a:t>Cw</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401609">
                <a:tc>
                  <a:txBody>
                    <a:bodyPr/>
                    <a:lstStyle/>
                    <a:p>
                      <a:pPr marL="0" marR="0" algn="l">
                        <a:lnSpc>
                          <a:spcPct val="100000"/>
                        </a:lnSpc>
                        <a:spcBef>
                          <a:spcPts val="0"/>
                        </a:spcBef>
                        <a:spcAft>
                          <a:spcPts val="0"/>
                        </a:spcAft>
                      </a:pPr>
                      <a:r>
                        <a:rPr lang="en-US" sz="800" b="0" dirty="0" smtClean="0">
                          <a:solidFill>
                            <a:srgbClr val="000000"/>
                          </a:solidFill>
                          <a:effectLst/>
                          <a:latin typeface="+mn-lt"/>
                          <a:ea typeface="Times New Roman"/>
                          <a:cs typeface="Times New Roman"/>
                        </a:rPr>
                        <a:t>Explain how a firsthand account and a secondhand account could influence how readers interpret an event or topic.</a:t>
                      </a:r>
                      <a:endParaRPr lang="en-US" sz="800" b="0" dirty="0">
                        <a:effectLst/>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30" name="Oval 29"/>
          <p:cNvSpPr/>
          <p:nvPr/>
        </p:nvSpPr>
        <p:spPr>
          <a:xfrm>
            <a:off x="1340644" y="5867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1340644" y="6858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1338601" y="7543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1340644" y="629056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4" name="Table 33"/>
          <p:cNvGraphicFramePr>
            <a:graphicFrameLocks noGrp="1"/>
          </p:cNvGraphicFramePr>
          <p:nvPr>
            <p:extLst>
              <p:ext uri="{D42A27DB-BD31-4B8C-83A1-F6EECF244321}">
                <p14:modId xmlns:p14="http://schemas.microsoft.com/office/powerpoint/2010/main" val="709809554"/>
              </p:ext>
            </p:extLst>
          </p:nvPr>
        </p:nvGraphicFramePr>
        <p:xfrm>
          <a:off x="5287793" y="8229600"/>
          <a:ext cx="1912567" cy="533400"/>
        </p:xfrm>
        <a:graphic>
          <a:graphicData uri="http://schemas.openxmlformats.org/drawingml/2006/table">
            <a:tbl>
              <a:tblPr/>
              <a:tblGrid>
                <a:gridCol w="1912567"/>
              </a:tblGrid>
              <a:tr h="137885">
                <a:tc>
                  <a:txBody>
                    <a:bodyPr/>
                    <a:lstStyle/>
                    <a:p>
                      <a:pPr marL="0" marR="0" algn="ctr">
                        <a:lnSpc>
                          <a:spcPct val="100000"/>
                        </a:lnSpc>
                        <a:spcBef>
                          <a:spcPts val="0"/>
                        </a:spcBef>
                        <a:spcAft>
                          <a:spcPts val="0"/>
                        </a:spcAft>
                      </a:pPr>
                      <a:r>
                        <a:rPr lang="en-US" sz="800" b="1" i="1" dirty="0" smtClean="0">
                          <a:solidFill>
                            <a:schemeClr val="tx1"/>
                          </a:solidFill>
                          <a:effectLst/>
                        </a:rPr>
                        <a:t>Toward RI.4.6     </a:t>
                      </a:r>
                      <a:r>
                        <a:rPr lang="en-US" sz="800" b="1" dirty="0" smtClean="0">
                          <a:solidFill>
                            <a:schemeClr val="tx1"/>
                          </a:solidFill>
                          <a:effectLst/>
                        </a:rPr>
                        <a:t>DOK </a:t>
                      </a:r>
                      <a:r>
                        <a:rPr lang="en-US" sz="800" b="1" dirty="0">
                          <a:solidFill>
                            <a:schemeClr val="tx1"/>
                          </a:solidFill>
                          <a:effectLst/>
                        </a:rPr>
                        <a:t>3 - </a:t>
                      </a:r>
                      <a:r>
                        <a:rPr lang="en-US" sz="800" b="1" dirty="0" smtClean="0">
                          <a:solidFill>
                            <a:schemeClr val="tx1"/>
                          </a:solidFill>
                          <a:effectLst/>
                        </a:rPr>
                        <a:t>EVD</a:t>
                      </a:r>
                      <a:endParaRPr lang="en-US" sz="800" b="1" dirty="0">
                        <a:solidFill>
                          <a:schemeClr val="tx1"/>
                        </a:solidFill>
                        <a:effectLst/>
                        <a:latin typeface="Calibri"/>
                        <a:ea typeface="Calibri"/>
                        <a:cs typeface="Times New Roman"/>
                      </a:endParaRPr>
                    </a:p>
                  </a:txBody>
                  <a:tcPr marL="19432" marR="194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395515">
                <a:tc>
                  <a:txBody>
                    <a:bodyPr/>
                    <a:lstStyle/>
                    <a:p>
                      <a:pPr marL="0" marR="0" algn="l">
                        <a:lnSpc>
                          <a:spcPct val="100000"/>
                        </a:lnSpc>
                        <a:spcBef>
                          <a:spcPts val="0"/>
                        </a:spcBef>
                        <a:spcAft>
                          <a:spcPts val="0"/>
                        </a:spcAft>
                      </a:pPr>
                      <a:r>
                        <a:rPr lang="en-US" sz="800" b="0" dirty="0" smtClean="0">
                          <a:solidFill>
                            <a:srgbClr val="000000"/>
                          </a:solidFill>
                          <a:effectLst/>
                          <a:latin typeface="+mn-lt"/>
                          <a:ea typeface="Times New Roman"/>
                          <a:cs typeface="Times New Roman"/>
                        </a:rPr>
                        <a:t>Compare and contrast a firsthand and secondhand account</a:t>
                      </a:r>
                      <a:r>
                        <a:rPr lang="en-US" sz="800" b="0" dirty="0" smtClean="0">
                          <a:solidFill>
                            <a:srgbClr val="000000"/>
                          </a:solidFill>
                          <a:effectLst/>
                          <a:latin typeface="+mn-lt"/>
                          <a:ea typeface="Times New Roman"/>
                          <a:cs typeface="Arial"/>
                        </a:rPr>
                        <a:t> in order to evaluate which has the most impact.  Explain why</a:t>
                      </a:r>
                      <a:r>
                        <a:rPr lang="en-US" sz="800" b="1" dirty="0" smtClean="0">
                          <a:solidFill>
                            <a:srgbClr val="000000"/>
                          </a:solidFill>
                          <a:effectLst/>
                          <a:latin typeface="+mn-lt"/>
                          <a:ea typeface="Times New Roman"/>
                          <a:cs typeface="Arial"/>
                        </a:rPr>
                        <a:t>.</a:t>
                      </a:r>
                      <a:endParaRPr lang="en-US" sz="800" dirty="0">
                        <a:effectLst/>
                        <a:latin typeface="+mn-lt"/>
                        <a:ea typeface="Calibri"/>
                        <a:cs typeface="Times New Roman"/>
                      </a:endParaRPr>
                    </a:p>
                  </a:txBody>
                  <a:tcPr marL="19432" marR="1943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12472224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587186" y="5176447"/>
            <a:ext cx="5740956" cy="2688200"/>
          </a:xfrm>
          <a:prstGeom prst="rect">
            <a:avLst/>
          </a:prstGeom>
        </p:spPr>
        <p:txBody>
          <a:bodyPr wrap="square" lIns="101881" tIns="50941" rIns="101881" bIns="50941">
            <a:spAutoFit/>
          </a:bodyPr>
          <a:lstStyle/>
          <a:p>
            <a:pPr marL="457200" indent="-331788"/>
            <a:r>
              <a:rPr lang="en-US" sz="1400" b="1" dirty="0" smtClean="0">
                <a:latin typeface="Helvetica" pitchFamily="34" charset="0"/>
                <a:cs typeface="Helvetica" pitchFamily="34" charset="0"/>
              </a:rPr>
              <a:t>14.  How do </a:t>
            </a:r>
            <a:r>
              <a:rPr lang="en-US" sz="1400" b="1" i="1" u="sng" dirty="0" smtClean="0">
                <a:latin typeface="Helvetica" pitchFamily="34" charset="0"/>
                <a:cs typeface="Helvetica" pitchFamily="34" charset="0"/>
              </a:rPr>
              <a:t>both</a:t>
            </a:r>
            <a:r>
              <a:rPr lang="en-US" sz="1400" b="1" dirty="0" smtClean="0">
                <a:latin typeface="Helvetica" pitchFamily="34" charset="0"/>
                <a:cs typeface="Helvetica" pitchFamily="34" charset="0"/>
              </a:rPr>
              <a:t> articles explain </a:t>
            </a:r>
            <a:r>
              <a:rPr lang="en-US" sz="1400" b="1" dirty="0">
                <a:latin typeface="Helvetica" pitchFamily="34" charset="0"/>
                <a:cs typeface="Helvetica" pitchFamily="34" charset="0"/>
              </a:rPr>
              <a:t>why the air is </a:t>
            </a:r>
            <a:r>
              <a:rPr lang="en-US" sz="1400" b="1" dirty="0" smtClean="0">
                <a:latin typeface="Helvetica" pitchFamily="34" charset="0"/>
                <a:cs typeface="Helvetica" pitchFamily="34" charset="0"/>
              </a:rPr>
              <a:t>so still </a:t>
            </a:r>
            <a:r>
              <a:rPr lang="en-US" sz="1400" b="1" dirty="0">
                <a:latin typeface="Helvetica" pitchFamily="34" charset="0"/>
                <a:cs typeface="Helvetica" pitchFamily="34" charset="0"/>
              </a:rPr>
              <a:t>in the </a:t>
            </a:r>
            <a:r>
              <a:rPr lang="en-US" sz="1400" b="1" dirty="0" smtClean="0">
                <a:latin typeface="Helvetica" pitchFamily="34" charset="0"/>
                <a:cs typeface="Helvetica" pitchFamily="34" charset="0"/>
              </a:rPr>
              <a:t>rainforest</a:t>
            </a:r>
            <a:r>
              <a:rPr lang="en-US" sz="1400" b="1" dirty="0">
                <a:latin typeface="Helvetica" pitchFamily="34" charset="0"/>
                <a:cs typeface="Helvetica" pitchFamily="34" charset="0"/>
              </a:rPr>
              <a:t>?</a:t>
            </a:r>
          </a:p>
          <a:p>
            <a:pPr marL="457200" indent="53975">
              <a:buAutoNum type="arabicPeriod" startAt="6"/>
            </a:pPr>
            <a:endParaRPr lang="en-US" sz="1400" dirty="0">
              <a:latin typeface="Helvetica" pitchFamily="34" charset="0"/>
              <a:cs typeface="Helvetica" pitchFamily="34" charset="0"/>
            </a:endParaRPr>
          </a:p>
          <a:p>
            <a:pPr marL="457200" indent="53975">
              <a:buFont typeface="+mj-lt"/>
              <a:buAutoNum type="alphaUcPeriod"/>
            </a:pPr>
            <a:r>
              <a:rPr lang="en-US" sz="1400" dirty="0" smtClean="0">
                <a:latin typeface="Helvetica" pitchFamily="34" charset="0"/>
                <a:cs typeface="Helvetica" pitchFamily="34" charset="0"/>
              </a:rPr>
              <a:t>  The </a:t>
            </a:r>
            <a:r>
              <a:rPr lang="en-US" sz="1400" dirty="0">
                <a:latin typeface="Helvetica" pitchFamily="34" charset="0"/>
                <a:cs typeface="Helvetica" pitchFamily="34" charset="0"/>
              </a:rPr>
              <a:t>understory layer is so thick that the air stays very still.</a:t>
            </a:r>
          </a:p>
          <a:p>
            <a:pPr marL="457200" indent="53975">
              <a:buFont typeface="+mj-lt"/>
              <a:buAutoNum type="alphaUcPeriod"/>
            </a:pPr>
            <a:endParaRPr lang="en-US" sz="1400" dirty="0">
              <a:latin typeface="Helvetica" pitchFamily="34" charset="0"/>
              <a:cs typeface="Helvetica" pitchFamily="34" charset="0"/>
            </a:endParaRPr>
          </a:p>
          <a:p>
            <a:pPr marL="457200" indent="53975">
              <a:buFont typeface="+mj-lt"/>
              <a:buAutoNum type="alphaUcPeriod" startAt="2"/>
            </a:pPr>
            <a:r>
              <a:rPr lang="en-US" sz="1400" dirty="0" smtClean="0">
                <a:latin typeface="Helvetica" pitchFamily="34" charset="0"/>
                <a:cs typeface="Helvetica" pitchFamily="34" charset="0"/>
              </a:rPr>
              <a:t>  The </a:t>
            </a:r>
            <a:r>
              <a:rPr lang="en-US" sz="1400" dirty="0">
                <a:latin typeface="Helvetica" pitchFamily="34" charset="0"/>
                <a:cs typeface="Helvetica" pitchFamily="34" charset="0"/>
              </a:rPr>
              <a:t>air is so heavy it wraps around you.</a:t>
            </a:r>
          </a:p>
          <a:p>
            <a:pPr marL="457200" indent="53975">
              <a:buFont typeface="+mj-lt"/>
              <a:buAutoNum type="alphaUcPeriod" startAt="2"/>
            </a:pPr>
            <a:endParaRPr lang="en-US" sz="1400" dirty="0">
              <a:latin typeface="Helvetica" pitchFamily="34" charset="0"/>
              <a:cs typeface="Helvetica" pitchFamily="34" charset="0"/>
            </a:endParaRPr>
          </a:p>
          <a:p>
            <a:pPr marL="457200" indent="53975">
              <a:buFont typeface="+mj-lt"/>
              <a:buAutoNum type="alphaUcPeriod" startAt="3"/>
            </a:pPr>
            <a:r>
              <a:rPr lang="en-US" sz="1400" dirty="0" smtClean="0">
                <a:latin typeface="Helvetica" pitchFamily="34" charset="0"/>
                <a:cs typeface="Helvetica" pitchFamily="34" charset="0"/>
              </a:rPr>
              <a:t>  There </a:t>
            </a:r>
            <a:r>
              <a:rPr lang="en-US" sz="1400" dirty="0">
                <a:latin typeface="Helvetica" pitchFamily="34" charset="0"/>
                <a:cs typeface="Helvetica" pitchFamily="34" charset="0"/>
              </a:rPr>
              <a:t>is little to no wind.</a:t>
            </a:r>
          </a:p>
          <a:p>
            <a:pPr marL="457200" indent="53975">
              <a:buFont typeface="+mj-lt"/>
              <a:buAutoNum type="alphaUcPeriod" startAt="3"/>
            </a:pPr>
            <a:endParaRPr lang="en-US" sz="1400" dirty="0">
              <a:latin typeface="Helvetica" pitchFamily="34" charset="0"/>
              <a:cs typeface="Helvetica" pitchFamily="34" charset="0"/>
            </a:endParaRPr>
          </a:p>
          <a:p>
            <a:pPr marL="457200" indent="53975">
              <a:buFont typeface="+mj-lt"/>
              <a:buAutoNum type="alphaUcPeriod" startAt="3"/>
            </a:pPr>
            <a:r>
              <a:rPr lang="en-US" sz="1400" dirty="0" smtClean="0">
                <a:latin typeface="Helvetica" pitchFamily="34" charset="0"/>
                <a:cs typeface="Helvetica" pitchFamily="34" charset="0"/>
              </a:rPr>
              <a:t>  There </a:t>
            </a:r>
            <a:r>
              <a:rPr lang="en-US" sz="1400" dirty="0">
                <a:latin typeface="Helvetica" pitchFamily="34" charset="0"/>
                <a:cs typeface="Helvetica" pitchFamily="34" charset="0"/>
              </a:rPr>
              <a:t>is a thick canopy above the forest floor.</a:t>
            </a:r>
          </a:p>
          <a:p>
            <a:pPr marL="963778" indent="-304527">
              <a:buFont typeface="+mj-lt"/>
              <a:buAutoNum type="alphaUcPeriod" startAt="3"/>
            </a:pPr>
            <a:endParaRPr lang="en-US" sz="1400" dirty="0">
              <a:latin typeface="Helvetica" pitchFamily="34" charset="0"/>
              <a:cs typeface="Helvetica" pitchFamily="34" charset="0"/>
            </a:endParaRPr>
          </a:p>
          <a:p>
            <a:pPr marL="963778" indent="-304527">
              <a:buFont typeface="+mj-lt"/>
              <a:buAutoNum type="alphaUcPeriod" startAt="3"/>
            </a:pPr>
            <a:endParaRPr lang="en-US" sz="1400" dirty="0">
              <a:latin typeface="Helvetica" pitchFamily="34" charset="0"/>
              <a:cs typeface="Helvetica" pitchFamily="34" charset="0"/>
            </a:endParaRPr>
          </a:p>
        </p:txBody>
      </p:sp>
      <p:sp>
        <p:nvSpPr>
          <p:cNvPr id="24" name="Rectangle 23"/>
          <p:cNvSpPr/>
          <p:nvPr/>
        </p:nvSpPr>
        <p:spPr>
          <a:xfrm>
            <a:off x="609599" y="838200"/>
            <a:ext cx="6096001" cy="2903644"/>
          </a:xfrm>
          <a:prstGeom prst="rect">
            <a:avLst/>
          </a:prstGeom>
        </p:spPr>
        <p:txBody>
          <a:bodyPr wrap="square" lIns="101881" tIns="50941" rIns="101881" bIns="50941">
            <a:spAutoFit/>
          </a:bodyPr>
          <a:lstStyle/>
          <a:p>
            <a:pPr marL="366437" indent="-240944"/>
            <a:r>
              <a:rPr lang="en-US" sz="1400" b="1" dirty="0" smtClean="0">
                <a:latin typeface="Helvetica" pitchFamily="34" charset="0"/>
                <a:cs typeface="Helvetica" pitchFamily="34" charset="0"/>
              </a:rPr>
              <a:t>13.   </a:t>
            </a:r>
            <a:r>
              <a:rPr lang="en-US" sz="1400" b="1" dirty="0">
                <a:latin typeface="Helvetica" pitchFamily="34" charset="0"/>
                <a:cs typeface="Helvetica" pitchFamily="34" charset="0"/>
              </a:rPr>
              <a:t>Why might the author of </a:t>
            </a:r>
            <a:r>
              <a:rPr lang="en-US" sz="1400" b="1" i="1" u="sng" dirty="0">
                <a:latin typeface="Helvetica" pitchFamily="34" charset="0"/>
                <a:cs typeface="Helvetica" pitchFamily="34" charset="0"/>
              </a:rPr>
              <a:t>Experiencing a Rainforest</a:t>
            </a:r>
          </a:p>
          <a:p>
            <a:pPr marL="511175" indent="-53975"/>
            <a:r>
              <a:rPr lang="en-US" sz="1400" b="1" i="1" dirty="0">
                <a:latin typeface="Helvetica" pitchFamily="34" charset="0"/>
                <a:cs typeface="Helvetica" pitchFamily="34" charset="0"/>
              </a:rPr>
              <a:t>  </a:t>
            </a:r>
            <a:r>
              <a:rPr lang="en-US" sz="1400" b="1" dirty="0" smtClean="0">
                <a:latin typeface="Helvetica" pitchFamily="34" charset="0"/>
                <a:cs typeface="Helvetica" pitchFamily="34" charset="0"/>
              </a:rPr>
              <a:t>refer </a:t>
            </a:r>
            <a:r>
              <a:rPr lang="en-US" sz="1400" b="1" dirty="0">
                <a:latin typeface="Helvetica" pitchFamily="34" charset="0"/>
                <a:cs typeface="Helvetica" pitchFamily="34" charset="0"/>
              </a:rPr>
              <a:t>to trees as “skyscrapers,” but the author of </a:t>
            </a:r>
          </a:p>
          <a:p>
            <a:pPr marL="511175" indent="-53975"/>
            <a:r>
              <a:rPr lang="en-US" sz="1400" b="1" i="1" dirty="0">
                <a:latin typeface="Helvetica" pitchFamily="34" charset="0"/>
                <a:cs typeface="Helvetica" pitchFamily="34" charset="0"/>
              </a:rPr>
              <a:t>  </a:t>
            </a:r>
            <a:r>
              <a:rPr lang="en-US" sz="1400" b="1" i="1" u="sng" dirty="0" smtClean="0">
                <a:latin typeface="Helvetica" pitchFamily="34" charset="0"/>
                <a:cs typeface="Helvetica" pitchFamily="34" charset="0"/>
              </a:rPr>
              <a:t>The </a:t>
            </a:r>
            <a:r>
              <a:rPr lang="en-US" sz="1400" b="1" i="1" u="sng" dirty="0">
                <a:latin typeface="Helvetica" pitchFamily="34" charset="0"/>
                <a:cs typeface="Helvetica" pitchFamily="34" charset="0"/>
              </a:rPr>
              <a:t>Amazon Rainforest </a:t>
            </a:r>
            <a:r>
              <a:rPr lang="en-US" sz="1400" b="1" dirty="0">
                <a:latin typeface="Helvetica" pitchFamily="34" charset="0"/>
                <a:cs typeface="Helvetica" pitchFamily="34" charset="0"/>
              </a:rPr>
              <a:t>only refer to their heights?</a:t>
            </a:r>
          </a:p>
          <a:p>
            <a:pPr marL="366437" indent="-366437">
              <a:buAutoNum type="arabicPeriod" startAt="6"/>
            </a:pPr>
            <a:endParaRPr lang="en-US" sz="1400" dirty="0">
              <a:latin typeface="Helvetica" pitchFamily="34" charset="0"/>
              <a:cs typeface="Helvetica" pitchFamily="34" charset="0"/>
            </a:endParaRPr>
          </a:p>
          <a:p>
            <a:pPr marL="341313" indent="319088">
              <a:buFont typeface="+mj-lt"/>
              <a:buAutoNum type="alphaUcPeriod"/>
            </a:pPr>
            <a:r>
              <a:rPr lang="en-US" sz="1400" dirty="0">
                <a:latin typeface="Helvetica" pitchFamily="34" charset="0"/>
                <a:cs typeface="Helvetica" pitchFamily="34" charset="0"/>
              </a:rPr>
              <a:t>The two </a:t>
            </a:r>
            <a:r>
              <a:rPr lang="en-US" sz="1400" dirty="0"/>
              <a:t>articles</a:t>
            </a:r>
            <a:r>
              <a:rPr lang="en-US" sz="1400" dirty="0">
                <a:latin typeface="Helvetica" pitchFamily="34" charset="0"/>
                <a:cs typeface="Helvetica" pitchFamily="34" charset="0"/>
              </a:rPr>
              <a:t> have different purposes.</a:t>
            </a:r>
          </a:p>
          <a:p>
            <a:pPr marL="341313" indent="319088">
              <a:buFont typeface="+mj-lt"/>
              <a:buAutoNum type="alphaUcPeriod"/>
            </a:pPr>
            <a:endParaRPr lang="en-US" sz="1400" dirty="0">
              <a:latin typeface="Helvetica" pitchFamily="34" charset="0"/>
              <a:cs typeface="Helvetica" pitchFamily="34" charset="0"/>
            </a:endParaRPr>
          </a:p>
          <a:p>
            <a:pPr marL="688975" indent="-347663">
              <a:buFont typeface="+mj-lt"/>
              <a:buAutoNum type="alphaUcPeriod" startAt="2"/>
            </a:pPr>
            <a:r>
              <a:rPr lang="en-US" sz="1400" dirty="0">
                <a:latin typeface="Helvetica" pitchFamily="34" charset="0"/>
                <a:cs typeface="Helvetica" pitchFamily="34" charset="0"/>
              </a:rPr>
              <a:t>The author of </a:t>
            </a:r>
            <a:r>
              <a:rPr lang="en-US" sz="1400" i="1" u="sng" dirty="0">
                <a:latin typeface="Helvetica" pitchFamily="34" charset="0"/>
                <a:cs typeface="Helvetica" pitchFamily="34" charset="0"/>
              </a:rPr>
              <a:t>The Amazon Rainforest</a:t>
            </a:r>
            <a:r>
              <a:rPr lang="en-US" sz="1400" dirty="0">
                <a:latin typeface="Helvetica" pitchFamily="34" charset="0"/>
                <a:cs typeface="Helvetica" pitchFamily="34" charset="0"/>
              </a:rPr>
              <a:t> was not writing about skyscrapers.</a:t>
            </a:r>
          </a:p>
          <a:p>
            <a:pPr marL="341313" indent="319088"/>
            <a:endParaRPr lang="en-US" sz="1400" dirty="0">
              <a:latin typeface="Helvetica" pitchFamily="34" charset="0"/>
              <a:cs typeface="Helvetica" pitchFamily="34" charset="0"/>
            </a:endParaRPr>
          </a:p>
          <a:p>
            <a:pPr marL="688975" indent="-347663">
              <a:buFont typeface="+mj-lt"/>
              <a:buAutoNum type="alphaUcPeriod" startAt="3"/>
            </a:pPr>
            <a:r>
              <a:rPr lang="en-US" sz="1400" dirty="0">
                <a:latin typeface="Helvetica" pitchFamily="34" charset="0"/>
                <a:cs typeface="Helvetica" pitchFamily="34" charset="0"/>
              </a:rPr>
              <a:t>The author of </a:t>
            </a:r>
            <a:r>
              <a:rPr lang="en-US" sz="1400" i="1" u="sng" dirty="0">
                <a:latin typeface="Helvetica" pitchFamily="34" charset="0"/>
                <a:cs typeface="Helvetica" pitchFamily="34" charset="0"/>
              </a:rPr>
              <a:t>Experiencing a Rainforest</a:t>
            </a:r>
            <a:r>
              <a:rPr lang="en-US" sz="1400" i="1" dirty="0">
                <a:latin typeface="Helvetica" pitchFamily="34" charset="0"/>
                <a:cs typeface="Helvetica" pitchFamily="34" charset="0"/>
              </a:rPr>
              <a:t> </a:t>
            </a:r>
            <a:r>
              <a:rPr lang="en-US" sz="1400" dirty="0">
                <a:latin typeface="Helvetica" pitchFamily="34" charset="0"/>
                <a:cs typeface="Helvetica" pitchFamily="34" charset="0"/>
              </a:rPr>
              <a:t>did not know the </a:t>
            </a:r>
            <a:r>
              <a:rPr lang="en-US" sz="1400" dirty="0" smtClean="0">
                <a:latin typeface="Helvetica" pitchFamily="34" charset="0"/>
                <a:cs typeface="Helvetica" pitchFamily="34" charset="0"/>
              </a:rPr>
              <a:t>heights </a:t>
            </a:r>
            <a:r>
              <a:rPr lang="en-US" sz="1400" dirty="0">
                <a:latin typeface="Helvetica" pitchFamily="34" charset="0"/>
                <a:cs typeface="Helvetica" pitchFamily="34" charset="0"/>
              </a:rPr>
              <a:t>of the trees.</a:t>
            </a:r>
          </a:p>
          <a:p>
            <a:pPr marL="341313" indent="319088">
              <a:buFont typeface="+mj-lt"/>
              <a:buAutoNum type="alphaUcPeriod" startAt="3"/>
            </a:pPr>
            <a:endParaRPr lang="en-US" sz="1400" dirty="0">
              <a:latin typeface="Helvetica" pitchFamily="34" charset="0"/>
              <a:cs typeface="Helvetica" pitchFamily="34" charset="0"/>
            </a:endParaRPr>
          </a:p>
          <a:p>
            <a:pPr marL="341313" indent="319088">
              <a:buFont typeface="+mj-lt"/>
              <a:buAutoNum type="alphaUcPeriod" startAt="3"/>
            </a:pPr>
            <a:r>
              <a:rPr lang="en-US" sz="1400" dirty="0">
                <a:latin typeface="Helvetica" pitchFamily="34" charset="0"/>
                <a:cs typeface="Helvetica" pitchFamily="34" charset="0"/>
              </a:rPr>
              <a:t>The two articles are written in different text structures.</a:t>
            </a:r>
          </a:p>
        </p:txBody>
      </p:sp>
      <p:sp>
        <p:nvSpPr>
          <p:cNvPr id="4" name="Slide Number Placeholder 3"/>
          <p:cNvSpPr>
            <a:spLocks noGrp="1"/>
          </p:cNvSpPr>
          <p:nvPr>
            <p:ph type="sldNum" sz="quarter" idx="12"/>
          </p:nvPr>
        </p:nvSpPr>
        <p:spPr/>
        <p:txBody>
          <a:bodyPr/>
          <a:lstStyle/>
          <a:p>
            <a:fld id="{F177B04D-AEB5-43ED-B9BA-B3D1EC9C9067}" type="slidenum">
              <a:rPr lang="en-US" smtClean="0"/>
              <a:pPr/>
              <a:t>39</a:t>
            </a:fld>
            <a:endParaRPr lang="en-US" dirty="0"/>
          </a:p>
        </p:txBody>
      </p:sp>
      <p:cxnSp>
        <p:nvCxnSpPr>
          <p:cNvPr id="10" name="Straight Connector 9"/>
          <p:cNvCxnSpPr/>
          <p:nvPr/>
        </p:nvCxnSpPr>
        <p:spPr>
          <a:xfrm>
            <a:off x="404813"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63306" y="628106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863306" y="5867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863306" y="6705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844647" y="713550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5" name="Oval 14"/>
          <p:cNvSpPr/>
          <p:nvPr/>
        </p:nvSpPr>
        <p:spPr>
          <a:xfrm>
            <a:off x="753278" y="1676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6" name="Oval 15"/>
          <p:cNvSpPr/>
          <p:nvPr/>
        </p:nvSpPr>
        <p:spPr>
          <a:xfrm>
            <a:off x="741862" y="217027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753278" y="2743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769846" y="3429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val="3529159928"/>
              </p:ext>
            </p:extLst>
          </p:nvPr>
        </p:nvGraphicFramePr>
        <p:xfrm>
          <a:off x="5334000" y="3962400"/>
          <a:ext cx="1700213" cy="615227"/>
        </p:xfrm>
        <a:graphic>
          <a:graphicData uri="http://schemas.openxmlformats.org/drawingml/2006/table">
            <a:tbl>
              <a:tblPr/>
              <a:tblGrid>
                <a:gridCol w="1700213"/>
              </a:tblGrid>
              <a:tr h="127547">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800" b="1" i="1" dirty="0" smtClean="0">
                          <a:solidFill>
                            <a:schemeClr val="tx1"/>
                          </a:solidFill>
                          <a:effectLst/>
                        </a:rPr>
                        <a:t>Toward RI.4.9            </a:t>
                      </a:r>
                      <a:r>
                        <a:rPr lang="en-US" sz="800" b="1" dirty="0" smtClean="0">
                          <a:solidFill>
                            <a:schemeClr val="tx1"/>
                          </a:solidFill>
                          <a:effectLst/>
                        </a:rPr>
                        <a:t>DOK 2 – Ci</a:t>
                      </a:r>
                      <a:endParaRPr lang="en-US" sz="800" b="1" dirty="0" smtClean="0">
                        <a:solidFill>
                          <a:schemeClr val="tx1"/>
                        </a:solidFill>
                        <a:effectLst/>
                        <a:latin typeface="+mn-lt"/>
                        <a:ea typeface="Calibri"/>
                        <a:cs typeface="Times New Roman"/>
                      </a:endParaRPr>
                    </a:p>
                  </a:txBody>
                  <a:tcPr marL="33163" marR="331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482053">
                <a:tc>
                  <a:txBody>
                    <a:bodyPr/>
                    <a:lstStyle/>
                    <a:p>
                      <a:pPr marL="0" marR="0" algn="l">
                        <a:lnSpc>
                          <a:spcPct val="100000"/>
                        </a:lnSpc>
                        <a:spcBef>
                          <a:spcPts val="0"/>
                        </a:spcBef>
                        <a:spcAft>
                          <a:spcPts val="0"/>
                        </a:spcAft>
                      </a:pPr>
                      <a:r>
                        <a:rPr lang="en-US" sz="800" b="0" dirty="0" smtClean="0">
                          <a:solidFill>
                            <a:srgbClr val="000000"/>
                          </a:solidFill>
                          <a:effectLst/>
                          <a:latin typeface="+mn-lt"/>
                          <a:ea typeface="Times New Roman"/>
                          <a:cs typeface="Times New Roman"/>
                        </a:rPr>
                        <a:t>Summarize similar information from two texts on the same topic (i.e., “How does text #1 approach the facts, details or ideas of ____ compared to text #2?)</a:t>
                      </a:r>
                      <a:endParaRPr lang="en-US" sz="800" b="0" dirty="0">
                        <a:effectLst/>
                        <a:latin typeface="+mn-lt"/>
                        <a:ea typeface="Calibri"/>
                        <a:cs typeface="Times New Roman"/>
                      </a:endParaRPr>
                    </a:p>
                  </a:txBody>
                  <a:tcPr marL="33163" marR="331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2588190006"/>
              </p:ext>
            </p:extLst>
          </p:nvPr>
        </p:nvGraphicFramePr>
        <p:xfrm>
          <a:off x="5214398" y="7864647"/>
          <a:ext cx="1905000" cy="802819"/>
        </p:xfrm>
        <a:graphic>
          <a:graphicData uri="http://schemas.openxmlformats.org/drawingml/2006/table">
            <a:tbl>
              <a:tblPr/>
              <a:tblGrid>
                <a:gridCol w="1905000"/>
              </a:tblGrid>
              <a:tr h="165245">
                <a:tc>
                  <a:txBody>
                    <a:bodyPr/>
                    <a:lstStyle/>
                    <a:p>
                      <a:pPr marL="0" marR="0" algn="ctr">
                        <a:lnSpc>
                          <a:spcPct val="100000"/>
                        </a:lnSpc>
                        <a:spcBef>
                          <a:spcPts val="0"/>
                        </a:spcBef>
                        <a:spcAft>
                          <a:spcPts val="0"/>
                        </a:spcAft>
                      </a:pPr>
                      <a:r>
                        <a:rPr lang="en-US" sz="800" b="1" i="1" dirty="0" smtClean="0">
                          <a:solidFill>
                            <a:schemeClr val="tx1"/>
                          </a:solidFill>
                          <a:effectLst/>
                        </a:rPr>
                        <a:t>Toward RI.4.9          </a:t>
                      </a:r>
                      <a:r>
                        <a:rPr lang="en-US" sz="800" b="1" dirty="0" smtClean="0">
                          <a:solidFill>
                            <a:schemeClr val="tx1"/>
                          </a:solidFill>
                          <a:effectLst/>
                        </a:rPr>
                        <a:t>DOK 3 </a:t>
                      </a:r>
                      <a:r>
                        <a:rPr lang="en-US" sz="800" b="1" dirty="0">
                          <a:solidFill>
                            <a:schemeClr val="tx1"/>
                          </a:solidFill>
                          <a:effectLst/>
                        </a:rPr>
                        <a:t>– </a:t>
                      </a:r>
                      <a:r>
                        <a:rPr lang="en-US" sz="800" b="1" dirty="0" smtClean="0">
                          <a:solidFill>
                            <a:schemeClr val="tx1"/>
                          </a:solidFill>
                          <a:effectLst/>
                        </a:rPr>
                        <a:t>CU</a:t>
                      </a:r>
                      <a:endParaRPr lang="en-US" sz="800" b="1" dirty="0">
                        <a:solidFill>
                          <a:schemeClr val="tx1"/>
                        </a:solidFill>
                        <a:effectLst/>
                        <a:latin typeface="Calibri"/>
                        <a:ea typeface="Calibri"/>
                        <a:cs typeface="Times New Roman"/>
                      </a:endParaRPr>
                    </a:p>
                  </a:txBody>
                  <a:tcPr marL="33163" marR="331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637574">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mn-lt"/>
                          <a:ea typeface="Times New Roman"/>
                          <a:cs typeface="Times New Roman"/>
                        </a:rPr>
                        <a:t>Connect similar ideas across two texts on the same topic using supporting evidence.  (What is the supporting “thread” between the two texts? – what do both authors mention again and again?).</a:t>
                      </a:r>
                      <a:endParaRPr kumimoji="0" lang="en-US" sz="800" b="0" i="0" u="none" strike="noStrike" kern="1200" cap="none" spc="0" normalizeH="0" baseline="0" noProof="0" dirty="0">
                        <a:ln>
                          <a:noFill/>
                        </a:ln>
                        <a:solidFill>
                          <a:prstClr val="black"/>
                        </a:solidFill>
                        <a:effectLst/>
                        <a:uLnTx/>
                        <a:uFillTx/>
                        <a:latin typeface="+mn-lt"/>
                        <a:ea typeface="Calibri"/>
                        <a:cs typeface="Times New Roman"/>
                      </a:endParaRPr>
                    </a:p>
                  </a:txBody>
                  <a:tcPr marL="33163" marR="331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1289733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4050" y="152401"/>
            <a:ext cx="6563360" cy="8089669"/>
          </a:xfrm>
          <a:prstGeom prst="rect">
            <a:avLst/>
          </a:prstGeom>
          <a:noFill/>
        </p:spPr>
        <p:txBody>
          <a:bodyPr wrap="square" lIns="101873" tIns="50936" rIns="101873" bIns="50936" rtlCol="0">
            <a:spAutoFit/>
          </a:bodyPr>
          <a:lstStyle/>
          <a:p>
            <a:endParaRPr lang="en-US" sz="1100" dirty="0"/>
          </a:p>
          <a:p>
            <a:endParaRPr lang="en-US" sz="1100" dirty="0"/>
          </a:p>
          <a:p>
            <a:pPr lvl="0"/>
            <a:r>
              <a:rPr lang="en-US" sz="1800" b="1" u="sng" dirty="0">
                <a:solidFill>
                  <a:prstClr val="black"/>
                </a:solidFill>
              </a:rPr>
              <a:t>IMPORTANT NOTE</a:t>
            </a:r>
            <a:r>
              <a:rPr lang="en-US" sz="1200" b="1" dirty="0">
                <a:solidFill>
                  <a:prstClr val="black"/>
                </a:solidFill>
              </a:rPr>
              <a:t>:</a:t>
            </a:r>
            <a:r>
              <a:rPr lang="en-US" sz="1200" b="1" dirty="0">
                <a:solidFill>
                  <a:srgbClr val="C00000"/>
                </a:solidFill>
              </a:rPr>
              <a:t>  </a:t>
            </a:r>
          </a:p>
          <a:p>
            <a:pPr lvl="0"/>
            <a:r>
              <a:rPr lang="en-US" sz="1200" b="1" dirty="0">
                <a:solidFill>
                  <a:prstClr val="black"/>
                </a:solidFill>
              </a:rPr>
              <a:t>Before taking this assessment students need to have pre-teaching on…</a:t>
            </a:r>
          </a:p>
          <a:p>
            <a:pPr lvl="0"/>
            <a:r>
              <a:rPr lang="en-US" sz="1200" b="1" dirty="0">
                <a:solidFill>
                  <a:prstClr val="black"/>
                </a:solidFill>
              </a:rPr>
              <a:t>1.   The definition of a fable.</a:t>
            </a:r>
          </a:p>
          <a:p>
            <a:pPr marL="228600" lvl="0" indent="-228600">
              <a:buFontTx/>
              <a:buAutoNum type="arabicPeriod" startAt="2"/>
            </a:pPr>
            <a:r>
              <a:rPr lang="en-US" sz="1200" b="1" dirty="0">
                <a:solidFill>
                  <a:prstClr val="black"/>
                </a:solidFill>
              </a:rPr>
              <a:t>The definitions of metaphors, imagery and personification.</a:t>
            </a:r>
          </a:p>
          <a:p>
            <a:pPr lvl="0"/>
            <a:endParaRPr lang="en-US" sz="1200" dirty="0">
              <a:solidFill>
                <a:prstClr val="black"/>
              </a:solidFill>
            </a:endParaRPr>
          </a:p>
          <a:p>
            <a:pPr lvl="0"/>
            <a:r>
              <a:rPr lang="en-US" sz="1200" dirty="0">
                <a:solidFill>
                  <a:prstClr val="black"/>
                </a:solidFill>
              </a:rPr>
              <a:t>This is a pre-assessment to measure the task of writing an </a:t>
            </a:r>
            <a:r>
              <a:rPr lang="en-US" sz="1200" b="1" u="sng" dirty="0">
                <a:solidFill>
                  <a:prstClr val="black"/>
                </a:solidFill>
              </a:rPr>
              <a:t>opinion piece</a:t>
            </a:r>
            <a:r>
              <a:rPr lang="en-US" sz="1200" b="1" dirty="0">
                <a:solidFill>
                  <a:prstClr val="black"/>
                </a:solidFill>
              </a:rPr>
              <a:t>. </a:t>
            </a:r>
            <a:r>
              <a:rPr lang="en-US" sz="1200" dirty="0">
                <a:solidFill>
                  <a:prstClr val="black"/>
                </a:solidFill>
              </a:rPr>
              <a:t>Full compositions are always part of a </a:t>
            </a:r>
            <a:r>
              <a:rPr lang="en-US" sz="1200" b="1" dirty="0">
                <a:solidFill>
                  <a:prstClr val="black"/>
                </a:solidFill>
              </a:rPr>
              <a:t>Performance Task</a:t>
            </a:r>
            <a:r>
              <a:rPr lang="en-US" sz="1200" dirty="0">
                <a:solidFill>
                  <a:prstClr val="black"/>
                </a:solidFill>
              </a:rPr>
              <a:t>.   A complete Performance Task would have:</a:t>
            </a:r>
          </a:p>
          <a:p>
            <a:pPr lvl="0" defTabSz="1018809"/>
            <a:endParaRPr lang="en-US" sz="1100" dirty="0">
              <a:solidFill>
                <a:prstClr val="black"/>
              </a:solidFill>
            </a:endParaRPr>
          </a:p>
          <a:p>
            <a:pPr lvl="0" defTabSz="1018809"/>
            <a:r>
              <a:rPr lang="en-US" sz="1100" b="1" i="1" dirty="0">
                <a:solidFill>
                  <a:prstClr val="black"/>
                </a:solidFill>
              </a:rPr>
              <a:t>Part 1</a:t>
            </a:r>
          </a:p>
          <a:p>
            <a:pPr marL="181691" lvl="0" indent="-181691" defTabSz="1018809">
              <a:buFont typeface="Arial" panose="020B0604020202020204" pitchFamily="34" charset="0"/>
              <a:buChar char="•"/>
            </a:pPr>
            <a:r>
              <a:rPr lang="en-US" sz="1100" dirty="0">
                <a:solidFill>
                  <a:prstClr val="black"/>
                </a:solidFill>
              </a:rPr>
              <a:t>A classroom activity (30 Minutes)</a:t>
            </a:r>
          </a:p>
          <a:p>
            <a:pPr marL="181691" lvl="0" indent="-181691" defTabSz="1018809">
              <a:buFont typeface="Arial" panose="020B0604020202020204" pitchFamily="34" charset="0"/>
              <a:buChar char="•"/>
            </a:pPr>
            <a:r>
              <a:rPr lang="en-US" sz="1100" dirty="0">
                <a:solidFill>
                  <a:prstClr val="black"/>
                </a:solidFill>
              </a:rPr>
              <a:t>Passages or stimuli to read </a:t>
            </a:r>
          </a:p>
          <a:p>
            <a:pPr marL="181691" lvl="0" indent="-181691" defTabSz="1018809">
              <a:buFont typeface="Arial" panose="020B0604020202020204" pitchFamily="34" charset="0"/>
              <a:buChar char="•"/>
            </a:pPr>
            <a:r>
              <a:rPr lang="en-US" sz="1100" dirty="0">
                <a:solidFill>
                  <a:prstClr val="black"/>
                </a:solidFill>
              </a:rPr>
              <a:t>3 research questions </a:t>
            </a:r>
          </a:p>
          <a:p>
            <a:pPr marL="181691" lvl="0" indent="-181691" defTabSz="1018809">
              <a:buFont typeface="Arial" panose="020B0604020202020204" pitchFamily="34" charset="0"/>
              <a:buChar char="•"/>
            </a:pPr>
            <a:r>
              <a:rPr lang="en-US" sz="1100" dirty="0">
                <a:solidFill>
                  <a:prstClr val="black"/>
                </a:solidFill>
              </a:rPr>
              <a:t>There may be other constructed response questions</a:t>
            </a:r>
            <a:r>
              <a:rPr lang="en-US" sz="1100" dirty="0" smtClean="0">
                <a:solidFill>
                  <a:prstClr val="black"/>
                </a:solidFill>
              </a:rPr>
              <a:t>.</a:t>
            </a:r>
          </a:p>
          <a:p>
            <a:pPr marL="181691" lvl="0" indent="-181691" defTabSz="1018809">
              <a:buFont typeface="Arial" panose="020B0604020202020204" pitchFamily="34" charset="0"/>
              <a:buChar char="•"/>
            </a:pPr>
            <a:endParaRPr lang="en-US" sz="1100" dirty="0">
              <a:solidFill>
                <a:prstClr val="black"/>
              </a:solidFill>
            </a:endParaRPr>
          </a:p>
          <a:p>
            <a:r>
              <a:rPr lang="en-US" sz="1100" b="1" i="1" dirty="0" smtClean="0"/>
              <a:t>Part </a:t>
            </a:r>
            <a:r>
              <a:rPr lang="en-US" sz="1100" b="1" i="1" dirty="0"/>
              <a:t>2</a:t>
            </a:r>
          </a:p>
          <a:p>
            <a:pPr marL="181691" indent="-181691">
              <a:buFont typeface="Arial" panose="020B0604020202020204" pitchFamily="34" charset="0"/>
              <a:buChar char="•"/>
            </a:pPr>
            <a:r>
              <a:rPr lang="en-US" sz="1100" dirty="0"/>
              <a:t>A Full-Composition (70 Minutes</a:t>
            </a:r>
            <a:r>
              <a:rPr lang="en-US" sz="1100" dirty="0" smtClean="0"/>
              <a:t>)</a:t>
            </a:r>
            <a:endParaRPr lang="en-US" sz="1100" dirty="0"/>
          </a:p>
          <a:p>
            <a:r>
              <a:rPr lang="en-US" sz="1100" dirty="0"/>
              <a:t>Students should have access to spell-check resources but no grammar-check resources.  Students can refer back to their passages, notes and 3 research questions and any other constructed responses, as </a:t>
            </a:r>
            <a:r>
              <a:rPr lang="en-US" sz="1100" dirty="0" smtClean="0"/>
              <a:t>often as they’d </a:t>
            </a:r>
            <a:r>
              <a:rPr lang="en-US" sz="1100" dirty="0"/>
              <a:t>like.</a:t>
            </a:r>
            <a:r>
              <a:rPr lang="en-US" sz="1100" dirty="0">
                <a:solidFill>
                  <a:srgbClr val="FF0000"/>
                </a:solidFill>
              </a:rPr>
              <a:t>  </a:t>
            </a:r>
            <a:r>
              <a:rPr lang="en-US" sz="1100" dirty="0"/>
              <a:t>The note-taking forms in this </a:t>
            </a:r>
            <a:r>
              <a:rPr lang="en-US" sz="1100" dirty="0" smtClean="0"/>
              <a:t>assessment </a:t>
            </a:r>
            <a:r>
              <a:rPr lang="en-US" sz="1100" dirty="0"/>
              <a:t>were created for informational text.  If you choose to use these, please have your students take notes while reading the informational passages.</a:t>
            </a:r>
          </a:p>
          <a:p>
            <a:endParaRPr lang="en-US" sz="1100" dirty="0"/>
          </a:p>
          <a:p>
            <a:r>
              <a:rPr lang="en-US" sz="1100" u="sng" dirty="0"/>
              <a:t>Directions</a:t>
            </a:r>
          </a:p>
          <a:p>
            <a:r>
              <a:rPr lang="en-US" sz="1100" b="1" dirty="0"/>
              <a:t>30 minutes</a:t>
            </a:r>
          </a:p>
          <a:p>
            <a:pPr marL="242253" indent="-242253">
              <a:buAutoNum type="arabicPeriod"/>
            </a:pPr>
            <a:r>
              <a:rPr lang="en-US" sz="1100" dirty="0"/>
              <a:t>You may wish to </a:t>
            </a:r>
            <a:r>
              <a:rPr lang="en-US" sz="1100" dirty="0" smtClean="0"/>
              <a:t>do the provided 30 </a:t>
            </a:r>
            <a:r>
              <a:rPr lang="en-US" sz="1100" dirty="0"/>
              <a:t>minute classroom activity.  The purpose of a PT activity is to </a:t>
            </a:r>
            <a:r>
              <a:rPr lang="en-US" sz="1100" dirty="0" smtClean="0"/>
              <a:t> ensure </a:t>
            </a:r>
            <a:r>
              <a:rPr lang="en-US" sz="1100" dirty="0"/>
              <a:t>that all students are familiar with the concepts of the topic and know and </a:t>
            </a:r>
            <a:r>
              <a:rPr lang="en-US" sz="1100" dirty="0" smtClean="0"/>
              <a:t> understand </a:t>
            </a:r>
            <a:r>
              <a:rPr lang="en-US" sz="1100" dirty="0"/>
              <a:t>key terms (vocabulary) that are at the upper end of their grade level (</a:t>
            </a:r>
            <a:r>
              <a:rPr lang="en-US" sz="1100" dirty="0" smtClean="0"/>
              <a:t>words they </a:t>
            </a:r>
            <a:r>
              <a:rPr lang="en-US" sz="1100" dirty="0"/>
              <a:t>would not normally know or are unfamiliar to their background or culture</a:t>
            </a:r>
            <a:r>
              <a:rPr lang="en-US" sz="1100" dirty="0" smtClean="0"/>
              <a:t>).The </a:t>
            </a:r>
            <a:r>
              <a:rPr lang="en-US" sz="1100" dirty="0"/>
              <a:t>classroom activity </a:t>
            </a:r>
            <a:r>
              <a:rPr lang="en-US" sz="1100" b="1" dirty="0"/>
              <a:t>DOES NOT </a:t>
            </a:r>
            <a:r>
              <a:rPr lang="en-US" sz="1100" dirty="0"/>
              <a:t>pre-teach any of the </a:t>
            </a:r>
            <a:r>
              <a:rPr lang="en-US" sz="1100" b="1" dirty="0"/>
              <a:t>specific content </a:t>
            </a:r>
            <a:r>
              <a:rPr lang="en-US" sz="1100" dirty="0"/>
              <a:t>that will be assessed!</a:t>
            </a:r>
          </a:p>
          <a:p>
            <a:r>
              <a:rPr lang="en-US" sz="1100" b="1" dirty="0"/>
              <a:t>35 minutes</a:t>
            </a:r>
          </a:p>
          <a:p>
            <a:pPr marL="242253" indent="-242253">
              <a:buAutoNum type="arabicPeriod" startAt="2"/>
            </a:pPr>
            <a:r>
              <a:rPr lang="en-US" sz="1100" dirty="0"/>
              <a:t>Students read the passages independently.  If you have students who can not </a:t>
            </a:r>
            <a:r>
              <a:rPr lang="en-US" sz="1100" dirty="0" smtClean="0"/>
              <a:t>read the </a:t>
            </a:r>
            <a:r>
              <a:rPr lang="en-US" sz="1100" dirty="0"/>
              <a:t>passages you may read them to those students but please make note of </a:t>
            </a:r>
            <a:r>
              <a:rPr lang="en-US" sz="1100" dirty="0" smtClean="0"/>
              <a:t>the accommodation</a:t>
            </a:r>
            <a:r>
              <a:rPr lang="en-US" sz="1100" dirty="0"/>
              <a:t>.   Remind students to take notes as they read.  During an actual SBAC   assessment students are allowed to keep their notes as a reference.</a:t>
            </a:r>
          </a:p>
          <a:p>
            <a:pPr marL="245618" indent="-245618">
              <a:buFont typeface="+mj-lt"/>
              <a:buAutoNum type="arabicPeriod" startAt="3"/>
            </a:pPr>
            <a:r>
              <a:rPr lang="en-US" sz="1100" dirty="0"/>
              <a:t>Students answer the 3 research questions or other constructed response questions. Students should also refer to their answers when writing their full opinion piece.</a:t>
            </a:r>
          </a:p>
          <a:p>
            <a:r>
              <a:rPr lang="en-US" sz="1100" b="1" dirty="0"/>
              <a:t>15 minute break</a:t>
            </a:r>
          </a:p>
          <a:p>
            <a:r>
              <a:rPr lang="en-US" sz="1100" b="1" dirty="0"/>
              <a:t>70 Minutes</a:t>
            </a:r>
          </a:p>
          <a:p>
            <a:r>
              <a:rPr lang="en-US" sz="1100" dirty="0"/>
              <a:t>4.     Students write their full composition (opinion piece).</a:t>
            </a:r>
          </a:p>
          <a:p>
            <a:endParaRPr lang="en-US" sz="1100" dirty="0"/>
          </a:p>
          <a:p>
            <a:r>
              <a:rPr lang="en-US" sz="1100" b="1" u="sng" dirty="0"/>
              <a:t>SCORING</a:t>
            </a:r>
          </a:p>
          <a:p>
            <a:r>
              <a:rPr lang="en-US" sz="1100" dirty="0"/>
              <a:t>An Opinion Rubric is provided.  Students receive three scores:</a:t>
            </a:r>
          </a:p>
          <a:p>
            <a:endParaRPr lang="en-US" sz="1100" dirty="0"/>
          </a:p>
          <a:p>
            <a:pPr marL="242253" indent="-242253">
              <a:buAutoNum type="arabicPeriod"/>
            </a:pPr>
            <a:r>
              <a:rPr lang="en-US" sz="1100" dirty="0"/>
              <a:t>Organization and Purpose</a:t>
            </a:r>
          </a:p>
          <a:p>
            <a:pPr marL="242253" indent="-242253">
              <a:buAutoNum type="arabicPeriod"/>
            </a:pPr>
            <a:r>
              <a:rPr lang="en-US" sz="1100" dirty="0"/>
              <a:t>Evidence and Elaboration</a:t>
            </a:r>
          </a:p>
          <a:p>
            <a:pPr marL="242253" indent="-242253">
              <a:buAutoNum type="arabicPeriod"/>
            </a:pPr>
            <a:r>
              <a:rPr lang="en-US" sz="1100" dirty="0"/>
              <a:t>Conventions</a:t>
            </a:r>
          </a:p>
        </p:txBody>
      </p:sp>
      <p:sp>
        <p:nvSpPr>
          <p:cNvPr id="3" name="Slide Number Placeholder 2"/>
          <p:cNvSpPr>
            <a:spLocks noGrp="1"/>
          </p:cNvSpPr>
          <p:nvPr>
            <p:ph type="sldNum" sz="quarter" idx="12"/>
          </p:nvPr>
        </p:nvSpPr>
        <p:spPr/>
        <p:txBody>
          <a:bodyPr/>
          <a:lstStyle/>
          <a:p>
            <a:fld id="{2A5E9C3D-07D7-45D2-9B6A-FB5CA66A53EB}" type="slidenum">
              <a:rPr lang="en-US" smtClean="0"/>
              <a:pPr/>
              <a:t>4</a:t>
            </a:fld>
            <a:endParaRPr lang="en-US" dirty="0"/>
          </a:p>
        </p:txBody>
      </p:sp>
    </p:spTree>
    <p:extLst>
      <p:ext uri="{BB962C8B-B14F-4D97-AF65-F5344CB8AC3E}">
        <p14:creationId xmlns:p14="http://schemas.microsoft.com/office/powerpoint/2010/main" val="18537093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360156510"/>
              </p:ext>
            </p:extLst>
          </p:nvPr>
        </p:nvGraphicFramePr>
        <p:xfrm>
          <a:off x="5562600" y="5638800"/>
          <a:ext cx="1943100" cy="685800"/>
        </p:xfrm>
        <a:graphic>
          <a:graphicData uri="http://schemas.openxmlformats.org/drawingml/2006/table">
            <a:tbl>
              <a:tblPr/>
              <a:tblGrid>
                <a:gridCol w="1943100"/>
              </a:tblGrid>
              <a:tr h="175466">
                <a:tc>
                  <a:txBody>
                    <a:bodyPr/>
                    <a:lstStyle/>
                    <a:p>
                      <a:pPr marL="0" marR="0" algn="ctr">
                        <a:lnSpc>
                          <a:spcPct val="100000"/>
                        </a:lnSpc>
                        <a:spcBef>
                          <a:spcPts val="0"/>
                        </a:spcBef>
                        <a:spcAft>
                          <a:spcPts val="0"/>
                        </a:spcAft>
                      </a:pPr>
                      <a:r>
                        <a:rPr lang="en-US" sz="800" b="1" i="1" dirty="0" smtClean="0">
                          <a:solidFill>
                            <a:schemeClr val="tx1"/>
                          </a:solidFill>
                          <a:effectLst/>
                        </a:rPr>
                        <a:t>Toward RI.4.6           </a:t>
                      </a:r>
                      <a:r>
                        <a:rPr lang="en-US" sz="800" b="1" dirty="0" smtClean="0">
                          <a:solidFill>
                            <a:schemeClr val="tx1"/>
                          </a:solidFill>
                          <a:effectLst/>
                        </a:rPr>
                        <a:t>DOK 4 - SYU</a:t>
                      </a:r>
                      <a:endParaRPr lang="en-US" sz="800" b="1" dirty="0">
                        <a:solidFill>
                          <a:schemeClr val="tx1"/>
                        </a:solidFill>
                        <a:effectLst/>
                        <a:latin typeface="Calibri"/>
                        <a:ea typeface="Calibri"/>
                        <a:cs typeface="Times New Roman"/>
                      </a:endParaRPr>
                    </a:p>
                  </a:txBody>
                  <a:tcPr marL="33163" marR="331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510334">
                <a:tc>
                  <a:txBody>
                    <a:bodyPr/>
                    <a:lstStyle/>
                    <a:p>
                      <a:pPr marL="0" marR="0" algn="l">
                        <a:lnSpc>
                          <a:spcPct val="100000"/>
                        </a:lnSpc>
                        <a:spcBef>
                          <a:spcPts val="0"/>
                        </a:spcBef>
                        <a:spcAft>
                          <a:spcPts val="0"/>
                        </a:spcAft>
                      </a:pPr>
                      <a:r>
                        <a:rPr lang="en-US" sz="800" b="0" dirty="0" smtClean="0">
                          <a:solidFill>
                            <a:srgbClr val="000000"/>
                          </a:solidFill>
                          <a:effectLst/>
                          <a:latin typeface="+mn-lt"/>
                          <a:ea typeface="Times New Roman"/>
                          <a:cs typeface="Times New Roman"/>
                        </a:rPr>
                        <a:t>Synthesize multiple firsthand and secondhand accounts of the same event or topic for the purpose of drawing a conclusion about a topic or event.</a:t>
                      </a:r>
                      <a:endParaRPr lang="en-US" sz="800" b="0" dirty="0">
                        <a:effectLst/>
                        <a:latin typeface="+mn-lt"/>
                        <a:ea typeface="Calibri"/>
                        <a:cs typeface="Times New Roman"/>
                      </a:endParaRPr>
                    </a:p>
                  </a:txBody>
                  <a:tcPr marL="33163" marR="331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40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48768427"/>
              </p:ext>
            </p:extLst>
          </p:nvPr>
        </p:nvGraphicFramePr>
        <p:xfrm>
          <a:off x="323850" y="385646"/>
          <a:ext cx="7043738" cy="5159820"/>
        </p:xfrm>
        <a:graphic>
          <a:graphicData uri="http://schemas.openxmlformats.org/drawingml/2006/table">
            <a:tbl>
              <a:tblPr firstRow="1" bandRow="1">
                <a:tableStyleId>{5940675A-B579-460E-94D1-54222C63F5DA}</a:tableStyleId>
              </a:tblPr>
              <a:tblGrid>
                <a:gridCol w="7043738"/>
              </a:tblGrid>
              <a:tr h="664029">
                <a:tc>
                  <a:txBody>
                    <a:bodyPr/>
                    <a:lstStyle/>
                    <a:p>
                      <a:pPr marL="461963" indent="-461963">
                        <a:buFont typeface="+mj-lt"/>
                        <a:buNone/>
                        <a:tabLst/>
                      </a:pPr>
                      <a:r>
                        <a:rPr lang="en-US" sz="1400" b="1" baseline="0" dirty="0" smtClean="0">
                          <a:solidFill>
                            <a:schemeClr val="tx1"/>
                          </a:solidFill>
                        </a:rPr>
                        <a:t>15.     What </a:t>
                      </a:r>
                      <a:r>
                        <a:rPr lang="en-US" sz="1400" b="1" u="none" baseline="0" dirty="0" smtClean="0">
                          <a:solidFill>
                            <a:schemeClr val="tx1"/>
                          </a:solidFill>
                        </a:rPr>
                        <a:t>information from </a:t>
                      </a:r>
                      <a:r>
                        <a:rPr lang="en-US" sz="1400" b="1" i="1" u="sng" baseline="0" dirty="0" smtClean="0">
                          <a:solidFill>
                            <a:schemeClr val="tx1"/>
                          </a:solidFill>
                        </a:rPr>
                        <a:t>The Amazon Rainforest</a:t>
                      </a:r>
                      <a:r>
                        <a:rPr lang="en-US" sz="1400" b="1" i="1" u="none" baseline="0" dirty="0" smtClean="0">
                          <a:solidFill>
                            <a:schemeClr val="tx1"/>
                          </a:solidFill>
                        </a:rPr>
                        <a:t> </a:t>
                      </a:r>
                      <a:r>
                        <a:rPr lang="en-US" sz="1400" b="1" u="none" baseline="0" dirty="0" smtClean="0">
                          <a:solidFill>
                            <a:schemeClr val="tx1"/>
                          </a:solidFill>
                        </a:rPr>
                        <a:t>helps the reader to know when the author of </a:t>
                      </a:r>
                      <a:r>
                        <a:rPr lang="en-US" sz="1400" b="1" i="1" u="sng" baseline="0" dirty="0" smtClean="0">
                          <a:solidFill>
                            <a:schemeClr val="tx1"/>
                          </a:solidFill>
                        </a:rPr>
                        <a:t>Experiencing a Rainforest</a:t>
                      </a:r>
                      <a:r>
                        <a:rPr lang="en-US" sz="1400" b="1" u="none" baseline="0" dirty="0" smtClean="0">
                          <a:solidFill>
                            <a:schemeClr val="tx1"/>
                          </a:solidFill>
                        </a:rPr>
                        <a:t> is telling about the forest floor of a rainforest?</a:t>
                      </a:r>
                    </a:p>
                    <a:p>
                      <a:pPr marL="398463" indent="-398463">
                        <a:buFont typeface="+mj-lt"/>
                        <a:buNone/>
                        <a:tabLst/>
                      </a:pPr>
                      <a:endParaRPr lang="en-US" sz="1400" b="1" u="none" baseline="0"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494">
                <a:tc>
                  <a:txBody>
                    <a:bodyPr/>
                    <a:lstStyle/>
                    <a:p>
                      <a:endParaRPr lang="en-US" sz="1400"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6754">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191">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3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34">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3935">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0536">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738">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6539">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215">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215">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215">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215">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108263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614911736"/>
              </p:ext>
            </p:extLst>
          </p:nvPr>
        </p:nvGraphicFramePr>
        <p:xfrm>
          <a:off x="5486400" y="5410200"/>
          <a:ext cx="1943100" cy="488014"/>
        </p:xfrm>
        <a:graphic>
          <a:graphicData uri="http://schemas.openxmlformats.org/drawingml/2006/table">
            <a:tbl>
              <a:tblPr/>
              <a:tblGrid>
                <a:gridCol w="1943100"/>
              </a:tblGrid>
              <a:tr h="7620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RI.4.9       DOK </a:t>
                      </a:r>
                      <a:r>
                        <a:rPr lang="en-US" sz="800" b="1" dirty="0">
                          <a:solidFill>
                            <a:srgbClr val="000000"/>
                          </a:solidFill>
                          <a:effectLst/>
                          <a:latin typeface="Calibri"/>
                          <a:ea typeface="Times New Roman"/>
                          <a:cs typeface="Times New Roman"/>
                        </a:rPr>
                        <a:t>4 - SYU</a:t>
                      </a:r>
                      <a:endParaRPr lang="en-US" sz="800" b="1" dirty="0">
                        <a:effectLst/>
                        <a:latin typeface="Calibri"/>
                        <a:ea typeface="Calibri"/>
                        <a:cs typeface="Times New Roman"/>
                      </a:endParaRPr>
                    </a:p>
                  </a:txBody>
                  <a:tcPr marL="33288" marR="3328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366094">
                <a:tc>
                  <a:txBody>
                    <a:bodyPr/>
                    <a:lstStyle/>
                    <a:p>
                      <a:pPr marL="0" marR="0" algn="l">
                        <a:lnSpc>
                          <a:spcPct val="100000"/>
                        </a:lnSpc>
                        <a:spcBef>
                          <a:spcPts val="0"/>
                        </a:spcBef>
                        <a:spcAft>
                          <a:spcPts val="0"/>
                        </a:spcAft>
                      </a:pPr>
                      <a:r>
                        <a:rPr lang="en-US" sz="800" b="0" dirty="0" smtClean="0">
                          <a:solidFill>
                            <a:srgbClr val="000000"/>
                          </a:solidFill>
                          <a:effectLst/>
                          <a:latin typeface="+mn-lt"/>
                          <a:ea typeface="Times New Roman"/>
                          <a:cs typeface="Times New Roman"/>
                        </a:rPr>
                        <a:t>Integrate information from two texts on the same topic in order to write or speak about the subject knowledgeably. </a:t>
                      </a:r>
                      <a:endParaRPr lang="en-US" sz="800" b="0" dirty="0" smtClean="0">
                        <a:solidFill>
                          <a:srgbClr val="000000"/>
                        </a:solidFill>
                        <a:effectLst/>
                        <a:latin typeface="Calibri"/>
                        <a:ea typeface="Times New Roman"/>
                        <a:cs typeface="Times New Roman"/>
                      </a:endParaRPr>
                    </a:p>
                  </a:txBody>
                  <a:tcPr marL="33288" marR="3328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3830168724"/>
              </p:ext>
            </p:extLst>
          </p:nvPr>
        </p:nvGraphicFramePr>
        <p:xfrm>
          <a:off x="323850" y="414525"/>
          <a:ext cx="7043738" cy="4830495"/>
        </p:xfrm>
        <a:graphic>
          <a:graphicData uri="http://schemas.openxmlformats.org/drawingml/2006/table">
            <a:tbl>
              <a:tblPr firstRow="1" bandRow="1">
                <a:tableStyleId>{5940675A-B579-460E-94D1-54222C63F5DA}</a:tableStyleId>
              </a:tblPr>
              <a:tblGrid>
                <a:gridCol w="7043738"/>
              </a:tblGrid>
              <a:tr h="728475">
                <a:tc>
                  <a:txBody>
                    <a:bodyPr/>
                    <a:lstStyle/>
                    <a:p>
                      <a:pPr marL="347663" lvl="0" indent="-347663" defTabSz="914400" fontAlgn="base">
                        <a:spcBef>
                          <a:spcPct val="0"/>
                        </a:spcBef>
                        <a:spcAft>
                          <a:spcPct val="0"/>
                        </a:spcAft>
                      </a:pPr>
                      <a:r>
                        <a:rPr lang="en-US" sz="1400" b="1" dirty="0" smtClean="0">
                          <a:solidFill>
                            <a:schemeClr val="tx1"/>
                          </a:solidFill>
                        </a:rPr>
                        <a:t>16.   </a:t>
                      </a:r>
                      <a:r>
                        <a:rPr lang="en-US" sz="1400" b="1" dirty="0" smtClean="0"/>
                        <a:t>How are </a:t>
                      </a:r>
                      <a:r>
                        <a:rPr lang="en-US" sz="1400" b="1" i="1" u="sng" dirty="0" smtClean="0"/>
                        <a:t>Experiencing a Rainforest</a:t>
                      </a:r>
                      <a:r>
                        <a:rPr lang="en-US" sz="1400" b="1" i="1" u="none" dirty="0" smtClean="0"/>
                        <a:t> </a:t>
                      </a:r>
                      <a:r>
                        <a:rPr lang="en-US" sz="1400" b="1" dirty="0" smtClean="0"/>
                        <a:t>and </a:t>
                      </a:r>
                      <a:r>
                        <a:rPr lang="en-US" sz="1400" b="1" i="1" u="sng" dirty="0" smtClean="0"/>
                        <a:t>The Amazon Rainforest</a:t>
                      </a:r>
                      <a:r>
                        <a:rPr lang="en-US" sz="1400" b="1" i="1" u="none" dirty="0" smtClean="0"/>
                        <a:t> </a:t>
                      </a:r>
                      <a:r>
                        <a:rPr lang="en-US" sz="1400" b="1" dirty="0" smtClean="0"/>
                        <a:t>most different? Use examples from both articles when explaining your answer.</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3277">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4714">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4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34">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7735">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0536">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938">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808">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41</a:t>
            </a:fld>
            <a:endParaRPr lang="en-US" dirty="0"/>
          </a:p>
        </p:txBody>
      </p:sp>
    </p:spTree>
    <p:extLst>
      <p:ext uri="{BB962C8B-B14F-4D97-AF65-F5344CB8AC3E}">
        <p14:creationId xmlns:p14="http://schemas.microsoft.com/office/powerpoint/2010/main" val="10530603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42</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661408479"/>
              </p:ext>
            </p:extLst>
          </p:nvPr>
        </p:nvGraphicFramePr>
        <p:xfrm>
          <a:off x="242888" y="152400"/>
          <a:ext cx="7043738" cy="6229228"/>
        </p:xfrm>
        <a:graphic>
          <a:graphicData uri="http://schemas.openxmlformats.org/drawingml/2006/table">
            <a:tbl>
              <a:tblPr firstRow="1" bandRow="1">
                <a:tableStyleId>{5940675A-B579-460E-94D1-54222C63F5DA}</a:tableStyleId>
              </a:tblPr>
              <a:tblGrid>
                <a:gridCol w="7043738"/>
              </a:tblGrid>
              <a:tr h="2438400">
                <a:tc>
                  <a:txBody>
                    <a:bodyPr/>
                    <a:lstStyle/>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latin typeface="Helvetica" pitchFamily="34" charset="0"/>
                        </a:rPr>
                        <a:t>17. A student is writing an</a:t>
                      </a:r>
                      <a:r>
                        <a:rPr lang="en-US" sz="1400" b="1" baseline="0" dirty="0" smtClean="0">
                          <a:solidFill>
                            <a:schemeClr val="tx1"/>
                          </a:solidFill>
                          <a:latin typeface="Helvetica" pitchFamily="34" charset="0"/>
                        </a:rPr>
                        <a:t> opinion article for his class about the rainforest. </a:t>
                      </a:r>
                      <a:r>
                        <a:rPr lang="en-US" sz="1400" b="1" dirty="0" smtClean="0">
                          <a:solidFill>
                            <a:schemeClr val="tx1"/>
                          </a:solidFill>
                          <a:latin typeface="Helvetica" pitchFamily="34" charset="0"/>
                        </a:rPr>
                        <a:t>Read</a:t>
                      </a:r>
                      <a:r>
                        <a:rPr lang="en-US" sz="1400" b="1" baseline="0" dirty="0" smtClean="0">
                          <a:solidFill>
                            <a:schemeClr val="tx1"/>
                          </a:solidFill>
                          <a:latin typeface="Helvetica" pitchFamily="34" charset="0"/>
                        </a:rPr>
                        <a:t> </a:t>
                      </a:r>
                      <a:r>
                        <a:rPr lang="en-US" sz="1400" b="1" dirty="0" smtClean="0">
                          <a:solidFill>
                            <a:schemeClr val="tx1"/>
                          </a:solidFill>
                          <a:latin typeface="Helvetica" pitchFamily="34" charset="0"/>
                        </a:rPr>
                        <a:t>the draft of the story and complete the task that follows.</a:t>
                      </a:r>
                      <a:r>
                        <a:rPr lang="en-US" sz="1400" b="1" baseline="0" dirty="0" smtClean="0">
                          <a:solidFill>
                            <a:schemeClr val="tx1"/>
                          </a:solidFill>
                          <a:latin typeface="Helvetica" pitchFamily="34" charset="0"/>
                        </a:rPr>
                        <a:t> </a:t>
                      </a: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endParaRPr lang="en-US" sz="1400" b="1" dirty="0" smtClean="0">
                        <a:solidFill>
                          <a:schemeClr val="tx1"/>
                        </a:solidFill>
                        <a:latin typeface="Helvetica" pitchFamily="34" charset="0"/>
                      </a:endParaRP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endParaRPr lang="en-US" sz="1400" b="1" dirty="0" smtClean="0">
                        <a:solidFill>
                          <a:schemeClr val="tx1"/>
                        </a:solidFill>
                        <a:latin typeface="Helvetica" pitchFamily="34" charset="0"/>
                      </a:endParaRP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endParaRPr lang="en-US" sz="1400" b="1" dirty="0" smtClean="0">
                        <a:solidFill>
                          <a:schemeClr val="tx1"/>
                        </a:solidFill>
                        <a:latin typeface="Helvetica" pitchFamily="34" charset="0"/>
                      </a:endParaRPr>
                    </a:p>
                    <a:p>
                      <a:pPr marL="290513" marR="0" indent="-290513" algn="l" defTabSz="1018809" rtl="0" eaLnBrk="1" fontAlgn="auto" latinLnBrk="0" hangingPunct="1">
                        <a:lnSpc>
                          <a:spcPct val="100000"/>
                        </a:lnSpc>
                        <a:spcBef>
                          <a:spcPts val="0"/>
                        </a:spcBef>
                        <a:spcAft>
                          <a:spcPts val="0"/>
                        </a:spcAft>
                        <a:buClrTx/>
                        <a:buSzTx/>
                        <a:buFont typeface="+mj-lt"/>
                        <a:buNone/>
                        <a:tabLst/>
                        <a:defRPr/>
                      </a:pPr>
                      <a:r>
                        <a:rPr lang="en-US" sz="1400" b="0" baseline="0" dirty="0" smtClean="0">
                          <a:solidFill>
                            <a:schemeClr val="tx1"/>
                          </a:solidFill>
                          <a:latin typeface="Helvetica" pitchFamily="34" charset="0"/>
                        </a:rPr>
                        <a:t>      For instance, the howling monkey and many other animals live in the top layer of a rainforest.  They rarely touch the ground.  They and many kinds of tree frogs need the tall trees for their home.  People cut down trees in the rainforests for many reasons.  But is it worth it for whatever reason if it destroys the forests?  I think it would be best to find another way to make money so plants and animals can survive and even tourists can visit rainforests.  But, to destroy an entire ecosystem?  This is why I believe rainforests should be protected.</a:t>
                      </a:r>
                    </a:p>
                    <a:p>
                      <a:pPr marL="290513" marR="0" indent="-7938" algn="l" defTabSz="1018809" rtl="0" eaLnBrk="1" fontAlgn="auto" latinLnBrk="0" hangingPunct="1">
                        <a:lnSpc>
                          <a:spcPct val="100000"/>
                        </a:lnSpc>
                        <a:spcBef>
                          <a:spcPts val="0"/>
                        </a:spcBef>
                        <a:spcAft>
                          <a:spcPts val="0"/>
                        </a:spcAft>
                        <a:buClrTx/>
                        <a:buSzTx/>
                        <a:buFont typeface="+mj-lt"/>
                        <a:buNone/>
                        <a:tabLst/>
                        <a:defRPr/>
                      </a:pPr>
                      <a:endParaRPr lang="en-US" sz="1400" b="1" dirty="0" smtClean="0">
                        <a:solidFill>
                          <a:schemeClr val="tx1"/>
                        </a:solidFill>
                        <a:latin typeface="Helvetica" pitchFamily="34" charset="0"/>
                      </a:endParaRPr>
                    </a:p>
                    <a:p>
                      <a:pPr marL="290513" marR="0" indent="-7938"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latin typeface="Helvetica" pitchFamily="34" charset="0"/>
                        </a:rPr>
                        <a:t>The beginning of the student’s article does not state his opinion.  Write an opening paragraph that clearly states the opinion and explains what the topic is about.</a:t>
                      </a:r>
                      <a:endParaRPr lang="en-US" sz="1400" b="1" baseline="0" dirty="0" smtClean="0">
                        <a:solidFill>
                          <a:schemeClr val="tx1"/>
                        </a:solidFill>
                        <a:latin typeface="Helvetica" pitchFamily="34" charset="0"/>
                      </a:endParaRP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n-US" sz="1000" b="0" i="1" u="none" strike="noStrike" kern="1200" cap="none" spc="0" normalizeH="0" baseline="0" noProof="0" dirty="0" smtClean="0">
                          <a:ln>
                            <a:noFill/>
                          </a:ln>
                          <a:solidFill>
                            <a:schemeClr val="tx1"/>
                          </a:solidFill>
                          <a:effectLst/>
                          <a:uLnTx/>
                          <a:uFillTx/>
                          <a:latin typeface="Helvetica" pitchFamily="34" charset="0"/>
                          <a:ea typeface="+mn-ea"/>
                          <a:cs typeface="Helvetica" pitchFamily="34" charset="0"/>
                        </a:rPr>
                        <a:t>                                         </a:t>
                      </a:r>
                      <a:endParaRPr lang="en-US" sz="1400" b="1" i="0" kern="1200" dirty="0" smtClean="0">
                        <a:solidFill>
                          <a:schemeClr val="tx1"/>
                        </a:solidFill>
                        <a:effectLst/>
                        <a:latin typeface="+mn-lt"/>
                        <a:ea typeface="Times New Roman"/>
                        <a:cs typeface="Times New Roman"/>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smtClean="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Rectangle 1"/>
          <p:cNvSpPr/>
          <p:nvPr/>
        </p:nvSpPr>
        <p:spPr>
          <a:xfrm>
            <a:off x="457200" y="1143000"/>
            <a:ext cx="6781800" cy="175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11" name="TextBox 10"/>
          <p:cNvSpPr txBox="1"/>
          <p:nvPr/>
        </p:nvSpPr>
        <p:spPr>
          <a:xfrm>
            <a:off x="3528957" y="688195"/>
            <a:ext cx="3810000" cy="246221"/>
          </a:xfrm>
          <a:prstGeom prst="rect">
            <a:avLst/>
          </a:prstGeom>
          <a:solidFill>
            <a:schemeClr val="bg1">
              <a:lumMod val="95000"/>
            </a:schemeClr>
          </a:solidFill>
          <a:ln>
            <a:noFill/>
          </a:ln>
        </p:spPr>
        <p:txBody>
          <a:bodyPr wrap="square" rtlCol="0">
            <a:spAutoFit/>
          </a:bodyPr>
          <a:lstStyle/>
          <a:p>
            <a:pPr lvl="0" algn="ctr"/>
            <a:r>
              <a:rPr lang="en-US" sz="1000" i="1" dirty="0">
                <a:latin typeface="Helvetica" pitchFamily="34" charset="0"/>
                <a:cs typeface="Helvetica" pitchFamily="34" charset="0"/>
              </a:rPr>
              <a:t>Write a Brief Text, W.3c Temporal Words, Writing Target </a:t>
            </a:r>
            <a:r>
              <a:rPr lang="en-US" sz="1000" i="1" dirty="0" smtClean="0">
                <a:latin typeface="Helvetica" pitchFamily="34" charset="0"/>
                <a:cs typeface="Helvetica" pitchFamily="34" charset="0"/>
              </a:rPr>
              <a:t>1a</a:t>
            </a:r>
            <a:endParaRPr lang="en-US" sz="1000" i="1" dirty="0">
              <a:latin typeface="Helvetica" pitchFamily="34" charset="0"/>
              <a:cs typeface="Helvetica" pitchFamily="34" charset="0"/>
            </a:endParaRPr>
          </a:p>
        </p:txBody>
      </p:sp>
    </p:spTree>
    <p:extLst>
      <p:ext uri="{BB962C8B-B14F-4D97-AF65-F5344CB8AC3E}">
        <p14:creationId xmlns:p14="http://schemas.microsoft.com/office/powerpoint/2010/main" val="1391672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43</a:t>
            </a:fld>
            <a:endParaRPr lang="en-US" dirty="0"/>
          </a:p>
        </p:txBody>
      </p:sp>
      <p:sp>
        <p:nvSpPr>
          <p:cNvPr id="5" name="Rectangle 4"/>
          <p:cNvSpPr/>
          <p:nvPr/>
        </p:nvSpPr>
        <p:spPr>
          <a:xfrm>
            <a:off x="641202" y="367015"/>
            <a:ext cx="6380938" cy="5150400"/>
          </a:xfrm>
          <a:prstGeom prst="rect">
            <a:avLst/>
          </a:prstGeom>
          <a:noFill/>
        </p:spPr>
        <p:txBody>
          <a:bodyPr wrap="square" lIns="101869" tIns="50935" rIns="101869" bIns="50935">
            <a:spAutoFit/>
          </a:bodyPr>
          <a:lstStyle/>
          <a:p>
            <a:pPr marL="344488" indent="-344488">
              <a:buAutoNum type="arabicPeriod" startAt="18"/>
            </a:pPr>
            <a:r>
              <a:rPr lang="en-US" sz="1400" b="1" dirty="0" smtClean="0">
                <a:latin typeface="Helvetica" pitchFamily="34" charset="0"/>
                <a:ea typeface="Times New Roman"/>
                <a:cs typeface="Helvetica" panose="020B0604020202020204" pitchFamily="34" charset="0"/>
              </a:rPr>
              <a:t>A </a:t>
            </a:r>
            <a:r>
              <a:rPr lang="en-US" sz="1400" b="1" dirty="0">
                <a:latin typeface="Helvetica" pitchFamily="34" charset="0"/>
                <a:ea typeface="Times New Roman"/>
                <a:cs typeface="Helvetica" panose="020B0604020202020204" pitchFamily="34" charset="0"/>
              </a:rPr>
              <a:t>student </a:t>
            </a:r>
            <a:r>
              <a:rPr lang="en-US" sz="1400" b="1" dirty="0" smtClean="0">
                <a:latin typeface="Helvetica" pitchFamily="34" charset="0"/>
                <a:ea typeface="Times New Roman"/>
                <a:cs typeface="Helvetica" panose="020B0604020202020204" pitchFamily="34" charset="0"/>
              </a:rPr>
              <a:t>is writing an opinion letter for her teacher about how important the four layers of a rainforest are. She wants to revise the draft.</a:t>
            </a:r>
          </a:p>
          <a:p>
            <a:pPr marL="344488" indent="-344488">
              <a:buAutoNum type="arabicPeriod" startAt="18"/>
            </a:pPr>
            <a:endParaRPr lang="en-US" sz="1400" b="1" i="1" dirty="0">
              <a:latin typeface="Helvetica" pitchFamily="34" charset="0"/>
              <a:cs typeface="Helvetica" pitchFamily="34" charset="0"/>
            </a:endParaRPr>
          </a:p>
          <a:p>
            <a:r>
              <a:rPr lang="en-US" sz="1400" b="1" i="1" dirty="0" smtClean="0">
                <a:latin typeface="Helvetica" pitchFamily="34" charset="0"/>
                <a:cs typeface="Helvetica" pitchFamily="34" charset="0"/>
              </a:rPr>
              <a:t>       </a:t>
            </a:r>
            <a:r>
              <a:rPr lang="en-US" sz="1400" b="1" dirty="0" smtClean="0">
                <a:latin typeface="Helvetica" pitchFamily="34" charset="0"/>
                <a:cs typeface="Helvetica" pitchFamily="34" charset="0"/>
              </a:rPr>
              <a:t>Read the partial draft of the letter and complete the task that follows.</a:t>
            </a:r>
          </a:p>
          <a:p>
            <a:endParaRPr lang="en-US" sz="1400" dirty="0">
              <a:latin typeface="Helvetica" pitchFamily="34" charset="0"/>
              <a:cs typeface="Helvetica" pitchFamily="34" charset="0"/>
            </a:endParaRPr>
          </a:p>
          <a:p>
            <a:pPr lvl="0" algn="r">
              <a:defRPr/>
            </a:pPr>
            <a:endParaRPr lang="en-US" sz="900" dirty="0" smtClean="0">
              <a:latin typeface="Helvetica" panose="020B0604020202020204" pitchFamily="34" charset="0"/>
              <a:ea typeface="Times New Roman"/>
              <a:cs typeface="Helvetica" panose="020B0604020202020204" pitchFamily="34" charset="0"/>
            </a:endParaRPr>
          </a:p>
          <a:p>
            <a:pPr lvl="0" algn="r">
              <a:defRPr/>
            </a:pPr>
            <a:endParaRPr lang="en-US" sz="900" dirty="0" smtClean="0">
              <a:latin typeface="Helvetica" panose="020B0604020202020204" pitchFamily="34" charset="0"/>
              <a:ea typeface="Times New Roman"/>
              <a:cs typeface="Helvetica" panose="020B0604020202020204" pitchFamily="34" charset="0"/>
            </a:endParaRPr>
          </a:p>
          <a:p>
            <a:r>
              <a:rPr lang="en-US" sz="1400" dirty="0" smtClean="0">
                <a:latin typeface="Helvetica" panose="020B0604020202020204" pitchFamily="34" charset="0"/>
                <a:ea typeface="Times New Roman"/>
                <a:cs typeface="Helvetica" panose="020B0604020202020204" pitchFamily="34" charset="0"/>
              </a:rPr>
              <a:t>Rainforests have four layers.  Each of the four layers are part of the rain- forest's ecosystem.  Each of the four layers depend on each other. </a:t>
            </a:r>
            <a:r>
              <a:rPr lang="en-US" sz="1400" u="sng" dirty="0" smtClean="0">
                <a:latin typeface="Helvetica" panose="020B0604020202020204" pitchFamily="34" charset="0"/>
                <a:ea typeface="Times New Roman"/>
                <a:cs typeface="Helvetica" panose="020B0604020202020204" pitchFamily="34" charset="0"/>
              </a:rPr>
              <a:t>If one layer of a rainforest is destroyed then the other layers are also hurt.</a:t>
            </a:r>
            <a:endParaRPr lang="en-US" sz="1400" u="sng" dirty="0">
              <a:latin typeface="Helvetica" panose="020B0604020202020204" pitchFamily="34" charset="0"/>
              <a:ea typeface="Times New Roman"/>
              <a:cs typeface="Helvetica" panose="020B0604020202020204" pitchFamily="34" charset="0"/>
            </a:endParaRPr>
          </a:p>
          <a:p>
            <a:endParaRPr lang="en-US" sz="800" b="1" dirty="0">
              <a:latin typeface="Helvetica" panose="020B0604020202020204" pitchFamily="34" charset="0"/>
              <a:ea typeface="Times New Roman"/>
              <a:cs typeface="Helvetica" panose="020B0604020202020204" pitchFamily="34" charset="0"/>
            </a:endParaRPr>
          </a:p>
          <a:p>
            <a:r>
              <a:rPr lang="en-US" sz="1400" b="1" dirty="0" smtClean="0">
                <a:latin typeface="Helvetica" panose="020B0604020202020204" pitchFamily="34" charset="0"/>
                <a:ea typeface="Times New Roman"/>
                <a:cs typeface="Helvetica" panose="020B0604020202020204" pitchFamily="34" charset="0"/>
              </a:rPr>
              <a:t>Choose the sentence that is a better way to develop the reason in the underlined sentence.</a:t>
            </a:r>
            <a:endParaRPr lang="en-US" sz="1400" b="1" dirty="0">
              <a:latin typeface="Helvetica" panose="020B0604020202020204" pitchFamily="34" charset="0"/>
              <a:ea typeface="Times New Roman"/>
              <a:cs typeface="Helvetica" panose="020B0604020202020204" pitchFamily="34" charset="0"/>
            </a:endParaRPr>
          </a:p>
          <a:p>
            <a:endParaRPr lang="en-US" sz="800" b="1" dirty="0">
              <a:latin typeface="Helvetica" panose="020B0604020202020204" pitchFamily="34" charset="0"/>
              <a:ea typeface="Times New Roman"/>
              <a:cs typeface="Helvetica" panose="020B0604020202020204" pitchFamily="34" charset="0"/>
            </a:endParaRPr>
          </a:p>
          <a:p>
            <a:pPr marL="738012" lvl="1" indent="-228600">
              <a:buFont typeface="+mj-lt"/>
              <a:buAutoNum type="alphaUcPeriod"/>
              <a:tabLst>
                <a:tab pos="690563" algn="l"/>
              </a:tabLst>
            </a:pPr>
            <a:r>
              <a:rPr lang="en-US" sz="1400" dirty="0">
                <a:latin typeface="Helvetica" panose="020B0604020202020204" pitchFamily="34" charset="0"/>
                <a:ea typeface="Times New Roman"/>
                <a:cs typeface="Helvetica" panose="020B0604020202020204" pitchFamily="34" charset="0"/>
              </a:rPr>
              <a:t>  </a:t>
            </a:r>
            <a:r>
              <a:rPr lang="en-US" sz="1400" dirty="0" smtClean="0">
                <a:latin typeface="Helvetica" panose="020B0604020202020204" pitchFamily="34" charset="0"/>
                <a:ea typeface="Times New Roman"/>
                <a:cs typeface="Helvetica" panose="020B0604020202020204" pitchFamily="34" charset="0"/>
              </a:rPr>
              <a:t>Each layer of a rainforest is very important.</a:t>
            </a:r>
          </a:p>
          <a:p>
            <a:pPr marL="738012" lvl="1" indent="-228600">
              <a:buFont typeface="+mj-lt"/>
              <a:buAutoNum type="alphaUcPeriod"/>
              <a:tabLst>
                <a:tab pos="690563" algn="l"/>
              </a:tabLst>
            </a:pPr>
            <a:endParaRPr lang="en-US" sz="1400" dirty="0">
              <a:latin typeface="Helvetica" panose="020B0604020202020204" pitchFamily="34" charset="0"/>
              <a:ea typeface="Times New Roman"/>
              <a:cs typeface="Helvetica" panose="020B0604020202020204" pitchFamily="34" charset="0"/>
            </a:endParaRPr>
          </a:p>
          <a:p>
            <a:pPr marL="738012" lvl="1" indent="-228600">
              <a:buFont typeface="+mj-lt"/>
              <a:buAutoNum type="alphaUcPeriod"/>
              <a:tabLst>
                <a:tab pos="690563" algn="l"/>
              </a:tabLst>
            </a:pPr>
            <a:r>
              <a:rPr lang="en-US" sz="1400" dirty="0">
                <a:latin typeface="Helvetica" panose="020B0604020202020204" pitchFamily="34" charset="0"/>
                <a:ea typeface="Times New Roman"/>
                <a:cs typeface="Helvetica" panose="020B0604020202020204" pitchFamily="34" charset="0"/>
              </a:rPr>
              <a:t>Each layer of a rainforest provides protection and nutrients that the other layers depend on to support the plants and animals living in that layer</a:t>
            </a:r>
            <a:r>
              <a:rPr lang="en-US" sz="1400" dirty="0" smtClean="0">
                <a:latin typeface="Helvetica" panose="020B0604020202020204" pitchFamily="34" charset="0"/>
                <a:ea typeface="Times New Roman"/>
                <a:cs typeface="Helvetica" panose="020B0604020202020204" pitchFamily="34" charset="0"/>
              </a:rPr>
              <a:t>.</a:t>
            </a:r>
          </a:p>
          <a:p>
            <a:pPr marL="738012" lvl="1" indent="-228600">
              <a:buFont typeface="+mj-lt"/>
              <a:buAutoNum type="alphaUcPeriod"/>
              <a:tabLst>
                <a:tab pos="690563" algn="l"/>
              </a:tabLst>
            </a:pPr>
            <a:endParaRPr lang="en-US" sz="1400" dirty="0">
              <a:latin typeface="Helvetica" panose="020B0604020202020204" pitchFamily="34" charset="0"/>
              <a:ea typeface="Times New Roman"/>
              <a:cs typeface="Helvetica" panose="020B0604020202020204" pitchFamily="34" charset="0"/>
            </a:endParaRPr>
          </a:p>
          <a:p>
            <a:pPr marL="738012" lvl="1" indent="-228600">
              <a:buFont typeface="+mj-lt"/>
              <a:buAutoNum type="alphaUcPeriod"/>
              <a:tabLst>
                <a:tab pos="690563" algn="l"/>
              </a:tabLst>
            </a:pPr>
            <a:r>
              <a:rPr lang="en-US" sz="1400" dirty="0">
                <a:latin typeface="Helvetica" panose="020B0604020202020204" pitchFamily="34" charset="0"/>
                <a:ea typeface="Times New Roman"/>
                <a:cs typeface="Helvetica" panose="020B0604020202020204" pitchFamily="34" charset="0"/>
              </a:rPr>
              <a:t>The names of the four layers helps us to understand what they are for</a:t>
            </a:r>
            <a:r>
              <a:rPr lang="en-US" sz="1400" dirty="0" smtClean="0">
                <a:latin typeface="Helvetica" panose="020B0604020202020204" pitchFamily="34" charset="0"/>
                <a:ea typeface="Times New Roman"/>
                <a:cs typeface="Helvetica" panose="020B0604020202020204" pitchFamily="34" charset="0"/>
              </a:rPr>
              <a:t>.</a:t>
            </a:r>
          </a:p>
          <a:p>
            <a:pPr marL="738012" lvl="1" indent="-228600">
              <a:buFont typeface="+mj-lt"/>
              <a:buAutoNum type="alphaUcPeriod"/>
              <a:tabLst>
                <a:tab pos="690563" algn="l"/>
              </a:tabLst>
            </a:pPr>
            <a:endParaRPr lang="en-US" sz="1400" dirty="0">
              <a:latin typeface="Helvetica" panose="020B0604020202020204" pitchFamily="34" charset="0"/>
              <a:ea typeface="Times New Roman"/>
              <a:cs typeface="Helvetica" panose="020B0604020202020204" pitchFamily="34" charset="0"/>
            </a:endParaRPr>
          </a:p>
          <a:p>
            <a:pPr marL="738012" lvl="1" indent="-228600">
              <a:buFont typeface="+mj-lt"/>
              <a:buAutoNum type="alphaUcPeriod"/>
              <a:tabLst>
                <a:tab pos="690563" algn="l"/>
              </a:tabLst>
            </a:pPr>
            <a:r>
              <a:rPr lang="en-US" sz="1400" dirty="0">
                <a:latin typeface="Helvetica" panose="020B0604020202020204" pitchFamily="34" charset="0"/>
                <a:ea typeface="Times New Roman"/>
                <a:cs typeface="Helvetica" panose="020B0604020202020204" pitchFamily="34" charset="0"/>
              </a:rPr>
              <a:t>All layers of the rainforest are needed</a:t>
            </a:r>
            <a:r>
              <a:rPr lang="en-US" sz="1400" dirty="0" smtClean="0">
                <a:latin typeface="Helvetica" panose="020B0604020202020204" pitchFamily="34" charset="0"/>
                <a:ea typeface="Times New Roman"/>
                <a:cs typeface="Helvetica" panose="020B0604020202020204" pitchFamily="34" charset="0"/>
              </a:rPr>
              <a:t>.</a:t>
            </a:r>
            <a:endParaRPr lang="en-US" sz="1400" dirty="0">
              <a:latin typeface="Helvetica" panose="020B0604020202020204" pitchFamily="34" charset="0"/>
              <a:ea typeface="Times New Roman"/>
              <a:cs typeface="Helvetica" panose="020B0604020202020204" pitchFamily="34" charset="0"/>
            </a:endParaRPr>
          </a:p>
        </p:txBody>
      </p:sp>
      <p:sp>
        <p:nvSpPr>
          <p:cNvPr id="11" name="Rectangle 10"/>
          <p:cNvSpPr/>
          <p:nvPr/>
        </p:nvSpPr>
        <p:spPr>
          <a:xfrm>
            <a:off x="570540" y="1879599"/>
            <a:ext cx="64770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 name="TextBox 1"/>
          <p:cNvSpPr txBox="1"/>
          <p:nvPr/>
        </p:nvSpPr>
        <p:spPr>
          <a:xfrm>
            <a:off x="2900082" y="1524000"/>
            <a:ext cx="3917576" cy="246221"/>
          </a:xfrm>
          <a:prstGeom prst="rect">
            <a:avLst/>
          </a:prstGeom>
          <a:solidFill>
            <a:schemeClr val="bg1">
              <a:lumMod val="95000"/>
            </a:schemeClr>
          </a:solidFill>
        </p:spPr>
        <p:txBody>
          <a:bodyPr wrap="square" rtlCol="0">
            <a:spAutoFit/>
          </a:bodyPr>
          <a:lstStyle/>
          <a:p>
            <a:pPr lvl="0" algn="ctr">
              <a:defRPr/>
            </a:pPr>
            <a:r>
              <a:rPr lang="en-US" sz="1000" i="1" dirty="0">
                <a:latin typeface="Helvetica" pitchFamily="34" charset="0"/>
                <a:cs typeface="Helvetica" pitchFamily="34" charset="0"/>
              </a:rPr>
              <a:t>Revise a Text, W4.1b developing opinion, Writing Target 6b</a:t>
            </a:r>
          </a:p>
        </p:txBody>
      </p:sp>
      <p:sp>
        <p:nvSpPr>
          <p:cNvPr id="10" name="Oval 9"/>
          <p:cNvSpPr/>
          <p:nvPr/>
        </p:nvSpPr>
        <p:spPr>
          <a:xfrm>
            <a:off x="914400" y="369679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914400" y="328313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914400" y="455163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895741" y="516979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33370665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85774" y="228600"/>
            <a:ext cx="6677026" cy="4690884"/>
          </a:xfrm>
          <a:prstGeom prst="rect">
            <a:avLst/>
          </a:prstGeom>
          <a:noFill/>
        </p:spPr>
        <p:txBody>
          <a:bodyPr wrap="square" lIns="96378" tIns="48189" rIns="96378" bIns="48189" rtlCol="0">
            <a:spAutoFit/>
          </a:bodyPr>
          <a:lstStyle/>
          <a:p>
            <a:endParaRPr lang="en-US" sz="1400" b="1" dirty="0">
              <a:latin typeface="Helvetica" pitchFamily="34" charset="0"/>
            </a:endParaRPr>
          </a:p>
          <a:p>
            <a:pPr marL="347663" indent="-347663"/>
            <a:r>
              <a:rPr lang="en-US" sz="1400" b="1" dirty="0" smtClean="0">
                <a:latin typeface="Helvetica" pitchFamily="34" charset="0"/>
              </a:rPr>
              <a:t>19.  A student is writing a descriptive story for the school newspaper of what it is like to experience a rainforest.</a:t>
            </a:r>
            <a:r>
              <a:rPr lang="en-US" sz="1400" b="1" dirty="0">
                <a:latin typeface="Helvetica" pitchFamily="34" charset="0"/>
              </a:rPr>
              <a:t> </a:t>
            </a:r>
            <a:r>
              <a:rPr lang="en-US" sz="1400" b="1" dirty="0" smtClean="0">
                <a:latin typeface="Helvetica" pitchFamily="34" charset="0"/>
              </a:rPr>
              <a:t> Read the partial draft </a:t>
            </a:r>
            <a:r>
              <a:rPr lang="en-US" sz="1400" b="1" dirty="0">
                <a:latin typeface="Helvetica" pitchFamily="34" charset="0"/>
              </a:rPr>
              <a:t>of the </a:t>
            </a:r>
            <a:r>
              <a:rPr lang="en-US" sz="1400" b="1" dirty="0" smtClean="0">
                <a:latin typeface="Helvetica" pitchFamily="34" charset="0"/>
              </a:rPr>
              <a:t>story and answer the question that  follows.</a:t>
            </a:r>
            <a:endParaRPr lang="en-US" sz="1400" b="1" dirty="0">
              <a:latin typeface="Helvetica" pitchFamily="34" charset="0"/>
            </a:endParaRPr>
          </a:p>
          <a:p>
            <a:pPr marL="347663"/>
            <a:endParaRPr lang="en-US" sz="900" dirty="0" smtClean="0">
              <a:latin typeface="Helvetica" pitchFamily="34" charset="0"/>
            </a:endParaRPr>
          </a:p>
          <a:p>
            <a:pPr marL="347663"/>
            <a:endParaRPr lang="en-US" sz="900" dirty="0" smtClean="0">
              <a:latin typeface="Helvetica" pitchFamily="34" charset="0"/>
            </a:endParaRPr>
          </a:p>
          <a:p>
            <a:pPr marL="347663"/>
            <a:endParaRPr lang="en-US" sz="900" dirty="0" smtClean="0">
              <a:latin typeface="Helvetica" pitchFamily="34" charset="0"/>
            </a:endParaRPr>
          </a:p>
          <a:p>
            <a:pPr marL="347663"/>
            <a:r>
              <a:rPr lang="en-US" sz="1400" dirty="0" smtClean="0">
                <a:latin typeface="Helvetica" pitchFamily="34" charset="0"/>
              </a:rPr>
              <a:t>Walking through the green, dense jungle of a rainforest the trees seemed to shiver with life.  I was </a:t>
            </a:r>
            <a:r>
              <a:rPr lang="en-US" sz="1400" b="1" u="sng" dirty="0" smtClean="0">
                <a:latin typeface="Helvetica" pitchFamily="34" charset="0"/>
              </a:rPr>
              <a:t>wet</a:t>
            </a:r>
            <a:r>
              <a:rPr lang="en-US" sz="1400" dirty="0" smtClean="0">
                <a:latin typeface="Helvetica" pitchFamily="34" charset="0"/>
              </a:rPr>
              <a:t> from the humidity. But everything seemed majestic and mysterious.  The animals and plants were incredible and </a:t>
            </a:r>
            <a:r>
              <a:rPr lang="en-US" sz="1400" b="1" u="sng" dirty="0" smtClean="0">
                <a:latin typeface="Helvetica" pitchFamily="34" charset="0"/>
              </a:rPr>
              <a:t>many</a:t>
            </a:r>
            <a:r>
              <a:rPr lang="en-US" sz="1400" dirty="0" smtClean="0">
                <a:latin typeface="Helvetica" pitchFamily="34" charset="0"/>
              </a:rPr>
              <a:t>.</a:t>
            </a:r>
          </a:p>
          <a:p>
            <a:pPr marL="347663"/>
            <a:endParaRPr lang="en-US" sz="1050" b="1" dirty="0" smtClean="0">
              <a:latin typeface="Helvetica" pitchFamily="34" charset="0"/>
            </a:endParaRPr>
          </a:p>
          <a:p>
            <a:pPr marL="347663"/>
            <a:r>
              <a:rPr lang="en-US" sz="1400" b="1" dirty="0" smtClean="0">
                <a:latin typeface="Helvetica" pitchFamily="34" charset="0"/>
              </a:rPr>
              <a:t>The student wants to replace the underlined words to make the description clearer.  Which of the following words would best replace </a:t>
            </a:r>
            <a:r>
              <a:rPr lang="en-US" sz="1400" b="1" u="sng" dirty="0" smtClean="0">
                <a:latin typeface="Helvetica" pitchFamily="34" charset="0"/>
              </a:rPr>
              <a:t>wet</a:t>
            </a:r>
            <a:r>
              <a:rPr lang="en-US" sz="1400" b="1" dirty="0" smtClean="0">
                <a:latin typeface="Helvetica" pitchFamily="34" charset="0"/>
              </a:rPr>
              <a:t> and </a:t>
            </a:r>
            <a:r>
              <a:rPr lang="en-US" sz="1400" b="1" u="sng" dirty="0" smtClean="0">
                <a:latin typeface="Helvetica" pitchFamily="34" charset="0"/>
              </a:rPr>
              <a:t>many</a:t>
            </a:r>
            <a:r>
              <a:rPr lang="en-US" sz="1400" b="1" dirty="0">
                <a:latin typeface="Helvetica" pitchFamily="34" charset="0"/>
              </a:rPr>
              <a:t>?</a:t>
            </a:r>
            <a:r>
              <a:rPr lang="en-US" sz="1400" b="1" dirty="0" smtClean="0">
                <a:latin typeface="Helvetica" pitchFamily="34" charset="0"/>
              </a:rPr>
              <a:t> </a:t>
            </a:r>
          </a:p>
          <a:p>
            <a:pPr marL="419980"/>
            <a:endParaRPr lang="en-US" sz="1400" dirty="0">
              <a:latin typeface="Helvetica" pitchFamily="34" charset="0"/>
            </a:endParaRPr>
          </a:p>
          <a:p>
            <a:pPr marL="914400" indent="-346075">
              <a:buFont typeface="+mj-lt"/>
              <a:buAutoNum type="alphaUcPeriod"/>
            </a:pPr>
            <a:r>
              <a:rPr lang="en-US" sz="1400" dirty="0" smtClean="0">
                <a:latin typeface="Helvetica" pitchFamily="34" charset="0"/>
              </a:rPr>
              <a:t>rainy, lots</a:t>
            </a:r>
          </a:p>
          <a:p>
            <a:pPr marL="914400" indent="-346075">
              <a:buFont typeface="+mj-lt"/>
              <a:buAutoNum type="alphaUcPeriod"/>
            </a:pPr>
            <a:endParaRPr lang="en-US" sz="1400" dirty="0">
              <a:latin typeface="Helvetica" pitchFamily="34" charset="0"/>
            </a:endParaRPr>
          </a:p>
          <a:p>
            <a:pPr marL="914400" indent="-346075">
              <a:buFont typeface="+mj-lt"/>
              <a:buAutoNum type="alphaUcPeriod"/>
            </a:pPr>
            <a:r>
              <a:rPr lang="en-US" sz="1400" dirty="0" smtClean="0">
                <a:latin typeface="Helvetica" pitchFamily="34" charset="0"/>
              </a:rPr>
              <a:t>thirsty, limited</a:t>
            </a:r>
            <a:endParaRPr lang="en-US" sz="1400" dirty="0">
              <a:latin typeface="Helvetica" pitchFamily="34" charset="0"/>
            </a:endParaRPr>
          </a:p>
          <a:p>
            <a:pPr marL="914400" indent="-346075">
              <a:buFont typeface="+mj-lt"/>
              <a:buAutoNum type="alphaUcPeriod"/>
            </a:pPr>
            <a:endParaRPr lang="en-US" sz="1400" dirty="0">
              <a:latin typeface="Helvetica" pitchFamily="34" charset="0"/>
            </a:endParaRPr>
          </a:p>
          <a:p>
            <a:pPr marL="914400" indent="-346075">
              <a:buFont typeface="+mj-lt"/>
              <a:buAutoNum type="alphaUcPeriod"/>
            </a:pPr>
            <a:r>
              <a:rPr lang="en-US" sz="1400" dirty="0" smtClean="0">
                <a:latin typeface="Helvetica" pitchFamily="34" charset="0"/>
              </a:rPr>
              <a:t>drenched, countless</a:t>
            </a:r>
          </a:p>
          <a:p>
            <a:pPr marL="914400" indent="-346075">
              <a:buFont typeface="+mj-lt"/>
              <a:buAutoNum type="alphaUcPeriod"/>
            </a:pPr>
            <a:endParaRPr lang="en-US" sz="1400" dirty="0">
              <a:latin typeface="Helvetica" pitchFamily="34" charset="0"/>
            </a:endParaRPr>
          </a:p>
          <a:p>
            <a:pPr marL="914400" indent="-346075">
              <a:buFont typeface="+mj-lt"/>
              <a:buAutoNum type="alphaUcPeriod"/>
            </a:pPr>
            <a:r>
              <a:rPr lang="en-US" sz="1400" dirty="0" smtClean="0">
                <a:latin typeface="Helvetica" pitchFamily="34" charset="0"/>
              </a:rPr>
              <a:t>drizzly, few</a:t>
            </a:r>
            <a:endParaRPr lang="en-US" sz="1400" dirty="0">
              <a:latin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44</a:t>
            </a:fld>
            <a:endParaRPr lang="en-US" dirty="0"/>
          </a:p>
        </p:txBody>
      </p:sp>
      <p:sp>
        <p:nvSpPr>
          <p:cNvPr id="12" name="TextBox 11"/>
          <p:cNvSpPr txBox="1"/>
          <p:nvPr/>
        </p:nvSpPr>
        <p:spPr>
          <a:xfrm>
            <a:off x="577087" y="5445694"/>
            <a:ext cx="6585713" cy="2467199"/>
          </a:xfrm>
          <a:prstGeom prst="rect">
            <a:avLst/>
          </a:prstGeom>
          <a:noFill/>
        </p:spPr>
        <p:txBody>
          <a:bodyPr wrap="square" lIns="96378" tIns="48189" rIns="96378" bIns="48189" rtlCol="0">
            <a:spAutoFit/>
          </a:bodyPr>
          <a:lstStyle/>
          <a:p>
            <a:pPr marL="344488" lvl="0" indent="-344488">
              <a:buAutoNum type="arabicPeriod" startAt="20"/>
            </a:pPr>
            <a:r>
              <a:rPr lang="en-US" sz="1400" b="1" dirty="0" smtClean="0">
                <a:latin typeface="Helvetica" panose="020B0604020202020204" pitchFamily="34" charset="0"/>
                <a:cs typeface="Helvetica" panose="020B0604020202020204" pitchFamily="34" charset="0"/>
              </a:rPr>
              <a:t>Read the following sentences.  Then choose the </a:t>
            </a:r>
            <a:r>
              <a:rPr lang="en-US" sz="1400" b="1" u="sng" dirty="0" smtClean="0">
                <a:latin typeface="Helvetica" panose="020B0604020202020204" pitchFamily="34" charset="0"/>
                <a:cs typeface="Helvetica" panose="020B0604020202020204" pitchFamily="34" charset="0"/>
              </a:rPr>
              <a:t>two</a:t>
            </a:r>
            <a:r>
              <a:rPr lang="en-US" sz="1400" b="1" dirty="0" smtClean="0">
                <a:latin typeface="Helvetica" panose="020B0604020202020204" pitchFamily="34" charset="0"/>
                <a:cs typeface="Helvetica" panose="020B0604020202020204" pitchFamily="34" charset="0"/>
              </a:rPr>
              <a:t> answers that show correct punctuation.</a:t>
            </a:r>
          </a:p>
          <a:p>
            <a:pPr lvl="0"/>
            <a:endParaRPr lang="en-US" sz="1400" b="1" dirty="0" smtClean="0">
              <a:latin typeface="Helvetica" panose="020B0604020202020204" pitchFamily="34" charset="0"/>
              <a:cs typeface="Helvetica" panose="020B0604020202020204" pitchFamily="34" charset="0"/>
            </a:endParaRPr>
          </a:p>
          <a:p>
            <a:pPr lvl="0"/>
            <a:endParaRPr lang="en-US" sz="1400" b="1" dirty="0">
              <a:latin typeface="Helvetica" panose="020B0604020202020204" pitchFamily="34" charset="0"/>
              <a:cs typeface="Helvetica" panose="020B0604020202020204" pitchFamily="34" charset="0"/>
            </a:endParaRPr>
          </a:p>
          <a:p>
            <a:pPr marL="344488" indent="344488">
              <a:buAutoNum type="alphaUcPeriod"/>
            </a:pPr>
            <a:r>
              <a:rPr lang="en-US" sz="1400" dirty="0" smtClean="0">
                <a:latin typeface="Helvetica" pitchFamily="34" charset="0"/>
              </a:rPr>
              <a:t>In the morning.</a:t>
            </a:r>
          </a:p>
          <a:p>
            <a:pPr marL="344488" indent="344488">
              <a:buAutoNum type="alphaUcPeriod"/>
            </a:pPr>
            <a:endParaRPr lang="en-US" sz="1400" dirty="0">
              <a:latin typeface="Helvetica" pitchFamily="34" charset="0"/>
            </a:endParaRPr>
          </a:p>
          <a:p>
            <a:pPr marL="344488" indent="344488">
              <a:buAutoNum type="alphaUcPeriod"/>
            </a:pPr>
            <a:r>
              <a:rPr lang="en-US" sz="1400" dirty="0" smtClean="0">
                <a:latin typeface="Helvetica" pitchFamily="34" charset="0"/>
              </a:rPr>
              <a:t>In the morning, we will go to the park.</a:t>
            </a:r>
          </a:p>
          <a:p>
            <a:pPr marL="344488" indent="344488">
              <a:buAutoNum type="alphaUcPeriod"/>
            </a:pPr>
            <a:endParaRPr lang="en-US" sz="1400" dirty="0">
              <a:latin typeface="Helvetica" pitchFamily="34" charset="0"/>
            </a:endParaRPr>
          </a:p>
          <a:p>
            <a:pPr marL="344488" indent="344488">
              <a:buAutoNum type="alphaUcPeriod"/>
            </a:pPr>
            <a:r>
              <a:rPr lang="en-US" sz="1400" dirty="0" smtClean="0">
                <a:latin typeface="Helvetica" pitchFamily="34" charset="0"/>
              </a:rPr>
              <a:t>I hope it does not rain on Saturday, I want to go to the park.</a:t>
            </a:r>
            <a:endParaRPr lang="en-US" sz="1400" dirty="0">
              <a:latin typeface="Helvetica" pitchFamily="34" charset="0"/>
            </a:endParaRPr>
          </a:p>
          <a:p>
            <a:pPr marL="344488" indent="344488">
              <a:buAutoNum type="alphaUcPeriod"/>
            </a:pPr>
            <a:endParaRPr lang="en-US" sz="1400" dirty="0">
              <a:latin typeface="Helvetica" pitchFamily="34" charset="0"/>
            </a:endParaRPr>
          </a:p>
          <a:p>
            <a:pPr marL="344488" indent="344488">
              <a:buAutoNum type="alphaUcPeriod"/>
            </a:pPr>
            <a:r>
              <a:rPr lang="en-US" sz="1400" dirty="0" smtClean="0">
                <a:latin typeface="Helvetica" pitchFamily="34" charset="0"/>
              </a:rPr>
              <a:t>I hope it does not rain on Saturday.  I want to go to the park.</a:t>
            </a:r>
            <a:endParaRPr lang="en-US" sz="1400" dirty="0">
              <a:latin typeface="Helvetica" pitchFamily="34" charset="0"/>
            </a:endParaRPr>
          </a:p>
        </p:txBody>
      </p:sp>
      <p:cxnSp>
        <p:nvCxnSpPr>
          <p:cNvPr id="13" name="Straight Connector 12"/>
          <p:cNvCxnSpPr/>
          <p:nvPr/>
        </p:nvCxnSpPr>
        <p:spPr>
          <a:xfrm>
            <a:off x="451517" y="5105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795291" y="359261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5" name="Oval 14"/>
          <p:cNvSpPr/>
          <p:nvPr/>
        </p:nvSpPr>
        <p:spPr>
          <a:xfrm>
            <a:off x="805906" y="445481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6" name="Oval 15"/>
          <p:cNvSpPr/>
          <p:nvPr/>
        </p:nvSpPr>
        <p:spPr>
          <a:xfrm>
            <a:off x="805906" y="400371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17" name="Oval 16"/>
          <p:cNvSpPr/>
          <p:nvPr/>
        </p:nvSpPr>
        <p:spPr>
          <a:xfrm>
            <a:off x="805906" y="318151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0" name="Oval 9"/>
          <p:cNvSpPr/>
          <p:nvPr/>
        </p:nvSpPr>
        <p:spPr>
          <a:xfrm>
            <a:off x="673847" y="75438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8" name="Oval 17"/>
          <p:cNvSpPr/>
          <p:nvPr/>
        </p:nvSpPr>
        <p:spPr>
          <a:xfrm>
            <a:off x="673847" y="714935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9" name="Oval 18"/>
          <p:cNvSpPr/>
          <p:nvPr/>
        </p:nvSpPr>
        <p:spPr>
          <a:xfrm>
            <a:off x="648190" y="673825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20" name="Oval 19"/>
          <p:cNvSpPr/>
          <p:nvPr/>
        </p:nvSpPr>
        <p:spPr>
          <a:xfrm>
            <a:off x="673847" y="632715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1" name="Rectangle 20"/>
          <p:cNvSpPr/>
          <p:nvPr/>
        </p:nvSpPr>
        <p:spPr>
          <a:xfrm>
            <a:off x="673847" y="1524817"/>
            <a:ext cx="6477000" cy="7645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2" name="TextBox 21"/>
          <p:cNvSpPr txBox="1"/>
          <p:nvPr/>
        </p:nvSpPr>
        <p:spPr>
          <a:xfrm>
            <a:off x="2215777" y="1135874"/>
            <a:ext cx="4953000" cy="246221"/>
          </a:xfrm>
          <a:prstGeom prst="rect">
            <a:avLst/>
          </a:prstGeom>
          <a:solidFill>
            <a:schemeClr val="bg1">
              <a:lumMod val="95000"/>
            </a:schemeClr>
          </a:solidFill>
        </p:spPr>
        <p:txBody>
          <a:bodyPr wrap="square" rtlCol="0">
            <a:spAutoFit/>
          </a:bodyPr>
          <a:lstStyle/>
          <a:p>
            <a:pPr lvl="0" algn="ctr">
              <a:defRPr/>
            </a:pPr>
            <a:r>
              <a:rPr lang="en-US" sz="1000" i="1" dirty="0">
                <a:cs typeface="Helvetica" pitchFamily="34" charset="0"/>
              </a:rPr>
              <a:t>Language and Vocabulary, L.3a  precise and domain specific vocabulary, Writing Target 8</a:t>
            </a:r>
            <a:endParaRPr lang="en-US" sz="1000" u="sng" dirty="0">
              <a:ea typeface="Times New Roman"/>
              <a:cs typeface="Times New Roman"/>
            </a:endParaRPr>
          </a:p>
        </p:txBody>
      </p:sp>
      <p:sp>
        <p:nvSpPr>
          <p:cNvPr id="26" name="TextBox 25"/>
          <p:cNvSpPr txBox="1"/>
          <p:nvPr/>
        </p:nvSpPr>
        <p:spPr>
          <a:xfrm>
            <a:off x="3048000" y="5898372"/>
            <a:ext cx="3908043" cy="246221"/>
          </a:xfrm>
          <a:prstGeom prst="rect">
            <a:avLst/>
          </a:prstGeom>
          <a:solidFill>
            <a:schemeClr val="bg1">
              <a:lumMod val="95000"/>
            </a:schemeClr>
          </a:solidFill>
        </p:spPr>
        <p:txBody>
          <a:bodyPr wrap="square" rtlCol="0">
            <a:spAutoFit/>
          </a:bodyPr>
          <a:lstStyle/>
          <a:p>
            <a:pPr lvl="0" algn="ctr"/>
            <a:r>
              <a:rPr lang="en-US" sz="1000" b="1" i="1" dirty="0">
                <a:cs typeface="Helvetica" pitchFamily="34" charset="0"/>
              </a:rPr>
              <a:t>Edit and Clarify L.4.1f, inappropriate fragments or run </a:t>
            </a:r>
            <a:r>
              <a:rPr lang="en-US" sz="1000" b="1" i="1" dirty="0" err="1">
                <a:cs typeface="Helvetica" pitchFamily="34" charset="0"/>
              </a:rPr>
              <a:t>ons</a:t>
            </a:r>
            <a:r>
              <a:rPr lang="en-US" sz="1000" b="1" i="1" dirty="0">
                <a:cs typeface="Helvetica" pitchFamily="34" charset="0"/>
              </a:rPr>
              <a:t>…Target 9 </a:t>
            </a:r>
            <a:endParaRPr lang="en-US" sz="10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6825727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45</a:t>
            </a:fld>
            <a:endParaRPr lang="en-US" dirty="0"/>
          </a:p>
        </p:txBody>
      </p:sp>
      <p:sp>
        <p:nvSpPr>
          <p:cNvPr id="5" name="TextBox 4"/>
          <p:cNvSpPr txBox="1"/>
          <p:nvPr/>
        </p:nvSpPr>
        <p:spPr>
          <a:xfrm>
            <a:off x="533399" y="304800"/>
            <a:ext cx="6781801" cy="3421306"/>
          </a:xfrm>
          <a:prstGeom prst="rect">
            <a:avLst/>
          </a:prstGeom>
          <a:noFill/>
        </p:spPr>
        <p:txBody>
          <a:bodyPr wrap="square" lIns="96378" tIns="48189" rIns="96378" bIns="48189" rtlCol="0">
            <a:spAutoFit/>
          </a:bodyPr>
          <a:lstStyle/>
          <a:p>
            <a:r>
              <a:rPr lang="en-US" sz="1200" u="sng" dirty="0"/>
              <a:t>Student Directions</a:t>
            </a:r>
            <a:r>
              <a:rPr lang="en-US" sz="1200" dirty="0"/>
              <a:t>:  Read the Directions.  </a:t>
            </a:r>
          </a:p>
          <a:p>
            <a:endParaRPr lang="en-US" sz="1200" dirty="0"/>
          </a:p>
          <a:p>
            <a:r>
              <a:rPr lang="en-US" sz="1200" b="1" u="sng" dirty="0"/>
              <a:t>Part 2</a:t>
            </a:r>
            <a:r>
              <a:rPr lang="en-US" sz="1200" b="1" dirty="0"/>
              <a:t> </a:t>
            </a:r>
          </a:p>
          <a:p>
            <a:pPr>
              <a:defRPr/>
            </a:pPr>
            <a:r>
              <a:rPr lang="en-US" sz="1200" b="1" u="sng" dirty="0"/>
              <a:t>Your assignment</a:t>
            </a:r>
            <a:r>
              <a:rPr lang="en-US" sz="1200" b="1" dirty="0"/>
              <a:t>: </a:t>
            </a:r>
            <a:r>
              <a:rPr lang="en-US" sz="1200" dirty="0"/>
              <a:t>Write an </a:t>
            </a:r>
            <a:r>
              <a:rPr lang="en-US" sz="1200" dirty="0" smtClean="0"/>
              <a:t>opinion piece by answering this question:  </a:t>
            </a:r>
            <a:r>
              <a:rPr lang="en-US" sz="1200" b="1" dirty="0"/>
              <a:t>Is a rainforest the best habitat in which to study the widest range of plant and animal life?   Refer to details and examples from the texts to support your opinion.</a:t>
            </a:r>
          </a:p>
          <a:p>
            <a:endParaRPr lang="en-US" sz="1200" dirty="0"/>
          </a:p>
          <a:p>
            <a:r>
              <a:rPr lang="en-US" sz="1200" b="1" u="sng" dirty="0"/>
              <a:t>You will</a:t>
            </a:r>
            <a:r>
              <a:rPr lang="en-US" sz="1200" dirty="0"/>
              <a:t>:</a:t>
            </a:r>
          </a:p>
          <a:p>
            <a:pPr marL="361417" indent="-361417">
              <a:buAutoNum type="arabicPeriod"/>
            </a:pPr>
            <a:r>
              <a:rPr lang="en-US" sz="1200" dirty="0"/>
              <a:t>Plan your writing.  You may use your notes and answers.</a:t>
            </a:r>
          </a:p>
          <a:p>
            <a:pPr marL="361417" indent="-361417">
              <a:buAutoNum type="arabicPeriod"/>
            </a:pPr>
            <a:endParaRPr lang="en-US" sz="1200" dirty="0"/>
          </a:p>
          <a:p>
            <a:pPr marL="361417" indent="-361417">
              <a:buAutoNum type="arabicPeriod"/>
            </a:pPr>
            <a:r>
              <a:rPr lang="en-US" sz="1200" dirty="0"/>
              <a:t>Write – Revise and Edit your first draft (your teacher will give you paper).</a:t>
            </a:r>
          </a:p>
          <a:p>
            <a:pPr marL="361417" indent="-361417">
              <a:buAutoNum type="arabicPeriod"/>
            </a:pPr>
            <a:endParaRPr lang="en-US" sz="1200" dirty="0"/>
          </a:p>
          <a:p>
            <a:pPr marL="361417" indent="-361417">
              <a:buAutoNum type="arabicPeriod"/>
            </a:pPr>
            <a:r>
              <a:rPr lang="en-US" sz="1200" dirty="0"/>
              <a:t>Write a final draft </a:t>
            </a:r>
            <a:r>
              <a:rPr lang="en-US" sz="1200" dirty="0" smtClean="0"/>
              <a:t>of your opinion piece.</a:t>
            </a:r>
            <a:endParaRPr lang="en-US" sz="1200" dirty="0"/>
          </a:p>
          <a:p>
            <a:pPr algn="ctr"/>
            <a:r>
              <a:rPr lang="en-US" sz="1200" b="1" u="sng" dirty="0"/>
              <a:t>How you will be scored</a:t>
            </a:r>
          </a:p>
          <a:p>
            <a:endParaRPr lang="en-US" sz="1200" b="1" dirty="0"/>
          </a:p>
          <a:p>
            <a:endParaRPr lang="en-US" sz="1200" dirty="0"/>
          </a:p>
          <a:p>
            <a:pPr algn="ctr"/>
            <a:endParaRPr lang="en-US" sz="1200" dirty="0"/>
          </a:p>
          <a:p>
            <a:endParaRPr lang="en-US" sz="1200" u="sng" dirty="0"/>
          </a:p>
        </p:txBody>
      </p:sp>
      <p:graphicFrame>
        <p:nvGraphicFramePr>
          <p:cNvPr id="6" name="Table 5"/>
          <p:cNvGraphicFramePr>
            <a:graphicFrameLocks noGrp="1"/>
          </p:cNvGraphicFramePr>
          <p:nvPr>
            <p:extLst>
              <p:ext uri="{D42A27DB-BD31-4B8C-83A1-F6EECF244321}">
                <p14:modId xmlns:p14="http://schemas.microsoft.com/office/powerpoint/2010/main" val="2110477521"/>
              </p:ext>
            </p:extLst>
          </p:nvPr>
        </p:nvGraphicFramePr>
        <p:xfrm>
          <a:off x="1414462" y="3048000"/>
          <a:ext cx="5062538" cy="1985553"/>
        </p:xfrm>
        <a:graphic>
          <a:graphicData uri="http://schemas.openxmlformats.org/drawingml/2006/table">
            <a:tbl>
              <a:tblPr firstRow="1" bandRow="1">
                <a:tableStyleId>{5940675A-B579-460E-94D1-54222C63F5DA}</a:tableStyleId>
              </a:tblPr>
              <a:tblGrid>
                <a:gridCol w="1075909"/>
                <a:gridCol w="3986629"/>
              </a:tblGrid>
              <a:tr h="383177">
                <a:tc>
                  <a:txBody>
                    <a:bodyPr/>
                    <a:lstStyle/>
                    <a:p>
                      <a:pPr algn="r"/>
                      <a:r>
                        <a:rPr lang="en-US" sz="1000" b="1" i="1" dirty="0" smtClean="0">
                          <a:solidFill>
                            <a:schemeClr val="tx1"/>
                          </a:solidFill>
                        </a:rPr>
                        <a:t>Purpose</a:t>
                      </a:r>
                      <a:endParaRPr lang="en-US" sz="1000" b="1" i="1"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prstClr val="black"/>
                          </a:solidFill>
                          <a:effectLst/>
                          <a:uLnTx/>
                          <a:uFillTx/>
                          <a:latin typeface="+mn-lt"/>
                          <a:ea typeface="Calibri"/>
                          <a:cs typeface="Times New Roman"/>
                        </a:rPr>
                        <a:t>Do you clearly state your opinion?  Do you stay on topic?</a:t>
                      </a:r>
                      <a:endParaRPr kumimoji="0" lang="en-US" sz="1000" b="1" i="0" u="none" strike="noStrike" kern="1200" cap="none" spc="0" normalizeH="0" baseline="0" noProof="0" dirty="0">
                        <a:ln>
                          <a:noFill/>
                        </a:ln>
                        <a:solidFill>
                          <a:prstClr val="black"/>
                        </a:solidFill>
                        <a:effectLst/>
                        <a:uLnTx/>
                        <a:uFillTx/>
                        <a:latin typeface="+mn-lt"/>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n-US" sz="1000" b="1" i="1" dirty="0" smtClean="0">
                          <a:solidFill>
                            <a:schemeClr val="tx1"/>
                          </a:solidFill>
                        </a:rPr>
                        <a:t>Organization</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pPr marL="0" lvl="0" indent="0" defTabSz="1018809">
                        <a:buFont typeface="+mj-lt"/>
                        <a:buNone/>
                        <a:defRPr/>
                      </a:pPr>
                      <a:r>
                        <a:rPr lang="en-US" sz="1000" dirty="0" smtClean="0">
                          <a:solidFill>
                            <a:prstClr val="black"/>
                          </a:solidFill>
                          <a:ea typeface="Calibri"/>
                          <a:cs typeface="Times New Roman"/>
                        </a:rPr>
                        <a:t>Do your ideas flow logically from the introduction to conclusion?  Do you use effective transitions?</a:t>
                      </a:r>
                      <a:endParaRPr lang="en-US" sz="100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n-US" sz="1000" b="1" i="1" dirty="0" smtClean="0">
                          <a:solidFill>
                            <a:schemeClr val="tx1"/>
                          </a:solidFill>
                        </a:rPr>
                        <a:t>Elaboration:</a:t>
                      </a:r>
                    </a:p>
                    <a:p>
                      <a:pPr algn="r"/>
                      <a:r>
                        <a:rPr lang="en-US" sz="1000" b="1" i="1" dirty="0" smtClean="0">
                          <a:solidFill>
                            <a:schemeClr val="tx1"/>
                          </a:solidFill>
                        </a:rPr>
                        <a:t>of evidence</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pPr marL="0" lvl="0" indent="0" defTabSz="1018809">
                        <a:buFont typeface="+mj-lt"/>
                        <a:buNone/>
                        <a:defRPr/>
                      </a:pPr>
                      <a:r>
                        <a:rPr lang="en-US" sz="1000" dirty="0" smtClean="0">
                          <a:solidFill>
                            <a:prstClr val="black"/>
                          </a:solidFill>
                          <a:ea typeface="Calibri"/>
                          <a:cs typeface="Times New Roman"/>
                        </a:rPr>
                        <a:t>Do you provide evidence from sources about your opinions and elaborate with specific information?</a:t>
                      </a:r>
                      <a:endParaRPr lang="en-US" sz="1000" dirty="0">
                        <a:solidFill>
                          <a:prstClr val="black"/>
                        </a:solidFill>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263435">
                <a:tc>
                  <a:txBody>
                    <a:bodyPr/>
                    <a:lstStyle/>
                    <a:p>
                      <a:pPr algn="r"/>
                      <a:r>
                        <a:rPr lang="en-US" sz="1000" b="1" i="1" dirty="0" smtClean="0">
                          <a:solidFill>
                            <a:schemeClr val="tx1"/>
                          </a:solidFill>
                        </a:rPr>
                        <a:t>Elaboration:</a:t>
                      </a:r>
                    </a:p>
                    <a:p>
                      <a:pPr algn="r"/>
                      <a:r>
                        <a:rPr lang="en-US" sz="1000" b="1" i="1" dirty="0" smtClean="0">
                          <a:solidFill>
                            <a:schemeClr val="tx1"/>
                          </a:solidFill>
                        </a:rPr>
                        <a:t>of language and vocabulary</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pPr marL="0" lvl="0" indent="0" defTabSz="1018809">
                        <a:buFont typeface="+mj-lt"/>
                        <a:buNone/>
                        <a:defRPr/>
                      </a:pPr>
                      <a:r>
                        <a:rPr lang="en-US" sz="1000" dirty="0" smtClean="0">
                          <a:solidFill>
                            <a:prstClr val="black"/>
                          </a:solidFill>
                          <a:ea typeface="Calibri"/>
                          <a:cs typeface="Times New Roman"/>
                        </a:rPr>
                        <a:t>Do you express your ideas effectively?  Do you use precise language that is appropriate for your audience and purpose?</a:t>
                      </a:r>
                      <a:endParaRPr lang="en-US" sz="100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n-US" sz="1000" b="1" i="1" dirty="0" smtClean="0">
                          <a:solidFill>
                            <a:schemeClr val="tx1"/>
                          </a:solidFill>
                        </a:rPr>
                        <a:t>Conventions</a:t>
                      </a:r>
                      <a:endParaRPr lang="en-US" sz="1000" b="1" i="1" dirty="0">
                        <a:solidFill>
                          <a:schemeClr val="tx1"/>
                        </a:solidFill>
                      </a:endParaRPr>
                    </a:p>
                  </a:txBody>
                  <a:tcPr marL="97155" marR="97155" marT="47897" marB="47897" anchor="ctr">
                    <a:solidFill>
                      <a:schemeClr val="accent6">
                        <a:lumMod val="20000"/>
                        <a:lumOff val="80000"/>
                      </a:schemeClr>
                    </a:solidFill>
                  </a:tcPr>
                </a:tc>
                <a:tc>
                  <a:txBody>
                    <a:bodyPr/>
                    <a:lstStyle/>
                    <a:p>
                      <a:pPr marL="0" lvl="0" indent="0" defTabSz="1018809">
                        <a:buFont typeface="+mj-lt"/>
                        <a:buNone/>
                        <a:defRPr/>
                      </a:pPr>
                      <a:r>
                        <a:rPr lang="en-US" sz="1000" b="1" dirty="0" smtClean="0">
                          <a:solidFill>
                            <a:srgbClr val="FF0000"/>
                          </a:solidFill>
                        </a:rPr>
                        <a:t> </a:t>
                      </a:r>
                      <a:r>
                        <a:rPr lang="en-US" sz="1000" dirty="0" smtClean="0">
                          <a:solidFill>
                            <a:prstClr val="black"/>
                          </a:solidFill>
                          <a:ea typeface="Calibri"/>
                          <a:cs typeface="Times New Roman"/>
                        </a:rPr>
                        <a:t>Do you use punctuation, capitalization and spelling correctly?</a:t>
                      </a:r>
                      <a:endParaRPr lang="en-US" sz="1000" dirty="0">
                        <a:solidFill>
                          <a:prstClr val="black"/>
                        </a:solidFill>
                        <a:ea typeface="Calibri"/>
                        <a:cs typeface="Times New Roman"/>
                      </a:endParaRP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33307434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58139979"/>
              </p:ext>
            </p:extLst>
          </p:nvPr>
        </p:nvGraphicFramePr>
        <p:xfrm>
          <a:off x="566739" y="381000"/>
          <a:ext cx="6638925" cy="8382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smtClean="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pPr algn="ctr"/>
                      <a:endParaRPr lang="en-US" sz="1900" b="1" u="sng"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5516143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44363353"/>
              </p:ext>
            </p:extLst>
          </p:nvPr>
        </p:nvGraphicFramePr>
        <p:xfrm>
          <a:off x="566739"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13552649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48</a:t>
            </a:fld>
            <a:endParaRPr lang="en-US" dirty="0"/>
          </a:p>
        </p:txBody>
      </p:sp>
      <p:sp>
        <p:nvSpPr>
          <p:cNvPr id="2" name="TextBox 1"/>
          <p:cNvSpPr txBox="1"/>
          <p:nvPr/>
        </p:nvSpPr>
        <p:spPr>
          <a:xfrm>
            <a:off x="658576" y="6545944"/>
            <a:ext cx="6396038" cy="983420"/>
          </a:xfrm>
          <a:prstGeom prst="rect">
            <a:avLst/>
          </a:prstGeom>
          <a:noFill/>
        </p:spPr>
        <p:txBody>
          <a:bodyPr wrap="square" lIns="96367" tIns="48184" rIns="96367" bIns="48184"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5"/>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6130967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70705265"/>
              </p:ext>
            </p:extLst>
          </p:nvPr>
        </p:nvGraphicFramePr>
        <p:xfrm>
          <a:off x="518160" y="3962400"/>
          <a:ext cx="6563361" cy="3346109"/>
        </p:xfrm>
        <a:graphic>
          <a:graphicData uri="http://schemas.openxmlformats.org/drawingml/2006/table">
            <a:tbl>
              <a:tblPr firstRow="1" bandRow="1">
                <a:tableStyleId>{5940675A-B579-460E-94D1-54222C63F5DA}</a:tableStyleId>
              </a:tblPr>
              <a:tblGrid>
                <a:gridCol w="518159"/>
                <a:gridCol w="4526281"/>
                <a:gridCol w="685801"/>
                <a:gridCol w="416560"/>
                <a:gridCol w="416560"/>
              </a:tblGrid>
              <a:tr h="330491">
                <a:tc gridSpan="5">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t>Informational Text</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46649">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dirty="0" smtClean="0">
                          <a:solidFill>
                            <a:schemeClr val="tx1"/>
                          </a:solidFill>
                          <a:effectLst/>
                        </a:rPr>
                        <a:t>I can explain what happened and why. RI.4.3</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96574">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baseline="0" dirty="0" smtClean="0">
                          <a:solidFill>
                            <a:schemeClr val="tx1"/>
                          </a:solidFill>
                          <a:effectLst/>
                          <a:latin typeface="+mn-lt"/>
                          <a:ea typeface="Calibri"/>
                          <a:cs typeface="Times New Roman"/>
                        </a:rPr>
                        <a:t>I can tell what information best answers a question.  RI.4.3</a:t>
                      </a:r>
                      <a:endParaRPr lang="en-US" sz="1000" b="0"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63721">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i="0" baseline="0" dirty="0" smtClean="0">
                          <a:latin typeface="+mn-lt"/>
                          <a:ea typeface="Times New Roman"/>
                          <a:cs typeface="Times New Roman"/>
                        </a:rPr>
                        <a:t>I can explain how firsthand or  secondhand account influence readers.  RI.4.6</a:t>
                      </a:r>
                      <a:endParaRPr lang="en-US" sz="1000" b="0" i="0"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3208">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2">
                  <a:txBody>
                    <a:bodyPr/>
                    <a:lstStyle/>
                    <a:p>
                      <a:pPr marL="0" marR="0" indent="0" algn="l" defTabSz="1018824" rtl="0" eaLnBrk="1" fontAlgn="auto" latinLnBrk="0" hangingPunct="1">
                        <a:lnSpc>
                          <a:spcPct val="115000"/>
                        </a:lnSpc>
                        <a:spcBef>
                          <a:spcPts val="0"/>
                        </a:spcBef>
                        <a:spcAft>
                          <a:spcPts val="1000"/>
                        </a:spcAft>
                        <a:buClrTx/>
                        <a:buSzTx/>
                        <a:buFontTx/>
                        <a:buNone/>
                        <a:tabLst/>
                        <a:defRPr/>
                      </a:pPr>
                      <a:r>
                        <a:rPr lang="en-US" sz="1000" b="0" dirty="0" smtClean="0">
                          <a:solidFill>
                            <a:schemeClr val="tx1"/>
                          </a:solidFill>
                          <a:effectLst/>
                        </a:rPr>
                        <a:t>I can compare and contrast a firsthand and secondhand account  to explain which has the most impact.  RI.4.6</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10484">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dirty="0" smtClean="0">
                          <a:solidFill>
                            <a:schemeClr val="tx1"/>
                          </a:solidFill>
                          <a:effectLst/>
                        </a:rPr>
                        <a:t>I can summarize similar information from two texts on the same topic.</a:t>
                      </a:r>
                      <a:r>
                        <a:rPr lang="en-US" sz="1000" b="0" baseline="0" dirty="0" smtClean="0">
                          <a:solidFill>
                            <a:schemeClr val="tx1"/>
                          </a:solidFill>
                          <a:effectLst/>
                        </a:rPr>
                        <a:t> </a:t>
                      </a:r>
                      <a:r>
                        <a:rPr lang="en-US" sz="1000" b="0" dirty="0" smtClean="0">
                          <a:solidFill>
                            <a:schemeClr val="tx1"/>
                          </a:solidFill>
                          <a:effectLst/>
                        </a:rPr>
                        <a:t>RI.4.9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9281">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baseline="0" dirty="0" smtClean="0">
                          <a:solidFill>
                            <a:schemeClr val="tx1"/>
                          </a:solidFill>
                          <a:effectLst/>
                        </a:rPr>
                        <a:t>I can connect similar ideas in  two texts on the same topic using supporting evidence. RI.4.9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1878">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a:txBody>
                    <a:bodyPr/>
                    <a:lstStyle/>
                    <a:p>
                      <a:pPr marL="0" marR="0" algn="l">
                        <a:lnSpc>
                          <a:spcPct val="115000"/>
                        </a:lnSpc>
                        <a:spcBef>
                          <a:spcPts val="0"/>
                        </a:spcBef>
                        <a:spcAft>
                          <a:spcPts val="1200"/>
                        </a:spcAft>
                      </a:pPr>
                      <a:r>
                        <a:rPr lang="en-US" sz="1000" b="0" dirty="0" smtClean="0">
                          <a:solidFill>
                            <a:schemeClr val="tx1"/>
                          </a:solidFill>
                          <a:effectLst/>
                        </a:rPr>
                        <a:t>I can put information together from firsthand and secondhand accounts to draw a conclusion.  RI.4.6</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423878">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algn="l">
                        <a:lnSpc>
                          <a:spcPct val="100000"/>
                        </a:lnSpc>
                        <a:spcBef>
                          <a:spcPts val="0"/>
                        </a:spcBef>
                        <a:spcAft>
                          <a:spcPts val="0"/>
                        </a:spcAft>
                      </a:pPr>
                      <a:r>
                        <a:rPr lang="en-US" sz="1000" b="0" dirty="0" smtClean="0">
                          <a:solidFill>
                            <a:schemeClr val="tx1"/>
                          </a:solidFill>
                          <a:effectLst/>
                        </a:rPr>
                        <a:t>I can Integrate information from two texts on the same topic in order to write or speak about the subject knowledgeably.   RI.4.9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912444686"/>
              </p:ext>
            </p:extLst>
          </p:nvPr>
        </p:nvGraphicFramePr>
        <p:xfrm>
          <a:off x="518160" y="668579"/>
          <a:ext cx="6563360" cy="3258546"/>
        </p:xfrm>
        <a:graphic>
          <a:graphicData uri="http://schemas.openxmlformats.org/drawingml/2006/table">
            <a:tbl>
              <a:tblPr firstRow="1" bandRow="1">
                <a:tableStyleId>{5940675A-B579-460E-94D1-54222C63F5DA}</a:tableStyleId>
              </a:tblPr>
              <a:tblGrid>
                <a:gridCol w="518160"/>
                <a:gridCol w="3992880"/>
                <a:gridCol w="685800"/>
                <a:gridCol w="533400"/>
                <a:gridCol w="416560"/>
                <a:gridCol w="416560"/>
              </a:tblGrid>
              <a:tr h="330491">
                <a:tc gridSpan="6">
                  <a:txBody>
                    <a:bodyPr/>
                    <a:lstStyle/>
                    <a:p>
                      <a:pPr algn="ctr">
                        <a:lnSpc>
                          <a:spcPct val="100000"/>
                        </a:lnSpc>
                        <a:spcAft>
                          <a:spcPts val="0"/>
                        </a:spcAft>
                      </a:pPr>
                      <a:r>
                        <a:rPr lang="en-US" sz="1500" b="1" dirty="0" smtClean="0"/>
                        <a:t>Literary Text</a:t>
                      </a:r>
                      <a:endParaRPr lang="en-US"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43930">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000" b="0" baseline="0" dirty="0" smtClean="0">
                          <a:solidFill>
                            <a:srgbClr val="000000"/>
                          </a:solidFill>
                          <a:effectLst/>
                          <a:latin typeface="+mn-lt"/>
                          <a:ea typeface="Times New Roman"/>
                          <a:cs typeface="Times New Roman"/>
                        </a:rPr>
                        <a:t>I can locate key details to determine an implicit understanding of a character. RL.</a:t>
                      </a:r>
                      <a:r>
                        <a:rPr lang="en-US" sz="1000" b="0" dirty="0" smtClean="0">
                          <a:solidFill>
                            <a:srgbClr val="000000"/>
                          </a:solidFill>
                          <a:effectLst/>
                          <a:latin typeface="+mn-lt"/>
                          <a:ea typeface="Times New Roman"/>
                          <a:cs typeface="Times New Roman"/>
                        </a:rPr>
                        <a:t>4.3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0536">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effectLst/>
                        </a:rPr>
                        <a:t>I can use key details to answer questions that required reasoning about a character, setting or event.  RL.4.3</a:t>
                      </a:r>
                      <a:endParaRPr kumimoji="0" lang="en-US" sz="1000" b="0" i="0" u="none" strike="noStrike" kern="1200" cap="none" spc="0" normalizeH="0" baseline="0" noProof="0" dirty="0" smtClean="0">
                        <a:ln>
                          <a:noFill/>
                        </a:ln>
                        <a:solidFill>
                          <a:srgbClr val="000000"/>
                        </a:solidFill>
                        <a:effectLst/>
                        <a:uLnTx/>
                        <a:uFillTx/>
                        <a:latin typeface="+mn-lt"/>
                        <a:ea typeface="Times New Roman"/>
                        <a:cs typeface="Arial"/>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n-US" sz="1000" b="0" dirty="0" smtClean="0">
                          <a:solidFill>
                            <a:srgbClr val="000000"/>
                          </a:solidFill>
                          <a:effectLst/>
                          <a:latin typeface="+mn-lt"/>
                          <a:ea typeface="Times New Roman"/>
                          <a:cs typeface="Times New Roman"/>
                        </a:rPr>
                        <a:t>I can compare or categorize stories told in first person and third person accounts.  RL.4.6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52786">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n-US" sz="1000" b="0" dirty="0" smtClean="0">
                          <a:solidFill>
                            <a:srgbClr val="000000"/>
                          </a:solidFill>
                          <a:effectLst/>
                          <a:latin typeface="+mn-lt"/>
                          <a:ea typeface="Times New Roman"/>
                          <a:cs typeface="Times New Roman"/>
                        </a:rPr>
                        <a:t>I can analyze the same character’s point of view in two or more texts by the same author.  RL.4.6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141754">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algn="l">
                        <a:lnSpc>
                          <a:spcPct val="115000"/>
                        </a:lnSpc>
                        <a:spcBef>
                          <a:spcPts val="0"/>
                        </a:spcBef>
                        <a:spcAft>
                          <a:spcPts val="0"/>
                        </a:spcAft>
                      </a:pPr>
                      <a:r>
                        <a:rPr lang="en-US" sz="1000" b="0" dirty="0" smtClean="0">
                          <a:solidFill>
                            <a:srgbClr val="000000"/>
                          </a:solidFill>
                          <a:effectLst/>
                          <a:latin typeface="+mn-lt"/>
                          <a:ea typeface="Times New Roman"/>
                          <a:cs typeface="Times New Roman"/>
                        </a:rPr>
                        <a:t>I can compare</a:t>
                      </a:r>
                      <a:r>
                        <a:rPr lang="en-US" sz="1000" b="0" baseline="0"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 the pattern of events in two or more stories, from different cultures.  RL.4.9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22160">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marR="0" algn="l">
                        <a:lnSpc>
                          <a:spcPct val="115000"/>
                        </a:lnSpc>
                        <a:spcBef>
                          <a:spcPts val="0"/>
                        </a:spcBef>
                        <a:spcAft>
                          <a:spcPts val="0"/>
                        </a:spcAft>
                      </a:pPr>
                      <a:r>
                        <a:rPr lang="en-US" sz="1000" b="0" dirty="0" smtClean="0">
                          <a:solidFill>
                            <a:srgbClr val="000000"/>
                          </a:solidFill>
                          <a:effectLst/>
                          <a:latin typeface="+mn-lt"/>
                          <a:ea typeface="Times New Roman"/>
                          <a:cs typeface="Times New Roman"/>
                        </a:rPr>
                        <a:t>I can identify similar topics or themes between stories</a:t>
                      </a:r>
                      <a:r>
                        <a:rPr lang="en-US" sz="1000" b="0" baseline="0" dirty="0" smtClean="0">
                          <a:solidFill>
                            <a:srgbClr val="000000"/>
                          </a:solidFill>
                          <a:effectLst/>
                          <a:latin typeface="+mn-lt"/>
                          <a:ea typeface="Times New Roman"/>
                          <a:cs typeface="Times New Roman"/>
                        </a:rPr>
                        <a:t> from </a:t>
                      </a:r>
                      <a:r>
                        <a:rPr lang="en-US" sz="1000" b="0" dirty="0" smtClean="0">
                          <a:solidFill>
                            <a:srgbClr val="000000"/>
                          </a:solidFill>
                          <a:effectLst/>
                          <a:latin typeface="+mn-lt"/>
                          <a:ea typeface="Times New Roman"/>
                          <a:cs typeface="Times New Roman"/>
                        </a:rPr>
                        <a:t>different cultures .</a:t>
                      </a:r>
                      <a:r>
                        <a:rPr lang="en-US" sz="1000" b="0" baseline="0"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RL.4.9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459177">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dirty="0" smtClean="0">
                          <a:solidFill>
                            <a:srgbClr val="000000"/>
                          </a:solidFill>
                          <a:effectLst/>
                          <a:latin typeface="+mn-lt"/>
                          <a:ea typeface="Times New Roman"/>
                          <a:cs typeface="Times New Roman"/>
                        </a:rPr>
                        <a:t>I can synthesize multiple accounts of first and third person narrations in order to compare and contrast points of view from which different stories are narrated.  RL.4.6</a:t>
                      </a:r>
                    </a:p>
                  </a:txBody>
                  <a:tcPr marL="97155" marR="97155" marT="47897" marB="47897" anchor="ctr">
                    <a:solidFill>
                      <a:schemeClr val="bg1"/>
                    </a:solidFill>
                  </a:tcPr>
                </a:tc>
                <a:tc hMerge="1">
                  <a:txBody>
                    <a:bodyPr/>
                    <a:lstStyle/>
                    <a:p>
                      <a:endParaRPr lang="en-US"/>
                    </a:p>
                  </a:txBody>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378926">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algn="l">
                        <a:lnSpc>
                          <a:spcPct val="115000"/>
                        </a:lnSpc>
                        <a:spcBef>
                          <a:spcPts val="0"/>
                        </a:spcBef>
                        <a:spcAft>
                          <a:spcPts val="0"/>
                        </a:spcAft>
                      </a:pPr>
                      <a:r>
                        <a:rPr lang="en-US" sz="1000" b="0" baseline="0" dirty="0" smtClean="0">
                          <a:solidFill>
                            <a:srgbClr val="000000"/>
                          </a:solidFill>
                          <a:effectLst/>
                          <a:latin typeface="+mn-lt"/>
                          <a:ea typeface="Times New Roman"/>
                          <a:cs typeface="Times New Roman"/>
                        </a:rPr>
                        <a:t>I can analyze how the author uses different literary devices in stories, myths, or traditional literature from different cultures.  R</a:t>
                      </a:r>
                      <a:r>
                        <a:rPr lang="en-US" sz="1000" b="0" dirty="0" smtClean="0">
                          <a:solidFill>
                            <a:srgbClr val="000000"/>
                          </a:solidFill>
                          <a:effectLst/>
                          <a:latin typeface="+mn-lt"/>
                          <a:ea typeface="Times New Roman"/>
                          <a:cs typeface="Times New Roman"/>
                        </a:rPr>
                        <a:t>L.4.9</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518160" y="218198"/>
            <a:ext cx="6554046" cy="466633"/>
          </a:xfrm>
          <a:prstGeom prst="rect">
            <a:avLst/>
          </a:prstGeom>
          <a:noFill/>
        </p:spPr>
        <p:txBody>
          <a:bodyPr wrap="square" lIns="96359" tIns="48180" rIns="96359" bIns="48180" rtlCol="0">
            <a:spAutoFit/>
          </a:bodyPr>
          <a:lstStyle/>
          <a:p>
            <a:r>
              <a:rPr lang="en-US" sz="1200" b="1" dirty="0"/>
              <a:t>Student Scoring </a:t>
            </a:r>
            <a:r>
              <a:rPr lang="en-US" sz="1200" dirty="0"/>
              <a:t>Color the box green if your answer was correct. Color the box red if your answer was not correct.</a:t>
            </a:r>
          </a:p>
        </p:txBody>
      </p:sp>
      <p:sp>
        <p:nvSpPr>
          <p:cNvPr id="6" name="Curved Down Arrow 5"/>
          <p:cNvSpPr/>
          <p:nvPr/>
        </p:nvSpPr>
        <p:spPr>
          <a:xfrm rot="1019646">
            <a:off x="6085901" y="4088205"/>
            <a:ext cx="906441" cy="30498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sp>
        <p:nvSpPr>
          <p:cNvPr id="7" name="Curved Down Arrow 6"/>
          <p:cNvSpPr/>
          <p:nvPr/>
        </p:nvSpPr>
        <p:spPr>
          <a:xfrm rot="989927">
            <a:off x="6046927" y="769492"/>
            <a:ext cx="911888" cy="28753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883833510"/>
              </p:ext>
            </p:extLst>
          </p:nvPr>
        </p:nvGraphicFramePr>
        <p:xfrm>
          <a:off x="506505" y="7236796"/>
          <a:ext cx="6580095" cy="1876915"/>
        </p:xfrm>
        <a:graphic>
          <a:graphicData uri="http://schemas.openxmlformats.org/drawingml/2006/table">
            <a:tbl>
              <a:tblPr firstRow="1" bandRow="1">
                <a:tableStyleId>{5940675A-B579-460E-94D1-54222C63F5DA}</a:tableStyleId>
              </a:tblPr>
              <a:tblGrid>
                <a:gridCol w="560295"/>
                <a:gridCol w="4011704"/>
                <a:gridCol w="579470"/>
                <a:gridCol w="563531"/>
                <a:gridCol w="865095"/>
              </a:tblGrid>
              <a:tr h="0">
                <a:tc gridSpan="5">
                  <a:txBody>
                    <a:bodyPr/>
                    <a:lstStyle/>
                    <a:p>
                      <a:pPr algn="ctr">
                        <a:lnSpc>
                          <a:spcPct val="100000"/>
                        </a:lnSpc>
                        <a:spcAft>
                          <a:spcPts val="0"/>
                        </a:spcAft>
                      </a:pPr>
                      <a:r>
                        <a:rPr lang="en-US" sz="1400" b="1" dirty="0" smtClean="0">
                          <a:solidFill>
                            <a:schemeClr val="tx1"/>
                          </a:solidFill>
                        </a:rPr>
                        <a:t>Writing</a:t>
                      </a:r>
                      <a:endParaRPr lang="en-US" sz="1400" b="1"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452846">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290513" marR="0" indent="-290513" algn="l" defTabSz="1018809" rtl="0" eaLnBrk="1" fontAlgn="auto" latinLnBrk="0" hangingPunct="1">
                        <a:lnSpc>
                          <a:spcPct val="100000"/>
                        </a:lnSpc>
                        <a:spcBef>
                          <a:spcPts val="0"/>
                        </a:spcBef>
                        <a:spcAft>
                          <a:spcPts val="0"/>
                        </a:spcAft>
                        <a:buClrTx/>
                        <a:buSzTx/>
                        <a:buFont typeface="+mj-lt"/>
                        <a:buNone/>
                        <a:tabLst/>
                        <a:defRPr/>
                      </a:pPr>
                      <a:r>
                        <a:rPr lang="en-US" sz="1000" b="0" baseline="0" dirty="0" smtClean="0">
                          <a:solidFill>
                            <a:schemeClr val="tx1"/>
                          </a:solidFill>
                          <a:latin typeface="+mn-lt"/>
                        </a:rPr>
                        <a:t>Write an opening paragraph that clearly states the opinion and explains</a:t>
                      </a:r>
                    </a:p>
                    <a:p>
                      <a:pPr marL="290513" marR="0" indent="-290513" algn="l" defTabSz="1018809" rtl="0" eaLnBrk="1" fontAlgn="auto" latinLnBrk="0" hangingPunct="1">
                        <a:lnSpc>
                          <a:spcPct val="100000"/>
                        </a:lnSpc>
                        <a:spcBef>
                          <a:spcPts val="0"/>
                        </a:spcBef>
                        <a:spcAft>
                          <a:spcPts val="0"/>
                        </a:spcAft>
                        <a:buClrTx/>
                        <a:buSzTx/>
                        <a:buFont typeface="+mj-lt"/>
                        <a:buNone/>
                        <a:tabLst/>
                        <a:defRPr/>
                      </a:pPr>
                      <a:r>
                        <a:rPr lang="en-US" sz="1000" b="0" baseline="0" dirty="0" smtClean="0">
                          <a:solidFill>
                            <a:schemeClr val="tx1"/>
                          </a:solidFill>
                          <a:latin typeface="+mn-lt"/>
                        </a:rPr>
                        <a:t>what the topic is about.  W.4.1c</a:t>
                      </a: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000" b="0" dirty="0" smtClean="0">
                          <a:solidFill>
                            <a:schemeClr val="tx1"/>
                          </a:solidFill>
                          <a:latin typeface="+mn-lt"/>
                          <a:cs typeface="Helvetica" panose="020B0604020202020204" pitchFamily="34" charset="0"/>
                        </a:rPr>
                        <a:t>Choose the sentence that is a better way to develop the reason in the underlined sentence.</a:t>
                      </a:r>
                      <a:r>
                        <a:rPr lang="en-US" sz="1000" b="0" baseline="0" dirty="0" smtClean="0">
                          <a:solidFill>
                            <a:schemeClr val="tx1"/>
                          </a:solidFill>
                          <a:latin typeface="+mn-lt"/>
                          <a:cs typeface="Helvetica" panose="020B0604020202020204" pitchFamily="34" charset="0"/>
                        </a:rPr>
                        <a:t> </a:t>
                      </a:r>
                      <a:r>
                        <a:rPr lang="en-US" sz="1000" b="0" dirty="0" smtClean="0">
                          <a:solidFill>
                            <a:schemeClr val="tx1"/>
                          </a:solidFill>
                          <a:latin typeface="+mn-lt"/>
                          <a:cs typeface="Helvetica" panose="020B0604020202020204" pitchFamily="34" charset="0"/>
                        </a:rPr>
                        <a:t>W.4.1b</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000" b="0" dirty="0" smtClean="0">
                          <a:latin typeface="+mn-lt"/>
                        </a:rPr>
                        <a:t>Which of the following words would best replace wet and many? </a:t>
                      </a:r>
                      <a:r>
                        <a:rPr lang="en-US" sz="1000" b="0" baseline="0" dirty="0" smtClean="0">
                          <a:latin typeface="+mn-lt"/>
                        </a:rPr>
                        <a:t> </a:t>
                      </a:r>
                      <a:r>
                        <a:rPr lang="en-US" sz="1000" b="0" dirty="0" smtClean="0">
                          <a:solidFill>
                            <a:schemeClr val="tx1"/>
                          </a:solidFill>
                          <a:effectLst/>
                          <a:latin typeface="+mn-lt"/>
                        </a:rPr>
                        <a:t>L.4.3a</a:t>
                      </a:r>
                      <a:endParaRPr lang="en-US" sz="1000" b="0" dirty="0" smtClean="0">
                        <a:solidFill>
                          <a:schemeClr val="tx1"/>
                        </a:solidFill>
                        <a:effectLst/>
                        <a:latin typeface="+mn-lt"/>
                        <a:cs typeface="Helvetica" panose="020B0604020202020204" pitchFamily="34" charset="0"/>
                      </a:endParaRPr>
                    </a:p>
                  </a:txBody>
                  <a:tcPr marL="97155" marR="97155" marT="47897" marB="47897" anchor="ctr">
                    <a:noFill/>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u="none" dirty="0" smtClean="0">
                          <a:solidFill>
                            <a:schemeClr val="tx1"/>
                          </a:solidFill>
                          <a:effectLst/>
                        </a:rPr>
                        <a:t>Read the following sentences.  Then choose the two answers that show correct punctuation.</a:t>
                      </a:r>
                      <a:r>
                        <a:rPr lang="en-US" sz="1000" b="0" u="none" baseline="0" dirty="0" smtClean="0">
                          <a:solidFill>
                            <a:schemeClr val="tx1"/>
                          </a:solidFill>
                          <a:effectLst/>
                        </a:rPr>
                        <a:t> </a:t>
                      </a:r>
                      <a:r>
                        <a:rPr lang="en-US" sz="1000" b="0" u="none" dirty="0" smtClean="0">
                          <a:solidFill>
                            <a:schemeClr val="tx1"/>
                          </a:solidFill>
                          <a:effectLst/>
                        </a:rPr>
                        <a:t>L.4.1f</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320507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0"/>
            <a:ext cx="6873240" cy="9080947"/>
          </a:xfrm>
          <a:prstGeom prst="rect">
            <a:avLst/>
          </a:prstGeom>
          <a:noFill/>
        </p:spPr>
        <p:txBody>
          <a:bodyPr wrap="square" rtlCol="0">
            <a:spAutoFit/>
          </a:bodyPr>
          <a:lstStyle/>
          <a:p>
            <a:pPr algn="ctr"/>
            <a:r>
              <a:rPr lang="en-US" sz="1540" b="1" dirty="0"/>
              <a:t>Rainforest Classroom Activity</a:t>
            </a:r>
          </a:p>
          <a:p>
            <a:pPr algn="ctr"/>
            <a:endParaRPr lang="en-US" sz="1540" b="1" dirty="0"/>
          </a:p>
          <a:p>
            <a:r>
              <a:rPr lang="en-US" sz="1100" i="1" dirty="0"/>
              <a:t>This classroom pre-activity follows the Smarter Balanced Assessment Consortium general design of contextual elements, resources, learning goals, key terms and purpose [</a:t>
            </a:r>
            <a:r>
              <a:rPr lang="en-US" sz="1100" i="1" dirty="0">
                <a:hlinkClick r:id="rId2"/>
              </a:rPr>
              <a:t>http://oaksportal.org/resources/</a:t>
            </a:r>
            <a:r>
              <a:rPr lang="en-US" sz="1100" i="1" dirty="0"/>
              <a:t>]</a:t>
            </a:r>
          </a:p>
          <a:p>
            <a:r>
              <a:rPr lang="en-US" sz="1100" i="1" dirty="0"/>
              <a:t>The content within each of these was written by……Carrie Ellis and Judy Ramer</a:t>
            </a:r>
          </a:p>
          <a:p>
            <a:endParaRPr lang="en-US" sz="1100" i="1" dirty="0"/>
          </a:p>
          <a:p>
            <a:r>
              <a:rPr lang="en-US" sz="1320" dirty="0"/>
              <a:t>The Classroom Activity introduces students to the context of a performance task, so they are not disadvantaged in demonstrating the skills the task intends to assess. </a:t>
            </a:r>
          </a:p>
          <a:p>
            <a:endParaRPr lang="en-US" sz="660" dirty="0"/>
          </a:p>
          <a:p>
            <a:r>
              <a:rPr lang="en-US" sz="1320" dirty="0"/>
              <a:t>Contextual elements include:</a:t>
            </a:r>
          </a:p>
          <a:p>
            <a:endParaRPr lang="en-US" sz="550" dirty="0"/>
          </a:p>
          <a:p>
            <a:pPr marL="251460" indent="-251460">
              <a:buAutoNum type="arabicPeriod"/>
            </a:pPr>
            <a:r>
              <a:rPr lang="en-US" sz="1320" dirty="0"/>
              <a:t>an </a:t>
            </a:r>
            <a:r>
              <a:rPr lang="en-US" sz="1320" b="1" dirty="0"/>
              <a:t>understanding of the setting or situation </a:t>
            </a:r>
            <a:r>
              <a:rPr lang="en-US" sz="1320" dirty="0"/>
              <a:t>in which the task is placed</a:t>
            </a:r>
          </a:p>
          <a:p>
            <a:pPr marL="251460" indent="-251460">
              <a:buAutoNum type="arabicPeriod"/>
            </a:pPr>
            <a:r>
              <a:rPr lang="en-US" sz="1320" dirty="0"/>
              <a:t>potentially </a:t>
            </a:r>
            <a:r>
              <a:rPr lang="en-US" sz="1320" b="1" dirty="0"/>
              <a:t>unfamiliar concepts </a:t>
            </a:r>
            <a:r>
              <a:rPr lang="en-US" sz="1320" dirty="0"/>
              <a:t>that are associated with the scenario</a:t>
            </a:r>
          </a:p>
          <a:p>
            <a:pPr marL="251460" indent="-251460">
              <a:buAutoNum type="arabicPeriod"/>
            </a:pPr>
            <a:r>
              <a:rPr lang="en-US" sz="1320" b="1" dirty="0"/>
              <a:t>key terms or vocabulary </a:t>
            </a:r>
            <a:r>
              <a:rPr lang="en-US" sz="1320" dirty="0"/>
              <a:t>students will need to understand in order to meaningfully engage with and complete the performance task</a:t>
            </a:r>
          </a:p>
          <a:p>
            <a:endParaRPr lang="en-US" sz="550" dirty="0"/>
          </a:p>
          <a:p>
            <a:r>
              <a:rPr lang="en-US" sz="1320" dirty="0"/>
              <a:t>The Classroom Activity is also intended to generate student interest in further exploration of the key idea(s). The Classroom Activity should be easy to implement with clear instructions. </a:t>
            </a:r>
          </a:p>
          <a:p>
            <a:endParaRPr lang="en-US" sz="550" dirty="0"/>
          </a:p>
          <a:p>
            <a:r>
              <a:rPr lang="en-US" sz="1320" dirty="0"/>
              <a:t>Please read through the entire Classroom Activity before beginning the activity with students to ensure any classroom preparation can be completed in advance. Throughout the activity, it is permissible to pause and ask students if they have any questions.</a:t>
            </a:r>
          </a:p>
          <a:p>
            <a:endParaRPr lang="en-US" sz="550" dirty="0"/>
          </a:p>
          <a:p>
            <a:r>
              <a:rPr lang="en-US" sz="1320" b="1" u="sng" dirty="0"/>
              <a:t>Resources needed:</a:t>
            </a:r>
          </a:p>
          <a:p>
            <a:endParaRPr lang="en-US" sz="550" b="1" dirty="0"/>
          </a:p>
          <a:p>
            <a:pPr marL="188595" indent="-188595">
              <a:buFont typeface="Arial" panose="020B0604020202020204" pitchFamily="34" charset="0"/>
              <a:buChar char="•"/>
            </a:pPr>
            <a:r>
              <a:rPr lang="en-US" sz="1320" dirty="0"/>
              <a:t>Chart paper for GLAD Processing Grid</a:t>
            </a:r>
          </a:p>
          <a:p>
            <a:pPr marL="188595" indent="-188595">
              <a:buFont typeface="Arial" panose="020B0604020202020204" pitchFamily="34" charset="0"/>
              <a:buChar char="•"/>
            </a:pPr>
            <a:r>
              <a:rPr lang="en-US" sz="1320" dirty="0"/>
              <a:t>Markers</a:t>
            </a:r>
          </a:p>
          <a:p>
            <a:pPr marL="188595" indent="-188595">
              <a:buFont typeface="Arial" panose="020B0604020202020204" pitchFamily="34" charset="0"/>
              <a:buChar char="•"/>
            </a:pPr>
            <a:endParaRPr lang="en-US" sz="1320" dirty="0"/>
          </a:p>
          <a:p>
            <a:pPr marL="188595" indent="-188595">
              <a:buFont typeface="Arial" panose="020B0604020202020204" pitchFamily="34" charset="0"/>
              <a:buChar char="•"/>
            </a:pPr>
            <a:endParaRPr lang="en-US" sz="550" dirty="0"/>
          </a:p>
          <a:p>
            <a:r>
              <a:rPr lang="en-US" sz="1320" b="1" u="sng" dirty="0"/>
              <a:t>Learning Goals</a:t>
            </a:r>
            <a:r>
              <a:rPr lang="en-US" sz="1320" u="sng" dirty="0"/>
              <a:t>:</a:t>
            </a:r>
          </a:p>
          <a:p>
            <a:endParaRPr lang="en-US" sz="550" dirty="0"/>
          </a:p>
          <a:p>
            <a:pPr marL="188595" indent="-188595">
              <a:buFont typeface="Arial" panose="020B0604020202020204" pitchFamily="34" charset="0"/>
              <a:buChar char="•"/>
            </a:pPr>
            <a:r>
              <a:rPr lang="en-US" sz="1320" dirty="0"/>
              <a:t>Students will understand that there are different habitats around the world.</a:t>
            </a:r>
          </a:p>
          <a:p>
            <a:pPr marL="188595" indent="-188595">
              <a:buFont typeface="Arial" panose="020B0604020202020204" pitchFamily="34" charset="0"/>
              <a:buChar char="•"/>
            </a:pPr>
            <a:r>
              <a:rPr lang="en-US" sz="1320" dirty="0"/>
              <a:t>For a habitat to be effective, there need to provide for plants and animals basic needs.</a:t>
            </a:r>
          </a:p>
          <a:p>
            <a:pPr marL="188595" indent="-188595">
              <a:buFont typeface="Arial" panose="020B0604020202020204" pitchFamily="34" charset="0"/>
              <a:buChar char="•"/>
            </a:pPr>
            <a:r>
              <a:rPr lang="en-US" sz="1320" dirty="0"/>
              <a:t>Different plants and animals are better suited to different habitats.</a:t>
            </a:r>
          </a:p>
          <a:p>
            <a:pPr marL="188595"/>
            <a:endParaRPr lang="en-US" sz="550" dirty="0"/>
          </a:p>
          <a:p>
            <a:r>
              <a:rPr lang="en-US" sz="1320" b="1" u="sng" dirty="0"/>
              <a:t>Students will understand the key terms:</a:t>
            </a:r>
          </a:p>
          <a:p>
            <a:r>
              <a:rPr lang="en-US" sz="1100" i="1" dirty="0"/>
              <a:t>Note: Definitions are provided here for the convenience of facilitators. Students are expected to understand these key terms in the context of the task, not memorize the definitions</a:t>
            </a:r>
            <a:r>
              <a:rPr lang="en-US" sz="1320" dirty="0"/>
              <a:t>. </a:t>
            </a:r>
          </a:p>
          <a:p>
            <a:endParaRPr lang="en-US" sz="550" b="1" dirty="0"/>
          </a:p>
          <a:p>
            <a:pPr marL="188595" indent="-188595">
              <a:buFont typeface="Arial" panose="020B0604020202020204" pitchFamily="34" charset="0"/>
              <a:buChar char="•"/>
            </a:pPr>
            <a:r>
              <a:rPr lang="en-US" sz="1320" dirty="0"/>
              <a:t>Ecosystems:</a:t>
            </a:r>
            <a:r>
              <a:rPr lang="en-US" sz="1320" dirty="0"/>
              <a:t> </a:t>
            </a:r>
            <a:r>
              <a:rPr lang="en-US" sz="1320" dirty="0"/>
              <a:t>includes </a:t>
            </a:r>
            <a:r>
              <a:rPr lang="en-US" sz="1320" dirty="0"/>
              <a:t>all of the living things (plants, animals and organisms) in a given area, interacting with each other, and also with their non-living environments (weather, earth, sun, soil, climate, atmosphere).</a:t>
            </a:r>
            <a:endParaRPr lang="en-US" sz="1320" dirty="0"/>
          </a:p>
          <a:p>
            <a:pPr marL="188595" indent="-188595">
              <a:buFont typeface="Arial" panose="020B0604020202020204" pitchFamily="34" charset="0"/>
              <a:buChar char="•"/>
            </a:pPr>
            <a:r>
              <a:rPr lang="en-US" sz="1320" dirty="0"/>
              <a:t>Habitat: a place </a:t>
            </a:r>
            <a:r>
              <a:rPr lang="en-US" sz="1320" dirty="0"/>
              <a:t>where plants and animals grow </a:t>
            </a:r>
            <a:r>
              <a:rPr lang="en-US" sz="1320" dirty="0"/>
              <a:t>naturally.</a:t>
            </a:r>
          </a:p>
          <a:p>
            <a:endParaRPr lang="en-US" sz="1320" b="1" dirty="0"/>
          </a:p>
          <a:p>
            <a:r>
              <a:rPr lang="en-US" sz="1320" dirty="0"/>
              <a:t>[</a:t>
            </a:r>
            <a:r>
              <a:rPr lang="en-US" sz="1320" b="1" u="sng" dirty="0"/>
              <a:t>Purpose: </a:t>
            </a:r>
            <a:r>
              <a:rPr lang="en-US" sz="1320" dirty="0"/>
              <a:t>The facilitator’s goal is to help students understand what the components of a healthy habitat are and what plants and animals do to adapt to a given habitat.]</a:t>
            </a:r>
            <a:endParaRPr lang="en-US" sz="1320" dirty="0"/>
          </a:p>
          <a:p>
            <a:endParaRPr lang="en-US" sz="1320" dirty="0"/>
          </a:p>
          <a:p>
            <a:endParaRPr lang="en-US" sz="1320" dirty="0"/>
          </a:p>
          <a:p>
            <a:endParaRPr lang="en-US" sz="1320" dirty="0"/>
          </a:p>
          <a:p>
            <a:r>
              <a:rPr lang="en-US" sz="990" baseline="30000" dirty="0"/>
              <a:t>*</a:t>
            </a:r>
            <a:r>
              <a:rPr lang="en-US" sz="990" dirty="0"/>
              <a:t>Facilitators can decide whether they want to display ancillary materials using an overhead projector or computer/</a:t>
            </a:r>
            <a:r>
              <a:rPr lang="en-US" sz="990" dirty="0" err="1"/>
              <a:t>Smartboard</a:t>
            </a:r>
            <a:r>
              <a:rPr lang="en-US" sz="990" dirty="0"/>
              <a:t>, or whether they want to produce them as a handout for students.</a:t>
            </a:r>
            <a:endParaRPr lang="en-US" sz="990" dirty="0"/>
          </a:p>
        </p:txBody>
      </p:sp>
    </p:spTree>
    <p:extLst>
      <p:ext uri="{BB962C8B-B14F-4D97-AF65-F5344CB8AC3E}">
        <p14:creationId xmlns:p14="http://schemas.microsoft.com/office/powerpoint/2010/main" val="41628328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50</a:t>
            </a:fld>
            <a:endParaRPr lang="en-US" dirty="0"/>
          </a:p>
        </p:txBody>
      </p:sp>
      <p:grpSp>
        <p:nvGrpSpPr>
          <p:cNvPr id="10" name="Group 9"/>
          <p:cNvGrpSpPr/>
          <p:nvPr/>
        </p:nvGrpSpPr>
        <p:grpSpPr>
          <a:xfrm>
            <a:off x="172723" y="41116"/>
            <a:ext cx="7467784" cy="9682007"/>
            <a:chOff x="152400" y="37376"/>
            <a:chExt cx="6589222" cy="8801824"/>
          </a:xfrm>
        </p:grpSpPr>
        <p:grpSp>
          <p:nvGrpSpPr>
            <p:cNvPr id="6" name="Group 5"/>
            <p:cNvGrpSpPr/>
            <p:nvPr/>
          </p:nvGrpSpPr>
          <p:grpSpPr>
            <a:xfrm>
              <a:off x="152400" y="457200"/>
              <a:ext cx="6589222" cy="8382000"/>
              <a:chOff x="152400" y="457200"/>
              <a:chExt cx="6589222" cy="8382000"/>
            </a:xfrm>
          </p:grpSpPr>
          <p:sp>
            <p:nvSpPr>
              <p:cNvPr id="3" name="Rounded Rectangle 2"/>
              <p:cNvSpPr/>
              <p:nvPr/>
            </p:nvSpPr>
            <p:spPr>
              <a:xfrm>
                <a:off x="152400" y="457200"/>
                <a:ext cx="65532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1</a:t>
                </a:r>
                <a:r>
                  <a:rPr lang="en-US" b="1" baseline="30000" dirty="0" smtClean="0">
                    <a:solidFill>
                      <a:schemeClr val="tx1"/>
                    </a:solidFill>
                  </a:rPr>
                  <a:t>st</a:t>
                </a:r>
                <a:r>
                  <a:rPr lang="en-US" b="1" dirty="0" smtClean="0">
                    <a:solidFill>
                      <a:schemeClr val="tx1"/>
                    </a:solidFill>
                  </a:rPr>
                  <a:t>  minute</a:t>
                </a:r>
              </a:p>
              <a:p>
                <a:r>
                  <a:rPr lang="en-US" b="1" dirty="0" smtClean="0">
                    <a:solidFill>
                      <a:schemeClr val="tx1"/>
                    </a:solidFill>
                  </a:rPr>
                  <a:t>Something I did well on….</a:t>
                </a:r>
                <a:endParaRPr lang="en-US" b="1" dirty="0">
                  <a:solidFill>
                    <a:schemeClr val="tx1"/>
                  </a:solidFill>
                </a:endParaRPr>
              </a:p>
            </p:txBody>
          </p:sp>
          <p:sp>
            <p:nvSpPr>
              <p:cNvPr id="7" name="Rounded Rectangle 6"/>
              <p:cNvSpPr/>
              <p:nvPr/>
            </p:nvSpPr>
            <p:spPr>
              <a:xfrm>
                <a:off x="170411" y="3048000"/>
                <a:ext cx="65532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2nd  Minute</a:t>
                </a:r>
              </a:p>
              <a:p>
                <a:r>
                  <a:rPr lang="en-US" b="1" dirty="0" smtClean="0">
                    <a:solidFill>
                      <a:schemeClr val="tx1"/>
                    </a:solidFill>
                  </a:rPr>
                  <a:t>Something that was new to me or I need more practice with…</a:t>
                </a:r>
                <a:endParaRPr lang="en-US" b="1" dirty="0">
                  <a:solidFill>
                    <a:schemeClr val="tx1"/>
                  </a:solidFill>
                </a:endParaRPr>
              </a:p>
            </p:txBody>
          </p:sp>
          <p:sp>
            <p:nvSpPr>
              <p:cNvPr id="8" name="Rounded Rectangle 7"/>
              <p:cNvSpPr/>
              <p:nvPr/>
            </p:nvSpPr>
            <p:spPr>
              <a:xfrm>
                <a:off x="188422" y="5638800"/>
                <a:ext cx="6553200" cy="3200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3</a:t>
                </a:r>
                <a:r>
                  <a:rPr lang="en-US" b="1" baseline="30000" dirty="0" smtClean="0">
                    <a:solidFill>
                      <a:schemeClr val="tx1"/>
                    </a:solidFill>
                  </a:rPr>
                  <a:t>rd</a:t>
                </a:r>
                <a:r>
                  <a:rPr lang="en-US" b="1" dirty="0" smtClean="0">
                    <a:solidFill>
                      <a:schemeClr val="tx1"/>
                    </a:solidFill>
                  </a:rPr>
                  <a:t> Minute</a:t>
                </a:r>
              </a:p>
              <a:p>
                <a:r>
                  <a:rPr lang="en-US" b="1" dirty="0" smtClean="0">
                    <a:solidFill>
                      <a:schemeClr val="tx1"/>
                    </a:solidFill>
                  </a:rPr>
                  <a:t>Something I don’t understand….</a:t>
                </a:r>
                <a:endParaRPr lang="en-US" b="1" dirty="0">
                  <a:solidFill>
                    <a:schemeClr val="tx1"/>
                  </a:solidFill>
                </a:endParaRPr>
              </a:p>
            </p:txBody>
          </p:sp>
        </p:grpSp>
        <p:sp>
          <p:nvSpPr>
            <p:cNvPr id="9" name="TextBox 8"/>
            <p:cNvSpPr txBox="1"/>
            <p:nvPr/>
          </p:nvSpPr>
          <p:spPr>
            <a:xfrm>
              <a:off x="685800" y="37376"/>
              <a:ext cx="5181600" cy="369332"/>
            </a:xfrm>
            <a:prstGeom prst="rect">
              <a:avLst/>
            </a:prstGeom>
            <a:noFill/>
          </p:spPr>
          <p:txBody>
            <a:bodyPr wrap="square" rtlCol="0">
              <a:spAutoFit/>
            </a:bodyPr>
            <a:lstStyle/>
            <a:p>
              <a:pPr algn="ctr"/>
              <a:r>
                <a:rPr lang="en-US" b="1" i="1" dirty="0" smtClean="0"/>
                <a:t>Reflection Page</a:t>
              </a:r>
              <a:endParaRPr lang="en-US" b="1" i="1" dirty="0"/>
            </a:p>
          </p:txBody>
        </p:sp>
      </p:grpSp>
    </p:spTree>
    <p:extLst>
      <p:ext uri="{BB962C8B-B14F-4D97-AF65-F5344CB8AC3E}">
        <p14:creationId xmlns:p14="http://schemas.microsoft.com/office/powerpoint/2010/main" val="971816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0"/>
            <a:ext cx="6873240" cy="9639562"/>
          </a:xfrm>
          <a:prstGeom prst="rect">
            <a:avLst/>
          </a:prstGeom>
          <a:noFill/>
        </p:spPr>
        <p:txBody>
          <a:bodyPr wrap="square" rtlCol="0">
            <a:spAutoFit/>
          </a:bodyPr>
          <a:lstStyle/>
          <a:p>
            <a:r>
              <a:rPr lang="en-US" sz="1320" b="1" dirty="0"/>
              <a:t>Rainforest Classroom Activity </a:t>
            </a:r>
            <a:r>
              <a:rPr lang="en-US" sz="1320" b="1" i="1" dirty="0"/>
              <a:t>continued…</a:t>
            </a:r>
          </a:p>
          <a:p>
            <a:endParaRPr lang="en-US" sz="1320" dirty="0"/>
          </a:p>
          <a:p>
            <a:r>
              <a:rPr lang="en-US" sz="1320" dirty="0"/>
              <a:t>[</a:t>
            </a:r>
            <a:r>
              <a:rPr lang="en-US" sz="1320" dirty="0"/>
              <a:t>The following activity comes from the National Geographic site, “Habitat Needs”; </a:t>
            </a:r>
            <a:r>
              <a:rPr lang="en-US" sz="1320" dirty="0">
                <a:hlinkClick r:id="rId2"/>
              </a:rPr>
              <a:t>http://education.nationalgeographic.com/activity/habitat-needs</a:t>
            </a:r>
            <a:r>
              <a:rPr lang="en-US" sz="1320" dirty="0">
                <a:hlinkClick r:id="rId2"/>
              </a:rPr>
              <a:t>/</a:t>
            </a:r>
            <a:r>
              <a:rPr lang="en-US" sz="1320" dirty="0"/>
              <a:t>]</a:t>
            </a:r>
          </a:p>
          <a:p>
            <a:endParaRPr lang="en-US" sz="1320" dirty="0"/>
          </a:p>
          <a:p>
            <a:r>
              <a:rPr lang="en-US" sz="1320" b="1" dirty="0"/>
              <a:t>Facilitator </a:t>
            </a:r>
            <a:r>
              <a:rPr lang="en-US" sz="1320" b="1" dirty="0"/>
              <a:t>says:</a:t>
            </a:r>
            <a:r>
              <a:rPr lang="en-US" sz="1320" dirty="0"/>
              <a:t> “Today </a:t>
            </a:r>
            <a:r>
              <a:rPr lang="en-US" sz="1320" dirty="0"/>
              <a:t>we will get ready for the </a:t>
            </a:r>
            <a:r>
              <a:rPr lang="en-US" sz="1320" dirty="0"/>
              <a:t>“Rainforest   ” </a:t>
            </a:r>
            <a:r>
              <a:rPr lang="en-US" sz="1320" dirty="0"/>
              <a:t>Performance </a:t>
            </a:r>
            <a:r>
              <a:rPr lang="en-US" sz="1320" dirty="0"/>
              <a:t>Task. Rainforests are one of the world’s most important habitats.”</a:t>
            </a:r>
            <a:r>
              <a:rPr lang="en-US" sz="1320" dirty="0"/>
              <a:t/>
            </a:r>
            <a:br>
              <a:rPr lang="en-US" sz="1320" dirty="0"/>
            </a:br>
            <a:r>
              <a:rPr lang="en-US" sz="1320" dirty="0"/>
              <a:t>[Write </a:t>
            </a:r>
            <a:r>
              <a:rPr lang="en-US" sz="1320" dirty="0"/>
              <a:t>this definition of </a:t>
            </a:r>
            <a:r>
              <a:rPr lang="en-US" sz="1320" i="1" dirty="0"/>
              <a:t>habitat</a:t>
            </a:r>
            <a:r>
              <a:rPr lang="en-US" sz="1320" dirty="0"/>
              <a:t> on the board: “the place or environment where a plant or animal naturally or normally lives and grows</a:t>
            </a:r>
            <a:r>
              <a:rPr lang="en-US" sz="1320" dirty="0"/>
              <a:t>.”].</a:t>
            </a:r>
          </a:p>
          <a:p>
            <a:r>
              <a:rPr lang="en-US" sz="1320" dirty="0"/>
              <a:t> </a:t>
            </a:r>
            <a:r>
              <a:rPr lang="en-US" sz="1320" b="1" dirty="0"/>
              <a:t>Discussion Question</a:t>
            </a:r>
            <a:r>
              <a:rPr lang="en-US" sz="1320" dirty="0"/>
              <a:t>: </a:t>
            </a:r>
            <a:r>
              <a:rPr lang="en-US" sz="1320" dirty="0"/>
              <a:t>Brainstorm specific  things </a:t>
            </a:r>
            <a:r>
              <a:rPr lang="en-US" sz="1320" dirty="0"/>
              <a:t>that </a:t>
            </a:r>
            <a:r>
              <a:rPr lang="en-US" sz="1320" dirty="0"/>
              <a:t>are found in a habitat</a:t>
            </a:r>
            <a:r>
              <a:rPr lang="en-US" sz="1320" dirty="0"/>
              <a:t>, such as water, air, trees, rain, snow, and sand</a:t>
            </a:r>
            <a:r>
              <a:rPr lang="en-US" sz="1320" dirty="0"/>
              <a:t>.</a:t>
            </a:r>
          </a:p>
          <a:p>
            <a:r>
              <a:rPr lang="en-US" sz="1320" dirty="0"/>
              <a:t> [2 min. discussion and share out]</a:t>
            </a:r>
          </a:p>
          <a:p>
            <a:r>
              <a:rPr lang="en-US" sz="1320" dirty="0"/>
              <a:t>[Explain </a:t>
            </a:r>
            <a:r>
              <a:rPr lang="en-US" sz="1320" dirty="0"/>
              <a:t>to students that Earth has many habitats and that each type of habitat is unique. Provide examples of habitats, such as oceans, forests, deserts, tundra, rivers, lakes, and wetlands. Tell students that even under water, there can be habitats such as shallow-water or deep-water zones, and that a combination of many things—including temperature, soil, available food, rainfall, and geographic location—create a habitat</a:t>
            </a:r>
            <a:r>
              <a:rPr lang="en-US" sz="1320" dirty="0"/>
              <a:t>.]</a:t>
            </a:r>
            <a:r>
              <a:rPr lang="en-US" sz="1320" dirty="0"/>
              <a:t/>
            </a:r>
            <a:br>
              <a:rPr lang="en-US" sz="1320" dirty="0"/>
            </a:br>
            <a:r>
              <a:rPr lang="en-US" sz="1320" b="1" dirty="0"/>
              <a:t/>
            </a:r>
            <a:br>
              <a:rPr lang="en-US" sz="1320" b="1" dirty="0"/>
            </a:br>
            <a:r>
              <a:rPr lang="en-US" sz="1320" b="1" dirty="0"/>
              <a:t>Facilitator says:</a:t>
            </a:r>
            <a:r>
              <a:rPr lang="en-US" sz="1320" dirty="0"/>
              <a:t/>
            </a:r>
            <a:br>
              <a:rPr lang="en-US" sz="1320" dirty="0"/>
            </a:br>
            <a:r>
              <a:rPr lang="en-US" sz="1320" dirty="0"/>
              <a:t>“There are four basic needs that plants and animals have and that the habitat provides.  Talk with your group about what those four needs might be.”</a:t>
            </a:r>
            <a:endParaRPr lang="en-US" sz="1320" dirty="0"/>
          </a:p>
          <a:p>
            <a:r>
              <a:rPr lang="en-US" sz="1320" dirty="0"/>
              <a:t> </a:t>
            </a:r>
            <a:r>
              <a:rPr lang="en-US" sz="1320" b="1" dirty="0"/>
              <a:t>Discussion </a:t>
            </a:r>
            <a:r>
              <a:rPr lang="en-US" sz="1320" b="1" dirty="0"/>
              <a:t>Question: </a:t>
            </a:r>
            <a:r>
              <a:rPr lang="en-US" sz="1320" dirty="0"/>
              <a:t>What are the </a:t>
            </a:r>
            <a:r>
              <a:rPr lang="en-US" sz="1320" dirty="0"/>
              <a:t>four </a:t>
            </a:r>
            <a:r>
              <a:rPr lang="en-US" sz="1320" dirty="0"/>
              <a:t>basic needs that plants and animals have and the habitat provides?</a:t>
            </a:r>
          </a:p>
          <a:p>
            <a:pPr marL="188595" indent="-188595">
              <a:buFont typeface="Arial" panose="020B0604020202020204" pitchFamily="34" charset="0"/>
              <a:buChar char="•"/>
            </a:pPr>
            <a:r>
              <a:rPr lang="en-US" sz="1320" dirty="0"/>
              <a:t>[3 min. discussion; share out; facilitator charts on a blank processing grid, adding the needs on the top of the chart as the different categories are named.</a:t>
            </a:r>
          </a:p>
          <a:p>
            <a:pPr marL="188595" indent="-188595">
              <a:buFont typeface="Arial" panose="020B0604020202020204" pitchFamily="34" charset="0"/>
              <a:buChar char="•"/>
            </a:pPr>
            <a:r>
              <a:rPr lang="en-US" sz="1320" dirty="0"/>
              <a:t>If needed, prompt </a:t>
            </a:r>
            <a:r>
              <a:rPr lang="en-US" sz="1320" dirty="0"/>
              <a:t>students to think about things that are essential for survival. Elicit from students that four basic survival needs </a:t>
            </a:r>
            <a:r>
              <a:rPr lang="en-US" sz="1320" dirty="0"/>
              <a:t>include: food; shelter </a:t>
            </a:r>
            <a:r>
              <a:rPr lang="en-US" sz="1320" dirty="0"/>
              <a:t>from weather and </a:t>
            </a:r>
            <a:r>
              <a:rPr lang="en-US" sz="1320" dirty="0"/>
              <a:t>predators; water; a </a:t>
            </a:r>
            <a:r>
              <a:rPr lang="en-US" sz="1320" dirty="0"/>
              <a:t>place to raise </a:t>
            </a:r>
            <a:r>
              <a:rPr lang="en-US" sz="1320" dirty="0"/>
              <a:t>young.]</a:t>
            </a:r>
          </a:p>
          <a:p>
            <a:pPr marL="188595" indent="-188595">
              <a:buFont typeface="Arial" panose="020B0604020202020204" pitchFamily="34" charset="0"/>
              <a:buChar char="•"/>
            </a:pPr>
            <a:endParaRPr lang="en-US" sz="1320" dirty="0"/>
          </a:p>
          <a:p>
            <a:r>
              <a:rPr lang="en-US" sz="1320" b="1" dirty="0"/>
              <a:t>Facilitator says</a:t>
            </a:r>
            <a:r>
              <a:rPr lang="en-US" sz="1320" b="1" dirty="0"/>
              <a:t>:</a:t>
            </a:r>
          </a:p>
          <a:p>
            <a:r>
              <a:rPr lang="en-US" sz="1320" dirty="0"/>
              <a:t>“Now that we know the four things that a habitat must provide for plants and animals, let’s think about the habitat of a specific animal. I’m going to model for you how to add information about a specific animal to our processing grid.”</a:t>
            </a:r>
          </a:p>
          <a:p>
            <a:r>
              <a:rPr lang="en-US" sz="1320" dirty="0"/>
              <a:t>[We’ll use salt water crocodiles as an example but if your class has a specific animal they know a lot about, then use that one for your chart. Fill in the chart [see example chart in the Ancillary Materials], column-by-column, modeling your thinking  about the needs of your animal.]</a:t>
            </a:r>
            <a:r>
              <a:rPr lang="en-US" sz="1320" dirty="0"/>
              <a:t/>
            </a:r>
            <a:br>
              <a:rPr lang="en-US" sz="1320" dirty="0"/>
            </a:br>
            <a:r>
              <a:rPr lang="en-US" sz="1320" u="sng" dirty="0"/>
              <a:t>Example:</a:t>
            </a:r>
          </a:p>
          <a:p>
            <a:r>
              <a:rPr lang="en-US" sz="1320" dirty="0"/>
              <a:t>Animal</a:t>
            </a:r>
            <a:r>
              <a:rPr lang="en-US" sz="1320" dirty="0"/>
              <a:t>: salt water crocodile</a:t>
            </a:r>
            <a:br>
              <a:rPr lang="en-US" sz="1320" dirty="0"/>
            </a:br>
            <a:r>
              <a:rPr lang="en-US" sz="1320" dirty="0"/>
              <a:t>Habitat:</a:t>
            </a:r>
            <a:r>
              <a:rPr lang="en-US" sz="1320" b="1" dirty="0"/>
              <a:t> </a:t>
            </a:r>
            <a:r>
              <a:rPr lang="en-US" sz="1320" dirty="0"/>
              <a:t>coastal marshes, estuaries, and shallow marine </a:t>
            </a:r>
            <a:r>
              <a:rPr lang="en-US" sz="1320" dirty="0"/>
              <a:t>waters</a:t>
            </a:r>
          </a:p>
          <a:p>
            <a:r>
              <a:rPr lang="en-US" sz="1320" dirty="0"/>
              <a:t>This animal's basic survival needs include:</a:t>
            </a:r>
          </a:p>
          <a:p>
            <a:r>
              <a:rPr lang="en-US" sz="1320" dirty="0"/>
              <a:t>food—carnivorous (eats meat), including fish, birds, reptiles, and mammals</a:t>
            </a:r>
          </a:p>
          <a:p>
            <a:r>
              <a:rPr lang="en-US" sz="1320" dirty="0"/>
              <a:t>shelter from weather and predators—have camouflage and can submerge for long periods of time</a:t>
            </a:r>
          </a:p>
          <a:p>
            <a:r>
              <a:rPr lang="en-US" sz="1320" dirty="0"/>
              <a:t>water—provided by diet and from freshwater sources</a:t>
            </a:r>
          </a:p>
          <a:p>
            <a:r>
              <a:rPr lang="en-US" sz="1320" dirty="0"/>
              <a:t>a place to raise young—female prepares and guards a nest until the young hatch and are released</a:t>
            </a:r>
          </a:p>
          <a:p>
            <a:endParaRPr lang="en-US" sz="1320" dirty="0"/>
          </a:p>
          <a:p>
            <a:r>
              <a:rPr lang="en-US" sz="1320" dirty="0"/>
              <a:t> </a:t>
            </a:r>
          </a:p>
          <a:p>
            <a:endParaRPr lang="en-US" sz="1320" dirty="0"/>
          </a:p>
        </p:txBody>
      </p:sp>
    </p:spTree>
    <p:extLst>
      <p:ext uri="{BB962C8B-B14F-4D97-AF65-F5344CB8AC3E}">
        <p14:creationId xmlns:p14="http://schemas.microsoft.com/office/powerpoint/2010/main" val="1596420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7696" y="251459"/>
            <a:ext cx="6873240" cy="5780044"/>
          </a:xfrm>
          <a:prstGeom prst="rect">
            <a:avLst/>
          </a:prstGeom>
          <a:noFill/>
        </p:spPr>
        <p:txBody>
          <a:bodyPr wrap="square" rtlCol="0">
            <a:spAutoFit/>
          </a:bodyPr>
          <a:lstStyle/>
          <a:p>
            <a:r>
              <a:rPr lang="en-US" sz="1320" b="1" dirty="0"/>
              <a:t>Rainforest Classroom Activity </a:t>
            </a:r>
            <a:r>
              <a:rPr lang="en-US" sz="1320" b="1" i="1" dirty="0"/>
              <a:t>continued…</a:t>
            </a:r>
          </a:p>
          <a:p>
            <a:endParaRPr lang="en-US" sz="1320" b="1" i="1" dirty="0"/>
          </a:p>
          <a:p>
            <a:pPr marL="188595" indent="-188595">
              <a:buFont typeface="Arial" panose="020B0604020202020204" pitchFamily="34" charset="0"/>
              <a:buChar char="•"/>
            </a:pPr>
            <a:endParaRPr lang="en-US" sz="1320" dirty="0"/>
          </a:p>
          <a:p>
            <a:r>
              <a:rPr lang="en-US" sz="1320" b="1" dirty="0"/>
              <a:t>Facilitator says:</a:t>
            </a:r>
          </a:p>
          <a:p>
            <a:r>
              <a:rPr lang="en-US" sz="1320" dirty="0"/>
              <a:t>“Now it’s your turn.  As a group, choice an animal from the wild (not domesticated) that one or more of your team mates has background knowledge about.  Work together to identify its habitat; and the food, shelter, water, and places to raise young that the habitat provides.’</a:t>
            </a:r>
          </a:p>
          <a:p>
            <a:r>
              <a:rPr lang="en-US" sz="1320" dirty="0"/>
              <a:t>[5 minute discussion; groups share out and facilitator records on the grid.</a:t>
            </a:r>
          </a:p>
          <a:p>
            <a:endParaRPr lang="en-US" sz="1320" dirty="0"/>
          </a:p>
          <a:p>
            <a:endParaRPr lang="en-US" sz="1320" dirty="0"/>
          </a:p>
          <a:p>
            <a:r>
              <a:rPr lang="en-US" sz="1320" b="1" dirty="0"/>
              <a:t>Facilitator says: </a:t>
            </a:r>
            <a:r>
              <a:rPr lang="en-US" sz="1320" dirty="0"/>
              <a:t>“In review, what are the four things that a healthy habitat needs to provide?”</a:t>
            </a:r>
          </a:p>
          <a:p>
            <a:endParaRPr lang="en-US" sz="1320" dirty="0"/>
          </a:p>
          <a:p>
            <a:r>
              <a:rPr lang="en-US" sz="1320" b="1" dirty="0"/>
              <a:t>Discussion Question:  </a:t>
            </a:r>
            <a:r>
              <a:rPr lang="en-US" sz="1320" dirty="0"/>
              <a:t>What are the four things that a healthy habitat needs to provide?</a:t>
            </a:r>
          </a:p>
          <a:p>
            <a:endParaRPr lang="en-US" sz="1320" dirty="0"/>
          </a:p>
          <a:p>
            <a:r>
              <a:rPr lang="en-US" sz="1320" b="1" dirty="0"/>
              <a:t>Facilitator says</a:t>
            </a:r>
            <a:r>
              <a:rPr lang="en-US" sz="1320" b="1" dirty="0"/>
              <a:t>: </a:t>
            </a:r>
            <a:r>
              <a:rPr lang="en-US" sz="1320" dirty="0"/>
              <a:t>“In </a:t>
            </a:r>
            <a:r>
              <a:rPr lang="en-US" sz="1320" dirty="0"/>
              <a:t>your performance task, you will be learning more about </a:t>
            </a:r>
            <a:r>
              <a:rPr lang="en-US" sz="1320" dirty="0"/>
              <a:t>a specific habitat, the Rainforest, and how it provides for the needs of the plants and animals that live there.  The </a:t>
            </a:r>
            <a:r>
              <a:rPr lang="en-US" sz="1320" dirty="0"/>
              <a:t>group work you did today should help prepare you for the research and writing you will be doing in the performance task.” </a:t>
            </a:r>
          </a:p>
          <a:p>
            <a:endParaRPr lang="en-US" sz="1320" b="1" dirty="0"/>
          </a:p>
          <a:p>
            <a:r>
              <a:rPr lang="en-US" sz="1320" b="1" dirty="0"/>
              <a:t>Note: Facilitator should collect student notes from this activity.</a:t>
            </a:r>
          </a:p>
          <a:p>
            <a:endParaRPr lang="en-US" sz="1320" dirty="0"/>
          </a:p>
          <a:p>
            <a:endParaRPr lang="en-US" sz="1320" dirty="0"/>
          </a:p>
          <a:p>
            <a:r>
              <a:rPr lang="en-US" sz="1320" dirty="0"/>
              <a:t> </a:t>
            </a:r>
            <a:endParaRPr lang="en-US" sz="1320" b="1" dirty="0"/>
          </a:p>
          <a:p>
            <a:endParaRPr lang="en-US" sz="1320" b="1" dirty="0"/>
          </a:p>
          <a:p>
            <a:endParaRPr lang="en-US" sz="1320" b="1" dirty="0"/>
          </a:p>
          <a:p>
            <a:endParaRPr lang="en-US" sz="1320" b="1" dirty="0"/>
          </a:p>
          <a:p>
            <a:endParaRPr lang="en-US" sz="1320" dirty="0"/>
          </a:p>
          <a:p>
            <a:endParaRPr lang="en-US" sz="1320" dirty="0"/>
          </a:p>
        </p:txBody>
      </p:sp>
    </p:spTree>
    <p:extLst>
      <p:ext uri="{BB962C8B-B14F-4D97-AF65-F5344CB8AC3E}">
        <p14:creationId xmlns:p14="http://schemas.microsoft.com/office/powerpoint/2010/main" val="229599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06880" y="670560"/>
            <a:ext cx="3771900" cy="1446550"/>
          </a:xfrm>
          <a:prstGeom prst="rect">
            <a:avLst/>
          </a:prstGeom>
        </p:spPr>
        <p:txBody>
          <a:bodyPr>
            <a:spAutoFit/>
          </a:bodyPr>
          <a:lstStyle/>
          <a:p>
            <a:pPr algn="ctr"/>
            <a:r>
              <a:rPr lang="en-US" sz="2200" dirty="0"/>
              <a:t>A</a:t>
            </a:r>
            <a:r>
              <a:rPr lang="en-US" sz="2200" dirty="0"/>
              <a:t>ncillary Materials</a:t>
            </a:r>
          </a:p>
          <a:p>
            <a:pPr algn="ctr"/>
            <a:endParaRPr lang="en-US" sz="2200" dirty="0"/>
          </a:p>
          <a:p>
            <a:pPr algn="ctr"/>
            <a:endParaRPr lang="en-US" sz="2200" dirty="0"/>
          </a:p>
          <a:p>
            <a:pPr algn="ctr"/>
            <a:endParaRPr lang="en-US" sz="2200" dirty="0"/>
          </a:p>
        </p:txBody>
      </p:sp>
      <p:graphicFrame>
        <p:nvGraphicFramePr>
          <p:cNvPr id="2" name="Table 1"/>
          <p:cNvGraphicFramePr>
            <a:graphicFrameLocks noGrp="1"/>
          </p:cNvGraphicFramePr>
          <p:nvPr>
            <p:extLst/>
          </p:nvPr>
        </p:nvGraphicFramePr>
        <p:xfrm>
          <a:off x="491490" y="1990922"/>
          <a:ext cx="6789420" cy="1927860"/>
        </p:xfrm>
        <a:graphic>
          <a:graphicData uri="http://schemas.openxmlformats.org/drawingml/2006/table">
            <a:tbl>
              <a:tblPr firstRow="1" firstCol="1" bandRow="1">
                <a:tableStyleId>{5940675A-B579-460E-94D1-54222C63F5DA}</a:tableStyleId>
              </a:tblPr>
              <a:tblGrid>
                <a:gridCol w="1015177"/>
                <a:gridCol w="1154600"/>
                <a:gridCol w="1154600"/>
                <a:gridCol w="1155222"/>
                <a:gridCol w="1154600"/>
                <a:gridCol w="1155222"/>
              </a:tblGrid>
              <a:tr h="385572">
                <a:tc>
                  <a:txBody>
                    <a:bodyPr/>
                    <a:lstStyle/>
                    <a:p>
                      <a:pPr marL="0" marR="0" algn="ctr">
                        <a:lnSpc>
                          <a:spcPct val="115000"/>
                        </a:lnSpc>
                        <a:spcBef>
                          <a:spcPts val="0"/>
                        </a:spcBef>
                        <a:spcAft>
                          <a:spcPts val="0"/>
                        </a:spcAft>
                      </a:pPr>
                      <a:r>
                        <a:rPr lang="en-US" sz="1100" dirty="0">
                          <a:effectLst/>
                        </a:rPr>
                        <a:t>Animal</a:t>
                      </a:r>
                      <a:endParaRPr lang="en-US" sz="1100" dirty="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n-US" sz="1100">
                          <a:effectLst/>
                        </a:rPr>
                        <a:t>Habitat</a:t>
                      </a:r>
                      <a:endParaRPr lang="en-US" sz="110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n-US" sz="1100">
                          <a:effectLst/>
                        </a:rPr>
                        <a:t>Food</a:t>
                      </a:r>
                      <a:endParaRPr lang="en-US" sz="110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n-US" sz="1100">
                          <a:effectLst/>
                        </a:rPr>
                        <a:t>Shelter</a:t>
                      </a:r>
                      <a:endParaRPr lang="en-US" sz="110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n-US" sz="1100">
                          <a:effectLst/>
                        </a:rPr>
                        <a:t>Water</a:t>
                      </a:r>
                      <a:endParaRPr lang="en-US" sz="110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n-US" sz="1100">
                          <a:effectLst/>
                        </a:rPr>
                        <a:t>Place to Raise Young</a:t>
                      </a:r>
                      <a:endParaRPr lang="en-US" sz="1100">
                        <a:effectLst/>
                        <a:latin typeface="Calibri"/>
                        <a:ea typeface="Calibri"/>
                        <a:cs typeface="Times New Roman"/>
                      </a:endParaRPr>
                    </a:p>
                  </a:txBody>
                  <a:tcPr marL="67222" marR="67222" marT="0" marB="0" anchor="b"/>
                </a:tc>
              </a:tr>
              <a:tr h="771144">
                <a:tc>
                  <a:txBody>
                    <a:bodyPr/>
                    <a:lstStyle/>
                    <a:p>
                      <a:pPr marL="0" marR="0" algn="ctr">
                        <a:lnSpc>
                          <a:spcPct val="115000"/>
                        </a:lnSpc>
                        <a:spcBef>
                          <a:spcPts val="0"/>
                        </a:spcBef>
                        <a:spcAft>
                          <a:spcPts val="0"/>
                        </a:spcAft>
                      </a:pPr>
                      <a:r>
                        <a:rPr lang="en-US" sz="1100">
                          <a:effectLst/>
                        </a:rPr>
                        <a:t>Salt Water Crocodile</a:t>
                      </a:r>
                      <a:endParaRPr lang="en-US" sz="110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n-US" sz="1100">
                          <a:effectLst/>
                        </a:rPr>
                        <a:t>coastal marshes, estuaries</a:t>
                      </a:r>
                      <a:endParaRPr lang="en-US" sz="110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n-US" sz="1100">
                          <a:effectLst/>
                        </a:rPr>
                        <a:t>carnivores: fish, reptiles, birds, mammals</a:t>
                      </a:r>
                      <a:endParaRPr lang="en-US" sz="110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n-US" sz="1000">
                          <a:effectLst/>
                        </a:rPr>
                        <a:t>have camouflage &amp; can stay under water for long periods of time</a:t>
                      </a:r>
                      <a:endParaRPr lang="en-US" sz="110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n-US" sz="1100">
                          <a:effectLst/>
                        </a:rPr>
                        <a:t>they get it from their food and from their environment</a:t>
                      </a:r>
                      <a:endParaRPr lang="en-US" sz="110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n-US" sz="1100">
                          <a:effectLst/>
                        </a:rPr>
                        <a:t>females build nests and guard them until the eggs hatch</a:t>
                      </a:r>
                      <a:endParaRPr lang="en-US" sz="1100">
                        <a:effectLst/>
                        <a:latin typeface="Calibri"/>
                        <a:ea typeface="Calibri"/>
                        <a:cs typeface="Times New Roman"/>
                      </a:endParaRPr>
                    </a:p>
                  </a:txBody>
                  <a:tcPr marL="67222" marR="67222" marT="0" marB="0" anchor="b"/>
                </a:tc>
              </a:tr>
              <a:tr h="385572">
                <a:tc>
                  <a:txBody>
                    <a:bodyPr/>
                    <a:lstStyle/>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7222" marR="67222" marT="0" marB="0"/>
                </a:tc>
              </a:tr>
              <a:tr h="385572">
                <a:tc>
                  <a:txBody>
                    <a:bodyPr/>
                    <a:lstStyle/>
                    <a:p>
                      <a:pPr marL="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22" marR="67222" marT="0" marB="0"/>
                </a:tc>
              </a:tr>
            </a:tbl>
          </a:graphicData>
        </a:graphic>
      </p:graphicFrame>
      <p:sp>
        <p:nvSpPr>
          <p:cNvPr id="3" name="Rectangle 1"/>
          <p:cNvSpPr>
            <a:spLocks noChangeArrowheads="1"/>
          </p:cNvSpPr>
          <p:nvPr/>
        </p:nvSpPr>
        <p:spPr bwMode="auto">
          <a:xfrm>
            <a:off x="491491" y="4750979"/>
            <a:ext cx="203197" cy="40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pPr defTabSz="1005840" fontAlgn="base">
              <a:spcBef>
                <a:spcPct val="0"/>
              </a:spcBef>
              <a:spcAft>
                <a:spcPct val="0"/>
              </a:spcAft>
            </a:pPr>
            <a:endParaRPr lang="en-US" altLang="en-US" sz="1980">
              <a:latin typeface="Arial" pitchFamily="34" charset="0"/>
              <a:cs typeface="Arial" pitchFamily="34" charset="0"/>
            </a:endParaRPr>
          </a:p>
        </p:txBody>
      </p:sp>
      <p:sp>
        <p:nvSpPr>
          <p:cNvPr id="5" name="TextBox 4"/>
          <p:cNvSpPr txBox="1"/>
          <p:nvPr/>
        </p:nvSpPr>
        <p:spPr>
          <a:xfrm>
            <a:off x="617220" y="1443504"/>
            <a:ext cx="2011680" cy="363176"/>
          </a:xfrm>
          <a:prstGeom prst="rect">
            <a:avLst/>
          </a:prstGeom>
          <a:noFill/>
        </p:spPr>
        <p:txBody>
          <a:bodyPr wrap="square" rtlCol="0">
            <a:spAutoFit/>
          </a:bodyPr>
          <a:lstStyle/>
          <a:p>
            <a:r>
              <a:rPr lang="en-US" sz="1760" b="1" dirty="0"/>
              <a:t>Processing Grid</a:t>
            </a:r>
            <a:endParaRPr lang="en-US" sz="1760" b="1" dirty="0"/>
          </a:p>
        </p:txBody>
      </p:sp>
    </p:spTree>
    <p:extLst>
      <p:ext uri="{BB962C8B-B14F-4D97-AF65-F5344CB8AC3E}">
        <p14:creationId xmlns:p14="http://schemas.microsoft.com/office/powerpoint/2010/main" val="4281109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3969" y="478972"/>
            <a:ext cx="6816633" cy="1734060"/>
          </a:xfrm>
          <a:prstGeom prst="rect">
            <a:avLst/>
          </a:prstGeom>
          <a:noFill/>
        </p:spPr>
        <p:txBody>
          <a:bodyPr wrap="square" lIns="101848" tIns="50925" rIns="101848" bIns="50925" rtlCol="0">
            <a:spAutoFit/>
          </a:bodyPr>
          <a:lstStyle/>
          <a:p>
            <a:pPr lvl="0"/>
            <a:r>
              <a:rPr lang="en-US" sz="1800" b="1" u="sng" dirty="0">
                <a:solidFill>
                  <a:prstClr val="black"/>
                </a:solidFill>
              </a:rPr>
              <a:t>Directions</a:t>
            </a:r>
            <a:endParaRPr lang="en-US" sz="1600" dirty="0"/>
          </a:p>
          <a:p>
            <a:r>
              <a:rPr lang="en-US" sz="1100" dirty="0"/>
              <a:t>The HSD Elementary assessments are neither scripted nor timed assessments.   They are a tool to inform instructional decision making. It is not the intent of these assessments to have students “guess and check” answers for the sake of finishing an assessment.</a:t>
            </a:r>
          </a:p>
          <a:p>
            <a:endParaRPr lang="en-US" sz="1100" dirty="0"/>
          </a:p>
          <a:p>
            <a:r>
              <a:rPr lang="en-US" sz="1100" dirty="0"/>
              <a:t>All students should “move toward” taking the assessments independently but many will need scaffolding strategies. If students </a:t>
            </a:r>
            <a:r>
              <a:rPr lang="en-US" sz="1100" b="1" dirty="0"/>
              <a:t>are not </a:t>
            </a:r>
            <a:r>
              <a:rPr lang="en-US" sz="1100" dirty="0"/>
              <a:t>reading at grade level and can’t read the text, </a:t>
            </a:r>
            <a:r>
              <a:rPr lang="en-US" sz="1100" b="1" dirty="0"/>
              <a:t>please read the stories </a:t>
            </a:r>
            <a:r>
              <a:rPr lang="en-US" sz="1100" dirty="0"/>
              <a:t>to the students and ask the questions.  Allow students to read the parts of the text that they can. Please note the level of  differentiation a student needed.</a:t>
            </a:r>
          </a:p>
        </p:txBody>
      </p:sp>
      <p:sp>
        <p:nvSpPr>
          <p:cNvPr id="6" name="Rectangle 5"/>
          <p:cNvSpPr/>
          <p:nvPr/>
        </p:nvSpPr>
        <p:spPr>
          <a:xfrm>
            <a:off x="4876800" y="126668"/>
            <a:ext cx="2660968"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51" tIns="53675" rIns="107351" bIns="53675" rtlCol="0" anchor="t"/>
          <a:lstStyle/>
          <a:p>
            <a:r>
              <a:rPr lang="en-US" sz="1300" b="1" dirty="0">
                <a:solidFill>
                  <a:schemeClr val="tx1"/>
                </a:solidFill>
              </a:rPr>
              <a:t>Order at HSD Print Shop…</a:t>
            </a:r>
          </a:p>
          <a:p>
            <a:r>
              <a:rPr lang="en-US" sz="900" dirty="0">
                <a:solidFill>
                  <a:schemeClr val="tx1"/>
                </a:solidFill>
                <a:hlinkClick r:id="rId2"/>
              </a:rPr>
              <a:t>http://www.hsd.k12.or.us/Departments/PrintShop/WebSubmissionForms.aspx</a:t>
            </a:r>
            <a:endParaRPr lang="en-US" sz="900" dirty="0">
              <a:solidFill>
                <a:schemeClr val="tx1"/>
              </a:solidFill>
            </a:endParaRPr>
          </a:p>
          <a:p>
            <a:endParaRPr lang="en-US" sz="900" dirty="0">
              <a:solidFill>
                <a:schemeClr val="tx1"/>
              </a:solidFill>
            </a:endParaRPr>
          </a:p>
        </p:txBody>
      </p:sp>
      <p:sp>
        <p:nvSpPr>
          <p:cNvPr id="2" name="Rectangle 1"/>
          <p:cNvSpPr/>
          <p:nvPr/>
        </p:nvSpPr>
        <p:spPr>
          <a:xfrm>
            <a:off x="490584" y="1995714"/>
            <a:ext cx="6883400" cy="646331"/>
          </a:xfrm>
          <a:prstGeom prst="rect">
            <a:avLst/>
          </a:prstGeom>
        </p:spPr>
        <p:txBody>
          <a:bodyPr wrap="square" lIns="91433" tIns="45717" rIns="91433" bIns="45717">
            <a:spAutoFit/>
          </a:bodyPr>
          <a:lstStyle/>
          <a:p>
            <a:pPr algn="ctr"/>
            <a:r>
              <a:rPr lang="en-US" sz="1400" b="1" dirty="0"/>
              <a:t>About this Assessment</a:t>
            </a:r>
          </a:p>
          <a:p>
            <a:endParaRPr lang="en-US" sz="1100" b="1" dirty="0"/>
          </a:p>
          <a:p>
            <a:r>
              <a:rPr lang="en-US" sz="1100" b="1" dirty="0"/>
              <a:t>This assessment includes:  </a:t>
            </a:r>
            <a:r>
              <a:rPr lang="en-US" sz="1100" dirty="0" smtClean="0"/>
              <a:t>Selected Response</a:t>
            </a:r>
            <a:r>
              <a:rPr lang="en-US" sz="1100" dirty="0"/>
              <a:t>, </a:t>
            </a:r>
            <a:r>
              <a:rPr lang="en-US" sz="1100" dirty="0" smtClean="0"/>
              <a:t>Constructed Response</a:t>
            </a:r>
            <a:r>
              <a:rPr lang="en-US" sz="1100" dirty="0"/>
              <a:t>, and a Performance Task.</a:t>
            </a:r>
          </a:p>
        </p:txBody>
      </p:sp>
      <p:graphicFrame>
        <p:nvGraphicFramePr>
          <p:cNvPr id="3" name="Table 2"/>
          <p:cNvGraphicFramePr>
            <a:graphicFrameLocks noGrp="1"/>
          </p:cNvGraphicFramePr>
          <p:nvPr>
            <p:extLst>
              <p:ext uri="{D42A27DB-BD31-4B8C-83A1-F6EECF244321}">
                <p14:modId xmlns:p14="http://schemas.microsoft.com/office/powerpoint/2010/main" val="61755877"/>
              </p:ext>
            </p:extLst>
          </p:nvPr>
        </p:nvGraphicFramePr>
        <p:xfrm>
          <a:off x="543228" y="2711993"/>
          <a:ext cx="6467174" cy="1301206"/>
        </p:xfrm>
        <a:graphic>
          <a:graphicData uri="http://schemas.openxmlformats.org/drawingml/2006/table">
            <a:tbl>
              <a:tblPr firstRow="1" bandRow="1">
                <a:tableStyleId>{5940675A-B579-460E-94D1-54222C63F5DA}</a:tableStyleId>
              </a:tblPr>
              <a:tblGrid>
                <a:gridCol w="1818973"/>
                <a:gridCol w="2819399"/>
                <a:gridCol w="1828802"/>
              </a:tblGrid>
              <a:tr h="411480">
                <a:tc gridSpan="3">
                  <a:txBody>
                    <a:bodyPr/>
                    <a:lstStyle/>
                    <a:p>
                      <a:pPr algn="ctr"/>
                      <a:r>
                        <a:rPr lang="en-US" sz="1200" b="1" dirty="0" smtClean="0"/>
                        <a:t>Types of SBAC Constructed Response</a:t>
                      </a:r>
                      <a:r>
                        <a:rPr lang="en-US" sz="1200" b="1" baseline="0" dirty="0" smtClean="0"/>
                        <a:t> Rubrics in this Assessment</a:t>
                      </a:r>
                    </a:p>
                    <a:p>
                      <a:pPr algn="ctr"/>
                      <a:r>
                        <a:rPr lang="en-US" sz="900" b="1" baseline="0" dirty="0" smtClean="0">
                          <a:hlinkClick r:id="rId3"/>
                        </a:rPr>
                        <a:t>http://www.livebinders.com/play/play?id=774846</a:t>
                      </a:r>
                      <a:endParaRPr lang="en-US" sz="900" b="1" baseline="0" dirty="0" smtClean="0"/>
                    </a:p>
                  </a:txBody>
                  <a:tcPr anchor="ctr">
                    <a:solidFill>
                      <a:schemeClr val="bg1"/>
                    </a:solidFill>
                  </a:tcPr>
                </a:tc>
                <a:tc hMerge="1">
                  <a:txBody>
                    <a:bodyPr/>
                    <a:lstStyle/>
                    <a:p>
                      <a:endParaRPr lang="en-US"/>
                    </a:p>
                  </a:txBody>
                  <a:tcPr/>
                </a:tc>
                <a:tc hMerge="1">
                  <a:txBody>
                    <a:bodyPr/>
                    <a:lstStyle/>
                    <a:p>
                      <a:endParaRPr lang="en-US" dirty="0"/>
                    </a:p>
                  </a:txBody>
                  <a:tcPr/>
                </a:tc>
              </a:tr>
              <a:tr h="889726">
                <a:tc>
                  <a:txBody>
                    <a:bodyPr/>
                    <a:lstStyle/>
                    <a:p>
                      <a:pPr algn="l"/>
                      <a:r>
                        <a:rPr lang="en-US" sz="1000" b="1" dirty="0" smtClean="0"/>
                        <a:t>Reading</a:t>
                      </a:r>
                    </a:p>
                    <a:p>
                      <a:pPr marL="171450" indent="-171450" algn="l">
                        <a:buFont typeface="Arial" panose="020B0604020202020204" pitchFamily="34" charset="0"/>
                        <a:buChar char="•"/>
                      </a:pPr>
                      <a:r>
                        <a:rPr lang="en-US" sz="1000" b="0" dirty="0" smtClean="0"/>
                        <a:t>2 Point Short Response</a:t>
                      </a:r>
                    </a:p>
                    <a:p>
                      <a:pPr marL="171450" indent="-171450" algn="l">
                        <a:buFont typeface="Arial" panose="020B0604020202020204" pitchFamily="34" charset="0"/>
                        <a:buChar char="•"/>
                      </a:pPr>
                      <a:r>
                        <a:rPr lang="en-US" sz="1000" b="0" dirty="0" smtClean="0"/>
                        <a:t>2-3 Point Extended Response</a:t>
                      </a:r>
                    </a:p>
                  </a:txBody>
                  <a:tcPr>
                    <a:solidFill>
                      <a:schemeClr val="bg1"/>
                    </a:solidFill>
                  </a:tcPr>
                </a:tc>
                <a:tc>
                  <a:txBody>
                    <a:bodyPr/>
                    <a:lstStyle/>
                    <a:p>
                      <a:pPr algn="l"/>
                      <a:r>
                        <a:rPr lang="en-US" sz="1000" b="1" dirty="0" smtClean="0"/>
                        <a:t>Writing</a:t>
                      </a:r>
                    </a:p>
                    <a:p>
                      <a:pPr marL="171450" indent="-171450" algn="l">
                        <a:buFont typeface="Arial" panose="020B0604020202020204" pitchFamily="34" charset="0"/>
                        <a:buChar char="•"/>
                      </a:pPr>
                      <a:r>
                        <a:rPr lang="en-US" sz="1000" b="0" dirty="0" smtClean="0"/>
                        <a:t>4 Point Full Composition Rubric (Performance Task)</a:t>
                      </a:r>
                    </a:p>
                    <a:p>
                      <a:pPr marL="171450" indent="-171450" algn="l">
                        <a:buFont typeface="Arial" panose="020B0604020202020204" pitchFamily="34" charset="0"/>
                        <a:buChar char="•"/>
                      </a:pPr>
                      <a:r>
                        <a:rPr lang="en-US" sz="1000" b="0" dirty="0" smtClean="0"/>
                        <a:t>2-3 Point Brief</a:t>
                      </a:r>
                      <a:r>
                        <a:rPr lang="en-US" sz="1000" b="0" baseline="0" dirty="0" smtClean="0"/>
                        <a:t> Write (1-2 Paragraphs) Rubric</a:t>
                      </a:r>
                    </a:p>
                    <a:p>
                      <a:pPr marL="171450" indent="-171450" algn="l">
                        <a:buFont typeface="Arial" panose="020B0604020202020204" pitchFamily="34" charset="0"/>
                        <a:buChar char="•"/>
                      </a:pPr>
                      <a:r>
                        <a:rPr lang="en-US" sz="1000" b="0" baseline="0" dirty="0" smtClean="0"/>
                        <a:t>2-3 Point Write to Revise Rubrics as Needed</a:t>
                      </a:r>
                      <a:endParaRPr lang="en-US" sz="1000" b="0" dirty="0" smtClean="0"/>
                    </a:p>
                  </a:txBody>
                  <a:tcPr>
                    <a:solidFill>
                      <a:schemeClr val="bg1"/>
                    </a:solidFill>
                  </a:tcPr>
                </a:tc>
                <a:tc>
                  <a:txBody>
                    <a:bodyPr/>
                    <a:lstStyle/>
                    <a:p>
                      <a:pPr algn="l"/>
                      <a:r>
                        <a:rPr lang="en-US" sz="1000" b="1" dirty="0" smtClean="0"/>
                        <a:t>Research</a:t>
                      </a:r>
                    </a:p>
                    <a:p>
                      <a:pPr marL="171450" indent="-171450" algn="l">
                        <a:buFont typeface="Arial" panose="020B0604020202020204" pitchFamily="34" charset="0"/>
                        <a:buChar char="•"/>
                      </a:pPr>
                      <a:r>
                        <a:rPr lang="en-US" sz="1000" b="0" dirty="0" smtClean="0"/>
                        <a:t>2 Point Rubrics Measuring Research Skill Use</a:t>
                      </a:r>
                      <a:endParaRPr lang="en-US" sz="1000" b="0" dirty="0"/>
                    </a:p>
                  </a:txBody>
                  <a:tcPr>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69960345"/>
              </p:ext>
            </p:extLst>
          </p:nvPr>
        </p:nvGraphicFramePr>
        <p:xfrm>
          <a:off x="634277" y="4151086"/>
          <a:ext cx="6596016" cy="4907280"/>
        </p:xfrm>
        <a:graphic>
          <a:graphicData uri="http://schemas.openxmlformats.org/drawingml/2006/table">
            <a:tbl>
              <a:tblPr firstRow="1" bandRow="1">
                <a:tableStyleId>{5940675A-B579-460E-94D1-54222C63F5DA}</a:tableStyleId>
              </a:tblPr>
              <a:tblGrid>
                <a:gridCol w="3551701"/>
                <a:gridCol w="3044315"/>
              </a:tblGrid>
              <a:tr h="609600">
                <a:tc gridSpan="2">
                  <a:txBody>
                    <a:bodyPr/>
                    <a:lstStyle/>
                    <a:p>
                      <a:pPr algn="ctr"/>
                      <a:r>
                        <a:rPr lang="en-US" sz="1400" b="1" dirty="0" smtClean="0"/>
                        <a:t>Quarter 4</a:t>
                      </a:r>
                      <a:r>
                        <a:rPr lang="en-US" sz="1400" b="1" baseline="0" dirty="0" smtClean="0"/>
                        <a:t> </a:t>
                      </a:r>
                      <a:r>
                        <a:rPr lang="en-US" sz="1400" b="1" dirty="0" smtClean="0"/>
                        <a:t>Performance Task</a:t>
                      </a:r>
                    </a:p>
                    <a:p>
                      <a:pPr algn="ctr"/>
                      <a:r>
                        <a:rPr lang="en-US" sz="1000" b="1" baseline="0" dirty="0" smtClean="0">
                          <a:solidFill>
                            <a:srgbClr val="C00000"/>
                          </a:solidFill>
                        </a:rPr>
                        <a:t>The underlined sections are those scored on SBAC.   </a:t>
                      </a:r>
                    </a:p>
                    <a:p>
                      <a:pPr algn="ctr"/>
                      <a:r>
                        <a:rPr lang="en-US" sz="900" b="1" baseline="0" dirty="0" smtClean="0">
                          <a:solidFill>
                            <a:srgbClr val="002060"/>
                          </a:solidFill>
                        </a:rPr>
                        <a:t>Please take </a:t>
                      </a:r>
                      <a:r>
                        <a:rPr lang="en-US" sz="900" b="1" u="sng" baseline="0" dirty="0" smtClean="0">
                          <a:solidFill>
                            <a:srgbClr val="002060"/>
                          </a:solidFill>
                          <a:effectLst>
                            <a:outerShdw blurRad="38100" dist="38100" dir="2700000" algn="tl">
                              <a:srgbClr val="000000">
                                <a:alpha val="43137"/>
                              </a:srgbClr>
                            </a:outerShdw>
                          </a:effectLst>
                        </a:rPr>
                        <a:t>2 days</a:t>
                      </a:r>
                      <a:r>
                        <a:rPr lang="en-US" sz="900" b="1" u="none" baseline="0" dirty="0" smtClean="0">
                          <a:solidFill>
                            <a:srgbClr val="002060"/>
                          </a:solidFill>
                          <a:effectLst>
                            <a:outerShdw blurRad="38100" dist="38100" dir="2700000" algn="tl">
                              <a:srgbClr val="000000">
                                <a:alpha val="43137"/>
                              </a:srgbClr>
                            </a:outerShdw>
                          </a:effectLst>
                        </a:rPr>
                        <a:t> </a:t>
                      </a:r>
                      <a:r>
                        <a:rPr lang="en-US" sz="900" b="1" baseline="0" dirty="0" smtClean="0">
                          <a:solidFill>
                            <a:srgbClr val="002060"/>
                          </a:solidFill>
                        </a:rPr>
                        <a:t>to complete performance tasks.</a:t>
                      </a:r>
                      <a:endParaRPr lang="en-US" sz="900" b="1" dirty="0">
                        <a:solidFill>
                          <a:srgbClr val="002060"/>
                        </a:solidFill>
                      </a:endParaRPr>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274320">
                <a:tc>
                  <a:txBody>
                    <a:bodyPr/>
                    <a:lstStyle/>
                    <a:p>
                      <a:pPr algn="ctr"/>
                      <a:r>
                        <a:rPr lang="en-US" sz="1200" b="1" u="sng" dirty="0" smtClean="0"/>
                        <a:t>Part 1</a:t>
                      </a:r>
                      <a:endParaRPr lang="en-US" sz="1200" b="1" u="sng" dirty="0"/>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u="sng" dirty="0" smtClean="0"/>
                        <a:t>Part 2</a:t>
                      </a:r>
                      <a:endParaRPr lang="en-US" sz="1200" b="1" u="sng" dirty="0"/>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70155">
                <a:tc>
                  <a:txBody>
                    <a:bodyPr/>
                    <a:lstStyle/>
                    <a:p>
                      <a:pPr>
                        <a:buFont typeface="Arial" pitchFamily="34" charset="0"/>
                        <a:buChar char="•"/>
                      </a:pPr>
                      <a:r>
                        <a:rPr lang="en-US" sz="1000" dirty="0" smtClean="0"/>
                        <a:t>     Classroom Activity if Desired/Needed</a:t>
                      </a:r>
                    </a:p>
                    <a:p>
                      <a:pPr>
                        <a:buFont typeface="Arial" pitchFamily="34" charset="0"/>
                        <a:buChar char="•"/>
                      </a:pPr>
                      <a:r>
                        <a:rPr lang="en-US" sz="1000" dirty="0" smtClean="0"/>
                        <a:t>     Read two</a:t>
                      </a:r>
                      <a:r>
                        <a:rPr lang="en-US" sz="1000" baseline="0" dirty="0" smtClean="0"/>
                        <a:t> paired passages.</a:t>
                      </a:r>
                    </a:p>
                    <a:p>
                      <a:pPr>
                        <a:buFont typeface="Arial" pitchFamily="34" charset="0"/>
                        <a:buChar char="•"/>
                      </a:pPr>
                      <a:r>
                        <a:rPr lang="en-US" sz="1000" baseline="0" dirty="0" smtClean="0"/>
                        <a:t>     Take notes while reading (note-taking).</a:t>
                      </a:r>
                    </a:p>
                    <a:p>
                      <a:pPr>
                        <a:buFont typeface="Arial" pitchFamily="34" charset="0"/>
                        <a:buChar char="•"/>
                      </a:pPr>
                      <a:r>
                        <a:rPr lang="en-US" sz="1000" baseline="0" dirty="0" smtClean="0"/>
                        <a:t>     </a:t>
                      </a:r>
                      <a:r>
                        <a:rPr lang="en-US" sz="1000" b="1" u="sng" baseline="0" dirty="0" smtClean="0">
                          <a:solidFill>
                            <a:srgbClr val="C00000"/>
                          </a:solidFill>
                        </a:rPr>
                        <a:t>Answer SR and CR research questions about sources </a:t>
                      </a:r>
                    </a:p>
                    <a:p>
                      <a:pPr>
                        <a:buFont typeface="Arial" pitchFamily="34" charset="0"/>
                        <a:buNone/>
                      </a:pPr>
                      <a:endParaRPr lang="en-US" sz="700" b="1" u="sng" baseline="0" dirty="0" smtClean="0">
                        <a:solidFill>
                          <a:srgbClr val="C00000"/>
                        </a:solidFill>
                      </a:endParaRPr>
                    </a:p>
                    <a:p>
                      <a:pPr>
                        <a:buFont typeface="Arial" pitchFamily="34" charset="0"/>
                        <a:buNone/>
                      </a:pPr>
                      <a:r>
                        <a:rPr lang="en-US" sz="1000" b="1" u="sng" baseline="0" dirty="0" smtClean="0">
                          <a:solidFill>
                            <a:srgbClr val="002060"/>
                          </a:solidFill>
                        </a:rPr>
                        <a:t>Components of Part 1</a:t>
                      </a:r>
                    </a:p>
                    <a:p>
                      <a:pPr marL="182361" indent="-182361"/>
                      <a:r>
                        <a:rPr lang="en-US" sz="900" b="1" u="sng" dirty="0" smtClean="0">
                          <a:solidFill>
                            <a:srgbClr val="002060"/>
                          </a:solidFill>
                        </a:rPr>
                        <a:t>Note-Taking</a:t>
                      </a:r>
                      <a:r>
                        <a:rPr lang="en-US" sz="900" b="1" dirty="0" smtClean="0">
                          <a:solidFill>
                            <a:srgbClr val="002060"/>
                          </a:solidFill>
                        </a:rPr>
                        <a:t>: </a:t>
                      </a:r>
                    </a:p>
                    <a:p>
                      <a:pPr marL="182361" indent="-182361"/>
                      <a:r>
                        <a:rPr lang="en-US" sz="900" b="1" dirty="0" smtClean="0">
                          <a:solidFill>
                            <a:srgbClr val="002060"/>
                          </a:solidFill>
                        </a:rPr>
                        <a:t>       </a:t>
                      </a:r>
                      <a:r>
                        <a:rPr lang="en-US" sz="900" dirty="0" smtClean="0"/>
                        <a:t>Students take notes as they read passages to gather information about their sources. Students are allowed to use their notes to later write a full composition (essay).  Note-taking strategies should  be taught as structured lessons throughout the school year in grades   K – 6.  </a:t>
                      </a:r>
                      <a:r>
                        <a:rPr lang="en-US" sz="900" b="1" dirty="0" smtClean="0">
                          <a:solidFill>
                            <a:srgbClr val="C00000"/>
                          </a:solidFill>
                          <a:effectLst>
                            <a:outerShdw blurRad="38100" dist="38100" dir="2700000" algn="tl">
                              <a:srgbClr val="000000">
                                <a:alpha val="43137"/>
                              </a:srgbClr>
                            </a:outerShdw>
                          </a:effectLst>
                        </a:rPr>
                        <a:t>A teacher’s note-taking form with directions and  a note-taking form for your students to use for this assessment  is provided, or you may use whatever formats you’ve had past success with</a:t>
                      </a:r>
                      <a:r>
                        <a:rPr lang="en-US" sz="900" dirty="0" smtClean="0"/>
                        <a:t>. Please have students practice using the note-taking page in this document </a:t>
                      </a:r>
                      <a:r>
                        <a:rPr lang="en-US" sz="900" b="1" u="sng" dirty="0" smtClean="0">
                          <a:effectLst>
                            <a:outerShdw blurRad="38100" dist="38100" dir="2700000" algn="tl">
                              <a:srgbClr val="000000">
                                <a:alpha val="43137"/>
                              </a:srgbClr>
                            </a:outerShdw>
                          </a:effectLst>
                        </a:rPr>
                        <a:t>before</a:t>
                      </a:r>
                      <a:r>
                        <a:rPr lang="en-US" sz="900" dirty="0" smtClean="0"/>
                        <a:t> the actual assessment if you choose to use it. </a:t>
                      </a:r>
                      <a:endParaRPr lang="en-US" sz="900" i="1" dirty="0" smtClean="0"/>
                    </a:p>
                    <a:p>
                      <a:pPr marL="182361" indent="-182361"/>
                      <a:r>
                        <a:rPr lang="en-US" sz="900" b="1" u="sng" dirty="0" smtClean="0">
                          <a:solidFill>
                            <a:srgbClr val="002060"/>
                          </a:solidFill>
                        </a:rPr>
                        <a:t>Research</a:t>
                      </a:r>
                      <a:r>
                        <a:rPr lang="en-US" sz="900" b="1" dirty="0" smtClean="0">
                          <a:solidFill>
                            <a:srgbClr val="002060"/>
                          </a:solidFill>
                        </a:rPr>
                        <a:t>: </a:t>
                      </a:r>
                    </a:p>
                    <a:p>
                      <a:pPr marL="182361" indent="-182361"/>
                      <a:r>
                        <a:rPr lang="en-US" sz="900" b="1" dirty="0" smtClean="0">
                          <a:solidFill>
                            <a:srgbClr val="002060"/>
                          </a:solidFill>
                        </a:rPr>
                        <a:t>       </a:t>
                      </a:r>
                      <a:r>
                        <a:rPr lang="en-US" sz="900" dirty="0" smtClean="0"/>
                        <a:t>In Part 1 of a performance task students answer constructed response  questions written to measure a  student’s ability to use </a:t>
                      </a:r>
                      <a:r>
                        <a:rPr lang="en-US" sz="900" b="1" u="sng" dirty="0" smtClean="0"/>
                        <a:t>research skills</a:t>
                      </a:r>
                      <a:r>
                        <a:rPr lang="en-US" sz="900" b="1" u="none" baseline="0" dirty="0" smtClean="0"/>
                        <a:t> </a:t>
                      </a:r>
                      <a:r>
                        <a:rPr lang="en-US" sz="900" b="0" u="none" baseline="0" dirty="0" smtClean="0"/>
                        <a:t>needed to complete a performance task.</a:t>
                      </a:r>
                      <a:r>
                        <a:rPr lang="en-US" sz="900" b="0" dirty="0" smtClean="0"/>
                        <a:t>  </a:t>
                      </a:r>
                      <a:r>
                        <a:rPr lang="en-US" sz="900" dirty="0" smtClean="0"/>
                        <a:t>These CR questions </a:t>
                      </a:r>
                      <a:r>
                        <a:rPr lang="en-US" sz="900" b="1" u="sng" dirty="0" smtClean="0">
                          <a:solidFill>
                            <a:srgbClr val="C00000"/>
                          </a:solidFill>
                        </a:rPr>
                        <a:t>are scored</a:t>
                      </a:r>
                      <a:r>
                        <a:rPr lang="en-US" sz="900" b="1" dirty="0" smtClean="0">
                          <a:solidFill>
                            <a:srgbClr val="C00000"/>
                          </a:solidFill>
                        </a:rPr>
                        <a:t> </a:t>
                      </a:r>
                      <a:r>
                        <a:rPr lang="en-US" sz="900" dirty="0" smtClean="0"/>
                        <a:t>using the SBAC Research Rubrics rather than reading</a:t>
                      </a:r>
                      <a:r>
                        <a:rPr lang="en-US" sz="900" baseline="0" dirty="0" smtClean="0"/>
                        <a:t> </a:t>
                      </a:r>
                      <a:r>
                        <a:rPr lang="en-US" sz="900" dirty="0" smtClean="0"/>
                        <a:t>response rubrics. </a:t>
                      </a:r>
                      <a:endParaRPr lang="en-US" sz="900" b="1" u="sng" baseline="0" dirty="0" smtClean="0">
                        <a:solidFill>
                          <a:srgbClr val="C00000"/>
                        </a:solidFill>
                      </a:endParaRPr>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itchFamily="34" charset="0"/>
                        <a:buChar char="•"/>
                      </a:pPr>
                      <a:r>
                        <a:rPr lang="en-US" sz="1000" dirty="0" smtClean="0"/>
                        <a:t> Class</a:t>
                      </a:r>
                      <a:r>
                        <a:rPr lang="en-US" sz="1000" baseline="0" dirty="0" smtClean="0"/>
                        <a:t> Activity</a:t>
                      </a:r>
                      <a:endParaRPr lang="en-US" sz="1000" dirty="0" smtClean="0"/>
                    </a:p>
                    <a:p>
                      <a:pPr>
                        <a:buFont typeface="Arial" pitchFamily="34" charset="0"/>
                        <a:buChar char="•"/>
                      </a:pPr>
                      <a:r>
                        <a:rPr lang="en-US" sz="1000" dirty="0" smtClean="0"/>
                        <a:t>     Plan your essay</a:t>
                      </a:r>
                      <a:r>
                        <a:rPr lang="en-US" sz="1000" baseline="0" dirty="0" smtClean="0"/>
                        <a:t> (brainstorming -pre-writing).</a:t>
                      </a:r>
                      <a:endParaRPr lang="en-US" sz="1000" b="1" u="sng" dirty="0" smtClean="0"/>
                    </a:p>
                    <a:p>
                      <a:pPr>
                        <a:buFont typeface="Arial" pitchFamily="34" charset="0"/>
                        <a:buChar char="•"/>
                      </a:pPr>
                      <a:r>
                        <a:rPr lang="en-US" sz="1000" baseline="0" dirty="0" smtClean="0"/>
                        <a:t>     </a:t>
                      </a:r>
                      <a:r>
                        <a:rPr lang="en-US" sz="1000" dirty="0" smtClean="0"/>
                        <a:t>Write,</a:t>
                      </a:r>
                      <a:r>
                        <a:rPr lang="en-US" sz="1000" baseline="0" dirty="0" smtClean="0"/>
                        <a:t> Revise and Edit (W.5)</a:t>
                      </a:r>
                    </a:p>
                    <a:p>
                      <a:pPr>
                        <a:buFont typeface="Arial" pitchFamily="34" charset="0"/>
                        <a:buChar char="•"/>
                      </a:pPr>
                      <a:r>
                        <a:rPr lang="en-US" sz="1000" b="1" u="none" dirty="0" smtClean="0"/>
                        <a:t>     </a:t>
                      </a:r>
                      <a:r>
                        <a:rPr lang="en-US" sz="1000" b="1" u="sng" dirty="0" smtClean="0">
                          <a:solidFill>
                            <a:srgbClr val="C00000"/>
                          </a:solidFill>
                        </a:rPr>
                        <a:t>Writing a Full Composition or Speech </a:t>
                      </a: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n-US" sz="1000" b="1" u="sng" baseline="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n-US" sz="1000" b="1" u="sng" baseline="0" dirty="0" smtClean="0">
                          <a:solidFill>
                            <a:srgbClr val="002060"/>
                          </a:solidFill>
                        </a:rPr>
                        <a:t>Components of Part 2</a:t>
                      </a:r>
                    </a:p>
                    <a:p>
                      <a:pPr>
                        <a:buFont typeface="Arial" pitchFamily="34" charset="0"/>
                        <a:buNone/>
                      </a:pPr>
                      <a:r>
                        <a:rPr lang="en-US" sz="900" b="1" i="0" u="sng" dirty="0" smtClean="0">
                          <a:solidFill>
                            <a:srgbClr val="002060"/>
                          </a:solidFill>
                          <a:effectLst/>
                        </a:rPr>
                        <a:t>Planning</a:t>
                      </a:r>
                      <a:endParaRPr lang="en-US" sz="900" dirty="0" smtClean="0">
                        <a:solidFill>
                          <a:srgbClr val="C00000"/>
                        </a:solidFill>
                      </a:endParaRPr>
                    </a:p>
                    <a:p>
                      <a:pPr marL="171450" indent="0">
                        <a:buFont typeface="Arial" pitchFamily="34" charset="0"/>
                        <a:buNone/>
                      </a:pPr>
                      <a:r>
                        <a:rPr lang="en-US" sz="900" dirty="0" smtClean="0">
                          <a:solidFill>
                            <a:schemeClr val="tx1"/>
                          </a:solidFill>
                        </a:rPr>
                        <a:t>Students review notes and sources</a:t>
                      </a:r>
                      <a:r>
                        <a:rPr lang="en-US" sz="900" baseline="0" dirty="0" smtClean="0">
                          <a:solidFill>
                            <a:schemeClr val="tx1"/>
                          </a:solidFill>
                        </a:rPr>
                        <a:t> and plan their  composition.</a:t>
                      </a:r>
                      <a:endParaRPr lang="en-US" sz="900" dirty="0" smtClean="0">
                        <a:solidFill>
                          <a:srgbClr val="C00000"/>
                        </a:solidFill>
                      </a:endParaRPr>
                    </a:p>
                    <a:p>
                      <a:pPr>
                        <a:buFont typeface="Arial" pitchFamily="34" charset="0"/>
                        <a:buNone/>
                      </a:pPr>
                      <a:r>
                        <a:rPr lang="en-US" sz="900" b="1" u="sng" dirty="0" smtClean="0">
                          <a:solidFill>
                            <a:srgbClr val="002060"/>
                          </a:solidFill>
                        </a:rPr>
                        <a:t>Write, Revise and Edit</a:t>
                      </a:r>
                    </a:p>
                    <a:p>
                      <a:pPr>
                        <a:buFont typeface="Arial" pitchFamily="34" charset="0"/>
                        <a:buNone/>
                      </a:pPr>
                      <a:r>
                        <a:rPr lang="en-US" sz="900" b="0" u="none" baseline="0" dirty="0" smtClean="0">
                          <a:solidFill>
                            <a:srgbClr val="002060"/>
                          </a:solidFill>
                        </a:rPr>
                        <a:t>       </a:t>
                      </a:r>
                      <a:r>
                        <a:rPr lang="en-US" sz="900" b="0" u="none" dirty="0" smtClean="0">
                          <a:solidFill>
                            <a:schemeClr val="tx1"/>
                          </a:solidFill>
                        </a:rPr>
                        <a:t>Students</a:t>
                      </a:r>
                      <a:r>
                        <a:rPr lang="en-US" sz="900" b="0" u="none" baseline="0" dirty="0" smtClean="0">
                          <a:solidFill>
                            <a:schemeClr val="tx1"/>
                          </a:solidFill>
                        </a:rPr>
                        <a:t> draft, write, revise and edit their writing.</a:t>
                      </a:r>
                    </a:p>
                    <a:p>
                      <a:pPr marL="171450" indent="0">
                        <a:buFont typeface="Arial" pitchFamily="34" charset="0"/>
                        <a:buNone/>
                      </a:pPr>
                      <a:r>
                        <a:rPr lang="en-US" sz="900" b="0" u="none" baseline="0" dirty="0" smtClean="0">
                          <a:solidFill>
                            <a:schemeClr val="tx1"/>
                          </a:solidFill>
                        </a:rPr>
                        <a:t>Word processing tools should be available for spell    check (but no grammar check).</a:t>
                      </a:r>
                      <a:endParaRPr lang="en-US" sz="900" b="1" u="sng" baseline="0" dirty="0" smtClean="0">
                        <a:solidFill>
                          <a:srgbClr val="002060"/>
                        </a:solidFill>
                      </a:endParaRPr>
                    </a:p>
                    <a:p>
                      <a:pPr marL="171450" marR="0" lvl="0" indent="0" algn="l" defTabSz="1018809" rtl="0" eaLnBrk="1" fontAlgn="auto" latinLnBrk="0" hangingPunct="1">
                        <a:lnSpc>
                          <a:spcPct val="100000"/>
                        </a:lnSpc>
                        <a:spcBef>
                          <a:spcPts val="0"/>
                        </a:spcBef>
                        <a:spcAft>
                          <a:spcPts val="0"/>
                        </a:spcAft>
                        <a:buClrTx/>
                        <a:buSzTx/>
                        <a:buFont typeface="Arial" pitchFamily="34" charset="0"/>
                        <a:buNone/>
                        <a:tabLst/>
                        <a:defRPr/>
                      </a:pPr>
                      <a:r>
                        <a:rPr kumimoji="0" lang="en-US" sz="900" b="0" i="0" u="none" strike="noStrike" kern="1200" cap="none" spc="0" normalizeH="0" baseline="0" noProof="0" dirty="0" smtClean="0">
                          <a:ln>
                            <a:noFill/>
                          </a:ln>
                          <a:solidFill>
                            <a:prstClr val="black"/>
                          </a:solidFill>
                          <a:effectLst/>
                          <a:uLnTx/>
                          <a:uFillTx/>
                          <a:latin typeface="+mn-lt"/>
                          <a:ea typeface="Calibri"/>
                          <a:cs typeface="Calibri"/>
                        </a:rPr>
                        <a:t>This protocol focuses on the key elements of </a:t>
                      </a:r>
                      <a:r>
                        <a:rPr kumimoji="0" lang="en-US" sz="900" b="1" i="0" u="none" strike="noStrike" kern="1200" cap="none" spc="0" normalizeH="0" baseline="0" noProof="0" dirty="0" smtClean="0">
                          <a:ln>
                            <a:noFill/>
                          </a:ln>
                          <a:solidFill>
                            <a:prstClr val="black"/>
                          </a:solidFill>
                          <a:effectLst/>
                          <a:uLnTx/>
                          <a:uFillTx/>
                          <a:latin typeface="+mn-lt"/>
                          <a:ea typeface="Calibri"/>
                          <a:cs typeface="Calibri"/>
                        </a:rPr>
                        <a:t>writing opinion pieces:</a:t>
                      </a:r>
                      <a:endParaRPr kumimoji="0" lang="en-US" sz="900" b="1" i="0" u="none" strike="noStrike" kern="1200" cap="none" spc="0" normalizeH="0" baseline="0" noProof="0" dirty="0" smtClean="0">
                        <a:ln>
                          <a:noFill/>
                        </a:ln>
                        <a:solidFill>
                          <a:prstClr val="black"/>
                        </a:solidFill>
                        <a:effectLst/>
                        <a:uLnTx/>
                        <a:uFillTx/>
                        <a:latin typeface="+mn-lt"/>
                        <a:ea typeface="Calibri"/>
                        <a:cs typeface="Times New Roman"/>
                      </a:endParaRP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Statement of Purpose/Focus: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 clearly state your opinion?  Do you stay on topic?</a:t>
                      </a:r>
                      <a:endParaRPr kumimoji="0" lang="en-US" sz="900" b="1" i="0" u="none" strike="noStrike" kern="1200" cap="none" spc="0" normalizeH="0" baseline="0" noProof="0" dirty="0" smtClean="0">
                        <a:ln>
                          <a:noFill/>
                        </a:ln>
                        <a:solidFill>
                          <a:prstClr val="black"/>
                        </a:solidFill>
                        <a:effectLst/>
                        <a:uLnTx/>
                        <a:uFillTx/>
                        <a:latin typeface="+mn-lt"/>
                        <a:ea typeface="Calibri"/>
                        <a:cs typeface="Times New Roman"/>
                      </a:endParaRP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Organization: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your ideas flow logically from the introduction to conclusion?  Do you use effective transitions?</a:t>
                      </a: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Elaboration of Evidence: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 provide evidence from sources about your opinions and elaborate with specific information?</a:t>
                      </a: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Language and Vocabulary: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 express your ideas effectively?  Do you use precise language that is appropriate for your audience and purpose?</a:t>
                      </a: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Conventions: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 use punctuation, capitalization and spelling correctly?</a:t>
                      </a:r>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693784" y="9068709"/>
            <a:ext cx="6477000" cy="527053"/>
          </a:xfrm>
          <a:prstGeom prst="rect">
            <a:avLst/>
          </a:prstGeom>
        </p:spPr>
        <p:txBody>
          <a:bodyPr wrap="square" lIns="91433" tIns="45717" rIns="91433" bIns="45717">
            <a:spAutoFit/>
          </a:bodyPr>
          <a:lstStyle/>
          <a:p>
            <a:r>
              <a:rPr lang="en-US" sz="900" b="1" dirty="0"/>
              <a:t>There are  NO Technology-enhanced Items/Tasks (TE) Note:  It is </a:t>
            </a:r>
            <a:r>
              <a:rPr lang="en-US" sz="900" b="1" i="1" u="sng" dirty="0"/>
              <a:t>highly recommended</a:t>
            </a:r>
            <a:r>
              <a:rPr lang="en-US" sz="900" b="1" i="1" dirty="0"/>
              <a:t> </a:t>
            </a:r>
            <a:r>
              <a:rPr lang="en-US" sz="900" b="1" dirty="0"/>
              <a:t>that students have experiences with the following types of tasks from various on-line instructional practice sites, as they are not on the HSD Elementary Assessments: </a:t>
            </a:r>
            <a:r>
              <a:rPr lang="en-US" sz="900" i="1" dirty="0"/>
              <a:t>reordering text, selecting and changing text, selecting text, and selecting from drop-down menu</a:t>
            </a:r>
          </a:p>
        </p:txBody>
      </p:sp>
    </p:spTree>
    <p:extLst>
      <p:ext uri="{BB962C8B-B14F-4D97-AF65-F5344CB8AC3E}">
        <p14:creationId xmlns:p14="http://schemas.microsoft.com/office/powerpoint/2010/main" val="42869822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4422</TotalTime>
  <Words>16697</Words>
  <Application>Microsoft Office PowerPoint</Application>
  <PresentationFormat>Custom</PresentationFormat>
  <Paragraphs>1945</Paragraphs>
  <Slides>50</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50</vt:i4>
      </vt:variant>
    </vt:vector>
  </HeadingPairs>
  <TitlesOfParts>
    <vt:vector size="61" baseType="lpstr">
      <vt:lpstr>Arial</vt:lpstr>
      <vt:lpstr>Bookman Old Style</vt:lpstr>
      <vt:lpstr>Calibri</vt:lpstr>
      <vt:lpstr>Comic Sans MS</vt:lpstr>
      <vt:lpstr>GillSansMT</vt:lpstr>
      <vt:lpstr>Helvetica</vt:lpstr>
      <vt:lpstr>Lato Light</vt:lpstr>
      <vt:lpstr>Lucida Handwriting</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443</cp:revision>
  <cp:lastPrinted>2015-04-13T22:33:53Z</cp:lastPrinted>
  <dcterms:created xsi:type="dcterms:W3CDTF">2014-06-19T22:41:39Z</dcterms:created>
  <dcterms:modified xsi:type="dcterms:W3CDTF">2016-04-22T18:41:13Z</dcterms:modified>
</cp:coreProperties>
</file>