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6"/>
  </p:notesMasterIdLst>
  <p:handoutMasterIdLst>
    <p:handoutMasterId r:id="rId47"/>
  </p:handoutMasterIdLst>
  <p:sldIdLst>
    <p:sldId id="520" r:id="rId2"/>
    <p:sldId id="521" r:id="rId3"/>
    <p:sldId id="549" r:id="rId4"/>
    <p:sldId id="522" r:id="rId5"/>
    <p:sldId id="426" r:id="rId6"/>
    <p:sldId id="523" r:id="rId7"/>
    <p:sldId id="524" r:id="rId8"/>
    <p:sldId id="550" r:id="rId9"/>
    <p:sldId id="551" r:id="rId10"/>
    <p:sldId id="438" r:id="rId11"/>
    <p:sldId id="548" r:id="rId12"/>
    <p:sldId id="546" r:id="rId13"/>
    <p:sldId id="493" r:id="rId14"/>
    <p:sldId id="525" r:id="rId15"/>
    <p:sldId id="495" r:id="rId16"/>
    <p:sldId id="526" r:id="rId17"/>
    <p:sldId id="527" r:id="rId18"/>
    <p:sldId id="528" r:id="rId19"/>
    <p:sldId id="431" r:id="rId20"/>
    <p:sldId id="529" r:id="rId21"/>
    <p:sldId id="530" r:id="rId22"/>
    <p:sldId id="531" r:id="rId23"/>
    <p:sldId id="503" r:id="rId24"/>
    <p:sldId id="532" r:id="rId25"/>
    <p:sldId id="480" r:id="rId26"/>
    <p:sldId id="481" r:id="rId27"/>
    <p:sldId id="482" r:id="rId28"/>
    <p:sldId id="534" r:id="rId29"/>
    <p:sldId id="547" r:id="rId30"/>
    <p:sldId id="536" r:id="rId31"/>
    <p:sldId id="538" r:id="rId32"/>
    <p:sldId id="539" r:id="rId33"/>
    <p:sldId id="467" r:id="rId34"/>
    <p:sldId id="540" r:id="rId35"/>
    <p:sldId id="474" r:id="rId36"/>
    <p:sldId id="541" r:id="rId37"/>
    <p:sldId id="542" r:id="rId38"/>
    <p:sldId id="543" r:id="rId39"/>
    <p:sldId id="544" r:id="rId40"/>
    <p:sldId id="437" r:id="rId41"/>
    <p:sldId id="414" r:id="rId42"/>
    <p:sldId id="415" r:id="rId43"/>
    <p:sldId id="302" r:id="rId44"/>
    <p:sldId id="464" r:id="rId45"/>
  </p:sldIdLst>
  <p:sldSz cx="7772400" cy="10058400"/>
  <p:notesSz cx="7010400" cy="9296400"/>
  <p:defaultTextStyle>
    <a:defPPr>
      <a:defRPr lang="en-US"/>
    </a:defPPr>
    <a:lvl1pPr marL="0" algn="l" defTabSz="1018809" rtl="0" eaLnBrk="1" latinLnBrk="0" hangingPunct="1">
      <a:defRPr sz="2000" kern="1200">
        <a:solidFill>
          <a:schemeClr val="tx1"/>
        </a:solidFill>
        <a:latin typeface="+mn-lt"/>
        <a:ea typeface="+mn-ea"/>
        <a:cs typeface="+mn-cs"/>
      </a:defRPr>
    </a:lvl1pPr>
    <a:lvl2pPr marL="509405" algn="l" defTabSz="1018809" rtl="0" eaLnBrk="1" latinLnBrk="0" hangingPunct="1">
      <a:defRPr sz="2000" kern="1200">
        <a:solidFill>
          <a:schemeClr val="tx1"/>
        </a:solidFill>
        <a:latin typeface="+mn-lt"/>
        <a:ea typeface="+mn-ea"/>
        <a:cs typeface="+mn-cs"/>
      </a:defRPr>
    </a:lvl2pPr>
    <a:lvl3pPr marL="1018809" algn="l" defTabSz="1018809" rtl="0" eaLnBrk="1" latinLnBrk="0" hangingPunct="1">
      <a:defRPr sz="2000" kern="1200">
        <a:solidFill>
          <a:schemeClr val="tx1"/>
        </a:solidFill>
        <a:latin typeface="+mn-lt"/>
        <a:ea typeface="+mn-ea"/>
        <a:cs typeface="+mn-cs"/>
      </a:defRPr>
    </a:lvl3pPr>
    <a:lvl4pPr marL="1528214" algn="l" defTabSz="1018809" rtl="0" eaLnBrk="1" latinLnBrk="0" hangingPunct="1">
      <a:defRPr sz="2000" kern="1200">
        <a:solidFill>
          <a:schemeClr val="tx1"/>
        </a:solidFill>
        <a:latin typeface="+mn-lt"/>
        <a:ea typeface="+mn-ea"/>
        <a:cs typeface="+mn-cs"/>
      </a:defRPr>
    </a:lvl4pPr>
    <a:lvl5pPr marL="2037618" algn="l" defTabSz="1018809" rtl="0" eaLnBrk="1" latinLnBrk="0" hangingPunct="1">
      <a:defRPr sz="2000" kern="1200">
        <a:solidFill>
          <a:schemeClr val="tx1"/>
        </a:solidFill>
        <a:latin typeface="+mn-lt"/>
        <a:ea typeface="+mn-ea"/>
        <a:cs typeface="+mn-cs"/>
      </a:defRPr>
    </a:lvl5pPr>
    <a:lvl6pPr marL="2547024" algn="l" defTabSz="1018809" rtl="0" eaLnBrk="1" latinLnBrk="0" hangingPunct="1">
      <a:defRPr sz="2000" kern="1200">
        <a:solidFill>
          <a:schemeClr val="tx1"/>
        </a:solidFill>
        <a:latin typeface="+mn-lt"/>
        <a:ea typeface="+mn-ea"/>
        <a:cs typeface="+mn-cs"/>
      </a:defRPr>
    </a:lvl6pPr>
    <a:lvl7pPr marL="3056428" algn="l" defTabSz="1018809" rtl="0" eaLnBrk="1" latinLnBrk="0" hangingPunct="1">
      <a:defRPr sz="2000" kern="1200">
        <a:solidFill>
          <a:schemeClr val="tx1"/>
        </a:solidFill>
        <a:latin typeface="+mn-lt"/>
        <a:ea typeface="+mn-ea"/>
        <a:cs typeface="+mn-cs"/>
      </a:defRPr>
    </a:lvl7pPr>
    <a:lvl8pPr marL="3565833" algn="l" defTabSz="1018809" rtl="0" eaLnBrk="1" latinLnBrk="0" hangingPunct="1">
      <a:defRPr sz="2000" kern="1200">
        <a:solidFill>
          <a:schemeClr val="tx1"/>
        </a:solidFill>
        <a:latin typeface="+mn-lt"/>
        <a:ea typeface="+mn-ea"/>
        <a:cs typeface="+mn-cs"/>
      </a:defRPr>
    </a:lvl8pPr>
    <a:lvl9pPr marL="4075237" algn="l" defTabSz="1018809"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38" autoAdjust="0"/>
    <p:restoredTop sz="99103" autoAdjust="0"/>
  </p:normalViewPr>
  <p:slideViewPr>
    <p:cSldViewPr>
      <p:cViewPr varScale="1">
        <p:scale>
          <a:sx n="72" d="100"/>
          <a:sy n="72" d="100"/>
        </p:scale>
        <p:origin x="2286" y="66"/>
      </p:cViewPr>
      <p:guideLst>
        <p:guide orient="horz" pos="3168"/>
        <p:guide pos="2448"/>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703BBA2A-8788-4E3E-B85C-043146DE5216}" type="datetimeFigureOut">
              <a:rPr lang="en-US" smtClean="0"/>
              <a:pPr/>
              <a:t>4/22/2016</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868E767E-EA66-4DAF-8CE1-1B8D3464DA28}" type="slidenum">
              <a:rPr lang="en-US" smtClean="0"/>
              <a:pPr/>
              <a:t>‹#›</a:t>
            </a:fld>
            <a:endParaRPr lang="en-US" dirty="0"/>
          </a:p>
        </p:txBody>
      </p:sp>
    </p:spTree>
    <p:extLst>
      <p:ext uri="{BB962C8B-B14F-4D97-AF65-F5344CB8AC3E}">
        <p14:creationId xmlns:p14="http://schemas.microsoft.com/office/powerpoint/2010/main" val="30431664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5812E32-FA1A-4F4E-BBE4-59F7E9A50687}" type="datetimeFigureOut">
              <a:rPr lang="en-US" smtClean="0"/>
              <a:pPr/>
              <a:t>4/22/2016</a:t>
            </a:fld>
            <a:endParaRPr lang="en-US" dirty="0"/>
          </a:p>
        </p:txBody>
      </p:sp>
      <p:sp>
        <p:nvSpPr>
          <p:cNvPr id="4" name="Slide Image Placeholder 3"/>
          <p:cNvSpPr>
            <a:spLocks noGrp="1" noRot="1" noChangeAspect="1"/>
          </p:cNvSpPr>
          <p:nvPr>
            <p:ph type="sldImg" idx="2"/>
          </p:nvPr>
        </p:nvSpPr>
        <p:spPr>
          <a:xfrm>
            <a:off x="2159000" y="696913"/>
            <a:ext cx="26924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3EF0EC3-FE0B-4500-8F04-EC8B20A7C129}" type="slidenum">
              <a:rPr lang="en-US" smtClean="0"/>
              <a:pPr/>
              <a:t>‹#›</a:t>
            </a:fld>
            <a:endParaRPr lang="en-US" dirty="0"/>
          </a:p>
        </p:txBody>
      </p:sp>
    </p:spTree>
    <p:extLst>
      <p:ext uri="{BB962C8B-B14F-4D97-AF65-F5344CB8AC3E}">
        <p14:creationId xmlns:p14="http://schemas.microsoft.com/office/powerpoint/2010/main" val="4131208749"/>
      </p:ext>
    </p:extLst>
  </p:cSld>
  <p:clrMap bg1="lt1" tx1="dk1" bg2="lt2" tx2="dk2" accent1="accent1" accent2="accent2" accent3="accent3" accent4="accent4" accent5="accent5" accent6="accent6" hlink="hlink" folHlink="folHlink"/>
  <p:notesStyle>
    <a:lvl1pPr marL="0" algn="l" defTabSz="1018809" rtl="0" eaLnBrk="1" latinLnBrk="0" hangingPunct="1">
      <a:defRPr sz="1400" kern="1200">
        <a:solidFill>
          <a:schemeClr val="tx1"/>
        </a:solidFill>
        <a:latin typeface="+mn-lt"/>
        <a:ea typeface="+mn-ea"/>
        <a:cs typeface="+mn-cs"/>
      </a:defRPr>
    </a:lvl1pPr>
    <a:lvl2pPr marL="509405" algn="l" defTabSz="1018809" rtl="0" eaLnBrk="1" latinLnBrk="0" hangingPunct="1">
      <a:defRPr sz="1400" kern="1200">
        <a:solidFill>
          <a:schemeClr val="tx1"/>
        </a:solidFill>
        <a:latin typeface="+mn-lt"/>
        <a:ea typeface="+mn-ea"/>
        <a:cs typeface="+mn-cs"/>
      </a:defRPr>
    </a:lvl2pPr>
    <a:lvl3pPr marL="1018809" algn="l" defTabSz="1018809" rtl="0" eaLnBrk="1" latinLnBrk="0" hangingPunct="1">
      <a:defRPr sz="1400" kern="1200">
        <a:solidFill>
          <a:schemeClr val="tx1"/>
        </a:solidFill>
        <a:latin typeface="+mn-lt"/>
        <a:ea typeface="+mn-ea"/>
        <a:cs typeface="+mn-cs"/>
      </a:defRPr>
    </a:lvl3pPr>
    <a:lvl4pPr marL="1528214" algn="l" defTabSz="1018809" rtl="0" eaLnBrk="1" latinLnBrk="0" hangingPunct="1">
      <a:defRPr sz="1400" kern="1200">
        <a:solidFill>
          <a:schemeClr val="tx1"/>
        </a:solidFill>
        <a:latin typeface="+mn-lt"/>
        <a:ea typeface="+mn-ea"/>
        <a:cs typeface="+mn-cs"/>
      </a:defRPr>
    </a:lvl4pPr>
    <a:lvl5pPr marL="2037618" algn="l" defTabSz="1018809" rtl="0" eaLnBrk="1" latinLnBrk="0" hangingPunct="1">
      <a:defRPr sz="1400" kern="1200">
        <a:solidFill>
          <a:schemeClr val="tx1"/>
        </a:solidFill>
        <a:latin typeface="+mn-lt"/>
        <a:ea typeface="+mn-ea"/>
        <a:cs typeface="+mn-cs"/>
      </a:defRPr>
    </a:lvl5pPr>
    <a:lvl6pPr marL="2547024" algn="l" defTabSz="1018809" rtl="0" eaLnBrk="1" latinLnBrk="0" hangingPunct="1">
      <a:defRPr sz="1400" kern="1200">
        <a:solidFill>
          <a:schemeClr val="tx1"/>
        </a:solidFill>
        <a:latin typeface="+mn-lt"/>
        <a:ea typeface="+mn-ea"/>
        <a:cs typeface="+mn-cs"/>
      </a:defRPr>
    </a:lvl6pPr>
    <a:lvl7pPr marL="3056428" algn="l" defTabSz="1018809" rtl="0" eaLnBrk="1" latinLnBrk="0" hangingPunct="1">
      <a:defRPr sz="1400" kern="1200">
        <a:solidFill>
          <a:schemeClr val="tx1"/>
        </a:solidFill>
        <a:latin typeface="+mn-lt"/>
        <a:ea typeface="+mn-ea"/>
        <a:cs typeface="+mn-cs"/>
      </a:defRPr>
    </a:lvl7pPr>
    <a:lvl8pPr marL="3565833" algn="l" defTabSz="1018809" rtl="0" eaLnBrk="1" latinLnBrk="0" hangingPunct="1">
      <a:defRPr sz="1400" kern="1200">
        <a:solidFill>
          <a:schemeClr val="tx1"/>
        </a:solidFill>
        <a:latin typeface="+mn-lt"/>
        <a:ea typeface="+mn-ea"/>
        <a:cs typeface="+mn-cs"/>
      </a:defRPr>
    </a:lvl8pPr>
    <a:lvl9pPr marL="4075237" algn="l" defTabSz="1018809"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endParaRPr/>
          </a:p>
        </p:txBody>
      </p:sp>
      <p:sp>
        <p:nvSpPr>
          <p:cNvPr id="114" name="Shape 114"/>
          <p:cNvSpPr>
            <a:spLocks noGrp="1" noRot="1" noChangeAspect="1"/>
          </p:cNvSpPr>
          <p:nvPr>
            <p:ph type="sldImg" idx="2"/>
          </p:nvPr>
        </p:nvSpPr>
        <p:spPr>
          <a:xfrm>
            <a:off x="2159000" y="696913"/>
            <a:ext cx="26924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0054215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28</a:t>
            </a:fld>
            <a:endParaRPr lang="en-US" dirty="0"/>
          </a:p>
        </p:txBody>
      </p:sp>
    </p:spTree>
    <p:extLst>
      <p:ext uri="{BB962C8B-B14F-4D97-AF65-F5344CB8AC3E}">
        <p14:creationId xmlns:p14="http://schemas.microsoft.com/office/powerpoint/2010/main" val="41370486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31</a:t>
            </a:fld>
            <a:endParaRPr lang="en-US" dirty="0"/>
          </a:p>
        </p:txBody>
      </p:sp>
    </p:spTree>
    <p:extLst>
      <p:ext uri="{BB962C8B-B14F-4D97-AF65-F5344CB8AC3E}">
        <p14:creationId xmlns:p14="http://schemas.microsoft.com/office/powerpoint/2010/main" val="29648157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6"/>
            <a:ext cx="6606540" cy="21560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09405" indent="0" algn="ctr">
              <a:buNone/>
              <a:defRPr>
                <a:solidFill>
                  <a:schemeClr val="tx1">
                    <a:tint val="75000"/>
                  </a:schemeClr>
                </a:solidFill>
              </a:defRPr>
            </a:lvl2pPr>
            <a:lvl3pPr marL="1018809" indent="0" algn="ctr">
              <a:buNone/>
              <a:defRPr>
                <a:solidFill>
                  <a:schemeClr val="tx1">
                    <a:tint val="75000"/>
                  </a:schemeClr>
                </a:solidFill>
              </a:defRPr>
            </a:lvl3pPr>
            <a:lvl4pPr marL="1528214" indent="0" algn="ctr">
              <a:buNone/>
              <a:defRPr>
                <a:solidFill>
                  <a:schemeClr val="tx1">
                    <a:tint val="75000"/>
                  </a:schemeClr>
                </a:solidFill>
              </a:defRPr>
            </a:lvl4pPr>
            <a:lvl5pPr marL="2037618" indent="0" algn="ctr">
              <a:buNone/>
              <a:defRPr>
                <a:solidFill>
                  <a:schemeClr val="tx1">
                    <a:tint val="75000"/>
                  </a:schemeClr>
                </a:solidFill>
              </a:defRPr>
            </a:lvl5pPr>
            <a:lvl6pPr marL="2547024" indent="0" algn="ctr">
              <a:buNone/>
              <a:defRPr>
                <a:solidFill>
                  <a:schemeClr val="tx1">
                    <a:tint val="75000"/>
                  </a:schemeClr>
                </a:solidFill>
              </a:defRPr>
            </a:lvl6pPr>
            <a:lvl7pPr marL="3056428" indent="0" algn="ctr">
              <a:buNone/>
              <a:defRPr>
                <a:solidFill>
                  <a:schemeClr val="tx1">
                    <a:tint val="75000"/>
                  </a:schemeClr>
                </a:solidFill>
              </a:defRPr>
            </a:lvl7pPr>
            <a:lvl8pPr marL="3565833" indent="0" algn="ctr">
              <a:buNone/>
              <a:defRPr>
                <a:solidFill>
                  <a:schemeClr val="tx1">
                    <a:tint val="75000"/>
                  </a:schemeClr>
                </a:solidFill>
              </a:defRPr>
            </a:lvl8pPr>
            <a:lvl9pPr marL="4075237"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23ABC3-F9D5-41E6-920C-361B5D1D5261}" type="datetime1">
              <a:rPr lang="en-US" smtClean="0"/>
              <a:pPr/>
              <a:t>4/22/2016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239000" y="9601200"/>
            <a:ext cx="533400" cy="457200"/>
          </a:xfrm>
        </p:spPr>
        <p:txBody>
          <a:bodyPr/>
          <a:lstStyle>
            <a:lvl1pPr>
              <a:defRPr sz="1200"/>
            </a:lvl1p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1539423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C7A764-92AC-498C-A948-6B40651C68CD}" type="datetime1">
              <a:rPr lang="en-US" smtClean="0"/>
              <a:pPr/>
              <a:t>4/22/2016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832023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26242" y="537847"/>
            <a:ext cx="1311594" cy="114414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1465" y="537847"/>
            <a:ext cx="3805239" cy="114414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569223-152C-48B7-829B-A8B733C6AC0A}" type="datetime1">
              <a:rPr lang="en-US" smtClean="0"/>
              <a:pPr/>
              <a:t>4/22/2016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1721848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a:xfrm>
            <a:off x="7162800" y="9601200"/>
            <a:ext cx="609600" cy="457200"/>
          </a:xfrm>
        </p:spPr>
        <p:txBody>
          <a:bodyPr/>
          <a:lstStyle>
            <a:lvl1pPr algn="r">
              <a:defRPr sz="1200"/>
            </a:lvl1pPr>
          </a:lstStyle>
          <a:p>
            <a:fld id="{F177B04D-AEB5-43ED-B9BA-B3D1EC9C9067}" type="slidenum">
              <a:rPr lang="en-US" smtClean="0"/>
              <a:pPr/>
              <a:t>‹#›</a:t>
            </a:fld>
            <a:endParaRPr lang="en-US" dirty="0"/>
          </a:p>
        </p:txBody>
      </p:sp>
      <p:sp>
        <p:nvSpPr>
          <p:cNvPr id="7" name="Rectangle 6"/>
          <p:cNvSpPr/>
          <p:nvPr userDrawn="1"/>
        </p:nvSpPr>
        <p:spPr>
          <a:xfrm>
            <a:off x="3481388" y="9662207"/>
            <a:ext cx="3886200" cy="241824"/>
          </a:xfrm>
          <a:prstGeom prst="rect">
            <a:avLst/>
          </a:prstGeom>
        </p:spPr>
        <p:txBody>
          <a:bodyPr lIns="96378" tIns="48189" rIns="96378" bIns="48189">
            <a:spAutoFit/>
          </a:bodyPr>
          <a:lstStyle/>
          <a:p>
            <a:r>
              <a:rPr lang="en-US" sz="900" kern="1200" dirty="0" smtClean="0">
                <a:solidFill>
                  <a:schemeClr val="tx1"/>
                </a:solidFill>
                <a:latin typeface="+mn-lt"/>
                <a:ea typeface="+mn-ea"/>
                <a:cs typeface="+mn-cs"/>
              </a:rPr>
              <a:t>Rev. Control:  07/02/ 2015 HSD – OSP ,</a:t>
            </a:r>
            <a:r>
              <a:rPr lang="en-US" sz="900" kern="1200" baseline="0" dirty="0" smtClean="0">
                <a:solidFill>
                  <a:schemeClr val="tx1"/>
                </a:solidFill>
                <a:latin typeface="+mn-lt"/>
                <a:ea typeface="+mn-ea"/>
                <a:cs typeface="+mn-cs"/>
              </a:rPr>
              <a:t> Jill Russo, </a:t>
            </a:r>
            <a:r>
              <a:rPr lang="en-US" sz="900" kern="1200" dirty="0" smtClean="0">
                <a:solidFill>
                  <a:schemeClr val="tx1"/>
                </a:solidFill>
                <a:latin typeface="+mn-lt"/>
                <a:ea typeface="+mn-ea"/>
                <a:cs typeface="+mn-cs"/>
              </a:rPr>
              <a:t>Susan Richmond</a:t>
            </a:r>
            <a:endParaRPr lang="en-US" sz="900" dirty="0"/>
          </a:p>
        </p:txBody>
      </p:sp>
    </p:spTree>
    <p:extLst>
      <p:ext uri="{BB962C8B-B14F-4D97-AF65-F5344CB8AC3E}">
        <p14:creationId xmlns:p14="http://schemas.microsoft.com/office/powerpoint/2010/main" val="2201198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7" y="6463454"/>
            <a:ext cx="6606540" cy="1997710"/>
          </a:xfrm>
        </p:spPr>
        <p:txBody>
          <a:bodyPr anchor="t"/>
          <a:lstStyle>
            <a:lvl1pPr algn="l">
              <a:defRPr sz="4400" b="1" cap="all"/>
            </a:lvl1pPr>
          </a:lstStyle>
          <a:p>
            <a:r>
              <a:rPr lang="en-US" smtClean="0"/>
              <a:t>Click to edit Master title style</a:t>
            </a:r>
            <a:endParaRPr lang="en-US"/>
          </a:p>
        </p:txBody>
      </p:sp>
      <p:sp>
        <p:nvSpPr>
          <p:cNvPr id="3" name="Text Placeholder 2"/>
          <p:cNvSpPr>
            <a:spLocks noGrp="1"/>
          </p:cNvSpPr>
          <p:nvPr>
            <p:ph type="body" idx="1"/>
          </p:nvPr>
        </p:nvSpPr>
        <p:spPr>
          <a:xfrm>
            <a:off x="613967" y="4263182"/>
            <a:ext cx="6606540" cy="2200273"/>
          </a:xfrm>
        </p:spPr>
        <p:txBody>
          <a:bodyPr anchor="b"/>
          <a:lstStyle>
            <a:lvl1pPr marL="0" indent="0">
              <a:buNone/>
              <a:defRPr sz="2200">
                <a:solidFill>
                  <a:schemeClr val="tx1">
                    <a:tint val="75000"/>
                  </a:schemeClr>
                </a:solidFill>
              </a:defRPr>
            </a:lvl1pPr>
            <a:lvl2pPr marL="509405" indent="0">
              <a:buNone/>
              <a:defRPr sz="2000">
                <a:solidFill>
                  <a:schemeClr val="tx1">
                    <a:tint val="75000"/>
                  </a:schemeClr>
                </a:solidFill>
              </a:defRPr>
            </a:lvl2pPr>
            <a:lvl3pPr marL="1018809" indent="0">
              <a:buNone/>
              <a:defRPr sz="1800">
                <a:solidFill>
                  <a:schemeClr val="tx1">
                    <a:tint val="75000"/>
                  </a:schemeClr>
                </a:solidFill>
              </a:defRPr>
            </a:lvl3pPr>
            <a:lvl4pPr marL="1528214" indent="0">
              <a:buNone/>
              <a:defRPr sz="1600">
                <a:solidFill>
                  <a:schemeClr val="tx1">
                    <a:tint val="75000"/>
                  </a:schemeClr>
                </a:solidFill>
              </a:defRPr>
            </a:lvl4pPr>
            <a:lvl5pPr marL="2037618" indent="0">
              <a:buNone/>
              <a:defRPr sz="1600">
                <a:solidFill>
                  <a:schemeClr val="tx1">
                    <a:tint val="75000"/>
                  </a:schemeClr>
                </a:solidFill>
              </a:defRPr>
            </a:lvl5pPr>
            <a:lvl6pPr marL="2547024" indent="0">
              <a:buNone/>
              <a:defRPr sz="1600">
                <a:solidFill>
                  <a:schemeClr val="tx1">
                    <a:tint val="75000"/>
                  </a:schemeClr>
                </a:solidFill>
              </a:defRPr>
            </a:lvl6pPr>
            <a:lvl7pPr marL="3056428" indent="0">
              <a:buNone/>
              <a:defRPr sz="1600">
                <a:solidFill>
                  <a:schemeClr val="tx1">
                    <a:tint val="75000"/>
                  </a:schemeClr>
                </a:solidFill>
              </a:defRPr>
            </a:lvl7pPr>
            <a:lvl8pPr marL="3565833" indent="0">
              <a:buNone/>
              <a:defRPr sz="1600">
                <a:solidFill>
                  <a:schemeClr val="tx1">
                    <a:tint val="75000"/>
                  </a:schemeClr>
                </a:solidFill>
              </a:defRPr>
            </a:lvl8pPr>
            <a:lvl9pPr marL="4075237"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BEE7BD-3C42-46C4-A835-3E3BDF1AE10E}" type="datetime1">
              <a:rPr lang="en-US" smtClean="0"/>
              <a:pPr/>
              <a:t>4/22/2016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1830044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1466" y="3129280"/>
            <a:ext cx="2558415" cy="8849997"/>
          </a:xfrm>
        </p:spPr>
        <p:txBody>
          <a:bodyPr/>
          <a:lstStyle>
            <a:lvl1pPr>
              <a:defRPr sz="32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979421" y="3129280"/>
            <a:ext cx="2558415" cy="8849997"/>
          </a:xfrm>
        </p:spPr>
        <p:txBody>
          <a:bodyPr/>
          <a:lstStyle>
            <a:lvl1pPr>
              <a:defRPr sz="32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1C9F3C-5175-4E3A-98BB-AD089760102E}" type="datetime1">
              <a:rPr lang="en-US" smtClean="0"/>
              <a:pPr/>
              <a:t>4/22/2016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3798838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1" y="2251499"/>
            <a:ext cx="3434159" cy="938318"/>
          </a:xfrm>
        </p:spPr>
        <p:txBody>
          <a:bodyPr anchor="b"/>
          <a:lstStyle>
            <a:lvl1pPr marL="0" indent="0">
              <a:buNone/>
              <a:defRPr sz="2600" b="1"/>
            </a:lvl1pPr>
            <a:lvl2pPr marL="509405" indent="0">
              <a:buNone/>
              <a:defRPr sz="2200" b="1"/>
            </a:lvl2pPr>
            <a:lvl3pPr marL="1018809" indent="0">
              <a:buNone/>
              <a:defRPr sz="2000" b="1"/>
            </a:lvl3pPr>
            <a:lvl4pPr marL="1528214" indent="0">
              <a:buNone/>
              <a:defRPr sz="1800" b="1"/>
            </a:lvl4pPr>
            <a:lvl5pPr marL="2037618" indent="0">
              <a:buNone/>
              <a:defRPr sz="1800" b="1"/>
            </a:lvl5pPr>
            <a:lvl6pPr marL="2547024" indent="0">
              <a:buNone/>
              <a:defRPr sz="1800" b="1"/>
            </a:lvl6pPr>
            <a:lvl7pPr marL="3056428" indent="0">
              <a:buNone/>
              <a:defRPr sz="1800" b="1"/>
            </a:lvl7pPr>
            <a:lvl8pPr marL="3565833" indent="0">
              <a:buNone/>
              <a:defRPr sz="1800" b="1"/>
            </a:lvl8pPr>
            <a:lvl9pPr marL="4075237"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388621" y="3189817"/>
            <a:ext cx="3434159" cy="5795222"/>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600" b="1"/>
            </a:lvl1pPr>
            <a:lvl2pPr marL="509405" indent="0">
              <a:buNone/>
              <a:defRPr sz="2200" b="1"/>
            </a:lvl2pPr>
            <a:lvl3pPr marL="1018809" indent="0">
              <a:buNone/>
              <a:defRPr sz="2000" b="1"/>
            </a:lvl3pPr>
            <a:lvl4pPr marL="1528214" indent="0">
              <a:buNone/>
              <a:defRPr sz="1800" b="1"/>
            </a:lvl4pPr>
            <a:lvl5pPr marL="2037618" indent="0">
              <a:buNone/>
              <a:defRPr sz="1800" b="1"/>
            </a:lvl5pPr>
            <a:lvl6pPr marL="2547024" indent="0">
              <a:buNone/>
              <a:defRPr sz="1800" b="1"/>
            </a:lvl6pPr>
            <a:lvl7pPr marL="3056428" indent="0">
              <a:buNone/>
              <a:defRPr sz="1800" b="1"/>
            </a:lvl7pPr>
            <a:lvl8pPr marL="3565833" indent="0">
              <a:buNone/>
              <a:defRPr sz="1800" b="1"/>
            </a:lvl8pPr>
            <a:lvl9pPr marL="4075237"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C7CBA6-CA2A-4158-A07A-774E5EDEE07A}" type="datetime1">
              <a:rPr lang="en-US" smtClean="0"/>
              <a:pPr/>
              <a:t>4/22/2016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907518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2DE2B7-079F-4A3E-85C4-519141386CD3}" type="datetime1">
              <a:rPr lang="en-US" smtClean="0"/>
              <a:pPr/>
              <a:t>4/22/2016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3001148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8DBED1-8F41-4E2A-84FA-EC900252CBF6}" type="datetime1">
              <a:rPr lang="en-US" smtClean="0"/>
              <a:pPr/>
              <a:t>4/22/2016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389703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7" cy="170434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038793" y="400475"/>
            <a:ext cx="4344989" cy="8584567"/>
          </a:xfrm>
        </p:spPr>
        <p:txBody>
          <a:bodyPr/>
          <a:lstStyle>
            <a:lvl1pPr>
              <a:defRPr sz="3600"/>
            </a:lvl1pPr>
            <a:lvl2pPr>
              <a:defRPr sz="3200"/>
            </a:lvl2pPr>
            <a:lvl3pPr>
              <a:defRPr sz="26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0" y="2104815"/>
            <a:ext cx="2557067" cy="6880227"/>
          </a:xfrm>
        </p:spPr>
        <p:txBody>
          <a:bodyPr/>
          <a:lstStyle>
            <a:lvl1pPr marL="0" indent="0">
              <a:buNone/>
              <a:defRPr sz="1600"/>
            </a:lvl1pPr>
            <a:lvl2pPr marL="509405" indent="0">
              <a:buNone/>
              <a:defRPr sz="1400"/>
            </a:lvl2pPr>
            <a:lvl3pPr marL="1018809" indent="0">
              <a:buNone/>
              <a:defRPr sz="1200"/>
            </a:lvl3pPr>
            <a:lvl4pPr marL="1528214" indent="0">
              <a:buNone/>
              <a:defRPr sz="1100"/>
            </a:lvl4pPr>
            <a:lvl5pPr marL="2037618" indent="0">
              <a:buNone/>
              <a:defRPr sz="1100"/>
            </a:lvl5pPr>
            <a:lvl6pPr marL="2547024" indent="0">
              <a:buNone/>
              <a:defRPr sz="1100"/>
            </a:lvl6pPr>
            <a:lvl7pPr marL="3056428" indent="0">
              <a:buNone/>
              <a:defRPr sz="1100"/>
            </a:lvl7pPr>
            <a:lvl8pPr marL="3565833" indent="0">
              <a:buNone/>
              <a:defRPr sz="1100"/>
            </a:lvl8pPr>
            <a:lvl9pPr marL="4075237"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33E275-2333-457D-B231-ACDEC9BE2BD1}" type="datetime1">
              <a:rPr lang="en-US" smtClean="0"/>
              <a:pPr/>
              <a:t>4/22/2016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84392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4" y="7040880"/>
            <a:ext cx="4663440" cy="831217"/>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523444" y="898737"/>
            <a:ext cx="4663440" cy="6035040"/>
          </a:xfrm>
        </p:spPr>
        <p:txBody>
          <a:bodyPr/>
          <a:lstStyle>
            <a:lvl1pPr marL="0" indent="0">
              <a:buNone/>
              <a:defRPr sz="3600"/>
            </a:lvl1pPr>
            <a:lvl2pPr marL="509405" indent="0">
              <a:buNone/>
              <a:defRPr sz="3200"/>
            </a:lvl2pPr>
            <a:lvl3pPr marL="1018809" indent="0">
              <a:buNone/>
              <a:defRPr sz="2600"/>
            </a:lvl3pPr>
            <a:lvl4pPr marL="1528214" indent="0">
              <a:buNone/>
              <a:defRPr sz="2200"/>
            </a:lvl4pPr>
            <a:lvl5pPr marL="2037618" indent="0">
              <a:buNone/>
              <a:defRPr sz="2200"/>
            </a:lvl5pPr>
            <a:lvl6pPr marL="2547024" indent="0">
              <a:buNone/>
              <a:defRPr sz="2200"/>
            </a:lvl6pPr>
            <a:lvl7pPr marL="3056428" indent="0">
              <a:buNone/>
              <a:defRPr sz="2200"/>
            </a:lvl7pPr>
            <a:lvl8pPr marL="3565833" indent="0">
              <a:buNone/>
              <a:defRPr sz="2200"/>
            </a:lvl8pPr>
            <a:lvl9pPr marL="4075237" indent="0">
              <a:buNone/>
              <a:defRPr sz="2200"/>
            </a:lvl9pPr>
          </a:lstStyle>
          <a:p>
            <a:endParaRPr lang="en-US" dirty="0"/>
          </a:p>
        </p:txBody>
      </p:sp>
      <p:sp>
        <p:nvSpPr>
          <p:cNvPr id="4" name="Text Placeholder 3"/>
          <p:cNvSpPr>
            <a:spLocks noGrp="1"/>
          </p:cNvSpPr>
          <p:nvPr>
            <p:ph type="body" sz="half" idx="2"/>
          </p:nvPr>
        </p:nvSpPr>
        <p:spPr>
          <a:xfrm>
            <a:off x="1523444" y="7872097"/>
            <a:ext cx="4663440" cy="1180463"/>
          </a:xfrm>
        </p:spPr>
        <p:txBody>
          <a:bodyPr/>
          <a:lstStyle>
            <a:lvl1pPr marL="0" indent="0">
              <a:buNone/>
              <a:defRPr sz="1600"/>
            </a:lvl1pPr>
            <a:lvl2pPr marL="509405" indent="0">
              <a:buNone/>
              <a:defRPr sz="1400"/>
            </a:lvl2pPr>
            <a:lvl3pPr marL="1018809" indent="0">
              <a:buNone/>
              <a:defRPr sz="1200"/>
            </a:lvl3pPr>
            <a:lvl4pPr marL="1528214" indent="0">
              <a:buNone/>
              <a:defRPr sz="1100"/>
            </a:lvl4pPr>
            <a:lvl5pPr marL="2037618" indent="0">
              <a:buNone/>
              <a:defRPr sz="1100"/>
            </a:lvl5pPr>
            <a:lvl6pPr marL="2547024" indent="0">
              <a:buNone/>
              <a:defRPr sz="1100"/>
            </a:lvl6pPr>
            <a:lvl7pPr marL="3056428" indent="0">
              <a:buNone/>
              <a:defRPr sz="1100"/>
            </a:lvl7pPr>
            <a:lvl8pPr marL="3565833" indent="0">
              <a:buNone/>
              <a:defRPr sz="1100"/>
            </a:lvl8pPr>
            <a:lvl9pPr marL="4075237"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E07EFA-7667-4272-80CC-C78D5DB339E5}" type="datetime1">
              <a:rPr lang="en-US" smtClean="0"/>
              <a:pPr/>
              <a:t>4/22/2016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4120520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81" tIns="50941" rIns="101881" bIns="5094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2"/>
            <a:ext cx="6995160" cy="6638079"/>
          </a:xfrm>
          <a:prstGeom prst="rect">
            <a:avLst/>
          </a:prstGeom>
        </p:spPr>
        <p:txBody>
          <a:bodyPr vert="horz" lIns="101881" tIns="50941" rIns="101881" bIns="5094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48"/>
            <a:ext cx="1813560" cy="535517"/>
          </a:xfrm>
          <a:prstGeom prst="rect">
            <a:avLst/>
          </a:prstGeom>
        </p:spPr>
        <p:txBody>
          <a:bodyPr vert="horz" lIns="101881" tIns="50941" rIns="101881" bIns="50941" rtlCol="0" anchor="ctr"/>
          <a:lstStyle>
            <a:lvl1pPr algn="l">
              <a:defRPr sz="1400">
                <a:solidFill>
                  <a:schemeClr val="tx1">
                    <a:tint val="75000"/>
                  </a:schemeClr>
                </a:solidFill>
              </a:defRPr>
            </a:lvl1pPr>
          </a:lstStyle>
          <a:p>
            <a:fld id="{3783A756-94F7-43CF-A3C1-1FB444D8776B}" type="datetime1">
              <a:rPr lang="en-US" smtClean="0"/>
              <a:pPr/>
              <a:t>4/22/2016</a:t>
            </a:fld>
            <a:endParaRPr lang="en-US" dirty="0"/>
          </a:p>
        </p:txBody>
      </p:sp>
      <p:sp>
        <p:nvSpPr>
          <p:cNvPr id="5" name="Footer Placeholder 4"/>
          <p:cNvSpPr>
            <a:spLocks noGrp="1"/>
          </p:cNvSpPr>
          <p:nvPr>
            <p:ph type="ftr" sz="quarter" idx="3"/>
          </p:nvPr>
        </p:nvSpPr>
        <p:spPr>
          <a:xfrm>
            <a:off x="2655570" y="9322648"/>
            <a:ext cx="2461260" cy="535517"/>
          </a:xfrm>
          <a:prstGeom prst="rect">
            <a:avLst/>
          </a:prstGeom>
        </p:spPr>
        <p:txBody>
          <a:bodyPr vert="horz" lIns="101881" tIns="50941" rIns="101881" bIns="50941" rtlCol="0" anchor="ctr"/>
          <a:lstStyle>
            <a:lvl1pPr algn="ctr">
              <a:defRPr sz="14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570220" y="9322648"/>
            <a:ext cx="1813560" cy="535517"/>
          </a:xfrm>
          <a:prstGeom prst="rect">
            <a:avLst/>
          </a:prstGeom>
        </p:spPr>
        <p:txBody>
          <a:bodyPr vert="horz" lIns="101881" tIns="50941" rIns="101881" bIns="50941" rtlCol="0" anchor="ctr"/>
          <a:lstStyle>
            <a:lvl1pPr algn="r">
              <a:defRPr sz="1400">
                <a:solidFill>
                  <a:schemeClr val="tx1">
                    <a:tint val="75000"/>
                  </a:schemeClr>
                </a:solidFill>
              </a:defRPr>
            </a:lvl1p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13733049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1018809" rtl="0" eaLnBrk="1" latinLnBrk="0" hangingPunct="1">
        <a:spcBef>
          <a:spcPct val="0"/>
        </a:spcBef>
        <a:buNone/>
        <a:defRPr sz="5000" kern="1200">
          <a:solidFill>
            <a:schemeClr val="tx1"/>
          </a:solidFill>
          <a:latin typeface="+mj-lt"/>
          <a:ea typeface="+mj-ea"/>
          <a:cs typeface="+mj-cs"/>
        </a:defRPr>
      </a:lvl1pPr>
    </p:titleStyle>
    <p:bodyStyle>
      <a:lvl1pPr marL="382054" indent="-382054" algn="l" defTabSz="1018809" rtl="0" eaLnBrk="1" latinLnBrk="0" hangingPunct="1">
        <a:spcBef>
          <a:spcPct val="20000"/>
        </a:spcBef>
        <a:buFont typeface="Arial" pitchFamily="34" charset="0"/>
        <a:buChar char="•"/>
        <a:defRPr sz="3600" kern="1200">
          <a:solidFill>
            <a:schemeClr val="tx1"/>
          </a:solidFill>
          <a:latin typeface="+mn-lt"/>
          <a:ea typeface="+mn-ea"/>
          <a:cs typeface="+mn-cs"/>
        </a:defRPr>
      </a:lvl1pPr>
      <a:lvl2pPr marL="827782" indent="-318378" algn="l" defTabSz="1018809" rtl="0" eaLnBrk="1" latinLnBrk="0" hangingPunct="1">
        <a:spcBef>
          <a:spcPct val="20000"/>
        </a:spcBef>
        <a:buFont typeface="Arial" pitchFamily="34" charset="0"/>
        <a:buChar char="–"/>
        <a:defRPr sz="3200" kern="1200">
          <a:solidFill>
            <a:schemeClr val="tx1"/>
          </a:solidFill>
          <a:latin typeface="+mn-lt"/>
          <a:ea typeface="+mn-ea"/>
          <a:cs typeface="+mn-cs"/>
        </a:defRPr>
      </a:lvl2pPr>
      <a:lvl3pPr marL="1273511" indent="-254702" algn="l" defTabSz="1018809"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82916"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92321"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801726"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130"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535"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9940"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18809" rtl="0" eaLnBrk="1" latinLnBrk="0" hangingPunct="1">
        <a:defRPr sz="2000" kern="1200">
          <a:solidFill>
            <a:schemeClr val="tx1"/>
          </a:solidFill>
          <a:latin typeface="+mn-lt"/>
          <a:ea typeface="+mn-ea"/>
          <a:cs typeface="+mn-cs"/>
        </a:defRPr>
      </a:lvl1pPr>
      <a:lvl2pPr marL="509405" algn="l" defTabSz="1018809" rtl="0" eaLnBrk="1" latinLnBrk="0" hangingPunct="1">
        <a:defRPr sz="2000" kern="1200">
          <a:solidFill>
            <a:schemeClr val="tx1"/>
          </a:solidFill>
          <a:latin typeface="+mn-lt"/>
          <a:ea typeface="+mn-ea"/>
          <a:cs typeface="+mn-cs"/>
        </a:defRPr>
      </a:lvl2pPr>
      <a:lvl3pPr marL="1018809" algn="l" defTabSz="1018809" rtl="0" eaLnBrk="1" latinLnBrk="0" hangingPunct="1">
        <a:defRPr sz="2000" kern="1200">
          <a:solidFill>
            <a:schemeClr val="tx1"/>
          </a:solidFill>
          <a:latin typeface="+mn-lt"/>
          <a:ea typeface="+mn-ea"/>
          <a:cs typeface="+mn-cs"/>
        </a:defRPr>
      </a:lvl3pPr>
      <a:lvl4pPr marL="1528214" algn="l" defTabSz="1018809" rtl="0" eaLnBrk="1" latinLnBrk="0" hangingPunct="1">
        <a:defRPr sz="2000" kern="1200">
          <a:solidFill>
            <a:schemeClr val="tx1"/>
          </a:solidFill>
          <a:latin typeface="+mn-lt"/>
          <a:ea typeface="+mn-ea"/>
          <a:cs typeface="+mn-cs"/>
        </a:defRPr>
      </a:lvl4pPr>
      <a:lvl5pPr marL="2037618" algn="l" defTabSz="1018809" rtl="0" eaLnBrk="1" latinLnBrk="0" hangingPunct="1">
        <a:defRPr sz="2000" kern="1200">
          <a:solidFill>
            <a:schemeClr val="tx1"/>
          </a:solidFill>
          <a:latin typeface="+mn-lt"/>
          <a:ea typeface="+mn-ea"/>
          <a:cs typeface="+mn-cs"/>
        </a:defRPr>
      </a:lvl5pPr>
      <a:lvl6pPr marL="2547024" algn="l" defTabSz="1018809" rtl="0" eaLnBrk="1" latinLnBrk="0" hangingPunct="1">
        <a:defRPr sz="2000" kern="1200">
          <a:solidFill>
            <a:schemeClr val="tx1"/>
          </a:solidFill>
          <a:latin typeface="+mn-lt"/>
          <a:ea typeface="+mn-ea"/>
          <a:cs typeface="+mn-cs"/>
        </a:defRPr>
      </a:lvl6pPr>
      <a:lvl7pPr marL="3056428" algn="l" defTabSz="1018809" rtl="0" eaLnBrk="1" latinLnBrk="0" hangingPunct="1">
        <a:defRPr sz="2000" kern="1200">
          <a:solidFill>
            <a:schemeClr val="tx1"/>
          </a:solidFill>
          <a:latin typeface="+mn-lt"/>
          <a:ea typeface="+mn-ea"/>
          <a:cs typeface="+mn-cs"/>
        </a:defRPr>
      </a:lvl7pPr>
      <a:lvl8pPr marL="3565833" algn="l" defTabSz="1018809" rtl="0" eaLnBrk="1" latinLnBrk="0" hangingPunct="1">
        <a:defRPr sz="2000" kern="1200">
          <a:solidFill>
            <a:schemeClr val="tx1"/>
          </a:solidFill>
          <a:latin typeface="+mn-lt"/>
          <a:ea typeface="+mn-ea"/>
          <a:cs typeface="+mn-cs"/>
        </a:defRPr>
      </a:lvl8pPr>
      <a:lvl9pPr marL="4075237" algn="l" defTabSz="1018809"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www.corestandards.org/assets/Appendix_A.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microsoft.com/office/2007/relationships/hdphoto" Target="../media/hdphoto1.wdp"/></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9vqA0qVuQ7o" TargetMode="External"/><Relationship Id="rId2" Type="http://schemas.openxmlformats.org/officeDocument/2006/relationships/hyperlink" Target="https://www.youtube.com/watch?v=XVXMUMI9etI"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livebinders.com/play/play?id=774846" TargetMode="External"/><Relationship Id="rId2" Type="http://schemas.openxmlformats.org/officeDocument/2006/relationships/hyperlink" Target="http://www.hsd.k12.or.us/Departments/PrintShop/WebSubmissionForms.asp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oup 24"/>
          <p:cNvGrpSpPr/>
          <p:nvPr/>
        </p:nvGrpSpPr>
        <p:grpSpPr>
          <a:xfrm>
            <a:off x="815669" y="2603837"/>
            <a:ext cx="2853400" cy="2362540"/>
            <a:chOff x="3962400" y="28651"/>
            <a:chExt cx="2685553" cy="2255152"/>
          </a:xfrm>
        </p:grpSpPr>
        <p:sp>
          <p:nvSpPr>
            <p:cNvPr id="26" name="Trapezoid 25"/>
            <p:cNvSpPr/>
            <p:nvPr/>
          </p:nvSpPr>
          <p:spPr>
            <a:xfrm>
              <a:off x="5009653" y="192137"/>
              <a:ext cx="1638300" cy="1752600"/>
            </a:xfrm>
            <a:prstGeom prst="trapezoi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p:cNvSpPr/>
            <p:nvPr/>
          </p:nvSpPr>
          <p:spPr>
            <a:xfrm>
              <a:off x="4267200" y="28651"/>
              <a:ext cx="2362200" cy="2255152"/>
            </a:xfrm>
            <a:prstGeom prst="rect">
              <a:avLst/>
            </a:prstGeom>
            <a:blipFill>
              <a:blip r:embed="rId2" cstate="print"/>
              <a:stretch>
                <a:fillRect/>
              </a:stretch>
            </a:blipFill>
            <a:ln>
              <a:noFill/>
            </a:ln>
            <a:effectLst>
              <a:outerShdw blurRad="50800" dist="50800" dir="5400000" algn="ctr" rotWithShape="0">
                <a:srgbClr val="000000">
                  <a:alpha val="21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p:cNvSpPr/>
            <p:nvPr/>
          </p:nvSpPr>
          <p:spPr>
            <a:xfrm>
              <a:off x="3962400" y="152400"/>
              <a:ext cx="1143000" cy="923330"/>
            </a:xfrm>
            <a:prstGeom prst="rect">
              <a:avLst/>
            </a:prstGeom>
            <a:solidFill>
              <a:srgbClr val="FFFFE7"/>
            </a:solidFill>
            <a:ln>
              <a:solidFill>
                <a:schemeClr val="tx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sz="5700" b="1" dirty="0">
                  <a:ln w="11430"/>
                  <a:effectLst>
                    <a:outerShdw blurRad="80000" dist="40000" dir="5040000" algn="tl">
                      <a:srgbClr val="000000">
                        <a:alpha val="30000"/>
                      </a:srgbClr>
                    </a:outerShdw>
                  </a:effectLst>
                </a:rPr>
                <a:t>2</a:t>
              </a:r>
              <a:r>
                <a:rPr lang="en-US" sz="5700" b="1" baseline="30000" dirty="0">
                  <a:ln w="11430"/>
                  <a:effectLst>
                    <a:outerShdw blurRad="80000" dist="40000" dir="5040000" algn="tl">
                      <a:srgbClr val="000000">
                        <a:alpha val="30000"/>
                      </a:srgbClr>
                    </a:outerShdw>
                  </a:effectLst>
                </a:rPr>
                <a:t>nd</a:t>
              </a:r>
              <a:endParaRPr lang="en-US" sz="5700" b="1" dirty="0">
                <a:ln w="11430"/>
                <a:effectLst>
                  <a:outerShdw blurRad="80000" dist="40000" dir="5040000" algn="tl">
                    <a:srgbClr val="000000">
                      <a:alpha val="30000"/>
                    </a:srgbClr>
                  </a:outerShdw>
                </a:effectLst>
              </a:endParaRPr>
            </a:p>
          </p:txBody>
        </p:sp>
      </p:grpSp>
      <p:sp>
        <p:nvSpPr>
          <p:cNvPr id="6" name="Slide Number Placeholder 2"/>
          <p:cNvSpPr>
            <a:spLocks noGrp="1"/>
          </p:cNvSpPr>
          <p:nvPr>
            <p:ph type="sldNum" sz="quarter" idx="12"/>
          </p:nvPr>
        </p:nvSpPr>
        <p:spPr>
          <a:xfrm>
            <a:off x="7310914" y="7102970"/>
            <a:ext cx="2380298" cy="408013"/>
          </a:xfrm>
        </p:spPr>
        <p:txBody>
          <a:bodyPr/>
          <a:lstStyle/>
          <a:p>
            <a:fld id="{D192E466-86B2-498F-86F8-110F8D9584F2}" type="slidenum">
              <a:rPr lang="en-US" smtClean="0"/>
              <a:pPr/>
              <a:t>1</a:t>
            </a:fld>
            <a:endParaRPr lang="en-US" dirty="0"/>
          </a:p>
        </p:txBody>
      </p:sp>
      <p:grpSp>
        <p:nvGrpSpPr>
          <p:cNvPr id="16" name="Group 15"/>
          <p:cNvGrpSpPr/>
          <p:nvPr/>
        </p:nvGrpSpPr>
        <p:grpSpPr>
          <a:xfrm>
            <a:off x="809625" y="1923432"/>
            <a:ext cx="5835344" cy="4320533"/>
            <a:chOff x="762000" y="468669"/>
            <a:chExt cx="5492088" cy="4124145"/>
          </a:xfrm>
        </p:grpSpPr>
        <p:sp>
          <p:nvSpPr>
            <p:cNvPr id="17" name="TextBox 16"/>
            <p:cNvSpPr txBox="1"/>
            <p:nvPr/>
          </p:nvSpPr>
          <p:spPr>
            <a:xfrm>
              <a:off x="767688" y="3001333"/>
              <a:ext cx="5486400" cy="1591481"/>
            </a:xfrm>
            <a:prstGeom prst="rect">
              <a:avLst/>
            </a:prstGeom>
            <a:noFill/>
            <a:ln>
              <a:noFill/>
            </a:ln>
          </p:spPr>
          <p:txBody>
            <a:bodyPr wrap="square" lIns="96661" tIns="48331" rIns="96661" bIns="48331" rtlCol="0">
              <a:spAutoFit/>
            </a:bodyPr>
            <a:lstStyle/>
            <a:p>
              <a:r>
                <a:rPr lang="en-US" sz="3400" b="1" dirty="0">
                  <a:effectLst>
                    <a:outerShdw blurRad="38100" dist="38100" dir="2700000" algn="tl">
                      <a:srgbClr val="000000">
                        <a:alpha val="43137"/>
                      </a:srgbClr>
                    </a:outerShdw>
                  </a:effectLst>
                </a:rPr>
                <a:t>Quarter </a:t>
              </a:r>
              <a:r>
                <a:rPr lang="en-US" sz="3400" b="1" i="1" dirty="0" smtClean="0">
                  <a:effectLst>
                    <a:outerShdw blurRad="38100" dist="38100" dir="2700000" algn="tl">
                      <a:srgbClr val="000000">
                        <a:alpha val="43137"/>
                      </a:srgbClr>
                    </a:outerShdw>
                  </a:effectLst>
                </a:rPr>
                <a:t>4</a:t>
              </a:r>
              <a:r>
                <a:rPr lang="en-US" sz="3400" b="1" dirty="0" smtClean="0">
                  <a:effectLst>
                    <a:outerShdw blurRad="38100" dist="38100" dir="2700000" algn="tl">
                      <a:srgbClr val="000000">
                        <a:alpha val="43137"/>
                      </a:srgbClr>
                    </a:outerShdw>
                  </a:effectLst>
                </a:rPr>
                <a:t> </a:t>
              </a:r>
              <a:r>
                <a:rPr lang="en-US" sz="3400" b="1" dirty="0">
                  <a:effectLst>
                    <a:outerShdw blurRad="38100" dist="38100" dir="2700000" algn="tl">
                      <a:srgbClr val="000000">
                        <a:alpha val="43137"/>
                      </a:srgbClr>
                    </a:outerShdw>
                  </a:effectLst>
                </a:rPr>
                <a:t>Pre-Assessment</a:t>
              </a:r>
            </a:p>
            <a:p>
              <a:r>
                <a:rPr lang="en-US" sz="3400" b="1" dirty="0">
                  <a:effectLst>
                    <a:outerShdw blurRad="38100" dist="38100" dir="2700000" algn="tl">
                      <a:srgbClr val="000000">
                        <a:alpha val="43137"/>
                      </a:srgbClr>
                    </a:outerShdw>
                  </a:effectLst>
                </a:rPr>
                <a:t>Teacher Directions</a:t>
              </a:r>
            </a:p>
            <a:p>
              <a:pPr algn="ctr"/>
              <a:endParaRPr lang="en-US" sz="3400" b="1" dirty="0">
                <a:effectLst>
                  <a:outerShdw blurRad="38100" dist="38100" dir="2700000" algn="tl">
                    <a:srgbClr val="000000">
                      <a:alpha val="43137"/>
                    </a:srgbClr>
                  </a:outerShdw>
                </a:effectLst>
              </a:endParaRPr>
            </a:p>
          </p:txBody>
        </p:sp>
        <p:sp>
          <p:nvSpPr>
            <p:cNvPr id="19" name="Rectangle 18"/>
            <p:cNvSpPr/>
            <p:nvPr/>
          </p:nvSpPr>
          <p:spPr>
            <a:xfrm>
              <a:off x="762000" y="468669"/>
              <a:ext cx="1727652" cy="830997"/>
            </a:xfrm>
            <a:prstGeom prst="rect">
              <a:avLst/>
            </a:prstGeom>
          </p:spPr>
          <p:txBody>
            <a:bodyPr wrap="none">
              <a:spAutoFit/>
            </a:bodyPr>
            <a:lstStyle/>
            <a:p>
              <a:r>
                <a:rPr lang="en-US" sz="5100" b="1" dirty="0">
                  <a:effectLst>
                    <a:outerShdw blurRad="38100" dist="38100" dir="2700000" algn="tl">
                      <a:srgbClr val="000000">
                        <a:alpha val="43137"/>
                      </a:srgbClr>
                    </a:outerShdw>
                  </a:effectLst>
                </a:rPr>
                <a:t>Grade</a:t>
              </a:r>
            </a:p>
          </p:txBody>
        </p:sp>
      </p:grpSp>
      <p:sp>
        <p:nvSpPr>
          <p:cNvPr id="22" name="Right Triangle 21"/>
          <p:cNvSpPr/>
          <p:nvPr/>
        </p:nvSpPr>
        <p:spPr>
          <a:xfrm rot="5400000" flipH="1">
            <a:off x="660173" y="7641998"/>
            <a:ext cx="1756229" cy="3076575"/>
          </a:xfrm>
          <a:prstGeom prst="rtTriangle">
            <a:avLst/>
          </a:prstGeom>
          <a:blipFill>
            <a:blip r:embed="rId3"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3" name="Right Triangle 22"/>
          <p:cNvSpPr/>
          <p:nvPr/>
        </p:nvSpPr>
        <p:spPr>
          <a:xfrm rot="16200000" flipH="1">
            <a:off x="5476308" y="-699521"/>
            <a:ext cx="1596571" cy="2995613"/>
          </a:xfrm>
          <a:prstGeom prst="rtTriangle">
            <a:avLst/>
          </a:prstGeom>
          <a:blipFill>
            <a:blip r:embed="rId3"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3" name="Rectangle 12"/>
          <p:cNvSpPr/>
          <p:nvPr/>
        </p:nvSpPr>
        <p:spPr>
          <a:xfrm>
            <a:off x="934720" y="5951220"/>
            <a:ext cx="4160520" cy="2747773"/>
          </a:xfrm>
          <a:prstGeom prst="rect">
            <a:avLst/>
          </a:prstGeom>
        </p:spPr>
        <p:txBody>
          <a:bodyPr wrap="square" lIns="96378" tIns="48189" rIns="96378" bIns="48189">
            <a:spAutoFit/>
          </a:bodyPr>
          <a:lstStyle/>
          <a:p>
            <a:r>
              <a:rPr lang="en-US" sz="1300" b="1" u="sng" dirty="0">
                <a:effectLst>
                  <a:outerShdw blurRad="38100" dist="38100" dir="2700000" algn="tl">
                    <a:srgbClr val="000000">
                      <a:alpha val="43137"/>
                    </a:srgbClr>
                  </a:outerShdw>
                </a:effectLst>
              </a:rPr>
              <a:t>Readin</a:t>
            </a:r>
            <a:r>
              <a:rPr lang="en-US" sz="1300" b="1" dirty="0">
                <a:effectLst>
                  <a:outerShdw blurRad="38100" dist="38100" dir="2700000" algn="tl">
                    <a:srgbClr val="000000">
                      <a:alpha val="43137"/>
                    </a:srgbClr>
                  </a:outerShdw>
                </a:effectLst>
              </a:rPr>
              <a:t>g</a:t>
            </a:r>
          </a:p>
          <a:p>
            <a:r>
              <a:rPr lang="en-US" sz="1300" b="1" dirty="0"/>
              <a:t>12 Selected-Response Items </a:t>
            </a:r>
          </a:p>
          <a:p>
            <a:r>
              <a:rPr lang="en-US" sz="1300" b="1" dirty="0"/>
              <a:t>  1 Constructed Response </a:t>
            </a:r>
          </a:p>
          <a:p>
            <a:r>
              <a:rPr lang="en-US" sz="1300" b="1" u="sng" dirty="0">
                <a:effectLst>
                  <a:outerShdw blurRad="38100" dist="38100" dir="2700000" algn="tl">
                    <a:srgbClr val="000000">
                      <a:alpha val="43137"/>
                    </a:srgbClr>
                  </a:outerShdw>
                </a:effectLst>
              </a:rPr>
              <a:t>Research</a:t>
            </a:r>
          </a:p>
          <a:p>
            <a:r>
              <a:rPr lang="en-US" sz="1300" b="1" dirty="0"/>
              <a:t>  3 Constructed-Response</a:t>
            </a:r>
          </a:p>
          <a:p>
            <a:r>
              <a:rPr lang="en-US" sz="1300" b="1" u="sng" dirty="0">
                <a:effectLst>
                  <a:outerShdw blurRad="38100" dist="38100" dir="2700000" algn="tl">
                    <a:srgbClr val="000000">
                      <a:alpha val="43137"/>
                    </a:srgbClr>
                  </a:outerShdw>
                </a:effectLst>
              </a:rPr>
              <a:t>Writing</a:t>
            </a:r>
          </a:p>
          <a:p>
            <a:r>
              <a:rPr lang="en-US" sz="1300" b="1" dirty="0"/>
              <a:t>  1 Full Composition (Performance Task)</a:t>
            </a:r>
          </a:p>
          <a:p>
            <a:r>
              <a:rPr lang="en-US" sz="1300" b="1" dirty="0"/>
              <a:t>  1 Brief Write </a:t>
            </a:r>
          </a:p>
          <a:p>
            <a:r>
              <a:rPr lang="en-US" sz="1300" b="1" dirty="0"/>
              <a:t>  1 Write to Revise </a:t>
            </a:r>
          </a:p>
          <a:p>
            <a:r>
              <a:rPr lang="en-US" sz="1300" b="1" u="sng" dirty="0">
                <a:effectLst>
                  <a:outerShdw blurRad="38100" dist="38100" dir="2700000" algn="tl">
                    <a:srgbClr val="000000">
                      <a:alpha val="43137"/>
                    </a:srgbClr>
                  </a:outerShdw>
                </a:effectLst>
              </a:rPr>
              <a:t>Writing </a:t>
            </a:r>
            <a:r>
              <a:rPr lang="en-US" sz="1300" b="1" u="sng" dirty="0" smtClean="0">
                <a:effectLst>
                  <a:outerShdw blurRad="38100" dist="38100" dir="2700000" algn="tl">
                    <a:srgbClr val="000000">
                      <a:alpha val="43137"/>
                    </a:srgbClr>
                  </a:outerShdw>
                </a:effectLst>
              </a:rPr>
              <a:t>With Integrated </a:t>
            </a:r>
            <a:r>
              <a:rPr lang="en-US" sz="1300" b="1" u="sng" dirty="0">
                <a:effectLst>
                  <a:outerShdw blurRad="38100" dist="38100" dir="2700000" algn="tl">
                    <a:srgbClr val="000000">
                      <a:alpha val="43137"/>
                    </a:srgbClr>
                  </a:outerShdw>
                </a:effectLst>
              </a:rPr>
              <a:t>Language</a:t>
            </a:r>
          </a:p>
          <a:p>
            <a:r>
              <a:rPr lang="en-US" sz="1300" b="1" dirty="0"/>
              <a:t>  1 Language/Vocabulary</a:t>
            </a:r>
          </a:p>
          <a:p>
            <a:r>
              <a:rPr lang="en-US" sz="1300" b="1" dirty="0"/>
              <a:t>  1 Edit/Clarify</a:t>
            </a:r>
          </a:p>
          <a:p>
            <a:endParaRPr lang="en-US" sz="1300" dirty="0"/>
          </a:p>
        </p:txBody>
      </p:sp>
      <p:sp>
        <p:nvSpPr>
          <p:cNvPr id="14" name="Rectangle 13"/>
          <p:cNvSpPr/>
          <p:nvPr/>
        </p:nvSpPr>
        <p:spPr>
          <a:xfrm>
            <a:off x="4577080" y="7239000"/>
            <a:ext cx="2590800" cy="1244719"/>
          </a:xfrm>
          <a:prstGeom prst="rect">
            <a:avLst/>
          </a:prstGeom>
          <a:solidFill>
            <a:schemeClr val="bg2"/>
          </a:solidFill>
          <a:ln>
            <a:solidFill>
              <a:schemeClr val="tx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r>
              <a:rPr lang="en-US" b="1" dirty="0" smtClean="0">
                <a:solidFill>
                  <a:schemeClr val="tx1"/>
                </a:solidFill>
                <a:effectLst>
                  <a:outerShdw blurRad="38100" dist="38100" dir="2700000" algn="tl">
                    <a:srgbClr val="000000">
                      <a:alpha val="43137"/>
                    </a:srgbClr>
                  </a:outerShdw>
                </a:effectLst>
              </a:rPr>
              <a:t>Performance Task </a:t>
            </a:r>
          </a:p>
          <a:p>
            <a:pPr algn="ctr"/>
            <a:r>
              <a:rPr lang="en-US" b="1" dirty="0" smtClean="0">
                <a:solidFill>
                  <a:schemeClr val="tx1"/>
                </a:solidFill>
                <a:effectLst>
                  <a:outerShdw blurRad="38100" dist="38100" dir="2700000" algn="tl">
                    <a:srgbClr val="000000">
                      <a:alpha val="43137"/>
                    </a:srgbClr>
                  </a:outerShdw>
                </a:effectLst>
              </a:rPr>
              <a:t>at Grade Level</a:t>
            </a:r>
            <a:endParaRPr lang="en-US" b="1" dirty="0">
              <a:solidFill>
                <a:schemeClr val="tx1"/>
              </a:solidFill>
              <a:effectLst>
                <a:outerShdw blurRad="38100" dist="38100" dir="2700000" algn="tl">
                  <a:srgbClr val="000000">
                    <a:alpha val="43137"/>
                  </a:srgbClr>
                </a:outerShdw>
              </a:effectLst>
            </a:endParaRPr>
          </a:p>
        </p:txBody>
      </p:sp>
      <p:sp>
        <p:nvSpPr>
          <p:cNvPr id="15" name="Rectangle 14"/>
          <p:cNvSpPr/>
          <p:nvPr/>
        </p:nvSpPr>
        <p:spPr>
          <a:xfrm>
            <a:off x="4577080" y="5775189"/>
            <a:ext cx="2590800" cy="1244719"/>
          </a:xfrm>
          <a:prstGeom prst="rect">
            <a:avLst/>
          </a:prstGeom>
          <a:solidFill>
            <a:schemeClr val="bg2"/>
          </a:solidFill>
          <a:ln>
            <a:solidFill>
              <a:schemeClr val="tx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r>
              <a:rPr lang="en-US" b="1" dirty="0" smtClean="0">
                <a:solidFill>
                  <a:schemeClr val="tx1"/>
                </a:solidFill>
                <a:effectLst>
                  <a:outerShdw blurRad="38100" dist="38100" dir="2700000" algn="tl">
                    <a:srgbClr val="000000">
                      <a:alpha val="43137"/>
                    </a:srgbClr>
                  </a:outerShdw>
                </a:effectLst>
              </a:rPr>
              <a:t>Sequential Steps </a:t>
            </a:r>
            <a:r>
              <a:rPr lang="en-US" b="1" u="sng" dirty="0" smtClean="0">
                <a:solidFill>
                  <a:schemeClr val="tx1"/>
                </a:solidFill>
                <a:effectLst>
                  <a:outerShdw blurRad="38100" dist="38100" dir="2700000" algn="tl">
                    <a:srgbClr val="000000">
                      <a:alpha val="43137"/>
                    </a:srgbClr>
                  </a:outerShdw>
                </a:effectLst>
              </a:rPr>
              <a:t>toward</a:t>
            </a:r>
            <a:r>
              <a:rPr lang="en-US" b="1" dirty="0" smtClean="0">
                <a:solidFill>
                  <a:schemeClr val="tx1"/>
                </a:solidFill>
                <a:effectLst>
                  <a:outerShdw blurRad="38100" dist="38100" dir="2700000" algn="tl">
                    <a:srgbClr val="000000">
                      <a:alpha val="43137"/>
                    </a:srgbClr>
                  </a:outerShdw>
                </a:effectLst>
              </a:rPr>
              <a:t> Standard Mastery</a:t>
            </a:r>
            <a:endParaRPr lang="en-US"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036999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741183122"/>
              </p:ext>
            </p:extLst>
          </p:nvPr>
        </p:nvGraphicFramePr>
        <p:xfrm>
          <a:off x="184752" y="414961"/>
          <a:ext cx="7402900" cy="5809530"/>
        </p:xfrm>
        <a:graphic>
          <a:graphicData uri="http://schemas.openxmlformats.org/drawingml/2006/table">
            <a:tbl>
              <a:tblPr/>
              <a:tblGrid>
                <a:gridCol w="2017429"/>
                <a:gridCol w="777241"/>
                <a:gridCol w="453391"/>
                <a:gridCol w="453391"/>
                <a:gridCol w="388620"/>
                <a:gridCol w="3312828"/>
              </a:tblGrid>
              <a:tr h="649984">
                <a:tc rowSpan="2">
                  <a:txBody>
                    <a:bodyPr/>
                    <a:lstStyle/>
                    <a:p>
                      <a:pPr marL="0" marR="0">
                        <a:lnSpc>
                          <a:spcPct val="115000"/>
                        </a:lnSpc>
                        <a:spcBef>
                          <a:spcPts val="0"/>
                        </a:spcBef>
                        <a:spcAft>
                          <a:spcPts val="0"/>
                        </a:spcAft>
                      </a:pPr>
                      <a:r>
                        <a:rPr lang="en-US" sz="900" b="1" kern="1200" dirty="0">
                          <a:solidFill>
                            <a:srgbClr val="7F7F7F"/>
                          </a:solidFill>
                          <a:effectLst/>
                          <a:latin typeface="Calibri"/>
                          <a:ea typeface="Calibri"/>
                          <a:cs typeface="Times New Roman"/>
                        </a:rPr>
                        <a:t>Receptive modalities*:</a:t>
                      </a:r>
                      <a:r>
                        <a:rPr lang="en-US" sz="900" kern="1200" dirty="0">
                          <a:solidFill>
                            <a:srgbClr val="7F7F7F"/>
                          </a:solidFill>
                          <a:effectLst/>
                          <a:latin typeface="Calibri"/>
                          <a:ea typeface="Calibri"/>
                          <a:cs typeface="Times New Roman"/>
                        </a:rPr>
                        <a:t> </a:t>
                      </a:r>
                      <a:br>
                        <a:rPr lang="en-US" sz="900" kern="1200" dirty="0">
                          <a:solidFill>
                            <a:srgbClr val="7F7F7F"/>
                          </a:solidFill>
                          <a:effectLst/>
                          <a:latin typeface="Calibri"/>
                          <a:ea typeface="Calibri"/>
                          <a:cs typeface="Times New Roman"/>
                        </a:rPr>
                      </a:br>
                      <a:r>
                        <a:rPr lang="en-US" sz="900" kern="1200" dirty="0">
                          <a:solidFill>
                            <a:srgbClr val="7F7F7F"/>
                          </a:solidFill>
                          <a:effectLst/>
                          <a:latin typeface="Calibri"/>
                          <a:ea typeface="Calibri"/>
                          <a:cs typeface="Times New Roman"/>
                        </a:rPr>
                        <a:t>Ways in which students receive communications from others (e.g., listening, reading, viewing). Instruction and assessment of receptive modalities focus on students’ communication of their understanding of the meaning of communications from others.</a:t>
                      </a:r>
                      <a:endParaRPr lang="en-US" sz="900" dirty="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nSpc>
                          <a:spcPct val="115000"/>
                        </a:lnSpc>
                        <a:spcBef>
                          <a:spcPts val="0"/>
                        </a:spcBef>
                        <a:spcAft>
                          <a:spcPts val="0"/>
                        </a:spcAft>
                      </a:pPr>
                      <a:r>
                        <a:rPr lang="en-US" sz="900" kern="1200" dirty="0">
                          <a:solidFill>
                            <a:srgbClr val="7F7F7F"/>
                          </a:solidFill>
                          <a:effectLst/>
                          <a:latin typeface="Calibri"/>
                          <a:ea typeface="Calibri"/>
                          <a:cs typeface="Times New Roman"/>
                        </a:rPr>
                        <a:t>Listening </a:t>
                      </a:r>
                      <a:br>
                        <a:rPr lang="en-US" sz="900" kern="1200" dirty="0">
                          <a:solidFill>
                            <a:srgbClr val="7F7F7F"/>
                          </a:solidFill>
                          <a:effectLst/>
                          <a:latin typeface="Calibri"/>
                          <a:ea typeface="Calibri"/>
                          <a:cs typeface="Times New Roman"/>
                        </a:rPr>
                      </a:br>
                      <a:r>
                        <a:rPr lang="en-US" sz="900" kern="1200" dirty="0">
                          <a:solidFill>
                            <a:srgbClr val="7F7F7F"/>
                          </a:solidFill>
                          <a:effectLst/>
                          <a:latin typeface="Calibri"/>
                          <a:ea typeface="Calibri"/>
                          <a:cs typeface="Times New Roman"/>
                        </a:rPr>
                        <a:t>&amp; reading</a:t>
                      </a:r>
                      <a:endParaRPr lang="en-US" sz="900" dirty="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8">
                  <a:txBody>
                    <a:bodyPr/>
                    <a:lstStyle/>
                    <a:p>
                      <a:pPr marL="291465" marR="71755" indent="-219710" algn="ctr">
                        <a:lnSpc>
                          <a:spcPct val="115000"/>
                        </a:lnSpc>
                        <a:spcBef>
                          <a:spcPts val="0"/>
                        </a:spcBef>
                        <a:spcAft>
                          <a:spcPts val="0"/>
                        </a:spcAft>
                      </a:pPr>
                      <a:r>
                        <a:rPr lang="en-US" sz="1300" b="1" kern="1200" dirty="0">
                          <a:effectLst/>
                          <a:latin typeface="Calibri"/>
                          <a:ea typeface="Times New Roman"/>
                          <a:cs typeface="Times New Roman"/>
                        </a:rPr>
                        <a:t>9 - create clear and coherent grade-appropriate </a:t>
                      </a:r>
                      <a:r>
                        <a:rPr lang="en-US" sz="1300" kern="1200" dirty="0">
                          <a:effectLst/>
                          <a:latin typeface="Calibri"/>
                          <a:ea typeface="Times New Roman"/>
                          <a:cs typeface="Times New Roman"/>
                        </a:rPr>
                        <a:t>speech and text   </a:t>
                      </a:r>
                      <a:endParaRPr lang="en-US" sz="1500" dirty="0">
                        <a:effectLst/>
                        <a:latin typeface="Calibri"/>
                        <a:ea typeface="Calibri"/>
                        <a:cs typeface="Times New Roman"/>
                      </a:endParaRPr>
                    </a:p>
                  </a:txBody>
                  <a:tcPr marL="0" marR="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EECE1"/>
                    </a:solidFill>
                  </a:tcPr>
                </a:tc>
                <a:tc rowSpan="8">
                  <a:txBody>
                    <a:bodyPr/>
                    <a:lstStyle/>
                    <a:p>
                      <a:pPr marL="291465" marR="71755" indent="-219710" algn="ctr">
                        <a:lnSpc>
                          <a:spcPct val="115000"/>
                        </a:lnSpc>
                        <a:spcBef>
                          <a:spcPts val="0"/>
                        </a:spcBef>
                        <a:spcAft>
                          <a:spcPts val="0"/>
                        </a:spcAft>
                      </a:pPr>
                      <a:r>
                        <a:rPr lang="en-US" sz="1300" b="1" kern="1200" dirty="0">
                          <a:effectLst/>
                          <a:latin typeface="Calibri"/>
                          <a:ea typeface="Times New Roman"/>
                          <a:cs typeface="Times New Roman"/>
                        </a:rPr>
                        <a:t>10 - make accurate use </a:t>
                      </a:r>
                      <a:r>
                        <a:rPr lang="en-US" sz="1300" kern="1200" dirty="0">
                          <a:effectLst/>
                          <a:latin typeface="Calibri"/>
                          <a:ea typeface="Times New Roman"/>
                          <a:cs typeface="Times New Roman"/>
                        </a:rPr>
                        <a:t>of standard English to communicate in grade-appropriate speech and writing</a:t>
                      </a:r>
                      <a:endParaRPr lang="en-US" sz="1500" dirty="0">
                        <a:effectLst/>
                        <a:latin typeface="Calibri"/>
                        <a:ea typeface="Calibri"/>
                        <a:cs typeface="Times New Roman"/>
                      </a:endParaRPr>
                    </a:p>
                  </a:txBody>
                  <a:tcPr marL="0" marR="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EECE1"/>
                    </a:solidFill>
                  </a:tcPr>
                </a:tc>
                <a:tc>
                  <a:txBody>
                    <a:bodyPr/>
                    <a:lstStyle/>
                    <a:p>
                      <a:pPr marL="219710" marR="0" indent="-219710" algn="ctr">
                        <a:lnSpc>
                          <a:spcPct val="115000"/>
                        </a:lnSpc>
                        <a:spcBef>
                          <a:spcPts val="0"/>
                        </a:spcBef>
                        <a:spcAft>
                          <a:spcPts val="0"/>
                        </a:spcAft>
                      </a:pPr>
                      <a:r>
                        <a:rPr lang="en-US" sz="900" b="1" kern="1200">
                          <a:solidFill>
                            <a:srgbClr val="7F7F7F"/>
                          </a:solidFill>
                          <a:effectLst/>
                          <a:latin typeface="Calibri"/>
                          <a:ea typeface="Times New Roman"/>
                          <a:cs typeface="Times New Roman"/>
                        </a:rPr>
                        <a:t>1</a:t>
                      </a:r>
                      <a:endParaRPr lang="en-US" sz="90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kern="1200" dirty="0">
                          <a:solidFill>
                            <a:srgbClr val="7F7F7F"/>
                          </a:solidFill>
                          <a:effectLst/>
                          <a:latin typeface="Calibri"/>
                          <a:ea typeface="Calibri"/>
                          <a:cs typeface="GillSansMT"/>
                        </a:rPr>
                        <a:t>construct meaning </a:t>
                      </a:r>
                      <a:r>
                        <a:rPr lang="en-US" sz="900" kern="1200" dirty="0">
                          <a:solidFill>
                            <a:srgbClr val="7F7F7F"/>
                          </a:solidFill>
                          <a:effectLst/>
                          <a:latin typeface="Calibri"/>
                          <a:ea typeface="Calibri"/>
                          <a:cs typeface="GillSansMT"/>
                        </a:rPr>
                        <a:t>from oral presentations and literary and informational text through grade-appropriate listening, reading, and viewing</a:t>
                      </a:r>
                      <a:endParaRPr lang="en-US" sz="900" dirty="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0694">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900" b="1" kern="1200">
                          <a:solidFill>
                            <a:srgbClr val="7F7F7F"/>
                          </a:solidFill>
                          <a:effectLst/>
                          <a:latin typeface="Calibri"/>
                          <a:ea typeface="Calibri"/>
                          <a:cs typeface="Times New Roman"/>
                        </a:rPr>
                        <a:t>8</a:t>
                      </a:r>
                      <a:endParaRPr lang="en-US" sz="90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kern="1200" dirty="0">
                          <a:solidFill>
                            <a:srgbClr val="7F7F7F"/>
                          </a:solidFill>
                          <a:effectLst/>
                          <a:latin typeface="Calibri"/>
                          <a:ea typeface="Calibri"/>
                          <a:cs typeface="GillSansMT"/>
                        </a:rPr>
                        <a:t>determine the meaning</a:t>
                      </a:r>
                      <a:r>
                        <a:rPr lang="en-US" sz="900" kern="1200" dirty="0">
                          <a:solidFill>
                            <a:srgbClr val="7F7F7F"/>
                          </a:solidFill>
                          <a:effectLst/>
                          <a:latin typeface="Calibri"/>
                          <a:ea typeface="Calibri"/>
                          <a:cs typeface="GillSansMT"/>
                        </a:rPr>
                        <a:t> of words and phrases in oral presentations and literary and informational text</a:t>
                      </a:r>
                      <a:endParaRPr lang="en-US" sz="900" dirty="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825377">
                <a:tc rowSpan="3">
                  <a:txBody>
                    <a:bodyPr/>
                    <a:lstStyle/>
                    <a:p>
                      <a:pPr marL="0" marR="0">
                        <a:lnSpc>
                          <a:spcPct val="115000"/>
                        </a:lnSpc>
                        <a:spcBef>
                          <a:spcPts val="0"/>
                        </a:spcBef>
                        <a:spcAft>
                          <a:spcPts val="0"/>
                        </a:spcAft>
                      </a:pPr>
                      <a:r>
                        <a:rPr lang="en-US" sz="2100" b="1" kern="1200" dirty="0">
                          <a:effectLst/>
                          <a:latin typeface="Calibri"/>
                          <a:ea typeface="Calibri"/>
                          <a:cs typeface="Times New Roman"/>
                        </a:rPr>
                        <a:t>Productive modalities*:</a:t>
                      </a:r>
                      <a:r>
                        <a:rPr lang="en-US" sz="2100" kern="1200" dirty="0">
                          <a:effectLst/>
                          <a:latin typeface="Calibri"/>
                          <a:ea typeface="Calibri"/>
                          <a:cs typeface="Times New Roman"/>
                        </a:rPr>
                        <a:t> </a:t>
                      </a:r>
                      <a:r>
                        <a:rPr lang="en-US" sz="1200" kern="1200" dirty="0">
                          <a:effectLst/>
                          <a:latin typeface="Calibri"/>
                          <a:ea typeface="Calibri"/>
                          <a:cs typeface="Times New Roman"/>
                        </a:rPr>
                        <a:t>Ways in which students communicate to others (e.g., speaking, writing, and drawing). Instruction and assessment of productive modalities focus on students’ communication of their own understanding or </a:t>
                      </a:r>
                      <a:r>
                        <a:rPr lang="en-US" sz="1300" kern="1200" dirty="0">
                          <a:effectLst/>
                          <a:latin typeface="Calibri"/>
                          <a:ea typeface="Calibri"/>
                          <a:cs typeface="Times New Roman"/>
                        </a:rPr>
                        <a:t>interpretation.</a:t>
                      </a:r>
                      <a:endParaRPr lang="en-US" sz="1500" dirty="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c rowSpan="3">
                  <a:txBody>
                    <a:bodyPr/>
                    <a:lstStyle/>
                    <a:p>
                      <a:pPr marL="0" marR="0" algn="ctr">
                        <a:lnSpc>
                          <a:spcPct val="115000"/>
                        </a:lnSpc>
                        <a:spcBef>
                          <a:spcPts val="0"/>
                        </a:spcBef>
                        <a:spcAft>
                          <a:spcPts val="0"/>
                        </a:spcAft>
                      </a:pPr>
                      <a:r>
                        <a:rPr lang="en-US" sz="1200" kern="1200" dirty="0">
                          <a:effectLst/>
                          <a:latin typeface="Calibri"/>
                          <a:ea typeface="Calibri"/>
                          <a:cs typeface="Times New Roman"/>
                        </a:rPr>
                        <a:t>Speaking </a:t>
                      </a:r>
                      <a:br>
                        <a:rPr lang="en-US" sz="1200" kern="1200" dirty="0">
                          <a:effectLst/>
                          <a:latin typeface="Calibri"/>
                          <a:ea typeface="Calibri"/>
                          <a:cs typeface="Times New Roman"/>
                        </a:rPr>
                      </a:br>
                      <a:r>
                        <a:rPr lang="en-US" sz="1200" kern="1200" dirty="0">
                          <a:effectLst/>
                          <a:latin typeface="Calibri"/>
                          <a:ea typeface="Calibri"/>
                          <a:cs typeface="Times New Roman"/>
                        </a:rPr>
                        <a:t>&amp;</a:t>
                      </a:r>
                      <a:endParaRPr lang="en-US" sz="1200" dirty="0">
                        <a:effectLst/>
                        <a:latin typeface="Calibri"/>
                        <a:ea typeface="Calibri"/>
                        <a:cs typeface="Times New Roman"/>
                      </a:endParaRPr>
                    </a:p>
                    <a:p>
                      <a:pPr marL="0" marR="0" algn="ctr">
                        <a:lnSpc>
                          <a:spcPct val="115000"/>
                        </a:lnSpc>
                        <a:spcBef>
                          <a:spcPts val="0"/>
                        </a:spcBef>
                        <a:spcAft>
                          <a:spcPts val="0"/>
                        </a:spcAft>
                      </a:pPr>
                      <a:r>
                        <a:rPr lang="en-US" sz="1200" kern="1200" dirty="0">
                          <a:effectLst/>
                          <a:latin typeface="Calibri"/>
                          <a:ea typeface="Calibri"/>
                          <a:cs typeface="Times New Roman"/>
                        </a:rPr>
                        <a:t>Writing</a:t>
                      </a:r>
                      <a:endParaRPr lang="en-US" sz="1200" dirty="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2400" kern="1200" dirty="0">
                          <a:effectLst/>
                          <a:latin typeface="Calibri"/>
                          <a:ea typeface="Times New Roman"/>
                          <a:cs typeface="GillSansMT"/>
                        </a:rPr>
                        <a:t>3</a:t>
                      </a:r>
                      <a:endParaRPr lang="en-US" sz="1500" dirty="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300" kern="1200" dirty="0">
                          <a:effectLst/>
                          <a:latin typeface="Calibri"/>
                          <a:ea typeface="Calibri"/>
                          <a:cs typeface="GillSansMT"/>
                        </a:rPr>
                        <a:t>speak and write about grade-appropriate complex literary and informational texts and topics</a:t>
                      </a:r>
                      <a:endParaRPr lang="en-US" sz="1500" dirty="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237379">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2400" b="1" kern="1200" dirty="0">
                          <a:effectLst/>
                          <a:latin typeface="Calibri"/>
                          <a:ea typeface="Times New Roman"/>
                          <a:cs typeface="Times New Roman"/>
                        </a:rPr>
                        <a:t>4</a:t>
                      </a:r>
                      <a:endParaRPr lang="en-US" sz="1500" dirty="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c>
                  <a:txBody>
                    <a:bodyPr/>
                    <a:lstStyle/>
                    <a:p>
                      <a:pPr marL="0" marR="0">
                        <a:lnSpc>
                          <a:spcPct val="115000"/>
                        </a:lnSpc>
                        <a:spcBef>
                          <a:spcPts val="0"/>
                        </a:spcBef>
                        <a:spcAft>
                          <a:spcPts val="0"/>
                        </a:spcAft>
                      </a:pPr>
                      <a:r>
                        <a:rPr lang="en-US" sz="1700" b="1" kern="1200">
                          <a:effectLst/>
                          <a:latin typeface="Calibri"/>
                          <a:ea typeface="Calibri"/>
                          <a:cs typeface="GillSansMT"/>
                        </a:rPr>
                        <a:t>construct grade-appropriate oral and written claims and support them with reasoning and evidence</a:t>
                      </a:r>
                      <a:endParaRPr lang="en-US" sz="150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r>
              <a:tr h="819175">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2400" kern="1200" dirty="0">
                          <a:effectLst/>
                          <a:latin typeface="Calibri"/>
                          <a:ea typeface="Times New Roman"/>
                          <a:cs typeface="Times New Roman"/>
                        </a:rPr>
                        <a:t>7</a:t>
                      </a:r>
                      <a:endParaRPr lang="en-US" sz="1500" dirty="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300" kern="1200">
                          <a:effectLst/>
                          <a:latin typeface="Calibri"/>
                          <a:ea typeface="Calibri"/>
                          <a:cs typeface="GillSansMT"/>
                        </a:rPr>
                        <a:t>adapt language choices to purpose, task, and audience when speaking and writing</a:t>
                      </a:r>
                      <a:endParaRPr lang="en-US" sz="150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542795">
                <a:tc rowSpan="3">
                  <a:txBody>
                    <a:bodyPr/>
                    <a:lstStyle/>
                    <a:p>
                      <a:pPr marL="0" marR="0">
                        <a:lnSpc>
                          <a:spcPct val="115000"/>
                        </a:lnSpc>
                        <a:spcBef>
                          <a:spcPts val="0"/>
                        </a:spcBef>
                        <a:spcAft>
                          <a:spcPts val="0"/>
                        </a:spcAft>
                      </a:pPr>
                      <a:r>
                        <a:rPr lang="en-US" sz="900" b="1" kern="1200" dirty="0">
                          <a:solidFill>
                            <a:srgbClr val="7F7F7F"/>
                          </a:solidFill>
                          <a:effectLst/>
                          <a:latin typeface="Calibri"/>
                          <a:ea typeface="Calibri"/>
                          <a:cs typeface="Times New Roman"/>
                        </a:rPr>
                        <a:t>Interactive modalities*: </a:t>
                      </a:r>
                      <a:r>
                        <a:rPr lang="en-US" sz="900" kern="1200" dirty="0">
                          <a:solidFill>
                            <a:srgbClr val="7F7F7F"/>
                          </a:solidFill>
                          <a:effectLst/>
                          <a:latin typeface="Calibri"/>
                          <a:ea typeface="Calibri"/>
                          <a:cs typeface="Times New Roman"/>
                        </a:rPr>
                        <a:t>Collaborative use of receptive and productive modalities as “students engage in conversations, provide and obtain information, express feelings and emotions, and exchange opinions” (Phillips, 2008, p. 3). </a:t>
                      </a:r>
                      <a:endParaRPr lang="en-US" sz="900" dirty="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marR="0" algn="ctr">
                        <a:lnSpc>
                          <a:spcPct val="115000"/>
                        </a:lnSpc>
                        <a:spcBef>
                          <a:spcPts val="0"/>
                        </a:spcBef>
                        <a:spcAft>
                          <a:spcPts val="0"/>
                        </a:spcAft>
                      </a:pPr>
                      <a:r>
                        <a:rPr lang="en-US" sz="900" kern="1200" dirty="0">
                          <a:solidFill>
                            <a:srgbClr val="7F7F7F"/>
                          </a:solidFill>
                          <a:effectLst/>
                          <a:latin typeface="Calibri"/>
                          <a:ea typeface="Calibri"/>
                          <a:cs typeface="Times New Roman"/>
                        </a:rPr>
                        <a:t>Listening, speaking, reading, </a:t>
                      </a:r>
                      <a:br>
                        <a:rPr lang="en-US" sz="900" kern="1200" dirty="0">
                          <a:solidFill>
                            <a:srgbClr val="7F7F7F"/>
                          </a:solidFill>
                          <a:effectLst/>
                          <a:latin typeface="Calibri"/>
                          <a:ea typeface="Calibri"/>
                          <a:cs typeface="Times New Roman"/>
                        </a:rPr>
                      </a:br>
                      <a:r>
                        <a:rPr lang="en-US" sz="900" kern="1200" dirty="0">
                          <a:solidFill>
                            <a:srgbClr val="7F7F7F"/>
                          </a:solidFill>
                          <a:effectLst/>
                          <a:latin typeface="Calibri"/>
                          <a:ea typeface="Calibri"/>
                          <a:cs typeface="Times New Roman"/>
                        </a:rPr>
                        <a:t>and </a:t>
                      </a:r>
                      <a:br>
                        <a:rPr lang="en-US" sz="900" kern="1200" dirty="0">
                          <a:solidFill>
                            <a:srgbClr val="7F7F7F"/>
                          </a:solidFill>
                          <a:effectLst/>
                          <a:latin typeface="Calibri"/>
                          <a:ea typeface="Calibri"/>
                          <a:cs typeface="Times New Roman"/>
                        </a:rPr>
                      </a:br>
                      <a:r>
                        <a:rPr lang="en-US" sz="900" kern="1200" dirty="0">
                          <a:solidFill>
                            <a:srgbClr val="7F7F7F"/>
                          </a:solidFill>
                          <a:effectLst/>
                          <a:latin typeface="Calibri"/>
                          <a:ea typeface="Calibri"/>
                          <a:cs typeface="Times New Roman"/>
                        </a:rPr>
                        <a:t>writing</a:t>
                      </a:r>
                      <a:endParaRPr lang="en-US" sz="900" dirty="0">
                        <a:effectLst/>
                        <a:latin typeface="Calibri"/>
                        <a:ea typeface="Calibri"/>
                        <a:cs typeface="Times New Roman"/>
                      </a:endParaRPr>
                    </a:p>
                  </a:txBody>
                  <a:tcPr marL="34287" marR="34287" marT="12157"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900" b="1" kern="1200">
                          <a:solidFill>
                            <a:srgbClr val="7F7F7F"/>
                          </a:solidFill>
                          <a:effectLst/>
                          <a:latin typeface="Calibri"/>
                          <a:ea typeface="Times New Roman"/>
                          <a:cs typeface="GillSansMT"/>
                        </a:rPr>
                        <a:t>2</a:t>
                      </a:r>
                      <a:endParaRPr lang="en-US" sz="90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kern="1200" dirty="0">
                          <a:solidFill>
                            <a:srgbClr val="7F7F7F"/>
                          </a:solidFill>
                          <a:effectLst/>
                          <a:latin typeface="Calibri"/>
                          <a:ea typeface="Calibri"/>
                          <a:cs typeface="GillSansMT"/>
                        </a:rPr>
                        <a:t>participate in grade-appropriate oral and written exchanges</a:t>
                      </a:r>
                      <a:r>
                        <a:rPr lang="en-US" sz="900" kern="1200" dirty="0">
                          <a:solidFill>
                            <a:srgbClr val="7F7F7F"/>
                          </a:solidFill>
                          <a:effectLst/>
                          <a:latin typeface="Calibri"/>
                          <a:ea typeface="Calibri"/>
                          <a:cs typeface="GillSansMT"/>
                        </a:rPr>
                        <a:t> of information, ideas, and analyses, responding to peer, audience, or reader comments and questions</a:t>
                      </a:r>
                      <a:endParaRPr lang="en-US" sz="900" dirty="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05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900" b="1" kern="1200">
                          <a:solidFill>
                            <a:srgbClr val="7F7F7F"/>
                          </a:solidFill>
                          <a:effectLst/>
                          <a:latin typeface="Calibri"/>
                          <a:ea typeface="Times New Roman"/>
                          <a:cs typeface="Times New Roman"/>
                        </a:rPr>
                        <a:t>5</a:t>
                      </a:r>
                      <a:endParaRPr lang="en-US" sz="90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kern="1200" dirty="0">
                          <a:solidFill>
                            <a:srgbClr val="7F7F7F"/>
                          </a:solidFill>
                          <a:effectLst/>
                          <a:latin typeface="Calibri"/>
                          <a:ea typeface="Calibri"/>
                          <a:cs typeface="GillSansMT"/>
                        </a:rPr>
                        <a:t>conduct research and evaluate and communicate</a:t>
                      </a:r>
                      <a:r>
                        <a:rPr lang="en-US" sz="900" kern="1200" dirty="0">
                          <a:solidFill>
                            <a:srgbClr val="7F7F7F"/>
                          </a:solidFill>
                          <a:effectLst/>
                          <a:latin typeface="Calibri"/>
                          <a:ea typeface="Calibri"/>
                          <a:cs typeface="GillSansMT"/>
                        </a:rPr>
                        <a:t> findings to answer questions or solve problems</a:t>
                      </a:r>
                      <a:endParaRPr lang="en-US" sz="900" dirty="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407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900" b="1" kern="1200">
                          <a:solidFill>
                            <a:srgbClr val="7F7F7F"/>
                          </a:solidFill>
                          <a:effectLst/>
                          <a:latin typeface="Calibri"/>
                          <a:ea typeface="Times New Roman"/>
                          <a:cs typeface="Times New Roman"/>
                        </a:rPr>
                        <a:t>6</a:t>
                      </a:r>
                      <a:endParaRPr lang="en-US" sz="90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kern="1200" dirty="0">
                          <a:solidFill>
                            <a:srgbClr val="7F7F7F"/>
                          </a:solidFill>
                          <a:effectLst/>
                          <a:latin typeface="Calibri"/>
                          <a:ea typeface="Calibri"/>
                          <a:cs typeface="GillSansMT"/>
                        </a:rPr>
                        <a:t>analyze and critique</a:t>
                      </a:r>
                      <a:r>
                        <a:rPr lang="en-US" sz="900" kern="1200" dirty="0">
                          <a:solidFill>
                            <a:srgbClr val="7F7F7F"/>
                          </a:solidFill>
                          <a:effectLst/>
                          <a:latin typeface="Calibri"/>
                          <a:ea typeface="Calibri"/>
                          <a:cs typeface="GillSansMT"/>
                        </a:rPr>
                        <a:t> the arguments of others orally and in writing</a:t>
                      </a:r>
                      <a:endParaRPr lang="en-US" sz="900" dirty="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941043318"/>
              </p:ext>
            </p:extLst>
          </p:nvPr>
        </p:nvGraphicFramePr>
        <p:xfrm>
          <a:off x="184751" y="6360963"/>
          <a:ext cx="7402898" cy="2218398"/>
        </p:xfrm>
        <a:graphic>
          <a:graphicData uri="http://schemas.openxmlformats.org/drawingml/2006/table">
            <a:tbl>
              <a:tblPr firstRow="1" firstCol="1" bandRow="1"/>
              <a:tblGrid>
                <a:gridCol w="925363"/>
                <a:gridCol w="993907"/>
                <a:gridCol w="891090"/>
                <a:gridCol w="736863"/>
                <a:gridCol w="1079589"/>
                <a:gridCol w="1233816"/>
                <a:gridCol w="1542270"/>
              </a:tblGrid>
              <a:tr h="612611">
                <a:tc>
                  <a:txBody>
                    <a:bodyPr/>
                    <a:lstStyle/>
                    <a:p>
                      <a:pPr marL="0" marR="0" algn="ctr">
                        <a:lnSpc>
                          <a:spcPct val="115000"/>
                        </a:lnSpc>
                        <a:spcBef>
                          <a:spcPts val="0"/>
                        </a:spcBef>
                        <a:spcAft>
                          <a:spcPts val="0"/>
                        </a:spcAft>
                      </a:pPr>
                      <a:r>
                        <a:rPr lang="en-US" sz="1400" b="1" dirty="0">
                          <a:solidFill>
                            <a:srgbClr val="000000"/>
                          </a:solidFill>
                          <a:effectLst/>
                          <a:latin typeface="Calibri"/>
                          <a:ea typeface="Times New Roman"/>
                          <a:cs typeface="Times New Roman"/>
                        </a:rPr>
                        <a:t>Standard</a:t>
                      </a:r>
                      <a:endParaRPr lang="en-US" sz="1400" dirty="0">
                        <a:effectLst/>
                        <a:latin typeface="Calibri"/>
                        <a:ea typeface="Calibri"/>
                        <a:cs typeface="Times New Roman"/>
                      </a:endParaRPr>
                    </a:p>
                  </a:txBody>
                  <a:tcPr marL="50561" marR="50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700" b="1" dirty="0">
                          <a:effectLst/>
                          <a:latin typeface="Calibri"/>
                          <a:ea typeface="Times New Roman"/>
                          <a:cs typeface="Times New Roman"/>
                        </a:rPr>
                        <a:t>An ELL can…</a:t>
                      </a:r>
                      <a:endParaRPr lang="en-US" sz="1700" dirty="0">
                        <a:effectLst/>
                        <a:latin typeface="Calibri"/>
                        <a:ea typeface="Calibri"/>
                        <a:cs typeface="Times New Roman"/>
                      </a:endParaRPr>
                    </a:p>
                  </a:txBody>
                  <a:tcPr marL="50561" marR="50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5">
                  <a:txBody>
                    <a:bodyPr/>
                    <a:lstStyle/>
                    <a:p>
                      <a:pPr marL="0" marR="0">
                        <a:lnSpc>
                          <a:spcPct val="115000"/>
                        </a:lnSpc>
                        <a:spcBef>
                          <a:spcPts val="0"/>
                        </a:spcBef>
                        <a:spcAft>
                          <a:spcPts val="0"/>
                        </a:spcAft>
                      </a:pPr>
                      <a:r>
                        <a:rPr lang="en-US" sz="1700" b="1" dirty="0">
                          <a:solidFill>
                            <a:srgbClr val="000000"/>
                          </a:solidFill>
                          <a:effectLst/>
                          <a:latin typeface="Calibri"/>
                          <a:ea typeface="Times New Roman"/>
                          <a:cs typeface="Times New Roman"/>
                        </a:rPr>
                        <a:t>By the end of an English language proficiency level, an ELL in </a:t>
                      </a:r>
                      <a:r>
                        <a:rPr lang="en-US" sz="1700" b="1" dirty="0" smtClean="0">
                          <a:solidFill>
                            <a:srgbClr val="000000"/>
                          </a:solidFill>
                          <a:effectLst/>
                          <a:latin typeface="Calibri"/>
                          <a:ea typeface="Times New Roman"/>
                          <a:cs typeface="Times New Roman"/>
                        </a:rPr>
                        <a:t>2</a:t>
                      </a:r>
                      <a:r>
                        <a:rPr lang="en-US" sz="1700" b="1" baseline="30000" dirty="0" smtClean="0">
                          <a:solidFill>
                            <a:srgbClr val="000000"/>
                          </a:solidFill>
                          <a:effectLst/>
                          <a:latin typeface="Calibri"/>
                          <a:ea typeface="Times New Roman"/>
                          <a:cs typeface="Times New Roman"/>
                        </a:rPr>
                        <a:t>nd</a:t>
                      </a:r>
                      <a:r>
                        <a:rPr lang="en-US" sz="1700" b="1" dirty="0" smtClean="0">
                          <a:solidFill>
                            <a:srgbClr val="000000"/>
                          </a:solidFill>
                          <a:effectLst/>
                          <a:latin typeface="Calibri"/>
                          <a:ea typeface="Times New Roman"/>
                          <a:cs typeface="Times New Roman"/>
                        </a:rPr>
                        <a:t> – 3rd Grade can </a:t>
                      </a:r>
                      <a:r>
                        <a:rPr lang="en-US" sz="1700" b="1" dirty="0">
                          <a:solidFill>
                            <a:srgbClr val="000000"/>
                          </a:solidFill>
                          <a:effectLst/>
                          <a:latin typeface="Calibri"/>
                          <a:ea typeface="Times New Roman"/>
                          <a:cs typeface="Times New Roman"/>
                        </a:rPr>
                        <a:t>. . . </a:t>
                      </a:r>
                      <a:endParaRPr lang="en-US" sz="1700" dirty="0">
                        <a:effectLst/>
                        <a:latin typeface="Calibri"/>
                        <a:ea typeface="Calibri"/>
                        <a:cs typeface="Times New Roman"/>
                      </a:endParaRPr>
                    </a:p>
                  </a:txBody>
                  <a:tcPr marL="50561" marR="50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82169">
                <a:tc rowSpan="2">
                  <a:txBody>
                    <a:bodyPr/>
                    <a:lstStyle/>
                    <a:p>
                      <a:pPr marL="0" marR="0" algn="ctr">
                        <a:lnSpc>
                          <a:spcPct val="115000"/>
                        </a:lnSpc>
                        <a:spcBef>
                          <a:spcPts val="0"/>
                        </a:spcBef>
                        <a:spcAft>
                          <a:spcPts val="0"/>
                        </a:spcAft>
                      </a:pPr>
                      <a:r>
                        <a:rPr lang="en-US" sz="3200" b="1" dirty="0">
                          <a:solidFill>
                            <a:srgbClr val="000000"/>
                          </a:solidFill>
                          <a:effectLst/>
                          <a:latin typeface="Calibri"/>
                          <a:ea typeface="Times New Roman"/>
                          <a:cs typeface="Times New Roman"/>
                        </a:rPr>
                        <a:t>4</a:t>
                      </a:r>
                      <a:endParaRPr lang="en-US" sz="1300" dirty="0">
                        <a:effectLst/>
                        <a:latin typeface="Calibri"/>
                        <a:ea typeface="Calibri"/>
                        <a:cs typeface="Times New Roman"/>
                      </a:endParaRPr>
                    </a:p>
                    <a:p>
                      <a:pPr marL="0" marR="0" algn="ctr">
                        <a:lnSpc>
                          <a:spcPct val="115000"/>
                        </a:lnSpc>
                        <a:spcBef>
                          <a:spcPts val="0"/>
                        </a:spcBef>
                        <a:spcAft>
                          <a:spcPts val="0"/>
                        </a:spcAft>
                      </a:pPr>
                      <a:r>
                        <a:rPr lang="en-US" sz="1200" dirty="0">
                          <a:solidFill>
                            <a:srgbClr val="000000"/>
                          </a:solidFill>
                          <a:effectLst/>
                          <a:latin typeface="Calibri"/>
                          <a:ea typeface="Times New Roman"/>
                          <a:cs typeface="Times New Roman"/>
                        </a:rPr>
                        <a:t>Productive</a:t>
                      </a:r>
                      <a:endParaRPr lang="en-US" sz="1300" dirty="0">
                        <a:effectLst/>
                        <a:latin typeface="Calibri"/>
                        <a:ea typeface="Calibri"/>
                        <a:cs typeface="Times New Roman"/>
                      </a:endParaRPr>
                    </a:p>
                    <a:p>
                      <a:pPr marL="0" marR="0" algn="ctr">
                        <a:lnSpc>
                          <a:spcPct val="115000"/>
                        </a:lnSpc>
                        <a:spcBef>
                          <a:spcPts val="0"/>
                        </a:spcBef>
                        <a:spcAft>
                          <a:spcPts val="0"/>
                        </a:spcAft>
                      </a:pPr>
                      <a:r>
                        <a:rPr lang="en-US" sz="1200" dirty="0">
                          <a:solidFill>
                            <a:srgbClr val="000000"/>
                          </a:solidFill>
                          <a:effectLst/>
                          <a:latin typeface="Calibri"/>
                          <a:ea typeface="Times New Roman"/>
                          <a:cs typeface="Times New Roman"/>
                        </a:rPr>
                        <a:t>(S &amp; W)</a:t>
                      </a:r>
                      <a:endParaRPr lang="en-US" sz="1300" dirty="0">
                        <a:effectLst/>
                        <a:latin typeface="Calibri"/>
                        <a:ea typeface="Calibri"/>
                        <a:cs typeface="Times New Roman"/>
                      </a:endParaRPr>
                    </a:p>
                  </a:txBody>
                  <a:tcPr marL="50561" marR="50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2">
                  <a:txBody>
                    <a:bodyPr/>
                    <a:lstStyle/>
                    <a:p>
                      <a:pPr marL="0" marR="0">
                        <a:lnSpc>
                          <a:spcPct val="115000"/>
                        </a:lnSpc>
                        <a:spcBef>
                          <a:spcPts val="0"/>
                        </a:spcBef>
                        <a:spcAft>
                          <a:spcPts val="0"/>
                        </a:spcAft>
                      </a:pPr>
                      <a:r>
                        <a:rPr lang="en-US" sz="900" b="1" dirty="0">
                          <a:effectLst/>
                          <a:latin typeface="Calibri"/>
                          <a:ea typeface="Times New Roman"/>
                          <a:cs typeface="Times New Roman"/>
                        </a:rPr>
                        <a:t>…construct grade-appropriate oral and written claims and support them with reasoning and evidence. </a:t>
                      </a:r>
                      <a:endParaRPr lang="en-US" sz="900" dirty="0">
                        <a:effectLst/>
                        <a:latin typeface="Calibri"/>
                        <a:ea typeface="Calibri"/>
                        <a:cs typeface="Times New Roman"/>
                      </a:endParaRPr>
                    </a:p>
                  </a:txBody>
                  <a:tcPr marL="50561" marR="50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100" b="1" dirty="0">
                          <a:solidFill>
                            <a:srgbClr val="000000"/>
                          </a:solidFill>
                          <a:effectLst/>
                          <a:latin typeface="Calibri"/>
                          <a:ea typeface="Times New Roman"/>
                          <a:cs typeface="Times New Roman"/>
                        </a:rPr>
                        <a:t>1</a:t>
                      </a:r>
                      <a:endParaRPr lang="en-US" sz="2100" dirty="0">
                        <a:effectLst/>
                        <a:latin typeface="Calibri"/>
                        <a:ea typeface="Calibri"/>
                        <a:cs typeface="Times New Roman"/>
                      </a:endParaRPr>
                    </a:p>
                  </a:txBody>
                  <a:tcPr marL="50561" marR="50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100" b="1" dirty="0">
                          <a:solidFill>
                            <a:srgbClr val="000000"/>
                          </a:solidFill>
                          <a:effectLst/>
                          <a:latin typeface="Calibri"/>
                          <a:ea typeface="Times New Roman"/>
                          <a:cs typeface="Times New Roman"/>
                        </a:rPr>
                        <a:t>2</a:t>
                      </a:r>
                      <a:endParaRPr lang="en-US" sz="2100" dirty="0">
                        <a:effectLst/>
                        <a:latin typeface="Calibri"/>
                        <a:ea typeface="Calibri"/>
                        <a:cs typeface="Times New Roman"/>
                      </a:endParaRPr>
                    </a:p>
                  </a:txBody>
                  <a:tcPr marL="6320" marR="6320" marT="10905" marB="109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100" b="1">
                          <a:solidFill>
                            <a:srgbClr val="000000"/>
                          </a:solidFill>
                          <a:effectLst/>
                          <a:latin typeface="Calibri"/>
                          <a:ea typeface="Times New Roman"/>
                          <a:cs typeface="Times New Roman"/>
                        </a:rPr>
                        <a:t>3</a:t>
                      </a:r>
                      <a:endParaRPr lang="en-US" sz="2100">
                        <a:effectLst/>
                        <a:latin typeface="Calibri"/>
                        <a:ea typeface="Calibri"/>
                        <a:cs typeface="Times New Roman"/>
                      </a:endParaRPr>
                    </a:p>
                  </a:txBody>
                  <a:tcPr marL="6320" marR="6320" marT="10905" marB="109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100" b="1">
                          <a:solidFill>
                            <a:srgbClr val="000000"/>
                          </a:solidFill>
                          <a:effectLst/>
                          <a:latin typeface="Calibri"/>
                          <a:ea typeface="Times New Roman"/>
                          <a:cs typeface="Times New Roman"/>
                        </a:rPr>
                        <a:t>4</a:t>
                      </a:r>
                      <a:endParaRPr lang="en-US" sz="2100">
                        <a:effectLst/>
                        <a:latin typeface="Calibri"/>
                        <a:ea typeface="Calibri"/>
                        <a:cs typeface="Times New Roman"/>
                      </a:endParaRPr>
                    </a:p>
                  </a:txBody>
                  <a:tcPr marL="6320" marR="6320" marT="10905" marB="109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100" b="1" dirty="0">
                          <a:solidFill>
                            <a:srgbClr val="000000"/>
                          </a:solidFill>
                          <a:effectLst/>
                          <a:latin typeface="Calibri"/>
                          <a:ea typeface="Times New Roman"/>
                          <a:cs typeface="Times New Roman"/>
                        </a:rPr>
                        <a:t>5</a:t>
                      </a:r>
                      <a:endParaRPr lang="en-US" sz="2100" dirty="0">
                        <a:effectLst/>
                        <a:latin typeface="Calibri"/>
                        <a:ea typeface="Calibri"/>
                        <a:cs typeface="Times New Roman"/>
                      </a:endParaRPr>
                    </a:p>
                  </a:txBody>
                  <a:tcPr marL="6320" marR="6320" marT="10905" marB="109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215931">
                <a:tc vMerge="1">
                  <a:txBody>
                    <a:bodyPr/>
                    <a:lstStyle/>
                    <a:p>
                      <a:endParaRPr lang="en-US"/>
                    </a:p>
                  </a:txBody>
                  <a:tcPr/>
                </a:tc>
                <a:tc vMerge="1">
                  <a:txBody>
                    <a:bodyPr/>
                    <a:lstStyle/>
                    <a:p>
                      <a:endParaRPr lang="en-US"/>
                    </a:p>
                  </a:txBody>
                  <a:tcPr/>
                </a:tc>
                <a:tc>
                  <a:txBody>
                    <a:bodyPr/>
                    <a:lstStyle/>
                    <a:p>
                      <a:pPr marL="0" marR="0">
                        <a:lnSpc>
                          <a:spcPct val="115000"/>
                        </a:lnSpc>
                        <a:spcBef>
                          <a:spcPts val="0"/>
                        </a:spcBef>
                        <a:spcAft>
                          <a:spcPts val="0"/>
                        </a:spcAft>
                      </a:pPr>
                      <a:r>
                        <a:rPr lang="en-US" sz="900" dirty="0">
                          <a:solidFill>
                            <a:srgbClr val="000000"/>
                          </a:solidFill>
                          <a:effectLst/>
                          <a:latin typeface="Calibri"/>
                          <a:ea typeface="Times New Roman"/>
                          <a:cs typeface="Times New Roman"/>
                        </a:rPr>
                        <a:t>…express an opinion about a familiar topic. </a:t>
                      </a:r>
                      <a:endParaRPr lang="en-US" sz="900" dirty="0">
                        <a:effectLst/>
                        <a:latin typeface="Calibri"/>
                        <a:ea typeface="Calibri"/>
                        <a:cs typeface="Times New Roman"/>
                      </a:endParaRPr>
                    </a:p>
                  </a:txBody>
                  <a:tcPr marL="50561" marR="505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11430">
                        <a:lnSpc>
                          <a:spcPct val="115000"/>
                        </a:lnSpc>
                        <a:spcBef>
                          <a:spcPts val="0"/>
                        </a:spcBef>
                        <a:spcAft>
                          <a:spcPts val="0"/>
                        </a:spcAft>
                      </a:pPr>
                      <a:r>
                        <a:rPr lang="en-US" sz="900" dirty="0" smtClean="0">
                          <a:solidFill>
                            <a:srgbClr val="000000"/>
                          </a:solidFill>
                          <a:effectLst/>
                          <a:latin typeface="Calibri"/>
                          <a:ea typeface="Times New Roman"/>
                          <a:cs typeface="Times New Roman"/>
                        </a:rPr>
                        <a:t>…express</a:t>
                      </a:r>
                      <a:r>
                        <a:rPr lang="en-US" sz="900" baseline="0" dirty="0" smtClean="0">
                          <a:solidFill>
                            <a:srgbClr val="000000"/>
                          </a:solidFill>
                          <a:effectLst/>
                          <a:latin typeface="Calibri"/>
                          <a:ea typeface="Times New Roman"/>
                          <a:cs typeface="Times New Roman"/>
                        </a:rPr>
                        <a:t> an opinion about a familiar topic or story. </a:t>
                      </a:r>
                      <a:endParaRPr lang="en-US" sz="900" dirty="0">
                        <a:effectLst/>
                        <a:latin typeface="Calibri"/>
                        <a:ea typeface="Calibri"/>
                        <a:cs typeface="Times New Roman"/>
                      </a:endParaRPr>
                    </a:p>
                  </a:txBody>
                  <a:tcPr marL="50561" marR="505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1800"/>
                        </a:spcAft>
                      </a:pPr>
                      <a:r>
                        <a:rPr lang="en-US" sz="900" dirty="0" smtClean="0">
                          <a:solidFill>
                            <a:srgbClr val="000000"/>
                          </a:solidFill>
                          <a:effectLst/>
                          <a:latin typeface="Calibri"/>
                          <a:ea typeface="Times New Roman"/>
                          <a:cs typeface="Times New Roman"/>
                        </a:rPr>
                        <a:t>…e</a:t>
                      </a:r>
                      <a:r>
                        <a:rPr lang="en-US" sz="900" b="0" i="0" u="none" strike="noStrike" dirty="0" smtClean="0">
                          <a:solidFill>
                            <a:srgbClr val="000000"/>
                          </a:solidFill>
                          <a:effectLst/>
                          <a:latin typeface="Calibri" panose="020F0502020204030204" pitchFamily="34" charset="0"/>
                        </a:rPr>
                        <a:t>xpress an opinion about a familiar topic or story, giving one or more reasons for the opinion. </a:t>
                      </a:r>
                      <a:endParaRPr lang="en-US" sz="900" dirty="0">
                        <a:effectLst/>
                        <a:latin typeface="Calibri"/>
                        <a:ea typeface="Calibri"/>
                        <a:cs typeface="Times New Roman"/>
                      </a:endParaRPr>
                    </a:p>
                  </a:txBody>
                  <a:tcPr marL="50561" marR="505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dirty="0" smtClean="0">
                          <a:solidFill>
                            <a:srgbClr val="000000"/>
                          </a:solidFill>
                          <a:effectLst/>
                          <a:latin typeface="Calibri"/>
                          <a:ea typeface="Times New Roman"/>
                          <a:cs typeface="Times New Roman"/>
                        </a:rPr>
                        <a:t>…</a:t>
                      </a:r>
                      <a:r>
                        <a:rPr lang="en-US" sz="900" b="0" i="0" u="none" strike="noStrike" dirty="0" smtClean="0">
                          <a:solidFill>
                            <a:srgbClr val="000000"/>
                          </a:solidFill>
                          <a:effectLst/>
                          <a:latin typeface="Calibri" panose="020F0502020204030204" pitchFamily="34" charset="0"/>
                        </a:rPr>
                        <a:t>express opinions about a variety of topics, introducing the topic &amp; giving several reasons for the opinion.</a:t>
                      </a:r>
                      <a:endParaRPr lang="en-US" sz="900" dirty="0">
                        <a:effectLst/>
                        <a:latin typeface="Calibri"/>
                        <a:ea typeface="Calibri"/>
                        <a:cs typeface="Times New Roman"/>
                      </a:endParaRPr>
                    </a:p>
                  </a:txBody>
                  <a:tcPr marL="50561" marR="505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dirty="0" smtClean="0">
                          <a:solidFill>
                            <a:srgbClr val="000000"/>
                          </a:solidFill>
                          <a:effectLst/>
                          <a:latin typeface="Calibri"/>
                          <a:ea typeface="Times New Roman"/>
                          <a:cs typeface="Times New Roman"/>
                        </a:rPr>
                        <a:t>…</a:t>
                      </a:r>
                      <a:r>
                        <a:rPr lang="en-US" sz="900" b="0" i="0" u="none" strike="noStrike" dirty="0" smtClean="0">
                          <a:solidFill>
                            <a:srgbClr val="000000"/>
                          </a:solidFill>
                          <a:effectLst/>
                          <a:latin typeface="Calibri" panose="020F0502020204030204" pitchFamily="34" charset="0"/>
                        </a:rPr>
                        <a:t>express opinions about a variety of topics, introducing the topic, giving several reasons for the opinion, &amp; providing a concluding statement.</a:t>
                      </a:r>
                      <a:endParaRPr lang="en-US" sz="900" dirty="0">
                        <a:effectLst/>
                        <a:latin typeface="Calibri"/>
                        <a:ea typeface="Calibri"/>
                        <a:cs typeface="Times New Roman"/>
                      </a:endParaRPr>
                    </a:p>
                  </a:txBody>
                  <a:tcPr marL="50561" marR="505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
        <p:nvSpPr>
          <p:cNvPr id="8" name="Rectangle 7"/>
          <p:cNvSpPr/>
          <p:nvPr/>
        </p:nvSpPr>
        <p:spPr>
          <a:xfrm>
            <a:off x="261866" y="8632793"/>
            <a:ext cx="7299701" cy="1016624"/>
          </a:xfrm>
          <a:prstGeom prst="rect">
            <a:avLst/>
          </a:prstGeom>
          <a:solidFill>
            <a:schemeClr val="bg1"/>
          </a:solidFill>
        </p:spPr>
        <p:txBody>
          <a:bodyPr wrap="square" lIns="92392" tIns="46196" rIns="92392" bIns="46196">
            <a:spAutoFit/>
          </a:bodyPr>
          <a:lstStyle/>
          <a:p>
            <a:r>
              <a:rPr lang="en-US" sz="1000" dirty="0"/>
              <a:t>This performance task is based on writing.  As an option if you’d like to monitor growth for ELP as a second goal, teachers can choose to assess ELP standard 4 because it aligns with this specific performance task. Your student’s full composition can be analyzed to identify English language proficiency levels.  It is evident that students will be navigating through the modalities to get to the end product. However, it is important to keep in mind what the full opinion writing performance task is assessing and how deeply the student understands class content and language. The  ELP growth goal is to provide the “just-right scaffolds” for students to demonstrate their understanding in order for them to move from one proficiency level to the next.</a:t>
            </a:r>
          </a:p>
        </p:txBody>
      </p:sp>
      <p:sp>
        <p:nvSpPr>
          <p:cNvPr id="9" name="Rectangle 8"/>
          <p:cNvSpPr/>
          <p:nvPr/>
        </p:nvSpPr>
        <p:spPr>
          <a:xfrm>
            <a:off x="107638" y="30440"/>
            <a:ext cx="7480010" cy="401071"/>
          </a:xfrm>
          <a:prstGeom prst="rect">
            <a:avLst/>
          </a:prstGeom>
        </p:spPr>
        <p:txBody>
          <a:bodyPr wrap="square" lIns="92392" tIns="46196" rIns="92392" bIns="46196">
            <a:spAutoFit/>
          </a:bodyPr>
          <a:lstStyle/>
          <a:p>
            <a:pPr algn="ctr"/>
            <a:r>
              <a:rPr lang="en-US" b="1" i="1" dirty="0"/>
              <a:t>ELP </a:t>
            </a:r>
            <a:r>
              <a:rPr lang="en-US" b="1" i="1" dirty="0" smtClean="0"/>
              <a:t>2</a:t>
            </a:r>
            <a:r>
              <a:rPr lang="en-US" b="1" i="1" baseline="30000" dirty="0" smtClean="0"/>
              <a:t>nd</a:t>
            </a:r>
            <a:r>
              <a:rPr lang="en-US" b="1" i="1" dirty="0" smtClean="0"/>
              <a:t> – 3</a:t>
            </a:r>
            <a:r>
              <a:rPr lang="en-US" b="1" i="1" baseline="30000" dirty="0" smtClean="0"/>
              <a:t>rd</a:t>
            </a:r>
            <a:r>
              <a:rPr lang="en-US" b="1" i="1" dirty="0" smtClean="0"/>
              <a:t> Grade Band Standards </a:t>
            </a:r>
            <a:r>
              <a:rPr lang="en-US" b="1" i="1" dirty="0"/>
              <a:t>Organized by </a:t>
            </a:r>
            <a:r>
              <a:rPr lang="en-US" b="1" i="1" dirty="0" smtClean="0"/>
              <a:t>Modality</a:t>
            </a:r>
          </a:p>
        </p:txBody>
      </p:sp>
      <p:sp>
        <p:nvSpPr>
          <p:cNvPr id="2" name="TextBox 1"/>
          <p:cNvSpPr txBox="1"/>
          <p:nvPr/>
        </p:nvSpPr>
        <p:spPr>
          <a:xfrm>
            <a:off x="3950052" y="9831418"/>
            <a:ext cx="3822348" cy="221492"/>
          </a:xfrm>
          <a:prstGeom prst="rect">
            <a:avLst/>
          </a:prstGeom>
          <a:noFill/>
        </p:spPr>
        <p:txBody>
          <a:bodyPr wrap="square" lIns="96908" tIns="48454" rIns="96908" bIns="48454" rtlCol="0">
            <a:spAutoFit/>
          </a:bodyPr>
          <a:lstStyle/>
          <a:p>
            <a:r>
              <a:rPr lang="en-US" sz="800" b="1" i="1" dirty="0"/>
              <a:t>Oregon ELP Standards Aligned with Performance Task, 2014; Arcema Tovar</a:t>
            </a:r>
          </a:p>
        </p:txBody>
      </p:sp>
    </p:spTree>
    <p:extLst>
      <p:ext uri="{BB962C8B-B14F-4D97-AF65-F5344CB8AC3E}">
        <p14:creationId xmlns:p14="http://schemas.microsoft.com/office/powerpoint/2010/main" val="15928236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1800" y="335280"/>
            <a:ext cx="6736080" cy="9274619"/>
          </a:xfrm>
          <a:prstGeom prst="rect">
            <a:avLst/>
          </a:prstGeom>
          <a:noFill/>
        </p:spPr>
        <p:txBody>
          <a:bodyPr wrap="square" lIns="101882" tIns="50941" rIns="101882" bIns="50941" rtlCol="0">
            <a:spAutoFit/>
          </a:bodyPr>
          <a:lstStyle/>
          <a:p>
            <a:endParaRPr lang="en-US" sz="1600" dirty="0"/>
          </a:p>
          <a:p>
            <a:pPr algn="ctr"/>
            <a:r>
              <a:rPr lang="en-US" sz="1600" b="1" dirty="0"/>
              <a:t>Determining Grade Level Text</a:t>
            </a:r>
          </a:p>
          <a:p>
            <a:pPr algn="ctr"/>
            <a:endParaRPr lang="en-US" sz="1600" b="1" dirty="0"/>
          </a:p>
          <a:p>
            <a:r>
              <a:rPr lang="en-US" sz="1600" dirty="0"/>
              <a:t>Grade level text is determined by using a combination of both the CCSS new quantitative ranges and qualitative measures.</a:t>
            </a:r>
          </a:p>
          <a:p>
            <a:endParaRPr lang="en-US" sz="1600" dirty="0"/>
          </a:p>
          <a:p>
            <a:r>
              <a:rPr lang="en-US" sz="1600" b="1" dirty="0"/>
              <a:t>Example</a:t>
            </a:r>
            <a:r>
              <a:rPr lang="en-US" sz="1600" dirty="0"/>
              <a:t>:  If  the grade equivalent for a text is </a:t>
            </a:r>
            <a:r>
              <a:rPr lang="en-US" b="1" dirty="0">
                <a:solidFill>
                  <a:srgbClr val="0070C0"/>
                </a:solidFill>
              </a:rPr>
              <a:t>6.8</a:t>
            </a:r>
            <a:r>
              <a:rPr lang="en-US" sz="1600" dirty="0"/>
              <a:t> and has a lexile of </a:t>
            </a:r>
            <a:r>
              <a:rPr lang="en-US" b="1" dirty="0">
                <a:solidFill>
                  <a:srgbClr val="0070C0"/>
                </a:solidFill>
              </a:rPr>
              <a:t>970</a:t>
            </a:r>
            <a:r>
              <a:rPr lang="en-US" sz="1600" dirty="0"/>
              <a:t>, quantitative data shows that placement should be </a:t>
            </a:r>
            <a:r>
              <a:rPr lang="en-US" sz="1600" b="1" dirty="0"/>
              <a:t>between grades 4 and 8</a:t>
            </a:r>
            <a:r>
              <a:rPr lang="en-US" sz="1600" dirty="0"/>
              <a:t>.</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r>
              <a:rPr lang="en-US" sz="1600" b="1" dirty="0" smtClean="0"/>
              <a:t>Four </a:t>
            </a:r>
            <a:r>
              <a:rPr lang="en-US" sz="1600" b="1" dirty="0"/>
              <a:t>qualitative </a:t>
            </a:r>
            <a:r>
              <a:rPr lang="en-US" sz="1600" dirty="0"/>
              <a:t>measures can be looked at from the lower grade band of grade 4 to the higher grade band of grade 8 to  determine a grade level readability. </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r>
              <a:rPr lang="en-US" sz="1600" dirty="0" smtClean="0"/>
              <a:t>The </a:t>
            </a:r>
            <a:r>
              <a:rPr lang="en-US" sz="1600" dirty="0"/>
              <a:t>combination of the </a:t>
            </a:r>
            <a:r>
              <a:rPr lang="en-US" sz="1600" b="1" dirty="0"/>
              <a:t>quantitative</a:t>
            </a:r>
            <a:r>
              <a:rPr lang="en-US" sz="1600" dirty="0"/>
              <a:t> ranges and </a:t>
            </a:r>
            <a:r>
              <a:rPr lang="en-US" sz="1600" b="1" dirty="0"/>
              <a:t>qualitative</a:t>
            </a:r>
            <a:r>
              <a:rPr lang="en-US" sz="1600" dirty="0"/>
              <a:t> measures for this particular text shows that grade 6 would be the best readability level for this text.</a:t>
            </a:r>
          </a:p>
          <a:p>
            <a:endParaRPr lang="en-US" sz="1600" dirty="0"/>
          </a:p>
        </p:txBody>
      </p:sp>
      <p:graphicFrame>
        <p:nvGraphicFramePr>
          <p:cNvPr id="5" name="Table 4"/>
          <p:cNvGraphicFramePr>
            <a:graphicFrameLocks noGrp="1"/>
          </p:cNvGraphicFramePr>
          <p:nvPr>
            <p:extLst>
              <p:ext uri="{D42A27DB-BD31-4B8C-83A1-F6EECF244321}">
                <p14:modId xmlns:p14="http://schemas.microsoft.com/office/powerpoint/2010/main" val="2175003343"/>
              </p:ext>
            </p:extLst>
          </p:nvPr>
        </p:nvGraphicFramePr>
        <p:xfrm>
          <a:off x="431800" y="2430780"/>
          <a:ext cx="6390640" cy="2029145"/>
        </p:xfrm>
        <a:graphic>
          <a:graphicData uri="http://schemas.openxmlformats.org/drawingml/2006/table">
            <a:tbl>
              <a:tblPr/>
              <a:tblGrid>
                <a:gridCol w="2257594"/>
                <a:gridCol w="2066163"/>
                <a:gridCol w="2066883"/>
              </a:tblGrid>
              <a:tr h="510604">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Common Core Band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Flesch-Kincaid®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The Lexile Framework®</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r>
              <a:tr h="320612">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2</a:t>
                      </a:r>
                      <a:r>
                        <a:rPr lang="en-US" sz="1300" b="1" kern="1200" baseline="300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nd</a:t>
                      </a: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- 3</a:t>
                      </a:r>
                      <a:r>
                        <a:rPr lang="en-US" sz="1300" b="1" kern="1200" baseline="300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rd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1.98 - 5.34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420 - 820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2230">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- 5</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rd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4.51 - 7.73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740 - 1010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r>
              <a:tr h="303848">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8</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6.51 - 10.34</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925 - 1185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466">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9</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10</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8.32 - 12.12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10.50 - 1335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6385">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11</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CCR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10.34 - 14.20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11.85 - 1385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pSp>
        <p:nvGrpSpPr>
          <p:cNvPr id="10" name="Group 9"/>
          <p:cNvGrpSpPr/>
          <p:nvPr/>
        </p:nvGrpSpPr>
        <p:grpSpPr>
          <a:xfrm>
            <a:off x="3022600" y="3280541"/>
            <a:ext cx="3454400" cy="586740"/>
            <a:chOff x="2667000" y="3515710"/>
            <a:chExt cx="3048000" cy="533400"/>
          </a:xfrm>
        </p:grpSpPr>
        <p:sp>
          <p:nvSpPr>
            <p:cNvPr id="8" name="Rectangle 7"/>
            <p:cNvSpPr/>
            <p:nvPr/>
          </p:nvSpPr>
          <p:spPr>
            <a:xfrm>
              <a:off x="2667000" y="3515710"/>
              <a:ext cx="1219200" cy="53340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495800" y="3515710"/>
              <a:ext cx="1219200" cy="53340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11" name="Table 10"/>
          <p:cNvGraphicFramePr>
            <a:graphicFrameLocks noGrp="1"/>
          </p:cNvGraphicFramePr>
          <p:nvPr>
            <p:extLst>
              <p:ext uri="{D42A27DB-BD31-4B8C-83A1-F6EECF244321}">
                <p14:modId xmlns:p14="http://schemas.microsoft.com/office/powerpoint/2010/main" val="3124440683"/>
              </p:ext>
            </p:extLst>
          </p:nvPr>
        </p:nvGraphicFramePr>
        <p:xfrm>
          <a:off x="259080" y="5304885"/>
          <a:ext cx="7340600" cy="3118104"/>
        </p:xfrm>
        <a:graphic>
          <a:graphicData uri="http://schemas.openxmlformats.org/drawingml/2006/table">
            <a:tbl>
              <a:tblPr firstRow="1" bandRow="1">
                <a:tableStyleId>{5940675A-B579-460E-94D1-54222C63F5DA}</a:tableStyleId>
              </a:tblPr>
              <a:tblGrid>
                <a:gridCol w="1468120"/>
                <a:gridCol w="1727200"/>
                <a:gridCol w="1295400"/>
                <a:gridCol w="1122680"/>
                <a:gridCol w="1036320"/>
                <a:gridCol w="690880"/>
              </a:tblGrid>
              <a:tr h="335280">
                <a:tc rowSpan="2">
                  <a:txBody>
                    <a:bodyPr/>
                    <a:lstStyle/>
                    <a:p>
                      <a:pPr algn="ctr"/>
                      <a:endParaRPr lang="en-US" sz="1100" dirty="0" smtClean="0">
                        <a:solidFill>
                          <a:srgbClr val="002060"/>
                        </a:solidFill>
                      </a:endParaRPr>
                    </a:p>
                    <a:p>
                      <a:pPr algn="ctr"/>
                      <a:r>
                        <a:rPr lang="en-US" sz="1100" b="1" u="sng" dirty="0" smtClean="0">
                          <a:solidFill>
                            <a:srgbClr val="002060"/>
                          </a:solidFill>
                          <a:effectLst>
                            <a:outerShdw blurRad="38100" dist="38100" dir="2700000" algn="tl">
                              <a:srgbClr val="000000">
                                <a:alpha val="43137"/>
                              </a:srgbClr>
                            </a:outerShdw>
                          </a:effectLst>
                        </a:rPr>
                        <a:t>4 Qualitative Factors</a:t>
                      </a:r>
                      <a:endParaRPr lang="en-US" sz="1100" b="1" u="sng" dirty="0">
                        <a:solidFill>
                          <a:srgbClr val="002060"/>
                        </a:solidFill>
                        <a:effectLst>
                          <a:outerShdw blurRad="38100" dist="38100" dir="2700000" algn="tl">
                            <a:srgbClr val="000000">
                              <a:alpha val="43137"/>
                            </a:srgbClr>
                          </a:outerShdw>
                        </a:effectLst>
                      </a:endParaRPr>
                    </a:p>
                  </a:txBody>
                  <a:tcPr marL="103632" marR="103632" marT="50292" marB="50292" anchor="ctr"/>
                </a:tc>
                <a:tc gridSpan="5">
                  <a:txBody>
                    <a:bodyPr/>
                    <a:lstStyle/>
                    <a:p>
                      <a:pPr algn="ctr"/>
                      <a:r>
                        <a:rPr lang="en-US" sz="1500" b="1" dirty="0" smtClean="0">
                          <a:solidFill>
                            <a:srgbClr val="002060"/>
                          </a:solidFill>
                        </a:rPr>
                        <a:t>Rate your</a:t>
                      </a:r>
                      <a:r>
                        <a:rPr lang="en-US" sz="1500" b="1" baseline="0" dirty="0" smtClean="0">
                          <a:solidFill>
                            <a:srgbClr val="002060"/>
                          </a:solidFill>
                        </a:rPr>
                        <a:t> text from easiest to most difficult </a:t>
                      </a:r>
                      <a:r>
                        <a:rPr lang="en-US" sz="1500" b="1" u="sng" baseline="0" dirty="0" smtClean="0">
                          <a:solidFill>
                            <a:srgbClr val="002060"/>
                          </a:solidFill>
                        </a:rPr>
                        <a:t>between bands</a:t>
                      </a:r>
                      <a:r>
                        <a:rPr lang="en-US" sz="1500" b="1" baseline="0" dirty="0" smtClean="0">
                          <a:solidFill>
                            <a:srgbClr val="002060"/>
                          </a:solidFill>
                        </a:rPr>
                        <a:t>.</a:t>
                      </a:r>
                      <a:endParaRPr lang="en-US" sz="1500" b="1" dirty="0">
                        <a:solidFill>
                          <a:srgbClr val="002060"/>
                        </a:solidFill>
                      </a:endParaRPr>
                    </a:p>
                  </a:txBody>
                  <a:tcPr marL="103632" marR="103632" marT="50292" marB="5029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03504">
                <a:tc vMerge="1">
                  <a:txBody>
                    <a:bodyPr/>
                    <a:lstStyle/>
                    <a:p>
                      <a:endParaRPr lang="en-US" sz="1400" dirty="0"/>
                    </a:p>
                  </a:txBody>
                  <a:tcPr/>
                </a:tc>
                <a:tc>
                  <a:txBody>
                    <a:bodyPr/>
                    <a:lstStyle/>
                    <a:p>
                      <a:pPr algn="ctr"/>
                      <a:r>
                        <a:rPr lang="en-US" sz="1100" b="1" dirty="0" smtClean="0">
                          <a:solidFill>
                            <a:srgbClr val="002060"/>
                          </a:solidFill>
                        </a:rPr>
                        <a:t>Beginning</a:t>
                      </a:r>
                      <a:r>
                        <a:rPr lang="en-US" sz="1100" b="1" baseline="0" dirty="0" smtClean="0">
                          <a:solidFill>
                            <a:srgbClr val="002060"/>
                          </a:solidFill>
                        </a:rPr>
                        <a:t> of lower (band) grade</a:t>
                      </a:r>
                      <a:endParaRPr lang="en-US" sz="1100" b="1" dirty="0">
                        <a:solidFill>
                          <a:srgbClr val="002060"/>
                        </a:solidFill>
                      </a:endParaRPr>
                    </a:p>
                  </a:txBody>
                  <a:tcPr marL="103632" marR="103632" marT="50292" marB="50292" anchor="ctr">
                    <a:solidFill>
                      <a:schemeClr val="bg1">
                        <a:lumMod val="95000"/>
                      </a:schemeClr>
                    </a:solidFill>
                  </a:tcPr>
                </a:tc>
                <a:tc>
                  <a:txBody>
                    <a:bodyPr/>
                    <a:lstStyle/>
                    <a:p>
                      <a:pPr algn="ctr"/>
                      <a:r>
                        <a:rPr lang="en-US" sz="1100" b="1" dirty="0" smtClean="0">
                          <a:solidFill>
                            <a:srgbClr val="002060"/>
                          </a:solidFill>
                        </a:rPr>
                        <a:t>End of lower (band) grade</a:t>
                      </a:r>
                      <a:endParaRPr lang="en-US" sz="1100" b="1" dirty="0">
                        <a:solidFill>
                          <a:srgbClr val="002060"/>
                        </a:solidFill>
                      </a:endParaRPr>
                    </a:p>
                  </a:txBody>
                  <a:tcPr marL="103632" marR="103632" marT="50292" marB="50292" anchor="ctr">
                    <a:solidFill>
                      <a:schemeClr val="bg1">
                        <a:lumMod val="85000"/>
                      </a:schemeClr>
                    </a:solidFill>
                  </a:tcPr>
                </a:tc>
                <a:tc>
                  <a:txBody>
                    <a:bodyPr/>
                    <a:lstStyle/>
                    <a:p>
                      <a:pPr algn="ctr"/>
                      <a:r>
                        <a:rPr lang="en-US" sz="1100" b="1" dirty="0" smtClean="0">
                          <a:solidFill>
                            <a:srgbClr val="002060"/>
                          </a:solidFill>
                        </a:rPr>
                        <a:t>Beginning of higher (band) to mid</a:t>
                      </a:r>
                      <a:endParaRPr lang="en-US" sz="1100" b="1" dirty="0">
                        <a:solidFill>
                          <a:srgbClr val="002060"/>
                        </a:solidFill>
                      </a:endParaRPr>
                    </a:p>
                  </a:txBody>
                  <a:tcPr marL="103632" marR="103632" marT="50292" marB="50292" anchor="ctr">
                    <a:solidFill>
                      <a:schemeClr val="accent1">
                        <a:lumMod val="20000"/>
                        <a:lumOff val="80000"/>
                      </a:schemeClr>
                    </a:solidFill>
                  </a:tcPr>
                </a:tc>
                <a:tc>
                  <a:txBody>
                    <a:bodyPr/>
                    <a:lstStyle/>
                    <a:p>
                      <a:pPr algn="ctr"/>
                      <a:r>
                        <a:rPr lang="en-US" sz="1100" b="1" dirty="0" smtClean="0">
                          <a:solidFill>
                            <a:srgbClr val="002060"/>
                          </a:solidFill>
                        </a:rPr>
                        <a:t>End of higher</a:t>
                      </a:r>
                      <a:r>
                        <a:rPr lang="en-US" sz="1100" b="1" baseline="0" dirty="0" smtClean="0">
                          <a:solidFill>
                            <a:srgbClr val="002060"/>
                          </a:solidFill>
                        </a:rPr>
                        <a:t> (band) </a:t>
                      </a:r>
                      <a:r>
                        <a:rPr lang="en-US" sz="1100" b="1" dirty="0" smtClean="0">
                          <a:solidFill>
                            <a:srgbClr val="002060"/>
                          </a:solidFill>
                        </a:rPr>
                        <a:t>grade</a:t>
                      </a:r>
                      <a:endParaRPr lang="en-US" sz="1100" b="1" dirty="0">
                        <a:solidFill>
                          <a:srgbClr val="002060"/>
                        </a:solidFill>
                      </a:endParaRPr>
                    </a:p>
                  </a:txBody>
                  <a:tcPr marL="103632" marR="103632" marT="50292" marB="50292" anchor="ctr">
                    <a:solidFill>
                      <a:schemeClr val="accent1">
                        <a:lumMod val="40000"/>
                        <a:lumOff val="60000"/>
                      </a:schemeClr>
                    </a:solidFill>
                  </a:tcPr>
                </a:tc>
                <a:tc>
                  <a:txBody>
                    <a:bodyPr/>
                    <a:lstStyle/>
                    <a:p>
                      <a:pPr algn="ctr"/>
                      <a:r>
                        <a:rPr lang="en-US" sz="1100" b="1" dirty="0" smtClean="0">
                          <a:solidFill>
                            <a:srgbClr val="002060"/>
                          </a:solidFill>
                        </a:rPr>
                        <a:t>Not suited to band</a:t>
                      </a:r>
                      <a:endParaRPr lang="en-US" sz="1100" b="1" dirty="0">
                        <a:solidFill>
                          <a:srgbClr val="002060"/>
                        </a:solidFill>
                      </a:endParaRPr>
                    </a:p>
                  </a:txBody>
                  <a:tcPr marL="103632" marR="103632" marT="50292" marB="50292" anchor="ctr">
                    <a:solidFill>
                      <a:schemeClr val="accent6">
                        <a:lumMod val="20000"/>
                        <a:lumOff val="80000"/>
                      </a:schemeClr>
                    </a:solidFill>
                  </a:tcPr>
                </a:tc>
              </a:tr>
              <a:tr h="435864">
                <a:tc>
                  <a:txBody>
                    <a:bodyPr/>
                    <a:lstStyle/>
                    <a:p>
                      <a:r>
                        <a:rPr lang="en-US" sz="1100" dirty="0" smtClean="0">
                          <a:solidFill>
                            <a:srgbClr val="002060"/>
                          </a:solidFill>
                        </a:rPr>
                        <a:t>Purpose/Meaning</a:t>
                      </a:r>
                      <a:endParaRPr lang="en-US" sz="1100" dirty="0">
                        <a:solidFill>
                          <a:srgbClr val="002060"/>
                        </a:solidFill>
                      </a:endParaRPr>
                    </a:p>
                  </a:txBody>
                  <a:tcPr marL="103632" marR="103632" marT="50292" marB="50292"/>
                </a:tc>
                <a:tc gridSpan="5">
                  <a:txBody>
                    <a:bodyPr/>
                    <a:lstStyle/>
                    <a:p>
                      <a:endParaRPr lang="en-US" sz="2200" dirty="0">
                        <a:solidFill>
                          <a:srgbClr val="002060"/>
                        </a:solidFill>
                      </a:endParaRPr>
                    </a:p>
                  </a:txBody>
                  <a:tcPr marL="103632" marR="103632" marT="50292" marB="5029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35864">
                <a:tc>
                  <a:txBody>
                    <a:bodyPr/>
                    <a:lstStyle/>
                    <a:p>
                      <a:r>
                        <a:rPr lang="en-US" sz="1100" dirty="0" smtClean="0">
                          <a:solidFill>
                            <a:srgbClr val="002060"/>
                          </a:solidFill>
                        </a:rPr>
                        <a:t>Structure</a:t>
                      </a:r>
                      <a:endParaRPr lang="en-US" sz="1100" dirty="0">
                        <a:solidFill>
                          <a:srgbClr val="002060"/>
                        </a:solidFill>
                      </a:endParaRPr>
                    </a:p>
                  </a:txBody>
                  <a:tcPr marL="103632" marR="103632" marT="50292" marB="50292"/>
                </a:tc>
                <a:tc gridSpan="5">
                  <a:txBody>
                    <a:bodyPr/>
                    <a:lstStyle/>
                    <a:p>
                      <a:endParaRPr lang="en-US" sz="2200" dirty="0">
                        <a:solidFill>
                          <a:srgbClr val="002060"/>
                        </a:solidFill>
                      </a:endParaRPr>
                    </a:p>
                  </a:txBody>
                  <a:tcPr marL="103632" marR="103632" marT="50292" marB="5029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35864">
                <a:tc>
                  <a:txBody>
                    <a:bodyPr/>
                    <a:lstStyle/>
                    <a:p>
                      <a:r>
                        <a:rPr lang="en-US" sz="1100" dirty="0" smtClean="0">
                          <a:solidFill>
                            <a:srgbClr val="002060"/>
                          </a:solidFill>
                        </a:rPr>
                        <a:t>Language Clarity</a:t>
                      </a:r>
                      <a:endParaRPr lang="en-US" sz="1100" dirty="0">
                        <a:solidFill>
                          <a:srgbClr val="002060"/>
                        </a:solidFill>
                      </a:endParaRPr>
                    </a:p>
                  </a:txBody>
                  <a:tcPr marL="103632" marR="103632" marT="50292" marB="50292"/>
                </a:tc>
                <a:tc gridSpan="5">
                  <a:txBody>
                    <a:bodyPr/>
                    <a:lstStyle/>
                    <a:p>
                      <a:endParaRPr lang="en-US" sz="2200" dirty="0">
                        <a:solidFill>
                          <a:srgbClr val="002060"/>
                        </a:solidFill>
                      </a:endParaRPr>
                    </a:p>
                  </a:txBody>
                  <a:tcPr marL="103632" marR="103632" marT="50292" marB="5029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35864">
                <a:tc>
                  <a:txBody>
                    <a:bodyPr/>
                    <a:lstStyle/>
                    <a:p>
                      <a:r>
                        <a:rPr lang="en-US" sz="1100" dirty="0" smtClean="0">
                          <a:solidFill>
                            <a:srgbClr val="002060"/>
                          </a:solidFill>
                        </a:rPr>
                        <a:t>Language </a:t>
                      </a:r>
                      <a:endParaRPr lang="en-US" sz="1100" dirty="0">
                        <a:solidFill>
                          <a:srgbClr val="002060"/>
                        </a:solidFill>
                      </a:endParaRPr>
                    </a:p>
                  </a:txBody>
                  <a:tcPr marL="103632" marR="103632" marT="50292" marB="50292"/>
                </a:tc>
                <a:tc gridSpan="5">
                  <a:txBody>
                    <a:bodyPr/>
                    <a:lstStyle/>
                    <a:p>
                      <a:endParaRPr lang="en-US" sz="2200" dirty="0">
                        <a:solidFill>
                          <a:srgbClr val="002060"/>
                        </a:solidFill>
                      </a:endParaRPr>
                    </a:p>
                  </a:txBody>
                  <a:tcPr marL="103632" marR="103632" marT="50292" marB="5029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35864">
                <a:tc>
                  <a:txBody>
                    <a:bodyPr/>
                    <a:lstStyle/>
                    <a:p>
                      <a:r>
                        <a:rPr lang="en-US" sz="1100" dirty="0" smtClean="0">
                          <a:solidFill>
                            <a:srgbClr val="002060"/>
                          </a:solidFill>
                        </a:rPr>
                        <a:t>Overall Placement</a:t>
                      </a:r>
                      <a:endParaRPr lang="en-US" sz="1100" dirty="0">
                        <a:solidFill>
                          <a:srgbClr val="002060"/>
                        </a:solidFill>
                      </a:endParaRPr>
                    </a:p>
                  </a:txBody>
                  <a:tcPr marL="103632" marR="103632" marT="50292" marB="50292"/>
                </a:tc>
                <a:tc gridSpan="5">
                  <a:txBody>
                    <a:bodyPr/>
                    <a:lstStyle/>
                    <a:p>
                      <a:endParaRPr lang="en-US" sz="2200" dirty="0">
                        <a:solidFill>
                          <a:srgbClr val="002060"/>
                        </a:solidFill>
                      </a:endParaRPr>
                    </a:p>
                  </a:txBody>
                  <a:tcPr marL="103632" marR="103632" marT="50292" marB="5029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grpSp>
        <p:nvGrpSpPr>
          <p:cNvPr id="23" name="Group 22"/>
          <p:cNvGrpSpPr/>
          <p:nvPr/>
        </p:nvGrpSpPr>
        <p:grpSpPr>
          <a:xfrm>
            <a:off x="1986280" y="6287604"/>
            <a:ext cx="5181600" cy="1931669"/>
            <a:chOff x="1752600" y="5922580"/>
            <a:chExt cx="4572000" cy="1756063"/>
          </a:xfrm>
        </p:grpSpPr>
        <p:grpSp>
          <p:nvGrpSpPr>
            <p:cNvPr id="12" name="Group 11"/>
            <p:cNvGrpSpPr/>
            <p:nvPr/>
          </p:nvGrpSpPr>
          <p:grpSpPr>
            <a:xfrm>
              <a:off x="1752600" y="6019800"/>
              <a:ext cx="4572000" cy="1544543"/>
              <a:chOff x="3657600" y="4426548"/>
              <a:chExt cx="3581400" cy="1544543"/>
            </a:xfrm>
          </p:grpSpPr>
          <p:cxnSp>
            <p:nvCxnSpPr>
              <p:cNvPr id="13" name="Straight Arrow Connector 12"/>
              <p:cNvCxnSpPr/>
              <p:nvPr/>
            </p:nvCxnSpPr>
            <p:spPr>
              <a:xfrm>
                <a:off x="3657600" y="4426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3657600" y="4800600"/>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3657600" y="5188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3657600" y="5569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3657600" y="5971091"/>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grpSp>
        <p:sp>
          <p:nvSpPr>
            <p:cNvPr id="18" name="Oval 17"/>
            <p:cNvSpPr/>
            <p:nvPr/>
          </p:nvSpPr>
          <p:spPr>
            <a:xfrm>
              <a:off x="4490679" y="625891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4478248" y="592258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5524500" y="666750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4464355" y="704850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4464355" y="7450043"/>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 name="Rectangle 23"/>
          <p:cNvSpPr/>
          <p:nvPr/>
        </p:nvSpPr>
        <p:spPr>
          <a:xfrm>
            <a:off x="1057910" y="9067800"/>
            <a:ext cx="5483860" cy="410654"/>
          </a:xfrm>
          <a:prstGeom prst="rect">
            <a:avLst/>
          </a:prstGeom>
        </p:spPr>
        <p:txBody>
          <a:bodyPr wrap="square" lIns="101882" tIns="50941" rIns="101882" bIns="50941">
            <a:spAutoFit/>
          </a:bodyPr>
          <a:lstStyle/>
          <a:p>
            <a:pPr algn="ctr"/>
            <a:r>
              <a:rPr lang="en-US" sz="1000" b="1" dirty="0">
                <a:solidFill>
                  <a:srgbClr val="002060"/>
                </a:solidFill>
              </a:rPr>
              <a:t>To see more details about each of the qualitative measures please go to slide 6 of: </a:t>
            </a:r>
            <a:r>
              <a:rPr lang="en-US" sz="1000" b="1" dirty="0">
                <a:solidFill>
                  <a:srgbClr val="002060"/>
                </a:solidFill>
                <a:hlinkClick r:id="rId2"/>
              </a:rPr>
              <a:t>http://www.corestandards.org/assets/Appendix_A.pdf</a:t>
            </a:r>
            <a:endParaRPr lang="en-US" sz="1000" b="1" dirty="0">
              <a:solidFill>
                <a:srgbClr val="002060"/>
              </a:solidFill>
            </a:endParaRPr>
          </a:p>
        </p:txBody>
      </p:sp>
    </p:spTree>
    <p:extLst>
      <p:ext uri="{BB962C8B-B14F-4D97-AF65-F5344CB8AC3E}">
        <p14:creationId xmlns:p14="http://schemas.microsoft.com/office/powerpoint/2010/main" val="27678044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graphicFrame>
        <p:nvGraphicFramePr>
          <p:cNvPr id="108" name="Shape 108"/>
          <p:cNvGraphicFramePr/>
          <p:nvPr/>
        </p:nvGraphicFramePr>
        <p:xfrm>
          <a:off x="123818" y="1030191"/>
          <a:ext cx="7513300" cy="7556360"/>
        </p:xfrm>
        <a:graphic>
          <a:graphicData uri="http://schemas.openxmlformats.org/drawingml/2006/table">
            <a:tbl>
              <a:tblPr>
                <a:noFill/>
              </a:tblPr>
              <a:tblGrid>
                <a:gridCol w="804450"/>
                <a:gridCol w="1310925"/>
                <a:gridCol w="1310925"/>
                <a:gridCol w="1409850"/>
                <a:gridCol w="1295400"/>
                <a:gridCol w="1381750"/>
              </a:tblGrid>
              <a:tr h="389125">
                <a:tc rowSpan="2">
                  <a:txBody>
                    <a:bodyPr/>
                    <a:lstStyle/>
                    <a:p>
                      <a:pPr marL="0" marR="0" lvl="0" indent="0" algn="ctr" rtl="0">
                        <a:lnSpc>
                          <a:spcPct val="115000"/>
                        </a:lnSpc>
                        <a:spcBef>
                          <a:spcPts val="0"/>
                        </a:spcBef>
                        <a:spcAft>
                          <a:spcPts val="0"/>
                        </a:spcAft>
                        <a:buSzPct val="25000"/>
                        <a:buNone/>
                      </a:pPr>
                      <a:r>
                        <a:rPr lang="en-US" sz="1200" b="1" u="none" strike="noStrike" cap="none" baseline="0">
                          <a:solidFill>
                            <a:srgbClr val="000000"/>
                          </a:solidFill>
                          <a:latin typeface="Calibri"/>
                          <a:ea typeface="Calibri"/>
                          <a:cs typeface="Calibri"/>
                          <a:sym typeface="Calibri"/>
                        </a:rPr>
                        <a:t>Score</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A5A5A5"/>
                    </a:solidFill>
                  </a:tcPr>
                </a:tc>
                <a:tc gridSpan="2">
                  <a:txBody>
                    <a:bodyPr/>
                    <a:lstStyle/>
                    <a:p>
                      <a:pPr marL="0" marR="0" lvl="0" indent="0" algn="ctr" rtl="0">
                        <a:lnSpc>
                          <a:spcPct val="115000"/>
                        </a:lnSpc>
                        <a:spcBef>
                          <a:spcPts val="0"/>
                        </a:spcBef>
                        <a:spcAft>
                          <a:spcPts val="0"/>
                        </a:spcAft>
                        <a:buSzPct val="25000"/>
                        <a:buNone/>
                      </a:pPr>
                      <a:r>
                        <a:rPr lang="en-US" sz="1100" b="1" u="none" strike="noStrike" cap="none" baseline="0">
                          <a:solidFill>
                            <a:srgbClr val="000000"/>
                          </a:solidFill>
                          <a:latin typeface="Calibri"/>
                          <a:ea typeface="Calibri"/>
                          <a:cs typeface="Calibri"/>
                          <a:sym typeface="Calibri"/>
                        </a:rPr>
                        <a:t>Statement of Purpose/Focus and Organization</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8CB3E3"/>
                    </a:solidFill>
                  </a:tcPr>
                </a:tc>
                <a:tc hMerge="1">
                  <a:txBody>
                    <a:bodyPr/>
                    <a:lstStyle/>
                    <a:p>
                      <a:endParaRPr lang="en-US"/>
                    </a:p>
                  </a:txBody>
                  <a:tcPr/>
                </a:tc>
                <a:tc gridSpan="2">
                  <a:txBody>
                    <a:bodyPr/>
                    <a:lstStyle/>
                    <a:p>
                      <a:pPr marL="0" marR="0" lvl="0" indent="0" algn="ctr" rtl="0">
                        <a:lnSpc>
                          <a:spcPct val="115000"/>
                        </a:lnSpc>
                        <a:spcBef>
                          <a:spcPts val="0"/>
                        </a:spcBef>
                        <a:spcAft>
                          <a:spcPts val="0"/>
                        </a:spcAft>
                        <a:buSzPct val="25000"/>
                        <a:buNone/>
                      </a:pPr>
                      <a:r>
                        <a:rPr lang="en-US" sz="1100" b="1" u="none" strike="noStrike" cap="none" baseline="0">
                          <a:solidFill>
                            <a:srgbClr val="000000"/>
                          </a:solidFill>
                          <a:latin typeface="Calibri"/>
                          <a:ea typeface="Calibri"/>
                          <a:cs typeface="Calibri"/>
                          <a:sym typeface="Calibri"/>
                        </a:rPr>
                        <a:t>Development: Language and Elaboration of Evidence</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C2D59B"/>
                    </a:solidFill>
                  </a:tcPr>
                </a:tc>
                <a:tc hMerge="1">
                  <a:txBody>
                    <a:bodyPr/>
                    <a:lstStyle/>
                    <a:p>
                      <a:endParaRPr lang="en-US"/>
                    </a:p>
                  </a:txBody>
                  <a:tcPr/>
                </a:tc>
                <a:tc rowSpan="2">
                  <a:txBody>
                    <a:bodyPr/>
                    <a:lstStyle/>
                    <a:p>
                      <a:pPr marL="0" marR="0" lvl="0" indent="0" algn="ctr" rtl="0">
                        <a:lnSpc>
                          <a:spcPct val="115000"/>
                        </a:lnSpc>
                        <a:spcBef>
                          <a:spcPts val="0"/>
                        </a:spcBef>
                        <a:spcAft>
                          <a:spcPts val="0"/>
                        </a:spcAft>
                        <a:buSzPct val="25000"/>
                        <a:buNone/>
                      </a:pPr>
                      <a:r>
                        <a:rPr lang="en-US" sz="1300" b="1" u="none" strike="noStrike" cap="none" baseline="0">
                          <a:solidFill>
                            <a:srgbClr val="000000"/>
                          </a:solidFill>
                          <a:latin typeface="Calibri"/>
                          <a:ea typeface="Calibri"/>
                          <a:cs typeface="Calibri"/>
                          <a:sym typeface="Calibri"/>
                        </a:rPr>
                        <a:t>Conventions</a:t>
                      </a:r>
                    </a:p>
                    <a:p>
                      <a:pPr marL="0" marR="0" lvl="0" indent="0" algn="ctr" rtl="0">
                        <a:lnSpc>
                          <a:spcPct val="115000"/>
                        </a:lnSpc>
                        <a:spcBef>
                          <a:spcPts val="0"/>
                        </a:spcBef>
                        <a:spcAft>
                          <a:spcPts val="0"/>
                        </a:spcAft>
                        <a:buSzPct val="25000"/>
                        <a:buNone/>
                      </a:pPr>
                      <a:r>
                        <a:rPr lang="en-US" sz="600" b="1" i="1" u="sng">
                          <a:solidFill>
                            <a:schemeClr val="dk1"/>
                          </a:solidFill>
                          <a:latin typeface="Calibri"/>
                          <a:ea typeface="Calibri"/>
                          <a:cs typeface="Calibri"/>
                          <a:sym typeface="Calibri"/>
                        </a:rPr>
                        <a:t>CCSS and Report Card Alignment</a:t>
                      </a:r>
                    </a:p>
                    <a:p>
                      <a:pPr marL="0" marR="0" lvl="0" indent="0" algn="ctr" rtl="0">
                        <a:lnSpc>
                          <a:spcPct val="115000"/>
                        </a:lnSpc>
                        <a:spcBef>
                          <a:spcPts val="0"/>
                        </a:spcBef>
                        <a:spcAft>
                          <a:spcPts val="0"/>
                        </a:spcAft>
                        <a:buSzPct val="25000"/>
                        <a:buNone/>
                      </a:pPr>
                      <a:r>
                        <a:rPr lang="en-US" sz="600" b="1">
                          <a:latin typeface="Calibri"/>
                          <a:ea typeface="Calibri"/>
                          <a:cs typeface="Calibri"/>
                          <a:sym typeface="Calibri"/>
                        </a:rPr>
                        <a:t>Conventions:</a:t>
                      </a:r>
                    </a:p>
                    <a:p>
                      <a:pPr marL="0" marR="0" lvl="0" indent="0" algn="ctr" rtl="0">
                        <a:lnSpc>
                          <a:spcPct val="115000"/>
                        </a:lnSpc>
                        <a:spcBef>
                          <a:spcPts val="0"/>
                        </a:spcBef>
                        <a:spcAft>
                          <a:spcPts val="0"/>
                        </a:spcAft>
                        <a:buSzPct val="25000"/>
                        <a:buNone/>
                      </a:pPr>
                      <a:r>
                        <a:rPr lang="en-US" sz="600" b="1" u="sng">
                          <a:latin typeface="Calibri"/>
                          <a:ea typeface="Calibri"/>
                          <a:cs typeface="Calibri"/>
                          <a:sym typeface="Calibri"/>
                        </a:rPr>
                        <a:t>Kinder</a:t>
                      </a:r>
                      <a:r>
                        <a:rPr lang="en-US" sz="600" b="1">
                          <a:latin typeface="Calibri"/>
                          <a:ea typeface="Calibri"/>
                          <a:cs typeface="Calibri"/>
                          <a:sym typeface="Calibri"/>
                        </a:rPr>
                        <a:t>-L.K.1a, L.K.2a, &amp; L.K.2d </a:t>
                      </a:r>
                      <a:r>
                        <a:rPr lang="en-US" sz="600" b="1" u="sng">
                          <a:latin typeface="Calibri"/>
                          <a:ea typeface="Calibri"/>
                          <a:cs typeface="Calibri"/>
                          <a:sym typeface="Calibri"/>
                        </a:rPr>
                        <a:t>1st</a:t>
                      </a:r>
                      <a:r>
                        <a:rPr lang="en-US" sz="600" b="1">
                          <a:latin typeface="Calibri"/>
                          <a:ea typeface="Calibri"/>
                          <a:cs typeface="Calibri"/>
                          <a:sym typeface="Calibri"/>
                        </a:rPr>
                        <a:t>-L.1.1a, L.1.2</a:t>
                      </a:r>
                    </a:p>
                    <a:p>
                      <a:pPr marL="0" marR="0" lvl="0" indent="0" algn="ctr" rtl="0">
                        <a:lnSpc>
                          <a:spcPct val="115000"/>
                        </a:lnSpc>
                        <a:spcBef>
                          <a:spcPts val="0"/>
                        </a:spcBef>
                        <a:spcAft>
                          <a:spcPts val="0"/>
                        </a:spcAft>
                        <a:buSzPct val="25000"/>
                        <a:buNone/>
                      </a:pPr>
                      <a:r>
                        <a:rPr lang="en-US" sz="600" b="1" u="sng">
                          <a:latin typeface="Calibri"/>
                          <a:ea typeface="Calibri"/>
                          <a:cs typeface="Calibri"/>
                          <a:sym typeface="Calibri"/>
                        </a:rPr>
                        <a:t>2nd</a:t>
                      </a:r>
                      <a:r>
                        <a:rPr lang="en-US" sz="600" b="1">
                          <a:latin typeface="Calibri"/>
                          <a:ea typeface="Calibri"/>
                          <a:cs typeface="Calibri"/>
                          <a:sym typeface="Calibri"/>
                        </a:rPr>
                        <a:t>-L.2.2</a:t>
                      </a:r>
                    </a:p>
                    <a:p>
                      <a:pPr marL="0" marR="0" lvl="0" indent="0" algn="ctr" rtl="0">
                        <a:lnSpc>
                          <a:spcPct val="115000"/>
                        </a:lnSpc>
                        <a:spcBef>
                          <a:spcPts val="0"/>
                        </a:spcBef>
                        <a:spcAft>
                          <a:spcPts val="0"/>
                        </a:spcAft>
                        <a:buNone/>
                      </a:pPr>
                      <a:endParaRPr sz="600" b="1">
                        <a:latin typeface="Calibri"/>
                        <a:ea typeface="Calibri"/>
                        <a:cs typeface="Calibri"/>
                        <a:sym typeface="Calibri"/>
                      </a:endParaRP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FAC090"/>
                    </a:solidFill>
                  </a:tcPr>
                </a:tc>
              </a:tr>
              <a:tr h="462675">
                <a:tc vMerge="1">
                  <a:txBody>
                    <a:bodyPr/>
                    <a:lstStyle/>
                    <a:p>
                      <a:endParaRPr lang="en-US"/>
                    </a:p>
                  </a:txBody>
                  <a:tcPr/>
                </a:tc>
                <a:tc>
                  <a:txBody>
                    <a:bodyPr/>
                    <a:lstStyle/>
                    <a:p>
                      <a:pPr marL="0" marR="0" lvl="0" indent="0" algn="ctr" rtl="0">
                        <a:lnSpc>
                          <a:spcPct val="115000"/>
                        </a:lnSpc>
                        <a:spcBef>
                          <a:spcPts val="0"/>
                        </a:spcBef>
                        <a:spcAft>
                          <a:spcPts val="0"/>
                        </a:spcAft>
                        <a:buSzPct val="25000"/>
                        <a:buNone/>
                      </a:pPr>
                      <a:r>
                        <a:rPr lang="en-US" sz="1200" b="1" u="none" strike="noStrike" cap="none" baseline="0">
                          <a:solidFill>
                            <a:srgbClr val="000000"/>
                          </a:solidFill>
                          <a:latin typeface="Calibri"/>
                          <a:ea typeface="Calibri"/>
                          <a:cs typeface="Calibri"/>
                          <a:sym typeface="Calibri"/>
                        </a:rPr>
                        <a:t>Statement of Purpose/Focus </a:t>
                      </a:r>
                    </a:p>
                    <a:p>
                      <a:pPr marL="0" marR="0" lvl="0" indent="0" algn="ctr" rtl="0">
                        <a:lnSpc>
                          <a:spcPct val="115000"/>
                        </a:lnSpc>
                        <a:spcBef>
                          <a:spcPts val="0"/>
                        </a:spcBef>
                        <a:spcAft>
                          <a:spcPts val="0"/>
                        </a:spcAft>
                        <a:buSzPct val="25000"/>
                        <a:buNone/>
                      </a:pPr>
                      <a:r>
                        <a:rPr lang="en-US" sz="600" b="1" i="1" u="sng">
                          <a:latin typeface="Calibri"/>
                          <a:ea typeface="Calibri"/>
                          <a:cs typeface="Calibri"/>
                          <a:sym typeface="Calibri"/>
                        </a:rPr>
                        <a:t>CCSS and Report Card Alignment</a:t>
                      </a:r>
                    </a:p>
                    <a:p>
                      <a:pPr marL="0" marR="0" lvl="0" indent="0" algn="ctr" rtl="0">
                        <a:lnSpc>
                          <a:spcPct val="115000"/>
                        </a:lnSpc>
                        <a:spcBef>
                          <a:spcPts val="0"/>
                        </a:spcBef>
                        <a:spcAft>
                          <a:spcPts val="0"/>
                        </a:spcAft>
                        <a:buSzPct val="25000"/>
                        <a:buNone/>
                      </a:pPr>
                      <a:r>
                        <a:rPr lang="en-US" sz="600" b="1">
                          <a:latin typeface="Calibri"/>
                          <a:ea typeface="Calibri"/>
                          <a:cs typeface="Calibri"/>
                          <a:sym typeface="Calibri"/>
                        </a:rPr>
                        <a:t>Text Types &amp; Purposes:</a:t>
                      </a:r>
                    </a:p>
                    <a:p>
                      <a:pPr marL="0" marR="0" lvl="0" indent="0" algn="ctr" rtl="0">
                        <a:lnSpc>
                          <a:spcPct val="115000"/>
                        </a:lnSpc>
                        <a:spcBef>
                          <a:spcPts val="0"/>
                        </a:spcBef>
                        <a:spcAft>
                          <a:spcPts val="0"/>
                        </a:spcAft>
                        <a:buSzPct val="25000"/>
                        <a:buNone/>
                      </a:pPr>
                      <a:r>
                        <a:rPr lang="en-US" sz="600" b="1" u="sng">
                          <a:latin typeface="Calibri"/>
                          <a:ea typeface="Calibri"/>
                          <a:cs typeface="Calibri"/>
                          <a:sym typeface="Calibri"/>
                        </a:rPr>
                        <a:t>Kinder</a:t>
                      </a:r>
                      <a:r>
                        <a:rPr lang="en-US" sz="600" b="1">
                          <a:latin typeface="Calibri"/>
                          <a:ea typeface="Calibri"/>
                          <a:cs typeface="Calibri"/>
                          <a:sym typeface="Calibri"/>
                        </a:rPr>
                        <a:t>-W.K.1</a:t>
                      </a:r>
                    </a:p>
                    <a:p>
                      <a:pPr marL="0" marR="0" lvl="0" indent="0" algn="ctr" rtl="0">
                        <a:lnSpc>
                          <a:spcPct val="115000"/>
                        </a:lnSpc>
                        <a:spcBef>
                          <a:spcPts val="0"/>
                        </a:spcBef>
                        <a:spcAft>
                          <a:spcPts val="0"/>
                        </a:spcAft>
                        <a:buSzPct val="25000"/>
                        <a:buNone/>
                      </a:pPr>
                      <a:r>
                        <a:rPr lang="en-US" sz="600" b="1" u="sng">
                          <a:latin typeface="Calibri"/>
                          <a:ea typeface="Calibri"/>
                          <a:cs typeface="Calibri"/>
                          <a:sym typeface="Calibri"/>
                        </a:rPr>
                        <a:t>1st</a:t>
                      </a:r>
                      <a:r>
                        <a:rPr lang="en-US" sz="600" b="1">
                          <a:latin typeface="Calibri"/>
                          <a:ea typeface="Calibri"/>
                          <a:cs typeface="Calibri"/>
                          <a:sym typeface="Calibri"/>
                        </a:rPr>
                        <a:t>-W.1.1.1-4</a:t>
                      </a:r>
                    </a:p>
                    <a:p>
                      <a:pPr marL="0" marR="0" lvl="0" indent="0" algn="ctr" rtl="0">
                        <a:lnSpc>
                          <a:spcPct val="115000"/>
                        </a:lnSpc>
                        <a:spcBef>
                          <a:spcPts val="0"/>
                        </a:spcBef>
                        <a:spcAft>
                          <a:spcPts val="0"/>
                        </a:spcAft>
                        <a:buSzPct val="25000"/>
                        <a:buNone/>
                      </a:pPr>
                      <a:r>
                        <a:rPr lang="en-US" sz="600" b="1" u="sng">
                          <a:latin typeface="Calibri"/>
                          <a:ea typeface="Calibri"/>
                          <a:cs typeface="Calibri"/>
                          <a:sym typeface="Calibri"/>
                        </a:rPr>
                        <a:t>2nd</a:t>
                      </a:r>
                      <a:r>
                        <a:rPr lang="en-US" sz="600" b="1">
                          <a:latin typeface="Calibri"/>
                          <a:ea typeface="Calibri"/>
                          <a:cs typeface="Calibri"/>
                          <a:sym typeface="Calibri"/>
                        </a:rPr>
                        <a:t>-W.2.1.1-4</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EFEFEF"/>
                    </a:solidFill>
                  </a:tcPr>
                </a:tc>
                <a:tc>
                  <a:txBody>
                    <a:bodyPr/>
                    <a:lstStyle/>
                    <a:p>
                      <a:pPr marL="0" marR="0" lvl="0" indent="0" algn="ctr" rtl="0">
                        <a:spcBef>
                          <a:spcPts val="0"/>
                        </a:spcBef>
                        <a:buSzPct val="25000"/>
                        <a:buNone/>
                      </a:pPr>
                      <a:r>
                        <a:rPr lang="en-US" sz="1200" b="1" u="none" strike="noStrike" cap="none" baseline="0">
                          <a:latin typeface="Calibri"/>
                          <a:ea typeface="Calibri"/>
                          <a:cs typeface="Calibri"/>
                          <a:sym typeface="Calibri"/>
                        </a:rPr>
                        <a:t>Organization</a:t>
                      </a:r>
                    </a:p>
                    <a:p>
                      <a:pPr lvl="0" algn="ctr" rtl="0">
                        <a:lnSpc>
                          <a:spcPct val="115000"/>
                        </a:lnSpc>
                        <a:spcBef>
                          <a:spcPts val="0"/>
                        </a:spcBef>
                        <a:buSzPct val="25000"/>
                        <a:buNone/>
                      </a:pPr>
                      <a:r>
                        <a:rPr lang="en-US" sz="600" b="1" i="1" u="sng">
                          <a:solidFill>
                            <a:schemeClr val="dk1"/>
                          </a:solidFill>
                          <a:latin typeface="Calibri"/>
                          <a:ea typeface="Calibri"/>
                          <a:cs typeface="Calibri"/>
                          <a:sym typeface="Calibri"/>
                        </a:rPr>
                        <a:t>CCSS and Report Card Alignment</a:t>
                      </a:r>
                    </a:p>
                    <a:p>
                      <a:pPr marL="0" marR="0" lvl="0" indent="0" algn="ctr" rtl="0">
                        <a:spcBef>
                          <a:spcPts val="0"/>
                        </a:spcBef>
                        <a:buSzPct val="25000"/>
                        <a:buNone/>
                      </a:pPr>
                      <a:r>
                        <a:rPr lang="en-US" sz="600" b="1">
                          <a:latin typeface="Calibri"/>
                          <a:ea typeface="Calibri"/>
                          <a:cs typeface="Calibri"/>
                          <a:sym typeface="Calibri"/>
                        </a:rPr>
                        <a:t>Text Types &amp; Purposes:</a:t>
                      </a:r>
                    </a:p>
                    <a:p>
                      <a:pPr marL="0" marR="0" lvl="0" indent="0" algn="ctr" rtl="0">
                        <a:spcBef>
                          <a:spcPts val="0"/>
                        </a:spcBef>
                        <a:buSzPct val="25000"/>
                        <a:buNone/>
                      </a:pPr>
                      <a:r>
                        <a:rPr lang="en-US" sz="600" b="1" u="sng">
                          <a:latin typeface="Calibri"/>
                          <a:ea typeface="Calibri"/>
                          <a:cs typeface="Calibri"/>
                          <a:sym typeface="Calibri"/>
                        </a:rPr>
                        <a:t>Kinder</a:t>
                      </a:r>
                      <a:r>
                        <a:rPr lang="en-US" sz="600" b="1">
                          <a:latin typeface="Calibri"/>
                          <a:ea typeface="Calibri"/>
                          <a:cs typeface="Calibri"/>
                          <a:sym typeface="Calibri"/>
                        </a:rPr>
                        <a:t>-none</a:t>
                      </a:r>
                    </a:p>
                    <a:p>
                      <a:pPr marL="0" marR="0" lvl="0" indent="0" algn="ctr" rtl="0">
                        <a:spcBef>
                          <a:spcPts val="0"/>
                        </a:spcBef>
                        <a:buSzPct val="25000"/>
                        <a:buNone/>
                      </a:pPr>
                      <a:r>
                        <a:rPr lang="en-US" sz="600" b="1" u="sng">
                          <a:latin typeface="Calibri"/>
                          <a:ea typeface="Calibri"/>
                          <a:cs typeface="Calibri"/>
                          <a:sym typeface="Calibri"/>
                        </a:rPr>
                        <a:t>1st</a:t>
                      </a:r>
                      <a:r>
                        <a:rPr lang="en-US" sz="600" b="1">
                          <a:latin typeface="Calibri"/>
                          <a:ea typeface="Calibri"/>
                          <a:cs typeface="Calibri"/>
                          <a:sym typeface="Calibri"/>
                        </a:rPr>
                        <a:t>-W.1.1.5</a:t>
                      </a:r>
                    </a:p>
                    <a:p>
                      <a:pPr marL="0" marR="0" lvl="0" indent="0" algn="ctr" rtl="0">
                        <a:spcBef>
                          <a:spcPts val="0"/>
                        </a:spcBef>
                        <a:buSzPct val="25000"/>
                        <a:buNone/>
                      </a:pPr>
                      <a:r>
                        <a:rPr lang="en-US" sz="600" b="1" u="sng">
                          <a:latin typeface="Calibri"/>
                          <a:ea typeface="Calibri"/>
                          <a:cs typeface="Calibri"/>
                          <a:sym typeface="Calibri"/>
                        </a:rPr>
                        <a:t>2nd</a:t>
                      </a:r>
                      <a:r>
                        <a:rPr lang="en-US" sz="600" b="1">
                          <a:latin typeface="Calibri"/>
                          <a:ea typeface="Calibri"/>
                          <a:cs typeface="Calibri"/>
                          <a:sym typeface="Calibri"/>
                        </a:rPr>
                        <a:t>-W.2.1.4-5</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DAE5F1"/>
                    </a:solidFill>
                  </a:tcPr>
                </a:tc>
                <a:tc>
                  <a:txBody>
                    <a:bodyPr/>
                    <a:lstStyle/>
                    <a:p>
                      <a:pPr marL="0" marR="0" lvl="0" indent="0" algn="ctr" rtl="0">
                        <a:lnSpc>
                          <a:spcPct val="115000"/>
                        </a:lnSpc>
                        <a:spcBef>
                          <a:spcPts val="0"/>
                        </a:spcBef>
                        <a:spcAft>
                          <a:spcPts val="0"/>
                        </a:spcAft>
                        <a:buSzPct val="25000"/>
                        <a:buNone/>
                      </a:pPr>
                      <a:r>
                        <a:rPr lang="en-US" sz="1200" b="1" u="none" strike="noStrike" cap="none" baseline="0">
                          <a:solidFill>
                            <a:srgbClr val="000000"/>
                          </a:solidFill>
                          <a:latin typeface="Calibri"/>
                          <a:ea typeface="Calibri"/>
                          <a:cs typeface="Calibri"/>
                          <a:sym typeface="Calibri"/>
                        </a:rPr>
                        <a:t>Elaboration of Evidence</a:t>
                      </a:r>
                    </a:p>
                    <a:p>
                      <a:pPr lvl="0" algn="ctr" rtl="0">
                        <a:lnSpc>
                          <a:spcPct val="115000"/>
                        </a:lnSpc>
                        <a:spcBef>
                          <a:spcPts val="0"/>
                        </a:spcBef>
                        <a:buSzPct val="25000"/>
                        <a:buNone/>
                      </a:pPr>
                      <a:r>
                        <a:rPr lang="en-US" sz="600" b="1" i="1" u="sng">
                          <a:solidFill>
                            <a:schemeClr val="dk1"/>
                          </a:solidFill>
                          <a:latin typeface="Calibri"/>
                          <a:ea typeface="Calibri"/>
                          <a:cs typeface="Calibri"/>
                          <a:sym typeface="Calibri"/>
                        </a:rPr>
                        <a:t>CCSS and Report Card Alignment</a:t>
                      </a:r>
                    </a:p>
                    <a:p>
                      <a:pPr marL="0" marR="0" lvl="0" indent="0" algn="ctr" rtl="0">
                        <a:lnSpc>
                          <a:spcPct val="115000"/>
                        </a:lnSpc>
                        <a:spcBef>
                          <a:spcPts val="0"/>
                        </a:spcBef>
                        <a:spcAft>
                          <a:spcPts val="0"/>
                        </a:spcAft>
                        <a:buSzPct val="25000"/>
                        <a:buNone/>
                      </a:pPr>
                      <a:r>
                        <a:rPr lang="en-US" sz="600" b="1">
                          <a:latin typeface="Calibri"/>
                          <a:ea typeface="Calibri"/>
                          <a:cs typeface="Calibri"/>
                          <a:sym typeface="Calibri"/>
                        </a:rPr>
                        <a:t>Text Types &amp; Purposes/Production and Distribution of Writing:</a:t>
                      </a:r>
                    </a:p>
                    <a:p>
                      <a:pPr marL="0" marR="0" lvl="0" indent="0" algn="ctr" rtl="0">
                        <a:lnSpc>
                          <a:spcPct val="115000"/>
                        </a:lnSpc>
                        <a:spcBef>
                          <a:spcPts val="0"/>
                        </a:spcBef>
                        <a:spcAft>
                          <a:spcPts val="0"/>
                        </a:spcAft>
                        <a:buSzPct val="25000"/>
                        <a:buNone/>
                      </a:pPr>
                      <a:r>
                        <a:rPr lang="en-US" sz="600" b="1" u="sng">
                          <a:latin typeface="Calibri"/>
                          <a:ea typeface="Calibri"/>
                          <a:cs typeface="Calibri"/>
                          <a:sym typeface="Calibri"/>
                        </a:rPr>
                        <a:t>Kinder</a:t>
                      </a:r>
                      <a:r>
                        <a:rPr lang="en-US" sz="600" b="1">
                          <a:latin typeface="Calibri"/>
                          <a:ea typeface="Calibri"/>
                          <a:cs typeface="Calibri"/>
                          <a:sym typeface="Calibri"/>
                        </a:rPr>
                        <a:t>-W.K.1.3</a:t>
                      </a:r>
                    </a:p>
                    <a:p>
                      <a:pPr marL="0" marR="0" lvl="0" indent="0" algn="ctr" rtl="0">
                        <a:lnSpc>
                          <a:spcPct val="115000"/>
                        </a:lnSpc>
                        <a:spcBef>
                          <a:spcPts val="0"/>
                        </a:spcBef>
                        <a:spcAft>
                          <a:spcPts val="0"/>
                        </a:spcAft>
                        <a:buSzPct val="25000"/>
                        <a:buNone/>
                      </a:pPr>
                      <a:r>
                        <a:rPr lang="en-US" sz="600" b="1" u="sng">
                          <a:latin typeface="Calibri"/>
                          <a:ea typeface="Calibri"/>
                          <a:cs typeface="Calibri"/>
                          <a:sym typeface="Calibri"/>
                        </a:rPr>
                        <a:t>1st</a:t>
                      </a:r>
                      <a:r>
                        <a:rPr lang="en-US" sz="600" b="1">
                          <a:latin typeface="Calibri"/>
                          <a:ea typeface="Calibri"/>
                          <a:cs typeface="Calibri"/>
                          <a:sym typeface="Calibri"/>
                        </a:rPr>
                        <a:t>-W.1.1.4 &amp; W.1.5.2</a:t>
                      </a:r>
                    </a:p>
                    <a:p>
                      <a:pPr marL="0" marR="0" lvl="0" indent="0" algn="ctr" rtl="0">
                        <a:lnSpc>
                          <a:spcPct val="115000"/>
                        </a:lnSpc>
                        <a:spcBef>
                          <a:spcPts val="0"/>
                        </a:spcBef>
                        <a:spcAft>
                          <a:spcPts val="0"/>
                        </a:spcAft>
                        <a:buSzPct val="25000"/>
                        <a:buNone/>
                      </a:pPr>
                      <a:r>
                        <a:rPr lang="en-US" sz="600" b="1" u="sng">
                          <a:latin typeface="Calibri"/>
                          <a:ea typeface="Calibri"/>
                          <a:cs typeface="Calibri"/>
                          <a:sym typeface="Calibri"/>
                        </a:rPr>
                        <a:t>2nd</a:t>
                      </a:r>
                      <a:r>
                        <a:rPr lang="en-US" sz="600" b="1">
                          <a:latin typeface="Calibri"/>
                          <a:ea typeface="Calibri"/>
                          <a:cs typeface="Calibri"/>
                          <a:sym typeface="Calibri"/>
                        </a:rPr>
                        <a:t>-W.2.1.4</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D6E3BC"/>
                    </a:solidFill>
                  </a:tcPr>
                </a:tc>
                <a:tc>
                  <a:txBody>
                    <a:bodyPr/>
                    <a:lstStyle/>
                    <a:p>
                      <a:pPr marL="0" marR="0" lvl="0" indent="0" algn="ctr" rtl="0">
                        <a:lnSpc>
                          <a:spcPct val="115000"/>
                        </a:lnSpc>
                        <a:spcBef>
                          <a:spcPts val="0"/>
                        </a:spcBef>
                        <a:spcAft>
                          <a:spcPts val="0"/>
                        </a:spcAft>
                        <a:buSzPct val="25000"/>
                        <a:buNone/>
                      </a:pPr>
                      <a:r>
                        <a:rPr lang="en-US" sz="1200" b="1" u="none" strike="noStrike" cap="none" baseline="0">
                          <a:solidFill>
                            <a:srgbClr val="000000"/>
                          </a:solidFill>
                          <a:latin typeface="Calibri"/>
                          <a:ea typeface="Calibri"/>
                          <a:cs typeface="Calibri"/>
                          <a:sym typeface="Calibri"/>
                        </a:rPr>
                        <a:t>Language and Vocabulary</a:t>
                      </a:r>
                    </a:p>
                    <a:p>
                      <a:pPr marL="0" marR="0" lvl="0" indent="0" algn="ctr" rtl="0">
                        <a:lnSpc>
                          <a:spcPct val="115000"/>
                        </a:lnSpc>
                        <a:spcBef>
                          <a:spcPts val="0"/>
                        </a:spcBef>
                        <a:spcAft>
                          <a:spcPts val="0"/>
                        </a:spcAft>
                        <a:buSzPct val="25000"/>
                        <a:buNone/>
                      </a:pPr>
                      <a:r>
                        <a:rPr lang="en-US" sz="600" b="1" i="1" u="sng">
                          <a:solidFill>
                            <a:schemeClr val="dk1"/>
                          </a:solidFill>
                          <a:latin typeface="Calibri"/>
                          <a:ea typeface="Calibri"/>
                          <a:cs typeface="Calibri"/>
                          <a:sym typeface="Calibri"/>
                        </a:rPr>
                        <a:t>CCSS and Report Card Alignment</a:t>
                      </a:r>
                    </a:p>
                    <a:p>
                      <a:pPr marL="0" marR="0" lvl="0" indent="0" algn="ctr" rtl="0">
                        <a:lnSpc>
                          <a:spcPct val="115000"/>
                        </a:lnSpc>
                        <a:spcBef>
                          <a:spcPts val="0"/>
                        </a:spcBef>
                        <a:spcAft>
                          <a:spcPts val="0"/>
                        </a:spcAft>
                        <a:buSzPct val="25000"/>
                        <a:buNone/>
                      </a:pPr>
                      <a:r>
                        <a:rPr lang="en-US" sz="600" b="1">
                          <a:latin typeface="Calibri"/>
                          <a:ea typeface="Calibri"/>
                          <a:cs typeface="Calibri"/>
                          <a:sym typeface="Calibri"/>
                        </a:rPr>
                        <a:t>Conventions &amp; Vocab.  Acquisition: </a:t>
                      </a:r>
                      <a:r>
                        <a:rPr lang="en-US" sz="600" b="1" u="sng">
                          <a:latin typeface="Calibri"/>
                          <a:ea typeface="Calibri"/>
                          <a:cs typeface="Calibri"/>
                          <a:sym typeface="Calibri"/>
                        </a:rPr>
                        <a:t>Kinder</a:t>
                      </a:r>
                      <a:r>
                        <a:rPr lang="en-US" sz="600" b="1">
                          <a:latin typeface="Calibri"/>
                          <a:ea typeface="Calibri"/>
                          <a:cs typeface="Calibri"/>
                          <a:sym typeface="Calibri"/>
                        </a:rPr>
                        <a:t>-L.K.1b-f &amp; L.K.6</a:t>
                      </a:r>
                    </a:p>
                    <a:p>
                      <a:pPr marL="0" marR="0" lvl="0" indent="0" algn="ctr" rtl="0">
                        <a:lnSpc>
                          <a:spcPct val="115000"/>
                        </a:lnSpc>
                        <a:spcBef>
                          <a:spcPts val="0"/>
                        </a:spcBef>
                        <a:spcAft>
                          <a:spcPts val="0"/>
                        </a:spcAft>
                        <a:buSzPct val="25000"/>
                        <a:buNone/>
                      </a:pPr>
                      <a:r>
                        <a:rPr lang="en-US" sz="600" b="1" u="sng">
                          <a:latin typeface="Calibri"/>
                          <a:ea typeface="Calibri"/>
                          <a:cs typeface="Calibri"/>
                          <a:sym typeface="Calibri"/>
                        </a:rPr>
                        <a:t>1st</a:t>
                      </a:r>
                      <a:r>
                        <a:rPr lang="en-US" sz="600" b="1">
                          <a:latin typeface="Calibri"/>
                          <a:ea typeface="Calibri"/>
                          <a:cs typeface="Calibri"/>
                          <a:sym typeface="Calibri"/>
                        </a:rPr>
                        <a:t>-L.1.1b-j &amp; L.1.6</a:t>
                      </a:r>
                    </a:p>
                    <a:p>
                      <a:pPr marL="0" marR="0" lvl="0" indent="0" algn="ctr" rtl="0">
                        <a:lnSpc>
                          <a:spcPct val="115000"/>
                        </a:lnSpc>
                        <a:spcBef>
                          <a:spcPts val="0"/>
                        </a:spcBef>
                        <a:spcAft>
                          <a:spcPts val="0"/>
                        </a:spcAft>
                        <a:buSzPct val="25000"/>
                        <a:buNone/>
                      </a:pPr>
                      <a:r>
                        <a:rPr lang="en-US" sz="600" b="1" u="sng">
                          <a:latin typeface="Calibri"/>
                          <a:ea typeface="Calibri"/>
                          <a:cs typeface="Calibri"/>
                          <a:sym typeface="Calibri"/>
                        </a:rPr>
                        <a:t>2nd</a:t>
                      </a:r>
                      <a:r>
                        <a:rPr lang="en-US" sz="600" b="1">
                          <a:latin typeface="Calibri"/>
                          <a:ea typeface="Calibri"/>
                          <a:cs typeface="Calibri"/>
                          <a:sym typeface="Calibri"/>
                        </a:rPr>
                        <a:t>-L.2.1 &amp; L.2.6</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D6E3BC"/>
                    </a:solidFill>
                  </a:tcPr>
                </a:tc>
                <a:tc vMerge="1">
                  <a:txBody>
                    <a:bodyPr/>
                    <a:lstStyle/>
                    <a:p>
                      <a:endParaRPr lang="en-US"/>
                    </a:p>
                  </a:txBody>
                  <a:tcPr/>
                </a:tc>
              </a:tr>
              <a:tr h="1312900">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4</a:t>
                      </a:r>
                    </a:p>
                    <a:p>
                      <a:pPr marL="0" marR="0" lvl="0" indent="0" algn="ctr" rtl="0">
                        <a:lnSpc>
                          <a:spcPct val="115000"/>
                        </a:lnSpc>
                        <a:spcBef>
                          <a:spcPts val="0"/>
                        </a:spcBef>
                        <a:spcAft>
                          <a:spcPts val="0"/>
                        </a:spcAft>
                        <a:buSzPct val="25000"/>
                        <a:buNone/>
                      </a:pPr>
                      <a:r>
                        <a:rPr lang="en-US" sz="1000" b="1" u="none" strike="noStrike" cap="none" baseline="0">
                          <a:solidFill>
                            <a:srgbClr val="000000"/>
                          </a:solidFill>
                          <a:latin typeface="Calibri"/>
                          <a:ea typeface="Calibri"/>
                          <a:cs typeface="Calibri"/>
                          <a:sym typeface="Calibri"/>
                        </a:rPr>
                        <a:t>Exemplary</a:t>
                      </a:r>
                    </a:p>
                    <a:p>
                      <a:pPr marL="0" marR="0" lvl="0" indent="0" algn="ctr" rtl="0">
                        <a:lnSpc>
                          <a:spcPct val="115000"/>
                        </a:lnSpc>
                        <a:spcBef>
                          <a:spcPts val="0"/>
                        </a:spcBef>
                        <a:spcAft>
                          <a:spcPts val="0"/>
                        </a:spcAft>
                        <a:buSzPct val="25000"/>
                        <a:buNone/>
                      </a:pPr>
                      <a:r>
                        <a:rPr lang="en-US" sz="1000" b="1">
                          <a:latin typeface="Calibri"/>
                          <a:ea typeface="Calibri"/>
                          <a:cs typeface="Calibri"/>
                          <a:sym typeface="Calibri"/>
                        </a:rPr>
                        <a:t>(E)</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53975" marR="0" lvl="0" indent="-3175" algn="l" rtl="0">
                        <a:spcBef>
                          <a:spcPts val="0"/>
                        </a:spcBef>
                        <a:buSzPct val="25000"/>
                        <a:buNone/>
                      </a:pPr>
                      <a:r>
                        <a:rPr lang="en-US" sz="900" u="none" strike="noStrike" cap="none" baseline="0">
                          <a:latin typeface="Calibri"/>
                          <a:ea typeface="Calibri"/>
                          <a:cs typeface="Calibri"/>
                          <a:sym typeface="Calibri"/>
                        </a:rPr>
                        <a:t>Uses a combination of</a:t>
                      </a:r>
                    </a:p>
                    <a:p>
                      <a:pPr marL="53975" marR="0" lvl="0" indent="-3175" algn="l" rtl="0">
                        <a:spcBef>
                          <a:spcPts val="0"/>
                        </a:spcBef>
                        <a:buSzPct val="25000"/>
                        <a:buNone/>
                      </a:pPr>
                      <a:r>
                        <a:rPr lang="en-US" sz="900" u="none" strike="noStrike" cap="none" baseline="0">
                          <a:latin typeface="Calibri"/>
                          <a:ea typeface="Calibri"/>
                          <a:cs typeface="Calibri"/>
                          <a:sym typeface="Calibri"/>
                        </a:rPr>
                        <a:t>drawing, dictation, &amp;</a:t>
                      </a:r>
                    </a:p>
                    <a:p>
                      <a:pPr marL="53975" marR="0" lvl="0" indent="-3175" algn="l" rtl="0">
                        <a:spcBef>
                          <a:spcPts val="0"/>
                        </a:spcBef>
                        <a:buSzPct val="25000"/>
                        <a:buNone/>
                      </a:pPr>
                      <a:r>
                        <a:rPr lang="en-US" sz="900" u="none" strike="noStrike" cap="none" baseline="0">
                          <a:latin typeface="Calibri"/>
                          <a:ea typeface="Calibri"/>
                          <a:cs typeface="Calibri"/>
                          <a:sym typeface="Calibri"/>
                        </a:rPr>
                        <a:t>writing (K) to compose</a:t>
                      </a:r>
                    </a:p>
                    <a:p>
                      <a:pPr marL="53975" marR="0" lvl="0" indent="-3175" algn="l" rtl="0">
                        <a:spcBef>
                          <a:spcPts val="0"/>
                        </a:spcBef>
                        <a:buSzPct val="25000"/>
                        <a:buNone/>
                      </a:pPr>
                      <a:r>
                        <a:rPr lang="en-US" sz="900" u="none" strike="noStrike" cap="none" baseline="0">
                          <a:latin typeface="Calibri"/>
                          <a:ea typeface="Calibri"/>
                          <a:cs typeface="Calibri"/>
                          <a:sym typeface="Calibri"/>
                        </a:rPr>
                        <a:t>Explains something</a:t>
                      </a:r>
                    </a:p>
                    <a:p>
                      <a:pPr marL="53975" marR="0" lvl="0" indent="-3175" algn="l" rtl="0">
                        <a:spcBef>
                          <a:spcPts val="0"/>
                        </a:spcBef>
                        <a:buSzPct val="25000"/>
                        <a:buNone/>
                      </a:pPr>
                      <a:r>
                        <a:rPr lang="en-US" sz="900" u="none" strike="noStrike" cap="none" baseline="0">
                          <a:latin typeface="Calibri"/>
                          <a:ea typeface="Calibri"/>
                          <a:cs typeface="Calibri"/>
                          <a:sym typeface="Calibri"/>
                        </a:rPr>
                        <a:t>more about the topic</a:t>
                      </a:r>
                    </a:p>
                    <a:p>
                      <a:pPr marL="53975" marR="0" lvl="0" indent="-3175" algn="l" rtl="0">
                        <a:spcBef>
                          <a:spcPts val="0"/>
                        </a:spcBef>
                        <a:buSzPct val="25000"/>
                        <a:buNone/>
                      </a:pPr>
                      <a:r>
                        <a:rPr lang="en-US" sz="900" u="none" strike="noStrike" cap="none" baseline="0">
                          <a:latin typeface="Calibri"/>
                          <a:ea typeface="Calibri"/>
                          <a:cs typeface="Calibri"/>
                          <a:sym typeface="Calibri"/>
                        </a:rPr>
                        <a:t>OR</a:t>
                      </a:r>
                    </a:p>
                    <a:p>
                      <a:pPr marL="53975" marR="0" lvl="0" indent="-3175" algn="l" rtl="0">
                        <a:spcBef>
                          <a:spcPts val="0"/>
                        </a:spcBef>
                        <a:buSzPct val="25000"/>
                        <a:buNone/>
                      </a:pPr>
                      <a:r>
                        <a:rPr lang="en-US" sz="900" u="none" strike="noStrike" cap="none" baseline="0">
                          <a:latin typeface="Calibri"/>
                          <a:ea typeface="Calibri"/>
                          <a:cs typeface="Calibri"/>
                          <a:sym typeface="Calibri"/>
                        </a:rPr>
                        <a:t>A connection is made</a:t>
                      </a:r>
                    </a:p>
                    <a:p>
                      <a:pPr marL="53975" marR="0" lvl="0" indent="-3175" algn="l" rtl="0">
                        <a:spcBef>
                          <a:spcPts val="0"/>
                        </a:spcBef>
                        <a:buSzPct val="25000"/>
                        <a:buNone/>
                      </a:pPr>
                      <a:r>
                        <a:rPr lang="en-US" sz="900" u="none" strike="noStrike" cap="none" baseline="0">
                          <a:latin typeface="Calibri"/>
                          <a:ea typeface="Calibri"/>
                          <a:cs typeface="Calibri"/>
                          <a:sym typeface="Calibri"/>
                        </a:rPr>
                        <a:t>between topic &amp;</a:t>
                      </a:r>
                    </a:p>
                    <a:p>
                      <a:pPr marL="53975" marR="0" lvl="0" indent="-3175" algn="l" rtl="0">
                        <a:spcBef>
                          <a:spcPts val="0"/>
                        </a:spcBef>
                        <a:buSzPct val="25000"/>
                        <a:buNone/>
                      </a:pPr>
                      <a:r>
                        <a:rPr lang="en-US" sz="900" u="none" strike="noStrike" cap="none" baseline="0">
                          <a:latin typeface="Calibri"/>
                          <a:ea typeface="Calibri"/>
                          <a:cs typeface="Calibri"/>
                          <a:sym typeface="Calibri"/>
                        </a:rPr>
                        <a:t>broader idea(s)</a:t>
                      </a:r>
                    </a:p>
                  </a:txBody>
                  <a:tcPr marL="92525" marR="10525" marT="980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latin typeface="Calibri"/>
                          <a:ea typeface="Calibri"/>
                          <a:cs typeface="Calibri"/>
                          <a:sym typeface="Calibri"/>
                        </a:rPr>
                        <a:t>Intro, body, and</a:t>
                      </a:r>
                    </a:p>
                    <a:p>
                      <a:pPr marL="0" marR="0" lvl="0" indent="0" algn="l" rtl="0">
                        <a:spcBef>
                          <a:spcPts val="0"/>
                        </a:spcBef>
                        <a:buSzPct val="25000"/>
                        <a:buNone/>
                      </a:pPr>
                      <a:r>
                        <a:rPr lang="en-US" sz="900" u="none" strike="noStrike" cap="none" baseline="0">
                          <a:latin typeface="Calibri"/>
                          <a:ea typeface="Calibri"/>
                          <a:cs typeface="Calibri"/>
                          <a:sym typeface="Calibri"/>
                        </a:rPr>
                        <a:t>conclusion support</a:t>
                      </a:r>
                    </a:p>
                    <a:p>
                      <a:pPr marL="0" marR="0" lvl="0" indent="0" algn="l" rtl="0">
                        <a:spcBef>
                          <a:spcPts val="0"/>
                        </a:spcBef>
                        <a:buSzPct val="25000"/>
                        <a:buNone/>
                      </a:pPr>
                      <a:r>
                        <a:rPr lang="en-US" sz="900" u="none" strike="noStrike" cap="none" baseline="0">
                          <a:latin typeface="Calibri"/>
                          <a:ea typeface="Calibri"/>
                          <a:cs typeface="Calibri"/>
                          <a:sym typeface="Calibri"/>
                        </a:rPr>
                        <a:t>focus and reason(s)</a:t>
                      </a:r>
                    </a:p>
                    <a:p>
                      <a:pPr marL="0" marR="0" lvl="0" indent="0" algn="l" rtl="0">
                        <a:spcBef>
                          <a:spcPts val="0"/>
                        </a:spcBef>
                        <a:buSzPct val="25000"/>
                        <a:buNone/>
                      </a:pPr>
                      <a:r>
                        <a:rPr lang="en-US" sz="900" u="none" strike="noStrike" cap="none" baseline="0">
                          <a:latin typeface="Calibri"/>
                          <a:ea typeface="Calibri"/>
                          <a:cs typeface="Calibri"/>
                          <a:sym typeface="Calibri"/>
                        </a:rPr>
                        <a:t>Uses several transitions</a:t>
                      </a:r>
                    </a:p>
                    <a:p>
                      <a:pPr marL="0" marR="0" lvl="0" indent="0" algn="l" rtl="0">
                        <a:spcBef>
                          <a:spcPts val="0"/>
                        </a:spcBef>
                        <a:buSzPct val="25000"/>
                        <a:buNone/>
                      </a:pPr>
                      <a:r>
                        <a:rPr lang="en-US" sz="900" u="none" strike="noStrike" cap="none" baseline="0">
                          <a:latin typeface="Calibri"/>
                          <a:ea typeface="Calibri"/>
                          <a:cs typeface="Calibri"/>
                          <a:sym typeface="Calibri"/>
                        </a:rPr>
                        <a:t>appropriately (e.g.,</a:t>
                      </a:r>
                    </a:p>
                    <a:p>
                      <a:pPr marL="0" marR="0" lvl="0" indent="0" algn="l" rtl="0">
                        <a:spcBef>
                          <a:spcPts val="0"/>
                        </a:spcBef>
                        <a:buSzPct val="25000"/>
                        <a:buNone/>
                      </a:pPr>
                      <a:r>
                        <a:rPr lang="en-US" sz="900" u="none" strike="noStrike" cap="none" baseline="0">
                          <a:latin typeface="Calibri"/>
                          <a:ea typeface="Calibri"/>
                          <a:cs typeface="Calibri"/>
                          <a:sym typeface="Calibri"/>
                        </a:rPr>
                        <a:t>because, since, and,</a:t>
                      </a:r>
                    </a:p>
                    <a:p>
                      <a:pPr marL="0" marR="0" lvl="0" indent="0" algn="l" rtl="0">
                        <a:spcBef>
                          <a:spcPts val="0"/>
                        </a:spcBef>
                        <a:buSzPct val="25000"/>
                        <a:buNone/>
                      </a:pPr>
                      <a:r>
                        <a:rPr lang="en-US" sz="900" u="none" strike="noStrike" cap="none" baseline="0">
                          <a:latin typeface="Calibri"/>
                          <a:ea typeface="Calibri"/>
                          <a:cs typeface="Calibri"/>
                          <a:sym typeface="Calibri"/>
                        </a:rPr>
                        <a:t>also, for example,</a:t>
                      </a:r>
                    </a:p>
                    <a:p>
                      <a:pPr marL="0" marR="0" lvl="0" indent="0" algn="l" rtl="0">
                        <a:spcBef>
                          <a:spcPts val="0"/>
                        </a:spcBef>
                        <a:buSzPct val="25000"/>
                        <a:buNone/>
                      </a:pPr>
                      <a:r>
                        <a:rPr lang="en-US" sz="900" u="none" strike="noStrike" cap="none" baseline="0">
                          <a:latin typeface="Calibri"/>
                          <a:ea typeface="Calibri"/>
                          <a:cs typeface="Calibri"/>
                          <a:sym typeface="Calibri"/>
                        </a:rPr>
                        <a:t>since) to connect ideas</a:t>
                      </a:r>
                    </a:p>
                  </a:txBody>
                  <a:tcPr marL="92525" marR="10525" marT="980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latin typeface="Calibri"/>
                          <a:ea typeface="Calibri"/>
                          <a:cs typeface="Calibri"/>
                          <a:sym typeface="Calibri"/>
                        </a:rPr>
                        <a:t>Elaborates using a</a:t>
                      </a:r>
                    </a:p>
                    <a:p>
                      <a:pPr marL="0" marR="0" lvl="0" indent="0" algn="l" rtl="0">
                        <a:spcBef>
                          <a:spcPts val="0"/>
                        </a:spcBef>
                        <a:buSzPct val="25000"/>
                        <a:buNone/>
                      </a:pPr>
                      <a:r>
                        <a:rPr lang="en-US" sz="900" u="none" strike="noStrike" cap="none" baseline="0">
                          <a:latin typeface="Calibri"/>
                          <a:ea typeface="Calibri"/>
                          <a:cs typeface="Calibri"/>
                          <a:sym typeface="Calibri"/>
                        </a:rPr>
                        <a:t>variety of relevant</a:t>
                      </a:r>
                    </a:p>
                    <a:p>
                      <a:pPr marL="0" marR="0" lvl="0" indent="0" algn="l" rtl="0">
                        <a:spcBef>
                          <a:spcPts val="0"/>
                        </a:spcBef>
                        <a:buSzPct val="25000"/>
                        <a:buNone/>
                      </a:pPr>
                      <a:r>
                        <a:rPr lang="en-US" sz="900" u="none" strike="noStrike" cap="none" baseline="0">
                          <a:latin typeface="Calibri"/>
                          <a:ea typeface="Calibri"/>
                          <a:cs typeface="Calibri"/>
                          <a:sym typeface="Calibri"/>
                        </a:rPr>
                        <a:t>details, examples,</a:t>
                      </a:r>
                    </a:p>
                    <a:p>
                      <a:pPr marL="0" marR="0" lvl="0" indent="0" algn="l" rtl="0">
                        <a:spcBef>
                          <a:spcPts val="0"/>
                        </a:spcBef>
                        <a:buSzPct val="25000"/>
                        <a:buNone/>
                      </a:pPr>
                      <a:r>
                        <a:rPr lang="en-US" sz="900" u="none" strike="noStrike" cap="none" baseline="0">
                          <a:latin typeface="Calibri"/>
                          <a:ea typeface="Calibri"/>
                          <a:cs typeface="Calibri"/>
                          <a:sym typeface="Calibri"/>
                        </a:rPr>
                        <a:t>quotes, etc. to support</a:t>
                      </a:r>
                    </a:p>
                    <a:p>
                      <a:pPr marL="0" marR="0" lvl="0" indent="0" algn="l" rtl="0">
                        <a:spcBef>
                          <a:spcPts val="0"/>
                        </a:spcBef>
                        <a:buSzPct val="25000"/>
                        <a:buNone/>
                      </a:pPr>
                      <a:r>
                        <a:rPr lang="en-US" sz="900" u="none" strike="noStrike" cap="none" baseline="0">
                          <a:latin typeface="Calibri"/>
                          <a:ea typeface="Calibri"/>
                          <a:cs typeface="Calibri"/>
                          <a:sym typeface="Calibri"/>
                        </a:rPr>
                        <a:t>focus (opinion) or</a:t>
                      </a:r>
                    </a:p>
                    <a:p>
                      <a:pPr marL="0" marR="0" lvl="0" indent="0" algn="l" rtl="0">
                        <a:spcBef>
                          <a:spcPts val="0"/>
                        </a:spcBef>
                        <a:buSzPct val="25000"/>
                        <a:buNone/>
                      </a:pPr>
                      <a:r>
                        <a:rPr lang="en-US" sz="900" u="none" strike="noStrike" cap="none" baseline="0">
                          <a:latin typeface="Calibri"/>
                          <a:ea typeface="Calibri"/>
                          <a:cs typeface="Calibri"/>
                          <a:sym typeface="Calibri"/>
                        </a:rPr>
                        <a:t>explain reasons</a:t>
                      </a:r>
                    </a:p>
                    <a:p>
                      <a:pPr marL="0" marR="0" lvl="0" indent="0" algn="l" rtl="0">
                        <a:spcBef>
                          <a:spcPts val="0"/>
                        </a:spcBef>
                        <a:buSzPct val="25000"/>
                        <a:buNone/>
                      </a:pPr>
                      <a:r>
                        <a:rPr lang="en-US" sz="900" u="none" strike="noStrike" cap="none" baseline="0">
                          <a:latin typeface="Calibri"/>
                          <a:ea typeface="Calibri"/>
                          <a:cs typeface="Calibri"/>
                          <a:sym typeface="Calibri"/>
                        </a:rPr>
                        <a:t>May use figurative</a:t>
                      </a:r>
                    </a:p>
                    <a:p>
                      <a:pPr marL="0" marR="0" lvl="0" indent="0" algn="l" rtl="0">
                        <a:spcBef>
                          <a:spcPts val="0"/>
                        </a:spcBef>
                        <a:buSzPct val="25000"/>
                        <a:buNone/>
                      </a:pPr>
                      <a:r>
                        <a:rPr lang="en-US" sz="900" u="none" strike="noStrike" cap="none" baseline="0">
                          <a:latin typeface="Calibri"/>
                          <a:ea typeface="Calibri"/>
                          <a:cs typeface="Calibri"/>
                          <a:sym typeface="Calibri"/>
                        </a:rPr>
                        <a:t>language (e.g., imagery,</a:t>
                      </a:r>
                    </a:p>
                    <a:p>
                      <a:pPr marL="0" marR="0" lvl="0" indent="0" algn="l" rtl="0">
                        <a:spcBef>
                          <a:spcPts val="0"/>
                        </a:spcBef>
                        <a:buSzPct val="25000"/>
                        <a:buNone/>
                      </a:pPr>
                      <a:r>
                        <a:rPr lang="en-US" sz="900" u="none" strike="noStrike" cap="none" baseline="0">
                          <a:latin typeface="Calibri"/>
                          <a:ea typeface="Calibri"/>
                          <a:cs typeface="Calibri"/>
                          <a:sym typeface="Calibri"/>
                        </a:rPr>
                        <a:t>simile, exaggeration)</a:t>
                      </a:r>
                    </a:p>
                  </a:txBody>
                  <a:tcPr marL="92525" marR="10525" marT="980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latin typeface="Calibri"/>
                          <a:ea typeface="Calibri"/>
                          <a:cs typeface="Calibri"/>
                          <a:sym typeface="Calibri"/>
                        </a:rPr>
                        <a:t>Chooses words and</a:t>
                      </a:r>
                    </a:p>
                    <a:p>
                      <a:pPr marL="0" marR="0" lvl="0" indent="0" algn="l" rtl="0">
                        <a:spcBef>
                          <a:spcPts val="0"/>
                        </a:spcBef>
                        <a:buSzPct val="25000"/>
                        <a:buNone/>
                      </a:pPr>
                      <a:r>
                        <a:rPr lang="en-US" sz="900" u="none" strike="noStrike" cap="none" baseline="0">
                          <a:latin typeface="Calibri"/>
                          <a:ea typeface="Calibri"/>
                          <a:cs typeface="Calibri"/>
                          <a:sym typeface="Calibri"/>
                        </a:rPr>
                        <a:t>phrases for effect (e.g.,</a:t>
                      </a:r>
                    </a:p>
                    <a:p>
                      <a:pPr marL="0" marR="0" lvl="0" indent="0" algn="l" rtl="0">
                        <a:spcBef>
                          <a:spcPts val="0"/>
                        </a:spcBef>
                        <a:buSzPct val="25000"/>
                        <a:buNone/>
                      </a:pPr>
                      <a:r>
                        <a:rPr lang="en-US" sz="900" u="none" strike="noStrike" cap="none" baseline="0">
                          <a:latin typeface="Calibri"/>
                          <a:ea typeface="Calibri"/>
                          <a:cs typeface="Calibri"/>
                          <a:sym typeface="Calibri"/>
                        </a:rPr>
                        <a:t>precise, concrete, or</a:t>
                      </a:r>
                    </a:p>
                    <a:p>
                      <a:pPr marL="0" marR="0" lvl="0" indent="0" algn="l" rtl="0">
                        <a:spcBef>
                          <a:spcPts val="0"/>
                        </a:spcBef>
                        <a:buSzPct val="25000"/>
                        <a:buNone/>
                      </a:pPr>
                      <a:r>
                        <a:rPr lang="en-US" sz="900" u="none" strike="noStrike" cap="none" baseline="0">
                          <a:latin typeface="Calibri"/>
                          <a:ea typeface="Calibri"/>
                          <a:cs typeface="Calibri"/>
                          <a:sym typeface="Calibri"/>
                        </a:rPr>
                        <a:t>sensory vocabulary)</a:t>
                      </a:r>
                    </a:p>
                    <a:p>
                      <a:pPr marL="0" marR="0" lvl="0" indent="0" algn="l" rtl="0">
                        <a:spcBef>
                          <a:spcPts val="0"/>
                        </a:spcBef>
                        <a:buSzPct val="25000"/>
                        <a:buNone/>
                      </a:pPr>
                      <a:r>
                        <a:rPr lang="en-US" sz="900" u="none" strike="noStrike" cap="none" baseline="0">
                          <a:latin typeface="Calibri"/>
                          <a:ea typeface="Calibri"/>
                          <a:cs typeface="Calibri"/>
                          <a:sym typeface="Calibri"/>
                        </a:rPr>
                        <a:t>Uses variety of</a:t>
                      </a:r>
                    </a:p>
                    <a:p>
                      <a:pPr marL="0" marR="0" lvl="0" indent="0" algn="l" rtl="0">
                        <a:spcBef>
                          <a:spcPts val="0"/>
                        </a:spcBef>
                        <a:buSzPct val="25000"/>
                        <a:buNone/>
                      </a:pPr>
                      <a:r>
                        <a:rPr lang="en-US" sz="900" u="none" strike="noStrike" cap="none" baseline="0">
                          <a:latin typeface="Calibri"/>
                          <a:ea typeface="Calibri"/>
                          <a:cs typeface="Calibri"/>
                          <a:sym typeface="Calibri"/>
                        </a:rPr>
                        <a:t>sentences (simple,</a:t>
                      </a:r>
                    </a:p>
                    <a:p>
                      <a:pPr marL="0" marR="0" lvl="0" indent="0" algn="l" rtl="0">
                        <a:spcBef>
                          <a:spcPts val="0"/>
                        </a:spcBef>
                        <a:buSzPct val="25000"/>
                        <a:buNone/>
                      </a:pPr>
                      <a:r>
                        <a:rPr lang="en-US" sz="900" u="none" strike="noStrike" cap="none" baseline="0">
                          <a:latin typeface="Calibri"/>
                          <a:ea typeface="Calibri"/>
                          <a:cs typeface="Calibri"/>
                          <a:sym typeface="Calibri"/>
                        </a:rPr>
                        <a:t>compound, with</a:t>
                      </a:r>
                    </a:p>
                    <a:p>
                      <a:pPr marL="0" marR="0" lvl="0" indent="0" algn="l" rtl="0">
                        <a:spcBef>
                          <a:spcPts val="0"/>
                        </a:spcBef>
                        <a:buSzPct val="25000"/>
                        <a:buNone/>
                      </a:pPr>
                      <a:r>
                        <a:rPr lang="en-US" sz="900" u="none" strike="noStrike" cap="none" baseline="0">
                          <a:latin typeface="Calibri"/>
                          <a:ea typeface="Calibri"/>
                          <a:cs typeface="Calibri"/>
                          <a:sym typeface="Calibri"/>
                        </a:rPr>
                        <a:t>prepositional phrases)</a:t>
                      </a:r>
                    </a:p>
                  </a:txBody>
                  <a:tcPr marL="92525" marR="10525" marT="980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latin typeface="Calibri"/>
                          <a:ea typeface="Calibri"/>
                          <a:cs typeface="Calibri"/>
                          <a:sym typeface="Calibri"/>
                        </a:rPr>
                        <a:t>Edits with support/</a:t>
                      </a:r>
                    </a:p>
                    <a:p>
                      <a:pPr marL="0" marR="0" lvl="0" indent="0" algn="l" rtl="0">
                        <a:spcBef>
                          <a:spcPts val="0"/>
                        </a:spcBef>
                        <a:buSzPct val="25000"/>
                        <a:buNone/>
                      </a:pPr>
                      <a:r>
                        <a:rPr lang="en-US" sz="900" u="none" strike="noStrike" cap="none" baseline="0">
                          <a:latin typeface="Calibri"/>
                          <a:ea typeface="Calibri"/>
                          <a:cs typeface="Calibri"/>
                          <a:sym typeface="Calibri"/>
                        </a:rPr>
                        <a:t>resources</a:t>
                      </a:r>
                    </a:p>
                    <a:p>
                      <a:pPr marL="0" marR="0" lvl="0" indent="0" algn="l" rtl="0">
                        <a:spcBef>
                          <a:spcPts val="0"/>
                        </a:spcBef>
                        <a:buSzPct val="25000"/>
                        <a:buNone/>
                      </a:pPr>
                      <a:r>
                        <a:rPr lang="en-US" sz="900" u="none" strike="noStrike" cap="none" baseline="0">
                          <a:latin typeface="Calibri"/>
                          <a:ea typeface="Calibri"/>
                          <a:cs typeface="Calibri"/>
                          <a:sym typeface="Calibri"/>
                        </a:rPr>
                        <a:t>Has few or no errors in</a:t>
                      </a:r>
                    </a:p>
                    <a:p>
                      <a:pPr marL="0" marR="0" lvl="0" indent="0" algn="l" rtl="0">
                        <a:spcBef>
                          <a:spcPts val="0"/>
                        </a:spcBef>
                        <a:buSzPct val="25000"/>
                        <a:buNone/>
                      </a:pPr>
                      <a:r>
                        <a:rPr lang="en-US" sz="900" u="none" strike="noStrike" cap="none" baseline="0">
                          <a:latin typeface="Calibri"/>
                          <a:ea typeface="Calibri"/>
                          <a:cs typeface="Calibri"/>
                          <a:sym typeface="Calibri"/>
                        </a:rPr>
                        <a:t>grammar, word usage,</a:t>
                      </a:r>
                    </a:p>
                    <a:p>
                      <a:pPr marL="0" marR="0" lvl="0" indent="0" algn="l" rtl="0">
                        <a:spcBef>
                          <a:spcPts val="0"/>
                        </a:spcBef>
                        <a:buSzPct val="25000"/>
                        <a:buNone/>
                      </a:pPr>
                      <a:r>
                        <a:rPr lang="en-US" sz="900" u="none" strike="noStrike" cap="none" baseline="0">
                          <a:latin typeface="Calibri"/>
                          <a:ea typeface="Calibri"/>
                          <a:cs typeface="Calibri"/>
                          <a:sym typeface="Calibri"/>
                        </a:rPr>
                        <a:t>or mechanics as</a:t>
                      </a:r>
                    </a:p>
                    <a:p>
                      <a:pPr marL="0" marR="0" lvl="0" indent="0" algn="l" rtl="0">
                        <a:spcBef>
                          <a:spcPts val="0"/>
                        </a:spcBef>
                        <a:buSzPct val="25000"/>
                        <a:buNone/>
                      </a:pPr>
                      <a:r>
                        <a:rPr lang="en-US" sz="900" u="none" strike="noStrike" cap="none" baseline="0">
                          <a:latin typeface="Calibri"/>
                          <a:ea typeface="Calibri"/>
                          <a:cs typeface="Calibri"/>
                          <a:sym typeface="Calibri"/>
                        </a:rPr>
                        <a:t>appropriate to grade</a:t>
                      </a:r>
                    </a:p>
                  </a:txBody>
                  <a:tcPr marL="92525" marR="10525" marT="980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r>
              <a:tr h="1610725">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3</a:t>
                      </a:r>
                    </a:p>
                    <a:p>
                      <a:pPr marL="0" marR="0" lvl="0" indent="0" algn="ctr" rtl="0">
                        <a:lnSpc>
                          <a:spcPct val="115000"/>
                        </a:lnSpc>
                        <a:spcBef>
                          <a:spcPts val="0"/>
                        </a:spcBef>
                        <a:spcAft>
                          <a:spcPts val="0"/>
                        </a:spcAft>
                        <a:buSzPct val="25000"/>
                        <a:buNone/>
                      </a:pPr>
                      <a:r>
                        <a:rPr lang="en-US" sz="1000" b="1" u="none" strike="noStrike" cap="none" baseline="0">
                          <a:solidFill>
                            <a:srgbClr val="000000"/>
                          </a:solidFill>
                          <a:latin typeface="Calibri"/>
                          <a:ea typeface="Calibri"/>
                          <a:cs typeface="Calibri"/>
                          <a:sym typeface="Calibri"/>
                        </a:rPr>
                        <a:t>Proficient</a:t>
                      </a:r>
                    </a:p>
                    <a:p>
                      <a:pPr marL="0" marR="0" lvl="0" indent="0" algn="ctr" rtl="0">
                        <a:lnSpc>
                          <a:spcPct val="115000"/>
                        </a:lnSpc>
                        <a:spcBef>
                          <a:spcPts val="0"/>
                        </a:spcBef>
                        <a:spcAft>
                          <a:spcPts val="0"/>
                        </a:spcAft>
                        <a:buSzPct val="25000"/>
                        <a:buNone/>
                      </a:pPr>
                      <a:r>
                        <a:rPr lang="en-US" sz="1000" b="1">
                          <a:latin typeface="Calibri"/>
                          <a:ea typeface="Calibri"/>
                          <a:cs typeface="Calibri"/>
                          <a:sym typeface="Calibri"/>
                        </a:rPr>
                        <a:t>(M)</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b="0" i="0" u="none" strike="noStrike" cap="none" baseline="0">
                          <a:latin typeface="Calibri"/>
                          <a:ea typeface="Calibri"/>
                          <a:cs typeface="Calibri"/>
                          <a:sym typeface="Calibri"/>
                        </a:rPr>
                        <a:t>Uses a combination of</a:t>
                      </a:r>
                    </a:p>
                    <a:p>
                      <a:pPr marL="0" marR="0" lvl="0" indent="0" algn="l" rtl="0">
                        <a:spcBef>
                          <a:spcPts val="0"/>
                        </a:spcBef>
                        <a:buSzPct val="25000"/>
                        <a:buNone/>
                      </a:pPr>
                      <a:r>
                        <a:rPr lang="en-US" sz="900" b="0" i="0" u="none" strike="noStrike" cap="none" baseline="0">
                          <a:latin typeface="Calibri"/>
                          <a:ea typeface="Calibri"/>
                          <a:cs typeface="Calibri"/>
                          <a:sym typeface="Calibri"/>
                        </a:rPr>
                        <a:t>drawing, dictation, &amp;</a:t>
                      </a:r>
                    </a:p>
                    <a:p>
                      <a:pPr marL="0" marR="0" lvl="0" indent="0" algn="l" rtl="0">
                        <a:spcBef>
                          <a:spcPts val="0"/>
                        </a:spcBef>
                        <a:buSzPct val="25000"/>
                        <a:buNone/>
                      </a:pPr>
                      <a:r>
                        <a:rPr lang="en-US" sz="900" b="0" i="0" u="none" strike="noStrike" cap="none" baseline="0">
                          <a:latin typeface="Calibri"/>
                          <a:ea typeface="Calibri"/>
                          <a:cs typeface="Calibri"/>
                          <a:sym typeface="Calibri"/>
                        </a:rPr>
                        <a:t>writing (K) to compose</a:t>
                      </a:r>
                    </a:p>
                    <a:p>
                      <a:pPr marL="0" marR="0" lvl="0" indent="0" algn="l" rtl="0">
                        <a:spcBef>
                          <a:spcPts val="0"/>
                        </a:spcBef>
                        <a:buSzPct val="25000"/>
                        <a:buNone/>
                      </a:pPr>
                      <a:r>
                        <a:rPr lang="en-US" sz="900" b="0" i="0" u="none" strike="noStrike" cap="none" baseline="0">
                          <a:latin typeface="Calibri"/>
                          <a:ea typeface="Calibri"/>
                          <a:cs typeface="Calibri"/>
                          <a:sym typeface="Calibri"/>
                        </a:rPr>
                        <a:t>Clearly identifies topic</a:t>
                      </a:r>
                    </a:p>
                    <a:p>
                      <a:pPr marL="0" marR="0" lvl="0" indent="0" algn="l" rtl="0">
                        <a:spcBef>
                          <a:spcPts val="0"/>
                        </a:spcBef>
                        <a:buSzPct val="25000"/>
                        <a:buNone/>
                      </a:pPr>
                      <a:r>
                        <a:rPr lang="en-US" sz="900" b="0" i="0" u="none" strike="noStrike" cap="none" baseline="0">
                          <a:latin typeface="Calibri"/>
                          <a:ea typeface="Calibri"/>
                          <a:cs typeface="Calibri"/>
                          <a:sym typeface="Calibri"/>
                        </a:rPr>
                        <a:t>(gr K-3)</a:t>
                      </a:r>
                    </a:p>
                    <a:p>
                      <a:pPr marL="0" marR="0" lvl="0" indent="0" algn="l" rtl="0">
                        <a:spcBef>
                          <a:spcPts val="0"/>
                        </a:spcBef>
                        <a:buSzPct val="25000"/>
                        <a:buNone/>
                      </a:pPr>
                      <a:r>
                        <a:rPr lang="en-US" sz="900" b="0" i="0" u="none" strike="noStrike" cap="none" baseline="0">
                          <a:latin typeface="Calibri"/>
                          <a:ea typeface="Calibri"/>
                          <a:cs typeface="Calibri"/>
                          <a:sym typeface="Calibri"/>
                        </a:rPr>
                        <a:t>Focus (opinion) about</a:t>
                      </a:r>
                    </a:p>
                    <a:p>
                      <a:pPr marL="0" marR="0" lvl="0" indent="0" algn="l" rtl="0">
                        <a:spcBef>
                          <a:spcPts val="0"/>
                        </a:spcBef>
                        <a:buSzPct val="25000"/>
                        <a:buNone/>
                      </a:pPr>
                      <a:r>
                        <a:rPr lang="en-US" sz="900" b="0" i="0" u="none" strike="noStrike" cap="none" baseline="0">
                          <a:latin typeface="Calibri"/>
                          <a:ea typeface="Calibri"/>
                          <a:cs typeface="Calibri"/>
                          <a:sym typeface="Calibri"/>
                        </a:rPr>
                        <a:t>topic is clearly stated</a:t>
                      </a:r>
                    </a:p>
                    <a:p>
                      <a:pPr marL="0" marR="0" lvl="0" indent="0" algn="l" rtl="0">
                        <a:spcBef>
                          <a:spcPts val="0"/>
                        </a:spcBef>
                        <a:buSzPct val="25000"/>
                        <a:buNone/>
                      </a:pPr>
                      <a:r>
                        <a:rPr lang="en-US" sz="900" b="0" i="0" u="none" strike="noStrike" cap="none" baseline="0">
                          <a:latin typeface="Calibri"/>
                          <a:ea typeface="Calibri"/>
                          <a:cs typeface="Calibri"/>
                          <a:sym typeface="Calibri"/>
                        </a:rPr>
                        <a:t>(gr K-3</a:t>
                      </a:r>
                    </a:p>
                  </a:txBody>
                  <a:tcPr marL="92525" marR="10525" marT="980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b="0" i="0" u="none" strike="noStrike" cap="none" baseline="0">
                          <a:latin typeface="Calibri"/>
                          <a:ea typeface="Calibri"/>
                          <a:cs typeface="Calibri"/>
                          <a:sym typeface="Calibri"/>
                        </a:rPr>
                        <a:t>Has intro, body, and</a:t>
                      </a:r>
                    </a:p>
                    <a:p>
                      <a:pPr marL="0" marR="0" lvl="0" indent="0" algn="l" rtl="0">
                        <a:spcBef>
                          <a:spcPts val="0"/>
                        </a:spcBef>
                        <a:buSzPct val="25000"/>
                        <a:buNone/>
                      </a:pPr>
                      <a:r>
                        <a:rPr lang="en-US" sz="900" b="0" i="0" u="none" strike="noStrike" cap="none" baseline="0">
                          <a:latin typeface="Calibri"/>
                          <a:ea typeface="Calibri"/>
                          <a:cs typeface="Calibri"/>
                          <a:sym typeface="Calibri"/>
                        </a:rPr>
                        <a:t>concluding statement</a:t>
                      </a:r>
                    </a:p>
                    <a:p>
                      <a:pPr marL="0" marR="0" lvl="0" indent="0" algn="l" rtl="0">
                        <a:spcBef>
                          <a:spcPts val="0"/>
                        </a:spcBef>
                        <a:buSzPct val="25000"/>
                        <a:buNone/>
                      </a:pPr>
                      <a:r>
                        <a:rPr lang="en-US" sz="900" b="0" i="0" u="none" strike="noStrike" cap="none" baseline="0">
                          <a:latin typeface="Calibri"/>
                          <a:ea typeface="Calibri"/>
                          <a:cs typeface="Calibri"/>
                          <a:sym typeface="Calibri"/>
                        </a:rPr>
                        <a:t>or section (gr 1-3) that</a:t>
                      </a:r>
                    </a:p>
                    <a:p>
                      <a:pPr marL="0" marR="0" lvl="0" indent="0" algn="l" rtl="0">
                        <a:spcBef>
                          <a:spcPts val="0"/>
                        </a:spcBef>
                        <a:buSzPct val="25000"/>
                        <a:buNone/>
                      </a:pPr>
                      <a:r>
                        <a:rPr lang="en-US" sz="900" b="0" i="0" u="none" strike="noStrike" cap="none" baseline="0">
                          <a:latin typeface="Calibri"/>
                          <a:ea typeface="Calibri"/>
                          <a:cs typeface="Calibri"/>
                          <a:sym typeface="Calibri"/>
                        </a:rPr>
                        <a:t>support focus (opinion)</a:t>
                      </a:r>
                    </a:p>
                    <a:p>
                      <a:pPr marL="0" marR="0" lvl="0" indent="0" algn="l" rtl="0">
                        <a:spcBef>
                          <a:spcPts val="0"/>
                        </a:spcBef>
                        <a:buSzPct val="25000"/>
                        <a:buNone/>
                      </a:pPr>
                      <a:r>
                        <a:rPr lang="en-US" sz="900" b="0" i="0" u="none" strike="noStrike" cap="none" baseline="0">
                          <a:latin typeface="Calibri"/>
                          <a:ea typeface="Calibri"/>
                          <a:cs typeface="Calibri"/>
                          <a:sym typeface="Calibri"/>
                        </a:rPr>
                        <a:t>States one or more</a:t>
                      </a:r>
                    </a:p>
                    <a:p>
                      <a:pPr marL="0" marR="0" lvl="0" indent="0" algn="l" rtl="0">
                        <a:spcBef>
                          <a:spcPts val="0"/>
                        </a:spcBef>
                        <a:buSzPct val="25000"/>
                        <a:buNone/>
                      </a:pPr>
                      <a:r>
                        <a:rPr lang="en-US" sz="900" b="0" i="0" u="none" strike="noStrike" cap="none" baseline="0">
                          <a:latin typeface="Calibri"/>
                          <a:ea typeface="Calibri"/>
                          <a:cs typeface="Calibri"/>
                          <a:sym typeface="Calibri"/>
                        </a:rPr>
                        <a:t>reasons for opinion</a:t>
                      </a:r>
                    </a:p>
                    <a:p>
                      <a:pPr marL="0" marR="0" lvl="0" indent="0" algn="l" rtl="0">
                        <a:spcBef>
                          <a:spcPts val="0"/>
                        </a:spcBef>
                        <a:buSzPct val="25000"/>
                        <a:buNone/>
                      </a:pPr>
                      <a:r>
                        <a:rPr lang="en-US" sz="900" b="0" i="0" u="none" strike="noStrike" cap="none" baseline="0">
                          <a:latin typeface="Calibri"/>
                          <a:ea typeface="Calibri"/>
                          <a:cs typeface="Calibri"/>
                          <a:sym typeface="Calibri"/>
                        </a:rPr>
                        <a:t>(gr 1-3)</a:t>
                      </a:r>
                    </a:p>
                    <a:p>
                      <a:pPr marL="0" marR="0" lvl="0" indent="0" algn="l" rtl="0">
                        <a:spcBef>
                          <a:spcPts val="0"/>
                        </a:spcBef>
                        <a:buSzPct val="25000"/>
                        <a:buNone/>
                      </a:pPr>
                      <a:r>
                        <a:rPr lang="en-US" sz="900" b="0" i="0" u="none" strike="noStrike" cap="none" baseline="0">
                          <a:latin typeface="Calibri"/>
                          <a:ea typeface="Calibri"/>
                          <a:cs typeface="Calibri"/>
                          <a:sym typeface="Calibri"/>
                        </a:rPr>
                        <a:t>Uses transitions (e.g.,</a:t>
                      </a:r>
                    </a:p>
                    <a:p>
                      <a:pPr marL="0" marR="0" lvl="0" indent="0" algn="l" rtl="0">
                        <a:spcBef>
                          <a:spcPts val="0"/>
                        </a:spcBef>
                        <a:buSzPct val="25000"/>
                        <a:buNone/>
                      </a:pPr>
                      <a:r>
                        <a:rPr lang="en-US" sz="900" b="0" i="0" u="none" strike="noStrike" cap="none" baseline="0">
                          <a:latin typeface="Calibri"/>
                          <a:ea typeface="Calibri"/>
                          <a:cs typeface="Calibri"/>
                          <a:sym typeface="Calibri"/>
                        </a:rPr>
                        <a:t>because, and) to</a:t>
                      </a:r>
                    </a:p>
                    <a:p>
                      <a:pPr marL="0" marR="0" lvl="0" indent="0" algn="l" rtl="0">
                        <a:spcBef>
                          <a:spcPts val="0"/>
                        </a:spcBef>
                        <a:buSzPct val="25000"/>
                        <a:buNone/>
                      </a:pPr>
                      <a:r>
                        <a:rPr lang="en-US" sz="900" b="0" i="0" u="none" strike="noStrike" cap="none" baseline="0">
                          <a:latin typeface="Calibri"/>
                          <a:ea typeface="Calibri"/>
                          <a:cs typeface="Calibri"/>
                          <a:sym typeface="Calibri"/>
                        </a:rPr>
                        <a:t>connect ideas (gr 2-3)</a:t>
                      </a:r>
                    </a:p>
                  </a:txBody>
                  <a:tcPr marL="92525" marR="10525" marT="980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b="0" i="0" u="none" strike="noStrike" cap="none" baseline="0">
                          <a:latin typeface="Calibri"/>
                          <a:ea typeface="Calibri"/>
                          <a:cs typeface="Calibri"/>
                          <a:sym typeface="Calibri"/>
                        </a:rPr>
                        <a:t>Drawings or writing</a:t>
                      </a:r>
                    </a:p>
                    <a:p>
                      <a:pPr marL="0" marR="0" lvl="0" indent="0" algn="l" rtl="0">
                        <a:spcBef>
                          <a:spcPts val="0"/>
                        </a:spcBef>
                        <a:buSzPct val="25000"/>
                        <a:buNone/>
                      </a:pPr>
                      <a:r>
                        <a:rPr lang="en-US" sz="900" b="0" i="0" u="none" strike="noStrike" cap="none" baseline="0">
                          <a:latin typeface="Calibri"/>
                          <a:ea typeface="Calibri"/>
                          <a:cs typeface="Calibri"/>
                          <a:sym typeface="Calibri"/>
                        </a:rPr>
                        <a:t>include relevant and</a:t>
                      </a:r>
                    </a:p>
                    <a:p>
                      <a:pPr marL="0" marR="0" lvl="0" indent="0" algn="l" rtl="0">
                        <a:spcBef>
                          <a:spcPts val="0"/>
                        </a:spcBef>
                        <a:buSzPct val="25000"/>
                        <a:buNone/>
                      </a:pPr>
                      <a:r>
                        <a:rPr lang="en-US" sz="900" b="0" i="0" u="none" strike="noStrike" cap="none" baseline="0">
                          <a:latin typeface="Calibri"/>
                          <a:ea typeface="Calibri"/>
                          <a:cs typeface="Calibri"/>
                          <a:sym typeface="Calibri"/>
                        </a:rPr>
                        <a:t>descriptive details,</a:t>
                      </a:r>
                    </a:p>
                    <a:p>
                      <a:pPr marL="0" marR="0" lvl="0" indent="0" algn="l" rtl="0">
                        <a:spcBef>
                          <a:spcPts val="0"/>
                        </a:spcBef>
                        <a:buSzPct val="25000"/>
                        <a:buNone/>
                      </a:pPr>
                      <a:r>
                        <a:rPr lang="en-US" sz="900" b="0" i="0" u="none" strike="noStrike" cap="none" baseline="0">
                          <a:latin typeface="Calibri"/>
                          <a:ea typeface="Calibri"/>
                          <a:cs typeface="Calibri"/>
                          <a:sym typeface="Calibri"/>
                        </a:rPr>
                        <a:t>labels/captions, facts,</a:t>
                      </a:r>
                    </a:p>
                    <a:p>
                      <a:pPr marL="0" marR="0" lvl="0" indent="0" algn="l" rtl="0">
                        <a:spcBef>
                          <a:spcPts val="0"/>
                        </a:spcBef>
                        <a:buSzPct val="25000"/>
                        <a:buNone/>
                      </a:pPr>
                      <a:r>
                        <a:rPr lang="en-US" sz="900" b="0" i="0" u="none" strike="noStrike" cap="none" baseline="0">
                          <a:latin typeface="Calibri"/>
                          <a:ea typeface="Calibri"/>
                          <a:cs typeface="Calibri"/>
                          <a:sym typeface="Calibri"/>
                        </a:rPr>
                        <a:t>or elaboration that</a:t>
                      </a:r>
                    </a:p>
                    <a:p>
                      <a:pPr marL="0" marR="0" lvl="0" indent="0" algn="l" rtl="0">
                        <a:spcBef>
                          <a:spcPts val="0"/>
                        </a:spcBef>
                        <a:buSzPct val="25000"/>
                        <a:buNone/>
                      </a:pPr>
                      <a:r>
                        <a:rPr lang="en-US" sz="900" b="0" i="0" u="none" strike="noStrike" cap="none" baseline="0">
                          <a:latin typeface="Calibri"/>
                          <a:ea typeface="Calibri"/>
                          <a:cs typeface="Calibri"/>
                          <a:sym typeface="Calibri"/>
                        </a:rPr>
                        <a:t>support the opinion or</a:t>
                      </a:r>
                    </a:p>
                    <a:p>
                      <a:pPr marL="0" marR="0" lvl="0" indent="0" algn="l" rtl="0">
                        <a:spcBef>
                          <a:spcPts val="0"/>
                        </a:spcBef>
                        <a:buSzPct val="25000"/>
                        <a:buNone/>
                      </a:pPr>
                      <a:r>
                        <a:rPr lang="en-US" sz="900" b="0" i="0" u="none" strike="noStrike" cap="none" baseline="0">
                          <a:latin typeface="Calibri"/>
                          <a:ea typeface="Calibri"/>
                          <a:cs typeface="Calibri"/>
                          <a:sym typeface="Calibri"/>
                        </a:rPr>
                        <a:t>reasons</a:t>
                      </a:r>
                    </a:p>
                    <a:p>
                      <a:pPr marL="0" marR="0" lvl="0" indent="0" algn="l" rtl="0">
                        <a:spcBef>
                          <a:spcPts val="0"/>
                        </a:spcBef>
                        <a:buSzPct val="25000"/>
                        <a:buNone/>
                      </a:pPr>
                      <a:r>
                        <a:rPr lang="en-US" sz="900" b="0" i="0" u="none" strike="noStrike" cap="none" baseline="0">
                          <a:latin typeface="Calibri"/>
                          <a:ea typeface="Calibri"/>
                          <a:cs typeface="Calibri"/>
                          <a:sym typeface="Calibri"/>
                        </a:rPr>
                        <a:t>Details are explained,</a:t>
                      </a:r>
                    </a:p>
                    <a:p>
                      <a:pPr marL="0" marR="0" lvl="0" indent="0" algn="l" rtl="0">
                        <a:spcBef>
                          <a:spcPts val="0"/>
                        </a:spcBef>
                        <a:buSzPct val="25000"/>
                        <a:buNone/>
                      </a:pPr>
                      <a:r>
                        <a:rPr lang="en-US" sz="900" b="0" i="0" u="none" strike="noStrike" cap="none" baseline="0">
                          <a:latin typeface="Calibri"/>
                          <a:ea typeface="Calibri"/>
                          <a:cs typeface="Calibri"/>
                          <a:sym typeface="Calibri"/>
                        </a:rPr>
                        <a:t>not simply listed</a:t>
                      </a:r>
                    </a:p>
                  </a:txBody>
                  <a:tcPr marL="92525" marR="10525" marT="980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b="0" i="0" u="none" strike="noStrike" cap="none" baseline="0">
                          <a:latin typeface="Calibri"/>
                          <a:ea typeface="Calibri"/>
                          <a:cs typeface="Calibri"/>
                          <a:sym typeface="Calibri"/>
                        </a:rPr>
                        <a:t>Appropriate use of</a:t>
                      </a:r>
                    </a:p>
                    <a:p>
                      <a:pPr marL="0" marR="0" lvl="0" indent="0" algn="l" rtl="0">
                        <a:spcBef>
                          <a:spcPts val="0"/>
                        </a:spcBef>
                        <a:buSzPct val="25000"/>
                        <a:buNone/>
                      </a:pPr>
                      <a:r>
                        <a:rPr lang="en-US" sz="900" b="0" i="0" u="none" strike="noStrike" cap="none" baseline="0">
                          <a:latin typeface="Calibri"/>
                          <a:ea typeface="Calibri"/>
                          <a:cs typeface="Calibri"/>
                          <a:sym typeface="Calibri"/>
                        </a:rPr>
                        <a:t>vocabulary (nouns, verbs,</a:t>
                      </a:r>
                    </a:p>
                    <a:p>
                      <a:pPr marL="0" marR="0" lvl="0" indent="0" algn="l" rtl="0">
                        <a:spcBef>
                          <a:spcPts val="0"/>
                        </a:spcBef>
                        <a:buSzPct val="25000"/>
                        <a:buNone/>
                      </a:pPr>
                      <a:r>
                        <a:rPr lang="en-US" sz="900" b="0" i="0" u="none" strike="noStrike" cap="none" baseline="0">
                          <a:latin typeface="Calibri"/>
                          <a:ea typeface="Calibri"/>
                          <a:cs typeface="Calibri"/>
                          <a:sym typeface="Calibri"/>
                        </a:rPr>
                        <a:t>plurals, adjectives, etc.)</a:t>
                      </a:r>
                    </a:p>
                    <a:p>
                      <a:pPr marL="0" marR="0" lvl="0" indent="0" algn="l" rtl="0">
                        <a:spcBef>
                          <a:spcPts val="0"/>
                        </a:spcBef>
                        <a:buSzPct val="25000"/>
                        <a:buNone/>
                      </a:pPr>
                      <a:r>
                        <a:rPr lang="en-US" sz="900" b="0" i="0" u="none" strike="noStrike" cap="none" baseline="0">
                          <a:latin typeface="Calibri"/>
                          <a:ea typeface="Calibri"/>
                          <a:cs typeface="Calibri"/>
                          <a:sym typeface="Calibri"/>
                        </a:rPr>
                        <a:t>Uses some variety of</a:t>
                      </a:r>
                    </a:p>
                    <a:p>
                      <a:pPr marL="0" marR="0" lvl="0" indent="0" algn="l" rtl="0">
                        <a:spcBef>
                          <a:spcPts val="0"/>
                        </a:spcBef>
                        <a:buSzPct val="25000"/>
                        <a:buNone/>
                      </a:pPr>
                      <a:r>
                        <a:rPr lang="en-US" sz="900" b="0" i="0" u="none" strike="noStrike" cap="none" baseline="0">
                          <a:latin typeface="Calibri"/>
                          <a:ea typeface="Calibri"/>
                          <a:cs typeface="Calibri"/>
                          <a:sym typeface="Calibri"/>
                        </a:rPr>
                        <a:t>sentence types</a:t>
                      </a:r>
                    </a:p>
                    <a:p>
                      <a:pPr marL="0" marR="0" lvl="0" indent="0" algn="l" rtl="0">
                        <a:spcBef>
                          <a:spcPts val="0"/>
                        </a:spcBef>
                        <a:buSzPct val="25000"/>
                        <a:buNone/>
                      </a:pPr>
                      <a:r>
                        <a:rPr lang="en-US" sz="900" b="0" i="0" u="none" strike="noStrike" cap="none" baseline="0">
                          <a:latin typeface="Calibri"/>
                          <a:ea typeface="Calibri"/>
                          <a:cs typeface="Calibri"/>
                          <a:sym typeface="Calibri"/>
                        </a:rPr>
                        <a:t>(statement, question,</a:t>
                      </a:r>
                    </a:p>
                    <a:p>
                      <a:pPr marL="0" marR="0" lvl="0" indent="0" algn="l" rtl="0">
                        <a:spcBef>
                          <a:spcPts val="0"/>
                        </a:spcBef>
                        <a:buSzPct val="25000"/>
                        <a:buNone/>
                      </a:pPr>
                      <a:r>
                        <a:rPr lang="en-US" sz="900" b="0" i="0" u="none" strike="noStrike" cap="none" baseline="0">
                          <a:latin typeface="Calibri"/>
                          <a:ea typeface="Calibri"/>
                          <a:cs typeface="Calibri"/>
                          <a:sym typeface="Calibri"/>
                        </a:rPr>
                        <a:t>exclamation)</a:t>
                      </a:r>
                    </a:p>
                    <a:p>
                      <a:pPr marL="0" marR="0" lvl="0" indent="0" algn="l" rtl="0">
                        <a:spcBef>
                          <a:spcPts val="0"/>
                        </a:spcBef>
                        <a:buSzPct val="25000"/>
                        <a:buNone/>
                      </a:pPr>
                      <a:r>
                        <a:rPr lang="en-US" sz="900" b="0" i="0" u="none" strike="noStrike" cap="none" baseline="0">
                          <a:latin typeface="Calibri"/>
                          <a:ea typeface="Calibri"/>
                          <a:cs typeface="Calibri"/>
                          <a:sym typeface="Calibri"/>
                        </a:rPr>
                        <a:t>Uses adult/peer feedback to revise</a:t>
                      </a:r>
                    </a:p>
                  </a:txBody>
                  <a:tcPr marL="92525" marR="10525" marT="980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b="0" i="0" u="none" strike="noStrike" cap="none" baseline="0">
                          <a:latin typeface="Calibri"/>
                          <a:ea typeface="Calibri"/>
                          <a:cs typeface="Calibri"/>
                          <a:sym typeface="Calibri"/>
                        </a:rPr>
                        <a:t>Edits with support from</a:t>
                      </a:r>
                    </a:p>
                    <a:p>
                      <a:pPr marL="0" marR="0" lvl="0" indent="0" algn="l" rtl="0">
                        <a:spcBef>
                          <a:spcPts val="0"/>
                        </a:spcBef>
                        <a:buSzPct val="25000"/>
                        <a:buNone/>
                      </a:pPr>
                      <a:r>
                        <a:rPr lang="en-US" sz="900" b="0" i="0" u="none" strike="noStrike" cap="none" baseline="0">
                          <a:latin typeface="Calibri"/>
                          <a:ea typeface="Calibri"/>
                          <a:cs typeface="Calibri"/>
                          <a:sym typeface="Calibri"/>
                        </a:rPr>
                        <a:t>peers, adults, resources</a:t>
                      </a:r>
                    </a:p>
                    <a:p>
                      <a:pPr marL="0" marR="0" lvl="0" indent="0" algn="l" rtl="0">
                        <a:spcBef>
                          <a:spcPts val="0"/>
                        </a:spcBef>
                        <a:buSzPct val="25000"/>
                        <a:buNone/>
                      </a:pPr>
                      <a:r>
                        <a:rPr lang="en-US" sz="900" b="0" i="0" u="none" strike="noStrike" cap="none" baseline="0">
                          <a:latin typeface="Calibri"/>
                          <a:ea typeface="Calibri"/>
                          <a:cs typeface="Calibri"/>
                          <a:sym typeface="Calibri"/>
                        </a:rPr>
                        <a:t>(gr 2-3)</a:t>
                      </a:r>
                    </a:p>
                    <a:p>
                      <a:pPr marL="0" marR="0" lvl="0" indent="0" algn="l" rtl="0">
                        <a:spcBef>
                          <a:spcPts val="0"/>
                        </a:spcBef>
                        <a:buSzPct val="25000"/>
                        <a:buNone/>
                      </a:pPr>
                      <a:r>
                        <a:rPr lang="en-US" sz="900" b="0" i="0" u="none" strike="noStrike" cap="none" baseline="0">
                          <a:latin typeface="Calibri"/>
                          <a:ea typeface="Calibri"/>
                          <a:cs typeface="Calibri"/>
                          <a:sym typeface="Calibri"/>
                        </a:rPr>
                        <a:t>Minor errors do not</a:t>
                      </a:r>
                    </a:p>
                    <a:p>
                      <a:pPr marL="0" marR="0" lvl="0" indent="0" algn="l" rtl="0">
                        <a:spcBef>
                          <a:spcPts val="0"/>
                        </a:spcBef>
                        <a:buSzPct val="25000"/>
                        <a:buNone/>
                      </a:pPr>
                      <a:r>
                        <a:rPr lang="en-US" sz="900" b="0" i="0" u="none" strike="noStrike" cap="none" baseline="0">
                          <a:latin typeface="Calibri"/>
                          <a:ea typeface="Calibri"/>
                          <a:cs typeface="Calibri"/>
                          <a:sym typeface="Calibri"/>
                        </a:rPr>
                        <a:t>interfere with reader’s</a:t>
                      </a:r>
                    </a:p>
                    <a:p>
                      <a:pPr marL="0" marR="0" lvl="0" indent="0" algn="l" rtl="0">
                        <a:spcBef>
                          <a:spcPts val="0"/>
                        </a:spcBef>
                        <a:buSzPct val="25000"/>
                        <a:buNone/>
                      </a:pPr>
                      <a:r>
                        <a:rPr lang="en-US" sz="900" b="0" i="0" u="none" strike="noStrike" cap="none" baseline="0">
                          <a:latin typeface="Calibri"/>
                          <a:ea typeface="Calibri"/>
                          <a:cs typeface="Calibri"/>
                          <a:sym typeface="Calibri"/>
                        </a:rPr>
                        <a:t>understanding</a:t>
                      </a:r>
                    </a:p>
                  </a:txBody>
                  <a:tcPr marL="92525" marR="10525" marT="980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r>
              <a:tr h="1454025">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2</a:t>
                      </a:r>
                    </a:p>
                    <a:p>
                      <a:pPr marL="0" marR="0" lvl="0" indent="0" algn="ctr" rtl="0">
                        <a:lnSpc>
                          <a:spcPct val="115000"/>
                        </a:lnSpc>
                        <a:spcBef>
                          <a:spcPts val="0"/>
                        </a:spcBef>
                        <a:spcAft>
                          <a:spcPts val="0"/>
                        </a:spcAft>
                        <a:buSzPct val="25000"/>
                        <a:buNone/>
                      </a:pPr>
                      <a:r>
                        <a:rPr lang="en-US" sz="1000" b="1" u="none" strike="noStrike" cap="none" baseline="0">
                          <a:solidFill>
                            <a:srgbClr val="000000"/>
                          </a:solidFill>
                          <a:latin typeface="Calibri"/>
                          <a:ea typeface="Calibri"/>
                          <a:cs typeface="Calibri"/>
                          <a:sym typeface="Calibri"/>
                        </a:rPr>
                        <a:t>Developing</a:t>
                      </a:r>
                    </a:p>
                    <a:p>
                      <a:pPr marL="0" marR="0" lvl="0" indent="0" algn="ctr" rtl="0">
                        <a:lnSpc>
                          <a:spcPct val="115000"/>
                        </a:lnSpc>
                        <a:spcBef>
                          <a:spcPts val="0"/>
                        </a:spcBef>
                        <a:spcAft>
                          <a:spcPts val="0"/>
                        </a:spcAft>
                        <a:buSzPct val="25000"/>
                        <a:buNone/>
                      </a:pPr>
                      <a:r>
                        <a:rPr lang="en-US" sz="1000" b="1">
                          <a:latin typeface="Calibri"/>
                          <a:ea typeface="Calibri"/>
                          <a:cs typeface="Calibri"/>
                          <a:sym typeface="Calibri"/>
                        </a:rPr>
                        <a:t>(NM)</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latin typeface="Calibri"/>
                          <a:ea typeface="Calibri"/>
                          <a:cs typeface="Calibri"/>
                          <a:sym typeface="Calibri"/>
                        </a:rPr>
                        <a:t>Uses a combination of</a:t>
                      </a:r>
                    </a:p>
                    <a:p>
                      <a:pPr marL="0" marR="0" lvl="0" indent="0" algn="l" rtl="0">
                        <a:spcBef>
                          <a:spcPts val="0"/>
                        </a:spcBef>
                        <a:buSzPct val="25000"/>
                        <a:buNone/>
                      </a:pPr>
                      <a:r>
                        <a:rPr lang="en-US" sz="900" u="none" strike="noStrike" cap="none" baseline="0">
                          <a:latin typeface="Calibri"/>
                          <a:ea typeface="Calibri"/>
                          <a:cs typeface="Calibri"/>
                          <a:sym typeface="Calibri"/>
                        </a:rPr>
                        <a:t>drawing, dictation, &amp;</a:t>
                      </a:r>
                    </a:p>
                    <a:p>
                      <a:pPr marL="0" marR="0" lvl="0" indent="0" algn="l" rtl="0">
                        <a:spcBef>
                          <a:spcPts val="0"/>
                        </a:spcBef>
                        <a:buSzPct val="25000"/>
                        <a:buNone/>
                      </a:pPr>
                      <a:r>
                        <a:rPr lang="en-US" sz="900" u="none" strike="noStrike" cap="none" baseline="0">
                          <a:latin typeface="Calibri"/>
                          <a:ea typeface="Calibri"/>
                          <a:cs typeface="Calibri"/>
                          <a:sym typeface="Calibri"/>
                        </a:rPr>
                        <a:t>writing (K) to compose</a:t>
                      </a:r>
                    </a:p>
                    <a:p>
                      <a:pPr marL="0" marR="0" lvl="0" indent="0" algn="l" rtl="0">
                        <a:spcBef>
                          <a:spcPts val="0"/>
                        </a:spcBef>
                        <a:buSzPct val="25000"/>
                        <a:buNone/>
                      </a:pPr>
                      <a:r>
                        <a:rPr lang="en-US" sz="900" u="none" strike="noStrike" cap="none" baseline="0">
                          <a:latin typeface="Calibri"/>
                          <a:ea typeface="Calibri"/>
                          <a:cs typeface="Calibri"/>
                          <a:sym typeface="Calibri"/>
                        </a:rPr>
                        <a:t>Has topic and attempts</a:t>
                      </a:r>
                    </a:p>
                    <a:p>
                      <a:pPr marL="0" marR="0" lvl="0" indent="0" algn="l" rtl="0">
                        <a:spcBef>
                          <a:spcPts val="0"/>
                        </a:spcBef>
                        <a:buSzPct val="25000"/>
                        <a:buNone/>
                      </a:pPr>
                      <a:r>
                        <a:rPr lang="en-US" sz="900" u="none" strike="noStrike" cap="none" baseline="0">
                          <a:latin typeface="Calibri"/>
                          <a:ea typeface="Calibri"/>
                          <a:cs typeface="Calibri"/>
                          <a:sym typeface="Calibri"/>
                        </a:rPr>
                        <a:t>a focus (opinion), but</a:t>
                      </a:r>
                    </a:p>
                    <a:p>
                      <a:pPr marL="0" marR="0" lvl="0" indent="0" algn="l" rtl="0">
                        <a:spcBef>
                          <a:spcPts val="0"/>
                        </a:spcBef>
                        <a:buSzPct val="25000"/>
                        <a:buNone/>
                      </a:pPr>
                      <a:r>
                        <a:rPr lang="en-US" sz="900" u="none" strike="noStrike" cap="none" baseline="0">
                          <a:latin typeface="Calibri"/>
                          <a:ea typeface="Calibri"/>
                          <a:cs typeface="Calibri"/>
                          <a:sym typeface="Calibri"/>
                        </a:rPr>
                        <a:t>focus may shift or not</a:t>
                      </a:r>
                    </a:p>
                    <a:p>
                      <a:pPr marL="0" marR="0" lvl="0" indent="0" algn="l" rtl="0">
                        <a:spcBef>
                          <a:spcPts val="0"/>
                        </a:spcBef>
                        <a:buSzPct val="25000"/>
                        <a:buNone/>
                      </a:pPr>
                      <a:r>
                        <a:rPr lang="en-US" sz="900" u="none" strike="noStrike" cap="none" baseline="0">
                          <a:latin typeface="Calibri"/>
                          <a:ea typeface="Calibri"/>
                          <a:cs typeface="Calibri"/>
                          <a:sym typeface="Calibri"/>
                        </a:rPr>
                        <a:t>be relevant to the topic</a:t>
                      </a:r>
                    </a:p>
                    <a:p>
                      <a:pPr marL="0" marR="0" lvl="0" indent="0" algn="l" rtl="0">
                        <a:spcBef>
                          <a:spcPts val="0"/>
                        </a:spcBef>
                        <a:buSzPct val="25000"/>
                        <a:buNone/>
                      </a:pPr>
                      <a:r>
                        <a:rPr lang="en-US" sz="900" u="none" strike="noStrike" cap="none" baseline="0">
                          <a:latin typeface="Calibri"/>
                          <a:ea typeface="Calibri"/>
                          <a:cs typeface="Calibri"/>
                          <a:sym typeface="Calibri"/>
                        </a:rPr>
                        <a:t>chosen</a:t>
                      </a:r>
                    </a:p>
                  </a:txBody>
                  <a:tcPr marL="92525" marR="10525" marT="980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latin typeface="Calibri"/>
                          <a:ea typeface="Calibri"/>
                          <a:cs typeface="Calibri"/>
                          <a:sym typeface="Calibri"/>
                        </a:rPr>
                        <a:t>Introduction, body, and</a:t>
                      </a:r>
                    </a:p>
                    <a:p>
                      <a:pPr marL="0" marR="0" lvl="0" indent="0" algn="l" rtl="0">
                        <a:spcBef>
                          <a:spcPts val="0"/>
                        </a:spcBef>
                        <a:buSzPct val="25000"/>
                        <a:buNone/>
                      </a:pPr>
                      <a:r>
                        <a:rPr lang="en-US" sz="900" u="none" strike="noStrike" cap="none" baseline="0">
                          <a:latin typeface="Calibri"/>
                          <a:ea typeface="Calibri"/>
                          <a:cs typeface="Calibri"/>
                          <a:sym typeface="Calibri"/>
                        </a:rPr>
                        <a:t>conclusion are evident,</a:t>
                      </a:r>
                    </a:p>
                    <a:p>
                      <a:pPr marL="0" marR="0" lvl="0" indent="0" algn="l" rtl="0">
                        <a:spcBef>
                          <a:spcPts val="0"/>
                        </a:spcBef>
                        <a:buSzPct val="25000"/>
                        <a:buNone/>
                      </a:pPr>
                      <a:r>
                        <a:rPr lang="en-US" sz="900" u="none" strike="noStrike" cap="none" baseline="0">
                          <a:latin typeface="Calibri"/>
                          <a:ea typeface="Calibri"/>
                          <a:cs typeface="Calibri"/>
                          <a:sym typeface="Calibri"/>
                        </a:rPr>
                        <a:t>but may lack clarity or</a:t>
                      </a:r>
                    </a:p>
                    <a:p>
                      <a:pPr marL="0" marR="0" lvl="0" indent="0" algn="l" rtl="0">
                        <a:spcBef>
                          <a:spcPts val="0"/>
                        </a:spcBef>
                        <a:buSzPct val="25000"/>
                        <a:buNone/>
                      </a:pPr>
                      <a:r>
                        <a:rPr lang="en-US" sz="900" u="none" strike="noStrike" cap="none" baseline="0">
                          <a:latin typeface="Calibri"/>
                          <a:ea typeface="Calibri"/>
                          <a:cs typeface="Calibri"/>
                          <a:sym typeface="Calibri"/>
                        </a:rPr>
                        <a:t>coherence</a:t>
                      </a:r>
                    </a:p>
                    <a:p>
                      <a:pPr marL="0" marR="0" lvl="0" indent="0" algn="l" rtl="0">
                        <a:spcBef>
                          <a:spcPts val="0"/>
                        </a:spcBef>
                        <a:buSzPct val="25000"/>
                        <a:buNone/>
                      </a:pPr>
                      <a:r>
                        <a:rPr lang="en-US" sz="900" u="none" strike="noStrike" cap="none" baseline="0">
                          <a:latin typeface="Calibri"/>
                          <a:ea typeface="Calibri"/>
                          <a:cs typeface="Calibri"/>
                          <a:sym typeface="Calibri"/>
                        </a:rPr>
                        <a:t>(e.g., attempts to</a:t>
                      </a:r>
                    </a:p>
                    <a:p>
                      <a:pPr marL="0" marR="0" lvl="0" indent="0" algn="l" rtl="0">
                        <a:spcBef>
                          <a:spcPts val="0"/>
                        </a:spcBef>
                        <a:buSzPct val="25000"/>
                        <a:buNone/>
                      </a:pPr>
                      <a:r>
                        <a:rPr lang="en-US" sz="900" u="none" strike="noStrike" cap="none" baseline="0">
                          <a:latin typeface="Calibri"/>
                          <a:ea typeface="Calibri"/>
                          <a:cs typeface="Calibri"/>
                          <a:sym typeface="Calibri"/>
                        </a:rPr>
                        <a:t>connect opinion to a</a:t>
                      </a:r>
                    </a:p>
                    <a:p>
                      <a:pPr marL="0" marR="0" lvl="0" indent="0" algn="l" rtl="0">
                        <a:spcBef>
                          <a:spcPts val="0"/>
                        </a:spcBef>
                        <a:buSzPct val="25000"/>
                        <a:buNone/>
                      </a:pPr>
                      <a:r>
                        <a:rPr lang="en-US" sz="900" u="none" strike="noStrike" cap="none" baseline="0">
                          <a:latin typeface="Calibri"/>
                          <a:ea typeface="Calibri"/>
                          <a:cs typeface="Calibri"/>
                          <a:sym typeface="Calibri"/>
                        </a:rPr>
                        <a:t>reason, but reason may</a:t>
                      </a:r>
                    </a:p>
                    <a:p>
                      <a:pPr marL="0" marR="0" lvl="0" indent="0" algn="l" rtl="0">
                        <a:spcBef>
                          <a:spcPts val="0"/>
                        </a:spcBef>
                        <a:buSzPct val="25000"/>
                        <a:buNone/>
                      </a:pPr>
                      <a:r>
                        <a:rPr lang="en-US" sz="900" u="none" strike="noStrike" cap="none" baseline="0">
                          <a:latin typeface="Calibri"/>
                          <a:ea typeface="Calibri"/>
                          <a:cs typeface="Calibri"/>
                          <a:sym typeface="Calibri"/>
                        </a:rPr>
                        <a:t>not make sense)</a:t>
                      </a:r>
                    </a:p>
                  </a:txBody>
                  <a:tcPr marL="92525" marR="10525" marT="980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latin typeface="Calibri"/>
                          <a:ea typeface="Calibri"/>
                          <a:cs typeface="Calibri"/>
                          <a:sym typeface="Calibri"/>
                        </a:rPr>
                        <a:t>Some elaboration</a:t>
                      </a:r>
                    </a:p>
                    <a:p>
                      <a:pPr marL="0" marR="0" lvl="0" indent="0" algn="l" rtl="0">
                        <a:spcBef>
                          <a:spcPts val="0"/>
                        </a:spcBef>
                        <a:buSzPct val="25000"/>
                        <a:buNone/>
                      </a:pPr>
                      <a:r>
                        <a:rPr lang="en-US" sz="900" u="none" strike="noStrike" cap="none" baseline="0">
                          <a:latin typeface="Calibri"/>
                          <a:ea typeface="Calibri"/>
                          <a:cs typeface="Calibri"/>
                          <a:sym typeface="Calibri"/>
                        </a:rPr>
                        <a:t>strategies are evident in</a:t>
                      </a:r>
                    </a:p>
                    <a:p>
                      <a:pPr marL="0" marR="0" lvl="0" indent="0" algn="l" rtl="0">
                        <a:spcBef>
                          <a:spcPts val="0"/>
                        </a:spcBef>
                        <a:buSzPct val="25000"/>
                        <a:buNone/>
                      </a:pPr>
                      <a:r>
                        <a:rPr lang="en-US" sz="900" u="none" strike="noStrike" cap="none" baseline="0">
                          <a:latin typeface="Calibri"/>
                          <a:ea typeface="Calibri"/>
                          <a:cs typeface="Calibri"/>
                          <a:sym typeface="Calibri"/>
                        </a:rPr>
                        <a:t>drawings or writing (gr</a:t>
                      </a:r>
                    </a:p>
                    <a:p>
                      <a:pPr marL="0" marR="0" lvl="0" indent="0" algn="l" rtl="0">
                        <a:spcBef>
                          <a:spcPts val="0"/>
                        </a:spcBef>
                        <a:buSzPct val="25000"/>
                        <a:buNone/>
                      </a:pPr>
                      <a:r>
                        <a:rPr lang="en-US" sz="900" u="none" strike="noStrike" cap="none" baseline="0">
                          <a:latin typeface="Calibri"/>
                          <a:ea typeface="Calibri"/>
                          <a:cs typeface="Calibri"/>
                          <a:sym typeface="Calibri"/>
                        </a:rPr>
                        <a:t>K-3), or added with</a:t>
                      </a:r>
                    </a:p>
                    <a:p>
                      <a:pPr marL="0" marR="0" lvl="0" indent="0" algn="l" rtl="0">
                        <a:spcBef>
                          <a:spcPts val="0"/>
                        </a:spcBef>
                        <a:buSzPct val="25000"/>
                        <a:buNone/>
                      </a:pPr>
                      <a:r>
                        <a:rPr lang="en-US" sz="900" u="none" strike="noStrike" cap="none" baseline="0">
                          <a:latin typeface="Calibri"/>
                          <a:ea typeface="Calibri"/>
                          <a:cs typeface="Calibri"/>
                          <a:sym typeface="Calibri"/>
                        </a:rPr>
                        <a:t>support/ questioning</a:t>
                      </a:r>
                    </a:p>
                    <a:p>
                      <a:pPr marL="0" marR="0" lvl="0" indent="0" algn="l" rtl="0">
                        <a:spcBef>
                          <a:spcPts val="0"/>
                        </a:spcBef>
                        <a:buSzPct val="25000"/>
                        <a:buNone/>
                      </a:pPr>
                      <a:r>
                        <a:rPr lang="en-US" sz="900" u="none" strike="noStrike" cap="none" baseline="0">
                          <a:latin typeface="Calibri"/>
                          <a:ea typeface="Calibri"/>
                          <a:cs typeface="Calibri"/>
                          <a:sym typeface="Calibri"/>
                        </a:rPr>
                        <a:t>from peers or adults</a:t>
                      </a:r>
                    </a:p>
                    <a:p>
                      <a:pPr marL="0" marR="0" lvl="0" indent="0" algn="l" rtl="0">
                        <a:spcBef>
                          <a:spcPts val="0"/>
                        </a:spcBef>
                        <a:buSzPct val="25000"/>
                        <a:buNone/>
                      </a:pPr>
                      <a:r>
                        <a:rPr lang="en-US" sz="900" u="none" strike="noStrike" cap="none" baseline="0">
                          <a:latin typeface="Calibri"/>
                          <a:ea typeface="Calibri"/>
                          <a:cs typeface="Calibri"/>
                          <a:sym typeface="Calibri"/>
                        </a:rPr>
                        <a:t>Ideas may not be fully</a:t>
                      </a:r>
                    </a:p>
                    <a:p>
                      <a:pPr marL="0" marR="0" lvl="0" indent="0" algn="l" rtl="0">
                        <a:spcBef>
                          <a:spcPts val="0"/>
                        </a:spcBef>
                        <a:buSzPct val="25000"/>
                        <a:buNone/>
                      </a:pPr>
                      <a:r>
                        <a:rPr lang="en-US" sz="900" u="none" strike="noStrike" cap="none" baseline="0">
                          <a:latin typeface="Calibri"/>
                          <a:ea typeface="Calibri"/>
                          <a:cs typeface="Calibri"/>
                          <a:sym typeface="Calibri"/>
                        </a:rPr>
                        <a:t>elaborated or details</a:t>
                      </a:r>
                    </a:p>
                    <a:p>
                      <a:pPr marL="0" marR="0" lvl="0" indent="0" algn="l" rtl="0">
                        <a:spcBef>
                          <a:spcPts val="0"/>
                        </a:spcBef>
                        <a:buSzPct val="25000"/>
                        <a:buNone/>
                      </a:pPr>
                      <a:r>
                        <a:rPr lang="en-US" sz="900" u="none" strike="noStrike" cap="none" baseline="0">
                          <a:latin typeface="Calibri"/>
                          <a:ea typeface="Calibri"/>
                          <a:cs typeface="Calibri"/>
                          <a:sym typeface="Calibri"/>
                        </a:rPr>
                        <a:t>may be insufficient to</a:t>
                      </a:r>
                    </a:p>
                    <a:p>
                      <a:pPr marL="0" marR="0" lvl="0" indent="0" algn="l" rtl="0">
                        <a:spcBef>
                          <a:spcPts val="0"/>
                        </a:spcBef>
                        <a:buSzPct val="25000"/>
                        <a:buNone/>
                      </a:pPr>
                      <a:r>
                        <a:rPr lang="en-US" sz="900" u="none" strike="noStrike" cap="none" baseline="0">
                          <a:latin typeface="Calibri"/>
                          <a:ea typeface="Calibri"/>
                          <a:cs typeface="Calibri"/>
                          <a:sym typeface="Calibri"/>
                        </a:rPr>
                        <a:t>support opinion</a:t>
                      </a:r>
                    </a:p>
                  </a:txBody>
                  <a:tcPr marL="92525" marR="10525" marT="980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latin typeface="Calibri"/>
                          <a:ea typeface="Calibri"/>
                          <a:cs typeface="Calibri"/>
                          <a:sym typeface="Calibri"/>
                        </a:rPr>
                        <a:t>Vocabulary use has</a:t>
                      </a:r>
                    </a:p>
                    <a:p>
                      <a:pPr marL="0" marR="0" lvl="0" indent="0" algn="l" rtl="0">
                        <a:spcBef>
                          <a:spcPts val="0"/>
                        </a:spcBef>
                        <a:buSzPct val="25000"/>
                        <a:buNone/>
                      </a:pPr>
                      <a:r>
                        <a:rPr lang="en-US" sz="900" u="none" strike="noStrike" cap="none" baseline="0">
                          <a:latin typeface="Calibri"/>
                          <a:ea typeface="Calibri"/>
                          <a:cs typeface="Calibri"/>
                          <a:sym typeface="Calibri"/>
                        </a:rPr>
                        <a:t>minor errors</a:t>
                      </a:r>
                    </a:p>
                    <a:p>
                      <a:pPr marL="0" marR="0" lvl="0" indent="0" algn="l" rtl="0">
                        <a:spcBef>
                          <a:spcPts val="0"/>
                        </a:spcBef>
                        <a:buSzPct val="25000"/>
                        <a:buNone/>
                      </a:pPr>
                      <a:r>
                        <a:rPr lang="en-US" sz="900" u="none" strike="noStrike" cap="none" baseline="0">
                          <a:latin typeface="Calibri"/>
                          <a:ea typeface="Calibri"/>
                          <a:cs typeface="Calibri"/>
                          <a:sym typeface="Calibri"/>
                        </a:rPr>
                        <a:t>Dictates, writes, and</a:t>
                      </a:r>
                    </a:p>
                    <a:p>
                      <a:pPr marL="0" marR="0" lvl="0" indent="0" algn="l" rtl="0">
                        <a:spcBef>
                          <a:spcPts val="0"/>
                        </a:spcBef>
                        <a:buSzPct val="25000"/>
                        <a:buNone/>
                      </a:pPr>
                      <a:r>
                        <a:rPr lang="en-US" sz="900" u="none" strike="noStrike" cap="none" baseline="0">
                          <a:latin typeface="Calibri"/>
                          <a:ea typeface="Calibri"/>
                          <a:cs typeface="Calibri"/>
                          <a:sym typeface="Calibri"/>
                        </a:rPr>
                        <a:t>expands simple</a:t>
                      </a:r>
                    </a:p>
                    <a:p>
                      <a:pPr marL="0" marR="0" lvl="0" indent="0" algn="l" rtl="0">
                        <a:spcBef>
                          <a:spcPts val="0"/>
                        </a:spcBef>
                        <a:buSzPct val="25000"/>
                        <a:buNone/>
                      </a:pPr>
                      <a:r>
                        <a:rPr lang="en-US" sz="900" u="none" strike="noStrike" cap="none" baseline="0">
                          <a:latin typeface="Calibri"/>
                          <a:ea typeface="Calibri"/>
                          <a:cs typeface="Calibri"/>
                          <a:sym typeface="Calibri"/>
                        </a:rPr>
                        <a:t>complete sentences</a:t>
                      </a:r>
                    </a:p>
                    <a:p>
                      <a:pPr marL="0" marR="0" lvl="0" indent="0" algn="l" rtl="0">
                        <a:spcBef>
                          <a:spcPts val="0"/>
                        </a:spcBef>
                        <a:buSzPct val="25000"/>
                        <a:buNone/>
                      </a:pPr>
                      <a:r>
                        <a:rPr lang="en-US" sz="900" u="none" strike="noStrike" cap="none" baseline="0">
                          <a:latin typeface="Calibri"/>
                          <a:ea typeface="Calibri"/>
                          <a:cs typeface="Calibri"/>
                          <a:sym typeface="Calibri"/>
                        </a:rPr>
                        <a:t>Uses adult/peer feedback to revise</a:t>
                      </a:r>
                    </a:p>
                  </a:txBody>
                  <a:tcPr marL="92525" marR="10525" marT="980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latin typeface="Calibri"/>
                          <a:ea typeface="Calibri"/>
                          <a:cs typeface="Calibri"/>
                          <a:sym typeface="Calibri"/>
                        </a:rPr>
                        <a:t>Edits with support from</a:t>
                      </a:r>
                    </a:p>
                    <a:p>
                      <a:pPr marL="0" marR="0" lvl="0" indent="0" algn="l" rtl="0">
                        <a:spcBef>
                          <a:spcPts val="0"/>
                        </a:spcBef>
                        <a:buSzPct val="25000"/>
                        <a:buNone/>
                      </a:pPr>
                      <a:r>
                        <a:rPr lang="en-US" sz="900" u="none" strike="noStrike" cap="none" baseline="0">
                          <a:latin typeface="Calibri"/>
                          <a:ea typeface="Calibri"/>
                          <a:cs typeface="Calibri"/>
                          <a:sym typeface="Calibri"/>
                        </a:rPr>
                        <a:t>peers or adults (gr 2-3)</a:t>
                      </a:r>
                    </a:p>
                    <a:p>
                      <a:pPr marL="0" marR="0" lvl="0" indent="0" algn="l" rtl="0">
                        <a:spcBef>
                          <a:spcPts val="0"/>
                        </a:spcBef>
                        <a:buSzPct val="25000"/>
                        <a:buNone/>
                      </a:pPr>
                      <a:r>
                        <a:rPr lang="en-US" sz="900" u="none" strike="noStrike" cap="none" baseline="0">
                          <a:latin typeface="Calibri"/>
                          <a:ea typeface="Calibri"/>
                          <a:cs typeface="Calibri"/>
                          <a:sym typeface="Calibri"/>
                        </a:rPr>
                        <a:t>Uses grade-appropriate</a:t>
                      </a:r>
                    </a:p>
                    <a:p>
                      <a:pPr marL="0" marR="0" lvl="0" indent="0" algn="l" rtl="0">
                        <a:spcBef>
                          <a:spcPts val="0"/>
                        </a:spcBef>
                        <a:buSzPct val="25000"/>
                        <a:buNone/>
                      </a:pPr>
                      <a:r>
                        <a:rPr lang="en-US" sz="900" u="none" strike="noStrike" cap="none" baseline="0">
                          <a:latin typeface="Calibri"/>
                          <a:ea typeface="Calibri"/>
                          <a:cs typeface="Calibri"/>
                          <a:sym typeface="Calibri"/>
                        </a:rPr>
                        <a:t>basic mechanics and</a:t>
                      </a:r>
                    </a:p>
                    <a:p>
                      <a:pPr marL="0" marR="0" lvl="0" indent="0" algn="l" rtl="0">
                        <a:spcBef>
                          <a:spcPts val="0"/>
                        </a:spcBef>
                        <a:buSzPct val="25000"/>
                        <a:buNone/>
                      </a:pPr>
                      <a:r>
                        <a:rPr lang="en-US" sz="900" u="none" strike="noStrike" cap="none" baseline="0">
                          <a:latin typeface="Calibri"/>
                          <a:ea typeface="Calibri"/>
                          <a:cs typeface="Calibri"/>
                          <a:sym typeface="Calibri"/>
                        </a:rPr>
                        <a:t>word use with some</a:t>
                      </a:r>
                    </a:p>
                    <a:p>
                      <a:pPr marL="0" marR="0" lvl="0" indent="0" algn="l" rtl="0">
                        <a:spcBef>
                          <a:spcPts val="0"/>
                        </a:spcBef>
                        <a:buSzPct val="25000"/>
                        <a:buNone/>
                      </a:pPr>
                      <a:r>
                        <a:rPr lang="en-US" sz="900" u="none" strike="noStrike" cap="none" baseline="0">
                          <a:latin typeface="Calibri"/>
                          <a:ea typeface="Calibri"/>
                          <a:cs typeface="Calibri"/>
                          <a:sym typeface="Calibri"/>
                        </a:rPr>
                        <a:t>errors</a:t>
                      </a:r>
                    </a:p>
                  </a:txBody>
                  <a:tcPr marL="92525" marR="10525" marT="980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r>
              <a:tr h="1384275">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1</a:t>
                      </a:r>
                    </a:p>
                    <a:p>
                      <a:pPr marL="0" marR="0" lvl="0" indent="0" algn="ctr" rtl="0">
                        <a:lnSpc>
                          <a:spcPct val="115000"/>
                        </a:lnSpc>
                        <a:spcBef>
                          <a:spcPts val="0"/>
                        </a:spcBef>
                        <a:spcAft>
                          <a:spcPts val="0"/>
                        </a:spcAft>
                        <a:buSzPct val="25000"/>
                        <a:buNone/>
                      </a:pPr>
                      <a:r>
                        <a:rPr lang="en-US" sz="1000" b="1" u="none" strike="noStrike" cap="none" baseline="0">
                          <a:solidFill>
                            <a:srgbClr val="000000"/>
                          </a:solidFill>
                          <a:latin typeface="Calibri"/>
                          <a:ea typeface="Calibri"/>
                          <a:cs typeface="Calibri"/>
                          <a:sym typeface="Calibri"/>
                        </a:rPr>
                        <a:t>Merging</a:t>
                      </a:r>
                    </a:p>
                    <a:p>
                      <a:pPr marL="0" marR="0" lvl="0" indent="0" algn="ctr" rtl="0">
                        <a:lnSpc>
                          <a:spcPct val="115000"/>
                        </a:lnSpc>
                        <a:spcBef>
                          <a:spcPts val="0"/>
                        </a:spcBef>
                        <a:spcAft>
                          <a:spcPts val="0"/>
                        </a:spcAft>
                        <a:buSzPct val="25000"/>
                        <a:buNone/>
                      </a:pPr>
                      <a:r>
                        <a:rPr lang="en-US" sz="1000" b="1">
                          <a:latin typeface="Calibri"/>
                          <a:ea typeface="Calibri"/>
                          <a:cs typeface="Calibri"/>
                          <a:sym typeface="Calibri"/>
                        </a:rPr>
                        <a:t>(NY)</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latin typeface="Calibri"/>
                          <a:ea typeface="Calibri"/>
                          <a:cs typeface="Calibri"/>
                          <a:sym typeface="Calibri"/>
                        </a:rPr>
                        <a:t>Uses a combination of</a:t>
                      </a:r>
                    </a:p>
                    <a:p>
                      <a:pPr marL="0" marR="0" lvl="0" indent="0" algn="l" rtl="0">
                        <a:spcBef>
                          <a:spcPts val="0"/>
                        </a:spcBef>
                        <a:buSzPct val="25000"/>
                        <a:buNone/>
                      </a:pPr>
                      <a:r>
                        <a:rPr lang="en-US" sz="900" u="none" strike="noStrike" cap="none" baseline="0">
                          <a:latin typeface="Calibri"/>
                          <a:ea typeface="Calibri"/>
                          <a:cs typeface="Calibri"/>
                          <a:sym typeface="Calibri"/>
                        </a:rPr>
                        <a:t>drawing, dictation, &amp;</a:t>
                      </a:r>
                    </a:p>
                    <a:p>
                      <a:pPr marL="0" marR="0" lvl="0" indent="0" algn="l" rtl="0">
                        <a:spcBef>
                          <a:spcPts val="0"/>
                        </a:spcBef>
                        <a:buSzPct val="25000"/>
                        <a:buNone/>
                      </a:pPr>
                      <a:r>
                        <a:rPr lang="en-US" sz="900" u="none" strike="noStrike" cap="none" baseline="0">
                          <a:latin typeface="Calibri"/>
                          <a:ea typeface="Calibri"/>
                          <a:cs typeface="Calibri"/>
                          <a:sym typeface="Calibri"/>
                        </a:rPr>
                        <a:t>writing (K) to compose</a:t>
                      </a:r>
                    </a:p>
                    <a:p>
                      <a:pPr marL="0" marR="0" lvl="0" indent="0" algn="l" rtl="0">
                        <a:spcBef>
                          <a:spcPts val="0"/>
                        </a:spcBef>
                        <a:buSzPct val="25000"/>
                        <a:buNone/>
                      </a:pPr>
                      <a:r>
                        <a:rPr lang="en-US" sz="900" u="none" strike="noStrike" cap="none" baseline="0">
                          <a:latin typeface="Calibri"/>
                          <a:ea typeface="Calibri"/>
                          <a:cs typeface="Calibri"/>
                          <a:sym typeface="Calibri"/>
                        </a:rPr>
                        <a:t>Attempts to identify a</a:t>
                      </a:r>
                    </a:p>
                    <a:p>
                      <a:pPr marL="0" marR="0" lvl="0" indent="0" algn="l" rtl="0">
                        <a:spcBef>
                          <a:spcPts val="0"/>
                        </a:spcBef>
                        <a:buSzPct val="25000"/>
                        <a:buNone/>
                      </a:pPr>
                      <a:r>
                        <a:rPr lang="en-US" sz="900" u="none" strike="noStrike" cap="none" baseline="0">
                          <a:latin typeface="Calibri"/>
                          <a:ea typeface="Calibri"/>
                          <a:cs typeface="Calibri"/>
                          <a:sym typeface="Calibri"/>
                        </a:rPr>
                        <a:t>topic, but lacks a focus</a:t>
                      </a:r>
                    </a:p>
                    <a:p>
                      <a:pPr marL="0" marR="0" lvl="0" indent="0" algn="l" rtl="0">
                        <a:spcBef>
                          <a:spcPts val="0"/>
                        </a:spcBef>
                        <a:buSzPct val="25000"/>
                        <a:buNone/>
                      </a:pPr>
                      <a:r>
                        <a:rPr lang="en-US" sz="900" u="none" strike="noStrike" cap="none" baseline="0">
                          <a:latin typeface="Calibri"/>
                          <a:ea typeface="Calibri"/>
                          <a:cs typeface="Calibri"/>
                          <a:sym typeface="Calibri"/>
                        </a:rPr>
                        <a:t>(opinion) or may have</a:t>
                      </a:r>
                    </a:p>
                    <a:p>
                      <a:pPr marL="0" marR="0" lvl="0" indent="0" algn="l" rtl="0">
                        <a:spcBef>
                          <a:spcPts val="0"/>
                        </a:spcBef>
                        <a:buSzPct val="25000"/>
                        <a:buNone/>
                      </a:pPr>
                      <a:r>
                        <a:rPr lang="en-US" sz="900" u="none" strike="noStrike" cap="none" baseline="0">
                          <a:latin typeface="Calibri"/>
                          <a:ea typeface="Calibri"/>
                          <a:cs typeface="Calibri"/>
                          <a:sym typeface="Calibri"/>
                        </a:rPr>
                        <a:t>more than one topic or</a:t>
                      </a:r>
                    </a:p>
                    <a:p>
                      <a:pPr marL="0" marR="0" lvl="0" indent="0" algn="l" rtl="0">
                        <a:spcBef>
                          <a:spcPts val="0"/>
                        </a:spcBef>
                        <a:buSzPct val="25000"/>
                        <a:buNone/>
                      </a:pPr>
                      <a:r>
                        <a:rPr lang="en-US" sz="900" u="none" strike="noStrike" cap="none" baseline="0">
                          <a:latin typeface="Calibri"/>
                          <a:ea typeface="Calibri"/>
                          <a:cs typeface="Calibri"/>
                          <a:sym typeface="Calibri"/>
                        </a:rPr>
                        <a:t>confusing topic as</a:t>
                      </a:r>
                    </a:p>
                    <a:p>
                      <a:pPr marL="0" marR="0" lvl="0" indent="0" algn="l" rtl="0">
                        <a:spcBef>
                          <a:spcPts val="0"/>
                        </a:spcBef>
                        <a:buSzPct val="25000"/>
                        <a:buNone/>
                      </a:pPr>
                      <a:r>
                        <a:rPr lang="en-US" sz="900" u="none" strike="noStrike" cap="none" baseline="0">
                          <a:latin typeface="Calibri"/>
                          <a:ea typeface="Calibri"/>
                          <a:cs typeface="Calibri"/>
                          <a:sym typeface="Calibri"/>
                        </a:rPr>
                        <a:t>stated</a:t>
                      </a:r>
                    </a:p>
                  </a:txBody>
                  <a:tcPr marL="92525" marR="10525" marT="980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latin typeface="Calibri"/>
                          <a:ea typeface="Calibri"/>
                          <a:cs typeface="Calibri"/>
                          <a:sym typeface="Calibri"/>
                        </a:rPr>
                        <a:t>Attempts introduction,</a:t>
                      </a:r>
                    </a:p>
                    <a:p>
                      <a:pPr marL="0" marR="0" lvl="0" indent="0" algn="l" rtl="0">
                        <a:spcBef>
                          <a:spcPts val="0"/>
                        </a:spcBef>
                        <a:buSzPct val="25000"/>
                        <a:buNone/>
                      </a:pPr>
                      <a:r>
                        <a:rPr lang="en-US" sz="900" u="none" strike="noStrike" cap="none" baseline="0">
                          <a:latin typeface="Calibri"/>
                          <a:ea typeface="Calibri"/>
                          <a:cs typeface="Calibri"/>
                          <a:sym typeface="Calibri"/>
                        </a:rPr>
                        <a:t>body, and conclusion,</a:t>
                      </a:r>
                    </a:p>
                    <a:p>
                      <a:pPr marL="0" marR="0" lvl="0" indent="0" algn="l" rtl="0">
                        <a:spcBef>
                          <a:spcPts val="0"/>
                        </a:spcBef>
                        <a:buSzPct val="25000"/>
                        <a:buNone/>
                      </a:pPr>
                      <a:r>
                        <a:rPr lang="en-US" sz="900" u="none" strike="noStrike" cap="none" baseline="0">
                          <a:latin typeface="Calibri"/>
                          <a:ea typeface="Calibri"/>
                          <a:cs typeface="Calibri"/>
                          <a:sym typeface="Calibri"/>
                        </a:rPr>
                        <a:t>but one or more parts</a:t>
                      </a:r>
                    </a:p>
                    <a:p>
                      <a:pPr marL="0" marR="0" lvl="0" indent="0" algn="l" rtl="0">
                        <a:spcBef>
                          <a:spcPts val="0"/>
                        </a:spcBef>
                        <a:buSzPct val="25000"/>
                        <a:buNone/>
                      </a:pPr>
                      <a:r>
                        <a:rPr lang="en-US" sz="900" u="none" strike="noStrike" cap="none" baseline="0">
                          <a:latin typeface="Calibri"/>
                          <a:ea typeface="Calibri"/>
                          <a:cs typeface="Calibri"/>
                          <a:sym typeface="Calibri"/>
                        </a:rPr>
                        <a:t>are missing</a:t>
                      </a:r>
                    </a:p>
                  </a:txBody>
                  <a:tcPr marL="92525" marR="10525" marT="980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latin typeface="Calibri"/>
                          <a:ea typeface="Calibri"/>
                          <a:cs typeface="Calibri"/>
                          <a:sym typeface="Calibri"/>
                        </a:rPr>
                        <a:t>No details provided or</a:t>
                      </a:r>
                    </a:p>
                    <a:p>
                      <a:pPr marL="0" marR="0" lvl="0" indent="0" algn="l" rtl="0">
                        <a:spcBef>
                          <a:spcPts val="0"/>
                        </a:spcBef>
                        <a:buSzPct val="25000"/>
                        <a:buNone/>
                      </a:pPr>
                      <a:r>
                        <a:rPr lang="en-US" sz="900" u="none" strike="noStrike" cap="none" baseline="0">
                          <a:latin typeface="Calibri"/>
                          <a:ea typeface="Calibri"/>
                          <a:cs typeface="Calibri"/>
                          <a:sym typeface="Calibri"/>
                        </a:rPr>
                        <a:t>attempts to add details</a:t>
                      </a:r>
                    </a:p>
                    <a:p>
                      <a:pPr marL="0" marR="0" lvl="0" indent="0" algn="l" rtl="0">
                        <a:spcBef>
                          <a:spcPts val="0"/>
                        </a:spcBef>
                        <a:buSzPct val="25000"/>
                        <a:buNone/>
                      </a:pPr>
                      <a:r>
                        <a:rPr lang="en-US" sz="900" u="none" strike="noStrike" cap="none" baseline="0">
                          <a:latin typeface="Calibri"/>
                          <a:ea typeface="Calibri"/>
                          <a:cs typeface="Calibri"/>
                          <a:sym typeface="Calibri"/>
                        </a:rPr>
                        <a:t>to drawings or writing</a:t>
                      </a:r>
                    </a:p>
                    <a:p>
                      <a:pPr marL="0" marR="0" lvl="0" indent="0" algn="l" rtl="0">
                        <a:spcBef>
                          <a:spcPts val="0"/>
                        </a:spcBef>
                        <a:buSzPct val="25000"/>
                        <a:buNone/>
                      </a:pPr>
                      <a:r>
                        <a:rPr lang="en-US" sz="900" u="none" strike="noStrike" cap="none" baseline="0">
                          <a:latin typeface="Calibri"/>
                          <a:ea typeface="Calibri"/>
                          <a:cs typeface="Calibri"/>
                          <a:sym typeface="Calibri"/>
                        </a:rPr>
                        <a:t>which may be random,</a:t>
                      </a:r>
                    </a:p>
                    <a:p>
                      <a:pPr marL="0" marR="0" lvl="0" indent="0" algn="l" rtl="0">
                        <a:spcBef>
                          <a:spcPts val="0"/>
                        </a:spcBef>
                        <a:buSzPct val="25000"/>
                        <a:buNone/>
                      </a:pPr>
                      <a:r>
                        <a:rPr lang="en-US" sz="900" u="none" strike="noStrike" cap="none" baseline="0">
                          <a:latin typeface="Calibri"/>
                          <a:ea typeface="Calibri"/>
                          <a:cs typeface="Calibri"/>
                          <a:sym typeface="Calibri"/>
                        </a:rPr>
                        <a:t>inaccurate, or irrelevant</a:t>
                      </a:r>
                    </a:p>
                  </a:txBody>
                  <a:tcPr marL="92525" marR="10525" marT="980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latin typeface="Calibri"/>
                          <a:ea typeface="Calibri"/>
                          <a:cs typeface="Calibri"/>
                          <a:sym typeface="Calibri"/>
                        </a:rPr>
                        <a:t>Generally uses basic,</a:t>
                      </a:r>
                    </a:p>
                    <a:p>
                      <a:pPr marL="0" marR="0" lvl="0" indent="0" algn="l" rtl="0">
                        <a:spcBef>
                          <a:spcPts val="0"/>
                        </a:spcBef>
                        <a:buSzPct val="25000"/>
                        <a:buNone/>
                      </a:pPr>
                      <a:r>
                        <a:rPr lang="en-US" sz="900" u="none" strike="noStrike" cap="none" baseline="0">
                          <a:latin typeface="Calibri"/>
                          <a:ea typeface="Calibri"/>
                          <a:cs typeface="Calibri"/>
                          <a:sym typeface="Calibri"/>
                        </a:rPr>
                        <a:t>incorrect, or below</a:t>
                      </a:r>
                    </a:p>
                    <a:p>
                      <a:pPr marL="0" marR="0" lvl="0" indent="0" algn="l" rtl="0">
                        <a:spcBef>
                          <a:spcPts val="0"/>
                        </a:spcBef>
                        <a:buSzPct val="25000"/>
                        <a:buNone/>
                      </a:pPr>
                      <a:r>
                        <a:rPr lang="en-US" sz="900" u="none" strike="noStrike" cap="none" baseline="0">
                          <a:latin typeface="Calibri"/>
                          <a:ea typeface="Calibri"/>
                          <a:cs typeface="Calibri"/>
                          <a:sym typeface="Calibri"/>
                        </a:rPr>
                        <a:t>grade level vocabulary</a:t>
                      </a:r>
                    </a:p>
                    <a:p>
                      <a:pPr marL="0" marR="0" lvl="0" indent="0" algn="l" rtl="0">
                        <a:spcBef>
                          <a:spcPts val="0"/>
                        </a:spcBef>
                        <a:buSzPct val="25000"/>
                        <a:buNone/>
                      </a:pPr>
                      <a:r>
                        <a:rPr lang="en-US" sz="900" u="none" strike="noStrike" cap="none" baseline="0">
                          <a:latin typeface="Calibri"/>
                          <a:ea typeface="Calibri"/>
                          <a:cs typeface="Calibri"/>
                          <a:sym typeface="Calibri"/>
                        </a:rPr>
                        <a:t>when dictating (K) or</a:t>
                      </a:r>
                    </a:p>
                    <a:p>
                      <a:pPr marL="0" marR="0" lvl="0" indent="0" algn="l" rtl="0">
                        <a:spcBef>
                          <a:spcPts val="0"/>
                        </a:spcBef>
                        <a:buSzPct val="25000"/>
                        <a:buNone/>
                      </a:pPr>
                      <a:r>
                        <a:rPr lang="en-US" sz="900" u="none" strike="noStrike" cap="none" baseline="0">
                          <a:latin typeface="Calibri"/>
                          <a:ea typeface="Calibri"/>
                          <a:cs typeface="Calibri"/>
                          <a:sym typeface="Calibri"/>
                        </a:rPr>
                        <a:t>writing</a:t>
                      </a:r>
                    </a:p>
                    <a:p>
                      <a:pPr marL="0" marR="0" lvl="0" indent="0" algn="l" rtl="0">
                        <a:spcBef>
                          <a:spcPts val="0"/>
                        </a:spcBef>
                        <a:buSzPct val="25000"/>
                        <a:buNone/>
                      </a:pPr>
                      <a:r>
                        <a:rPr lang="en-US" sz="900" u="none" strike="noStrike" cap="none" baseline="0">
                          <a:latin typeface="Calibri"/>
                          <a:ea typeface="Calibri"/>
                          <a:cs typeface="Calibri"/>
                          <a:sym typeface="Calibri"/>
                        </a:rPr>
                        <a:t>Uses adult/peer feedback to revise</a:t>
                      </a:r>
                    </a:p>
                  </a:txBody>
                  <a:tcPr marL="92525" marR="10525" marT="980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latin typeface="Calibri"/>
                          <a:ea typeface="Calibri"/>
                          <a:cs typeface="Calibri"/>
                          <a:sym typeface="Calibri"/>
                        </a:rPr>
                        <a:t>Edits with support from</a:t>
                      </a:r>
                    </a:p>
                    <a:p>
                      <a:pPr marL="0" marR="0" lvl="0" indent="0" algn="l" rtl="0">
                        <a:spcBef>
                          <a:spcPts val="0"/>
                        </a:spcBef>
                        <a:buSzPct val="25000"/>
                        <a:buNone/>
                      </a:pPr>
                      <a:r>
                        <a:rPr lang="en-US" sz="900" u="none" strike="noStrike" cap="none" baseline="0">
                          <a:latin typeface="Calibri"/>
                          <a:ea typeface="Calibri"/>
                          <a:cs typeface="Calibri"/>
                          <a:sym typeface="Calibri"/>
                        </a:rPr>
                        <a:t>peers or adults (gr 2-3)</a:t>
                      </a:r>
                    </a:p>
                    <a:p>
                      <a:pPr marL="0" marR="0" lvl="0" indent="0" algn="l" rtl="0">
                        <a:spcBef>
                          <a:spcPts val="0"/>
                        </a:spcBef>
                        <a:buSzPct val="25000"/>
                        <a:buNone/>
                      </a:pPr>
                      <a:r>
                        <a:rPr lang="en-US" sz="900" u="none" strike="noStrike" cap="none" baseline="0">
                          <a:latin typeface="Calibri"/>
                          <a:ea typeface="Calibri"/>
                          <a:cs typeface="Calibri"/>
                          <a:sym typeface="Calibri"/>
                        </a:rPr>
                        <a:t>Uses below grade-level</a:t>
                      </a:r>
                    </a:p>
                    <a:p>
                      <a:pPr marL="0" marR="0" lvl="0" indent="0" algn="l" rtl="0">
                        <a:spcBef>
                          <a:spcPts val="0"/>
                        </a:spcBef>
                        <a:buSzPct val="25000"/>
                        <a:buNone/>
                      </a:pPr>
                      <a:r>
                        <a:rPr lang="en-US" sz="900" u="none" strike="noStrike" cap="none" baseline="0">
                          <a:latin typeface="Calibri"/>
                          <a:ea typeface="Calibri"/>
                          <a:cs typeface="Calibri"/>
                          <a:sym typeface="Calibri"/>
                        </a:rPr>
                        <a:t>basic mechanics with</a:t>
                      </a:r>
                    </a:p>
                    <a:p>
                      <a:pPr marL="0" marR="0" lvl="0" indent="0" algn="l" rtl="0">
                        <a:spcBef>
                          <a:spcPts val="0"/>
                        </a:spcBef>
                        <a:buSzPct val="25000"/>
                        <a:buNone/>
                      </a:pPr>
                      <a:r>
                        <a:rPr lang="en-US" sz="900" u="none" strike="noStrike" cap="none" baseline="0">
                          <a:latin typeface="Calibri"/>
                          <a:ea typeface="Calibri"/>
                          <a:cs typeface="Calibri"/>
                          <a:sym typeface="Calibri"/>
                        </a:rPr>
                        <a:t>frequent errors</a:t>
                      </a:r>
                    </a:p>
                  </a:txBody>
                  <a:tcPr marL="92525" marR="10525" marT="980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r>
              <a:tr h="353750">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0</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gridSpan="5">
                  <a:txBody>
                    <a:bodyPr/>
                    <a:lstStyle/>
                    <a:p>
                      <a:pPr marL="0" marR="0" lvl="0" indent="0" algn="l" rtl="0">
                        <a:spcBef>
                          <a:spcPts val="0"/>
                        </a:spcBef>
                        <a:buSzPct val="25000"/>
                        <a:buNone/>
                      </a:pPr>
                      <a:r>
                        <a:rPr lang="en-US" sz="1000" b="0" i="0" u="none" strike="noStrike" cap="none" baseline="0">
                          <a:solidFill>
                            <a:srgbClr val="000000"/>
                          </a:solidFill>
                          <a:latin typeface="Calibri"/>
                          <a:ea typeface="Calibri"/>
                          <a:cs typeface="Calibri"/>
                          <a:sym typeface="Calibri"/>
                        </a:rPr>
                        <a:t>A response gets no credit if it provides no evidence of the ability to [fill in with key language from the intended target].</a:t>
                      </a:r>
                    </a:p>
                  </a:txBody>
                  <a:tcPr marL="92525" marR="10525" marT="980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109" name="Shape 109"/>
          <p:cNvSpPr/>
          <p:nvPr/>
        </p:nvSpPr>
        <p:spPr>
          <a:xfrm>
            <a:off x="927729" y="661697"/>
            <a:ext cx="5891150" cy="346227"/>
          </a:xfrm>
          <a:prstGeom prst="rect">
            <a:avLst/>
          </a:prstGeom>
          <a:noFill/>
          <a:ln>
            <a:noFill/>
          </a:ln>
        </p:spPr>
        <p:txBody>
          <a:bodyPr lIns="96875" tIns="48425" rIns="96875" bIns="48425" anchor="t" anchorCtr="0">
            <a:noAutofit/>
          </a:bodyPr>
          <a:lstStyle/>
          <a:p>
            <a:pPr marL="0" marR="0" lvl="0" indent="0" algn="ctr" rtl="0">
              <a:spcBef>
                <a:spcPts val="0"/>
              </a:spcBef>
              <a:buSzPct val="25000"/>
              <a:buNone/>
            </a:pPr>
            <a:r>
              <a:rPr lang="en-US" sz="1600" b="1" i="0" u="none" strike="noStrike" cap="none" baseline="0" dirty="0">
                <a:solidFill>
                  <a:schemeClr val="dk1"/>
                </a:solidFill>
                <a:latin typeface="Calibri"/>
                <a:ea typeface="Calibri"/>
                <a:cs typeface="Calibri"/>
                <a:sym typeface="Calibri"/>
              </a:rPr>
              <a:t> Grades K - 2: Generic 4-Point Opinion Writing Rubric </a:t>
            </a:r>
          </a:p>
        </p:txBody>
      </p:sp>
      <p:sp>
        <p:nvSpPr>
          <p:cNvPr id="111" name="Shape 111"/>
          <p:cNvSpPr txBox="1">
            <a:spLocks noGrp="1"/>
          </p:cNvSpPr>
          <p:nvPr>
            <p:ph type="sldNum" idx="12"/>
          </p:nvPr>
        </p:nvSpPr>
        <p:spPr>
          <a:xfrm>
            <a:off x="7162800" y="9522884"/>
            <a:ext cx="589127" cy="535515"/>
          </a:xfrm>
          <a:prstGeom prst="rect">
            <a:avLst/>
          </a:prstGeom>
          <a:noFill/>
          <a:ln>
            <a:noFill/>
          </a:ln>
        </p:spPr>
        <p:txBody>
          <a:bodyPr lIns="101875" tIns="50925" rIns="101875" bIns="50925" anchor="ctr" anchorCtr="0">
            <a:noAutofit/>
          </a:bodyPr>
          <a:lstStyle/>
          <a:p>
            <a:pPr marL="0" marR="0" lvl="0" indent="0" algn="r" rtl="0">
              <a:spcBef>
                <a:spcPts val="0"/>
              </a:spcBef>
              <a:buSzPct val="25000"/>
              <a:buNone/>
            </a:pPr>
            <a:r>
              <a:rPr lang="en-US"/>
              <a:t> </a:t>
            </a:r>
          </a:p>
        </p:txBody>
      </p:sp>
    </p:spTree>
    <p:extLst>
      <p:ext uri="{BB962C8B-B14F-4D97-AF65-F5344CB8AC3E}">
        <p14:creationId xmlns:p14="http://schemas.microsoft.com/office/powerpoint/2010/main" val="3988832454"/>
      </p:ext>
    </p:extLst>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240260786"/>
              </p:ext>
            </p:extLst>
          </p:nvPr>
        </p:nvGraphicFramePr>
        <p:xfrm>
          <a:off x="261863" y="90782"/>
          <a:ext cx="7325784" cy="9337251"/>
        </p:xfrm>
        <a:graphic>
          <a:graphicData uri="http://schemas.openxmlformats.org/drawingml/2006/table">
            <a:tbl>
              <a:tblPr/>
              <a:tblGrid>
                <a:gridCol w="385570"/>
                <a:gridCol w="483655"/>
                <a:gridCol w="2799189"/>
                <a:gridCol w="913422"/>
                <a:gridCol w="913422"/>
                <a:gridCol w="828709"/>
                <a:gridCol w="559839"/>
                <a:gridCol w="441978"/>
              </a:tblGrid>
              <a:tr h="240075">
                <a:tc gridSpan="8">
                  <a:txBody>
                    <a:bodyPr/>
                    <a:lstStyle/>
                    <a:p>
                      <a:pPr algn="l" fontAlgn="ctr"/>
                      <a:r>
                        <a:rPr lang="en-US" sz="1400" b="1" i="0" u="none" strike="noStrike" dirty="0" smtClean="0">
                          <a:solidFill>
                            <a:srgbClr val="000000"/>
                          </a:solidFill>
                          <a:latin typeface="Calibri"/>
                        </a:rPr>
                        <a:t>Opinion</a:t>
                      </a:r>
                      <a:r>
                        <a:rPr lang="en-US" sz="1400" b="1" i="0" u="none" strike="noStrike" baseline="0" dirty="0" smtClean="0">
                          <a:solidFill>
                            <a:srgbClr val="000000"/>
                          </a:solidFill>
                          <a:latin typeface="Calibri"/>
                        </a:rPr>
                        <a:t> </a:t>
                      </a:r>
                      <a:r>
                        <a:rPr lang="en-US" sz="1400" b="1" i="0" u="none" strike="noStrike" dirty="0" smtClean="0">
                          <a:solidFill>
                            <a:srgbClr val="000000"/>
                          </a:solidFill>
                          <a:latin typeface="Calibri"/>
                        </a:rPr>
                        <a:t>Writing  Pre-Assessment</a:t>
                      </a:r>
                      <a:endParaRPr lang="en-US" sz="1400" b="1" i="0" u="none" strike="noStrike" dirty="0">
                        <a:solidFill>
                          <a:srgbClr val="000000"/>
                        </a:solidFill>
                        <a:latin typeface="Calibri"/>
                      </a:endParaRPr>
                    </a:p>
                  </a:txBody>
                  <a:tcPr marL="0" marR="0" marT="0" marB="0" anchor="ctr">
                    <a:lnL>
                      <a:noFill/>
                    </a:lnL>
                    <a:lnR>
                      <a:noFill/>
                    </a:lnR>
                    <a:lnT>
                      <a:noFill/>
                    </a:lnT>
                    <a:lnB w="12700" cap="flat" cmpd="sng" algn="ctr">
                      <a:solidFill>
                        <a:schemeClr val="bg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50876">
                <a:tc gridSpan="3">
                  <a:txBody>
                    <a:bodyPr/>
                    <a:lstStyle/>
                    <a:p>
                      <a:pPr algn="l" fontAlgn="t"/>
                      <a:r>
                        <a:rPr lang="en-US" sz="1200" b="1" i="0" u="none" strike="noStrike" dirty="0">
                          <a:solidFill>
                            <a:srgbClr val="000000"/>
                          </a:solidFill>
                          <a:latin typeface="Calibri"/>
                        </a:rPr>
                        <a:t>Student and Class Scoring:</a:t>
                      </a:r>
                    </a:p>
                  </a:txBody>
                  <a:tcPr marL="0" marR="0" marT="0" marB="0">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r" fontAlgn="ctr"/>
                      <a:r>
                        <a:rPr lang="en-US" sz="1000" b="1" i="0" u="none" strike="noStrike" dirty="0">
                          <a:solidFill>
                            <a:srgbClr val="000000"/>
                          </a:solidFill>
                          <a:latin typeface="Calibri"/>
                        </a:rPr>
                        <a:t>School Year:</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000" b="1" i="0" u="none" strike="noStrike" dirty="0">
                          <a:solidFill>
                            <a:srgbClr val="000000"/>
                          </a:solidFill>
                          <a:latin typeface="Calibri"/>
                        </a:rPr>
                        <a:t>Grade:</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304707">
                <a:tc gridSpan="2">
                  <a:txBody>
                    <a:bodyPr/>
                    <a:lstStyle/>
                    <a:p>
                      <a:pPr algn="ctr" fontAlgn="ctr"/>
                      <a:endParaRPr lang="en-US" sz="1000" b="0" i="0" u="none" strike="noStrike"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US"/>
                    </a:p>
                  </a:txBody>
                  <a:tcPr/>
                </a:tc>
                <a:tc>
                  <a:txBody>
                    <a:bodyPr/>
                    <a:lstStyle/>
                    <a:p>
                      <a:pPr algn="r" fontAlgn="ctr"/>
                      <a:r>
                        <a:rPr lang="en-US" sz="1000" b="1" i="0" u="none" strike="noStrike" dirty="0" smtClean="0">
                          <a:solidFill>
                            <a:srgbClr val="000000"/>
                          </a:solidFill>
                          <a:latin typeface="Calibri"/>
                        </a:rPr>
                        <a:t>Teacher’s </a:t>
                      </a:r>
                      <a:r>
                        <a:rPr lang="en-US" sz="1000" b="1" i="0" u="none" strike="noStrike" dirty="0">
                          <a:solidFill>
                            <a:srgbClr val="000000"/>
                          </a:solidFill>
                          <a:latin typeface="Calibri"/>
                        </a:rPr>
                        <a:t>Name:</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4">
                  <a:txBody>
                    <a:bodyPr/>
                    <a:lstStyle/>
                    <a:p>
                      <a:pPr algn="ctr" fontAlgn="ctr"/>
                      <a:r>
                        <a:rPr lang="en-US" sz="1000" b="0" i="0" u="none" strike="noStrike" dirty="0">
                          <a:solidFill>
                            <a:srgbClr val="000000"/>
                          </a:solidFill>
                          <a:latin typeface="Calibri"/>
                        </a:rPr>
                        <a:t> </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286242">
                <a:tc gridSpan="2">
                  <a:txBody>
                    <a:bodyPr/>
                    <a:lstStyle/>
                    <a:p>
                      <a:pPr algn="ctr" fontAlgn="ctr"/>
                      <a:endParaRPr lang="en-US" sz="1000" b="0" i="0" u="none" strike="noStrike"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US"/>
                    </a:p>
                  </a:txBody>
                  <a:tcPr/>
                </a:tc>
                <a:tc>
                  <a:txBody>
                    <a:bodyPr/>
                    <a:lstStyle/>
                    <a:p>
                      <a:pPr algn="r" fontAlgn="ctr"/>
                      <a:r>
                        <a:rPr lang="en-US" sz="1000" b="1" i="0" u="none" strike="noStrike">
                          <a:solidFill>
                            <a:srgbClr val="000000"/>
                          </a:solidFill>
                          <a:latin typeface="Calibri"/>
                        </a:rPr>
                        <a:t>School:</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4">
                  <a:txBody>
                    <a:bodyPr/>
                    <a:lstStyle/>
                    <a:p>
                      <a:pPr algn="ctr" fontAlgn="ctr"/>
                      <a:r>
                        <a:rPr lang="en-US" sz="1000" b="0" i="0" u="none" strike="noStrike" dirty="0">
                          <a:solidFill>
                            <a:srgbClr val="000000"/>
                          </a:solidFill>
                          <a:latin typeface="Calibri"/>
                        </a:rPr>
                        <a:t> </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158013">
                <a:tc gridSpan="2">
                  <a:txBody>
                    <a:bodyPr/>
                    <a:lstStyle/>
                    <a:p>
                      <a:pPr algn="ctr" fontAlgn="ctr"/>
                      <a:endParaRPr lang="en-US" sz="1000" b="0" i="0" u="none" strike="noStrike"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r" fontAlgn="ctr"/>
                      <a:endParaRPr lang="en-US" sz="1000" b="1" i="0" u="none" strike="noStrike">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70915">
                <a:tc rowSpan="2" gridSpan="3">
                  <a:txBody>
                    <a:bodyPr/>
                    <a:lstStyle/>
                    <a:p>
                      <a:pPr algn="ctr" fontAlgn="ctr"/>
                      <a:r>
                        <a:rPr lang="en-US" sz="1000" b="1" i="0" u="none" strike="noStrike">
                          <a:solidFill>
                            <a:srgbClr val="FFFFFF"/>
                          </a:solidFill>
                          <a:latin typeface="Calibri"/>
                        </a:rPr>
                        <a:t>Student Name: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rowSpan="2" hMerge="1">
                  <a:txBody>
                    <a:bodyPr/>
                    <a:lstStyle/>
                    <a:p>
                      <a:endParaRPr lang="en-US"/>
                    </a:p>
                  </a:txBody>
                  <a:tcPr/>
                </a:tc>
                <a:tc rowSpan="2" hMerge="1">
                  <a:txBody>
                    <a:bodyPr/>
                    <a:lstStyle/>
                    <a:p>
                      <a:endParaRPr lang="en-US"/>
                    </a:p>
                  </a:txBody>
                  <a:tcPr/>
                </a:tc>
                <a:tc>
                  <a:txBody>
                    <a:bodyPr/>
                    <a:lstStyle/>
                    <a:p>
                      <a:pPr algn="ctr" fontAlgn="ctr"/>
                      <a:r>
                        <a:rPr lang="en-US" sz="1000" b="1" i="0" u="none" strike="noStrike">
                          <a:solidFill>
                            <a:srgbClr val="FFFFFF"/>
                          </a:solidFill>
                          <a:latin typeface="Calibri"/>
                        </a:rPr>
                        <a:t>Focus and Organization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n-US" sz="1000" b="1" i="0" u="none" strike="noStrike">
                          <a:solidFill>
                            <a:srgbClr val="FFFFFF"/>
                          </a:solidFill>
                          <a:latin typeface="Calibri"/>
                        </a:rPr>
                        <a:t>Elaboration and Evidence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n-US" sz="1000" b="1" i="0" u="none" strike="noStrike">
                          <a:solidFill>
                            <a:srgbClr val="FFFFFF"/>
                          </a:solidFill>
                          <a:latin typeface="Calibri"/>
                        </a:rPr>
                        <a:t>Conventions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rowSpan="2">
                  <a:txBody>
                    <a:bodyPr/>
                    <a:lstStyle/>
                    <a:p>
                      <a:pPr algn="ctr" fontAlgn="ctr"/>
                      <a:r>
                        <a:rPr lang="en-US" sz="1000" b="1" i="0" u="none" strike="noStrike">
                          <a:solidFill>
                            <a:srgbClr val="FFFFFF"/>
                          </a:solidFill>
                          <a:latin typeface="Calibri"/>
                        </a:rPr>
                        <a:t>Student Total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rowSpan="2">
                  <a:txBody>
                    <a:bodyPr/>
                    <a:lstStyle/>
                    <a:p>
                      <a:pPr algn="ctr" fontAlgn="ctr"/>
                      <a:r>
                        <a:rPr lang="en-US" sz="1000" b="1" i="0" u="none" strike="noStrike">
                          <a:solidFill>
                            <a:srgbClr val="FFFFFF"/>
                          </a:solidFill>
                          <a:latin typeface="Calibri"/>
                        </a:rPr>
                        <a:t>ELP Score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r>
              <a:tr h="158013">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n-US" sz="1000" b="0" i="0" u="none" strike="noStrike">
                          <a:solidFill>
                            <a:srgbClr val="FFFFFF"/>
                          </a:solidFill>
                          <a:latin typeface="Calibri"/>
                        </a:rPr>
                        <a:t>Score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n-US" sz="1000" b="0" i="0" u="none" strike="noStrike">
                          <a:solidFill>
                            <a:srgbClr val="FFFFFF"/>
                          </a:solidFill>
                          <a:latin typeface="Calibri"/>
                        </a:rPr>
                        <a:t>Score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n-US" sz="1000" b="0" i="0" u="none" strike="noStrike">
                          <a:solidFill>
                            <a:srgbClr val="FFFFFF"/>
                          </a:solidFill>
                          <a:latin typeface="Calibri"/>
                        </a:rPr>
                        <a:t>Score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vMerge="1">
                  <a:txBody>
                    <a:bodyPr/>
                    <a:lstStyle/>
                    <a:p>
                      <a:endParaRPr lang="en-US"/>
                    </a:p>
                  </a:txBody>
                  <a:tcPr/>
                </a:tc>
                <a:tc vMerge="1">
                  <a:txBody>
                    <a:bodyPr/>
                    <a:lstStyle/>
                    <a:p>
                      <a:endParaRPr lang="en-US"/>
                    </a:p>
                  </a:txBody>
                  <a:tcPr/>
                </a:tc>
              </a:tr>
              <a:tr h="210526">
                <a:tc>
                  <a:txBody>
                    <a:bodyPr/>
                    <a:lstStyle/>
                    <a:p>
                      <a:pPr algn="ctr" fontAlgn="ctr"/>
                      <a:r>
                        <a:rPr lang="en-US" sz="1000" b="0" i="0" u="none" strike="noStrike">
                          <a:solidFill>
                            <a:srgbClr val="000000"/>
                          </a:solidFill>
                          <a:latin typeface="Calibri"/>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a:solidFill>
                            <a:srgbClr val="000000"/>
                          </a:solidFill>
                          <a:latin typeface="Calibri"/>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a:solidFill>
                            <a:srgbClr val="000000"/>
                          </a:solidFill>
                          <a:latin typeface="Calibri"/>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a:solidFill>
                            <a:srgbClr val="000000"/>
                          </a:solidFill>
                          <a:latin typeface="Calibri"/>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5</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6</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7</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8</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9</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10</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11</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12</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13</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14</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15</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16</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17</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18</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19</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20</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21</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22</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23</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24</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25</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26</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27</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28</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29</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30</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31</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32</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33</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34</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35</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bl>
          </a:graphicData>
        </a:graphic>
      </p:graphicFrame>
      <p:sp>
        <p:nvSpPr>
          <p:cNvPr id="5" name="TextBox 1"/>
          <p:cNvSpPr txBox="1"/>
          <p:nvPr/>
        </p:nvSpPr>
        <p:spPr>
          <a:xfrm>
            <a:off x="432703" y="708350"/>
            <a:ext cx="154222" cy="138428"/>
          </a:xfrm>
          <a:prstGeom prst="rect">
            <a:avLst/>
          </a:prstGeom>
          <a:solidFill>
            <a:schemeClr val="accent2">
              <a:lumMod val="40000"/>
              <a:lumOff val="60000"/>
            </a:schemeClr>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a:t>1</a:t>
            </a:r>
          </a:p>
        </p:txBody>
      </p:sp>
      <p:sp>
        <p:nvSpPr>
          <p:cNvPr id="6" name="TextBox 2"/>
          <p:cNvSpPr txBox="1"/>
          <p:nvPr/>
        </p:nvSpPr>
        <p:spPr>
          <a:xfrm>
            <a:off x="431262" y="874175"/>
            <a:ext cx="164446" cy="139800"/>
          </a:xfrm>
          <a:prstGeom prst="rect">
            <a:avLst/>
          </a:prstGeom>
          <a:solidFill>
            <a:srgbClr val="FFFF66"/>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a:t>2</a:t>
            </a:r>
          </a:p>
        </p:txBody>
      </p:sp>
      <p:sp>
        <p:nvSpPr>
          <p:cNvPr id="7" name="TextBox 3"/>
          <p:cNvSpPr txBox="1"/>
          <p:nvPr/>
        </p:nvSpPr>
        <p:spPr>
          <a:xfrm>
            <a:off x="432252" y="1027245"/>
            <a:ext cx="159620" cy="133103"/>
          </a:xfrm>
          <a:prstGeom prst="rect">
            <a:avLst/>
          </a:prstGeom>
          <a:solidFill>
            <a:srgbClr val="00B050"/>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a:t>3</a:t>
            </a:r>
          </a:p>
        </p:txBody>
      </p:sp>
      <p:sp>
        <p:nvSpPr>
          <p:cNvPr id="8" name="TextBox 4"/>
          <p:cNvSpPr txBox="1"/>
          <p:nvPr/>
        </p:nvSpPr>
        <p:spPr>
          <a:xfrm>
            <a:off x="432444" y="1181052"/>
            <a:ext cx="159620" cy="135322"/>
          </a:xfrm>
          <a:prstGeom prst="rect">
            <a:avLst/>
          </a:prstGeom>
          <a:solidFill>
            <a:srgbClr val="0000CC"/>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a:solidFill>
                  <a:schemeClr val="bg1"/>
                </a:solidFill>
              </a:rPr>
              <a:t>4</a:t>
            </a:r>
          </a:p>
        </p:txBody>
      </p:sp>
      <p:sp>
        <p:nvSpPr>
          <p:cNvPr id="9" name="TextBox 5"/>
          <p:cNvSpPr txBox="1"/>
          <p:nvPr/>
        </p:nvSpPr>
        <p:spPr>
          <a:xfrm>
            <a:off x="611857" y="731446"/>
            <a:ext cx="578693" cy="130224"/>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a:t>= Emerging</a:t>
            </a:r>
          </a:p>
        </p:txBody>
      </p:sp>
      <p:sp>
        <p:nvSpPr>
          <p:cNvPr id="10" name="TextBox 6"/>
          <p:cNvSpPr txBox="1"/>
          <p:nvPr/>
        </p:nvSpPr>
        <p:spPr>
          <a:xfrm>
            <a:off x="612050" y="885254"/>
            <a:ext cx="578693" cy="131706"/>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a:t>= Developing</a:t>
            </a:r>
          </a:p>
        </p:txBody>
      </p:sp>
      <p:sp>
        <p:nvSpPr>
          <p:cNvPr id="11" name="TextBox 7"/>
          <p:cNvSpPr txBox="1"/>
          <p:nvPr/>
        </p:nvSpPr>
        <p:spPr>
          <a:xfrm>
            <a:off x="614346" y="1036290"/>
            <a:ext cx="578693" cy="130224"/>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dirty="0"/>
              <a:t>= Proficient</a:t>
            </a:r>
          </a:p>
        </p:txBody>
      </p:sp>
      <p:sp>
        <p:nvSpPr>
          <p:cNvPr id="12" name="TextBox 8"/>
          <p:cNvSpPr txBox="1"/>
          <p:nvPr/>
        </p:nvSpPr>
        <p:spPr>
          <a:xfrm>
            <a:off x="619507" y="1190099"/>
            <a:ext cx="578693" cy="127365"/>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a:t>= Exemplary</a:t>
            </a:r>
          </a:p>
        </p:txBody>
      </p:sp>
      <p:sp>
        <p:nvSpPr>
          <p:cNvPr id="13" name="TextBox 9"/>
          <p:cNvSpPr txBox="1"/>
          <p:nvPr/>
        </p:nvSpPr>
        <p:spPr>
          <a:xfrm>
            <a:off x="416092" y="566368"/>
            <a:ext cx="604747" cy="133301"/>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b="1" u="sng" dirty="0"/>
              <a:t>Scoring Key:</a:t>
            </a:r>
          </a:p>
        </p:txBody>
      </p:sp>
      <p:sp>
        <p:nvSpPr>
          <p:cNvPr id="14" name="TextBox 10"/>
          <p:cNvSpPr txBox="1"/>
          <p:nvPr/>
        </p:nvSpPr>
        <p:spPr>
          <a:xfrm>
            <a:off x="1261536" y="713775"/>
            <a:ext cx="327182" cy="137512"/>
          </a:xfrm>
          <a:prstGeom prst="rect">
            <a:avLst/>
          </a:prstGeom>
          <a:solidFill>
            <a:schemeClr val="accent2">
              <a:lumMod val="40000"/>
              <a:lumOff val="60000"/>
            </a:schemeClr>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a:t>0 - 4</a:t>
            </a:r>
          </a:p>
        </p:txBody>
      </p:sp>
      <p:sp>
        <p:nvSpPr>
          <p:cNvPr id="15" name="TextBox 11"/>
          <p:cNvSpPr txBox="1"/>
          <p:nvPr/>
        </p:nvSpPr>
        <p:spPr>
          <a:xfrm>
            <a:off x="1254706" y="879697"/>
            <a:ext cx="330518" cy="140058"/>
          </a:xfrm>
          <a:prstGeom prst="rect">
            <a:avLst/>
          </a:prstGeom>
          <a:solidFill>
            <a:srgbClr val="FFFF66"/>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dirty="0"/>
              <a:t>5 - 7</a:t>
            </a:r>
          </a:p>
        </p:txBody>
      </p:sp>
      <p:sp>
        <p:nvSpPr>
          <p:cNvPr id="16" name="TextBox 12"/>
          <p:cNvSpPr txBox="1"/>
          <p:nvPr/>
        </p:nvSpPr>
        <p:spPr>
          <a:xfrm>
            <a:off x="1255696" y="1031583"/>
            <a:ext cx="327286" cy="143164"/>
          </a:xfrm>
          <a:prstGeom prst="rect">
            <a:avLst/>
          </a:prstGeom>
          <a:solidFill>
            <a:srgbClr val="00B050"/>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a:t>8 - 10</a:t>
            </a:r>
          </a:p>
        </p:txBody>
      </p:sp>
      <p:sp>
        <p:nvSpPr>
          <p:cNvPr id="17" name="TextBox 13"/>
          <p:cNvSpPr txBox="1"/>
          <p:nvPr/>
        </p:nvSpPr>
        <p:spPr>
          <a:xfrm>
            <a:off x="1255888" y="1186573"/>
            <a:ext cx="327286" cy="140058"/>
          </a:xfrm>
          <a:prstGeom prst="rect">
            <a:avLst/>
          </a:prstGeom>
          <a:solidFill>
            <a:srgbClr val="0000CC"/>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a:solidFill>
                  <a:schemeClr val="bg1"/>
                </a:solidFill>
              </a:rPr>
              <a:t>11 - 12</a:t>
            </a:r>
          </a:p>
        </p:txBody>
      </p:sp>
      <p:sp>
        <p:nvSpPr>
          <p:cNvPr id="18" name="TextBox 14"/>
          <p:cNvSpPr txBox="1"/>
          <p:nvPr/>
        </p:nvSpPr>
        <p:spPr>
          <a:xfrm>
            <a:off x="1126038" y="568769"/>
            <a:ext cx="701139" cy="120483"/>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b="1" u="sng" dirty="0"/>
              <a:t>Total # Correct</a:t>
            </a:r>
          </a:p>
        </p:txBody>
      </p:sp>
    </p:spTree>
    <p:extLst>
      <p:ext uri="{BB962C8B-B14F-4D97-AF65-F5344CB8AC3E}">
        <p14:creationId xmlns:p14="http://schemas.microsoft.com/office/powerpoint/2010/main" val="41127462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14</a:t>
            </a:fld>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2984163724"/>
              </p:ext>
            </p:extLst>
          </p:nvPr>
        </p:nvGraphicFramePr>
        <p:xfrm>
          <a:off x="385434" y="423318"/>
          <a:ext cx="6822440" cy="7132674"/>
        </p:xfrm>
        <a:graphic>
          <a:graphicData uri="http://schemas.openxmlformats.org/drawingml/2006/table">
            <a:tbl>
              <a:tblPr firstRow="1" bandRow="1">
                <a:tableStyleId>{5940675A-B579-460E-94D1-54222C63F5DA}</a:tableStyleId>
              </a:tblPr>
              <a:tblGrid>
                <a:gridCol w="539750"/>
                <a:gridCol w="6282690"/>
              </a:tblGrid>
              <a:tr h="719682">
                <a:tc gridSpan="2">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smtClean="0">
                          <a:ln>
                            <a:noFill/>
                          </a:ln>
                          <a:solidFill>
                            <a:prstClr val="black"/>
                          </a:solidFill>
                          <a:effectLst/>
                          <a:uLnTx/>
                          <a:uFillTx/>
                          <a:latin typeface="+mn-lt"/>
                          <a:ea typeface="+mn-ea"/>
                          <a:cs typeface="+mn-cs"/>
                        </a:rPr>
                        <a:t>A Note about constructed responses:  Constructed response answers are not written “in stone.”  There is no perfect way a student should respond.  Look for the general intent of the prompt and student response and follow the rubric below as much as possible. Use your best judgment.  Unlike DOK-1 questions where there is one right and wrong answer, constructed responses are more difficult to assess.  Overall consistency of intent based on most of your student responses can guide you. </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hMerge="1">
                  <a:txBody>
                    <a:bodyPr/>
                    <a:lstStyle/>
                    <a:p>
                      <a:endParaRPr lang="en-US"/>
                    </a:p>
                  </a:txBody>
                  <a:tcPr/>
                </a:tc>
              </a:tr>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effectLst/>
                        </a:rPr>
                        <a:t>Quarter 4 Pre-Assessment</a:t>
                      </a:r>
                      <a:r>
                        <a:rPr lang="en-US" sz="1600" b="1" baseline="0" dirty="0" smtClean="0">
                          <a:solidFill>
                            <a:schemeClr val="tx1"/>
                          </a:solidFill>
                          <a:effectLst/>
                        </a:rPr>
                        <a:t> </a:t>
                      </a:r>
                      <a:r>
                        <a:rPr lang="en-US" sz="1600" b="1" u="sng" dirty="0" smtClean="0">
                          <a:solidFill>
                            <a:schemeClr val="tx1"/>
                          </a:solidFill>
                          <a:effectLst/>
                        </a:rPr>
                        <a:t>Research Constructed Response</a:t>
                      </a:r>
                      <a:r>
                        <a:rPr lang="en-US" sz="1600" b="1" dirty="0" smtClean="0">
                          <a:solidFill>
                            <a:schemeClr val="tx1"/>
                          </a:solidFill>
                          <a:effectLst/>
                        </a:rPr>
                        <a:t> Answer Key</a:t>
                      </a:r>
                    </a:p>
                  </a:txBody>
                  <a:tcPr marL="103632" marR="103632" marT="50292" marB="50292">
                    <a:lnL w="12700" cap="flat" cmpd="sng" algn="ctr">
                      <a:solidFill>
                        <a:schemeClr val="tx1"/>
                      </a:solidFill>
                      <a:prstDash val="solid"/>
                      <a:round/>
                      <a:headEnd type="none" w="med" len="med"/>
                      <a:tailEnd type="none" w="med" len="med"/>
                    </a:lnL>
                  </a:tcPr>
                </a:tc>
                <a:tc hMerge="1">
                  <a:txBody>
                    <a:bodyPr/>
                    <a:lstStyle/>
                    <a:p>
                      <a:endParaRPr lang="en-US"/>
                    </a:p>
                  </a:txBody>
                  <a:tcPr/>
                </a:tc>
              </a:tr>
              <a:tr h="350520">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500" b="1" u="none" dirty="0" smtClean="0">
                          <a:solidFill>
                            <a:schemeClr val="tx1"/>
                          </a:solidFill>
                        </a:rPr>
                        <a:t>Standard RL.2.6:  2 Point Constructed Research Response</a:t>
                      </a:r>
                      <a:r>
                        <a:rPr lang="en-US" sz="1500" b="1" u="none" baseline="0" dirty="0" smtClean="0">
                          <a:solidFill>
                            <a:schemeClr val="tx1"/>
                          </a:solidFill>
                        </a:rPr>
                        <a:t> </a:t>
                      </a:r>
                      <a:r>
                        <a:rPr lang="en-US" sz="1500" b="1" u="none" dirty="0" smtClean="0">
                          <a:solidFill>
                            <a:schemeClr val="tx1"/>
                          </a:solidFill>
                        </a:rPr>
                        <a:t>Rubric</a:t>
                      </a:r>
                    </a:p>
                  </a:txBody>
                  <a:tcPr marL="103632" marR="103632" marT="50292" marB="50292">
                    <a:lnL w="12700" cap="flat" cmpd="sng" algn="ctr">
                      <a:solidFill>
                        <a:schemeClr val="tx1"/>
                      </a:solidFill>
                      <a:prstDash val="solid"/>
                      <a:round/>
                      <a:headEnd type="none" w="med" len="med"/>
                      <a:tailEnd type="none" w="med" len="med"/>
                    </a:lnL>
                  </a:tcPr>
                </a:tc>
                <a:tc hMerge="1">
                  <a:txBody>
                    <a:bodyPr/>
                    <a:lstStyle/>
                    <a:p>
                      <a:endParaRPr lang="en-US"/>
                    </a:p>
                  </a:txBody>
                  <a:tcPr/>
                </a:tc>
              </a:tr>
              <a:tr h="440436">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endParaRPr lang="en-US" sz="1400" b="1" dirty="0" smtClean="0">
                        <a:solidFill>
                          <a:schemeClr val="tx1"/>
                        </a:solidFill>
                      </a:endParaRPr>
                    </a:p>
                    <a:p>
                      <a:pPr marL="0" marR="0" indent="0" algn="l" defTabSz="966612"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rPr>
                        <a:t>Question # 7  Prompt:</a:t>
                      </a:r>
                      <a:r>
                        <a:rPr lang="en-US" sz="1400" b="1" baseline="0" dirty="0" smtClean="0">
                          <a:solidFill>
                            <a:schemeClr val="tx1"/>
                          </a:solidFill>
                        </a:rPr>
                        <a:t>  In the poem, </a:t>
                      </a:r>
                      <a:r>
                        <a:rPr lang="en-US" sz="1400" b="1" i="1" u="sng" baseline="0" dirty="0" smtClean="0">
                          <a:solidFill>
                            <a:schemeClr val="tx1"/>
                          </a:solidFill>
                        </a:rPr>
                        <a:t>Skating</a:t>
                      </a:r>
                      <a:r>
                        <a:rPr lang="en-US" sz="1400" b="1" u="none" baseline="0" dirty="0" smtClean="0">
                          <a:solidFill>
                            <a:schemeClr val="tx1"/>
                          </a:solidFill>
                        </a:rPr>
                        <a:t>, how does the author most likely feel about skating?  Include enough details from the poem to support your answer.</a:t>
                      </a:r>
                    </a:p>
                    <a:p>
                      <a:pPr marL="0" marR="0" indent="0" algn="l" defTabSz="966612" rtl="0" eaLnBrk="1" fontAlgn="auto" latinLnBrk="0" hangingPunct="1">
                        <a:lnSpc>
                          <a:spcPct val="100000"/>
                        </a:lnSpc>
                        <a:spcBef>
                          <a:spcPts val="0"/>
                        </a:spcBef>
                        <a:spcAft>
                          <a:spcPts val="0"/>
                        </a:spcAft>
                        <a:buClrTx/>
                        <a:buSzTx/>
                        <a:buFontTx/>
                        <a:buNone/>
                        <a:tabLst/>
                        <a:defRPr/>
                      </a:pPr>
                      <a:endParaRPr lang="en-US" sz="1400" b="1" u="sng" dirty="0" smtClean="0">
                        <a:solidFill>
                          <a:schemeClr val="tx1"/>
                        </a:solidFill>
                      </a:endParaRPr>
                    </a:p>
                  </a:txBody>
                  <a:tcPr marL="103632" marR="103632" marT="50292" marB="50292">
                    <a:lnL w="12700" cap="flat" cmpd="sng" algn="ctr">
                      <a:solidFill>
                        <a:schemeClr val="tx1"/>
                      </a:solidFill>
                      <a:prstDash val="solid"/>
                      <a:round/>
                      <a:headEnd type="none" w="med" len="med"/>
                      <a:tailEnd type="none" w="med" len="med"/>
                    </a:lnL>
                  </a:tcPr>
                </a:tc>
                <a:tc hMerge="1">
                  <a:txBody>
                    <a:bodyPr/>
                    <a:lstStyle/>
                    <a:p>
                      <a:endParaRPr lang="en-US" dirty="0"/>
                    </a:p>
                  </a:txBody>
                  <a:tcPr/>
                </a:tc>
              </a:tr>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n-US" sz="1500" b="1" dirty="0" smtClean="0">
                          <a:solidFill>
                            <a:schemeClr val="tx1"/>
                          </a:solidFill>
                        </a:rPr>
                        <a:t>Teacher</a:t>
                      </a:r>
                      <a:r>
                        <a:rPr lang="en-US" sz="1500" b="1" baseline="0" dirty="0" smtClean="0">
                          <a:solidFill>
                            <a:schemeClr val="tx1"/>
                          </a:solidFill>
                        </a:rPr>
                        <a:t> /Rubric Language Response</a:t>
                      </a:r>
                      <a:endParaRPr lang="en-US" sz="1500" b="1" dirty="0" smtClean="0">
                        <a:solidFill>
                          <a:srgbClr val="00B050"/>
                        </a:solidFill>
                      </a:endParaRPr>
                    </a:p>
                  </a:txBody>
                  <a:tcPr marL="103632" marR="103632" marT="50292" marB="50292">
                    <a:lnL w="12700" cap="flat" cmpd="sng" algn="ctr">
                      <a:solidFill>
                        <a:schemeClr val="tx1"/>
                      </a:solidFill>
                      <a:prstDash val="solid"/>
                      <a:round/>
                      <a:headEnd type="none" w="med" len="med"/>
                      <a:tailEnd type="none" w="med" len="med"/>
                    </a:lnL>
                    <a:solidFill>
                      <a:schemeClr val="bg1">
                        <a:lumMod val="85000"/>
                      </a:schemeClr>
                    </a:solidFill>
                  </a:tcPr>
                </a:tc>
                <a:tc hMerge="1">
                  <a:txBody>
                    <a:bodyPr/>
                    <a:lstStyle/>
                    <a:p>
                      <a:endParaRPr lang="en-US"/>
                    </a:p>
                  </a:txBody>
                  <a:tcPr/>
                </a:tc>
              </a:tr>
              <a:tr h="1101852">
                <a:tc gridSpan="2">
                  <a:txBody>
                    <a:bodyPr/>
                    <a:lstStyle/>
                    <a:p>
                      <a:pPr marL="0" marR="0" indent="0" algn="l" defTabSz="914318" rtl="0" eaLnBrk="1" fontAlgn="auto" latinLnBrk="0" hangingPunct="1">
                        <a:lnSpc>
                          <a:spcPct val="100000"/>
                        </a:lnSpc>
                        <a:spcBef>
                          <a:spcPts val="0"/>
                        </a:spcBef>
                        <a:spcAft>
                          <a:spcPts val="0"/>
                        </a:spcAft>
                        <a:buClrTx/>
                        <a:buSzTx/>
                        <a:buFontTx/>
                        <a:buNone/>
                        <a:tabLst/>
                        <a:defRPr/>
                      </a:pPr>
                      <a:r>
                        <a:rPr lang="en-US" sz="1100" b="1" u="sng" dirty="0" smtClean="0">
                          <a:solidFill>
                            <a:schemeClr val="tx1"/>
                          </a:solidFill>
                        </a:rPr>
                        <a:t>The response</a:t>
                      </a:r>
                      <a:r>
                        <a:rPr lang="en-US" sz="1100" b="1" u="none" dirty="0" smtClean="0">
                          <a:solidFill>
                            <a:schemeClr val="tx1"/>
                          </a:solidFill>
                        </a:rPr>
                        <a:t>:</a:t>
                      </a:r>
                      <a:r>
                        <a:rPr lang="en-US" sz="1100" b="1" u="none" baseline="0" dirty="0" smtClean="0">
                          <a:solidFill>
                            <a:schemeClr val="tx1"/>
                          </a:solidFill>
                        </a:rPr>
                        <a:t>  </a:t>
                      </a:r>
                      <a:r>
                        <a:rPr lang="en-US" sz="1100" b="0" u="none" dirty="0" smtClean="0">
                          <a:solidFill>
                            <a:schemeClr val="tx1"/>
                          </a:solidFill>
                        </a:rPr>
                        <a:t>gives sufficient evidence </a:t>
                      </a:r>
                      <a:r>
                        <a:rPr lang="en-US" sz="1100" u="none" dirty="0" smtClean="0">
                          <a:solidFill>
                            <a:schemeClr val="tx1"/>
                          </a:solidFill>
                        </a:rPr>
                        <a:t>of </a:t>
                      </a:r>
                      <a:r>
                        <a:rPr lang="en-US" sz="1100" dirty="0" smtClean="0">
                          <a:solidFill>
                            <a:schemeClr val="tx1"/>
                          </a:solidFill>
                        </a:rPr>
                        <a:t>the ability to </a:t>
                      </a:r>
                      <a:r>
                        <a:rPr lang="en-US" sz="1100" b="1" dirty="0" smtClean="0">
                          <a:solidFill>
                            <a:schemeClr val="tx1"/>
                          </a:solidFill>
                        </a:rPr>
                        <a:t>locate</a:t>
                      </a:r>
                      <a:r>
                        <a:rPr lang="en-US" sz="1100" b="1" baseline="0" dirty="0" smtClean="0">
                          <a:solidFill>
                            <a:schemeClr val="tx1"/>
                          </a:solidFill>
                        </a:rPr>
                        <a:t> and select information </a:t>
                      </a:r>
                      <a:r>
                        <a:rPr lang="en-US" sz="1100" baseline="0" dirty="0" smtClean="0">
                          <a:solidFill>
                            <a:schemeClr val="tx1"/>
                          </a:solidFill>
                        </a:rPr>
                        <a:t>that shows how the author feels about skating.  The student  </a:t>
                      </a:r>
                      <a:r>
                        <a:rPr lang="en-US" sz="1100" b="1" baseline="0" dirty="0" smtClean="0">
                          <a:solidFill>
                            <a:schemeClr val="tx1"/>
                          </a:solidFill>
                        </a:rPr>
                        <a:t>interprets and integrates </a:t>
                      </a:r>
                      <a:r>
                        <a:rPr lang="en-US" sz="1100" b="1" dirty="0" smtClean="0">
                          <a:solidFill>
                            <a:schemeClr val="tx1"/>
                          </a:solidFill>
                        </a:rPr>
                        <a:t>information </a:t>
                      </a:r>
                      <a:r>
                        <a:rPr lang="en-US" sz="1100" b="0" dirty="0" smtClean="0">
                          <a:solidFill>
                            <a:schemeClr val="tx1"/>
                          </a:solidFill>
                        </a:rPr>
                        <a:t>in</a:t>
                      </a:r>
                      <a:r>
                        <a:rPr lang="en-US" sz="1100" b="0" baseline="0" dirty="0" smtClean="0">
                          <a:solidFill>
                            <a:schemeClr val="tx1"/>
                          </a:solidFill>
                        </a:rPr>
                        <a:t> order to </a:t>
                      </a:r>
                      <a:r>
                        <a:rPr lang="en-US" sz="1100" baseline="0" dirty="0" smtClean="0">
                          <a:solidFill>
                            <a:schemeClr val="tx1"/>
                          </a:solidFill>
                        </a:rPr>
                        <a:t>support their answer. Some relevant details that may show how the author feels about skating could include:</a:t>
                      </a:r>
                      <a:r>
                        <a:rPr lang="en-US" sz="1100" b="0" i="0" u="none" baseline="0" dirty="0" smtClean="0">
                          <a:solidFill>
                            <a:schemeClr val="tx1"/>
                          </a:solidFill>
                        </a:rPr>
                        <a:t> (1) it’s fun to skate down the streets, (2) she  likes to skate here and there,  (3) skating is like slipping and sliding through the air, (4) skating is as fast as flying, (5) the author likes to be going fast, (6) the author likes to be first and win races,   (7) skating makes the days great, (8)  the author likes to be on time and never late,  (9) she likes to skate with mom and dad.  Students may use other details that support his or her answer if they are explicitly from the poem </a:t>
                      </a:r>
                      <a:r>
                        <a:rPr lang="en-US" sz="1100" b="0" i="1" u="sng" baseline="0" dirty="0" smtClean="0">
                          <a:solidFill>
                            <a:schemeClr val="tx1"/>
                          </a:solidFill>
                        </a:rPr>
                        <a:t>Skating</a:t>
                      </a:r>
                      <a:r>
                        <a:rPr lang="en-US" sz="1100" b="0" i="1" u="none" baseline="0" dirty="0" smtClean="0">
                          <a:solidFill>
                            <a:schemeClr val="tx1"/>
                          </a:solidFill>
                        </a:rPr>
                        <a:t>.</a:t>
                      </a:r>
                    </a:p>
                  </a:txBody>
                  <a:tcPr marL="103632" marR="103632" marT="50292" marB="50292">
                    <a:lnL w="12700" cap="flat" cmpd="sng" algn="ctr">
                      <a:solidFill>
                        <a:schemeClr val="tx1"/>
                      </a:solidFill>
                      <a:prstDash val="solid"/>
                      <a:round/>
                      <a:headEnd type="none" w="med" len="med"/>
                      <a:tailEnd type="none" w="med" len="med"/>
                    </a:lnL>
                  </a:tcPr>
                </a:tc>
                <a:tc hMerge="1">
                  <a:txBody>
                    <a:bodyPr/>
                    <a:lstStyle/>
                    <a:p>
                      <a:endParaRPr lang="en-US" sz="1200" baseline="0" dirty="0" smtClean="0"/>
                    </a:p>
                  </a:txBody>
                  <a:tcPr marL="97536" marR="97536" marT="50292" marB="50292"/>
                </a:tc>
              </a:tr>
              <a:tr h="301752">
                <a:tc gridSpan="2">
                  <a:txBody>
                    <a:bodyPr/>
                    <a:lstStyle/>
                    <a:p>
                      <a:pPr algn="ctr"/>
                      <a:r>
                        <a:rPr lang="en-US" sz="1300" b="1" dirty="0" smtClean="0">
                          <a:solidFill>
                            <a:schemeClr val="tx1"/>
                          </a:solidFill>
                        </a:rPr>
                        <a:t>Student Language Response Examples</a:t>
                      </a:r>
                      <a:endParaRPr lang="en-US" sz="1300" b="1" dirty="0">
                        <a:solidFill>
                          <a:schemeClr val="tx1"/>
                        </a:solidFill>
                      </a:endParaRPr>
                    </a:p>
                  </a:txBody>
                  <a:tcPr marL="103632" marR="103632" marT="50292" marB="50292">
                    <a:lnL w="12700" cap="flat" cmpd="sng" algn="ctr">
                      <a:solidFill>
                        <a:schemeClr val="tx1"/>
                      </a:solidFill>
                      <a:prstDash val="solid"/>
                      <a:round/>
                      <a:headEnd type="none" w="med" len="med"/>
                      <a:tailEnd type="none" w="med" len="med"/>
                    </a:lnL>
                    <a:solidFill>
                      <a:schemeClr val="bg1">
                        <a:lumMod val="85000"/>
                      </a:schemeClr>
                    </a:solidFill>
                  </a:tcPr>
                </a:tc>
                <a:tc hMerge="1">
                  <a:txBody>
                    <a:bodyPr/>
                    <a:lstStyle/>
                    <a:p>
                      <a:endParaRPr lang="en-US" sz="1000" dirty="0"/>
                    </a:p>
                  </a:txBody>
                  <a:tcPr/>
                </a:tc>
              </a:tr>
              <a:tr h="946767">
                <a:tc>
                  <a:txBody>
                    <a:bodyPr/>
                    <a:lstStyle/>
                    <a:p>
                      <a:pPr algn="ctr"/>
                      <a:r>
                        <a:rPr lang="en-US" sz="2000" b="1" dirty="0" smtClean="0">
                          <a:solidFill>
                            <a:schemeClr val="tx1"/>
                          </a:solidFill>
                        </a:rPr>
                        <a:t>2</a:t>
                      </a:r>
                      <a:endParaRPr lang="en-US" sz="2000" b="1" dirty="0">
                        <a:solidFill>
                          <a:schemeClr val="tx1"/>
                        </a:solidFill>
                      </a:endParaRPr>
                    </a:p>
                  </a:txBody>
                  <a:tcPr marL="103632" marR="103632" marT="50292" marB="50292" anchor="ctr">
                    <a:lnL w="12700" cap="flat" cmpd="sng" algn="ctr">
                      <a:solidFill>
                        <a:schemeClr val="tx1"/>
                      </a:solidFill>
                      <a:prstDash val="solid"/>
                      <a:round/>
                      <a:headEnd type="none" w="med" len="med"/>
                      <a:tailEnd type="none" w="med" len="med"/>
                    </a:lnL>
                  </a:tcPr>
                </a:tc>
                <a:tc>
                  <a:txBody>
                    <a:bodyPr/>
                    <a:lstStyle/>
                    <a:p>
                      <a:r>
                        <a:rPr lang="en-US" sz="1100" b="0" i="1" baseline="0" dirty="0" smtClean="0">
                          <a:solidFill>
                            <a:schemeClr val="tx1"/>
                          </a:solidFill>
                        </a:rPr>
                        <a:t>Student supports the prompt with sufficient relevant details from the poem </a:t>
                      </a:r>
                      <a:r>
                        <a:rPr lang="en-US" sz="1100" b="0" i="1" u="none" baseline="0" dirty="0" smtClean="0">
                          <a:solidFill>
                            <a:schemeClr val="tx1"/>
                          </a:solidFill>
                        </a:rPr>
                        <a:t>to explain how the author describes skating.</a:t>
                      </a:r>
                    </a:p>
                    <a:p>
                      <a:r>
                        <a:rPr lang="en-US" sz="1100" b="0" i="0" u="none" baseline="0" dirty="0" smtClean="0">
                          <a:solidFill>
                            <a:schemeClr val="tx1"/>
                          </a:solidFill>
                        </a:rPr>
                        <a:t>The author most likely loves to skate.  I can tell when I am reading the poem because of what the author says about skating.  She likes to skate down the street because its like sliding and flying in the air.  The author likes to move quickly and not go slow.  She says that a lot about moving fast.  This helps her win races and be first.  Going slow makes her frown.  I also know how the author feels about skating because she says skating makes the days great.  She likes to skate with her mom and dad too which shows she loves it.</a:t>
                      </a:r>
                    </a:p>
                  </a:txBody>
                  <a:tcPr marL="103632" marR="103632" marT="50292" marB="50292"/>
                </a:tc>
              </a:tr>
              <a:tr h="771144">
                <a:tc>
                  <a:txBody>
                    <a:bodyPr/>
                    <a:lstStyle/>
                    <a:p>
                      <a:pPr algn="ctr"/>
                      <a:r>
                        <a:rPr lang="en-US" sz="2000" b="1" dirty="0" smtClean="0">
                          <a:solidFill>
                            <a:schemeClr val="tx1"/>
                          </a:solidFill>
                        </a:rPr>
                        <a:t>1</a:t>
                      </a:r>
                      <a:endParaRPr lang="en-US" sz="2000" b="1" dirty="0">
                        <a:solidFill>
                          <a:schemeClr val="tx1"/>
                        </a:solidFill>
                      </a:endParaRPr>
                    </a:p>
                  </a:txBody>
                  <a:tcPr marL="103632" marR="103632" marT="50292" marB="50292" anchor="ctr">
                    <a:lnL w="12700" cap="flat" cmpd="sng" algn="ctr">
                      <a:solidFill>
                        <a:schemeClr val="tx1"/>
                      </a:solidFill>
                      <a:prstDash val="solid"/>
                      <a:round/>
                      <a:headEnd type="none" w="med" len="med"/>
                      <a:tailEnd type="none" w="med" len="med"/>
                    </a:lnL>
                  </a:tcPr>
                </a:tc>
                <a:tc>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n-US" sz="1100" b="0" i="1" dirty="0" smtClean="0">
                          <a:solidFill>
                            <a:schemeClr val="tx1"/>
                          </a:solidFill>
                        </a:rPr>
                        <a:t>Student supports the prompt with minimal or vague relevant details from the poem to explain how the author describes skating</a:t>
                      </a:r>
                      <a:r>
                        <a:rPr lang="en-US" sz="1100" b="0" i="1" baseline="0" dirty="0" smtClean="0">
                          <a:solidFill>
                            <a:schemeClr val="tx1"/>
                          </a:solidFill>
                        </a:rPr>
                        <a:t> but also adds extraneous information.</a:t>
                      </a:r>
                      <a:endParaRPr lang="en-US" sz="1100" b="0" i="1" dirty="0" smtClean="0">
                        <a:solidFill>
                          <a:schemeClr val="tx1"/>
                        </a:solidFill>
                      </a:endParaRPr>
                    </a:p>
                    <a:p>
                      <a:pPr marL="0" marR="0" indent="0" algn="l" defTabSz="1018809" rtl="0" eaLnBrk="1" fontAlgn="auto" latinLnBrk="0" hangingPunct="1">
                        <a:lnSpc>
                          <a:spcPct val="100000"/>
                        </a:lnSpc>
                        <a:spcBef>
                          <a:spcPts val="0"/>
                        </a:spcBef>
                        <a:spcAft>
                          <a:spcPts val="0"/>
                        </a:spcAft>
                        <a:buClrTx/>
                        <a:buSzTx/>
                        <a:buFontTx/>
                        <a:buNone/>
                        <a:tabLst/>
                        <a:defRPr/>
                      </a:pPr>
                      <a:r>
                        <a:rPr lang="en-US" sz="1100" b="0" i="0" baseline="0" dirty="0" smtClean="0">
                          <a:solidFill>
                            <a:schemeClr val="tx1"/>
                          </a:solidFill>
                        </a:rPr>
                        <a:t>The author really likes to skate.  She skates down the street and it makes her happy.  At school she wins races on her skates which she really likes.  I think skating is fun too.  If I had skates like that I would go really fast too.  I wish I did.</a:t>
                      </a:r>
                      <a:endParaRPr lang="en-US" sz="1100" b="0" i="0" dirty="0" smtClean="0">
                        <a:solidFill>
                          <a:schemeClr val="tx1"/>
                        </a:solidFill>
                      </a:endParaRPr>
                    </a:p>
                  </a:txBody>
                  <a:tcPr marL="103632" marR="103632" marT="50292" marB="50292"/>
                </a:tc>
              </a:tr>
              <a:tr h="472440">
                <a:tc>
                  <a:txBody>
                    <a:bodyPr/>
                    <a:lstStyle/>
                    <a:p>
                      <a:pPr algn="ctr"/>
                      <a:r>
                        <a:rPr lang="en-US" sz="2000" b="1" dirty="0" smtClean="0">
                          <a:solidFill>
                            <a:schemeClr val="tx1"/>
                          </a:solidFill>
                        </a:rPr>
                        <a:t>0</a:t>
                      </a:r>
                      <a:endParaRPr lang="en-US" sz="2000" b="1" dirty="0">
                        <a:solidFill>
                          <a:schemeClr val="tx1"/>
                        </a:solidFill>
                      </a:endParaRPr>
                    </a:p>
                  </a:txBody>
                  <a:tcPr marL="103632" marR="103632" marT="50292" marB="50292" anchor="ctr">
                    <a:lnL w="12700" cap="flat" cmpd="sng" algn="ctr">
                      <a:solidFill>
                        <a:schemeClr val="tx1"/>
                      </a:solidFill>
                      <a:prstDash val="solid"/>
                      <a:round/>
                      <a:headEnd type="none" w="med" len="med"/>
                      <a:tailEnd type="none" w="med" len="med"/>
                    </a:lnL>
                  </a:tcPr>
                </a:tc>
                <a:tc>
                  <a:txBody>
                    <a:bodyPr/>
                    <a:lstStyle/>
                    <a:p>
                      <a:r>
                        <a:rPr lang="en-US" sz="1000" i="1" baseline="0" dirty="0" smtClean="0">
                          <a:solidFill>
                            <a:schemeClr val="tx1"/>
                          </a:solidFill>
                        </a:rPr>
                        <a:t>Student does not answer the prompt.</a:t>
                      </a:r>
                    </a:p>
                    <a:p>
                      <a:r>
                        <a:rPr lang="en-US" sz="1000" i="0" baseline="0" dirty="0" smtClean="0">
                          <a:solidFill>
                            <a:schemeClr val="tx1"/>
                          </a:solidFill>
                        </a:rPr>
                        <a:t>Skating is fun for me and you and everyone.</a:t>
                      </a:r>
                    </a:p>
                  </a:txBody>
                  <a:tcPr marL="103632" marR="103632" marT="50292" marB="50292"/>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626108663"/>
              </p:ext>
            </p:extLst>
          </p:nvPr>
        </p:nvGraphicFramePr>
        <p:xfrm>
          <a:off x="5181600" y="7620000"/>
          <a:ext cx="2057400" cy="381000"/>
        </p:xfrm>
        <a:graphic>
          <a:graphicData uri="http://schemas.openxmlformats.org/drawingml/2006/table">
            <a:tbl>
              <a:tblPr firstRow="1" firstCol="1" bandRow="1"/>
              <a:tblGrid>
                <a:gridCol w="2057400"/>
              </a:tblGrid>
              <a:tr h="0">
                <a:tc>
                  <a:txBody>
                    <a:bodyPr/>
                    <a:lstStyle/>
                    <a:p>
                      <a:pPr marL="0" marR="0" algn="ctr">
                        <a:lnSpc>
                          <a:spcPct val="100000"/>
                        </a:lnSpc>
                        <a:spcBef>
                          <a:spcPts val="0"/>
                        </a:spcBef>
                        <a:spcAft>
                          <a:spcPts val="0"/>
                        </a:spcAft>
                      </a:pPr>
                      <a:r>
                        <a:rPr lang="en-US" sz="800" b="1" dirty="0" smtClean="0">
                          <a:solidFill>
                            <a:srgbClr val="000000"/>
                          </a:solidFill>
                          <a:effectLst/>
                          <a:latin typeface="Calibri"/>
                          <a:ea typeface="Times New Roman"/>
                          <a:cs typeface="Times New Roman"/>
                        </a:rPr>
                        <a:t>Toward RL.2.6 DOK </a:t>
                      </a:r>
                      <a:r>
                        <a:rPr lang="en-US" sz="800" b="1" dirty="0">
                          <a:solidFill>
                            <a:srgbClr val="000000"/>
                          </a:solidFill>
                          <a:effectLst/>
                          <a:latin typeface="Calibri"/>
                          <a:ea typeface="Times New Roman"/>
                          <a:cs typeface="Times New Roman"/>
                        </a:rPr>
                        <a:t>3 - APx</a:t>
                      </a:r>
                      <a:endParaRPr lang="en-US" sz="800" dirty="0">
                        <a:effectLst/>
                        <a:latin typeface="Calibri"/>
                        <a:ea typeface="Calibri"/>
                        <a:cs typeface="Times New Roman"/>
                      </a:endParaRPr>
                    </a:p>
                  </a:txBody>
                  <a:tcPr marL="34376" marR="3437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6E3BC"/>
                    </a:solidFill>
                  </a:tcPr>
                </a:tc>
              </a:tr>
              <a:tr h="259080">
                <a:tc>
                  <a:txBody>
                    <a:bodyPr/>
                    <a:lstStyle/>
                    <a:p>
                      <a:pPr marL="0" marR="0" algn="l">
                        <a:lnSpc>
                          <a:spcPct val="100000"/>
                        </a:lnSpc>
                        <a:spcBef>
                          <a:spcPts val="0"/>
                        </a:spcBef>
                        <a:spcAft>
                          <a:spcPts val="0"/>
                        </a:spcAft>
                      </a:pPr>
                      <a:r>
                        <a:rPr lang="en-US" sz="800" b="1" dirty="0">
                          <a:effectLst/>
                          <a:latin typeface="Calibri"/>
                          <a:ea typeface="Calibri"/>
                          <a:cs typeface="Times New Roman"/>
                        </a:rPr>
                        <a:t>Recognizes different points of views of different characters by their text dialogue. </a:t>
                      </a:r>
                      <a:endParaRPr lang="en-US" sz="800" b="1" dirty="0" smtClean="0">
                        <a:effectLst/>
                        <a:latin typeface="Calibri"/>
                        <a:ea typeface="Calibri"/>
                        <a:cs typeface="Times New Roman"/>
                      </a:endParaRPr>
                    </a:p>
                  </a:txBody>
                  <a:tcPr marL="34376" marR="343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Tree>
    <p:extLst>
      <p:ext uri="{BB962C8B-B14F-4D97-AF65-F5344CB8AC3E}">
        <p14:creationId xmlns:p14="http://schemas.microsoft.com/office/powerpoint/2010/main" val="33475242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744855" y="2394138"/>
            <a:ext cx="207480" cy="4085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1881" tIns="50941" rIns="101881" bIns="50941" numCol="1" anchor="ctr" anchorCtr="0" compatLnSpc="1">
            <a:prstTxWarp prst="textNoShape">
              <a:avLst/>
            </a:prstTxWarp>
            <a:spAutoFit/>
          </a:bodyPr>
          <a:lstStyle/>
          <a:p>
            <a:pPr fontAlgn="base">
              <a:spcBef>
                <a:spcPct val="0"/>
              </a:spcBef>
              <a:spcAft>
                <a:spcPct val="0"/>
              </a:spcAft>
            </a:pPr>
            <a:endParaRPr lang="en-US" altLang="en-US" dirty="0">
              <a:latin typeface="Arial" pitchFamily="34" charset="0"/>
              <a:cs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407339526"/>
              </p:ext>
            </p:extLst>
          </p:nvPr>
        </p:nvGraphicFramePr>
        <p:xfrm>
          <a:off x="604521" y="700895"/>
          <a:ext cx="6822440" cy="7720584"/>
        </p:xfrm>
        <a:graphic>
          <a:graphicData uri="http://schemas.openxmlformats.org/drawingml/2006/table">
            <a:tbl>
              <a:tblPr firstRow="1" firstCol="1" bandRow="1"/>
              <a:tblGrid>
                <a:gridCol w="528954"/>
                <a:gridCol w="6293486"/>
              </a:tblGrid>
              <a:tr h="594505">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000" b="0" i="1" dirty="0" smtClean="0">
                          <a:effectLst/>
                        </a:rPr>
                        <a:t>A Note about constructed responses:  Constructed response answers are not written “in stone.”  There is no perfect way a student should respond.  Look for the general intent of the prompt and student response and follow the rubric below as much as possible. Use your best judgment.  Unlike DOK-1 questions where there is one right and wrong answer, constructed responses are more difficult to assess.  Overall consistency of intent based on most of your student responses can guide you. </a:t>
                      </a:r>
                    </a:p>
                  </a:txBody>
                  <a:tcPr marL="55249" marR="5524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en-US"/>
                    </a:p>
                  </a:txBody>
                  <a:tcPr/>
                </a:tc>
              </a:tr>
              <a:tr h="365905">
                <a:tc gridSpan="2">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700" b="1" dirty="0" smtClean="0">
                          <a:effectLst>
                            <a:outerShdw blurRad="38100" dist="38100" dir="2700000" algn="tl">
                              <a:srgbClr val="000000">
                                <a:alpha val="43137"/>
                              </a:srgbClr>
                            </a:outerShdw>
                          </a:effectLst>
                        </a:rPr>
                        <a:t>Quarter 4 Pre-Assessment </a:t>
                      </a:r>
                      <a:r>
                        <a:rPr lang="en-US" sz="1700" b="1" u="sng" dirty="0" smtClean="0">
                          <a:effectLst>
                            <a:outerShdw blurRad="38100" dist="38100" dir="2700000" algn="tl">
                              <a:srgbClr val="000000">
                                <a:alpha val="43137"/>
                              </a:srgbClr>
                            </a:outerShdw>
                          </a:effectLst>
                        </a:rPr>
                        <a:t>Constructed Response</a:t>
                      </a:r>
                      <a:r>
                        <a:rPr lang="en-US" sz="1700" b="1" dirty="0" smtClean="0">
                          <a:effectLst>
                            <a:outerShdw blurRad="38100" dist="38100" dir="2700000" algn="tl">
                              <a:srgbClr val="000000">
                                <a:alpha val="43137"/>
                              </a:srgbClr>
                            </a:outerShdw>
                          </a:effectLst>
                        </a:rPr>
                        <a:t> Answer Key</a:t>
                      </a:r>
                    </a:p>
                  </a:txBody>
                  <a:tcPr marL="55249" marR="55249"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34696">
                <a:tc gridSpan="2">
                  <a:txBody>
                    <a:bodyPr/>
                    <a:lstStyle/>
                    <a:p>
                      <a:pPr marL="0" marR="0" algn="l">
                        <a:lnSpc>
                          <a:spcPct val="100000"/>
                        </a:lnSpc>
                        <a:spcBef>
                          <a:spcPts val="0"/>
                        </a:spcBef>
                        <a:spcAft>
                          <a:spcPts val="0"/>
                        </a:spcAft>
                      </a:pPr>
                      <a:r>
                        <a:rPr lang="en-US" sz="1500" b="1" kern="1200" dirty="0">
                          <a:solidFill>
                            <a:srgbClr val="000000"/>
                          </a:solidFill>
                          <a:effectLst/>
                          <a:latin typeface="+mn-lt"/>
                          <a:ea typeface="Times New Roman"/>
                          <a:cs typeface="Times New Roman"/>
                        </a:rPr>
                        <a:t>Standard </a:t>
                      </a:r>
                      <a:r>
                        <a:rPr lang="en-US" sz="1500" b="1" kern="1200" dirty="0" smtClean="0">
                          <a:solidFill>
                            <a:srgbClr val="000000"/>
                          </a:solidFill>
                          <a:effectLst/>
                          <a:latin typeface="+mn-lt"/>
                          <a:ea typeface="Times New Roman"/>
                          <a:cs typeface="Times New Roman"/>
                        </a:rPr>
                        <a:t>RL.2.9:</a:t>
                      </a:r>
                      <a:r>
                        <a:rPr lang="en-US" sz="1500" b="1" u="none" kern="1200" baseline="0" dirty="0" smtClean="0">
                          <a:solidFill>
                            <a:srgbClr val="000000"/>
                          </a:solidFill>
                          <a:effectLst/>
                          <a:latin typeface="+mn-lt"/>
                          <a:ea typeface="Times New Roman"/>
                          <a:cs typeface="Times New Roman"/>
                        </a:rPr>
                        <a:t>   3-</a:t>
                      </a:r>
                      <a:r>
                        <a:rPr lang="en-US" sz="1500" b="1" u="none" kern="1200" dirty="0" smtClean="0">
                          <a:solidFill>
                            <a:srgbClr val="000000"/>
                          </a:solidFill>
                          <a:effectLst/>
                          <a:latin typeface="+mn-lt"/>
                          <a:ea typeface="Times New Roman"/>
                          <a:cs typeface="Times New Roman"/>
                        </a:rPr>
                        <a:t> </a:t>
                      </a:r>
                      <a:r>
                        <a:rPr lang="en-US" sz="1500" b="1" u="none" kern="1200" dirty="0">
                          <a:solidFill>
                            <a:srgbClr val="000000"/>
                          </a:solidFill>
                          <a:effectLst/>
                          <a:latin typeface="+mn-lt"/>
                          <a:ea typeface="Times New Roman"/>
                          <a:cs typeface="Times New Roman"/>
                        </a:rPr>
                        <a:t>Point </a:t>
                      </a:r>
                      <a:r>
                        <a:rPr lang="en-US" sz="1500" b="1" u="sng" kern="1200" dirty="0">
                          <a:solidFill>
                            <a:srgbClr val="000000"/>
                          </a:solidFill>
                          <a:effectLst/>
                          <a:latin typeface="+mn-lt"/>
                          <a:ea typeface="Times New Roman"/>
                          <a:cs typeface="Times New Roman"/>
                        </a:rPr>
                        <a:t>Reading Constructed</a:t>
                      </a:r>
                      <a:r>
                        <a:rPr lang="en-US" sz="1500" b="1" u="none" kern="1200" dirty="0">
                          <a:solidFill>
                            <a:srgbClr val="000000"/>
                          </a:solidFill>
                          <a:effectLst/>
                          <a:latin typeface="+mn-lt"/>
                          <a:ea typeface="Times New Roman"/>
                          <a:cs typeface="Times New Roman"/>
                        </a:rPr>
                        <a:t> </a:t>
                      </a:r>
                      <a:r>
                        <a:rPr lang="en-US" sz="1500" b="1" kern="1200" dirty="0">
                          <a:solidFill>
                            <a:srgbClr val="000000"/>
                          </a:solidFill>
                          <a:effectLst/>
                          <a:latin typeface="+mn-lt"/>
                          <a:ea typeface="Times New Roman"/>
                          <a:cs typeface="Times New Roman"/>
                        </a:rPr>
                        <a:t>Response Rubric</a:t>
                      </a:r>
                      <a:endParaRPr lang="en-US" sz="1500" dirty="0">
                        <a:effectLst/>
                        <a:latin typeface="+mn-lt"/>
                        <a:ea typeface="Times New Roman"/>
                      </a:endParaRPr>
                    </a:p>
                  </a:txBody>
                  <a:tcPr marL="55249" marR="55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800" dirty="0">
                        <a:effectLst/>
                        <a:latin typeface="Calibri"/>
                        <a:ea typeface="Times New Roman"/>
                      </a:endParaRPr>
                    </a:p>
                  </a:txBody>
                  <a:tcPr marL="48749" marR="48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7040">
                <a:tc gridSpan="2">
                  <a:txBody>
                    <a:bodyPr/>
                    <a:lstStyle/>
                    <a:p>
                      <a:pPr lvl="0" algn="l">
                        <a:defRPr sz="1800" b="0" i="0"/>
                      </a:pPr>
                      <a:endParaRPr lang="en-US" sz="1500" b="1" kern="1200" dirty="0" smtClean="0">
                        <a:solidFill>
                          <a:srgbClr val="000000"/>
                        </a:solidFill>
                        <a:effectLst/>
                        <a:latin typeface="+mn-lt"/>
                        <a:ea typeface="Times New Roman"/>
                        <a:cs typeface="Arial"/>
                      </a:endParaRPr>
                    </a:p>
                    <a:p>
                      <a:pPr lvl="0" algn="l">
                        <a:defRPr sz="1800" b="0" i="0"/>
                      </a:pPr>
                      <a:r>
                        <a:rPr lang="en-US" sz="1500" b="1" kern="1200" dirty="0" smtClean="0">
                          <a:solidFill>
                            <a:srgbClr val="000000"/>
                          </a:solidFill>
                          <a:effectLst/>
                          <a:latin typeface="+mn-lt"/>
                          <a:ea typeface="Times New Roman"/>
                          <a:cs typeface="Arial"/>
                        </a:rPr>
                        <a:t>Question #8 prompt:</a:t>
                      </a:r>
                      <a:r>
                        <a:rPr lang="en-US" sz="1500" b="1" kern="1200" baseline="0" dirty="0" smtClean="0">
                          <a:solidFill>
                            <a:srgbClr val="000000"/>
                          </a:solidFill>
                          <a:effectLst/>
                          <a:latin typeface="+mn-lt"/>
                          <a:ea typeface="Times New Roman"/>
                          <a:cs typeface="Arial"/>
                        </a:rPr>
                        <a:t>  How are the characters in </a:t>
                      </a:r>
                      <a:r>
                        <a:rPr lang="en-US" sz="1500" b="1" i="1" u="sng" kern="1200" baseline="0" dirty="0" smtClean="0">
                          <a:solidFill>
                            <a:srgbClr val="000000"/>
                          </a:solidFill>
                          <a:effectLst/>
                          <a:latin typeface="+mn-lt"/>
                          <a:ea typeface="Times New Roman"/>
                          <a:cs typeface="Arial"/>
                        </a:rPr>
                        <a:t>Lucy’s Skates</a:t>
                      </a:r>
                      <a:r>
                        <a:rPr lang="en-US" sz="1500" b="1" i="1" u="none" kern="1200" baseline="0" dirty="0" smtClean="0">
                          <a:solidFill>
                            <a:srgbClr val="000000"/>
                          </a:solidFill>
                          <a:effectLst/>
                          <a:latin typeface="+mn-lt"/>
                          <a:ea typeface="Times New Roman"/>
                          <a:cs typeface="Arial"/>
                        </a:rPr>
                        <a:t> </a:t>
                      </a:r>
                      <a:r>
                        <a:rPr lang="en-US" sz="1500" b="1" kern="1200" baseline="0" dirty="0" smtClean="0">
                          <a:solidFill>
                            <a:srgbClr val="000000"/>
                          </a:solidFill>
                          <a:effectLst/>
                          <a:latin typeface="+mn-lt"/>
                          <a:ea typeface="Times New Roman"/>
                          <a:cs typeface="Arial"/>
                        </a:rPr>
                        <a:t>and </a:t>
                      </a:r>
                      <a:r>
                        <a:rPr lang="en-US" sz="1500" b="1" i="1" u="sng" kern="1200" baseline="0" dirty="0" smtClean="0">
                          <a:solidFill>
                            <a:srgbClr val="000000"/>
                          </a:solidFill>
                          <a:effectLst/>
                          <a:latin typeface="+mn-lt"/>
                          <a:ea typeface="Times New Roman"/>
                          <a:cs typeface="Arial"/>
                        </a:rPr>
                        <a:t>Skating</a:t>
                      </a:r>
                      <a:r>
                        <a:rPr lang="en-US" sz="1500" b="1" kern="1200" baseline="0" dirty="0" smtClean="0">
                          <a:solidFill>
                            <a:srgbClr val="000000"/>
                          </a:solidFill>
                          <a:effectLst/>
                          <a:latin typeface="+mn-lt"/>
                          <a:ea typeface="Times New Roman"/>
                          <a:cs typeface="Arial"/>
                        </a:rPr>
                        <a:t> different?  How are they the same? Use details and examples from both texts to support your answer.</a:t>
                      </a:r>
                    </a:p>
                    <a:p>
                      <a:pPr lvl="0" algn="l">
                        <a:defRPr sz="1800" b="0" i="0"/>
                      </a:pPr>
                      <a:endParaRPr lang="en-US" sz="1500" b="1" kern="1200" dirty="0" smtClean="0">
                        <a:solidFill>
                          <a:srgbClr val="000000"/>
                        </a:solidFill>
                        <a:effectLst/>
                        <a:latin typeface="+mn-lt"/>
                        <a:ea typeface="Times New Roman"/>
                        <a:cs typeface="Arial"/>
                      </a:endParaRPr>
                    </a:p>
                  </a:txBody>
                  <a:tcPr marL="55249" marR="55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l">
                        <a:spcBef>
                          <a:spcPts val="0"/>
                        </a:spcBef>
                        <a:spcAft>
                          <a:spcPts val="0"/>
                        </a:spcAft>
                      </a:pPr>
                      <a:endParaRPr lang="en-US" sz="800" dirty="0">
                        <a:effectLst/>
                        <a:latin typeface="Calibri"/>
                        <a:ea typeface="Times New Roman"/>
                      </a:endParaRPr>
                    </a:p>
                  </a:txBody>
                  <a:tcPr marL="48749" marR="48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93803">
                <a:tc gridSpan="2">
                  <a:txBody>
                    <a:bodyPr/>
                    <a:lstStyle/>
                    <a:p>
                      <a:pPr lvl="0" algn="l">
                        <a:defRPr sz="1800" b="0" i="0"/>
                      </a:pPr>
                      <a:r>
                        <a:rPr lang="en-US" sz="1000" b="1" baseline="0" dirty="0" smtClean="0"/>
                        <a:t>The response:  </a:t>
                      </a:r>
                      <a:r>
                        <a:rPr lang="en-US" sz="1000" b="0" i="0" baseline="0" dirty="0" smtClean="0"/>
                        <a:t>gives sufficient evidence that the student  can explain how both texts are different and the same.  The student must first state in general how the two texts differ and then provide evidence to support the statement.  </a:t>
                      </a:r>
                    </a:p>
                    <a:p>
                      <a:pPr lvl="0" algn="l">
                        <a:defRPr sz="1800" b="0" i="0"/>
                      </a:pPr>
                      <a:r>
                        <a:rPr lang="en-US" sz="1000" b="1" i="0" baseline="0" dirty="0" smtClean="0"/>
                        <a:t>A generalized “different and same” statement </a:t>
                      </a:r>
                      <a:r>
                        <a:rPr lang="en-US" sz="1000" b="0" i="0" baseline="0" dirty="0" smtClean="0"/>
                        <a:t>should include in some form that </a:t>
                      </a:r>
                      <a:r>
                        <a:rPr lang="en-US" sz="1000" b="1" i="1" u="sng" baseline="0" dirty="0" smtClean="0"/>
                        <a:t>Lucy’s Skates</a:t>
                      </a:r>
                      <a:r>
                        <a:rPr lang="en-US" sz="1000" b="1" i="1" u="none" baseline="0" dirty="0" smtClean="0"/>
                        <a:t> </a:t>
                      </a:r>
                      <a:r>
                        <a:rPr lang="en-US" sz="1000" b="0" i="0" baseline="0" dirty="0" smtClean="0"/>
                        <a:t>are about a girl wanting to learn to skate, while </a:t>
                      </a:r>
                      <a:r>
                        <a:rPr lang="en-US" sz="1000" b="1" i="1" u="sng" baseline="0" dirty="0" smtClean="0"/>
                        <a:t>Skating</a:t>
                      </a:r>
                      <a:r>
                        <a:rPr lang="en-US" sz="1000" b="0" i="0" baseline="0" dirty="0" smtClean="0"/>
                        <a:t> is about a child who can already skate well, however both children like skating (similarity).</a:t>
                      </a:r>
                    </a:p>
                    <a:p>
                      <a:pPr lvl="0" algn="l">
                        <a:defRPr sz="1800" b="0" i="0"/>
                      </a:pPr>
                      <a:r>
                        <a:rPr lang="en-US" sz="1000" i="0" baseline="0" dirty="0" smtClean="0"/>
                        <a:t>In order to find this evidence students must compare both the story and the poem and then support their answer using examples and details from both.   </a:t>
                      </a:r>
                    </a:p>
                    <a:p>
                      <a:pPr lvl="0" algn="l">
                        <a:defRPr sz="1800" b="0" i="0"/>
                      </a:pPr>
                      <a:r>
                        <a:rPr lang="en-US" sz="1000" b="1" i="0" baseline="0" dirty="0" smtClean="0"/>
                        <a:t>Sufficient Evidence (details) </a:t>
                      </a:r>
                      <a:r>
                        <a:rPr lang="en-US" sz="1000" i="0" baseline="0" dirty="0" smtClean="0"/>
                        <a:t>evidence from the story  </a:t>
                      </a:r>
                      <a:r>
                        <a:rPr lang="en-US" sz="1000" b="1" i="1" u="sng" baseline="0" dirty="0" smtClean="0"/>
                        <a:t>Lucy’s Skates</a:t>
                      </a:r>
                      <a:r>
                        <a:rPr lang="en-US" sz="1000" b="1" i="1" u="none" baseline="0" dirty="0" smtClean="0"/>
                        <a:t> </a:t>
                      </a:r>
                      <a:r>
                        <a:rPr lang="en-US" sz="1000" b="0" i="0" u="none" baseline="0" dirty="0" smtClean="0"/>
                        <a:t>to show that this is about a child who wants to learn to skate could include: (1) Lucy didn’t know how to roller skate, (2) she got a new pair of skates for her last birthday, (3) three months later she still doesn’t know how to skate., (4)  her mom and dad are too busy to teach her,  (4) her brother already knows how to skate and doesn’t want to teach her and  (5) None of her friends at school had skates.  </a:t>
                      </a:r>
                    </a:p>
                    <a:p>
                      <a:pPr lvl="0" algn="l">
                        <a:defRPr sz="1800" b="0" i="0"/>
                      </a:pPr>
                      <a:r>
                        <a:rPr lang="en-US" sz="1000" b="1" i="0" u="none" baseline="0" dirty="0" smtClean="0"/>
                        <a:t>Sufficient evidence (details) f</a:t>
                      </a:r>
                      <a:r>
                        <a:rPr lang="en-US" sz="1000" b="0" i="0" u="none" baseline="0" dirty="0" smtClean="0"/>
                        <a:t>rom the poem, </a:t>
                      </a:r>
                      <a:r>
                        <a:rPr lang="en-US" sz="1000" b="1" i="0" u="sng" baseline="0" dirty="0" smtClean="0"/>
                        <a:t>Skating</a:t>
                      </a:r>
                      <a:r>
                        <a:rPr lang="en-US" sz="1000" b="0" i="0" u="none" baseline="0" dirty="0" smtClean="0"/>
                        <a:t>,  to show that this is about a child who can skate well could include:                  </a:t>
                      </a:r>
                      <a:r>
                        <a:rPr lang="en-US" sz="1000" b="0" i="0" u="none" baseline="0" dirty="0" smtClean="0">
                          <a:solidFill>
                            <a:schemeClr val="tx1"/>
                          </a:solidFill>
                        </a:rPr>
                        <a:t>(1) she skates down the street, ( 2) here and there,  (3) skating is like sliding through the air, (4) skating is like flying, (5) she skates fast, (6)  skating makes her days happy (9) skating helps to be where she needs to be on time, (10) she skates better than others, (10) and skates at home with her mom and dad.</a:t>
                      </a:r>
                    </a:p>
                    <a:p>
                      <a:pPr lvl="0" algn="l">
                        <a:defRPr sz="1800" b="0" i="0"/>
                      </a:pPr>
                      <a:r>
                        <a:rPr lang="en-US" sz="1000" b="1" dirty="0" smtClean="0"/>
                        <a:t>Specific</a:t>
                      </a:r>
                      <a:r>
                        <a:rPr lang="en-US" sz="1000" b="1" baseline="0" dirty="0" smtClean="0"/>
                        <a:t> </a:t>
                      </a:r>
                      <a:r>
                        <a:rPr lang="en-US" sz="1000" b="1" dirty="0" smtClean="0"/>
                        <a:t>i</a:t>
                      </a:r>
                      <a:r>
                        <a:rPr lang="en-US" sz="1000" b="1" dirty="0" smtClean="0">
                          <a:uFill>
                            <a:solidFill/>
                          </a:uFill>
                        </a:rPr>
                        <a:t>dentifications</a:t>
                      </a:r>
                      <a:r>
                        <a:rPr lang="en-US" sz="1000" b="0" baseline="0" dirty="0" smtClean="0">
                          <a:uFill>
                            <a:solidFill/>
                          </a:uFill>
                        </a:rPr>
                        <a:t> </a:t>
                      </a:r>
                      <a:r>
                        <a:rPr lang="en-US" sz="1000" b="1" dirty="0" smtClean="0"/>
                        <a:t>Full Support</a:t>
                      </a:r>
                      <a:r>
                        <a:rPr lang="en-US" sz="1000" b="1" baseline="0" dirty="0" smtClean="0"/>
                        <a:t> (other details):</a:t>
                      </a:r>
                      <a:endParaRPr lang="en-US" sz="1000" b="0" i="0" u="none" baseline="0" dirty="0" smtClean="0">
                        <a:solidFill>
                          <a:schemeClr val="tx1"/>
                        </a:solidFill>
                      </a:endParaRPr>
                    </a:p>
                  </a:txBody>
                  <a:tcPr marL="55249" marR="55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l">
                        <a:spcBef>
                          <a:spcPts val="0"/>
                        </a:spcBef>
                        <a:spcAft>
                          <a:spcPts val="0"/>
                        </a:spcAft>
                      </a:pPr>
                      <a:endParaRPr lang="en-US" sz="800" dirty="0">
                        <a:effectLst/>
                        <a:latin typeface="Calibri"/>
                        <a:ea typeface="Times New Roman"/>
                      </a:endParaRPr>
                    </a:p>
                  </a:txBody>
                  <a:tcPr marL="48749" marR="48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5800">
                <a:tc>
                  <a:txBody>
                    <a:bodyPr/>
                    <a:lstStyle/>
                    <a:p>
                      <a:pPr marL="0" marR="0" algn="ctr">
                        <a:lnSpc>
                          <a:spcPct val="100000"/>
                        </a:lnSpc>
                        <a:spcBef>
                          <a:spcPts val="0"/>
                        </a:spcBef>
                        <a:spcAft>
                          <a:spcPts val="0"/>
                        </a:spcAft>
                      </a:pPr>
                      <a:r>
                        <a:rPr lang="en-US" sz="2600" b="1" dirty="0" smtClean="0">
                          <a:effectLst/>
                          <a:latin typeface="+mn-lt"/>
                          <a:ea typeface="Calibri"/>
                          <a:cs typeface="Times New Roman"/>
                        </a:rPr>
                        <a:t>3</a:t>
                      </a:r>
                      <a:endParaRPr lang="en-US" sz="2600" b="1" dirty="0">
                        <a:effectLst/>
                        <a:latin typeface="+mn-lt"/>
                        <a:ea typeface="Calibri"/>
                        <a:cs typeface="Times New Roman"/>
                      </a:endParaRPr>
                    </a:p>
                  </a:txBody>
                  <a:tcPr marL="55249" marR="552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lgn="l">
                        <a:defRPr sz="1800" b="0" i="0"/>
                      </a:pPr>
                      <a:r>
                        <a:rPr lang="en-US" sz="1000" i="1" baseline="0" dirty="0" smtClean="0">
                          <a:solidFill>
                            <a:schemeClr val="tx1"/>
                          </a:solidFill>
                        </a:rPr>
                        <a:t>The student gives a specific statement of how the characters are the same and different and proficient details to support the statement.</a:t>
                      </a:r>
                    </a:p>
                    <a:p>
                      <a:pPr lvl="0" algn="l">
                        <a:defRPr sz="1800" b="0" i="0"/>
                      </a:pPr>
                      <a:r>
                        <a:rPr lang="en-US" sz="1100" i="0" baseline="0" dirty="0" smtClean="0"/>
                        <a:t>In the story and the poem both of the kids like skating but one can skate and the other one can’t.  </a:t>
                      </a:r>
                    </a:p>
                    <a:p>
                      <a:pPr lvl="0" algn="l">
                        <a:defRPr sz="1800" b="0" i="0"/>
                      </a:pPr>
                      <a:r>
                        <a:rPr lang="en-US" sz="1100" i="0" baseline="0" dirty="0" smtClean="0"/>
                        <a:t>Lucy wants to learn to skate because she got new roller skates on her birthday.  She waits and waits but no one will teach her how to skate.  Her mom and dad are too busy to teacher her to skate. The girl in the poem can skate very well.  She says it makes her days great!  She can skate really fast and better than the other kids at school.  It makes her feel likes she is flying.  She even skates with her mom and dad.  The stories are a little the same but mostly different.  I think Lucy’s mom and dad should teach her to skate like the girl in the poem!</a:t>
                      </a:r>
                    </a:p>
                  </a:txBody>
                  <a:tcPr marL="97155"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0560">
                <a:tc>
                  <a:txBody>
                    <a:bodyPr/>
                    <a:lstStyle/>
                    <a:p>
                      <a:pPr marL="0" marR="0" algn="ctr">
                        <a:lnSpc>
                          <a:spcPct val="100000"/>
                        </a:lnSpc>
                        <a:spcBef>
                          <a:spcPts val="0"/>
                        </a:spcBef>
                        <a:spcAft>
                          <a:spcPts val="0"/>
                        </a:spcAft>
                      </a:pPr>
                      <a:r>
                        <a:rPr lang="en-US" sz="2600" b="1" dirty="0" smtClean="0">
                          <a:effectLst/>
                          <a:latin typeface="+mn-lt"/>
                          <a:ea typeface="Calibri"/>
                          <a:cs typeface="Times New Roman"/>
                        </a:rPr>
                        <a:t>2</a:t>
                      </a:r>
                      <a:endParaRPr lang="en-US" sz="2600" b="1" dirty="0">
                        <a:effectLst/>
                        <a:latin typeface="+mn-lt"/>
                        <a:ea typeface="Calibri"/>
                        <a:cs typeface="Times New Roman"/>
                      </a:endParaRPr>
                    </a:p>
                  </a:txBody>
                  <a:tcPr marL="55249" marR="552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lgn="l">
                        <a:defRPr sz="1800" b="0" i="0"/>
                      </a:pPr>
                      <a:r>
                        <a:rPr lang="en-US" sz="1000" i="1" dirty="0" smtClean="0"/>
                        <a:t>The student gives a specific statement of how the characters are the same and different and partial details to support the statement.</a:t>
                      </a:r>
                    </a:p>
                    <a:p>
                      <a:pPr lvl="0" algn="l">
                        <a:defRPr sz="1800" b="0" i="0"/>
                      </a:pPr>
                      <a:r>
                        <a:rPr lang="en-US" sz="1100" i="0" dirty="0" smtClean="0"/>
                        <a:t>The poem </a:t>
                      </a:r>
                      <a:r>
                        <a:rPr lang="en-US" sz="1100" b="1" i="0" u="sng" dirty="0" smtClean="0"/>
                        <a:t>Skating</a:t>
                      </a:r>
                      <a:r>
                        <a:rPr lang="en-US" sz="1100" i="0" dirty="0" smtClean="0"/>
                        <a:t> tells about all</a:t>
                      </a:r>
                      <a:r>
                        <a:rPr lang="en-US" sz="1100" i="0" baseline="0" dirty="0" smtClean="0"/>
                        <a:t> the different ways and places a girl skates.  The girl skates down the street and she can skate fast!  The story </a:t>
                      </a:r>
                      <a:r>
                        <a:rPr lang="en-US" sz="1100" b="1" i="0" u="sng" baseline="0" dirty="0" smtClean="0"/>
                        <a:t>Lucy’s Skates</a:t>
                      </a:r>
                      <a:r>
                        <a:rPr lang="en-US" sz="1100" b="1" i="0" u="none" baseline="0" dirty="0" smtClean="0"/>
                        <a:t>, </a:t>
                      </a:r>
                      <a:r>
                        <a:rPr lang="en-US" sz="1100" i="0" baseline="0" dirty="0" smtClean="0"/>
                        <a:t>tells how Lucy wants to learn how to skate, but her mom and dad are too busy.</a:t>
                      </a:r>
                      <a:endParaRPr lang="en-US" sz="1100" i="0" dirty="0" smtClean="0"/>
                    </a:p>
                  </a:txBody>
                  <a:tcPr marL="97155"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4904">
                <a:tc>
                  <a:txBody>
                    <a:bodyPr/>
                    <a:lstStyle/>
                    <a:p>
                      <a:pPr marL="0" marR="0" algn="ctr">
                        <a:lnSpc>
                          <a:spcPct val="100000"/>
                        </a:lnSpc>
                        <a:spcBef>
                          <a:spcPts val="0"/>
                        </a:spcBef>
                        <a:spcAft>
                          <a:spcPts val="0"/>
                        </a:spcAft>
                      </a:pPr>
                      <a:r>
                        <a:rPr lang="en-US" sz="2600" b="1" dirty="0" smtClean="0">
                          <a:effectLst/>
                          <a:latin typeface="+mn-lt"/>
                          <a:ea typeface="Calibri"/>
                          <a:cs typeface="Times New Roman"/>
                        </a:rPr>
                        <a:t>1</a:t>
                      </a:r>
                      <a:endParaRPr lang="en-US" sz="2600" b="1" dirty="0">
                        <a:effectLst/>
                        <a:latin typeface="+mn-lt"/>
                        <a:ea typeface="Calibri"/>
                        <a:cs typeface="Times New Roman"/>
                      </a:endParaRPr>
                    </a:p>
                  </a:txBody>
                  <a:tcPr marL="55249" marR="552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lgn="l">
                        <a:defRPr sz="1800" b="0" i="0"/>
                      </a:pPr>
                      <a:r>
                        <a:rPr lang="en-US" sz="1000" i="1" dirty="0" smtClean="0"/>
                        <a:t>The student attempts</a:t>
                      </a:r>
                      <a:r>
                        <a:rPr lang="en-US" sz="1000" i="1" baseline="0" dirty="0" smtClean="0"/>
                        <a:t> a  </a:t>
                      </a:r>
                      <a:r>
                        <a:rPr lang="en-US" sz="1000" i="1" dirty="0" smtClean="0"/>
                        <a:t>statement of how the characters are the same and different but uses minimal details</a:t>
                      </a:r>
                      <a:r>
                        <a:rPr lang="en-US" sz="1000" i="1" baseline="0" dirty="0" smtClean="0"/>
                        <a:t> to explain.</a:t>
                      </a:r>
                      <a:endParaRPr lang="en-US" sz="1000" i="1" dirty="0" smtClean="0"/>
                    </a:p>
                    <a:p>
                      <a:pPr lvl="0" algn="l">
                        <a:defRPr sz="1800" b="0" i="0"/>
                      </a:pPr>
                      <a:r>
                        <a:rPr lang="en-US" sz="1100" i="0" dirty="0" smtClean="0"/>
                        <a:t>One</a:t>
                      </a:r>
                      <a:r>
                        <a:rPr lang="en-US" sz="1100" i="0" baseline="0" dirty="0" smtClean="0"/>
                        <a:t> tells about skating and the other tells about learning how to skate.</a:t>
                      </a:r>
                      <a:endParaRPr lang="en-US" sz="1100" i="0" dirty="0" smtClean="0"/>
                    </a:p>
                  </a:txBody>
                  <a:tcPr marL="97155"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9143">
                <a:tc>
                  <a:txBody>
                    <a:bodyPr/>
                    <a:lstStyle/>
                    <a:p>
                      <a:pPr marL="0" marR="0" algn="ctr">
                        <a:lnSpc>
                          <a:spcPct val="100000"/>
                        </a:lnSpc>
                        <a:spcBef>
                          <a:spcPts val="0"/>
                        </a:spcBef>
                        <a:spcAft>
                          <a:spcPts val="0"/>
                        </a:spcAft>
                      </a:pPr>
                      <a:r>
                        <a:rPr lang="en-US" sz="2600" b="1" dirty="0" smtClean="0">
                          <a:effectLst/>
                          <a:latin typeface="+mn-lt"/>
                          <a:ea typeface="Calibri"/>
                          <a:cs typeface="Times New Roman"/>
                        </a:rPr>
                        <a:t>0</a:t>
                      </a:r>
                      <a:endParaRPr lang="en-US" sz="2600" b="1" dirty="0">
                        <a:effectLst/>
                        <a:latin typeface="+mn-lt"/>
                        <a:ea typeface="Calibri"/>
                        <a:cs typeface="Times New Roman"/>
                      </a:endParaRPr>
                    </a:p>
                  </a:txBody>
                  <a:tcPr marL="55249" marR="552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lgn="l">
                        <a:defRPr sz="1800" b="0" i="0"/>
                      </a:pPr>
                      <a:r>
                        <a:rPr lang="en-US" sz="1100" i="1" dirty="0" smtClean="0"/>
                        <a:t>Student does not answer</a:t>
                      </a:r>
                      <a:r>
                        <a:rPr lang="en-US" sz="1100" i="1" baseline="0" dirty="0" smtClean="0"/>
                        <a:t> prompt.</a:t>
                      </a:r>
                    </a:p>
                    <a:p>
                      <a:pPr lvl="0" algn="l">
                        <a:defRPr sz="1800" b="0" i="0"/>
                      </a:pPr>
                      <a:r>
                        <a:rPr lang="en-US" sz="1100" i="0" baseline="0" dirty="0" smtClean="0"/>
                        <a:t>I would like to learn to skate too.  My dad is a great skater.</a:t>
                      </a:r>
                      <a:endParaRPr lang="en-US" sz="1100" i="0" dirty="0" smtClean="0"/>
                    </a:p>
                  </a:txBody>
                  <a:tcPr marL="97155"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340689745"/>
              </p:ext>
            </p:extLst>
          </p:nvPr>
        </p:nvGraphicFramePr>
        <p:xfrm>
          <a:off x="5638800" y="8564880"/>
          <a:ext cx="1744662" cy="731520"/>
        </p:xfrm>
        <a:graphic>
          <a:graphicData uri="http://schemas.openxmlformats.org/drawingml/2006/table">
            <a:tbl>
              <a:tblPr firstRow="1" firstCol="1" bandRow="1"/>
              <a:tblGrid>
                <a:gridCol w="1744662"/>
              </a:tblGrid>
              <a:tr h="104172">
                <a:tc>
                  <a:txBody>
                    <a:bodyPr/>
                    <a:lstStyle/>
                    <a:p>
                      <a:pPr marL="0" marR="0" algn="ctr">
                        <a:lnSpc>
                          <a:spcPct val="100000"/>
                        </a:lnSpc>
                        <a:spcBef>
                          <a:spcPts val="0"/>
                        </a:spcBef>
                        <a:spcAft>
                          <a:spcPts val="0"/>
                        </a:spcAft>
                      </a:pPr>
                      <a:r>
                        <a:rPr lang="en-US" sz="800" b="1" dirty="0" smtClean="0">
                          <a:solidFill>
                            <a:srgbClr val="000000"/>
                          </a:solidFill>
                          <a:effectLst/>
                          <a:latin typeface="Calibri"/>
                          <a:ea typeface="Times New Roman"/>
                          <a:cs typeface="Times New Roman"/>
                        </a:rPr>
                        <a:t>Toward RL.2.9           DOK </a:t>
                      </a:r>
                      <a:r>
                        <a:rPr lang="en-US" sz="800" b="1" dirty="0">
                          <a:solidFill>
                            <a:srgbClr val="000000"/>
                          </a:solidFill>
                          <a:effectLst/>
                          <a:latin typeface="Calibri"/>
                          <a:ea typeface="Times New Roman"/>
                          <a:cs typeface="Times New Roman"/>
                        </a:rPr>
                        <a:t>4 - SYU</a:t>
                      </a:r>
                      <a:endParaRPr lang="en-US" sz="800" dirty="0">
                        <a:effectLst/>
                        <a:latin typeface="Calibri"/>
                        <a:ea typeface="Calibri"/>
                        <a:cs typeface="Times New Roman"/>
                      </a:endParaRPr>
                    </a:p>
                  </a:txBody>
                  <a:tcPr marL="23442" marR="2344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E5B8B7"/>
                    </a:solidFill>
                  </a:tcPr>
                </a:tc>
              </a:tr>
              <a:tr h="581627">
                <a:tc>
                  <a:txBody>
                    <a:bodyPr/>
                    <a:lstStyle/>
                    <a:p>
                      <a:pPr marL="0" marR="0" algn="l">
                        <a:lnSpc>
                          <a:spcPct val="100000"/>
                        </a:lnSpc>
                        <a:spcBef>
                          <a:spcPts val="0"/>
                        </a:spcBef>
                        <a:spcAft>
                          <a:spcPts val="0"/>
                        </a:spcAft>
                      </a:pPr>
                      <a:r>
                        <a:rPr lang="en-US" sz="800" b="1" dirty="0">
                          <a:effectLst/>
                          <a:latin typeface="Calibri"/>
                          <a:ea typeface="Calibri"/>
                          <a:cs typeface="Helvetica"/>
                        </a:rPr>
                        <a:t>Synthesize two versions of the same story by comparing and contrasting how specific events are portrayed to be able to reach a conclusion about stories from different cultures</a:t>
                      </a:r>
                      <a:r>
                        <a:rPr lang="en-US" sz="800" dirty="0" smtClean="0">
                          <a:effectLst/>
                          <a:latin typeface="Calibri"/>
                          <a:ea typeface="Calibri"/>
                          <a:cs typeface="Helvetica"/>
                        </a:rPr>
                        <a:t>.</a:t>
                      </a:r>
                    </a:p>
                  </a:txBody>
                  <a:tcPr marL="23442" marR="23442"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39187870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16</a:t>
            </a:fld>
            <a:endParaRPr lang="en-US" dirty="0"/>
          </a:p>
        </p:txBody>
      </p:sp>
      <p:graphicFrame>
        <p:nvGraphicFramePr>
          <p:cNvPr id="11" name="Table 10"/>
          <p:cNvGraphicFramePr>
            <a:graphicFrameLocks noGrp="1"/>
          </p:cNvGraphicFramePr>
          <p:nvPr>
            <p:extLst>
              <p:ext uri="{D42A27DB-BD31-4B8C-83A1-F6EECF244321}">
                <p14:modId xmlns:p14="http://schemas.microsoft.com/office/powerpoint/2010/main" val="2381572343"/>
              </p:ext>
            </p:extLst>
          </p:nvPr>
        </p:nvGraphicFramePr>
        <p:xfrm>
          <a:off x="533400" y="76200"/>
          <a:ext cx="6822440" cy="7671816"/>
        </p:xfrm>
        <a:graphic>
          <a:graphicData uri="http://schemas.openxmlformats.org/drawingml/2006/table">
            <a:tbl>
              <a:tblPr firstRow="1" bandRow="1">
                <a:tableStyleId>{5940675A-B579-460E-94D1-54222C63F5DA}</a:tableStyleId>
              </a:tblPr>
              <a:tblGrid>
                <a:gridCol w="539750"/>
                <a:gridCol w="6282690"/>
              </a:tblGrid>
              <a:tr h="838200">
                <a:tc gridSpan="2">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smtClean="0">
                          <a:ln>
                            <a:noFill/>
                          </a:ln>
                          <a:solidFill>
                            <a:schemeClr val="tx1"/>
                          </a:solidFill>
                          <a:effectLst/>
                          <a:uLnTx/>
                          <a:uFillTx/>
                          <a:latin typeface="+mn-lt"/>
                          <a:ea typeface="+mn-ea"/>
                          <a:cs typeface="+mn-cs"/>
                        </a:rPr>
                        <a:t>A Note about constructed responses:  Constructed response answers are not written “in stone.”  There is no perfect way a student should respond.  Look for the general intent of the prompt and student response and follow the rubric below as much as possible. Use your best judgment.  Unlike DOK-1 questions where there is one right and wrong answer, constructed responses are more difficult to assess.  Overall consistency of intent based on most of your student responses can guide you. </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hMerge="1">
                  <a:txBody>
                    <a:bodyPr/>
                    <a:lstStyle/>
                    <a:p>
                      <a:endParaRPr lang="en-US"/>
                    </a:p>
                  </a:txBody>
                  <a:tcPr/>
                </a:tc>
              </a:tr>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n-US" sz="1500" b="1" dirty="0" smtClean="0">
                          <a:solidFill>
                            <a:schemeClr val="tx1"/>
                          </a:solidFill>
                          <a:effectLst/>
                        </a:rPr>
                        <a:t>Quarter 4 Pre-Assessment </a:t>
                      </a:r>
                      <a:r>
                        <a:rPr lang="en-US" sz="1500" b="1" u="sng" dirty="0" smtClean="0">
                          <a:solidFill>
                            <a:schemeClr val="tx1"/>
                          </a:solidFill>
                          <a:effectLst/>
                        </a:rPr>
                        <a:t>Research Constructed Response</a:t>
                      </a:r>
                      <a:r>
                        <a:rPr lang="en-US" sz="1500" b="1" dirty="0" smtClean="0">
                          <a:solidFill>
                            <a:schemeClr val="tx1"/>
                          </a:solidFill>
                          <a:effectLst/>
                        </a:rPr>
                        <a:t> Answer Key</a:t>
                      </a:r>
                    </a:p>
                  </a:txBody>
                  <a:tcPr marL="103632" marR="103632" marT="50292" marB="50292"/>
                </a:tc>
                <a:tc hMerge="1">
                  <a:txBody>
                    <a:bodyPr/>
                    <a:lstStyle/>
                    <a:p>
                      <a:endParaRPr lang="en-US"/>
                    </a:p>
                  </a:txBody>
                  <a:tcPr/>
                </a:tc>
              </a:tr>
              <a:tr h="481584">
                <a:tc gridSpan="2">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300" b="1" u="sng" dirty="0" smtClean="0">
                          <a:solidFill>
                            <a:schemeClr val="tx1"/>
                          </a:solidFill>
                        </a:rPr>
                        <a:t>Constructed Response</a:t>
                      </a:r>
                      <a:r>
                        <a:rPr lang="en-US" sz="1300" b="1" u="sng" baseline="0" dirty="0" smtClean="0">
                          <a:solidFill>
                            <a:schemeClr val="tx1"/>
                          </a:solidFill>
                        </a:rPr>
                        <a:t> </a:t>
                      </a:r>
                      <a:r>
                        <a:rPr lang="en-US" sz="1300" b="1" u="sng" dirty="0" smtClean="0">
                          <a:solidFill>
                            <a:schemeClr val="tx1"/>
                          </a:solidFill>
                        </a:rPr>
                        <a:t>Research Rubrics</a:t>
                      </a:r>
                      <a:r>
                        <a:rPr lang="en-US" sz="1300" b="1" u="sng" baseline="0" dirty="0" smtClean="0">
                          <a:solidFill>
                            <a:schemeClr val="tx1"/>
                          </a:solidFill>
                        </a:rPr>
                        <a:t> </a:t>
                      </a:r>
                      <a:r>
                        <a:rPr lang="en-US" sz="1300" b="1" u="sng" dirty="0" smtClean="0">
                          <a:solidFill>
                            <a:schemeClr val="tx1"/>
                          </a:solidFill>
                        </a:rPr>
                        <a:t>Target</a:t>
                      </a:r>
                      <a:r>
                        <a:rPr lang="en-US" sz="1300" b="1" u="sng" baseline="0" dirty="0" smtClean="0">
                          <a:solidFill>
                            <a:schemeClr val="tx1"/>
                          </a:solidFill>
                        </a:rPr>
                        <a:t> 3</a:t>
                      </a:r>
                      <a:endParaRPr lang="en-US" sz="1300" b="1" u="sng" dirty="0" smtClean="0">
                        <a:solidFill>
                          <a:schemeClr val="tx1"/>
                        </a:solidFill>
                      </a:endParaRPr>
                    </a:p>
                    <a:p>
                      <a:pPr marL="231775" indent="-231775" algn="ctr"/>
                      <a:r>
                        <a:rPr lang="en-US" sz="1200" b="1" baseline="0" dirty="0" smtClean="0">
                          <a:solidFill>
                            <a:schemeClr val="tx1"/>
                          </a:solidFill>
                        </a:rPr>
                        <a:t>evidence of the ability to distinguish </a:t>
                      </a:r>
                      <a:r>
                        <a:rPr lang="en-US" sz="1200" b="1" u="sng" baseline="0" dirty="0" smtClean="0">
                          <a:solidFill>
                            <a:schemeClr val="tx1"/>
                          </a:solidFill>
                        </a:rPr>
                        <a:t>relevant</a:t>
                      </a:r>
                      <a:r>
                        <a:rPr lang="en-US" sz="1200" b="1" baseline="0" dirty="0" smtClean="0">
                          <a:solidFill>
                            <a:schemeClr val="tx1"/>
                          </a:solidFill>
                        </a:rPr>
                        <a:t> from irrelevant information such as fact from opinion</a:t>
                      </a:r>
                      <a:endParaRPr lang="en-US" sz="1200" b="1" dirty="0" smtClean="0">
                        <a:solidFill>
                          <a:schemeClr val="tx1"/>
                        </a:solidFill>
                      </a:endParaRPr>
                    </a:p>
                  </a:txBody>
                  <a:tcPr marL="103632" marR="103632" marT="50292" marB="50292"/>
                </a:tc>
                <a:tc hMerge="1">
                  <a:txBody>
                    <a:bodyPr/>
                    <a:lstStyle/>
                    <a:p>
                      <a:endParaRPr lang="en-US"/>
                    </a:p>
                  </a:txBody>
                  <a:tcPr/>
                </a:tc>
              </a:tr>
              <a:tr h="494066">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endParaRPr lang="en-US" sz="1400" b="1" dirty="0" smtClean="0">
                        <a:solidFill>
                          <a:schemeClr val="tx1"/>
                        </a:solidFill>
                      </a:endParaRPr>
                    </a:p>
                    <a:p>
                      <a:pPr marL="0" marR="0" indent="0" algn="l" defTabSz="966612"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rPr>
                        <a:t>Question #15 RI.2.6 Prompt:  According</a:t>
                      </a:r>
                      <a:r>
                        <a:rPr lang="en-US" sz="1400" b="1" baseline="0" dirty="0" smtClean="0">
                          <a:solidFill>
                            <a:schemeClr val="tx1"/>
                          </a:solidFill>
                        </a:rPr>
                        <a:t> to the text </a:t>
                      </a:r>
                      <a:r>
                        <a:rPr lang="en-US" sz="1400" b="1" i="1" u="sng" baseline="0" dirty="0" smtClean="0">
                          <a:solidFill>
                            <a:schemeClr val="tx1"/>
                          </a:solidFill>
                        </a:rPr>
                        <a:t>The Father of Roller Skates</a:t>
                      </a:r>
                      <a:r>
                        <a:rPr lang="en-US" sz="1400" b="1" baseline="0" dirty="0" smtClean="0">
                          <a:solidFill>
                            <a:schemeClr val="tx1"/>
                          </a:solidFill>
                        </a:rPr>
                        <a:t>, w</a:t>
                      </a:r>
                      <a:r>
                        <a:rPr lang="en-US" sz="1400" b="1" dirty="0" smtClean="0">
                          <a:solidFill>
                            <a:schemeClr val="tx1"/>
                          </a:solidFill>
                        </a:rPr>
                        <a:t>hat first caused James Plimpton to make a better roller skate?  Explain how his work helped others.</a:t>
                      </a:r>
                    </a:p>
                    <a:p>
                      <a:pPr marL="0" marR="0" indent="0" algn="l" defTabSz="966612" rtl="0" eaLnBrk="1" fontAlgn="auto" latinLnBrk="0" hangingPunct="1">
                        <a:lnSpc>
                          <a:spcPct val="100000"/>
                        </a:lnSpc>
                        <a:spcBef>
                          <a:spcPts val="0"/>
                        </a:spcBef>
                        <a:spcAft>
                          <a:spcPts val="0"/>
                        </a:spcAft>
                        <a:buClrTx/>
                        <a:buSzTx/>
                        <a:buFontTx/>
                        <a:buNone/>
                        <a:tabLst/>
                        <a:defRPr/>
                      </a:pPr>
                      <a:endParaRPr lang="en-US" sz="1400" b="1" dirty="0" smtClean="0">
                        <a:solidFill>
                          <a:schemeClr val="tx1"/>
                        </a:solidFill>
                      </a:endParaRPr>
                    </a:p>
                  </a:txBody>
                  <a:tcPr marL="103632" marR="103632" marT="50292" marB="50292"/>
                </a:tc>
                <a:tc hMerge="1">
                  <a:txBody>
                    <a:bodyPr/>
                    <a:lstStyle/>
                    <a:p>
                      <a:endParaRPr lang="en-US" dirty="0"/>
                    </a:p>
                  </a:txBody>
                  <a:tcPr/>
                </a:tc>
              </a:tr>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n-US" sz="1500" b="1" dirty="0" smtClean="0">
                          <a:solidFill>
                            <a:schemeClr val="tx1"/>
                          </a:solidFill>
                        </a:rPr>
                        <a:t>Teacher</a:t>
                      </a:r>
                      <a:r>
                        <a:rPr lang="en-US" sz="1500" b="1" baseline="0" dirty="0" smtClean="0">
                          <a:solidFill>
                            <a:schemeClr val="tx1"/>
                          </a:solidFill>
                        </a:rPr>
                        <a:t> /Rubric Language Response</a:t>
                      </a:r>
                      <a:endParaRPr lang="en-US" sz="1500" b="1" dirty="0" smtClean="0">
                        <a:solidFill>
                          <a:srgbClr val="00B050"/>
                        </a:solidFill>
                      </a:endParaRPr>
                    </a:p>
                  </a:txBody>
                  <a:tcPr marL="103632" marR="103632" marT="50292" marB="50292">
                    <a:solidFill>
                      <a:schemeClr val="bg1">
                        <a:lumMod val="85000"/>
                      </a:schemeClr>
                    </a:solidFill>
                  </a:tcPr>
                </a:tc>
                <a:tc hMerge="1">
                  <a:txBody>
                    <a:bodyPr/>
                    <a:lstStyle/>
                    <a:p>
                      <a:endParaRPr lang="en-US"/>
                    </a:p>
                  </a:txBody>
                  <a:tcPr/>
                </a:tc>
              </a:tr>
              <a:tr h="1361875">
                <a:tc gridSpan="2">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n-US" sz="1000" b="1" u="sng" baseline="0" dirty="0" smtClean="0">
                          <a:solidFill>
                            <a:schemeClr val="tx1"/>
                          </a:solidFill>
                        </a:rPr>
                        <a:t>The response</a:t>
                      </a:r>
                      <a:r>
                        <a:rPr lang="en-US" sz="1000" b="1" u="none" baseline="0" dirty="0" smtClean="0">
                          <a:solidFill>
                            <a:schemeClr val="tx1"/>
                          </a:solidFill>
                        </a:rPr>
                        <a:t>: </a:t>
                      </a:r>
                      <a:r>
                        <a:rPr lang="en-US" sz="1000" b="0" u="none" baseline="0" dirty="0" smtClean="0">
                          <a:solidFill>
                            <a:schemeClr val="tx1"/>
                          </a:solidFill>
                        </a:rPr>
                        <a:t>gives sufficient evidence of the ability to</a:t>
                      </a:r>
                      <a:r>
                        <a:rPr lang="en-US" sz="1000" b="0" i="0" u="none" baseline="0" dirty="0" smtClean="0">
                          <a:solidFill>
                            <a:schemeClr val="tx1"/>
                          </a:solidFill>
                        </a:rPr>
                        <a:t> select relevant information to show what first influenced James Plimpton to make a better roller skate.  The student uses relevant information to explain how his  work helped others.</a:t>
                      </a:r>
                      <a:endParaRPr lang="en-US" sz="1000" i="0" dirty="0" smtClean="0">
                        <a:solidFill>
                          <a:schemeClr val="tx1"/>
                        </a:solidFill>
                      </a:endParaRPr>
                    </a:p>
                    <a:p>
                      <a:pPr marL="0" marR="0" indent="0" algn="l" defTabSz="1018809" rtl="0" eaLnBrk="1" fontAlgn="auto" latinLnBrk="0" hangingPunct="1">
                        <a:lnSpc>
                          <a:spcPct val="100000"/>
                        </a:lnSpc>
                        <a:spcBef>
                          <a:spcPts val="0"/>
                        </a:spcBef>
                        <a:spcAft>
                          <a:spcPts val="0"/>
                        </a:spcAft>
                        <a:buClrTx/>
                        <a:buSzTx/>
                        <a:buFontTx/>
                        <a:buNone/>
                        <a:tabLst/>
                        <a:defRPr/>
                      </a:pPr>
                      <a:r>
                        <a:rPr lang="en-US" sz="1000" b="1" i="0" dirty="0" smtClean="0">
                          <a:solidFill>
                            <a:schemeClr val="tx1"/>
                          </a:solidFill>
                        </a:rPr>
                        <a:t>Relevant</a:t>
                      </a:r>
                      <a:r>
                        <a:rPr lang="en-US" sz="1000" b="1" i="0" baseline="0" dirty="0" smtClean="0">
                          <a:solidFill>
                            <a:schemeClr val="tx1"/>
                          </a:solidFill>
                        </a:rPr>
                        <a:t> details </a:t>
                      </a:r>
                      <a:r>
                        <a:rPr lang="en-US" sz="1000" b="0" i="0" baseline="0" dirty="0" smtClean="0">
                          <a:solidFill>
                            <a:schemeClr val="tx1"/>
                          </a:solidFill>
                        </a:rPr>
                        <a:t>that support </a:t>
                      </a:r>
                      <a:r>
                        <a:rPr lang="en-US" sz="1000" b="1" i="0" baseline="0" dirty="0" smtClean="0">
                          <a:solidFill>
                            <a:schemeClr val="tx1"/>
                          </a:solidFill>
                        </a:rPr>
                        <a:t>why James Plimpton first </a:t>
                      </a:r>
                      <a:r>
                        <a:rPr lang="en-US" sz="1000" b="0" i="0" baseline="0" dirty="0" smtClean="0">
                          <a:solidFill>
                            <a:schemeClr val="tx1"/>
                          </a:solidFill>
                        </a:rPr>
                        <a:t>decided to make a better roller skate could include (1) he got sick, (2) the doctor told him to exercise outdoors, (3) in the summer there was no place to skate , (4) he wanted to skate in the summer too.</a:t>
                      </a:r>
                    </a:p>
                    <a:p>
                      <a:pPr marL="0" marR="0" indent="0" algn="l" defTabSz="1018809" rtl="0" eaLnBrk="1" fontAlgn="auto" latinLnBrk="0" hangingPunct="1">
                        <a:lnSpc>
                          <a:spcPct val="100000"/>
                        </a:lnSpc>
                        <a:spcBef>
                          <a:spcPts val="0"/>
                        </a:spcBef>
                        <a:spcAft>
                          <a:spcPts val="0"/>
                        </a:spcAft>
                        <a:buClrTx/>
                        <a:buSzTx/>
                        <a:buFontTx/>
                        <a:buNone/>
                        <a:tabLst/>
                        <a:defRPr/>
                      </a:pPr>
                      <a:r>
                        <a:rPr lang="en-US" sz="1000" b="1" i="0" baseline="0" dirty="0" smtClean="0">
                          <a:solidFill>
                            <a:schemeClr val="tx1"/>
                          </a:solidFill>
                        </a:rPr>
                        <a:t>Relevant details </a:t>
                      </a:r>
                      <a:r>
                        <a:rPr lang="en-US" sz="1000" b="0" i="0" baseline="0" dirty="0" smtClean="0">
                          <a:solidFill>
                            <a:schemeClr val="tx1"/>
                          </a:solidFill>
                        </a:rPr>
                        <a:t>that </a:t>
                      </a:r>
                      <a:r>
                        <a:rPr lang="en-US" sz="1000" b="1" i="0" baseline="0" dirty="0" smtClean="0">
                          <a:solidFill>
                            <a:schemeClr val="tx1"/>
                          </a:solidFill>
                        </a:rPr>
                        <a:t>explain how his  work helped others </a:t>
                      </a:r>
                      <a:r>
                        <a:rPr lang="en-US" sz="1000" b="0" i="0" baseline="0" dirty="0" smtClean="0">
                          <a:solidFill>
                            <a:schemeClr val="tx1"/>
                          </a:solidFill>
                        </a:rPr>
                        <a:t>could include (1) he invented a skate with four wheels that people could turn left or right, (2) his skates were easy for others to use, (3) people could skate outside in the summer on land rather than ice in the winter, (4) he started the first roller skating rink, (5) he wrote a book to help others learn how to skate and (6) people started skating for fun.</a:t>
                      </a:r>
                      <a:endParaRPr lang="en-US" sz="1000" b="1" i="0" baseline="0" dirty="0" smtClean="0">
                        <a:solidFill>
                          <a:schemeClr val="tx1"/>
                        </a:solidFill>
                      </a:endParaRPr>
                    </a:p>
                  </a:txBody>
                  <a:tcPr marL="103632" marR="103632" marT="50292" marB="50292"/>
                </a:tc>
                <a:tc hMerge="1">
                  <a:txBody>
                    <a:bodyPr/>
                    <a:lstStyle/>
                    <a:p>
                      <a:endParaRPr lang="en-US" sz="1200" baseline="0" dirty="0" smtClean="0"/>
                    </a:p>
                  </a:txBody>
                  <a:tcPr marL="97536" marR="97536" marT="50292" marB="50292"/>
                </a:tc>
              </a:tr>
              <a:tr h="301752">
                <a:tc gridSpan="2">
                  <a:txBody>
                    <a:bodyPr/>
                    <a:lstStyle/>
                    <a:p>
                      <a:pPr algn="ctr"/>
                      <a:r>
                        <a:rPr lang="en-US" sz="1300" b="1" dirty="0" smtClean="0">
                          <a:solidFill>
                            <a:schemeClr val="tx1"/>
                          </a:solidFill>
                        </a:rPr>
                        <a:t>Student Language</a:t>
                      </a:r>
                      <a:r>
                        <a:rPr lang="en-US" sz="1300" b="1" dirty="0" smtClean="0">
                          <a:solidFill>
                            <a:srgbClr val="00B050"/>
                          </a:solidFill>
                        </a:rPr>
                        <a:t> </a:t>
                      </a:r>
                      <a:r>
                        <a:rPr lang="en-US" sz="1300" b="1" dirty="0" smtClean="0">
                          <a:solidFill>
                            <a:schemeClr val="tx1"/>
                          </a:solidFill>
                        </a:rPr>
                        <a:t>Response Example</a:t>
                      </a:r>
                      <a:endParaRPr lang="en-US" sz="1300" b="1" dirty="0">
                        <a:solidFill>
                          <a:schemeClr val="tx1"/>
                        </a:solidFill>
                      </a:endParaRPr>
                    </a:p>
                  </a:txBody>
                  <a:tcPr marL="103632" marR="103632" marT="50292" marB="50292">
                    <a:solidFill>
                      <a:schemeClr val="bg1">
                        <a:lumMod val="85000"/>
                      </a:schemeClr>
                    </a:solidFill>
                  </a:tcPr>
                </a:tc>
                <a:tc hMerge="1">
                  <a:txBody>
                    <a:bodyPr/>
                    <a:lstStyle/>
                    <a:p>
                      <a:endParaRPr lang="en-US" sz="1000" dirty="0"/>
                    </a:p>
                  </a:txBody>
                  <a:tcPr/>
                </a:tc>
              </a:tr>
              <a:tr h="844586">
                <a:tc>
                  <a:txBody>
                    <a:bodyPr/>
                    <a:lstStyle/>
                    <a:p>
                      <a:pPr algn="ctr"/>
                      <a:r>
                        <a:rPr lang="en-US" sz="1400" b="1" dirty="0" smtClean="0">
                          <a:solidFill>
                            <a:schemeClr val="tx1"/>
                          </a:solidFill>
                        </a:rPr>
                        <a:t>2</a:t>
                      </a:r>
                      <a:endParaRPr lang="en-US" sz="1400" b="1" dirty="0">
                        <a:solidFill>
                          <a:schemeClr val="tx1"/>
                        </a:solidFill>
                      </a:endParaRPr>
                    </a:p>
                  </a:txBody>
                  <a:tcPr marL="103632" marR="103632" marT="50292" marB="50292" anchor="ctr"/>
                </a:tc>
                <a:tc>
                  <a:txBody>
                    <a:bodyPr/>
                    <a:lstStyle/>
                    <a:p>
                      <a:r>
                        <a:rPr lang="en-US" sz="1000" i="1" dirty="0" smtClean="0"/>
                        <a:t>Student gives sufficient evidence of selecting relevant information</a:t>
                      </a:r>
                      <a:r>
                        <a:rPr lang="en-US" sz="1000" i="1" baseline="0" dirty="0" smtClean="0"/>
                        <a:t> of why Plimpton decided to make a better skate and details of how his work helped others.</a:t>
                      </a:r>
                    </a:p>
                    <a:p>
                      <a:r>
                        <a:rPr lang="en-US" sz="1100" i="0" baseline="0" dirty="0" smtClean="0"/>
                        <a:t>James Plimpton wanted to make a better roller skate because he became sick and the doctor told him to go outside in the fresh air and exercise.  In the winter he could go ice-skating.  But in the summer there were no skates to use on land.  He wanted to skate in the summer to so decided to make a better kind of roller skate.  His new roller skates helped others too.  His skate had four wheel and people could skate outside in the summer on land.  The skates were easier to use too!  He even wrote a book to help people learn to like skating.  </a:t>
                      </a:r>
                      <a:endParaRPr lang="en-US" sz="1100" i="0" dirty="0"/>
                    </a:p>
                  </a:txBody>
                  <a:tcPr marL="103632" marR="103632" marT="50292" marB="50292"/>
                </a:tc>
              </a:tr>
              <a:tr h="616277">
                <a:tc>
                  <a:txBody>
                    <a:bodyPr/>
                    <a:lstStyle/>
                    <a:p>
                      <a:pPr algn="ctr"/>
                      <a:r>
                        <a:rPr lang="en-US" sz="1400" b="1" dirty="0" smtClean="0">
                          <a:solidFill>
                            <a:schemeClr val="tx1"/>
                          </a:solidFill>
                        </a:rPr>
                        <a:t>1</a:t>
                      </a:r>
                      <a:endParaRPr lang="en-US" sz="1400" b="1" dirty="0">
                        <a:solidFill>
                          <a:schemeClr val="tx1"/>
                        </a:solidFill>
                      </a:endParaRPr>
                    </a:p>
                  </a:txBody>
                  <a:tcPr marL="103632" marR="103632" marT="50292" marB="50292" anchor="ctr"/>
                </a:tc>
                <a:tc>
                  <a:txBody>
                    <a:bodyPr/>
                    <a:lstStyle/>
                    <a:p>
                      <a:r>
                        <a:rPr lang="en-US" sz="1000" i="1" dirty="0" smtClean="0"/>
                        <a:t>Student gives some or minimal evidence of selecting relevant information of why Plimpton decided to make a better skate and some, few or minimal details of how his work helped others.</a:t>
                      </a:r>
                    </a:p>
                    <a:p>
                      <a:r>
                        <a:rPr lang="en-US" sz="1100" i="0" dirty="0" smtClean="0"/>
                        <a:t>James Plimpton</a:t>
                      </a:r>
                      <a:r>
                        <a:rPr lang="en-US" sz="1100" i="0" baseline="0" dirty="0" smtClean="0"/>
                        <a:t> was an inventor.  He wanted to make better skates.  He got sick and wanted to skate more so he made better skates.  They helped a lot of people.  Some people even got to go on a skating rink.</a:t>
                      </a:r>
                      <a:endParaRPr lang="en-US" sz="1100" i="0" dirty="0" smtClean="0"/>
                    </a:p>
                  </a:txBody>
                  <a:tcPr marL="103632" marR="103632" marT="50292" marB="50292"/>
                </a:tc>
              </a:tr>
              <a:tr h="472440">
                <a:tc>
                  <a:txBody>
                    <a:bodyPr/>
                    <a:lstStyle/>
                    <a:p>
                      <a:pPr algn="ctr"/>
                      <a:r>
                        <a:rPr lang="en-US" sz="1400" b="1" dirty="0" smtClean="0">
                          <a:solidFill>
                            <a:schemeClr val="tx1"/>
                          </a:solidFill>
                        </a:rPr>
                        <a:t>0</a:t>
                      </a:r>
                      <a:endParaRPr lang="en-US" sz="1400" b="1" dirty="0">
                        <a:solidFill>
                          <a:schemeClr val="tx1"/>
                        </a:solidFill>
                      </a:endParaRPr>
                    </a:p>
                  </a:txBody>
                  <a:tcPr marL="103632" marR="103632" marT="50292" marB="50292" anchor="ctr"/>
                </a:tc>
                <a:tc>
                  <a:txBody>
                    <a:bodyPr/>
                    <a:lstStyle/>
                    <a:p>
                      <a:r>
                        <a:rPr lang="en-US" sz="1000" i="1" dirty="0" smtClean="0"/>
                        <a:t>Student does not give evidence of selecting relevant information in order to answer the prompt.</a:t>
                      </a:r>
                    </a:p>
                    <a:p>
                      <a:r>
                        <a:rPr lang="en-US" sz="1100" i="0" dirty="0" smtClean="0"/>
                        <a:t>I like to skate just like James</a:t>
                      </a:r>
                      <a:r>
                        <a:rPr lang="en-US" sz="1100" i="0" baseline="0" dirty="0" smtClean="0"/>
                        <a:t> Plimpton did.  If I invented new skates they would fly!   My skates would be able to fly and would not need wheels at all.  That would help a lot of people.</a:t>
                      </a:r>
                      <a:endParaRPr lang="en-US" sz="1100" i="0" dirty="0"/>
                    </a:p>
                  </a:txBody>
                  <a:tcPr marL="103632" marR="103632" marT="50292" marB="50292"/>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896376721"/>
              </p:ext>
            </p:extLst>
          </p:nvPr>
        </p:nvGraphicFramePr>
        <p:xfrm>
          <a:off x="5638800" y="7869370"/>
          <a:ext cx="1668462" cy="741230"/>
        </p:xfrm>
        <a:graphic>
          <a:graphicData uri="http://schemas.openxmlformats.org/drawingml/2006/table">
            <a:tbl>
              <a:tblPr firstRow="1" firstCol="1" bandRow="1"/>
              <a:tblGrid>
                <a:gridCol w="1668462"/>
              </a:tblGrid>
              <a:tr h="131630">
                <a:tc>
                  <a:txBody>
                    <a:bodyPr/>
                    <a:lstStyle/>
                    <a:p>
                      <a:pPr marL="0" marR="0" algn="ctr">
                        <a:lnSpc>
                          <a:spcPct val="100000"/>
                        </a:lnSpc>
                        <a:spcBef>
                          <a:spcPts val="0"/>
                        </a:spcBef>
                        <a:spcAft>
                          <a:spcPts val="0"/>
                        </a:spcAft>
                      </a:pPr>
                      <a:r>
                        <a:rPr lang="en-US" sz="800" b="1" dirty="0" smtClean="0">
                          <a:solidFill>
                            <a:schemeClr val="tx1"/>
                          </a:solidFill>
                          <a:effectLst/>
                          <a:latin typeface="Calibri"/>
                          <a:ea typeface="Times New Roman"/>
                          <a:cs typeface="Times New Roman"/>
                        </a:rPr>
                        <a:t>Toward RI.2.6   DOK </a:t>
                      </a:r>
                      <a:r>
                        <a:rPr lang="en-US" sz="800" b="1" dirty="0">
                          <a:solidFill>
                            <a:schemeClr val="tx1"/>
                          </a:solidFill>
                          <a:effectLst/>
                          <a:latin typeface="Calibri"/>
                          <a:ea typeface="Times New Roman"/>
                          <a:cs typeface="Times New Roman"/>
                        </a:rPr>
                        <a:t>3 - APx</a:t>
                      </a:r>
                      <a:endParaRPr lang="en-US" sz="800" dirty="0">
                        <a:solidFill>
                          <a:schemeClr val="tx1"/>
                        </a:solidFill>
                        <a:effectLst/>
                        <a:latin typeface="Calibri"/>
                        <a:ea typeface="Calibri"/>
                        <a:cs typeface="Times New Roman"/>
                      </a:endParaRPr>
                    </a:p>
                  </a:txBody>
                  <a:tcPr marL="32680" marR="326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6E3BC"/>
                    </a:solidFill>
                  </a:tcPr>
                </a:tc>
              </a:tr>
              <a:tr h="584617">
                <a:tc>
                  <a:txBody>
                    <a:bodyPr/>
                    <a:lstStyle/>
                    <a:p>
                      <a:pPr marL="0" marR="0" algn="l">
                        <a:lnSpc>
                          <a:spcPct val="100000"/>
                        </a:lnSpc>
                        <a:spcBef>
                          <a:spcPts val="0"/>
                        </a:spcBef>
                        <a:spcAft>
                          <a:spcPts val="0"/>
                        </a:spcAft>
                      </a:pPr>
                      <a:r>
                        <a:rPr lang="en-US" sz="800" b="1" dirty="0">
                          <a:solidFill>
                            <a:schemeClr val="tx1"/>
                          </a:solidFill>
                          <a:effectLst/>
                          <a:latin typeface="Calibri"/>
                          <a:ea typeface="Calibri"/>
                          <a:cs typeface="Helvetica"/>
                        </a:rPr>
                        <a:t>Identifies a main purpose in a new text (not read or discussed in class) using specific statements about what the author wants to answer, explain or describe</a:t>
                      </a:r>
                      <a:r>
                        <a:rPr lang="en-US" sz="800" b="1" dirty="0" smtClean="0">
                          <a:solidFill>
                            <a:schemeClr val="tx1"/>
                          </a:solidFill>
                          <a:effectLst/>
                          <a:latin typeface="Calibri"/>
                          <a:ea typeface="Calibri"/>
                          <a:cs typeface="Helvetica"/>
                        </a:rPr>
                        <a:t>.</a:t>
                      </a:r>
                    </a:p>
                  </a:txBody>
                  <a:tcPr marL="32680" marR="3268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16923441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19777377"/>
              </p:ext>
            </p:extLst>
          </p:nvPr>
        </p:nvGraphicFramePr>
        <p:xfrm>
          <a:off x="425053" y="5715000"/>
          <a:ext cx="6852530" cy="2164080"/>
        </p:xfrm>
        <a:graphic>
          <a:graphicData uri="http://schemas.openxmlformats.org/drawingml/2006/table">
            <a:tbl>
              <a:tblPr firstRow="1" bandRow="1">
                <a:tableStyleId>{5940675A-B579-460E-94D1-54222C63F5DA}</a:tableStyleId>
              </a:tblPr>
              <a:tblGrid>
                <a:gridCol w="2105025"/>
                <a:gridCol w="2105025"/>
                <a:gridCol w="2642480"/>
              </a:tblGrid>
              <a:tr h="254000">
                <a:tc gridSpan="3">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200" b="1" i="0" u="none" baseline="0" dirty="0" smtClean="0"/>
                        <a:t>Possible facts students could use….</a:t>
                      </a:r>
                    </a:p>
                  </a:txBody>
                  <a:tcPr marL="97155" marR="97155">
                    <a:solidFill>
                      <a:schemeClr val="bg2"/>
                    </a:solidFill>
                  </a:tcPr>
                </a:tc>
                <a:tc hMerge="1">
                  <a:txBody>
                    <a:bodyPr/>
                    <a:lstStyle/>
                    <a:p>
                      <a:pPr marL="0" marR="0" indent="0" algn="ctr" defTabSz="966612" rtl="0" eaLnBrk="1" fontAlgn="auto" latinLnBrk="0" hangingPunct="1">
                        <a:lnSpc>
                          <a:spcPct val="100000"/>
                        </a:lnSpc>
                        <a:spcBef>
                          <a:spcPts val="0"/>
                        </a:spcBef>
                        <a:spcAft>
                          <a:spcPts val="0"/>
                        </a:spcAft>
                        <a:buClrTx/>
                        <a:buSzTx/>
                        <a:buFontTx/>
                        <a:buNone/>
                        <a:tabLst/>
                        <a:defRPr/>
                      </a:pPr>
                      <a:endParaRPr lang="en-US" sz="1100" b="1" i="0" u="sng" baseline="0" dirty="0" smtClean="0"/>
                    </a:p>
                  </a:txBody>
                  <a:tcPr marL="97155" marR="97155">
                    <a:solidFill>
                      <a:schemeClr val="bg1"/>
                    </a:solidFill>
                  </a:tcPr>
                </a:tc>
                <a:tc hMerge="1">
                  <a:txBody>
                    <a:bodyPr/>
                    <a:lstStyle/>
                    <a:p>
                      <a:pPr algn="ctr"/>
                      <a:endParaRPr lang="en-US" sz="1100" b="1" u="sng" dirty="0"/>
                    </a:p>
                  </a:txBody>
                  <a:tcPr marL="97155" marR="97155">
                    <a:solidFill>
                      <a:schemeClr val="bg1"/>
                    </a:solidFill>
                  </a:tcPr>
                </a:tc>
              </a:tr>
              <a:tr h="254000">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100" b="1" i="0" u="none" baseline="0" dirty="0" smtClean="0">
                          <a:solidFill>
                            <a:schemeClr val="tx1"/>
                          </a:solidFill>
                        </a:rPr>
                        <a:t>Facts from </a:t>
                      </a:r>
                    </a:p>
                    <a:p>
                      <a:pPr marL="0" marR="0" indent="0" algn="ctr" defTabSz="966612" rtl="0" eaLnBrk="1" fontAlgn="auto" latinLnBrk="0" hangingPunct="1">
                        <a:lnSpc>
                          <a:spcPct val="100000"/>
                        </a:lnSpc>
                        <a:spcBef>
                          <a:spcPts val="0"/>
                        </a:spcBef>
                        <a:spcAft>
                          <a:spcPts val="0"/>
                        </a:spcAft>
                        <a:buClrTx/>
                        <a:buSzTx/>
                        <a:buFontTx/>
                        <a:buNone/>
                        <a:tabLst/>
                        <a:defRPr/>
                      </a:pPr>
                      <a:r>
                        <a:rPr lang="en-US" sz="1100" b="1" i="1" u="sng" baseline="0" dirty="0" smtClean="0">
                          <a:solidFill>
                            <a:schemeClr val="tx1"/>
                          </a:solidFill>
                        </a:rPr>
                        <a:t>The Father of Roller Skating</a:t>
                      </a:r>
                      <a:endParaRPr lang="en-US" sz="1100" i="1" u="none" baseline="0" dirty="0" smtClean="0">
                        <a:solidFill>
                          <a:schemeClr val="tx1"/>
                        </a:solidFill>
                      </a:endParaRPr>
                    </a:p>
                  </a:txBody>
                  <a:tcPr marL="97155" marR="97155">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100" b="1" i="0" u="none" baseline="0" dirty="0" smtClean="0">
                          <a:solidFill>
                            <a:schemeClr val="tx1"/>
                          </a:solidFill>
                        </a:rPr>
                        <a:t>Facts Shared in Both</a:t>
                      </a:r>
                    </a:p>
                    <a:p>
                      <a:pPr marL="0" marR="0" indent="0" algn="ctr" defTabSz="966612" rtl="0" eaLnBrk="1" fontAlgn="auto" latinLnBrk="0" hangingPunct="1">
                        <a:lnSpc>
                          <a:spcPct val="100000"/>
                        </a:lnSpc>
                        <a:spcBef>
                          <a:spcPts val="0"/>
                        </a:spcBef>
                        <a:spcAft>
                          <a:spcPts val="0"/>
                        </a:spcAft>
                        <a:buClrTx/>
                        <a:buSzTx/>
                        <a:buFontTx/>
                        <a:buNone/>
                        <a:tabLst/>
                        <a:defRPr/>
                      </a:pPr>
                      <a:r>
                        <a:rPr lang="en-US" sz="1100" b="1" i="0" u="none" baseline="0" dirty="0" smtClean="0">
                          <a:solidFill>
                            <a:schemeClr val="tx1"/>
                          </a:solidFill>
                        </a:rPr>
                        <a:t>Passages</a:t>
                      </a:r>
                    </a:p>
                  </a:txBody>
                  <a:tcPr marL="97155" marR="97155">
                    <a:solidFill>
                      <a:schemeClr val="bg1"/>
                    </a:solidFill>
                  </a:tcPr>
                </a:tc>
                <a:tc>
                  <a:txBody>
                    <a:bodyPr/>
                    <a:lstStyle/>
                    <a:p>
                      <a:pPr algn="ctr"/>
                      <a:r>
                        <a:rPr lang="en-US" sz="1100" b="0" u="none" dirty="0" smtClean="0">
                          <a:solidFill>
                            <a:schemeClr val="tx1"/>
                          </a:solidFill>
                        </a:rPr>
                        <a:t>Facts from</a:t>
                      </a:r>
                    </a:p>
                    <a:p>
                      <a:pPr algn="ctr"/>
                      <a:r>
                        <a:rPr lang="en-US" sz="1100" b="0" i="1" u="sng" dirty="0" smtClean="0">
                          <a:solidFill>
                            <a:schemeClr val="tx1"/>
                          </a:solidFill>
                        </a:rPr>
                        <a:t>The</a:t>
                      </a:r>
                      <a:r>
                        <a:rPr lang="en-US" sz="1100" b="0" i="1" u="sng" baseline="0" dirty="0" smtClean="0">
                          <a:solidFill>
                            <a:schemeClr val="tx1"/>
                          </a:solidFill>
                        </a:rPr>
                        <a:t> History of Roller Skating</a:t>
                      </a:r>
                      <a:endParaRPr lang="en-US" sz="1100" b="0" i="1" u="sng" dirty="0">
                        <a:solidFill>
                          <a:schemeClr val="tx1"/>
                        </a:solidFill>
                      </a:endParaRPr>
                    </a:p>
                  </a:txBody>
                  <a:tcPr marL="97155" marR="97155">
                    <a:solidFill>
                      <a:schemeClr val="bg1"/>
                    </a:solidFill>
                  </a:tcPr>
                </a:tc>
              </a:tr>
              <a:tr h="370840">
                <a:tc>
                  <a:txBody>
                    <a:bodyPr/>
                    <a:lstStyle/>
                    <a:p>
                      <a:pPr>
                        <a:buFont typeface="Arial" pitchFamily="34" charset="0"/>
                        <a:buChar char="•"/>
                      </a:pPr>
                      <a:r>
                        <a:rPr lang="en-US" sz="1000" i="0" u="none" baseline="0" dirty="0" smtClean="0">
                          <a:solidFill>
                            <a:schemeClr val="tx1"/>
                          </a:solidFill>
                        </a:rPr>
                        <a:t>James Plimpton lived on a farm.</a:t>
                      </a:r>
                    </a:p>
                    <a:p>
                      <a:pPr>
                        <a:buFont typeface="Arial" pitchFamily="34" charset="0"/>
                        <a:buChar char="•"/>
                      </a:pPr>
                      <a:r>
                        <a:rPr lang="en-US" sz="1000" i="0" u="none" baseline="0" dirty="0" smtClean="0">
                          <a:solidFill>
                            <a:schemeClr val="tx1"/>
                          </a:solidFill>
                        </a:rPr>
                        <a:t>He worked in machine shops.</a:t>
                      </a:r>
                    </a:p>
                    <a:p>
                      <a:pPr>
                        <a:buFont typeface="Arial" pitchFamily="34" charset="0"/>
                        <a:buChar char="•"/>
                      </a:pPr>
                      <a:r>
                        <a:rPr lang="en-US" sz="1000" i="0" u="none" baseline="0" dirty="0" smtClean="0">
                          <a:solidFill>
                            <a:schemeClr val="tx1"/>
                          </a:solidFill>
                        </a:rPr>
                        <a:t>He got sick.</a:t>
                      </a:r>
                    </a:p>
                    <a:p>
                      <a:pPr>
                        <a:buFont typeface="Arial" pitchFamily="34" charset="0"/>
                        <a:buChar char="•"/>
                      </a:pPr>
                      <a:r>
                        <a:rPr lang="en-US" sz="1000" i="0" u="none" baseline="0" dirty="0" smtClean="0">
                          <a:solidFill>
                            <a:schemeClr val="tx1"/>
                          </a:solidFill>
                        </a:rPr>
                        <a:t>He ice-skated to get better.</a:t>
                      </a:r>
                    </a:p>
                    <a:p>
                      <a:pPr>
                        <a:buFont typeface="Arial" pitchFamily="34" charset="0"/>
                        <a:buChar char="•"/>
                      </a:pPr>
                      <a:r>
                        <a:rPr lang="en-US" sz="1000" i="0" u="none" baseline="0" dirty="0" smtClean="0">
                          <a:solidFill>
                            <a:schemeClr val="tx1"/>
                          </a:solidFill>
                        </a:rPr>
                        <a:t>He opened the first skating rink.</a:t>
                      </a:r>
                    </a:p>
                    <a:p>
                      <a:pPr>
                        <a:buFont typeface="Arial" pitchFamily="34" charset="0"/>
                        <a:buChar char="•"/>
                      </a:pPr>
                      <a:r>
                        <a:rPr lang="en-US" sz="1000" i="0" u="none" baseline="0" dirty="0" smtClean="0">
                          <a:solidFill>
                            <a:schemeClr val="tx1"/>
                          </a:solidFill>
                        </a:rPr>
                        <a:t>He wrote a book to show people</a:t>
                      </a:r>
                    </a:p>
                    <a:p>
                      <a:pPr>
                        <a:buFont typeface="Arial" pitchFamily="34" charset="0"/>
                        <a:buChar char="•"/>
                      </a:pPr>
                      <a:r>
                        <a:rPr lang="en-US" sz="1000" i="0" u="none" baseline="0" dirty="0" smtClean="0">
                          <a:solidFill>
                            <a:schemeClr val="tx1"/>
                          </a:solidFill>
                        </a:rPr>
                        <a:t>How to skate</a:t>
                      </a:r>
                    </a:p>
                    <a:p>
                      <a:endParaRPr lang="en-US" sz="1000" dirty="0">
                        <a:solidFill>
                          <a:schemeClr val="tx1"/>
                        </a:solidFill>
                      </a:endParaRPr>
                    </a:p>
                  </a:txBody>
                  <a:tcPr marL="97155" marR="97155">
                    <a:solidFill>
                      <a:schemeClr val="bg1"/>
                    </a:solidFill>
                  </a:tcPr>
                </a:tc>
                <a:tc>
                  <a:txBody>
                    <a:bodyPr/>
                    <a:lstStyle/>
                    <a:p>
                      <a:pPr>
                        <a:buFont typeface="Arial" pitchFamily="34" charset="0"/>
                        <a:buChar char="•"/>
                      </a:pPr>
                      <a:r>
                        <a:rPr lang="en-US" sz="1000" i="0" u="none" baseline="0" dirty="0" smtClean="0">
                          <a:solidFill>
                            <a:schemeClr val="tx1"/>
                          </a:solidFill>
                        </a:rPr>
                        <a:t>James made the first skates with four wheels.</a:t>
                      </a:r>
                    </a:p>
                    <a:p>
                      <a:pPr>
                        <a:buFont typeface="Arial" pitchFamily="34" charset="0"/>
                        <a:buChar char="•"/>
                      </a:pPr>
                      <a:r>
                        <a:rPr lang="en-US" sz="1000" i="0" u="none" baseline="0" dirty="0" smtClean="0">
                          <a:solidFill>
                            <a:schemeClr val="tx1"/>
                          </a:solidFill>
                        </a:rPr>
                        <a:t>His skates were the first ones that could turn.</a:t>
                      </a:r>
                    </a:p>
                    <a:p>
                      <a:pPr>
                        <a:buFont typeface="Arial" pitchFamily="34" charset="0"/>
                        <a:buChar char="•"/>
                      </a:pPr>
                      <a:r>
                        <a:rPr lang="en-US" sz="1000" i="0" u="none" baseline="0" dirty="0" smtClean="0">
                          <a:solidFill>
                            <a:schemeClr val="tx1"/>
                          </a:solidFill>
                        </a:rPr>
                        <a:t>His skates were easy to use</a:t>
                      </a:r>
                      <a:endParaRPr lang="en-US" sz="1000" dirty="0">
                        <a:solidFill>
                          <a:schemeClr val="tx1"/>
                        </a:solidFill>
                      </a:endParaRPr>
                    </a:p>
                  </a:txBody>
                  <a:tcPr marL="97155" marR="97155">
                    <a:solidFill>
                      <a:schemeClr val="bg1"/>
                    </a:solidFill>
                  </a:tcPr>
                </a:tc>
                <a:tc>
                  <a:txBody>
                    <a:bodyPr/>
                    <a:lstStyle/>
                    <a:p>
                      <a:pPr>
                        <a:buFont typeface="Arial" pitchFamily="34" charset="0"/>
                        <a:buChar char="•"/>
                      </a:pPr>
                      <a:r>
                        <a:rPr lang="en-US" sz="1000" dirty="0" smtClean="0">
                          <a:solidFill>
                            <a:schemeClr val="tx1"/>
                          </a:solidFill>
                        </a:rPr>
                        <a:t>John Merlin made the first skate</a:t>
                      </a:r>
                      <a:r>
                        <a:rPr lang="en-US" sz="1000" baseline="0" dirty="0" smtClean="0">
                          <a:solidFill>
                            <a:schemeClr val="tx1"/>
                          </a:solidFill>
                        </a:rPr>
                        <a:t> in 1760.</a:t>
                      </a:r>
                      <a:endParaRPr lang="en-US" sz="1000" dirty="0" smtClean="0">
                        <a:solidFill>
                          <a:schemeClr val="tx1"/>
                        </a:solidFill>
                      </a:endParaRPr>
                    </a:p>
                    <a:p>
                      <a:pPr>
                        <a:buFont typeface="Arial" pitchFamily="34" charset="0"/>
                        <a:buChar char="•"/>
                      </a:pPr>
                      <a:r>
                        <a:rPr lang="en-US" sz="1000" dirty="0" smtClean="0">
                          <a:solidFill>
                            <a:schemeClr val="tx1"/>
                          </a:solidFill>
                        </a:rPr>
                        <a:t>The first skate had two wheels.</a:t>
                      </a:r>
                    </a:p>
                    <a:p>
                      <a:pPr>
                        <a:buFont typeface="Arial" pitchFamily="34" charset="0"/>
                        <a:buChar char="•"/>
                      </a:pPr>
                      <a:r>
                        <a:rPr lang="en-US" sz="1000" dirty="0" smtClean="0">
                          <a:solidFill>
                            <a:schemeClr val="tx1"/>
                          </a:solidFill>
                        </a:rPr>
                        <a:t>Mr. Petibled made a skate with 3</a:t>
                      </a:r>
                      <a:r>
                        <a:rPr lang="en-US" sz="1000" baseline="0" dirty="0" smtClean="0">
                          <a:solidFill>
                            <a:schemeClr val="tx1"/>
                          </a:solidFill>
                        </a:rPr>
                        <a:t> </a:t>
                      </a:r>
                      <a:r>
                        <a:rPr lang="en-US" sz="1000" dirty="0" smtClean="0">
                          <a:solidFill>
                            <a:schemeClr val="tx1"/>
                          </a:solidFill>
                        </a:rPr>
                        <a:t>wheels.</a:t>
                      </a:r>
                    </a:p>
                    <a:p>
                      <a:pPr marL="171450" indent="-171450">
                        <a:buFont typeface="Arial" panose="020B0604020202020204" pitchFamily="34" charset="0"/>
                        <a:buChar char="•"/>
                      </a:pPr>
                      <a:r>
                        <a:rPr lang="en-US" sz="1000" dirty="0" smtClean="0">
                          <a:solidFill>
                            <a:schemeClr val="tx1"/>
                          </a:solidFill>
                        </a:rPr>
                        <a:t>It was hard to use.</a:t>
                      </a:r>
                    </a:p>
                    <a:p>
                      <a:pPr>
                        <a:buFont typeface="Arial" pitchFamily="34" charset="0"/>
                        <a:buChar char="•"/>
                      </a:pPr>
                      <a:r>
                        <a:rPr lang="en-US" sz="1000" dirty="0" smtClean="0">
                          <a:solidFill>
                            <a:schemeClr val="tx1"/>
                          </a:solidFill>
                        </a:rPr>
                        <a:t>James Plimpton made a new skate in 1863.</a:t>
                      </a:r>
                    </a:p>
                    <a:p>
                      <a:pPr marL="171450" indent="-171450">
                        <a:buFont typeface="Arial" panose="020B0604020202020204" pitchFamily="34" charset="0"/>
                        <a:buChar char="•"/>
                      </a:pPr>
                      <a:r>
                        <a:rPr lang="en-US" sz="1000" dirty="0" smtClean="0">
                          <a:solidFill>
                            <a:schemeClr val="tx1"/>
                          </a:solidFill>
                        </a:rPr>
                        <a:t>It was a well-liked</a:t>
                      </a:r>
                      <a:r>
                        <a:rPr lang="en-US" sz="1000" baseline="0" dirty="0" smtClean="0">
                          <a:solidFill>
                            <a:schemeClr val="tx1"/>
                          </a:solidFill>
                        </a:rPr>
                        <a:t> skate.</a:t>
                      </a:r>
                    </a:p>
                    <a:p>
                      <a:pPr marL="171450" indent="-171450">
                        <a:buFont typeface="Arial" panose="020B0604020202020204" pitchFamily="34" charset="0"/>
                        <a:buChar char="•"/>
                      </a:pPr>
                      <a:r>
                        <a:rPr lang="en-US" sz="1000" baseline="0" dirty="0" smtClean="0">
                          <a:solidFill>
                            <a:schemeClr val="tx1"/>
                          </a:solidFill>
                        </a:rPr>
                        <a:t>It was used for over 100 years.</a:t>
                      </a:r>
                    </a:p>
                    <a:p>
                      <a:pPr>
                        <a:buFont typeface="Arial" pitchFamily="34" charset="0"/>
                        <a:buChar char="•"/>
                      </a:pPr>
                      <a:r>
                        <a:rPr lang="en-US" sz="1000" baseline="0" dirty="0" smtClean="0">
                          <a:solidFill>
                            <a:schemeClr val="tx1"/>
                          </a:solidFill>
                        </a:rPr>
                        <a:t>William Brown made axles on wheels.</a:t>
                      </a:r>
                    </a:p>
                    <a:p>
                      <a:pPr>
                        <a:buFont typeface="Arial" pitchFamily="34" charset="0"/>
                        <a:buChar char="•"/>
                      </a:pPr>
                      <a:r>
                        <a:rPr lang="en-US" sz="1000" baseline="0" dirty="0" smtClean="0">
                          <a:solidFill>
                            <a:schemeClr val="tx1"/>
                          </a:solidFill>
                        </a:rPr>
                        <a:t>Scott Olson invented the rollerblade.</a:t>
                      </a:r>
                    </a:p>
                  </a:txBody>
                  <a:tcPr marL="97155" marR="97155">
                    <a:solidFill>
                      <a:schemeClr val="bg1"/>
                    </a:solidFill>
                  </a:tcPr>
                </a:tc>
              </a:tr>
            </a:tbl>
          </a:graphicData>
        </a:graphic>
      </p:graphicFrame>
      <p:sp>
        <p:nvSpPr>
          <p:cNvPr id="4" name="Slide Number Placeholder 3"/>
          <p:cNvSpPr>
            <a:spLocks noGrp="1"/>
          </p:cNvSpPr>
          <p:nvPr>
            <p:ph type="sldNum" sz="quarter" idx="12"/>
          </p:nvPr>
        </p:nvSpPr>
        <p:spPr/>
        <p:txBody>
          <a:bodyPr/>
          <a:lstStyle/>
          <a:p>
            <a:fld id="{F177B04D-AEB5-43ED-B9BA-B3D1EC9C9067}" type="slidenum">
              <a:rPr lang="en-US" smtClean="0"/>
              <a:pPr/>
              <a:t>17</a:t>
            </a:fld>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2025792746"/>
              </p:ext>
            </p:extLst>
          </p:nvPr>
        </p:nvGraphicFramePr>
        <p:xfrm>
          <a:off x="404813" y="96812"/>
          <a:ext cx="6822440" cy="5971756"/>
        </p:xfrm>
        <a:graphic>
          <a:graphicData uri="http://schemas.openxmlformats.org/drawingml/2006/table">
            <a:tbl>
              <a:tblPr firstRow="1" bandRow="1">
                <a:tableStyleId>{5940675A-B579-460E-94D1-54222C63F5DA}</a:tableStyleId>
              </a:tblPr>
              <a:tblGrid>
                <a:gridCol w="539750"/>
                <a:gridCol w="6282690"/>
              </a:tblGrid>
              <a:tr h="747485">
                <a:tc gridSpan="2">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smtClean="0">
                          <a:ln>
                            <a:noFill/>
                          </a:ln>
                          <a:solidFill>
                            <a:schemeClr val="tx1"/>
                          </a:solidFill>
                          <a:effectLst/>
                          <a:uLnTx/>
                          <a:uFillTx/>
                          <a:latin typeface="+mn-lt"/>
                          <a:ea typeface="+mn-ea"/>
                          <a:cs typeface="+mn-cs"/>
                        </a:rPr>
                        <a:t>A Note about constructed responses:  Constructed response answers are not written “in stone.”  There is no perfect way a student should respond.  Look for the general intent of the prompt and student response and follow the rubric below as much as possible. Use your best judgment.  Unlike DOK-1 questions where there is one right and wrong answer, constructed responses are more difficult to assess.  Overall consistency of intent based on most of your student responses can guide you. </a:t>
                      </a:r>
                    </a:p>
                  </a:txBody>
                  <a:tcPr marL="103632" marR="103632"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lang="en-US"/>
                    </a:p>
                  </a:txBody>
                  <a:tcPr/>
                </a:tc>
              </a:tr>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effectLst/>
                        </a:rPr>
                        <a:t>Quarter 4 Pre-Assessment</a:t>
                      </a:r>
                      <a:r>
                        <a:rPr lang="en-US" sz="1600" b="1" baseline="0" dirty="0" smtClean="0">
                          <a:solidFill>
                            <a:schemeClr val="tx1"/>
                          </a:solidFill>
                          <a:effectLst/>
                        </a:rPr>
                        <a:t> </a:t>
                      </a:r>
                      <a:r>
                        <a:rPr lang="en-US" sz="1600" b="1" u="sng" dirty="0" smtClean="0">
                          <a:solidFill>
                            <a:schemeClr val="tx1"/>
                          </a:solidFill>
                          <a:effectLst/>
                        </a:rPr>
                        <a:t>Research Constructed Response</a:t>
                      </a:r>
                      <a:r>
                        <a:rPr lang="en-US" sz="1600" b="1" dirty="0" smtClean="0">
                          <a:solidFill>
                            <a:schemeClr val="tx1"/>
                          </a:solidFill>
                          <a:effectLst/>
                        </a:rPr>
                        <a:t> Answer Key</a:t>
                      </a:r>
                    </a:p>
                  </a:txBody>
                  <a:tcPr marL="103632" marR="103632"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lang="en-US"/>
                    </a:p>
                  </a:txBody>
                  <a:tcPr/>
                </a:tc>
              </a:tr>
              <a:tr h="519684">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smtClean="0">
                          <a:ln>
                            <a:noFill/>
                          </a:ln>
                          <a:solidFill>
                            <a:schemeClr val="tx1"/>
                          </a:solidFill>
                          <a:effectLst/>
                          <a:uLnTx/>
                          <a:uFillTx/>
                          <a:latin typeface="+mn-lt"/>
                          <a:ea typeface="+mn-ea"/>
                          <a:cs typeface="+mn-cs"/>
                        </a:rPr>
                        <a:t>Standard RI 2.9: 2 Point Constructed Response Research Rubrics Target 4:</a:t>
                      </a:r>
                    </a:p>
                    <a:p>
                      <a:pPr marL="0" marR="0" lvl="0" indent="0" algn="ctr" defTabSz="966612"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mn-lt"/>
                          <a:ea typeface="+mn-ea"/>
                          <a:cs typeface="+mn-cs"/>
                        </a:rPr>
                        <a:t>Ability to cite evidence to support opinions and ideas.</a:t>
                      </a:r>
                    </a:p>
                  </a:txBody>
                  <a:tcPr marL="103632" marR="103632"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lang="en-US"/>
                    </a:p>
                  </a:txBody>
                  <a:tcPr/>
                </a:tc>
              </a:tr>
              <a:tr h="441451">
                <a:tc gridSpan="2">
                  <a:txBody>
                    <a:bodyPr/>
                    <a:lstStyle/>
                    <a:p>
                      <a:pPr marL="117475" marR="0" lvl="0" indent="0" algn="l" defTabSz="914400" rtl="0" eaLnBrk="1" fontAlgn="base" latinLnBrk="0" hangingPunct="1">
                        <a:lnSpc>
                          <a:spcPct val="100000"/>
                        </a:lnSpc>
                        <a:spcBef>
                          <a:spcPts val="0"/>
                        </a:spcBef>
                        <a:spcAft>
                          <a:spcPts val="0"/>
                        </a:spcAft>
                        <a:buClrTx/>
                        <a:buSzTx/>
                        <a:buFontTx/>
                        <a:buNone/>
                        <a:tabLst/>
                        <a:defRPr/>
                      </a:pPr>
                      <a:endParaRPr lang="en-US" sz="1400" b="1" dirty="0" smtClean="0">
                        <a:solidFill>
                          <a:schemeClr val="tx1"/>
                        </a:solidFill>
                      </a:endParaRPr>
                    </a:p>
                    <a:p>
                      <a:pPr marL="117475" marR="0" lvl="0" indent="0" algn="l" defTabSz="914400" rtl="0" eaLnBrk="1" fontAlgn="base" latinLnBrk="0" hangingPunct="1">
                        <a:lnSpc>
                          <a:spcPct val="100000"/>
                        </a:lnSpc>
                        <a:spcBef>
                          <a:spcPts val="0"/>
                        </a:spcBef>
                        <a:spcAft>
                          <a:spcPts val="0"/>
                        </a:spcAft>
                        <a:buClrTx/>
                        <a:buSzTx/>
                        <a:buFontTx/>
                        <a:buNone/>
                        <a:tabLst/>
                        <a:defRPr/>
                      </a:pPr>
                      <a:r>
                        <a:rPr lang="en-US" sz="1400" b="1" dirty="0" smtClean="0">
                          <a:solidFill>
                            <a:schemeClr val="tx1"/>
                          </a:solidFill>
                        </a:rPr>
                        <a:t>Question # 16  RI.2.9  Prompt:  How are </a:t>
                      </a:r>
                      <a:r>
                        <a:rPr lang="en-US" sz="1400" b="1" i="1" u="sng" dirty="0" smtClean="0">
                          <a:solidFill>
                            <a:schemeClr val="tx1"/>
                          </a:solidFill>
                        </a:rPr>
                        <a:t>The History of Roller Skates </a:t>
                      </a:r>
                      <a:r>
                        <a:rPr lang="en-US" sz="1400" b="1" dirty="0" smtClean="0">
                          <a:solidFill>
                            <a:schemeClr val="tx1"/>
                          </a:solidFill>
                        </a:rPr>
                        <a:t>and </a:t>
                      </a:r>
                      <a:r>
                        <a:rPr lang="en-US" sz="1400" b="1" i="1" u="sng" dirty="0" smtClean="0">
                          <a:solidFill>
                            <a:schemeClr val="tx1"/>
                          </a:solidFill>
                        </a:rPr>
                        <a:t>The Father of Roller Skating</a:t>
                      </a:r>
                      <a:r>
                        <a:rPr lang="en-US" sz="1400" b="1" dirty="0" smtClean="0">
                          <a:solidFill>
                            <a:schemeClr val="tx1"/>
                          </a:solidFill>
                        </a:rPr>
                        <a:t> the same?  How are they different? Use examples from both texts</a:t>
                      </a:r>
                      <a:r>
                        <a:rPr lang="en-US" sz="1400" b="1" baseline="0" dirty="0" smtClean="0">
                          <a:solidFill>
                            <a:schemeClr val="tx1"/>
                          </a:solidFill>
                        </a:rPr>
                        <a:t> </a:t>
                      </a:r>
                      <a:r>
                        <a:rPr lang="en-US" sz="1400" b="1" dirty="0" smtClean="0">
                          <a:solidFill>
                            <a:schemeClr val="tx1"/>
                          </a:solidFill>
                        </a:rPr>
                        <a:t>to complete the diagram. </a:t>
                      </a:r>
                    </a:p>
                    <a:p>
                      <a:pPr marL="117475" marR="0" lvl="0" indent="0" algn="l" defTabSz="914400" rtl="0" eaLnBrk="1" fontAlgn="base" latinLnBrk="0" hangingPunct="1">
                        <a:lnSpc>
                          <a:spcPct val="100000"/>
                        </a:lnSpc>
                        <a:spcBef>
                          <a:spcPts val="0"/>
                        </a:spcBef>
                        <a:spcAft>
                          <a:spcPts val="0"/>
                        </a:spcAft>
                        <a:buClrTx/>
                        <a:buSzTx/>
                        <a:buFontTx/>
                        <a:buNone/>
                        <a:tabLst/>
                        <a:defRPr/>
                      </a:pPr>
                      <a:endParaRPr lang="en-US" sz="1400" i="1" dirty="0" smtClean="0">
                        <a:solidFill>
                          <a:schemeClr val="tx1"/>
                        </a:solidFill>
                      </a:endParaRPr>
                    </a:p>
                  </a:txBody>
                  <a:tcPr marL="103632" marR="103632"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lang="en-US" dirty="0"/>
                    </a:p>
                  </a:txBody>
                  <a:tcPr/>
                </a:tc>
              </a:tr>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n-US" sz="1500" b="1" dirty="0" smtClean="0">
                          <a:solidFill>
                            <a:schemeClr val="tx1"/>
                          </a:solidFill>
                        </a:rPr>
                        <a:t>Teacher</a:t>
                      </a:r>
                      <a:r>
                        <a:rPr lang="en-US" sz="1500" b="1" baseline="0" dirty="0" smtClean="0">
                          <a:solidFill>
                            <a:schemeClr val="tx1"/>
                          </a:solidFill>
                        </a:rPr>
                        <a:t> /Rubric Language Response</a:t>
                      </a:r>
                      <a:endParaRPr lang="en-US" sz="1500" b="1" dirty="0" smtClean="0">
                        <a:solidFill>
                          <a:srgbClr val="00B050"/>
                        </a:solidFill>
                      </a:endParaRPr>
                    </a:p>
                  </a:txBody>
                  <a:tcPr marL="103632" marR="103632"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85000"/>
                      </a:schemeClr>
                    </a:solidFill>
                  </a:tcPr>
                </a:tc>
                <a:tc hMerge="1">
                  <a:txBody>
                    <a:bodyPr/>
                    <a:lstStyle/>
                    <a:p>
                      <a:endParaRPr lang="en-US"/>
                    </a:p>
                  </a:txBody>
                  <a:tcPr/>
                </a:tc>
              </a:tr>
              <a:tr h="1339595">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000" b="1" i="0" u="sng" strike="noStrike" kern="1200" cap="none" spc="0" normalizeH="0" baseline="0" noProof="0" dirty="0" smtClean="0">
                          <a:ln>
                            <a:noFill/>
                          </a:ln>
                          <a:solidFill>
                            <a:schemeClr val="tx1"/>
                          </a:solidFill>
                          <a:effectLst/>
                          <a:uLnTx/>
                          <a:uFillTx/>
                          <a:latin typeface="+mn-lt"/>
                          <a:ea typeface="+mn-ea"/>
                          <a:cs typeface="+mn-cs"/>
                        </a:rPr>
                        <a:t>The response</a:t>
                      </a:r>
                      <a:r>
                        <a:rPr kumimoji="0" lang="en-US" sz="10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1000" b="0" i="0" u="none" strike="noStrike" kern="1200" cap="none" spc="0" normalizeH="0" baseline="0" noProof="0" dirty="0" smtClean="0">
                          <a:ln>
                            <a:noFill/>
                          </a:ln>
                          <a:solidFill>
                            <a:schemeClr val="tx1"/>
                          </a:solidFill>
                          <a:effectLst/>
                          <a:uLnTx/>
                          <a:uFillTx/>
                          <a:latin typeface="+mn-lt"/>
                          <a:ea typeface="+mn-ea"/>
                          <a:cs typeface="+mn-cs"/>
                        </a:rPr>
                        <a:t>gives sufficient evidence of the ability to cite evidence from the text to support the ideas  or details about the two passages.  Students are presented with a Venn diagram to list similarities, differences and shared details about the two passages.  Information in all categories should be relevant to the question (facts that show all three categories specifically) and not extraneous information.  Relevant information to show how the passages are the same should include information about James Plimpton found in both passages ( made the first four wheel skate, the first skate that could turn, his skate was easy to use).   Information that is different in The History of Roller Skates could include names of inventors, dates, and how each skate was better than the previous. Information that is different in The Father of Roller Skating should include information about James's life not mentioned in the History of Roller Skates ( there are many details listed).</a:t>
                      </a:r>
                    </a:p>
                  </a:txBody>
                  <a:tcPr marL="103632" marR="103632"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lang="en-US" sz="1200" baseline="0" dirty="0" smtClean="0"/>
                    </a:p>
                  </a:txBody>
                  <a:tcPr marL="97536" marR="97536" marT="50292" marB="50292"/>
                </a:tc>
              </a:tr>
              <a:tr h="301752">
                <a:tc gridSpan="2">
                  <a:txBody>
                    <a:bodyPr/>
                    <a:lstStyle/>
                    <a:p>
                      <a:pPr algn="ctr">
                        <a:spcBef>
                          <a:spcPts val="0"/>
                        </a:spcBef>
                        <a:spcAft>
                          <a:spcPts val="0"/>
                        </a:spcAft>
                      </a:pPr>
                      <a:r>
                        <a:rPr lang="en-US" sz="1300" b="1" dirty="0" smtClean="0">
                          <a:solidFill>
                            <a:schemeClr val="tx1"/>
                          </a:solidFill>
                        </a:rPr>
                        <a:t>Student Language Response Example</a:t>
                      </a:r>
                      <a:endParaRPr lang="en-US" sz="1300" b="1" dirty="0">
                        <a:solidFill>
                          <a:schemeClr val="tx1"/>
                        </a:solidFill>
                      </a:endParaRPr>
                    </a:p>
                  </a:txBody>
                  <a:tcPr marL="103632" marR="103632"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85000"/>
                      </a:schemeClr>
                    </a:solidFill>
                  </a:tcPr>
                </a:tc>
                <a:tc hMerge="1">
                  <a:txBody>
                    <a:bodyPr/>
                    <a:lstStyle/>
                    <a:p>
                      <a:endParaRPr lang="en-US" sz="1000" dirty="0"/>
                    </a:p>
                  </a:txBody>
                  <a:tcPr/>
                </a:tc>
              </a:tr>
              <a:tr h="384048">
                <a:tc>
                  <a:txBody>
                    <a:bodyPr/>
                    <a:lstStyle/>
                    <a:p>
                      <a:pPr algn="ctr">
                        <a:spcBef>
                          <a:spcPts val="0"/>
                        </a:spcBef>
                        <a:spcAft>
                          <a:spcPts val="0"/>
                        </a:spcAft>
                      </a:pPr>
                      <a:r>
                        <a:rPr lang="en-US" sz="2000" b="1" dirty="0" smtClean="0">
                          <a:solidFill>
                            <a:schemeClr val="tx1"/>
                          </a:solidFill>
                        </a:rPr>
                        <a:t>2</a:t>
                      </a:r>
                      <a:endParaRPr lang="en-US" sz="2000" b="1" dirty="0">
                        <a:solidFill>
                          <a:schemeClr val="tx1"/>
                        </a:solidFill>
                      </a:endParaRPr>
                    </a:p>
                  </a:txBody>
                  <a:tcPr marL="103632" marR="103632" marT="50292" marB="50292" anchor="ctr">
                    <a:lnL w="12700" cap="flat" cmpd="sng" algn="ctr">
                      <a:solidFill>
                        <a:schemeClr val="tx1"/>
                      </a:solidFill>
                      <a:prstDash val="solid"/>
                      <a:round/>
                      <a:headEnd type="none" w="med" len="med"/>
                      <a:tailEnd type="none" w="med" len="med"/>
                    </a:lnL>
                  </a:tcPr>
                </a:tc>
                <a:tc>
                  <a:txBody>
                    <a:bodyPr/>
                    <a:lstStyle/>
                    <a:p>
                      <a:r>
                        <a:rPr lang="en-US" sz="1000" i="1" dirty="0" smtClean="0"/>
                        <a:t>Student presents </a:t>
                      </a:r>
                      <a:r>
                        <a:rPr lang="en-US" sz="1000" b="1" i="1" u="sng" dirty="0" smtClean="0"/>
                        <a:t>sufficient</a:t>
                      </a:r>
                      <a:r>
                        <a:rPr lang="en-US" sz="1000" b="1" i="1" u="sng" baseline="0" dirty="0" smtClean="0"/>
                        <a:t> relevant details</a:t>
                      </a:r>
                      <a:r>
                        <a:rPr lang="en-US" sz="1000" b="1" i="1" u="none" baseline="0" dirty="0" smtClean="0"/>
                        <a:t> </a:t>
                      </a:r>
                      <a:r>
                        <a:rPr lang="en-US" sz="1000" i="1" baseline="0" dirty="0" smtClean="0"/>
                        <a:t>(4-5  facts)  from both passages with differences and shared (the “same” details (2-3 facts) between both passages.</a:t>
                      </a:r>
                    </a:p>
                  </a:txBody>
                  <a:tcPr marL="103632" marR="103632" marT="50292" marB="50292">
                    <a:lnR w="12700" cap="flat" cmpd="sng" algn="ctr">
                      <a:solidFill>
                        <a:schemeClr val="tx1"/>
                      </a:solidFill>
                      <a:prstDash val="solid"/>
                      <a:round/>
                      <a:headEnd type="none" w="med" len="med"/>
                      <a:tailEnd type="none" w="med" len="med"/>
                    </a:lnR>
                  </a:tcPr>
                </a:tc>
              </a:tr>
              <a:tr h="359664">
                <a:tc>
                  <a:txBody>
                    <a:bodyPr/>
                    <a:lstStyle/>
                    <a:p>
                      <a:pPr algn="ctr">
                        <a:spcBef>
                          <a:spcPts val="0"/>
                        </a:spcBef>
                        <a:spcAft>
                          <a:spcPts val="0"/>
                        </a:spcAft>
                      </a:pPr>
                      <a:r>
                        <a:rPr lang="en-US" sz="2000" b="1" dirty="0" smtClean="0">
                          <a:solidFill>
                            <a:schemeClr val="tx1"/>
                          </a:solidFill>
                        </a:rPr>
                        <a:t>1</a:t>
                      </a:r>
                      <a:endParaRPr lang="en-US" sz="2000" b="1" dirty="0">
                        <a:solidFill>
                          <a:schemeClr val="tx1"/>
                        </a:solidFill>
                      </a:endParaRPr>
                    </a:p>
                  </a:txBody>
                  <a:tcPr marL="103632" marR="103632" marT="50292" marB="50292" anchor="ctr">
                    <a:lnL w="12700" cap="flat" cmpd="sng" algn="ctr">
                      <a:solidFill>
                        <a:schemeClr val="tx1"/>
                      </a:solidFill>
                      <a:prstDash val="solid"/>
                      <a:round/>
                      <a:headEnd type="none" w="med" len="med"/>
                      <a:tailEnd type="none" w="med" len="med"/>
                    </a:ln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000" i="1" dirty="0" smtClean="0"/>
                        <a:t>Student presents limited</a:t>
                      </a:r>
                      <a:r>
                        <a:rPr lang="en-US" sz="1000" i="1" baseline="0" dirty="0" smtClean="0"/>
                        <a:t>  relevant details (2-3 facts)  from both passages with differences and shared (the “same” details (1 fact) between both passages.).  </a:t>
                      </a:r>
                      <a:endParaRPr lang="en-US" sz="1000" i="1" dirty="0" smtClean="0"/>
                    </a:p>
                  </a:txBody>
                  <a:tcPr marL="103632" marR="103632" marT="50292" marB="50292">
                    <a:lnR w="12700" cap="flat" cmpd="sng" algn="ctr">
                      <a:solidFill>
                        <a:schemeClr val="tx1"/>
                      </a:solidFill>
                      <a:prstDash val="solid"/>
                      <a:round/>
                      <a:headEnd type="none" w="med" len="med"/>
                      <a:tailEnd type="none" w="med" len="med"/>
                    </a:lnR>
                  </a:tcPr>
                </a:tc>
              </a:tr>
              <a:tr h="182880">
                <a:tc>
                  <a:txBody>
                    <a:bodyPr/>
                    <a:lstStyle/>
                    <a:p>
                      <a:pPr algn="ctr">
                        <a:spcBef>
                          <a:spcPts val="0"/>
                        </a:spcBef>
                        <a:spcAft>
                          <a:spcPts val="0"/>
                        </a:spcAft>
                      </a:pPr>
                      <a:r>
                        <a:rPr lang="en-US" sz="2000" b="1" dirty="0" smtClean="0">
                          <a:solidFill>
                            <a:schemeClr val="tx1"/>
                          </a:solidFill>
                        </a:rPr>
                        <a:t>0</a:t>
                      </a:r>
                      <a:endParaRPr lang="en-US" sz="2000" b="1" dirty="0">
                        <a:solidFill>
                          <a:schemeClr val="tx1"/>
                        </a:solidFill>
                      </a:endParaRPr>
                    </a:p>
                  </a:txBody>
                  <a:tcPr marL="103632" marR="103632" marT="50292" marB="50292"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r>
                        <a:rPr lang="en-US" sz="1000" i="1" dirty="0" smtClean="0"/>
                        <a:t>Student</a:t>
                      </a:r>
                      <a:r>
                        <a:rPr lang="en-US" sz="1000" i="1" baseline="0" dirty="0" smtClean="0"/>
                        <a:t> presents no evidence to distinguish relevant from irrelevant information about the prompt.</a:t>
                      </a:r>
                      <a:endParaRPr lang="en-US" sz="1000" i="1" dirty="0" smtClean="0"/>
                    </a:p>
                  </a:txBody>
                  <a:tcPr marL="103632" marR="103632" marT="50292" marB="50292">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534592694"/>
              </p:ext>
            </p:extLst>
          </p:nvPr>
        </p:nvGraphicFramePr>
        <p:xfrm>
          <a:off x="4953000" y="8153400"/>
          <a:ext cx="2286000" cy="457200"/>
        </p:xfrm>
        <a:graphic>
          <a:graphicData uri="http://schemas.openxmlformats.org/drawingml/2006/table">
            <a:tbl>
              <a:tblPr/>
              <a:tblGrid>
                <a:gridCol w="2286000"/>
              </a:tblGrid>
              <a:tr h="76200">
                <a:tc>
                  <a:txBody>
                    <a:bodyPr/>
                    <a:lstStyle/>
                    <a:p>
                      <a:pPr marL="0" marR="0" algn="ctr">
                        <a:lnSpc>
                          <a:spcPct val="100000"/>
                        </a:lnSpc>
                        <a:spcBef>
                          <a:spcPts val="0"/>
                        </a:spcBef>
                        <a:spcAft>
                          <a:spcPts val="0"/>
                        </a:spcAft>
                      </a:pPr>
                      <a:r>
                        <a:rPr lang="en-US" sz="800" b="1" dirty="0" smtClean="0">
                          <a:latin typeface="Calibri"/>
                          <a:ea typeface="Calibri"/>
                          <a:cs typeface="Times New Roman"/>
                        </a:rPr>
                        <a:t>Toward RI.2.9   </a:t>
                      </a:r>
                      <a:endParaRPr lang="en-US" sz="800" b="1"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35280">
                <a:tc>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n-US" sz="800" b="0" dirty="0" smtClean="0">
                          <a:solidFill>
                            <a:srgbClr val="000000"/>
                          </a:solidFill>
                          <a:effectLst/>
                          <a:latin typeface="+mn-lt"/>
                          <a:ea typeface="Times New Roman"/>
                          <a:cs typeface="Times New Roman"/>
                        </a:rPr>
                        <a:t>Completes a Venn diagram to compare and contrast important points in two texts on the same topic.  </a:t>
                      </a: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Tree>
    <p:extLst>
      <p:ext uri="{BB962C8B-B14F-4D97-AF65-F5344CB8AC3E}">
        <p14:creationId xmlns:p14="http://schemas.microsoft.com/office/powerpoint/2010/main" val="32273162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18</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144723517"/>
              </p:ext>
            </p:extLst>
          </p:nvPr>
        </p:nvGraphicFramePr>
        <p:xfrm>
          <a:off x="323850" y="383905"/>
          <a:ext cx="7043738" cy="7884885"/>
        </p:xfrm>
        <a:graphic>
          <a:graphicData uri="http://schemas.openxmlformats.org/drawingml/2006/table">
            <a:tbl>
              <a:tblPr firstRow="1" bandRow="1">
                <a:tableStyleId>{5940675A-B579-460E-94D1-54222C63F5DA}</a:tableStyleId>
              </a:tblPr>
              <a:tblGrid>
                <a:gridCol w="566738"/>
                <a:gridCol w="6477000"/>
              </a:tblGrid>
              <a:tr h="515257">
                <a:tc gridSpan="2">
                  <a:txBody>
                    <a:bodyPr/>
                    <a:lstStyle/>
                    <a:p>
                      <a:pPr marL="0" marR="0" lvl="0" indent="0" algn="l" defTabSz="914318"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mn-lt"/>
                          <a:ea typeface="Calibri"/>
                          <a:cs typeface="Times New Roman"/>
                        </a:rPr>
                        <a:t>Note:  “Brief Writes” should take no longer than 10 minutes.   Brief writes are scored with a 2-3 point rubric. Full compositions are scored with a 4 point rubric.   The difference between this rubric and the constructed response reading rubrics, is that the </a:t>
                      </a:r>
                      <a:r>
                        <a:rPr kumimoji="0" lang="en-US" sz="1000" b="1" i="0" u="none" strike="noStrike" kern="1200" cap="none" spc="0" normalizeH="0" baseline="0" noProof="0" dirty="0" smtClean="0">
                          <a:ln>
                            <a:noFill/>
                          </a:ln>
                          <a:solidFill>
                            <a:schemeClr val="tx1"/>
                          </a:solidFill>
                          <a:effectLst/>
                          <a:uLnTx/>
                          <a:uFillTx/>
                          <a:latin typeface="+mn-lt"/>
                          <a:ea typeface="Calibri"/>
                          <a:cs typeface="Times New Roman"/>
                        </a:rPr>
                        <a:t>Brief Write Rubric is assessing writing proficiency </a:t>
                      </a:r>
                      <a:r>
                        <a:rPr kumimoji="0" lang="en-US" sz="1000" b="0" i="0" u="none" strike="noStrike" kern="1200" cap="none" spc="0" normalizeH="0" baseline="0" noProof="0" dirty="0" smtClean="0">
                          <a:ln>
                            <a:noFill/>
                          </a:ln>
                          <a:solidFill>
                            <a:schemeClr val="tx1"/>
                          </a:solidFill>
                          <a:effectLst/>
                          <a:uLnTx/>
                          <a:uFillTx/>
                          <a:latin typeface="+mn-lt"/>
                          <a:ea typeface="Calibri"/>
                          <a:cs typeface="Times New Roman"/>
                        </a:rPr>
                        <a:t>in a specific area, while the reading rubrics are assessing comprehension.  </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r>
              <a:tr h="324104">
                <a:tc gridSpan="2">
                  <a:txBody>
                    <a:bodyPr/>
                    <a:lstStyle/>
                    <a:p>
                      <a:pPr marL="0" marR="0" lvl="0" indent="0" algn="ctr" defTabSz="914318"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smtClean="0">
                          <a:ln>
                            <a:noFill/>
                          </a:ln>
                          <a:solidFill>
                            <a:schemeClr val="tx1"/>
                          </a:solidFill>
                          <a:effectLst/>
                          <a:uLnTx/>
                          <a:uFillTx/>
                          <a:latin typeface="+mn-lt"/>
                          <a:ea typeface="+mn-ea"/>
                          <a:cs typeface="+mn-cs"/>
                        </a:rPr>
                        <a:t>Quarter 4 Pre-Assessment </a:t>
                      </a:r>
                      <a:r>
                        <a:rPr kumimoji="0" lang="en-US" sz="1500" b="1" i="0" u="sng" strike="noStrike" kern="1200" cap="none" spc="0" normalizeH="0" baseline="0" noProof="0" dirty="0" smtClean="0">
                          <a:ln>
                            <a:noFill/>
                          </a:ln>
                          <a:solidFill>
                            <a:schemeClr val="tx1"/>
                          </a:solidFill>
                          <a:effectLst/>
                          <a:uLnTx/>
                          <a:uFillTx/>
                          <a:latin typeface="+mn-lt"/>
                          <a:ea typeface="+mn-ea"/>
                          <a:cs typeface="+mn-cs"/>
                        </a:rPr>
                        <a:t>Brief Write Constructed Response</a:t>
                      </a:r>
                      <a:r>
                        <a:rPr kumimoji="0" lang="en-US" sz="1500" b="1" i="0" u="none" strike="noStrike" kern="1200" cap="none" spc="0" normalizeH="0" baseline="0" noProof="0" dirty="0" smtClean="0">
                          <a:ln>
                            <a:noFill/>
                          </a:ln>
                          <a:solidFill>
                            <a:schemeClr val="tx1"/>
                          </a:solidFill>
                          <a:effectLst/>
                          <a:uLnTx/>
                          <a:uFillTx/>
                          <a:latin typeface="+mn-lt"/>
                          <a:ea typeface="+mn-ea"/>
                          <a:cs typeface="+mn-cs"/>
                        </a:rPr>
                        <a:t> Answer Key </a:t>
                      </a:r>
                    </a:p>
                  </a:txBody>
                  <a:tcPr marL="103632" marR="103632" marT="50292" marB="50292">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r>
              <a:tr h="627453">
                <a:tc gridSpan="2">
                  <a:txBody>
                    <a:bodyPr/>
                    <a:lstStyle/>
                    <a:p>
                      <a:pPr marL="0" marR="0" indent="0" algn="ctr" defTabSz="966612" rtl="0" eaLnBrk="1" fontAlgn="auto" latinLnBrk="0" hangingPunct="1">
                        <a:lnSpc>
                          <a:spcPct val="100000"/>
                        </a:lnSpc>
                        <a:spcBef>
                          <a:spcPts val="0"/>
                        </a:spcBef>
                        <a:spcAft>
                          <a:spcPts val="0"/>
                        </a:spcAft>
                        <a:buClrTx/>
                        <a:buSzTx/>
                        <a:buFontTx/>
                        <a:buNone/>
                        <a:tabLst/>
                        <a:defRPr/>
                      </a:pPr>
                      <a:endParaRPr lang="en-US" sz="1200" b="1" u="sng" dirty="0" smtClean="0">
                        <a:solidFill>
                          <a:schemeClr val="tx1"/>
                        </a:solidFill>
                      </a:endParaRPr>
                    </a:p>
                    <a:p>
                      <a:pPr marL="0" marR="0" indent="0" algn="ctr"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rPr>
                        <a:t>Organization:  Conclusion</a:t>
                      </a:r>
                    </a:p>
                  </a:txBody>
                  <a:tcPr marL="103632" marR="103632" marT="50292" marB="50292">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en-US"/>
                    </a:p>
                  </a:txBody>
                  <a:tcPr/>
                </a:tc>
              </a:tr>
              <a:tr h="616274">
                <a:tc gridSpan="2">
                  <a:txBody>
                    <a:bodyPr/>
                    <a:lstStyle/>
                    <a:p>
                      <a:pPr marL="0" marR="0" indent="0" algn="l" defTabSz="1018809" rtl="0" eaLnBrk="1" fontAlgn="auto" latinLnBrk="0" hangingPunct="1">
                        <a:lnSpc>
                          <a:spcPct val="100000"/>
                        </a:lnSpc>
                        <a:spcBef>
                          <a:spcPts val="0"/>
                        </a:spcBef>
                        <a:spcAft>
                          <a:spcPts val="0"/>
                        </a:spcAft>
                        <a:buClrTx/>
                        <a:buSzTx/>
                        <a:buFont typeface="+mj-lt"/>
                        <a:buNone/>
                        <a:tabLst/>
                        <a:defRPr/>
                      </a:pPr>
                      <a:r>
                        <a:rPr lang="en-US" sz="1200" b="1" kern="1200" dirty="0" smtClean="0">
                          <a:solidFill>
                            <a:schemeClr val="tx1"/>
                          </a:solidFill>
                          <a:effectLst/>
                          <a:latin typeface="+mn-lt"/>
                          <a:ea typeface="+mn-ea"/>
                          <a:cs typeface="+mn-cs"/>
                        </a:rPr>
                        <a:t>Standard W.2.1:</a:t>
                      </a:r>
                      <a:r>
                        <a:rPr lang="en-US" sz="1200" b="1"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Write opinion pieces in which they introduce the topic or book they are writing about, state an opinion, supply reasons that support the opinion, use linking words (e.g., because, and, also) </a:t>
                      </a:r>
                      <a:r>
                        <a:rPr lang="en-US" sz="1200" b="1" u="sng" kern="1200" dirty="0" smtClean="0">
                          <a:solidFill>
                            <a:schemeClr val="tx1"/>
                          </a:solidFill>
                          <a:effectLst/>
                          <a:latin typeface="+mn-lt"/>
                          <a:ea typeface="+mn-ea"/>
                          <a:cs typeface="+mn-cs"/>
                        </a:rPr>
                        <a:t>to connect opinion and reasons</a:t>
                      </a:r>
                      <a:r>
                        <a:rPr lang="en-US" sz="1200" kern="1200" dirty="0" smtClean="0">
                          <a:solidFill>
                            <a:schemeClr val="tx1"/>
                          </a:solidFill>
                          <a:effectLst/>
                          <a:latin typeface="+mn-lt"/>
                          <a:ea typeface="+mn-ea"/>
                          <a:cs typeface="+mn-cs"/>
                        </a:rPr>
                        <a:t>, and provide a concluding statement or section.</a:t>
                      </a:r>
                    </a:p>
                    <a:p>
                      <a:pPr marL="0" marR="0" indent="0" algn="ctr" defTabSz="1018809" rtl="0" eaLnBrk="1" fontAlgn="auto" latinLnBrk="0" hangingPunct="1">
                        <a:lnSpc>
                          <a:spcPct val="100000"/>
                        </a:lnSpc>
                        <a:spcBef>
                          <a:spcPts val="0"/>
                        </a:spcBef>
                        <a:spcAft>
                          <a:spcPts val="0"/>
                        </a:spcAft>
                        <a:buClrTx/>
                        <a:buSzTx/>
                        <a:buFont typeface="+mj-lt"/>
                        <a:buNone/>
                        <a:tabLst/>
                        <a:defRPr/>
                      </a:pPr>
                      <a:r>
                        <a:rPr lang="en-US" sz="1200" b="0" kern="1200" dirty="0" smtClean="0">
                          <a:solidFill>
                            <a:schemeClr val="tx1"/>
                          </a:solidFill>
                          <a:effectLst/>
                          <a:latin typeface="+mn-lt"/>
                          <a:ea typeface="+mn-ea"/>
                          <a:cs typeface="+mn-cs"/>
                        </a:rPr>
                        <a:t> Target 6a</a:t>
                      </a:r>
                    </a:p>
                  </a:txBody>
                  <a:tcPr marL="103632" marR="103632" marT="50292" marB="50292">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r>
              <a:tr h="1315575">
                <a:tc gridSpan="2">
                  <a:txBody>
                    <a:bodyPr/>
                    <a:lstStyle/>
                    <a:p>
                      <a:pPr marL="401638" marR="0" indent="-346075" algn="l" defTabSz="1018809" rtl="0" eaLnBrk="1" fontAlgn="auto" latinLnBrk="0" hangingPunct="1">
                        <a:lnSpc>
                          <a:spcPct val="100000"/>
                        </a:lnSpc>
                        <a:spcBef>
                          <a:spcPts val="0"/>
                        </a:spcBef>
                        <a:spcAft>
                          <a:spcPts val="0"/>
                        </a:spcAft>
                        <a:buClrTx/>
                        <a:buSzTx/>
                        <a:buFont typeface="+mj-lt"/>
                        <a:buNone/>
                        <a:tabLst/>
                        <a:defRPr/>
                      </a:pPr>
                      <a:r>
                        <a:rPr lang="en-US" sz="1200" b="1" dirty="0" smtClean="0">
                          <a:solidFill>
                            <a:schemeClr val="tx1"/>
                          </a:solidFill>
                        </a:rPr>
                        <a:t>Question 17. The beginning of the student’s letter does not state his opinion. Write an opening paragraph</a:t>
                      </a:r>
                      <a:r>
                        <a:rPr lang="en-US" sz="1200" b="1" baseline="0" dirty="0" smtClean="0">
                          <a:solidFill>
                            <a:schemeClr val="tx1"/>
                          </a:solidFill>
                        </a:rPr>
                        <a:t> </a:t>
                      </a:r>
                      <a:r>
                        <a:rPr lang="en-US" sz="1200" b="1" dirty="0" smtClean="0">
                          <a:solidFill>
                            <a:schemeClr val="tx1"/>
                          </a:solidFill>
                        </a:rPr>
                        <a:t>that states the</a:t>
                      </a:r>
                      <a:r>
                        <a:rPr lang="en-US" sz="1200" b="1" baseline="0" dirty="0" smtClean="0">
                          <a:solidFill>
                            <a:schemeClr val="tx1"/>
                          </a:solidFill>
                        </a:rPr>
                        <a:t> </a:t>
                      </a:r>
                      <a:r>
                        <a:rPr lang="en-US" sz="1200" b="1" dirty="0" smtClean="0">
                          <a:solidFill>
                            <a:schemeClr val="tx1"/>
                          </a:solidFill>
                        </a:rPr>
                        <a:t>opinion and explains what the topic is about.</a:t>
                      </a:r>
                    </a:p>
                    <a:p>
                      <a:pPr marL="401638" marR="0" indent="-346075" algn="l" defTabSz="1018809" rtl="0" eaLnBrk="1" fontAlgn="auto" latinLnBrk="0" hangingPunct="1">
                        <a:lnSpc>
                          <a:spcPct val="100000"/>
                        </a:lnSpc>
                        <a:spcBef>
                          <a:spcPts val="0"/>
                        </a:spcBef>
                        <a:spcAft>
                          <a:spcPts val="0"/>
                        </a:spcAft>
                        <a:buClrTx/>
                        <a:buSzTx/>
                        <a:buFont typeface="+mj-lt"/>
                        <a:buNone/>
                        <a:tabLst/>
                        <a:defRPr/>
                      </a:pPr>
                      <a:endParaRPr lang="en-US" sz="1200" b="1" dirty="0" smtClean="0">
                        <a:solidFill>
                          <a:schemeClr val="tx1"/>
                        </a:solidFill>
                      </a:endParaRPr>
                    </a:p>
                    <a:p>
                      <a:pPr marL="401638" marR="0" indent="-346075" algn="l" defTabSz="1018809" rtl="0" eaLnBrk="1" fontAlgn="auto" latinLnBrk="0" hangingPunct="1">
                        <a:lnSpc>
                          <a:spcPct val="100000"/>
                        </a:lnSpc>
                        <a:spcBef>
                          <a:spcPts val="0"/>
                        </a:spcBef>
                        <a:spcAft>
                          <a:spcPts val="0"/>
                        </a:spcAft>
                        <a:buClrTx/>
                        <a:buSzTx/>
                        <a:buFont typeface="+mj-lt"/>
                        <a:buNone/>
                        <a:tabLst/>
                        <a:defRPr/>
                      </a:pPr>
                      <a:r>
                        <a:rPr lang="en-US" sz="1200" b="1" dirty="0" smtClean="0">
                          <a:solidFill>
                            <a:schemeClr val="tx1"/>
                          </a:solidFill>
                        </a:rPr>
                        <a:t>Prompt: A student is writing an opinion letter for his class about roller skating.</a:t>
                      </a:r>
                      <a:r>
                        <a:rPr lang="en-US" sz="1200" b="1" baseline="0" dirty="0" smtClean="0">
                          <a:solidFill>
                            <a:schemeClr val="tx1"/>
                          </a:solidFill>
                        </a:rPr>
                        <a:t> </a:t>
                      </a:r>
                      <a:r>
                        <a:rPr lang="en-US" sz="1200" b="1" dirty="0" smtClean="0">
                          <a:solidFill>
                            <a:schemeClr val="tx1"/>
                          </a:solidFill>
                        </a:rPr>
                        <a:t>Read the draft of the</a:t>
                      </a:r>
                      <a:r>
                        <a:rPr lang="en-US" sz="1200" b="1" baseline="0" dirty="0" smtClean="0">
                          <a:solidFill>
                            <a:schemeClr val="tx1"/>
                          </a:solidFill>
                        </a:rPr>
                        <a:t> </a:t>
                      </a:r>
                      <a:r>
                        <a:rPr lang="en-US" sz="1200" b="1" dirty="0" smtClean="0">
                          <a:solidFill>
                            <a:schemeClr val="tx1"/>
                          </a:solidFill>
                        </a:rPr>
                        <a:t>letter and</a:t>
                      </a:r>
                      <a:r>
                        <a:rPr lang="en-US" sz="1200" b="1" baseline="0" dirty="0" smtClean="0">
                          <a:solidFill>
                            <a:schemeClr val="tx1"/>
                          </a:solidFill>
                        </a:rPr>
                        <a:t> </a:t>
                      </a:r>
                      <a:r>
                        <a:rPr lang="en-US" sz="1200" b="1" dirty="0" smtClean="0">
                          <a:solidFill>
                            <a:schemeClr val="tx1"/>
                          </a:solidFill>
                        </a:rPr>
                        <a:t>complete the task that follows. </a:t>
                      </a:r>
                    </a:p>
                    <a:p>
                      <a:pPr marL="401638" marR="0" indent="-346075" algn="l" defTabSz="1018809" rtl="0" eaLnBrk="1" fontAlgn="auto" latinLnBrk="0" hangingPunct="1">
                        <a:lnSpc>
                          <a:spcPct val="100000"/>
                        </a:lnSpc>
                        <a:spcBef>
                          <a:spcPts val="0"/>
                        </a:spcBef>
                        <a:spcAft>
                          <a:spcPts val="0"/>
                        </a:spcAft>
                        <a:buClrTx/>
                        <a:buSzTx/>
                        <a:buFont typeface="+mj-lt"/>
                        <a:buNone/>
                        <a:tabLst/>
                        <a:defRPr/>
                      </a:pPr>
                      <a:endParaRPr lang="en-US" sz="1200" b="1" dirty="0" smtClean="0">
                        <a:solidFill>
                          <a:schemeClr val="tx1"/>
                        </a:solidFill>
                      </a:endParaRPr>
                    </a:p>
                    <a:p>
                      <a:pPr marL="401638" marR="0" indent="-346075" algn="l" defTabSz="1018809" rtl="0" eaLnBrk="1" fontAlgn="auto" latinLnBrk="0" hangingPunct="1">
                        <a:lnSpc>
                          <a:spcPct val="100000"/>
                        </a:lnSpc>
                        <a:spcBef>
                          <a:spcPts val="0"/>
                        </a:spcBef>
                        <a:spcAft>
                          <a:spcPts val="0"/>
                        </a:spcAft>
                        <a:buClrTx/>
                        <a:buSzTx/>
                        <a:buFont typeface="+mj-lt"/>
                        <a:buNone/>
                        <a:tabLst/>
                        <a:defRPr/>
                      </a:pPr>
                      <a:r>
                        <a:rPr lang="en-US" sz="1200" b="0" dirty="0" smtClean="0">
                          <a:solidFill>
                            <a:schemeClr val="tx1"/>
                          </a:solidFill>
                        </a:rPr>
                        <a:t>        </a:t>
                      </a:r>
                      <a:r>
                        <a:rPr lang="en-US" sz="1200" b="0" baseline="0" dirty="0" smtClean="0">
                          <a:solidFill>
                            <a:schemeClr val="tx1"/>
                          </a:solidFill>
                        </a:rPr>
                        <a:t>  </a:t>
                      </a:r>
                      <a:r>
                        <a:rPr lang="en-US" sz="1200" b="0" dirty="0" smtClean="0">
                          <a:solidFill>
                            <a:schemeClr val="tx1"/>
                          </a:solidFill>
                        </a:rPr>
                        <a:t>James Plimpton started skating because he was ill and the doctor told him to</a:t>
                      </a:r>
                      <a:r>
                        <a:rPr lang="en-US" sz="1200" b="0" baseline="0" dirty="0" smtClean="0">
                          <a:solidFill>
                            <a:schemeClr val="tx1"/>
                          </a:solidFill>
                        </a:rPr>
                        <a:t> </a:t>
                      </a:r>
                      <a:r>
                        <a:rPr lang="en-US" sz="1200" b="0" dirty="0" smtClean="0">
                          <a:solidFill>
                            <a:schemeClr val="tx1"/>
                          </a:solidFill>
                        </a:rPr>
                        <a:t>get exercise outside in the fresh air.  People like to be outside or in a roller skating rink with their family and friends.   Some</a:t>
                      </a:r>
                    </a:p>
                    <a:p>
                      <a:pPr marL="401638" marR="0" indent="-346075" algn="l" defTabSz="1018809" rtl="0" eaLnBrk="1" fontAlgn="auto" latinLnBrk="0" hangingPunct="1">
                        <a:lnSpc>
                          <a:spcPct val="100000"/>
                        </a:lnSpc>
                        <a:spcBef>
                          <a:spcPts val="0"/>
                        </a:spcBef>
                        <a:spcAft>
                          <a:spcPts val="0"/>
                        </a:spcAft>
                        <a:buClrTx/>
                        <a:buSzTx/>
                        <a:buFont typeface="+mj-lt"/>
                        <a:buNone/>
                        <a:tabLst/>
                        <a:defRPr/>
                      </a:pPr>
                      <a:r>
                        <a:rPr lang="en-US" sz="1200" b="0" baseline="0" dirty="0" smtClean="0">
                          <a:solidFill>
                            <a:schemeClr val="tx1"/>
                          </a:solidFill>
                        </a:rPr>
                        <a:t>          </a:t>
                      </a:r>
                      <a:r>
                        <a:rPr lang="en-US" sz="1200" b="0" dirty="0" smtClean="0">
                          <a:solidFill>
                            <a:schemeClr val="tx1"/>
                          </a:solidFill>
                        </a:rPr>
                        <a:t>people even think it is a sport and have contests.  </a:t>
                      </a:r>
                    </a:p>
                    <a:p>
                      <a:pPr marL="401638" marR="0" indent="-346075" algn="l" defTabSz="1018809" rtl="0" eaLnBrk="1" fontAlgn="auto" latinLnBrk="0" hangingPunct="1">
                        <a:lnSpc>
                          <a:spcPct val="100000"/>
                        </a:lnSpc>
                        <a:spcBef>
                          <a:spcPts val="0"/>
                        </a:spcBef>
                        <a:spcAft>
                          <a:spcPts val="0"/>
                        </a:spcAft>
                        <a:buClrTx/>
                        <a:buSzTx/>
                        <a:buFont typeface="+mj-lt"/>
                        <a:buNone/>
                        <a:tabLst/>
                        <a:defRPr/>
                      </a:pPr>
                      <a:endParaRPr lang="en-US" sz="1200" b="1" dirty="0" smtClean="0">
                        <a:solidFill>
                          <a:schemeClr val="tx1"/>
                        </a:solidFill>
                      </a:endParaRPr>
                    </a:p>
                    <a:p>
                      <a:pPr marL="401638" marR="0" indent="-346075" algn="l" defTabSz="1018809" rtl="0" eaLnBrk="1" fontAlgn="auto" latinLnBrk="0" hangingPunct="1">
                        <a:lnSpc>
                          <a:spcPct val="100000"/>
                        </a:lnSpc>
                        <a:spcBef>
                          <a:spcPts val="0"/>
                        </a:spcBef>
                        <a:spcAft>
                          <a:spcPts val="0"/>
                        </a:spcAft>
                        <a:buClrTx/>
                        <a:buSzTx/>
                        <a:buFont typeface="+mj-lt"/>
                        <a:buNone/>
                        <a:tabLst/>
                        <a:defRPr/>
                      </a:pPr>
                      <a:r>
                        <a:rPr lang="en-US" sz="900" b="1" i="1" dirty="0" smtClean="0">
                          <a:solidFill>
                            <a:schemeClr val="tx1"/>
                          </a:solidFill>
                        </a:rPr>
                        <a:t>                                                                                                        Write a Brief Text, W.1d Use linking words to connect opinion and reasons, Target 6a </a:t>
                      </a:r>
                    </a:p>
                  </a:txBody>
                  <a:tcPr marL="102012" marR="102012" marT="51090" marB="5109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hMerge="1">
                  <a:txBody>
                    <a:bodyPr/>
                    <a:lstStyle/>
                    <a:p>
                      <a:endParaRPr lang="en-US"/>
                    </a:p>
                  </a:txBody>
                  <a:tcPr/>
                </a:tc>
              </a:tr>
              <a:tr h="292173">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n-US" sz="1300" b="1" dirty="0" smtClean="0">
                          <a:solidFill>
                            <a:schemeClr val="tx1"/>
                          </a:solidFill>
                        </a:rPr>
                        <a:t>Teacher</a:t>
                      </a:r>
                      <a:r>
                        <a:rPr lang="en-US" sz="1300" b="1" baseline="0" dirty="0" smtClean="0">
                          <a:solidFill>
                            <a:schemeClr val="tx1"/>
                          </a:solidFill>
                        </a:rPr>
                        <a:t> /Rubric Language Response</a:t>
                      </a:r>
                      <a:endParaRPr lang="en-US" sz="1300" b="1" dirty="0" smtClean="0">
                        <a:solidFill>
                          <a:srgbClr val="00B050"/>
                        </a:solidFill>
                      </a:endParaRPr>
                    </a:p>
                  </a:txBody>
                  <a:tcPr marL="103632" marR="103632" marT="50292" marB="50292">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r>
              <a:tr h="1505567">
                <a:tc gridSpan="2">
                  <a:txBody>
                    <a:bodyPr/>
                    <a:lstStyle/>
                    <a:p>
                      <a:pPr lvl="0" algn="l">
                        <a:defRPr sz="1800" b="0" i="0"/>
                      </a:pPr>
                      <a:r>
                        <a:rPr lang="en-US" sz="1200" b="0" u="sng" kern="1200" dirty="0" smtClean="0">
                          <a:solidFill>
                            <a:schemeClr val="tx1"/>
                          </a:solidFill>
                          <a:effectLst/>
                          <a:latin typeface="+mn-lt"/>
                          <a:ea typeface="+mn-ea"/>
                          <a:cs typeface="+mn-cs"/>
                        </a:rPr>
                        <a:t>Directions</a:t>
                      </a:r>
                      <a:r>
                        <a:rPr lang="en-US" sz="1200" b="0" u="sng" kern="1200" baseline="0" dirty="0" smtClean="0">
                          <a:solidFill>
                            <a:schemeClr val="tx1"/>
                          </a:solidFill>
                          <a:effectLst/>
                          <a:latin typeface="+mn-lt"/>
                          <a:ea typeface="+mn-ea"/>
                          <a:cs typeface="+mn-cs"/>
                        </a:rPr>
                        <a:t> for Scoring</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Times New Roman"/>
                          <a:cs typeface="Arial"/>
                        </a:rPr>
                        <a:t>Write an overview of what students could include in a proficient response with examples from the text.  Be very specific and “lengthy.”</a:t>
                      </a:r>
                      <a:r>
                        <a:rPr lang="en-US" sz="1200" u="none" dirty="0" smtClean="0">
                          <a:solidFill>
                            <a:schemeClr val="tx1"/>
                          </a:solidFill>
                        </a:rPr>
                        <a:t> </a:t>
                      </a:r>
                    </a:p>
                    <a:p>
                      <a:pPr lvl="0" algn="l">
                        <a:defRPr sz="1800" b="0" i="0"/>
                      </a:pPr>
                      <a:r>
                        <a:rPr lang="en-US" sz="1200" u="sng" dirty="0" smtClean="0">
                          <a:solidFill>
                            <a:schemeClr val="tx1"/>
                          </a:solidFill>
                        </a:rPr>
                        <a:t>T</a:t>
                      </a:r>
                      <a:r>
                        <a:rPr lang="en-US" sz="1200" u="sng" dirty="0" smtClean="0">
                          <a:solidFill>
                            <a:schemeClr val="tx1"/>
                          </a:solidFill>
                          <a:latin typeface="+mn-lt"/>
                        </a:rPr>
                        <a:t>eacher Language and Scoring Notes</a:t>
                      </a:r>
                      <a:r>
                        <a:rPr lang="en-US" sz="1200" dirty="0" smtClean="0">
                          <a:solidFill>
                            <a:schemeClr val="tx1"/>
                          </a:solidFill>
                          <a:latin typeface="+mn-lt"/>
                        </a:rPr>
                        <a:t>:</a:t>
                      </a:r>
                      <a:endParaRPr lang="en-US" sz="1200" b="1" dirty="0" smtClean="0">
                        <a:solidFill>
                          <a:schemeClr val="tx1"/>
                        </a:solidFill>
                        <a:latin typeface="+mn-lt"/>
                      </a:endParaRPr>
                    </a:p>
                    <a:p>
                      <a:pPr lvl="0" algn="l">
                        <a:defRPr sz="1800" b="0" i="0"/>
                      </a:pPr>
                      <a:r>
                        <a:rPr lang="en-US" sz="1200" b="1" dirty="0" smtClean="0">
                          <a:solidFill>
                            <a:schemeClr val="tx1"/>
                          </a:solidFill>
                          <a:latin typeface="+mn-lt"/>
                        </a:rPr>
                        <a:t>The student response </a:t>
                      </a:r>
                      <a:r>
                        <a:rPr lang="en-US" sz="1200" b="0" dirty="0" smtClean="0">
                          <a:solidFill>
                            <a:schemeClr val="tx1"/>
                          </a:solidFill>
                          <a:latin typeface="+mn-lt"/>
                        </a:rPr>
                        <a:t>should include an opening paragraph that states the opinion of the writer based on the reasons the writer gives about roller skating.    Some of the reasons the writer states are (1) exercise, (2) people enjoy being with family and friends and (3) skating is also a sport.   </a:t>
                      </a:r>
                    </a:p>
                    <a:p>
                      <a:pPr lvl="0" algn="l">
                        <a:defRPr sz="1800" b="0" i="0"/>
                      </a:pPr>
                      <a:r>
                        <a:rPr lang="en-US" sz="1200" b="0" dirty="0" smtClean="0">
                          <a:solidFill>
                            <a:schemeClr val="tx1"/>
                          </a:solidFill>
                          <a:uFill>
                            <a:solidFill/>
                          </a:uFill>
                          <a:latin typeface="+mn-lt"/>
                        </a:rPr>
                        <a:t>The student response should connect these reasons to an opening paragraph that support these reasons by stating</a:t>
                      </a:r>
                      <a:r>
                        <a:rPr lang="en-US" sz="1200" b="0" baseline="0" dirty="0" smtClean="0">
                          <a:solidFill>
                            <a:schemeClr val="tx1"/>
                          </a:solidFill>
                          <a:uFill>
                            <a:solidFill/>
                          </a:uFill>
                          <a:latin typeface="+mn-lt"/>
                        </a:rPr>
                        <a:t> a specific opinion.</a:t>
                      </a:r>
                      <a:endParaRPr lang="en-US" sz="1200" b="0" dirty="0" smtClean="0">
                        <a:solidFill>
                          <a:schemeClr val="tx1"/>
                        </a:solidFill>
                        <a:uFill>
                          <a:solidFill/>
                        </a:uFill>
                        <a:latin typeface="+mn-lt"/>
                      </a:endParaRPr>
                    </a:p>
                  </a:txBody>
                  <a:tcPr marL="103632" marR="103632" marT="50292" marB="50292">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r>
              <a:tr h="293769">
                <a:tc gridSpan="2">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300" b="1" dirty="0" smtClean="0">
                          <a:solidFill>
                            <a:schemeClr val="tx1"/>
                          </a:solidFill>
                        </a:rPr>
                        <a:t>Student Language Response Examples for a Brief</a:t>
                      </a:r>
                      <a:r>
                        <a:rPr lang="en-US" sz="1300" b="1" baseline="0" dirty="0" smtClean="0">
                          <a:solidFill>
                            <a:schemeClr val="tx1"/>
                          </a:solidFill>
                        </a:rPr>
                        <a:t> Write</a:t>
                      </a:r>
                      <a:endParaRPr lang="en-US" sz="1300" b="1" dirty="0" smtClean="0">
                        <a:solidFill>
                          <a:schemeClr val="tx1"/>
                        </a:solidFill>
                      </a:endParaRPr>
                    </a:p>
                  </a:txBody>
                  <a:tcPr marL="102012" marR="102012" marT="51090" marB="5109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r>
              <a:tr h="393193">
                <a:tc>
                  <a:txBody>
                    <a:bodyPr/>
                    <a:lstStyle/>
                    <a:p>
                      <a:pPr algn="ctr"/>
                      <a:r>
                        <a:rPr lang="en-US" sz="1500" b="1" i="0" baseline="0" dirty="0" smtClean="0">
                          <a:solidFill>
                            <a:schemeClr val="tx1"/>
                          </a:solidFill>
                        </a:rPr>
                        <a:t>2</a:t>
                      </a:r>
                    </a:p>
                  </a:txBody>
                  <a:tcPr marL="103632" marR="103632" marT="50292" marB="50292">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000" b="0" i="1" dirty="0" smtClean="0">
                          <a:solidFill>
                            <a:schemeClr val="tx1"/>
                          </a:solidFill>
                        </a:rPr>
                        <a:t>Student provides an opening paragraph with an opinion statement(s) which</a:t>
                      </a:r>
                      <a:r>
                        <a:rPr lang="en-US" sz="1000" b="0" i="1" baseline="0" dirty="0" smtClean="0">
                          <a:solidFill>
                            <a:schemeClr val="tx1"/>
                          </a:solidFill>
                        </a:rPr>
                        <a:t> sufficiently support the reasons given.</a:t>
                      </a:r>
                      <a:endParaRPr lang="en-US" sz="1000" b="0" i="1" dirty="0" smtClean="0">
                        <a:solidFill>
                          <a:schemeClr val="tx1"/>
                        </a:solidFill>
                      </a:endParaRPr>
                    </a:p>
                    <a:p>
                      <a:pPr marL="0" marR="0" indent="0" algn="l" defTabSz="966612" rtl="0" eaLnBrk="1" fontAlgn="auto" latinLnBrk="0" hangingPunct="1">
                        <a:lnSpc>
                          <a:spcPct val="100000"/>
                        </a:lnSpc>
                        <a:spcBef>
                          <a:spcPts val="0"/>
                        </a:spcBef>
                        <a:spcAft>
                          <a:spcPts val="0"/>
                        </a:spcAft>
                        <a:buClrTx/>
                        <a:buSzTx/>
                        <a:buFontTx/>
                        <a:buNone/>
                        <a:tabLst/>
                        <a:defRPr/>
                      </a:pPr>
                      <a:r>
                        <a:rPr lang="en-US" sz="1200" b="0" i="0" dirty="0" smtClean="0">
                          <a:solidFill>
                            <a:schemeClr val="tx1"/>
                          </a:solidFill>
                        </a:rPr>
                        <a:t>I think roller skating is healthy. I also think roller skating is fun. I’m glad we have roller skates.</a:t>
                      </a:r>
                    </a:p>
                  </a:txBody>
                  <a:tcPr marL="103632" marR="103632" marT="50292" marB="50292">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5929">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500" b="1" i="0" dirty="0" smtClean="0">
                          <a:solidFill>
                            <a:schemeClr val="tx1"/>
                          </a:solidFill>
                        </a:rPr>
                        <a:t>1</a:t>
                      </a:r>
                    </a:p>
                  </a:txBody>
                  <a:tcPr marL="103632" marR="103632" marT="50292" marB="50292">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000" b="0" i="1" dirty="0" smtClean="0">
                          <a:solidFill>
                            <a:schemeClr val="tx1"/>
                          </a:solidFill>
                        </a:rPr>
                        <a:t>Student provides an opening paragraph with a</a:t>
                      </a:r>
                      <a:r>
                        <a:rPr lang="en-US" sz="1000" b="0" i="1" baseline="0" dirty="0" smtClean="0">
                          <a:solidFill>
                            <a:schemeClr val="tx1"/>
                          </a:solidFill>
                        </a:rPr>
                        <a:t> minimal opinion statement partially supporting the reasons given.</a:t>
                      </a:r>
                    </a:p>
                    <a:p>
                      <a:pPr marL="0" marR="0" indent="0" algn="l" defTabSz="966612" rtl="0" eaLnBrk="1" fontAlgn="auto" latinLnBrk="0" hangingPunct="1">
                        <a:lnSpc>
                          <a:spcPct val="100000"/>
                        </a:lnSpc>
                        <a:spcBef>
                          <a:spcPts val="0"/>
                        </a:spcBef>
                        <a:spcAft>
                          <a:spcPts val="0"/>
                        </a:spcAft>
                        <a:buClrTx/>
                        <a:buSzTx/>
                        <a:buFontTx/>
                        <a:buNone/>
                        <a:tabLst/>
                        <a:defRPr/>
                      </a:pPr>
                      <a:r>
                        <a:rPr lang="en-US" sz="1200" b="0" i="0" baseline="0" dirty="0" smtClean="0">
                          <a:solidFill>
                            <a:schemeClr val="tx1"/>
                          </a:solidFill>
                        </a:rPr>
                        <a:t>When I go roller skating I have a lot of fun. </a:t>
                      </a:r>
                      <a:endParaRPr lang="en-US" sz="1200" b="0" i="0" dirty="0" smtClean="0">
                        <a:solidFill>
                          <a:schemeClr val="tx1"/>
                        </a:solidFill>
                      </a:endParaRPr>
                    </a:p>
                  </a:txBody>
                  <a:tcPr marL="103632" marR="103632" marT="50292" marB="50292">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945">
                <a:tc>
                  <a:txBody>
                    <a:bodyPr/>
                    <a:lstStyle/>
                    <a:p>
                      <a:pPr algn="ctr"/>
                      <a:r>
                        <a:rPr lang="en-US" sz="1500" b="1" i="0" dirty="0" smtClean="0">
                          <a:solidFill>
                            <a:schemeClr val="tx1"/>
                          </a:solidFill>
                        </a:rPr>
                        <a:t>0</a:t>
                      </a:r>
                    </a:p>
                  </a:txBody>
                  <a:tcPr marL="103632" marR="103632" marT="50292" marB="50292">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r>
                        <a:rPr kumimoji="0" lang="en-US" sz="1000" b="0" i="1" u="none" strike="noStrike" kern="1200" cap="none" spc="0" normalizeH="0" baseline="0" noProof="0" dirty="0" smtClean="0">
                          <a:ln>
                            <a:noFill/>
                          </a:ln>
                          <a:solidFill>
                            <a:schemeClr val="tx1"/>
                          </a:solidFill>
                          <a:effectLst/>
                          <a:uLnTx/>
                          <a:uFillTx/>
                          <a:latin typeface="+mn-lt"/>
                          <a:ea typeface="+mn-ea"/>
                          <a:cs typeface="+mn-cs"/>
                        </a:rPr>
                        <a:t>Student does not provide an opening paragraph stating an opinion supporting the reasons given.</a:t>
                      </a:r>
                    </a:p>
                    <a:p>
                      <a:r>
                        <a:rPr kumimoji="0" lang="en-US" sz="1200" b="0" i="0" u="none" strike="noStrike" kern="1200" cap="none" spc="0" normalizeH="0" baseline="0" noProof="0" dirty="0" smtClean="0">
                          <a:ln>
                            <a:noFill/>
                          </a:ln>
                          <a:solidFill>
                            <a:schemeClr val="tx1"/>
                          </a:solidFill>
                          <a:effectLst/>
                          <a:uLnTx/>
                          <a:uFillTx/>
                          <a:latin typeface="+mn-lt"/>
                          <a:ea typeface="+mn-ea"/>
                          <a:cs typeface="+mn-cs"/>
                        </a:rPr>
                        <a:t>Once I went skating with my brother.  He fell and hurt his knee.</a:t>
                      </a:r>
                    </a:p>
                  </a:txBody>
                  <a:tcPr marL="103632" marR="103632" marT="50292" marB="50292">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8285771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19</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284342686"/>
              </p:ext>
            </p:extLst>
          </p:nvPr>
        </p:nvGraphicFramePr>
        <p:xfrm>
          <a:off x="161925" y="158088"/>
          <a:ext cx="7458558" cy="4899828"/>
        </p:xfrm>
        <a:graphic>
          <a:graphicData uri="http://schemas.openxmlformats.org/drawingml/2006/table">
            <a:tbl>
              <a:tblPr firstRow="1" bandRow="1">
                <a:tableStyleId>{5940675A-B579-460E-94D1-54222C63F5DA}</a:tableStyleId>
              </a:tblPr>
              <a:tblGrid>
                <a:gridCol w="809625"/>
                <a:gridCol w="1295400"/>
                <a:gridCol w="1214438"/>
                <a:gridCol w="1363244"/>
                <a:gridCol w="1421536"/>
                <a:gridCol w="1354315"/>
              </a:tblGrid>
              <a:tr h="508078">
                <a:tc gridSpan="6">
                  <a:txBody>
                    <a:bodyPr/>
                    <a:lstStyle/>
                    <a:p>
                      <a:pPr marL="0" marR="0" algn="l">
                        <a:lnSpc>
                          <a:spcPct val="100000"/>
                        </a:lnSpc>
                        <a:spcBef>
                          <a:spcPts val="0"/>
                        </a:spcBef>
                        <a:spcAft>
                          <a:spcPts val="0"/>
                        </a:spcAft>
                      </a:pPr>
                      <a:r>
                        <a:rPr lang="en-US" sz="900" b="1" dirty="0" smtClean="0"/>
                        <a:t>W.2.1</a:t>
                      </a:r>
                    </a:p>
                    <a:p>
                      <a:pPr marL="0" marR="0" algn="l">
                        <a:lnSpc>
                          <a:spcPct val="100000"/>
                        </a:lnSpc>
                        <a:spcBef>
                          <a:spcPts val="0"/>
                        </a:spcBef>
                        <a:spcAft>
                          <a:spcPts val="0"/>
                        </a:spcAft>
                      </a:pPr>
                      <a:r>
                        <a:rPr lang="en-US" sz="900" b="1" dirty="0" smtClean="0"/>
                        <a:t>Write opinion pieces in which they introduce the topic or book they are writing about, state an opinion, supply reasons that support the opinion, use linking words (e.g., because, and, also) to connect opinion and reasons, and provide a concluding statement or section.</a:t>
                      </a:r>
                    </a:p>
                  </a:txBody>
                  <a:tcPr marL="97155" marR="77004" marT="38502" marB="3850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68593">
                <a:tc gridSpan="6">
                  <a:txBody>
                    <a:bodyPr/>
                    <a:lstStyle/>
                    <a:p>
                      <a:pPr marL="0" marR="0" algn="ctr">
                        <a:lnSpc>
                          <a:spcPct val="100000"/>
                        </a:lnSpc>
                        <a:spcBef>
                          <a:spcPts val="0"/>
                        </a:spcBef>
                        <a:spcAft>
                          <a:spcPts val="0"/>
                        </a:spcAft>
                      </a:pPr>
                      <a:r>
                        <a:rPr lang="en-US" sz="1300" kern="1200" dirty="0" smtClean="0">
                          <a:effectLst/>
                        </a:rPr>
                        <a:t>Opinion Full </a:t>
                      </a:r>
                      <a:r>
                        <a:rPr lang="en-US" sz="1300" kern="1200" dirty="0">
                          <a:effectLst/>
                        </a:rPr>
                        <a:t>Composition </a:t>
                      </a:r>
                      <a:r>
                        <a:rPr lang="en-US" sz="1300" kern="1200" dirty="0" smtClean="0">
                          <a:effectLst/>
                        </a:rPr>
                        <a:t>Performance Task Score “4” Example</a:t>
                      </a:r>
                      <a:endParaRPr lang="en-US" sz="900" dirty="0">
                        <a:effectLst/>
                        <a:latin typeface="Calibri"/>
                        <a:ea typeface="Calibri"/>
                        <a:cs typeface="Times New Roman"/>
                      </a:endParaRPr>
                    </a:p>
                  </a:txBody>
                  <a:tcPr marL="97155" marR="77004" marT="38502" marB="3850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31222">
                <a:tc rowSpan="2">
                  <a:txBody>
                    <a:bodyPr/>
                    <a:lstStyle/>
                    <a:p>
                      <a:pPr marL="0" marR="0" algn="ctr">
                        <a:lnSpc>
                          <a:spcPct val="100000"/>
                        </a:lnSpc>
                        <a:spcBef>
                          <a:spcPts val="0"/>
                        </a:spcBef>
                        <a:spcAft>
                          <a:spcPts val="0"/>
                        </a:spcAft>
                      </a:pPr>
                      <a:r>
                        <a:rPr lang="en-US" sz="1500" b="1" kern="1200" dirty="0">
                          <a:effectLst/>
                        </a:rPr>
                        <a:t>score</a:t>
                      </a:r>
                      <a:endParaRPr lang="en-US" sz="900" b="1" dirty="0">
                        <a:effectLst/>
                        <a:latin typeface="Calibri"/>
                        <a:ea typeface="Calibri"/>
                        <a:cs typeface="Times New Roman"/>
                      </a:endParaRPr>
                    </a:p>
                  </a:txBody>
                  <a:tcPr marL="97155" marR="77004" marT="38502" marB="38502" anchor="ctr"/>
                </a:tc>
                <a:tc gridSpan="2">
                  <a:txBody>
                    <a:bodyPr/>
                    <a:lstStyle/>
                    <a:p>
                      <a:pPr marL="0" marR="0" algn="ctr">
                        <a:lnSpc>
                          <a:spcPct val="100000"/>
                        </a:lnSpc>
                        <a:spcBef>
                          <a:spcPts val="0"/>
                        </a:spcBef>
                        <a:spcAft>
                          <a:spcPts val="0"/>
                        </a:spcAft>
                      </a:pPr>
                      <a:r>
                        <a:rPr lang="en-US" sz="1000" b="1" kern="1200" dirty="0">
                          <a:effectLst/>
                        </a:rPr>
                        <a:t>Statement of Purpose/Focus and Organization</a:t>
                      </a:r>
                      <a:endParaRPr lang="en-US" sz="900" b="1" dirty="0">
                        <a:effectLst/>
                        <a:latin typeface="Calibri"/>
                        <a:ea typeface="Calibri"/>
                        <a:cs typeface="Times New Roman"/>
                      </a:endParaRPr>
                    </a:p>
                  </a:txBody>
                  <a:tcPr marL="97155" marR="77004" marT="38502" marB="38502" anchor="ctr">
                    <a:solidFill>
                      <a:schemeClr val="accent1">
                        <a:lumMod val="60000"/>
                        <a:lumOff val="40000"/>
                      </a:schemeClr>
                    </a:solidFill>
                  </a:tcPr>
                </a:tc>
                <a:tc hMerge="1">
                  <a:txBody>
                    <a:bodyPr/>
                    <a:lstStyle/>
                    <a:p>
                      <a:endParaRPr lang="en-US"/>
                    </a:p>
                  </a:txBody>
                  <a:tcPr/>
                </a:tc>
                <a:tc gridSpan="2">
                  <a:txBody>
                    <a:bodyPr/>
                    <a:lstStyle/>
                    <a:p>
                      <a:pPr marL="0" marR="0" algn="ctr">
                        <a:lnSpc>
                          <a:spcPct val="100000"/>
                        </a:lnSpc>
                        <a:spcBef>
                          <a:spcPts val="0"/>
                        </a:spcBef>
                        <a:spcAft>
                          <a:spcPts val="0"/>
                        </a:spcAft>
                      </a:pPr>
                      <a:r>
                        <a:rPr lang="en-US" sz="1000" b="1" kern="1200" dirty="0">
                          <a:effectLst/>
                        </a:rPr>
                        <a:t>Development: Language and Elaboration</a:t>
                      </a:r>
                      <a:endParaRPr lang="en-US" sz="900" b="1" dirty="0">
                        <a:effectLst/>
                      </a:endParaRPr>
                    </a:p>
                    <a:p>
                      <a:pPr marL="0" marR="0" algn="ctr">
                        <a:lnSpc>
                          <a:spcPct val="100000"/>
                        </a:lnSpc>
                        <a:spcBef>
                          <a:spcPts val="0"/>
                        </a:spcBef>
                        <a:spcAft>
                          <a:spcPts val="0"/>
                        </a:spcAft>
                      </a:pPr>
                      <a:r>
                        <a:rPr lang="en-US" sz="1000" b="1" kern="1200" dirty="0">
                          <a:effectLst/>
                        </a:rPr>
                        <a:t>of Evidence</a:t>
                      </a:r>
                      <a:endParaRPr lang="en-US" sz="900" b="1" dirty="0">
                        <a:effectLst/>
                        <a:latin typeface="Calibri"/>
                        <a:ea typeface="Calibri"/>
                        <a:cs typeface="Times New Roman"/>
                      </a:endParaRPr>
                    </a:p>
                  </a:txBody>
                  <a:tcPr marL="97155" marR="77004" marT="38502" marB="38502" anchor="ctr">
                    <a:solidFill>
                      <a:schemeClr val="accent3">
                        <a:lumMod val="40000"/>
                        <a:lumOff val="60000"/>
                      </a:schemeClr>
                    </a:solidFill>
                  </a:tcPr>
                </a:tc>
                <a:tc hMerge="1">
                  <a:txBody>
                    <a:bodyPr/>
                    <a:lstStyle/>
                    <a:p>
                      <a:endParaRPr lang="en-US"/>
                    </a:p>
                  </a:txBody>
                  <a:tcPr/>
                </a:tc>
                <a:tc rowSpan="2">
                  <a:txBody>
                    <a:bodyPr/>
                    <a:lstStyle/>
                    <a:p>
                      <a:pPr marL="0" marR="0" algn="ctr">
                        <a:lnSpc>
                          <a:spcPct val="100000"/>
                        </a:lnSpc>
                        <a:spcBef>
                          <a:spcPts val="0"/>
                        </a:spcBef>
                        <a:spcAft>
                          <a:spcPts val="0"/>
                        </a:spcAft>
                      </a:pPr>
                      <a:r>
                        <a:rPr lang="en-US" sz="900" b="1" dirty="0" smtClean="0">
                          <a:effectLst/>
                          <a:latin typeface="Calibri"/>
                          <a:ea typeface="Calibri"/>
                          <a:cs typeface="Times New Roman"/>
                        </a:rPr>
                        <a:t>Conventions</a:t>
                      </a:r>
                      <a:endParaRPr lang="en-US" sz="900" b="1" dirty="0">
                        <a:effectLst/>
                        <a:latin typeface="Calibri"/>
                        <a:ea typeface="Calibri"/>
                        <a:cs typeface="Times New Roman"/>
                      </a:endParaRPr>
                    </a:p>
                  </a:txBody>
                  <a:tcPr marL="97155" marR="77004" marT="38502" marB="38502" anchor="ctr">
                    <a:solidFill>
                      <a:schemeClr val="accent6">
                        <a:lumMod val="40000"/>
                        <a:lumOff val="60000"/>
                      </a:schemeClr>
                    </a:solidFill>
                  </a:tcPr>
                </a:tc>
              </a:tr>
              <a:tr h="431222">
                <a:tc vMerge="1">
                  <a:txBody>
                    <a:bodyPr/>
                    <a:lstStyle/>
                    <a:p>
                      <a:endParaRPr lang="en-US"/>
                    </a:p>
                  </a:txBody>
                  <a:tcPr/>
                </a:tc>
                <a:tc>
                  <a:txBody>
                    <a:bodyPr/>
                    <a:lstStyle/>
                    <a:p>
                      <a:pPr marL="0" marR="0" algn="ctr">
                        <a:lnSpc>
                          <a:spcPct val="100000"/>
                        </a:lnSpc>
                        <a:spcBef>
                          <a:spcPts val="0"/>
                        </a:spcBef>
                        <a:spcAft>
                          <a:spcPts val="0"/>
                        </a:spcAft>
                      </a:pPr>
                      <a:r>
                        <a:rPr lang="en-US" sz="1000" kern="1200" dirty="0">
                          <a:effectLst/>
                        </a:rPr>
                        <a:t>Statement of</a:t>
                      </a:r>
                      <a:endParaRPr lang="en-US" sz="900" dirty="0">
                        <a:effectLst/>
                      </a:endParaRPr>
                    </a:p>
                    <a:p>
                      <a:pPr marL="0" marR="0" algn="ctr">
                        <a:lnSpc>
                          <a:spcPct val="100000"/>
                        </a:lnSpc>
                        <a:spcBef>
                          <a:spcPts val="0"/>
                        </a:spcBef>
                        <a:spcAft>
                          <a:spcPts val="0"/>
                        </a:spcAft>
                      </a:pPr>
                      <a:r>
                        <a:rPr lang="en-US" sz="1000" kern="1200" dirty="0">
                          <a:effectLst/>
                        </a:rPr>
                        <a:t>Purpose/Focus</a:t>
                      </a:r>
                      <a:endParaRPr lang="en-US" sz="900" dirty="0">
                        <a:effectLst/>
                        <a:latin typeface="Calibri"/>
                        <a:ea typeface="Calibri"/>
                        <a:cs typeface="Times New Roman"/>
                      </a:endParaRPr>
                    </a:p>
                  </a:txBody>
                  <a:tcPr marL="97155" marR="77004" marT="38502" marB="38502" anchor="ctr">
                    <a:solidFill>
                      <a:schemeClr val="accent1">
                        <a:lumMod val="20000"/>
                        <a:lumOff val="80000"/>
                      </a:schemeClr>
                    </a:solidFill>
                  </a:tcPr>
                </a:tc>
                <a:tc>
                  <a:txBody>
                    <a:bodyPr/>
                    <a:lstStyle/>
                    <a:p>
                      <a:pPr marL="0" marR="0" algn="ctr">
                        <a:lnSpc>
                          <a:spcPct val="100000"/>
                        </a:lnSpc>
                        <a:spcBef>
                          <a:spcPts val="0"/>
                        </a:spcBef>
                        <a:spcAft>
                          <a:spcPts val="0"/>
                        </a:spcAft>
                      </a:pPr>
                      <a:r>
                        <a:rPr lang="en-US" sz="1000" kern="1200" dirty="0">
                          <a:effectLst/>
                        </a:rPr>
                        <a:t>Organization</a:t>
                      </a:r>
                      <a:endParaRPr lang="en-US" sz="900" dirty="0">
                        <a:effectLst/>
                        <a:latin typeface="Calibri"/>
                        <a:ea typeface="Calibri"/>
                        <a:cs typeface="Times New Roman"/>
                      </a:endParaRPr>
                    </a:p>
                  </a:txBody>
                  <a:tcPr marL="97155" marR="77004" marT="38502" marB="38502" anchor="ctr">
                    <a:solidFill>
                      <a:schemeClr val="accent1">
                        <a:lumMod val="20000"/>
                        <a:lumOff val="80000"/>
                      </a:schemeClr>
                    </a:solidFill>
                  </a:tcPr>
                </a:tc>
                <a:tc>
                  <a:txBody>
                    <a:bodyPr/>
                    <a:lstStyle/>
                    <a:p>
                      <a:pPr marL="0" marR="0" algn="ctr">
                        <a:lnSpc>
                          <a:spcPct val="100000"/>
                        </a:lnSpc>
                        <a:spcBef>
                          <a:spcPts val="0"/>
                        </a:spcBef>
                        <a:spcAft>
                          <a:spcPts val="0"/>
                        </a:spcAft>
                      </a:pPr>
                      <a:r>
                        <a:rPr lang="en-US" sz="1000" kern="1200" dirty="0">
                          <a:effectLst/>
                        </a:rPr>
                        <a:t>Elaboration of</a:t>
                      </a:r>
                      <a:endParaRPr lang="en-US" sz="900" dirty="0">
                        <a:effectLst/>
                      </a:endParaRPr>
                    </a:p>
                    <a:p>
                      <a:pPr marL="0" marR="0" algn="ctr">
                        <a:lnSpc>
                          <a:spcPct val="100000"/>
                        </a:lnSpc>
                        <a:spcBef>
                          <a:spcPts val="0"/>
                        </a:spcBef>
                        <a:spcAft>
                          <a:spcPts val="0"/>
                        </a:spcAft>
                      </a:pPr>
                      <a:r>
                        <a:rPr lang="en-US" sz="1000" kern="1200" dirty="0">
                          <a:effectLst/>
                        </a:rPr>
                        <a:t>Evidence</a:t>
                      </a:r>
                      <a:endParaRPr lang="en-US" sz="900" dirty="0">
                        <a:effectLst/>
                        <a:latin typeface="Calibri"/>
                        <a:ea typeface="Calibri"/>
                        <a:cs typeface="Times New Roman"/>
                      </a:endParaRPr>
                    </a:p>
                  </a:txBody>
                  <a:tcPr marL="97155" marR="77004" marT="38502" marB="38502" anchor="ctr">
                    <a:solidFill>
                      <a:schemeClr val="accent3">
                        <a:lumMod val="20000"/>
                        <a:lumOff val="80000"/>
                      </a:schemeClr>
                    </a:solidFill>
                  </a:tcPr>
                </a:tc>
                <a:tc>
                  <a:txBody>
                    <a:bodyPr/>
                    <a:lstStyle/>
                    <a:p>
                      <a:pPr marL="0" marR="0" algn="ctr">
                        <a:lnSpc>
                          <a:spcPct val="100000"/>
                        </a:lnSpc>
                        <a:spcBef>
                          <a:spcPts val="0"/>
                        </a:spcBef>
                        <a:spcAft>
                          <a:spcPts val="0"/>
                        </a:spcAft>
                      </a:pPr>
                      <a:r>
                        <a:rPr lang="en-US" sz="1000" kern="1200" dirty="0">
                          <a:effectLst/>
                        </a:rPr>
                        <a:t>Language and</a:t>
                      </a:r>
                      <a:endParaRPr lang="en-US" sz="900" dirty="0">
                        <a:effectLst/>
                      </a:endParaRPr>
                    </a:p>
                    <a:p>
                      <a:pPr marL="0" marR="0" algn="ctr">
                        <a:lnSpc>
                          <a:spcPct val="100000"/>
                        </a:lnSpc>
                        <a:spcBef>
                          <a:spcPts val="0"/>
                        </a:spcBef>
                        <a:spcAft>
                          <a:spcPts val="0"/>
                        </a:spcAft>
                      </a:pPr>
                      <a:r>
                        <a:rPr lang="en-US" sz="1000" kern="1200" dirty="0">
                          <a:effectLst/>
                        </a:rPr>
                        <a:t>Vocabulary</a:t>
                      </a:r>
                      <a:endParaRPr lang="en-US" sz="900" dirty="0">
                        <a:effectLst/>
                        <a:latin typeface="Calibri"/>
                        <a:ea typeface="Calibri"/>
                        <a:cs typeface="Times New Roman"/>
                      </a:endParaRPr>
                    </a:p>
                  </a:txBody>
                  <a:tcPr marL="97155" marR="77004" marT="38502" marB="38502" anchor="ctr">
                    <a:solidFill>
                      <a:schemeClr val="accent3">
                        <a:lumMod val="20000"/>
                        <a:lumOff val="80000"/>
                      </a:schemeClr>
                    </a:solidFill>
                  </a:tcPr>
                </a:tc>
                <a:tc vMerge="1">
                  <a:txBody>
                    <a:bodyPr/>
                    <a:lstStyle/>
                    <a:p>
                      <a:pPr marL="0" marR="0" algn="ctr">
                        <a:lnSpc>
                          <a:spcPct val="100000"/>
                        </a:lnSpc>
                        <a:spcBef>
                          <a:spcPts val="0"/>
                        </a:spcBef>
                        <a:spcAft>
                          <a:spcPts val="0"/>
                        </a:spcAft>
                      </a:pPr>
                      <a:endParaRPr lang="en-US" sz="900" dirty="0">
                        <a:effectLst/>
                        <a:latin typeface="Calibri"/>
                        <a:ea typeface="Calibri"/>
                        <a:cs typeface="Times New Roman"/>
                      </a:endParaRPr>
                    </a:p>
                  </a:txBody>
                  <a:tcPr marR="72474" marT="36752" marB="36752" anchor="ctr">
                    <a:solidFill>
                      <a:schemeClr val="accent6">
                        <a:lumMod val="20000"/>
                        <a:lumOff val="80000"/>
                      </a:schemeClr>
                    </a:solidFill>
                  </a:tcPr>
                </a:tc>
              </a:tr>
              <a:tr h="1580606">
                <a:tc>
                  <a:txBody>
                    <a:bodyPr/>
                    <a:lstStyle/>
                    <a:p>
                      <a:pPr marL="0" marR="0" algn="ctr">
                        <a:lnSpc>
                          <a:spcPct val="100000"/>
                        </a:lnSpc>
                        <a:spcBef>
                          <a:spcPts val="0"/>
                        </a:spcBef>
                        <a:spcAft>
                          <a:spcPts val="0"/>
                        </a:spcAft>
                      </a:pPr>
                      <a:r>
                        <a:rPr lang="en-US" sz="1700" b="1" dirty="0" smtClean="0">
                          <a:effectLst/>
                          <a:latin typeface="Calibri"/>
                          <a:ea typeface="Calibri"/>
                          <a:cs typeface="Times New Roman"/>
                        </a:rPr>
                        <a:t>4</a:t>
                      </a:r>
                    </a:p>
                    <a:p>
                      <a:pPr marL="0" marR="0" algn="ctr">
                        <a:lnSpc>
                          <a:spcPct val="100000"/>
                        </a:lnSpc>
                        <a:spcBef>
                          <a:spcPts val="0"/>
                        </a:spcBef>
                        <a:spcAft>
                          <a:spcPts val="0"/>
                        </a:spcAft>
                      </a:pPr>
                      <a:r>
                        <a:rPr lang="en-US" sz="1700" b="1" dirty="0" smtClean="0">
                          <a:effectLst/>
                          <a:latin typeface="Calibri"/>
                          <a:ea typeface="Calibri"/>
                          <a:cs typeface="Times New Roman"/>
                        </a:rPr>
                        <a:t>Rubric</a:t>
                      </a:r>
                    </a:p>
                    <a:p>
                      <a:pPr marL="0" marR="0" algn="ctr">
                        <a:lnSpc>
                          <a:spcPct val="100000"/>
                        </a:lnSpc>
                        <a:spcBef>
                          <a:spcPts val="0"/>
                        </a:spcBef>
                        <a:spcAft>
                          <a:spcPts val="0"/>
                        </a:spcAft>
                      </a:pPr>
                      <a:endParaRPr lang="en-US" sz="1700" b="1" dirty="0">
                        <a:effectLst/>
                        <a:latin typeface="Calibri"/>
                        <a:ea typeface="Calibri"/>
                        <a:cs typeface="Times New Roman"/>
                      </a:endParaRPr>
                    </a:p>
                  </a:txBody>
                  <a:tcPr marL="97155" marR="77004" marT="38502" marB="38502" anchor="ctr"/>
                </a:tc>
                <a:tc>
                  <a:txBody>
                    <a:bodyPr/>
                    <a:lstStyle/>
                    <a:p>
                      <a:pPr marL="53975" indent="0" algn="l"/>
                      <a:r>
                        <a:rPr lang="en-US" sz="900" baseline="0" dirty="0" smtClean="0">
                          <a:latin typeface="+mn-lt"/>
                        </a:rPr>
                        <a:t>Uses a combination of</a:t>
                      </a:r>
                    </a:p>
                    <a:p>
                      <a:pPr marL="53975" indent="0" algn="l"/>
                      <a:r>
                        <a:rPr lang="en-US" sz="900" baseline="0" dirty="0" smtClean="0">
                          <a:latin typeface="+mn-lt"/>
                        </a:rPr>
                        <a:t>drawing, dictation, &amp;</a:t>
                      </a:r>
                    </a:p>
                    <a:p>
                      <a:pPr marL="53975" indent="0" algn="l"/>
                      <a:r>
                        <a:rPr lang="en-US" sz="900" baseline="0" dirty="0" smtClean="0">
                          <a:latin typeface="+mn-lt"/>
                        </a:rPr>
                        <a:t>writing (K) to compose</a:t>
                      </a:r>
                    </a:p>
                    <a:p>
                      <a:pPr marL="53975" indent="0" algn="l"/>
                      <a:r>
                        <a:rPr lang="en-US" sz="900" baseline="0" dirty="0" smtClean="0">
                          <a:latin typeface="+mn-lt"/>
                        </a:rPr>
                        <a:t>Explains something</a:t>
                      </a:r>
                    </a:p>
                    <a:p>
                      <a:pPr marL="53975" indent="0" algn="l"/>
                      <a:r>
                        <a:rPr lang="en-US" sz="900" baseline="0" dirty="0" smtClean="0">
                          <a:latin typeface="+mn-lt"/>
                        </a:rPr>
                        <a:t>more about the topic</a:t>
                      </a:r>
                    </a:p>
                    <a:p>
                      <a:pPr marL="53975" indent="0" algn="l"/>
                      <a:r>
                        <a:rPr lang="en-US" sz="900" baseline="0" dirty="0" smtClean="0">
                          <a:latin typeface="+mn-lt"/>
                        </a:rPr>
                        <a:t>OR</a:t>
                      </a:r>
                    </a:p>
                    <a:p>
                      <a:pPr marL="53975" indent="0" algn="l"/>
                      <a:r>
                        <a:rPr lang="en-US" sz="900" baseline="0" dirty="0" smtClean="0">
                          <a:latin typeface="+mn-lt"/>
                        </a:rPr>
                        <a:t>A connection is made</a:t>
                      </a:r>
                    </a:p>
                    <a:p>
                      <a:pPr marL="53975" indent="0" algn="l"/>
                      <a:r>
                        <a:rPr lang="en-US" sz="900" baseline="0" dirty="0" smtClean="0">
                          <a:latin typeface="+mn-lt"/>
                        </a:rPr>
                        <a:t>between topic &amp;</a:t>
                      </a:r>
                    </a:p>
                    <a:p>
                      <a:pPr marL="53975" indent="0" algn="l"/>
                      <a:r>
                        <a:rPr lang="en-US" sz="900" baseline="0" dirty="0" smtClean="0">
                          <a:latin typeface="+mn-lt"/>
                        </a:rPr>
                        <a:t>broader idea(s)</a:t>
                      </a:r>
                      <a:endParaRPr lang="en-US" sz="900" b="0" i="0" u="none" strike="noStrike" dirty="0">
                        <a:solidFill>
                          <a:srgbClr val="000000"/>
                        </a:solidFill>
                        <a:latin typeface="+mn-lt"/>
                      </a:endParaRPr>
                    </a:p>
                  </a:txBody>
                  <a:tcPr marL="92536" marR="10516" marT="9793" marB="0"/>
                </a:tc>
                <a:tc>
                  <a:txBody>
                    <a:bodyPr/>
                    <a:lstStyle/>
                    <a:p>
                      <a:pPr algn="l"/>
                      <a:r>
                        <a:rPr lang="en-US" sz="900" baseline="0" dirty="0" smtClean="0">
                          <a:latin typeface="+mn-lt"/>
                        </a:rPr>
                        <a:t>Intro, body, and</a:t>
                      </a:r>
                    </a:p>
                    <a:p>
                      <a:pPr algn="l"/>
                      <a:r>
                        <a:rPr lang="en-US" sz="900" baseline="0" dirty="0" smtClean="0">
                          <a:latin typeface="+mn-lt"/>
                        </a:rPr>
                        <a:t>conclusion support</a:t>
                      </a:r>
                    </a:p>
                    <a:p>
                      <a:pPr algn="l"/>
                      <a:r>
                        <a:rPr lang="en-US" sz="900" baseline="0" dirty="0" smtClean="0">
                          <a:latin typeface="+mn-lt"/>
                        </a:rPr>
                        <a:t>focus and reason(s)</a:t>
                      </a:r>
                    </a:p>
                    <a:p>
                      <a:pPr algn="l"/>
                      <a:r>
                        <a:rPr lang="en-US" sz="900" baseline="0" dirty="0" smtClean="0">
                          <a:latin typeface="+mn-lt"/>
                        </a:rPr>
                        <a:t>Uses several transitions</a:t>
                      </a:r>
                    </a:p>
                    <a:p>
                      <a:pPr algn="l"/>
                      <a:r>
                        <a:rPr lang="en-US" sz="900" baseline="0" dirty="0" smtClean="0">
                          <a:latin typeface="+mn-lt"/>
                        </a:rPr>
                        <a:t>appropriately (e.g.,</a:t>
                      </a:r>
                    </a:p>
                    <a:p>
                      <a:pPr algn="l"/>
                      <a:r>
                        <a:rPr lang="en-US" sz="900" baseline="0" dirty="0" smtClean="0">
                          <a:latin typeface="+mn-lt"/>
                        </a:rPr>
                        <a:t>because, since, and,</a:t>
                      </a:r>
                    </a:p>
                    <a:p>
                      <a:pPr algn="l"/>
                      <a:r>
                        <a:rPr lang="en-US" sz="900" baseline="0" dirty="0" smtClean="0">
                          <a:latin typeface="+mn-lt"/>
                        </a:rPr>
                        <a:t>also, for example,</a:t>
                      </a:r>
                    </a:p>
                    <a:p>
                      <a:pPr algn="l"/>
                      <a:r>
                        <a:rPr lang="en-US" sz="900" baseline="0" dirty="0" smtClean="0">
                          <a:latin typeface="+mn-lt"/>
                        </a:rPr>
                        <a:t>since) to connect ideas</a:t>
                      </a:r>
                      <a:endParaRPr lang="en-US" sz="900" dirty="0">
                        <a:latin typeface="+mn-lt"/>
                      </a:endParaRPr>
                    </a:p>
                  </a:txBody>
                  <a:tcPr marL="92536" marR="10516" marT="9793" marB="0"/>
                </a:tc>
                <a:tc>
                  <a:txBody>
                    <a:bodyPr/>
                    <a:lstStyle/>
                    <a:p>
                      <a:pPr algn="l"/>
                      <a:r>
                        <a:rPr lang="en-US" sz="900" baseline="0" dirty="0" smtClean="0">
                          <a:latin typeface="+mn-lt"/>
                        </a:rPr>
                        <a:t>Elaborates using a</a:t>
                      </a:r>
                    </a:p>
                    <a:p>
                      <a:pPr algn="l"/>
                      <a:r>
                        <a:rPr lang="en-US" sz="900" baseline="0" dirty="0" smtClean="0">
                          <a:latin typeface="+mn-lt"/>
                        </a:rPr>
                        <a:t>variety of relevant</a:t>
                      </a:r>
                    </a:p>
                    <a:p>
                      <a:pPr algn="l"/>
                      <a:r>
                        <a:rPr lang="en-US" sz="900" baseline="0" dirty="0" smtClean="0">
                          <a:latin typeface="+mn-lt"/>
                        </a:rPr>
                        <a:t>details, examples,</a:t>
                      </a:r>
                    </a:p>
                    <a:p>
                      <a:pPr algn="l"/>
                      <a:r>
                        <a:rPr lang="en-US" sz="900" baseline="0" dirty="0" smtClean="0">
                          <a:latin typeface="+mn-lt"/>
                        </a:rPr>
                        <a:t>quotes, etc. to support</a:t>
                      </a:r>
                    </a:p>
                    <a:p>
                      <a:pPr algn="l"/>
                      <a:r>
                        <a:rPr lang="en-US" sz="900" baseline="0" dirty="0" smtClean="0">
                          <a:latin typeface="+mn-lt"/>
                        </a:rPr>
                        <a:t>focus (opinion) or</a:t>
                      </a:r>
                    </a:p>
                    <a:p>
                      <a:pPr algn="l"/>
                      <a:r>
                        <a:rPr lang="en-US" sz="900" baseline="0" dirty="0" smtClean="0">
                          <a:latin typeface="+mn-lt"/>
                        </a:rPr>
                        <a:t>explain reasons</a:t>
                      </a:r>
                    </a:p>
                    <a:p>
                      <a:pPr algn="l"/>
                      <a:r>
                        <a:rPr lang="en-US" sz="900" baseline="0" dirty="0" smtClean="0">
                          <a:latin typeface="+mn-lt"/>
                        </a:rPr>
                        <a:t>May use figurative</a:t>
                      </a:r>
                    </a:p>
                    <a:p>
                      <a:pPr algn="l"/>
                      <a:r>
                        <a:rPr lang="en-US" sz="900" baseline="0" dirty="0" smtClean="0">
                          <a:latin typeface="+mn-lt"/>
                        </a:rPr>
                        <a:t>language (e.g., imagery,</a:t>
                      </a:r>
                    </a:p>
                    <a:p>
                      <a:pPr algn="l"/>
                      <a:r>
                        <a:rPr lang="en-US" sz="900" baseline="0" dirty="0" smtClean="0">
                          <a:latin typeface="+mn-lt"/>
                        </a:rPr>
                        <a:t>simile, exaggeration)</a:t>
                      </a:r>
                      <a:endParaRPr lang="en-US" sz="900" b="0" i="0" u="none" strike="noStrike" kern="1200" baseline="0" dirty="0" smtClean="0">
                        <a:solidFill>
                          <a:schemeClr val="tx1"/>
                        </a:solidFill>
                        <a:latin typeface="+mn-lt"/>
                        <a:ea typeface="+mn-ea"/>
                        <a:cs typeface="+mn-cs"/>
                      </a:endParaRPr>
                    </a:p>
                  </a:txBody>
                  <a:tcPr marL="92536" marR="10516" marT="9793" marB="0"/>
                </a:tc>
                <a:tc>
                  <a:txBody>
                    <a:bodyPr/>
                    <a:lstStyle/>
                    <a:p>
                      <a:pPr algn="l"/>
                      <a:r>
                        <a:rPr lang="en-US" sz="900" baseline="0" dirty="0" smtClean="0">
                          <a:latin typeface="+mn-lt"/>
                        </a:rPr>
                        <a:t>Chooses words and</a:t>
                      </a:r>
                    </a:p>
                    <a:p>
                      <a:pPr algn="l"/>
                      <a:r>
                        <a:rPr lang="en-US" sz="900" baseline="0" dirty="0" smtClean="0">
                          <a:latin typeface="+mn-lt"/>
                        </a:rPr>
                        <a:t>phrases for effect (e.g.,</a:t>
                      </a:r>
                    </a:p>
                    <a:p>
                      <a:pPr algn="l"/>
                      <a:r>
                        <a:rPr lang="en-US" sz="900" baseline="0" dirty="0" smtClean="0">
                          <a:latin typeface="+mn-lt"/>
                        </a:rPr>
                        <a:t>precise, concrete, or</a:t>
                      </a:r>
                    </a:p>
                    <a:p>
                      <a:pPr algn="l"/>
                      <a:r>
                        <a:rPr lang="en-US" sz="900" baseline="0" dirty="0" smtClean="0">
                          <a:latin typeface="+mn-lt"/>
                        </a:rPr>
                        <a:t>sensory vocabulary)</a:t>
                      </a:r>
                    </a:p>
                    <a:p>
                      <a:pPr algn="l"/>
                      <a:r>
                        <a:rPr lang="en-US" sz="900" baseline="0" dirty="0" smtClean="0">
                          <a:latin typeface="+mn-lt"/>
                        </a:rPr>
                        <a:t>Uses variety of</a:t>
                      </a:r>
                    </a:p>
                    <a:p>
                      <a:pPr algn="l"/>
                      <a:r>
                        <a:rPr lang="en-US" sz="900" baseline="0" dirty="0" smtClean="0">
                          <a:latin typeface="+mn-lt"/>
                        </a:rPr>
                        <a:t>sentences (simple,</a:t>
                      </a:r>
                    </a:p>
                    <a:p>
                      <a:pPr algn="l"/>
                      <a:r>
                        <a:rPr lang="en-US" sz="900" baseline="0" dirty="0" smtClean="0">
                          <a:latin typeface="+mn-lt"/>
                        </a:rPr>
                        <a:t>compound, with</a:t>
                      </a:r>
                    </a:p>
                    <a:p>
                      <a:pPr algn="l"/>
                      <a:r>
                        <a:rPr lang="en-US" sz="900" baseline="0" dirty="0" smtClean="0">
                          <a:latin typeface="+mn-lt"/>
                        </a:rPr>
                        <a:t>prepositional phrases)</a:t>
                      </a:r>
                      <a:endParaRPr lang="en-US" sz="900" dirty="0">
                        <a:latin typeface="+mn-lt"/>
                      </a:endParaRPr>
                    </a:p>
                  </a:txBody>
                  <a:tcPr marL="92536" marR="10516" marT="9793" marB="0"/>
                </a:tc>
                <a:tc>
                  <a:txBody>
                    <a:bodyPr/>
                    <a:lstStyle/>
                    <a:p>
                      <a:pPr algn="l"/>
                      <a:r>
                        <a:rPr lang="en-US" sz="900" baseline="0" dirty="0" smtClean="0">
                          <a:latin typeface="+mn-lt"/>
                        </a:rPr>
                        <a:t>Edits with support/</a:t>
                      </a:r>
                    </a:p>
                    <a:p>
                      <a:pPr algn="l"/>
                      <a:r>
                        <a:rPr lang="en-US" sz="900" baseline="0" dirty="0" smtClean="0">
                          <a:latin typeface="+mn-lt"/>
                        </a:rPr>
                        <a:t>resources</a:t>
                      </a:r>
                    </a:p>
                    <a:p>
                      <a:pPr algn="l"/>
                      <a:r>
                        <a:rPr lang="en-US" sz="900" baseline="0" dirty="0" smtClean="0">
                          <a:latin typeface="+mn-lt"/>
                        </a:rPr>
                        <a:t>Has few or no errors in</a:t>
                      </a:r>
                    </a:p>
                    <a:p>
                      <a:pPr algn="l"/>
                      <a:r>
                        <a:rPr lang="en-US" sz="900" baseline="0" dirty="0" smtClean="0">
                          <a:latin typeface="+mn-lt"/>
                        </a:rPr>
                        <a:t>grammar, word usage,</a:t>
                      </a:r>
                    </a:p>
                    <a:p>
                      <a:pPr algn="l"/>
                      <a:r>
                        <a:rPr lang="en-US" sz="900" baseline="0" dirty="0" smtClean="0">
                          <a:latin typeface="+mn-lt"/>
                        </a:rPr>
                        <a:t>or mechanics as</a:t>
                      </a:r>
                    </a:p>
                    <a:p>
                      <a:pPr algn="l"/>
                      <a:r>
                        <a:rPr lang="en-US" sz="900" baseline="0" dirty="0" smtClean="0">
                          <a:latin typeface="+mn-lt"/>
                        </a:rPr>
                        <a:t>appropriate to grade</a:t>
                      </a:r>
                      <a:endParaRPr lang="en-US" sz="900" b="0" i="0" u="none" strike="noStrike" kern="1200" baseline="0" dirty="0" smtClean="0">
                        <a:solidFill>
                          <a:schemeClr val="tx1"/>
                        </a:solidFill>
                        <a:latin typeface="+mn-lt"/>
                        <a:ea typeface="+mn-ea"/>
                        <a:cs typeface="+mn-cs"/>
                      </a:endParaRPr>
                    </a:p>
                  </a:txBody>
                  <a:tcPr marL="92536" marR="10516" marT="9793" marB="0"/>
                </a:tc>
              </a:tr>
              <a:tr h="1673576">
                <a:tc>
                  <a:txBody>
                    <a:bodyPr/>
                    <a:lstStyle/>
                    <a:p>
                      <a:pPr marL="0" marR="0" algn="ctr">
                        <a:lnSpc>
                          <a:spcPct val="100000"/>
                        </a:lnSpc>
                        <a:spcBef>
                          <a:spcPts val="0"/>
                        </a:spcBef>
                        <a:spcAft>
                          <a:spcPts val="0"/>
                        </a:spcAft>
                      </a:pPr>
                      <a:r>
                        <a:rPr lang="en-US" sz="900" b="1" kern="1200" dirty="0" smtClean="0">
                          <a:effectLst>
                            <a:outerShdw blurRad="38100" dist="38100" dir="2700000" algn="tl">
                              <a:srgbClr val="000000">
                                <a:alpha val="43137"/>
                              </a:srgbClr>
                            </a:outerShdw>
                          </a:effectLst>
                        </a:rPr>
                        <a:t>Student Scoring</a:t>
                      </a:r>
                    </a:p>
                    <a:p>
                      <a:pPr marL="0" marR="0" algn="ctr">
                        <a:lnSpc>
                          <a:spcPct val="100000"/>
                        </a:lnSpc>
                        <a:spcBef>
                          <a:spcPts val="0"/>
                        </a:spcBef>
                        <a:spcAft>
                          <a:spcPts val="0"/>
                        </a:spcAft>
                      </a:pPr>
                      <a:r>
                        <a:rPr lang="en-US" sz="900" b="1" kern="1200" dirty="0" smtClean="0">
                          <a:effectLst>
                            <a:outerShdw blurRad="38100" dist="38100" dir="2700000" algn="tl">
                              <a:srgbClr val="000000">
                                <a:alpha val="43137"/>
                              </a:srgbClr>
                            </a:outerShdw>
                          </a:effectLst>
                        </a:rPr>
                        <a:t>Explanation</a:t>
                      </a:r>
                      <a:endParaRPr lang="en-US" sz="900" b="1" dirty="0">
                        <a:effectLst>
                          <a:outerShdw blurRad="38100" dist="38100" dir="2700000" algn="tl">
                            <a:srgbClr val="000000">
                              <a:alpha val="43137"/>
                            </a:srgbClr>
                          </a:outerShdw>
                        </a:effectLst>
                        <a:latin typeface="Calibri"/>
                        <a:ea typeface="Calibri"/>
                        <a:cs typeface="Times New Roman"/>
                      </a:endParaRPr>
                    </a:p>
                  </a:txBody>
                  <a:tcPr marL="97155" marR="77004" marT="38502" marB="38502" anchor="ctr"/>
                </a:tc>
                <a:tc>
                  <a:txBody>
                    <a:bodyPr/>
                    <a:lstStyle/>
                    <a:p>
                      <a:pPr marL="0" marR="0">
                        <a:lnSpc>
                          <a:spcPct val="100000"/>
                        </a:lnSpc>
                        <a:spcBef>
                          <a:spcPts val="0"/>
                        </a:spcBef>
                        <a:spcAft>
                          <a:spcPts val="0"/>
                        </a:spcAft>
                      </a:pPr>
                      <a:r>
                        <a:rPr lang="en-US" sz="1000" dirty="0">
                          <a:solidFill>
                            <a:schemeClr val="tx1"/>
                          </a:solidFill>
                          <a:effectLst/>
                        </a:rPr>
                        <a:t>The </a:t>
                      </a:r>
                      <a:r>
                        <a:rPr lang="en-US" sz="1000" dirty="0" smtClean="0">
                          <a:solidFill>
                            <a:schemeClr val="tx1"/>
                          </a:solidFill>
                          <a:effectLst/>
                        </a:rPr>
                        <a:t>student</a:t>
                      </a:r>
                      <a:r>
                        <a:rPr lang="en-US" sz="1000" baseline="0" dirty="0" smtClean="0">
                          <a:solidFill>
                            <a:schemeClr val="tx1"/>
                          </a:solidFill>
                          <a:effectLst/>
                        </a:rPr>
                        <a:t> states an opinion and connects the opinion to the topic:  Should kids learn how to roller skate?</a:t>
                      </a:r>
                      <a:endParaRPr lang="en-US" sz="900" dirty="0">
                        <a:solidFill>
                          <a:schemeClr val="tx1"/>
                        </a:solidFill>
                        <a:effectLst/>
                        <a:latin typeface="Calibri"/>
                        <a:ea typeface="Calibri"/>
                        <a:cs typeface="Times New Roman"/>
                      </a:endParaRPr>
                    </a:p>
                  </a:txBody>
                  <a:tcPr marL="97155" marR="77004" marT="38502" marB="38502"/>
                </a:tc>
                <a:tc>
                  <a:txBody>
                    <a:bodyPr/>
                    <a:lstStyle/>
                    <a:p>
                      <a:pPr marL="0" marR="0">
                        <a:lnSpc>
                          <a:spcPct val="100000"/>
                        </a:lnSpc>
                        <a:spcBef>
                          <a:spcPts val="0"/>
                        </a:spcBef>
                        <a:spcAft>
                          <a:spcPts val="0"/>
                        </a:spcAft>
                      </a:pPr>
                      <a:r>
                        <a:rPr lang="en-US" sz="1000" dirty="0">
                          <a:solidFill>
                            <a:schemeClr val="tx1"/>
                          </a:solidFill>
                          <a:effectLst/>
                        </a:rPr>
                        <a:t>The student </a:t>
                      </a:r>
                      <a:r>
                        <a:rPr lang="en-US" sz="1000" baseline="0" dirty="0" smtClean="0">
                          <a:solidFill>
                            <a:schemeClr val="tx1"/>
                          </a:solidFill>
                          <a:effectLst/>
                        </a:rPr>
                        <a:t>moves the opinion piece forward with transitional words first, second and finally to connect ideas.</a:t>
                      </a:r>
                      <a:endParaRPr lang="en-US" sz="900" dirty="0">
                        <a:solidFill>
                          <a:schemeClr val="tx1"/>
                        </a:solidFill>
                        <a:effectLst/>
                        <a:latin typeface="Calibri"/>
                        <a:ea typeface="Calibri"/>
                        <a:cs typeface="Times New Roman"/>
                      </a:endParaRPr>
                    </a:p>
                  </a:txBody>
                  <a:tcPr marL="97155" marR="77004" marT="38502" marB="38502"/>
                </a:tc>
                <a:tc>
                  <a:txBody>
                    <a:bodyPr/>
                    <a:lstStyle/>
                    <a:p>
                      <a:pPr marL="0" marR="0">
                        <a:lnSpc>
                          <a:spcPct val="100000"/>
                        </a:lnSpc>
                        <a:spcBef>
                          <a:spcPts val="0"/>
                        </a:spcBef>
                        <a:spcAft>
                          <a:spcPts val="0"/>
                        </a:spcAft>
                      </a:pPr>
                      <a:r>
                        <a:rPr lang="en-US" sz="1000" dirty="0">
                          <a:solidFill>
                            <a:schemeClr val="tx1"/>
                          </a:solidFill>
                          <a:effectLst/>
                        </a:rPr>
                        <a:t>The </a:t>
                      </a:r>
                      <a:r>
                        <a:rPr lang="en-US" sz="1000" dirty="0" smtClean="0">
                          <a:solidFill>
                            <a:schemeClr val="tx1"/>
                          </a:solidFill>
                          <a:effectLst/>
                        </a:rPr>
                        <a:t>student elaborates on the topic of why kids should skate by using concrete details  (reasons)</a:t>
                      </a:r>
                      <a:r>
                        <a:rPr lang="en-US" sz="1000" baseline="0" dirty="0" smtClean="0">
                          <a:solidFill>
                            <a:schemeClr val="tx1"/>
                          </a:solidFill>
                          <a:effectLst/>
                        </a:rPr>
                        <a:t> and dialogue. </a:t>
                      </a:r>
                      <a:endParaRPr lang="en-US" sz="900" dirty="0">
                        <a:solidFill>
                          <a:schemeClr val="tx1"/>
                        </a:solidFill>
                        <a:effectLst/>
                        <a:latin typeface="Calibri"/>
                        <a:ea typeface="Calibri"/>
                        <a:cs typeface="Times New Roman"/>
                      </a:endParaRPr>
                    </a:p>
                  </a:txBody>
                  <a:tcPr marL="97155" marR="77004" marT="38502" marB="38502"/>
                </a:tc>
                <a:tc>
                  <a:txBody>
                    <a:bodyPr/>
                    <a:lstStyle/>
                    <a:p>
                      <a:pPr marL="0" marR="0">
                        <a:lnSpc>
                          <a:spcPct val="100000"/>
                        </a:lnSpc>
                        <a:spcBef>
                          <a:spcPts val="0"/>
                        </a:spcBef>
                        <a:spcAft>
                          <a:spcPts val="0"/>
                        </a:spcAft>
                      </a:pPr>
                      <a:r>
                        <a:rPr lang="en-US" sz="1000" dirty="0">
                          <a:solidFill>
                            <a:schemeClr val="tx1"/>
                          </a:solidFill>
                          <a:effectLst/>
                        </a:rPr>
                        <a:t>The student’s voice is knowledgeable about the information.  The student </a:t>
                      </a:r>
                      <a:r>
                        <a:rPr lang="en-US" sz="1000" dirty="0" smtClean="0">
                          <a:solidFill>
                            <a:schemeClr val="tx1"/>
                          </a:solidFill>
                          <a:effectLst/>
                        </a:rPr>
                        <a:t>uses </a:t>
                      </a:r>
                      <a:r>
                        <a:rPr lang="en-US" sz="1000" b="1" dirty="0" smtClean="0">
                          <a:solidFill>
                            <a:schemeClr val="tx1"/>
                          </a:solidFill>
                          <a:effectLst/>
                        </a:rPr>
                        <a:t>precise vocabulary </a:t>
                      </a:r>
                      <a:r>
                        <a:rPr lang="en-US" sz="1000" b="0" dirty="0" smtClean="0">
                          <a:solidFill>
                            <a:schemeClr val="tx1"/>
                          </a:solidFill>
                          <a:effectLst/>
                        </a:rPr>
                        <a:t>(roller skates, rollerblades,</a:t>
                      </a:r>
                      <a:r>
                        <a:rPr lang="en-US" sz="1000" b="0" baseline="0" dirty="0" smtClean="0">
                          <a:solidFill>
                            <a:schemeClr val="tx1"/>
                          </a:solidFill>
                          <a:effectLst/>
                        </a:rPr>
                        <a:t> healthy, exercise, sport, skating rink) and a </a:t>
                      </a:r>
                      <a:r>
                        <a:rPr lang="en-US" sz="1000" b="1" dirty="0" smtClean="0">
                          <a:solidFill>
                            <a:schemeClr val="tx1"/>
                          </a:solidFill>
                          <a:effectLst/>
                        </a:rPr>
                        <a:t>variety </a:t>
                      </a:r>
                      <a:r>
                        <a:rPr lang="en-US" sz="1000" b="1" dirty="0">
                          <a:solidFill>
                            <a:schemeClr val="tx1"/>
                          </a:solidFill>
                          <a:effectLst/>
                        </a:rPr>
                        <a:t>of sentence structures</a:t>
                      </a:r>
                      <a:r>
                        <a:rPr lang="en-US" sz="1000" dirty="0">
                          <a:solidFill>
                            <a:srgbClr val="00B0F0"/>
                          </a:solidFill>
                          <a:effectLst/>
                        </a:rPr>
                        <a:t>.</a:t>
                      </a:r>
                      <a:endParaRPr lang="en-US" sz="900" dirty="0">
                        <a:solidFill>
                          <a:srgbClr val="00B0F0"/>
                        </a:solidFill>
                        <a:effectLst/>
                        <a:latin typeface="Calibri"/>
                        <a:ea typeface="Calibri"/>
                        <a:cs typeface="Times New Roman"/>
                      </a:endParaRPr>
                    </a:p>
                  </a:txBody>
                  <a:tcPr marL="97155" marR="77004" marT="38502" marB="38502"/>
                </a:tc>
                <a:tc>
                  <a:txBody>
                    <a:bodyPr/>
                    <a:lstStyle/>
                    <a:p>
                      <a:pPr marL="0" marR="0">
                        <a:lnSpc>
                          <a:spcPct val="100000"/>
                        </a:lnSpc>
                        <a:spcBef>
                          <a:spcPts val="0"/>
                        </a:spcBef>
                        <a:spcAft>
                          <a:spcPts val="0"/>
                        </a:spcAft>
                      </a:pPr>
                      <a:r>
                        <a:rPr lang="en-US" sz="1000" dirty="0">
                          <a:solidFill>
                            <a:schemeClr val="tx1"/>
                          </a:solidFill>
                          <a:effectLst/>
                        </a:rPr>
                        <a:t>The student has </a:t>
                      </a:r>
                      <a:r>
                        <a:rPr lang="en-US" sz="1000" dirty="0" smtClean="0">
                          <a:solidFill>
                            <a:schemeClr val="tx1"/>
                          </a:solidFill>
                          <a:effectLst/>
                        </a:rPr>
                        <a:t> few </a:t>
                      </a:r>
                      <a:r>
                        <a:rPr lang="en-US" sz="1000" dirty="0">
                          <a:solidFill>
                            <a:schemeClr val="tx1"/>
                          </a:solidFill>
                          <a:effectLst/>
                        </a:rPr>
                        <a:t>or no errors in grammar, word usage, or mechanics as appropriate to grade</a:t>
                      </a:r>
                      <a:r>
                        <a:rPr lang="en-US" sz="1000" dirty="0" smtClean="0">
                          <a:solidFill>
                            <a:schemeClr val="tx1"/>
                          </a:solidFill>
                          <a:effectLst/>
                        </a:rPr>
                        <a:t>.  </a:t>
                      </a:r>
                      <a:r>
                        <a:rPr lang="en-US" sz="1000" b="1" i="1" dirty="0" smtClean="0">
                          <a:solidFill>
                            <a:schemeClr val="tx1"/>
                          </a:solidFill>
                          <a:effectLst/>
                        </a:rPr>
                        <a:t>The student is beginning to use </a:t>
                      </a:r>
                      <a:r>
                        <a:rPr lang="en-US" sz="1000" b="1" i="1" u="sng" dirty="0" smtClean="0">
                          <a:solidFill>
                            <a:schemeClr val="tx1"/>
                          </a:solidFill>
                          <a:effectLst/>
                        </a:rPr>
                        <a:t>some </a:t>
                      </a:r>
                      <a:r>
                        <a:rPr lang="en-US" sz="1000" b="1" i="1" dirty="0" smtClean="0">
                          <a:solidFill>
                            <a:schemeClr val="tx1"/>
                          </a:solidFill>
                          <a:effectLst/>
                        </a:rPr>
                        <a:t>quotes for dialogue</a:t>
                      </a:r>
                      <a:r>
                        <a:rPr lang="en-US" sz="1000" b="1" i="1" baseline="0" dirty="0" smtClean="0">
                          <a:solidFill>
                            <a:schemeClr val="tx1"/>
                          </a:solidFill>
                          <a:effectLst/>
                        </a:rPr>
                        <a:t> effectively.</a:t>
                      </a:r>
                      <a:endParaRPr lang="en-US" sz="900" b="1" dirty="0">
                        <a:solidFill>
                          <a:schemeClr val="tx1"/>
                        </a:solidFill>
                        <a:effectLst/>
                        <a:latin typeface="Calibri"/>
                        <a:ea typeface="Calibri"/>
                        <a:cs typeface="Times New Roman"/>
                      </a:endParaRPr>
                    </a:p>
                  </a:txBody>
                  <a:tcPr marL="97155" marR="77004" marT="38502" marB="38502"/>
                </a:tc>
              </a:tr>
            </a:tbl>
          </a:graphicData>
        </a:graphic>
      </p:graphicFrame>
      <p:grpSp>
        <p:nvGrpSpPr>
          <p:cNvPr id="2" name="Group 1"/>
          <p:cNvGrpSpPr/>
          <p:nvPr/>
        </p:nvGrpSpPr>
        <p:grpSpPr>
          <a:xfrm>
            <a:off x="209470" y="5181600"/>
            <a:ext cx="7239000" cy="4343400"/>
            <a:chOff x="209470" y="5181600"/>
            <a:chExt cx="7239000" cy="4343400"/>
          </a:xfrm>
        </p:grpSpPr>
        <p:sp>
          <p:nvSpPr>
            <p:cNvPr id="6" name="Rectangle 5"/>
            <p:cNvSpPr/>
            <p:nvPr/>
          </p:nvSpPr>
          <p:spPr>
            <a:xfrm>
              <a:off x="209470" y="5185350"/>
              <a:ext cx="7239000" cy="4339650"/>
            </a:xfrm>
            <a:prstGeom prst="rect">
              <a:avLst/>
            </a:prstGeom>
          </p:spPr>
          <p:txBody>
            <a:bodyPr wrap="square">
              <a:spAutoFit/>
            </a:bodyPr>
            <a:lstStyle/>
            <a:p>
              <a:r>
                <a:rPr lang="en-US" sz="1200" b="1" u="sng" dirty="0"/>
                <a:t>Performance </a:t>
              </a:r>
              <a:r>
                <a:rPr lang="en-US" sz="1200" b="1" u="sng" dirty="0" smtClean="0"/>
                <a:t>Task</a:t>
              </a:r>
            </a:p>
            <a:p>
              <a:endParaRPr lang="en-US" sz="1200" b="1" u="sng" dirty="0"/>
            </a:p>
            <a:p>
              <a:pPr algn="ctr"/>
              <a:r>
                <a:rPr lang="en-US" sz="1200" b="1" u="sng" dirty="0" smtClean="0"/>
                <a:t>Roller Skating</a:t>
              </a:r>
            </a:p>
            <a:p>
              <a:pPr algn="ctr"/>
              <a:endParaRPr lang="en-US" sz="1200" b="1" u="sng" dirty="0"/>
            </a:p>
            <a:p>
              <a:r>
                <a:rPr lang="en-US" sz="1200" dirty="0"/>
                <a:t>I think kids should learn how to roller skate for many reasons</a:t>
              </a:r>
              <a:r>
                <a:rPr lang="en-US" sz="1200" dirty="0" smtClean="0"/>
                <a:t>.</a:t>
              </a:r>
            </a:p>
            <a:p>
              <a:endParaRPr lang="en-US" sz="1200" dirty="0" smtClean="0"/>
            </a:p>
            <a:p>
              <a:endParaRPr lang="en-US" sz="1200" dirty="0"/>
            </a:p>
            <a:p>
              <a:r>
                <a:rPr lang="en-US" sz="1200" dirty="0"/>
                <a:t>First, roller skating is fun.  It may be hard to learn at first but if you find someone to teach you it becomes easier with practice.  Then you can have fun roller skating with your friends and your family.  You can even go to a roller skating rink. When you are skating it feels like you are “sliding through the air</a:t>
              </a:r>
              <a:r>
                <a:rPr lang="en-US" sz="1200" dirty="0" smtClean="0"/>
                <a:t>!”</a:t>
              </a:r>
            </a:p>
            <a:p>
              <a:endParaRPr lang="en-US" sz="1200" dirty="0" smtClean="0"/>
            </a:p>
            <a:p>
              <a:endParaRPr lang="en-US" sz="1200" dirty="0"/>
            </a:p>
            <a:p>
              <a:r>
                <a:rPr lang="en-US" sz="1200" dirty="0"/>
                <a:t>Second, roller skating is good for your health.  Roller skating is good exercising and everyone knows that exercising is good for your body.  James Plimpton’s doctor told him to exercise and he chose to roller skate because he was sick.  If you exercise it will help keep you healthy</a:t>
              </a:r>
              <a:r>
                <a:rPr lang="en-US" sz="1200" dirty="0" smtClean="0"/>
                <a:t>.</a:t>
              </a:r>
            </a:p>
            <a:p>
              <a:endParaRPr lang="en-US" sz="1200" dirty="0"/>
            </a:p>
            <a:p>
              <a:r>
                <a:rPr lang="en-US" sz="1200" dirty="0"/>
                <a:t>Finally roller skating can be a great sport.  Today people like to use rollerblades the most.  Rollerblading has become a sport just like soccer or basketball.  James Plimpton even wrote a book to help people see it was a fun sport and that over 100 years ago!  And it’s still a sport today</a:t>
              </a:r>
              <a:r>
                <a:rPr lang="en-US" sz="1200" dirty="0" smtClean="0"/>
                <a:t>!</a:t>
              </a:r>
            </a:p>
            <a:p>
              <a:endParaRPr lang="en-US" sz="1200" dirty="0"/>
            </a:p>
            <a:p>
              <a:r>
                <a:rPr lang="en-US" sz="1200" dirty="0"/>
                <a:t>So if kids learn to roller skate or rollerblade, they can have fun, stay healthy and learn a new sport they can enjoy for the rest of their lives!</a:t>
              </a:r>
            </a:p>
            <a:p>
              <a:endParaRPr lang="en-US" sz="1200" dirty="0"/>
            </a:p>
          </p:txBody>
        </p:sp>
        <p:sp>
          <p:nvSpPr>
            <p:cNvPr id="7" name="TextBox 6"/>
            <p:cNvSpPr txBox="1"/>
            <p:nvPr/>
          </p:nvSpPr>
          <p:spPr>
            <a:xfrm>
              <a:off x="249140" y="5631625"/>
              <a:ext cx="1117204" cy="230832"/>
            </a:xfrm>
            <a:prstGeom prst="rect">
              <a:avLst/>
            </a:prstGeom>
            <a:solidFill>
              <a:schemeClr val="bg2"/>
            </a:solidFill>
            <a:ln w="9525">
              <a:solidFill>
                <a:schemeClr val="tx1"/>
              </a:solidFill>
            </a:ln>
          </p:spPr>
          <p:txBody>
            <a:bodyPr wrap="square" rtlCol="0">
              <a:spAutoFit/>
            </a:bodyPr>
            <a:lstStyle/>
            <a:p>
              <a:r>
                <a:rPr lang="en-US" sz="900" b="1" i="1" dirty="0" smtClean="0"/>
                <a:t>States opinion </a:t>
              </a:r>
              <a:endParaRPr lang="en-US" sz="900" b="1" i="1" dirty="0"/>
            </a:p>
          </p:txBody>
        </p:sp>
        <p:sp>
          <p:nvSpPr>
            <p:cNvPr id="10" name="TextBox 9"/>
            <p:cNvSpPr txBox="1"/>
            <p:nvPr/>
          </p:nvSpPr>
          <p:spPr>
            <a:xfrm>
              <a:off x="238630" y="7093565"/>
              <a:ext cx="4790570" cy="230832"/>
            </a:xfrm>
            <a:prstGeom prst="rect">
              <a:avLst/>
            </a:prstGeom>
            <a:solidFill>
              <a:schemeClr val="bg2"/>
            </a:solidFill>
            <a:ln w="9525">
              <a:solidFill>
                <a:schemeClr val="tx1"/>
              </a:solidFill>
            </a:ln>
          </p:spPr>
          <p:txBody>
            <a:bodyPr wrap="square" rtlCol="0">
              <a:spAutoFit/>
            </a:bodyPr>
            <a:lstStyle/>
            <a:p>
              <a:r>
                <a:rPr lang="en-US" sz="900" b="1" i="1" dirty="0" smtClean="0"/>
                <a:t>Student uses transitional words first, second and finally to move story along.</a:t>
              </a:r>
              <a:endParaRPr lang="en-US" sz="900" b="1" i="1" dirty="0"/>
            </a:p>
          </p:txBody>
        </p:sp>
        <p:sp>
          <p:nvSpPr>
            <p:cNvPr id="11" name="TextBox 10"/>
            <p:cNvSpPr txBox="1"/>
            <p:nvPr/>
          </p:nvSpPr>
          <p:spPr>
            <a:xfrm>
              <a:off x="3603275" y="7848600"/>
              <a:ext cx="3407125" cy="230832"/>
            </a:xfrm>
            <a:prstGeom prst="rect">
              <a:avLst/>
            </a:prstGeom>
            <a:solidFill>
              <a:schemeClr val="bg2"/>
            </a:solidFill>
            <a:ln w="9525">
              <a:solidFill>
                <a:schemeClr val="tx1"/>
              </a:solidFill>
            </a:ln>
          </p:spPr>
          <p:txBody>
            <a:bodyPr wrap="square" rtlCol="0">
              <a:spAutoFit/>
            </a:bodyPr>
            <a:lstStyle/>
            <a:p>
              <a:r>
                <a:rPr lang="en-US" sz="900" b="1" i="1" dirty="0"/>
                <a:t>Uses topic vocabulary from </a:t>
              </a:r>
              <a:r>
                <a:rPr lang="en-US" sz="900" b="1" i="1" dirty="0" smtClean="0"/>
                <a:t>texts and a variety of sentence types.</a:t>
              </a:r>
              <a:endParaRPr lang="en-US" sz="900" b="1" i="1" dirty="0"/>
            </a:p>
          </p:txBody>
        </p:sp>
        <p:sp>
          <p:nvSpPr>
            <p:cNvPr id="9" name="TextBox 8"/>
            <p:cNvSpPr txBox="1"/>
            <p:nvPr/>
          </p:nvSpPr>
          <p:spPr>
            <a:xfrm>
              <a:off x="249140" y="6232815"/>
              <a:ext cx="7066060" cy="230832"/>
            </a:xfrm>
            <a:prstGeom prst="rect">
              <a:avLst/>
            </a:prstGeom>
            <a:solidFill>
              <a:schemeClr val="bg2"/>
            </a:solidFill>
            <a:ln w="9525">
              <a:solidFill>
                <a:schemeClr val="tx1"/>
              </a:solidFill>
            </a:ln>
          </p:spPr>
          <p:txBody>
            <a:bodyPr wrap="square" rtlCol="0">
              <a:spAutoFit/>
            </a:bodyPr>
            <a:lstStyle/>
            <a:p>
              <a:r>
                <a:rPr lang="en-US" sz="900" b="1" i="1" dirty="0"/>
                <a:t>A connection is </a:t>
              </a:r>
              <a:r>
                <a:rPr lang="en-US" sz="900" b="1" i="1" dirty="0" smtClean="0"/>
                <a:t>made between </a:t>
              </a:r>
              <a:r>
                <a:rPr lang="en-US" sz="900" b="1" i="1" dirty="0"/>
                <a:t>topic </a:t>
              </a:r>
              <a:r>
                <a:rPr lang="en-US" sz="900" b="1" i="1" dirty="0" smtClean="0"/>
                <a:t>roller skating broader </a:t>
              </a:r>
              <a:r>
                <a:rPr lang="en-US" sz="900" b="1" i="1" dirty="0"/>
                <a:t>idea(s</a:t>
              </a:r>
              <a:r>
                <a:rPr lang="en-US" sz="900" b="1" i="1" dirty="0" smtClean="0"/>
                <a:t>) – why kids should learn how  &amp; uses details, examples to support opinion.</a:t>
              </a:r>
              <a:endParaRPr lang="en-US" sz="900" b="1" i="1" dirty="0"/>
            </a:p>
          </p:txBody>
        </p:sp>
        <p:sp>
          <p:nvSpPr>
            <p:cNvPr id="39" name="TextBox 38"/>
            <p:cNvSpPr txBox="1"/>
            <p:nvPr/>
          </p:nvSpPr>
          <p:spPr>
            <a:xfrm>
              <a:off x="1991811" y="9160754"/>
              <a:ext cx="4018060" cy="230832"/>
            </a:xfrm>
            <a:prstGeom prst="rect">
              <a:avLst/>
            </a:prstGeom>
            <a:solidFill>
              <a:schemeClr val="bg2"/>
            </a:solidFill>
            <a:ln w="9525">
              <a:solidFill>
                <a:schemeClr val="tx1"/>
              </a:solidFill>
            </a:ln>
          </p:spPr>
          <p:txBody>
            <a:bodyPr wrap="square" rtlCol="0">
              <a:spAutoFit/>
            </a:bodyPr>
            <a:lstStyle/>
            <a:p>
              <a:r>
                <a:rPr lang="en-US" sz="900" b="1" i="1" dirty="0"/>
                <a:t>Has a clear and logical </a:t>
              </a:r>
              <a:r>
                <a:rPr lang="en-US" sz="900" b="1" i="1" dirty="0" smtClean="0"/>
                <a:t>conclusion that is consistent with topic.</a:t>
              </a:r>
              <a:endParaRPr lang="en-US" sz="900" b="1" i="1" dirty="0"/>
            </a:p>
          </p:txBody>
        </p:sp>
        <p:sp>
          <p:nvSpPr>
            <p:cNvPr id="21" name="TextBox 20"/>
            <p:cNvSpPr txBox="1"/>
            <p:nvPr/>
          </p:nvSpPr>
          <p:spPr>
            <a:xfrm>
              <a:off x="4571273" y="5181600"/>
              <a:ext cx="2877197" cy="512818"/>
            </a:xfrm>
            <a:prstGeom prst="rect">
              <a:avLst/>
            </a:prstGeom>
            <a:solidFill>
              <a:schemeClr val="bg2"/>
            </a:solidFill>
            <a:ln w="9525">
              <a:solidFill>
                <a:schemeClr val="tx1"/>
              </a:solidFill>
            </a:ln>
          </p:spPr>
          <p:txBody>
            <a:bodyPr wrap="square" lIns="96378" tIns="48189" rIns="96378" bIns="48189" rtlCol="0">
              <a:spAutoFit/>
            </a:bodyPr>
            <a:lstStyle/>
            <a:p>
              <a:r>
                <a:rPr lang="en-US" sz="900" b="1" i="1" dirty="0"/>
                <a:t>Conventions for grammar and mechanics are </a:t>
              </a:r>
              <a:r>
                <a:rPr lang="en-US" sz="900" b="1" i="1" dirty="0" smtClean="0"/>
                <a:t>used </a:t>
              </a:r>
              <a:r>
                <a:rPr lang="en-US" sz="900" b="1" i="1" dirty="0"/>
                <a:t>appropriately throughout.  Dialogue is </a:t>
              </a:r>
              <a:r>
                <a:rPr lang="en-US" sz="900" b="1" i="1" dirty="0" smtClean="0"/>
                <a:t>used to quote actual text.</a:t>
              </a:r>
              <a:endParaRPr lang="en-US" sz="900" b="1" i="1" dirty="0"/>
            </a:p>
          </p:txBody>
        </p:sp>
      </p:grpSp>
    </p:spTree>
    <p:extLst>
      <p:ext uri="{BB962C8B-B14F-4D97-AF65-F5344CB8AC3E}">
        <p14:creationId xmlns:p14="http://schemas.microsoft.com/office/powerpoint/2010/main" val="2676859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p:cNvGrpSpPr/>
          <p:nvPr/>
        </p:nvGrpSpPr>
        <p:grpSpPr>
          <a:xfrm>
            <a:off x="481962" y="990600"/>
            <a:ext cx="2853400" cy="2362540"/>
            <a:chOff x="3962400" y="28651"/>
            <a:chExt cx="2685553" cy="2255152"/>
          </a:xfrm>
        </p:grpSpPr>
        <p:sp>
          <p:nvSpPr>
            <p:cNvPr id="19" name="Trapezoid 18"/>
            <p:cNvSpPr/>
            <p:nvPr/>
          </p:nvSpPr>
          <p:spPr>
            <a:xfrm>
              <a:off x="5009653" y="192137"/>
              <a:ext cx="1638300" cy="1752600"/>
            </a:xfrm>
            <a:prstGeom prst="trapezoi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p:cNvSpPr/>
            <p:nvPr/>
          </p:nvSpPr>
          <p:spPr>
            <a:xfrm>
              <a:off x="4267200" y="28651"/>
              <a:ext cx="2362200" cy="2255152"/>
            </a:xfrm>
            <a:prstGeom prst="rect">
              <a:avLst/>
            </a:prstGeom>
            <a:blipFill>
              <a:blip r:embed="rId2" cstate="print"/>
              <a:stretch>
                <a:fillRect/>
              </a:stretch>
            </a:blipFill>
            <a:ln>
              <a:noFill/>
            </a:ln>
            <a:effectLst>
              <a:outerShdw blurRad="50800" dist="50800" dir="5400000" algn="ctr" rotWithShape="0">
                <a:srgbClr val="000000">
                  <a:alpha val="21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p:cNvSpPr/>
            <p:nvPr/>
          </p:nvSpPr>
          <p:spPr>
            <a:xfrm>
              <a:off x="3962400" y="152400"/>
              <a:ext cx="1143000" cy="923330"/>
            </a:xfrm>
            <a:prstGeom prst="rect">
              <a:avLst/>
            </a:prstGeom>
            <a:solidFill>
              <a:srgbClr val="FFFFE7"/>
            </a:solidFill>
            <a:ln>
              <a:solidFill>
                <a:schemeClr val="tx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sz="5700" b="1" dirty="0">
                  <a:ln w="11430"/>
                  <a:effectLst>
                    <a:outerShdw blurRad="80000" dist="40000" dir="5040000" algn="tl">
                      <a:srgbClr val="000000">
                        <a:alpha val="30000"/>
                      </a:srgbClr>
                    </a:outerShdw>
                  </a:effectLst>
                </a:rPr>
                <a:t>2</a:t>
              </a:r>
              <a:r>
                <a:rPr lang="en-US" sz="5700" b="1" baseline="30000" dirty="0">
                  <a:ln w="11430"/>
                  <a:effectLst>
                    <a:outerShdw blurRad="80000" dist="40000" dir="5040000" algn="tl">
                      <a:srgbClr val="000000">
                        <a:alpha val="30000"/>
                      </a:srgbClr>
                    </a:outerShdw>
                  </a:effectLst>
                </a:rPr>
                <a:t>nd</a:t>
              </a:r>
              <a:endParaRPr lang="en-US" sz="5700" b="1" dirty="0">
                <a:ln w="11430"/>
                <a:effectLst>
                  <a:outerShdw blurRad="80000" dist="40000" dir="5040000" algn="tl">
                    <a:srgbClr val="000000">
                      <a:alpha val="30000"/>
                    </a:srgbClr>
                  </a:outerShdw>
                </a:effectLst>
              </a:endParaRPr>
            </a:p>
          </p:txBody>
        </p:sp>
      </p:grpSp>
      <p:graphicFrame>
        <p:nvGraphicFramePr>
          <p:cNvPr id="26" name="Table 25"/>
          <p:cNvGraphicFramePr>
            <a:graphicFrameLocks noGrp="1"/>
          </p:cNvGraphicFramePr>
          <p:nvPr>
            <p:extLst>
              <p:ext uri="{D42A27DB-BD31-4B8C-83A1-F6EECF244321}">
                <p14:modId xmlns:p14="http://schemas.microsoft.com/office/powerpoint/2010/main" val="2871027924"/>
              </p:ext>
            </p:extLst>
          </p:nvPr>
        </p:nvGraphicFramePr>
        <p:xfrm>
          <a:off x="1209042" y="6441948"/>
          <a:ext cx="5705113" cy="2537460"/>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431801"/>
                <a:gridCol w="2245359"/>
                <a:gridCol w="2418080"/>
                <a:gridCol w="609873"/>
              </a:tblGrid>
              <a:tr h="284988">
                <a:tc gridSpan="4">
                  <a:txBody>
                    <a:bodyPr/>
                    <a:lstStyle/>
                    <a:p>
                      <a:pPr algn="ctr"/>
                      <a:r>
                        <a:rPr lang="en-US" sz="1200" b="1" dirty="0" smtClean="0">
                          <a:solidFill>
                            <a:schemeClr val="tx1"/>
                          </a:solidFill>
                        </a:rPr>
                        <a:t>Opinion Writing and Language</a:t>
                      </a:r>
                      <a:endParaRPr lang="en-US" sz="1200" b="1" dirty="0">
                        <a:solidFill>
                          <a:schemeClr val="tx1"/>
                        </a:solidFill>
                      </a:endParaRPr>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83464">
                <a:tc gridSpan="2">
                  <a:txBody>
                    <a:bodyPr/>
                    <a:lstStyle/>
                    <a:p>
                      <a:pPr algn="ctr"/>
                      <a:r>
                        <a:rPr lang="en-US" sz="1200" b="1" dirty="0" smtClean="0">
                          <a:solidFill>
                            <a:schemeClr val="tx1"/>
                          </a:solidFill>
                        </a:rPr>
                        <a:t>Targets</a:t>
                      </a:r>
                      <a:endParaRPr lang="en-US" sz="1200" b="1" dirty="0">
                        <a:solidFill>
                          <a:schemeClr val="tx1"/>
                        </a:solidFill>
                      </a:endParaRPr>
                    </a:p>
                  </a:txBody>
                  <a:tcPr marL="103632" marR="103632" marT="50292" marB="50292">
                    <a:solidFill>
                      <a:schemeClr val="bg1"/>
                    </a:solidFill>
                  </a:tcPr>
                </a:tc>
                <a:tc hMerge="1">
                  <a:txBody>
                    <a:bodyPr/>
                    <a:lstStyle/>
                    <a:p>
                      <a:endParaRPr lang="en-US" dirty="0"/>
                    </a:p>
                  </a:txBody>
                  <a:tcPr/>
                </a:tc>
                <a:tc>
                  <a:txBody>
                    <a:bodyPr/>
                    <a:lstStyle/>
                    <a:p>
                      <a:pPr algn="ctr"/>
                      <a:r>
                        <a:rPr lang="en-US" sz="1200" b="1" dirty="0" smtClean="0">
                          <a:solidFill>
                            <a:schemeClr val="tx1"/>
                          </a:solidFill>
                        </a:rPr>
                        <a:t>Standards</a:t>
                      </a:r>
                      <a:endParaRPr lang="en-US" sz="1200" b="1" dirty="0">
                        <a:solidFill>
                          <a:schemeClr val="tx1"/>
                        </a:solidFill>
                      </a:endParaRPr>
                    </a:p>
                  </a:txBody>
                  <a:tcPr marL="103632" marR="103632" marT="50292" marB="50292">
                    <a:solidFill>
                      <a:schemeClr val="bg1"/>
                    </a:solidFill>
                  </a:tcPr>
                </a:tc>
                <a:tc>
                  <a:txBody>
                    <a:bodyPr/>
                    <a:lstStyle/>
                    <a:p>
                      <a:pPr algn="ctr"/>
                      <a:r>
                        <a:rPr lang="en-US" sz="1200" b="1" dirty="0" smtClean="0">
                          <a:solidFill>
                            <a:schemeClr val="tx1"/>
                          </a:solidFill>
                        </a:rPr>
                        <a:t>DOK</a:t>
                      </a:r>
                      <a:endParaRPr lang="en-US" sz="1200" b="1" dirty="0">
                        <a:solidFill>
                          <a:schemeClr val="tx1"/>
                        </a:solidFill>
                      </a:endParaRPr>
                    </a:p>
                  </a:txBody>
                  <a:tcPr marL="103632" marR="103632" marT="50292" marB="50292">
                    <a:solidFill>
                      <a:schemeClr val="bg1"/>
                    </a:solidFill>
                  </a:tcPr>
                </a:tc>
              </a:tr>
              <a:tr h="304800">
                <a:tc>
                  <a:txBody>
                    <a:bodyPr/>
                    <a:lstStyle/>
                    <a:p>
                      <a:r>
                        <a:rPr lang="en-US" sz="1200" b="1" dirty="0" smtClean="0">
                          <a:solidFill>
                            <a:schemeClr val="tx1"/>
                          </a:solidFill>
                        </a:rPr>
                        <a:t>6a</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Brief Opinion</a:t>
                      </a:r>
                      <a:r>
                        <a:rPr lang="en-US" sz="1200" b="1" baseline="0" dirty="0" smtClean="0">
                          <a:solidFill>
                            <a:schemeClr val="tx1"/>
                          </a:solidFill>
                        </a:rPr>
                        <a:t> </a:t>
                      </a:r>
                      <a:r>
                        <a:rPr lang="en-US" sz="1200" b="1" dirty="0" smtClean="0">
                          <a:solidFill>
                            <a:schemeClr val="tx1"/>
                          </a:solidFill>
                        </a:rPr>
                        <a:t>Write</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W.2.1a, W.2.1b,</a:t>
                      </a:r>
                      <a:r>
                        <a:rPr lang="en-US" sz="1200" b="1" baseline="0" dirty="0" smtClean="0">
                          <a:solidFill>
                            <a:schemeClr val="tx1"/>
                          </a:solidFill>
                        </a:rPr>
                        <a:t> W.</a:t>
                      </a:r>
                      <a:r>
                        <a:rPr lang="en-US" sz="1200" b="1" dirty="0" smtClean="0">
                          <a:solidFill>
                            <a:schemeClr val="tx1"/>
                          </a:solidFill>
                        </a:rPr>
                        <a:t>2</a:t>
                      </a:r>
                      <a:r>
                        <a:rPr lang="en-US" sz="1200" b="1" baseline="0" dirty="0" smtClean="0">
                          <a:solidFill>
                            <a:schemeClr val="tx1"/>
                          </a:solidFill>
                        </a:rPr>
                        <a:t>.1c, W.</a:t>
                      </a:r>
                      <a:r>
                        <a:rPr lang="en-US" sz="1200" b="1" dirty="0" smtClean="0">
                          <a:solidFill>
                            <a:schemeClr val="tx1"/>
                          </a:solidFill>
                        </a:rPr>
                        <a:t>2</a:t>
                      </a:r>
                      <a:r>
                        <a:rPr lang="en-US" sz="1200" b="1" baseline="0" dirty="0" smtClean="0">
                          <a:solidFill>
                            <a:schemeClr val="tx1"/>
                          </a:solidFill>
                        </a:rPr>
                        <a:t>.1d, W.</a:t>
                      </a:r>
                      <a:r>
                        <a:rPr lang="en-US" sz="1200" b="1" dirty="0" smtClean="0">
                          <a:solidFill>
                            <a:schemeClr val="tx1"/>
                          </a:solidFill>
                        </a:rPr>
                        <a:t>2</a:t>
                      </a:r>
                      <a:r>
                        <a:rPr lang="en-US" sz="1200" b="1" baseline="0" dirty="0" smtClean="0">
                          <a:solidFill>
                            <a:schemeClr val="tx1"/>
                          </a:solidFill>
                        </a:rPr>
                        <a:t>.1e</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3</a:t>
                      </a:r>
                      <a:endParaRPr lang="en-US" sz="1200" b="1" dirty="0">
                        <a:solidFill>
                          <a:schemeClr val="tx1"/>
                        </a:solidFill>
                      </a:endParaRPr>
                    </a:p>
                  </a:txBody>
                  <a:tcPr marL="103632" marR="103632" marT="50292" marB="50292" anchor="ctr">
                    <a:solidFill>
                      <a:srgbClr val="FFFFCC"/>
                    </a:solidFill>
                  </a:tcPr>
                </a:tc>
              </a:tr>
              <a:tr h="304800">
                <a:tc>
                  <a:txBody>
                    <a:bodyPr/>
                    <a:lstStyle/>
                    <a:p>
                      <a:r>
                        <a:rPr lang="en-US" sz="1200" b="1" dirty="0" smtClean="0">
                          <a:solidFill>
                            <a:schemeClr val="tx1"/>
                          </a:solidFill>
                        </a:rPr>
                        <a:t>6b</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Write-Revise Opinion</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W.2.1a, W.2.1b, W.2.1c, W.2.1d, W.2.1e, W.2.8</a:t>
                      </a:r>
                    </a:p>
                  </a:txBody>
                  <a:tcPr marL="103632" marR="103632" marT="50292" marB="50292">
                    <a:solidFill>
                      <a:srgbClr val="FFFFCC"/>
                    </a:solidFill>
                  </a:tcPr>
                </a:tc>
                <a:tc>
                  <a:txBody>
                    <a:bodyPr/>
                    <a:lstStyle/>
                    <a:p>
                      <a:pPr algn="ctr"/>
                      <a:r>
                        <a:rPr lang="en-US" sz="1200" b="1" dirty="0" smtClean="0">
                          <a:solidFill>
                            <a:schemeClr val="tx1"/>
                          </a:solidFill>
                        </a:rPr>
                        <a:t>2</a:t>
                      </a:r>
                      <a:endParaRPr lang="en-US" sz="1200" b="1" dirty="0">
                        <a:solidFill>
                          <a:schemeClr val="tx1"/>
                        </a:solidFill>
                      </a:endParaRPr>
                    </a:p>
                  </a:txBody>
                  <a:tcPr marL="103632" marR="103632" marT="50292" marB="50292" anchor="ctr">
                    <a:solidFill>
                      <a:srgbClr val="FFFFCC"/>
                    </a:solidFill>
                  </a:tcPr>
                </a:tc>
              </a:tr>
              <a:tr h="228600">
                <a:tc>
                  <a:txBody>
                    <a:bodyPr/>
                    <a:lstStyle/>
                    <a:p>
                      <a:r>
                        <a:rPr lang="en-US" sz="1200" b="1" dirty="0" smtClean="0">
                          <a:solidFill>
                            <a:schemeClr val="tx1"/>
                          </a:solidFill>
                        </a:rPr>
                        <a:t>7</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Full Opinion Composition</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W.2.1a, W.2.1b, W.2.1c, W.2.1d, W.2.1e, W.2.5, W.2.8</a:t>
                      </a:r>
                    </a:p>
                  </a:txBody>
                  <a:tcPr marL="103632" marR="103632" marT="50292" marB="50292">
                    <a:solidFill>
                      <a:srgbClr val="FFFFCC"/>
                    </a:solidFill>
                  </a:tcPr>
                </a:tc>
                <a:tc>
                  <a:txBody>
                    <a:bodyPr/>
                    <a:lstStyle/>
                    <a:p>
                      <a:pPr algn="ctr"/>
                      <a:r>
                        <a:rPr lang="en-US" sz="1200" b="1" dirty="0" smtClean="0">
                          <a:solidFill>
                            <a:schemeClr val="tx1"/>
                          </a:solidFill>
                        </a:rPr>
                        <a:t>4</a:t>
                      </a:r>
                      <a:endParaRPr lang="en-US" sz="1200" b="1" dirty="0">
                        <a:solidFill>
                          <a:schemeClr val="tx1"/>
                        </a:solidFill>
                      </a:endParaRPr>
                    </a:p>
                  </a:txBody>
                  <a:tcPr marL="103632" marR="103632" marT="50292" marB="50292" anchor="ctr">
                    <a:solidFill>
                      <a:srgbClr val="FFFFCC"/>
                    </a:solidFill>
                  </a:tcPr>
                </a:tc>
              </a:tr>
              <a:tr h="284988">
                <a:tc>
                  <a:txBody>
                    <a:bodyPr/>
                    <a:lstStyle/>
                    <a:p>
                      <a:r>
                        <a:rPr lang="en-US" sz="1200" b="1" dirty="0" smtClean="0">
                          <a:solidFill>
                            <a:schemeClr val="tx1"/>
                          </a:solidFill>
                        </a:rPr>
                        <a:t>8</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Language-Vocabulary Use</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L.2.6</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1-2</a:t>
                      </a:r>
                      <a:endParaRPr lang="en-US" sz="1200" b="1" dirty="0">
                        <a:solidFill>
                          <a:schemeClr val="tx1"/>
                        </a:solidFill>
                      </a:endParaRPr>
                    </a:p>
                  </a:txBody>
                  <a:tcPr marL="103632" marR="103632" marT="50292" marB="50292" anchor="ctr">
                    <a:solidFill>
                      <a:srgbClr val="FFFFCC"/>
                    </a:solidFill>
                  </a:tcPr>
                </a:tc>
              </a:tr>
              <a:tr h="284988">
                <a:tc>
                  <a:txBody>
                    <a:bodyPr/>
                    <a:lstStyle/>
                    <a:p>
                      <a:r>
                        <a:rPr lang="en-US" sz="1200" b="1" dirty="0" smtClean="0">
                          <a:solidFill>
                            <a:schemeClr val="tx1"/>
                          </a:solidFill>
                        </a:rPr>
                        <a:t>9</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Edit and Clarify</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L.2.1e</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1-2</a:t>
                      </a:r>
                      <a:endParaRPr lang="en-US" sz="1200" b="1" dirty="0">
                        <a:solidFill>
                          <a:schemeClr val="tx1"/>
                        </a:solidFill>
                      </a:endParaRPr>
                    </a:p>
                  </a:txBody>
                  <a:tcPr marL="103632" marR="103632" marT="50292" marB="50292" anchor="ctr">
                    <a:solidFill>
                      <a:srgbClr val="FFFFCC"/>
                    </a:solidFill>
                  </a:tcPr>
                </a:tc>
              </a:tr>
            </a:tbl>
          </a:graphicData>
        </a:graphic>
      </p:graphicFrame>
      <p:sp>
        <p:nvSpPr>
          <p:cNvPr id="7" name="TextBox 6"/>
          <p:cNvSpPr txBox="1"/>
          <p:nvPr/>
        </p:nvSpPr>
        <p:spPr>
          <a:xfrm>
            <a:off x="3794105" y="1696450"/>
            <a:ext cx="2840064" cy="872312"/>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101874" tIns="50938" rIns="101874" bIns="50938" rtlCol="0">
            <a:spAutoFit/>
          </a:bodyPr>
          <a:lstStyle/>
          <a:p>
            <a:r>
              <a:rPr lang="en-US" sz="2600" b="1" dirty="0">
                <a:solidFill>
                  <a:schemeClr val="accent1">
                    <a:lumMod val="75000"/>
                  </a:schemeClr>
                </a:solidFill>
                <a:latin typeface="Bookman Old Style" pitchFamily="18" charset="0"/>
              </a:rPr>
              <a:t>Quarter </a:t>
            </a:r>
            <a:r>
              <a:rPr lang="en-US" sz="2600" b="1" dirty="0" smtClean="0">
                <a:solidFill>
                  <a:schemeClr val="accent1">
                    <a:lumMod val="75000"/>
                  </a:schemeClr>
                </a:solidFill>
                <a:latin typeface="Bookman Old Style" pitchFamily="18" charset="0"/>
              </a:rPr>
              <a:t>Four</a:t>
            </a:r>
          </a:p>
          <a:p>
            <a:r>
              <a:rPr lang="en-US" sz="2400" b="1" dirty="0" smtClean="0">
                <a:latin typeface="Bookman Old Style" pitchFamily="18" charset="0"/>
              </a:rPr>
              <a:t>Pre-Assessment</a:t>
            </a:r>
            <a:endParaRPr lang="en-US" b="1" dirty="0" smtClean="0">
              <a:latin typeface="Bookman Old Style" pitchFamily="18" charset="0"/>
            </a:endParaRPr>
          </a:p>
        </p:txBody>
      </p:sp>
      <p:sp>
        <p:nvSpPr>
          <p:cNvPr id="25" name="TextBox 24"/>
          <p:cNvSpPr txBox="1"/>
          <p:nvPr/>
        </p:nvSpPr>
        <p:spPr>
          <a:xfrm>
            <a:off x="1150206" y="5987143"/>
            <a:ext cx="5718863" cy="392437"/>
          </a:xfrm>
          <a:prstGeom prst="rect">
            <a:avLst/>
          </a:prstGeom>
          <a:noFill/>
        </p:spPr>
        <p:txBody>
          <a:bodyPr wrap="square" lIns="101874" tIns="50938" rIns="101874" bIns="50938" rtlCol="0">
            <a:spAutoFit/>
          </a:bodyPr>
          <a:lstStyle/>
          <a:p>
            <a:pPr algn="ctr"/>
            <a:r>
              <a:rPr lang="en-US" sz="900" b="1" i="1" dirty="0">
                <a:latin typeface="Calibri" panose="020F0502020204030204" pitchFamily="34" charset="0"/>
              </a:rPr>
              <a:t>Note:  There may be more than one standard per target. Standards can have different DOKs per target.</a:t>
            </a:r>
          </a:p>
          <a:p>
            <a:pPr algn="ctr"/>
            <a:r>
              <a:rPr lang="en-US" sz="900" b="1" i="1" dirty="0">
                <a:latin typeface="Calibri" panose="020F0502020204030204" pitchFamily="34" charset="0"/>
              </a:rPr>
              <a:t>  </a:t>
            </a:r>
            <a:r>
              <a:rPr lang="en-US" sz="900" b="1" i="1" dirty="0" smtClean="0">
                <a:latin typeface="Calibri" panose="020F0502020204030204" pitchFamily="34" charset="0"/>
              </a:rPr>
              <a:t>The actual writing standard(s) assessed in this assessment are boxed.</a:t>
            </a:r>
            <a:endParaRPr lang="en-US" sz="900" b="1" i="1" dirty="0">
              <a:latin typeface="Calibri" panose="020F0502020204030204" pitchFamily="34" charset="0"/>
            </a:endParaRPr>
          </a:p>
        </p:txBody>
      </p:sp>
      <p:graphicFrame>
        <p:nvGraphicFramePr>
          <p:cNvPr id="27" name="Table 26"/>
          <p:cNvGraphicFramePr>
            <a:graphicFrameLocks noGrp="1"/>
          </p:cNvGraphicFramePr>
          <p:nvPr>
            <p:extLst>
              <p:ext uri="{D42A27DB-BD31-4B8C-83A1-F6EECF244321}">
                <p14:modId xmlns:p14="http://schemas.microsoft.com/office/powerpoint/2010/main" val="2513489534"/>
              </p:ext>
            </p:extLst>
          </p:nvPr>
        </p:nvGraphicFramePr>
        <p:xfrm>
          <a:off x="1642041" y="2992388"/>
          <a:ext cx="4759958" cy="1421892"/>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356765"/>
                <a:gridCol w="2665835"/>
                <a:gridCol w="1051558"/>
                <a:gridCol w="685800"/>
              </a:tblGrid>
              <a:tr h="284988">
                <a:tc gridSpan="4">
                  <a:txBody>
                    <a:bodyPr/>
                    <a:lstStyle/>
                    <a:p>
                      <a:pPr algn="ctr"/>
                      <a:r>
                        <a:rPr lang="en-US" sz="1200" b="1" dirty="0" smtClean="0">
                          <a:solidFill>
                            <a:schemeClr val="tx1"/>
                          </a:solidFill>
                        </a:rPr>
                        <a:t>Reading: Literature Grade Two</a:t>
                      </a:r>
                      <a:endParaRPr lang="en-US" sz="1200" b="1" dirty="0">
                        <a:solidFill>
                          <a:schemeClr val="tx1"/>
                        </a:solidFill>
                      </a:endParaRPr>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83464">
                <a:tc gridSpan="2">
                  <a:txBody>
                    <a:bodyPr/>
                    <a:lstStyle/>
                    <a:p>
                      <a:pPr algn="ctr"/>
                      <a:r>
                        <a:rPr lang="en-US" sz="1200" b="1" dirty="0" smtClean="0">
                          <a:solidFill>
                            <a:schemeClr val="tx1"/>
                          </a:solidFill>
                        </a:rPr>
                        <a:t>Targets</a:t>
                      </a:r>
                      <a:endParaRPr lang="en-US" sz="1200" b="1" dirty="0">
                        <a:solidFill>
                          <a:schemeClr val="tx1"/>
                        </a:solidFill>
                      </a:endParaRPr>
                    </a:p>
                  </a:txBody>
                  <a:tcPr marL="103632" marR="103632" marT="50292" marB="50292">
                    <a:solidFill>
                      <a:schemeClr val="bg1"/>
                    </a:solidFill>
                  </a:tcPr>
                </a:tc>
                <a:tc hMerge="1">
                  <a:txBody>
                    <a:bodyPr/>
                    <a:lstStyle/>
                    <a:p>
                      <a:endParaRPr lang="en-US" dirty="0"/>
                    </a:p>
                  </a:txBody>
                  <a:tcPr/>
                </a:tc>
                <a:tc>
                  <a:txBody>
                    <a:bodyPr/>
                    <a:lstStyle/>
                    <a:p>
                      <a:pPr algn="ctr"/>
                      <a:r>
                        <a:rPr lang="en-US" sz="1200" b="1" dirty="0" smtClean="0">
                          <a:solidFill>
                            <a:schemeClr val="tx1"/>
                          </a:solidFill>
                        </a:rPr>
                        <a:t>Standards</a:t>
                      </a:r>
                      <a:endParaRPr lang="en-US" sz="1200" b="1" dirty="0">
                        <a:solidFill>
                          <a:schemeClr val="tx1"/>
                        </a:solidFill>
                      </a:endParaRPr>
                    </a:p>
                  </a:txBody>
                  <a:tcPr marL="103632" marR="103632" marT="50292" marB="50292">
                    <a:solidFill>
                      <a:schemeClr val="bg1"/>
                    </a:solidFill>
                  </a:tcPr>
                </a:tc>
                <a:tc>
                  <a:txBody>
                    <a:bodyPr/>
                    <a:lstStyle/>
                    <a:p>
                      <a:pPr algn="ctr"/>
                      <a:r>
                        <a:rPr lang="en-US" sz="1200" b="1" dirty="0" smtClean="0">
                          <a:solidFill>
                            <a:schemeClr val="tx1"/>
                          </a:solidFill>
                        </a:rPr>
                        <a:t>DOK</a:t>
                      </a:r>
                      <a:endParaRPr lang="en-US" sz="1200" b="1" dirty="0">
                        <a:solidFill>
                          <a:schemeClr val="tx1"/>
                        </a:solidFill>
                      </a:endParaRPr>
                    </a:p>
                  </a:txBody>
                  <a:tcPr marL="103632" marR="103632" marT="50292" marB="50292">
                    <a:solidFill>
                      <a:schemeClr val="bg1"/>
                    </a:solidFill>
                  </a:tcPr>
                </a:tc>
              </a:tr>
              <a:tr h="284988">
                <a:tc>
                  <a:txBody>
                    <a:bodyPr/>
                    <a:lstStyle/>
                    <a:p>
                      <a:r>
                        <a:rPr lang="en-US" sz="1200" b="1" dirty="0" smtClean="0">
                          <a:solidFill>
                            <a:schemeClr val="tx1"/>
                          </a:solidFill>
                        </a:rPr>
                        <a:t>3</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Word Meanings</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RL.2.3</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1-2</a:t>
                      </a:r>
                      <a:endParaRPr lang="en-US" sz="1200" b="1" dirty="0">
                        <a:solidFill>
                          <a:schemeClr val="tx1"/>
                        </a:solidFill>
                      </a:endParaRPr>
                    </a:p>
                  </a:txBody>
                  <a:tcPr marL="103632" marR="103632" marT="50292" marB="50292" anchor="ctr">
                    <a:solidFill>
                      <a:srgbClr val="FFFFCC"/>
                    </a:solidFill>
                  </a:tcPr>
                </a:tc>
              </a:tr>
              <a:tr h="283464">
                <a:tc>
                  <a:txBody>
                    <a:bodyPr/>
                    <a:lstStyle/>
                    <a:p>
                      <a:r>
                        <a:rPr lang="en-US" sz="1200" b="1" dirty="0" smtClean="0">
                          <a:solidFill>
                            <a:schemeClr val="tx1"/>
                          </a:solidFill>
                        </a:rPr>
                        <a:t>6</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Text Structures/Features</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RL.2.6</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2</a:t>
                      </a:r>
                      <a:endParaRPr lang="en-US" sz="1200" b="1" dirty="0">
                        <a:solidFill>
                          <a:schemeClr val="tx1"/>
                        </a:solidFill>
                      </a:endParaRPr>
                    </a:p>
                  </a:txBody>
                  <a:tcPr marL="103632" marR="103632" marT="50292" marB="50292" anchor="ctr">
                    <a:solidFill>
                      <a:srgbClr val="FFFFCC"/>
                    </a:solidFill>
                  </a:tcPr>
                </a:tc>
              </a:tr>
              <a:tr h="284988">
                <a:tc>
                  <a:txBody>
                    <a:bodyPr/>
                    <a:lstStyle/>
                    <a:p>
                      <a:r>
                        <a:rPr lang="en-US" sz="1200" b="1" dirty="0" smtClean="0"/>
                        <a:t>5</a:t>
                      </a:r>
                      <a:endParaRPr lang="en-US" sz="1200" b="1" dirty="0"/>
                    </a:p>
                  </a:txBody>
                  <a:tcPr marL="103632" marR="103632" marT="50292" marB="50292">
                    <a:solidFill>
                      <a:srgbClr val="FFFFCC"/>
                    </a:solidFill>
                  </a:tcPr>
                </a:tc>
                <a:tc>
                  <a:txBody>
                    <a:bodyPr/>
                    <a:lstStyle/>
                    <a:p>
                      <a:r>
                        <a:rPr lang="en-US" sz="1200" b="1" dirty="0" smtClean="0"/>
                        <a:t>Analysis Within</a:t>
                      </a:r>
                      <a:r>
                        <a:rPr lang="en-US" sz="1200" b="1" baseline="0" dirty="0" smtClean="0"/>
                        <a:t> and Across Texts</a:t>
                      </a:r>
                      <a:endParaRPr lang="en-US" sz="1200" b="1" dirty="0"/>
                    </a:p>
                  </a:txBody>
                  <a:tcPr marL="103632" marR="103632" marT="50292" marB="50292">
                    <a:solidFill>
                      <a:srgbClr val="FFFFCC"/>
                    </a:solidFill>
                  </a:tcPr>
                </a:tc>
                <a:tc>
                  <a:txBody>
                    <a:bodyPr/>
                    <a:lstStyle/>
                    <a:p>
                      <a:r>
                        <a:rPr lang="en-US" sz="1200" b="1" dirty="0" smtClean="0">
                          <a:solidFill>
                            <a:schemeClr val="tx1"/>
                          </a:solidFill>
                        </a:rPr>
                        <a:t>RL.2.9</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4</a:t>
                      </a:r>
                      <a:endParaRPr lang="en-US" sz="1200" b="1" dirty="0">
                        <a:solidFill>
                          <a:schemeClr val="tx1"/>
                        </a:solidFill>
                      </a:endParaRPr>
                    </a:p>
                  </a:txBody>
                  <a:tcPr marL="103632" marR="103632" marT="50292" marB="50292" anchor="ctr">
                    <a:solidFill>
                      <a:srgbClr val="FFFFCC"/>
                    </a:solidFill>
                  </a:tcPr>
                </a:tc>
              </a:tr>
            </a:tbl>
          </a:graphicData>
        </a:graphic>
      </p:graphicFrame>
      <p:graphicFrame>
        <p:nvGraphicFramePr>
          <p:cNvPr id="28" name="Table 27"/>
          <p:cNvGraphicFramePr>
            <a:graphicFrameLocks noGrp="1"/>
          </p:cNvGraphicFramePr>
          <p:nvPr>
            <p:extLst>
              <p:ext uri="{D42A27DB-BD31-4B8C-83A1-F6EECF244321}">
                <p14:modId xmlns:p14="http://schemas.microsoft.com/office/powerpoint/2010/main" val="304456571"/>
              </p:ext>
            </p:extLst>
          </p:nvPr>
        </p:nvGraphicFramePr>
        <p:xfrm>
          <a:off x="1640842" y="4483899"/>
          <a:ext cx="4759958" cy="1423416"/>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464183"/>
                <a:gridCol w="2558417"/>
                <a:gridCol w="1051558"/>
                <a:gridCol w="685800"/>
              </a:tblGrid>
              <a:tr h="284988">
                <a:tc gridSpan="4">
                  <a:txBody>
                    <a:bodyPr/>
                    <a:lstStyle/>
                    <a:p>
                      <a:pPr algn="ctr"/>
                      <a:r>
                        <a:rPr lang="en-US" sz="1200" b="1" dirty="0" smtClean="0">
                          <a:solidFill>
                            <a:schemeClr val="tx1"/>
                          </a:solidFill>
                        </a:rPr>
                        <a:t>Reading: Informational Grade Two</a:t>
                      </a:r>
                      <a:endParaRPr lang="en-US" sz="1200" b="1" dirty="0">
                        <a:solidFill>
                          <a:schemeClr val="tx1"/>
                        </a:solidFill>
                      </a:endParaRPr>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83464">
                <a:tc gridSpan="2">
                  <a:txBody>
                    <a:bodyPr/>
                    <a:lstStyle/>
                    <a:p>
                      <a:pPr algn="ctr"/>
                      <a:r>
                        <a:rPr lang="en-US" sz="1200" b="1" dirty="0" smtClean="0">
                          <a:solidFill>
                            <a:schemeClr val="tx1"/>
                          </a:solidFill>
                        </a:rPr>
                        <a:t>Targets</a:t>
                      </a:r>
                      <a:endParaRPr lang="en-US" sz="1200" b="1" dirty="0">
                        <a:solidFill>
                          <a:schemeClr val="tx1"/>
                        </a:solidFill>
                      </a:endParaRPr>
                    </a:p>
                  </a:txBody>
                  <a:tcPr marL="103632" marR="103632" marT="50292" marB="50292">
                    <a:solidFill>
                      <a:schemeClr val="bg1"/>
                    </a:solidFill>
                  </a:tcPr>
                </a:tc>
                <a:tc hMerge="1">
                  <a:txBody>
                    <a:bodyPr/>
                    <a:lstStyle/>
                    <a:p>
                      <a:endParaRPr lang="en-US" dirty="0"/>
                    </a:p>
                  </a:txBody>
                  <a:tcPr/>
                </a:tc>
                <a:tc>
                  <a:txBody>
                    <a:bodyPr/>
                    <a:lstStyle/>
                    <a:p>
                      <a:pPr algn="ctr"/>
                      <a:r>
                        <a:rPr lang="en-US" sz="1200" b="1" dirty="0" smtClean="0">
                          <a:solidFill>
                            <a:schemeClr val="tx1"/>
                          </a:solidFill>
                        </a:rPr>
                        <a:t>Standards</a:t>
                      </a:r>
                      <a:endParaRPr lang="en-US" sz="1200" b="1" dirty="0">
                        <a:solidFill>
                          <a:schemeClr val="tx1"/>
                        </a:solidFill>
                      </a:endParaRPr>
                    </a:p>
                  </a:txBody>
                  <a:tcPr marL="103632" marR="103632" marT="50292" marB="50292">
                    <a:solidFill>
                      <a:schemeClr val="bg1"/>
                    </a:solidFill>
                  </a:tcPr>
                </a:tc>
                <a:tc>
                  <a:txBody>
                    <a:bodyPr/>
                    <a:lstStyle/>
                    <a:p>
                      <a:pPr algn="ctr"/>
                      <a:r>
                        <a:rPr lang="en-US" sz="1200" b="1" dirty="0" smtClean="0">
                          <a:solidFill>
                            <a:schemeClr val="tx1"/>
                          </a:solidFill>
                        </a:rPr>
                        <a:t>DOK</a:t>
                      </a:r>
                      <a:endParaRPr lang="en-US" sz="1200" b="1" dirty="0">
                        <a:solidFill>
                          <a:schemeClr val="tx1"/>
                        </a:solidFill>
                      </a:endParaRPr>
                    </a:p>
                  </a:txBody>
                  <a:tcPr marL="103632" marR="103632" marT="50292" marB="50292">
                    <a:solidFill>
                      <a:schemeClr val="bg1"/>
                    </a:solidFill>
                  </a:tcPr>
                </a:tc>
              </a:tr>
              <a:tr h="284988">
                <a:tc>
                  <a:txBody>
                    <a:bodyPr/>
                    <a:lstStyle/>
                    <a:p>
                      <a:r>
                        <a:rPr lang="en-US" sz="1200" b="1" dirty="0" smtClean="0">
                          <a:solidFill>
                            <a:schemeClr val="tx1"/>
                          </a:solidFill>
                        </a:rPr>
                        <a:t>10</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Word Meanings</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RI.2.3</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1-2</a:t>
                      </a:r>
                      <a:endParaRPr lang="en-US" sz="1200" b="1" dirty="0">
                        <a:solidFill>
                          <a:schemeClr val="tx1"/>
                        </a:solidFill>
                      </a:endParaRPr>
                    </a:p>
                  </a:txBody>
                  <a:tcPr marL="103632" marR="103632" marT="50292" marB="50292" anchor="ctr">
                    <a:solidFill>
                      <a:srgbClr val="FFFFCC"/>
                    </a:solidFill>
                  </a:tcPr>
                </a:tc>
              </a:tr>
              <a:tr h="284988">
                <a:tc>
                  <a:txBody>
                    <a:bodyPr/>
                    <a:lstStyle/>
                    <a:p>
                      <a:r>
                        <a:rPr lang="en-US" sz="1200" b="1" dirty="0" smtClean="0">
                          <a:solidFill>
                            <a:schemeClr val="tx1"/>
                          </a:solidFill>
                        </a:rPr>
                        <a:t>11</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Reasoning and Evidence</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RI.2.6</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3-4</a:t>
                      </a:r>
                      <a:endParaRPr lang="en-US" sz="1200" b="1" dirty="0">
                        <a:solidFill>
                          <a:schemeClr val="tx1"/>
                        </a:solidFill>
                      </a:endParaRPr>
                    </a:p>
                  </a:txBody>
                  <a:tcPr marL="103632" marR="103632" marT="50292" marB="50292" anchor="ctr">
                    <a:solidFill>
                      <a:srgbClr val="FFFFCC"/>
                    </a:solidFill>
                  </a:tcPr>
                </a:tc>
              </a:tr>
              <a:tr h="284988">
                <a:tc>
                  <a:txBody>
                    <a:bodyPr/>
                    <a:lstStyle/>
                    <a:p>
                      <a:r>
                        <a:rPr lang="en-US" sz="1200" b="1" dirty="0" smtClean="0">
                          <a:solidFill>
                            <a:schemeClr val="tx1"/>
                          </a:solidFill>
                        </a:rPr>
                        <a:t>12</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t>Analysis Within</a:t>
                      </a:r>
                      <a:r>
                        <a:rPr lang="en-US" sz="1200" b="1" baseline="0" dirty="0" smtClean="0"/>
                        <a:t> and Across Texts</a:t>
                      </a:r>
                      <a:endParaRPr lang="en-US" sz="1200" b="1" dirty="0"/>
                    </a:p>
                  </a:txBody>
                  <a:tcPr marL="103632" marR="103632" marT="50292" marB="50292">
                    <a:solidFill>
                      <a:srgbClr val="FFFFCC"/>
                    </a:solidFill>
                  </a:tcPr>
                </a:tc>
                <a:tc>
                  <a:txBody>
                    <a:bodyPr/>
                    <a:lstStyle/>
                    <a:p>
                      <a:r>
                        <a:rPr lang="en-US" sz="1200" b="1" dirty="0" smtClean="0">
                          <a:solidFill>
                            <a:schemeClr val="tx1"/>
                          </a:solidFill>
                        </a:rPr>
                        <a:t>RI.2.9</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3-4</a:t>
                      </a:r>
                      <a:endParaRPr lang="en-US" sz="1200" b="1" dirty="0">
                        <a:solidFill>
                          <a:schemeClr val="tx1"/>
                        </a:solidFill>
                      </a:endParaRPr>
                    </a:p>
                  </a:txBody>
                  <a:tcPr marL="103632" marR="103632" marT="50292" marB="50292" anchor="ctr">
                    <a:solidFill>
                      <a:srgbClr val="FFFFCC"/>
                    </a:solidFill>
                  </a:tcPr>
                </a:tc>
              </a:tr>
            </a:tbl>
          </a:graphicData>
        </a:graphic>
      </p:graphicFrame>
      <p:grpSp>
        <p:nvGrpSpPr>
          <p:cNvPr id="2" name="Group 1"/>
          <p:cNvGrpSpPr/>
          <p:nvPr/>
        </p:nvGrpSpPr>
        <p:grpSpPr>
          <a:xfrm>
            <a:off x="3854914" y="7022193"/>
            <a:ext cx="2469686" cy="1370077"/>
            <a:chOff x="3854914" y="7022193"/>
            <a:chExt cx="2469686" cy="1370077"/>
          </a:xfrm>
        </p:grpSpPr>
        <p:sp>
          <p:nvSpPr>
            <p:cNvPr id="24" name="Rectangle 23"/>
            <p:cNvSpPr/>
            <p:nvPr/>
          </p:nvSpPr>
          <p:spPr>
            <a:xfrm>
              <a:off x="5486400" y="7022193"/>
              <a:ext cx="533400" cy="28115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91433" tIns="45717" rIns="91433" bIns="45717" rtlCol="0" anchor="ctr"/>
            <a:lstStyle/>
            <a:p>
              <a:pPr algn="ctr"/>
              <a:endParaRPr lang="en-US" dirty="0"/>
            </a:p>
          </p:txBody>
        </p:sp>
        <p:sp>
          <p:nvSpPr>
            <p:cNvPr id="29" name="Rectangle 28"/>
            <p:cNvSpPr/>
            <p:nvPr/>
          </p:nvSpPr>
          <p:spPr>
            <a:xfrm>
              <a:off x="3854914" y="7935070"/>
              <a:ext cx="2469686" cy="4572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91433" tIns="45717" rIns="91433" bIns="45717" rtlCol="0" anchor="ctr"/>
            <a:lstStyle/>
            <a:p>
              <a:pPr algn="ctr"/>
              <a:endParaRPr lang="en-US" dirty="0"/>
            </a:p>
          </p:txBody>
        </p:sp>
        <p:sp>
          <p:nvSpPr>
            <p:cNvPr id="13" name="Rectangle 12"/>
            <p:cNvSpPr/>
            <p:nvPr/>
          </p:nvSpPr>
          <p:spPr>
            <a:xfrm>
              <a:off x="4969060" y="7497745"/>
              <a:ext cx="517340" cy="21677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91433" tIns="45717" rIns="91433" bIns="45717" rtlCol="0" anchor="ctr"/>
            <a:lstStyle/>
            <a:p>
              <a:pPr algn="ctr"/>
              <a:endParaRPr lang="en-US" dirty="0"/>
            </a:p>
          </p:txBody>
        </p:sp>
      </p:grpSp>
    </p:spTree>
    <p:extLst>
      <p:ext uri="{BB962C8B-B14F-4D97-AF65-F5344CB8AC3E}">
        <p14:creationId xmlns:p14="http://schemas.microsoft.com/office/powerpoint/2010/main" val="6425297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20</a:t>
            </a:fld>
            <a:endParaRPr lang="en-US" dirty="0"/>
          </a:p>
        </p:txBody>
      </p:sp>
      <p:sp>
        <p:nvSpPr>
          <p:cNvPr id="2" name="Rectangle 1"/>
          <p:cNvSpPr/>
          <p:nvPr/>
        </p:nvSpPr>
        <p:spPr>
          <a:xfrm>
            <a:off x="323850" y="187827"/>
            <a:ext cx="7043738" cy="651309"/>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6369" tIns="48185" rIns="96369" bIns="48185">
            <a:spAutoFit/>
          </a:bodyPr>
          <a:lstStyle/>
          <a:p>
            <a:pPr algn="ctr"/>
            <a:r>
              <a:rPr lang="en-US" sz="1800" b="1" dirty="0" smtClean="0">
                <a:effectLst>
                  <a:outerShdw blurRad="38100" dist="38100" dir="2700000" algn="tl">
                    <a:srgbClr val="000000">
                      <a:alpha val="43137"/>
                    </a:srgbClr>
                  </a:outerShdw>
                </a:effectLst>
              </a:rPr>
              <a:t>Grade Two: Quarter </a:t>
            </a:r>
            <a:r>
              <a:rPr lang="en-US" sz="1800" b="1" dirty="0" smtClean="0">
                <a:effectLst>
                  <a:outerShdw blurRad="38100" dist="38100" dir="2700000" algn="tl">
                    <a:srgbClr val="000000">
                      <a:alpha val="43137"/>
                    </a:srgbClr>
                  </a:outerShdw>
                </a:effectLst>
              </a:rPr>
              <a:t>4 Pre-Assessment Selected </a:t>
            </a:r>
            <a:r>
              <a:rPr lang="en-US" sz="1800" b="1" dirty="0">
                <a:effectLst>
                  <a:outerShdw blurRad="38100" dist="38100" dir="2700000" algn="tl">
                    <a:srgbClr val="000000">
                      <a:alpha val="43137"/>
                    </a:srgbClr>
                  </a:outerShdw>
                </a:effectLst>
              </a:rPr>
              <a:t>Response </a:t>
            </a:r>
            <a:r>
              <a:rPr lang="en-US" sz="1800" b="1" dirty="0" smtClean="0">
                <a:effectLst>
                  <a:outerShdw blurRad="38100" dist="38100" dir="2700000" algn="tl">
                    <a:srgbClr val="000000">
                      <a:alpha val="43137"/>
                    </a:srgbClr>
                  </a:outerShdw>
                </a:effectLst>
              </a:rPr>
              <a:t>Answer/Points</a:t>
            </a:r>
            <a:r>
              <a:rPr lang="en-US" sz="1800" b="1" dirty="0" smtClean="0">
                <a:solidFill>
                  <a:srgbClr val="FFC000"/>
                </a:solidFill>
                <a:effectLst>
                  <a:outerShdw blurRad="38100" dist="38100" dir="2700000" algn="tl">
                    <a:srgbClr val="000000">
                      <a:alpha val="43137"/>
                    </a:srgbClr>
                  </a:outerShdw>
                </a:effectLst>
              </a:rPr>
              <a:t> </a:t>
            </a:r>
            <a:r>
              <a:rPr lang="en-US" sz="1800" b="1" dirty="0" smtClean="0">
                <a:effectLst>
                  <a:outerShdw blurRad="38100" dist="38100" dir="2700000" algn="tl">
                    <a:srgbClr val="000000">
                      <a:alpha val="43137"/>
                    </a:srgbClr>
                  </a:outerShdw>
                </a:effectLst>
              </a:rPr>
              <a:t>Key</a:t>
            </a:r>
          </a:p>
        </p:txBody>
      </p:sp>
      <p:graphicFrame>
        <p:nvGraphicFramePr>
          <p:cNvPr id="3" name="Table 2"/>
          <p:cNvGraphicFramePr>
            <a:graphicFrameLocks noGrp="1"/>
          </p:cNvGraphicFramePr>
          <p:nvPr>
            <p:extLst>
              <p:ext uri="{D42A27DB-BD31-4B8C-83A1-F6EECF244321}">
                <p14:modId xmlns:p14="http://schemas.microsoft.com/office/powerpoint/2010/main" val="3962076908"/>
              </p:ext>
            </p:extLst>
          </p:nvPr>
        </p:nvGraphicFramePr>
        <p:xfrm>
          <a:off x="323850" y="909250"/>
          <a:ext cx="7043739" cy="8753382"/>
        </p:xfrm>
        <a:graphic>
          <a:graphicData uri="http://schemas.openxmlformats.org/drawingml/2006/table">
            <a:tbl>
              <a:tblPr firstRow="1" bandRow="1">
                <a:effectLst>
                  <a:innerShdw blurRad="114300">
                    <a:prstClr val="black"/>
                  </a:innerShdw>
                </a:effectLst>
                <a:tableStyleId>{5C22544A-7EE6-4342-B048-85BDC9FD1C3A}</a:tableStyleId>
              </a:tblPr>
              <a:tblGrid>
                <a:gridCol w="5600109"/>
                <a:gridCol w="721815"/>
                <a:gridCol w="721815"/>
              </a:tblGrid>
              <a:tr h="319314">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300" b="1" u="sng" dirty="0" smtClean="0">
                          <a:solidFill>
                            <a:schemeClr val="tx1"/>
                          </a:solidFill>
                          <a:effectLst>
                            <a:outerShdw blurRad="38100" dist="38100" dir="2700000" algn="tl">
                              <a:srgbClr val="000000">
                                <a:alpha val="43137"/>
                              </a:srgbClr>
                            </a:outerShdw>
                          </a:effectLst>
                        </a:rPr>
                        <a:t>Question 1</a:t>
                      </a:r>
                      <a:r>
                        <a:rPr lang="en-US" sz="1300" b="1" u="none" dirty="0" smtClean="0">
                          <a:solidFill>
                            <a:schemeClr val="tx1"/>
                          </a:solidFill>
                          <a:effectLst>
                            <a:outerShdw blurRad="38100" dist="38100" dir="2700000" algn="tl">
                              <a:srgbClr val="000000">
                                <a:alpha val="43137"/>
                              </a:srgbClr>
                            </a:outerShdw>
                          </a:effectLst>
                        </a:rPr>
                        <a:t>  </a:t>
                      </a:r>
                      <a:r>
                        <a:rPr lang="en-US" sz="1300" b="0" u="none" dirty="0" smtClean="0">
                          <a:solidFill>
                            <a:schemeClr val="tx1"/>
                          </a:solidFill>
                          <a:effectLst/>
                        </a:rPr>
                        <a:t>In </a:t>
                      </a:r>
                      <a:r>
                        <a:rPr lang="en-US" sz="1300" b="0" i="1" u="sng" dirty="0" smtClean="0">
                          <a:solidFill>
                            <a:schemeClr val="tx1"/>
                          </a:solidFill>
                          <a:effectLst/>
                        </a:rPr>
                        <a:t>Lucy’s Skates</a:t>
                      </a:r>
                      <a:r>
                        <a:rPr lang="en-US" sz="1300" b="0" u="none" dirty="0" smtClean="0">
                          <a:solidFill>
                            <a:schemeClr val="tx1"/>
                          </a:solidFill>
                          <a:effectLst/>
                        </a:rPr>
                        <a:t>, what items came out of the truck that Lucy was excited about?</a:t>
                      </a:r>
                      <a:r>
                        <a:rPr lang="en-US" sz="1300" b="0" u="none" baseline="0" dirty="0" smtClean="0">
                          <a:solidFill>
                            <a:schemeClr val="tx1"/>
                          </a:solidFill>
                          <a:effectLst/>
                        </a:rPr>
                        <a:t> Toward </a:t>
                      </a:r>
                      <a:r>
                        <a:rPr lang="en-US" sz="1200" b="0" dirty="0" smtClean="0">
                          <a:solidFill>
                            <a:schemeClr val="tx1"/>
                          </a:solidFill>
                          <a:effectLst/>
                          <a:latin typeface="+mn-lt"/>
                        </a:rPr>
                        <a:t>RL.2.3 DOK-2 Cl</a:t>
                      </a:r>
                      <a:endParaRPr lang="en-US" sz="1200" b="0" u="none" dirty="0" smtClean="0">
                        <a:solidFill>
                          <a:schemeClr val="tx1"/>
                        </a:solidFill>
                        <a:effectLst/>
                        <a:latin typeface="+mn-lt"/>
                      </a:endParaRPr>
                    </a:p>
                  </a:txBody>
                  <a:tcPr marL="97155" marR="97155" marT="47897" marB="47897" anchor="ctr">
                    <a:solidFill>
                      <a:schemeClr val="bg1">
                        <a:lumMod val="85000"/>
                      </a:schemeClr>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D</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1</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287383">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n-US" sz="1300" b="1" u="sng" dirty="0" smtClean="0">
                          <a:solidFill>
                            <a:schemeClr val="tx1"/>
                          </a:solidFill>
                          <a:effectLst>
                            <a:outerShdw blurRad="38100" dist="38100" dir="2700000" algn="tl">
                              <a:srgbClr val="000000">
                                <a:alpha val="43137"/>
                              </a:srgbClr>
                            </a:outerShdw>
                          </a:effectLst>
                        </a:rPr>
                        <a:t>Question 2</a:t>
                      </a:r>
                      <a:r>
                        <a:rPr lang="en-US" sz="1300" b="1" u="none" dirty="0" smtClean="0">
                          <a:solidFill>
                            <a:schemeClr val="tx1"/>
                          </a:solidFill>
                          <a:effectLst>
                            <a:outerShdw blurRad="38100" dist="38100" dir="2700000" algn="tl">
                              <a:srgbClr val="000000">
                                <a:alpha val="43137"/>
                              </a:srgbClr>
                            </a:outerShdw>
                          </a:effectLst>
                        </a:rPr>
                        <a:t>  </a:t>
                      </a:r>
                      <a:r>
                        <a:rPr lang="en-US" sz="1300" b="0" u="none" dirty="0" smtClean="0">
                          <a:solidFill>
                            <a:schemeClr val="tx1"/>
                          </a:solidFill>
                          <a:effectLst/>
                        </a:rPr>
                        <a:t>In the poem </a:t>
                      </a:r>
                      <a:r>
                        <a:rPr lang="en-US" sz="1300" b="0" i="1" u="sng" dirty="0" smtClean="0">
                          <a:solidFill>
                            <a:schemeClr val="tx1"/>
                          </a:solidFill>
                          <a:effectLst/>
                        </a:rPr>
                        <a:t>Skating</a:t>
                      </a:r>
                      <a:r>
                        <a:rPr lang="en-US" sz="1300" b="0" u="none" dirty="0" smtClean="0">
                          <a:solidFill>
                            <a:schemeClr val="tx1"/>
                          </a:solidFill>
                          <a:effectLst/>
                        </a:rPr>
                        <a:t>, what causes the character to frown?</a:t>
                      </a:r>
                      <a:r>
                        <a:rPr lang="en-US" sz="1300" b="0" u="none" baseline="0" dirty="0" smtClean="0">
                          <a:solidFill>
                            <a:schemeClr val="tx1"/>
                          </a:solidFill>
                          <a:effectLst/>
                        </a:rPr>
                        <a:t>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RL.2.3 DOK-3  Cv</a:t>
                      </a:r>
                    </a:p>
                  </a:txBody>
                  <a:tcPr marL="97155" marR="97155" marT="47897" marB="47897" anchor="ctr">
                    <a:solidFill>
                      <a:schemeClr val="bg2"/>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B</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1</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287383">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n-US" sz="1300" b="1" u="sng" dirty="0" smtClean="0">
                          <a:solidFill>
                            <a:schemeClr val="tx1"/>
                          </a:solidFill>
                          <a:effectLst>
                            <a:outerShdw blurRad="38100" dist="38100" dir="2700000" algn="tl">
                              <a:srgbClr val="000000">
                                <a:alpha val="43137"/>
                              </a:srgbClr>
                            </a:outerShdw>
                          </a:effectLst>
                        </a:rPr>
                        <a:t>Question 3</a:t>
                      </a:r>
                      <a:r>
                        <a:rPr lang="en-US" sz="1300" b="0" i="0" u="none" dirty="0" smtClean="0">
                          <a:solidFill>
                            <a:schemeClr val="tx1"/>
                          </a:solidFill>
                          <a:effectLst>
                            <a:outerShdw blurRad="38100" dist="38100" dir="2700000" algn="tl">
                              <a:srgbClr val="000000">
                                <a:alpha val="43137"/>
                              </a:srgbClr>
                            </a:outerShdw>
                          </a:effectLst>
                        </a:rPr>
                        <a:t>  </a:t>
                      </a:r>
                      <a:r>
                        <a:rPr lang="en-US" sz="1300" b="0" i="0" u="none" dirty="0" smtClean="0">
                          <a:solidFill>
                            <a:schemeClr val="tx1"/>
                          </a:solidFill>
                          <a:effectLst/>
                        </a:rPr>
                        <a:t>In the story </a:t>
                      </a:r>
                      <a:r>
                        <a:rPr lang="en-US" sz="1300" b="0" i="1" u="sng" dirty="0" smtClean="0">
                          <a:solidFill>
                            <a:schemeClr val="tx1"/>
                          </a:solidFill>
                          <a:effectLst/>
                        </a:rPr>
                        <a:t>Lucy’s Skates</a:t>
                      </a:r>
                      <a:r>
                        <a:rPr lang="en-US" sz="1300" b="0" i="0" u="none" dirty="0" smtClean="0">
                          <a:solidFill>
                            <a:schemeClr val="tx1"/>
                          </a:solidFill>
                          <a:effectLst/>
                        </a:rPr>
                        <a:t>, which two sentences best explain why</a:t>
                      </a:r>
                    </a:p>
                    <a:p>
                      <a:pPr marL="0" marR="0" lvl="0" indent="0" algn="l" defTabSz="966612" rtl="0" eaLnBrk="1" fontAlgn="auto" latinLnBrk="0" hangingPunct="1">
                        <a:lnSpc>
                          <a:spcPct val="100000"/>
                        </a:lnSpc>
                        <a:spcBef>
                          <a:spcPts val="0"/>
                        </a:spcBef>
                        <a:spcAft>
                          <a:spcPts val="0"/>
                        </a:spcAft>
                        <a:buClrTx/>
                        <a:buSzTx/>
                        <a:buFontTx/>
                        <a:buNone/>
                        <a:tabLst/>
                        <a:defRPr/>
                      </a:pPr>
                      <a:r>
                        <a:rPr lang="en-US" sz="1300" b="0" i="0" u="none" dirty="0" smtClean="0">
                          <a:solidFill>
                            <a:schemeClr val="tx1"/>
                          </a:solidFill>
                          <a:effectLst/>
                        </a:rPr>
                        <a:t> Lucy hoped for a girl her age who could teach her to skate?</a:t>
                      </a:r>
                      <a:r>
                        <a:rPr lang="en-US" sz="1300" b="0" i="0" u="none" baseline="0" dirty="0" smtClean="0">
                          <a:solidFill>
                            <a:schemeClr val="tx1"/>
                          </a:solidFill>
                          <a:effectLst/>
                        </a:rPr>
                        <a:t> </a:t>
                      </a:r>
                      <a:r>
                        <a:rPr lang="en-US" sz="1200" b="0" dirty="0" smtClean="0">
                          <a:latin typeface="+mn-lt"/>
                        </a:rPr>
                        <a:t>RL.2.6 DOK-2  (both must be correct)</a:t>
                      </a:r>
                    </a:p>
                  </a:txBody>
                  <a:tcPr marL="97155" marR="97155" marT="47897" marB="47897" anchor="ctr">
                    <a:solidFill>
                      <a:schemeClr val="bg1">
                        <a:lumMod val="85000"/>
                      </a:schemeClr>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A,D</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1</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303349">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n-US" sz="1300" b="1" u="sng" dirty="0" smtClean="0">
                          <a:solidFill>
                            <a:schemeClr val="tx1"/>
                          </a:solidFill>
                          <a:effectLst>
                            <a:outerShdw blurRad="38100" dist="38100" dir="2700000" algn="tl">
                              <a:srgbClr val="000000">
                                <a:alpha val="43137"/>
                              </a:srgbClr>
                            </a:outerShdw>
                          </a:effectLst>
                        </a:rPr>
                        <a:t>Question 4</a:t>
                      </a:r>
                      <a:r>
                        <a:rPr lang="en-US" sz="1300" b="1" u="none" dirty="0" smtClean="0">
                          <a:solidFill>
                            <a:schemeClr val="tx1"/>
                          </a:solidFill>
                          <a:effectLst>
                            <a:outerShdw blurRad="38100" dist="38100" dir="2700000" algn="tl">
                              <a:srgbClr val="000000">
                                <a:alpha val="43137"/>
                              </a:srgbClr>
                            </a:outerShdw>
                          </a:effectLst>
                        </a:rPr>
                        <a:t>  </a:t>
                      </a:r>
                      <a:r>
                        <a:rPr lang="en-US" sz="1300" b="0" u="none" dirty="0" smtClean="0">
                          <a:solidFill>
                            <a:schemeClr val="tx1"/>
                          </a:solidFill>
                          <a:effectLst/>
                        </a:rPr>
                        <a:t>In </a:t>
                      </a:r>
                      <a:r>
                        <a:rPr lang="en-US" sz="1300" b="0" i="1" u="sng" dirty="0" smtClean="0">
                          <a:solidFill>
                            <a:schemeClr val="tx1"/>
                          </a:solidFill>
                          <a:effectLst/>
                        </a:rPr>
                        <a:t>Lucy’s Skates</a:t>
                      </a:r>
                      <a:r>
                        <a:rPr lang="en-US" sz="1300" b="0" i="1" u="none" dirty="0" smtClean="0">
                          <a:solidFill>
                            <a:schemeClr val="tx1"/>
                          </a:solidFill>
                          <a:effectLst/>
                        </a:rPr>
                        <a:t>, </a:t>
                      </a:r>
                      <a:r>
                        <a:rPr lang="en-US" sz="1300" b="0" u="none" dirty="0" smtClean="0">
                          <a:solidFill>
                            <a:schemeClr val="tx1"/>
                          </a:solidFill>
                          <a:effectLst/>
                        </a:rPr>
                        <a:t>from whose point of view is the story told?</a:t>
                      </a:r>
                      <a:r>
                        <a:rPr lang="en-US" sz="1300" b="0" u="none" baseline="0" dirty="0" smtClean="0">
                          <a:solidFill>
                            <a:schemeClr val="tx1"/>
                          </a:solidFill>
                          <a:effectLst/>
                        </a:rPr>
                        <a:t>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RL.2.6 DOK-2 ANp</a:t>
                      </a:r>
                    </a:p>
                  </a:txBody>
                  <a:tcPr marL="97155" marR="97155" marT="47897" marB="47897" anchor="ctr">
                    <a:solidFill>
                      <a:schemeClr val="bg2"/>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A</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1</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316121">
                <a:tc>
                  <a:txBody>
                    <a:bodyPr/>
                    <a:lstStyle/>
                    <a:p>
                      <a:pPr marL="0" marR="0" lvl="0" indent="0" algn="l" defTabSz="966612" rtl="0" eaLnBrk="1" fontAlgn="auto" latinLnBrk="0" hangingPunct="1">
                        <a:lnSpc>
                          <a:spcPct val="115000"/>
                        </a:lnSpc>
                        <a:spcBef>
                          <a:spcPts val="0"/>
                        </a:spcBef>
                        <a:spcAft>
                          <a:spcPts val="0"/>
                        </a:spcAft>
                        <a:buClrTx/>
                        <a:buSzTx/>
                        <a:buFontTx/>
                        <a:buNone/>
                        <a:tabLst/>
                        <a:defRPr sz="1800" b="0" i="0"/>
                      </a:pPr>
                      <a:r>
                        <a:rPr lang="en-US" sz="1300" b="1" u="sng" dirty="0" smtClean="0">
                          <a:solidFill>
                            <a:schemeClr val="tx1"/>
                          </a:solidFill>
                          <a:effectLst>
                            <a:outerShdw blurRad="38100" dist="38100" dir="2700000" algn="tl">
                              <a:srgbClr val="000000">
                                <a:alpha val="43137"/>
                              </a:srgbClr>
                            </a:outerShdw>
                          </a:effectLst>
                        </a:rPr>
                        <a:t>Question 5</a:t>
                      </a:r>
                      <a:r>
                        <a:rPr lang="en-US" sz="1300" b="1" u="none" dirty="0" smtClean="0">
                          <a:solidFill>
                            <a:schemeClr val="tx1"/>
                          </a:solidFill>
                          <a:effectLst>
                            <a:outerShdw blurRad="38100" dist="38100" dir="2700000" algn="tl">
                              <a:srgbClr val="000000">
                                <a:alpha val="43137"/>
                              </a:srgbClr>
                            </a:outerShdw>
                          </a:effectLst>
                        </a:rPr>
                        <a:t>  </a:t>
                      </a:r>
                      <a:r>
                        <a:rPr lang="en-US" sz="1300" b="0" u="none" dirty="0" smtClean="0">
                          <a:solidFill>
                            <a:schemeClr val="tx1"/>
                          </a:solidFill>
                          <a:effectLst/>
                        </a:rPr>
                        <a:t>What is similar about the story and the poem?</a:t>
                      </a:r>
                      <a:r>
                        <a:rPr lang="en-US" sz="1300" b="0" u="none" baseline="0" dirty="0" smtClean="0">
                          <a:solidFill>
                            <a:schemeClr val="tx1"/>
                          </a:solidFill>
                          <a:effectLst/>
                        </a:rPr>
                        <a:t>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RL.2.9 DOK-2 Ck</a:t>
                      </a:r>
                    </a:p>
                  </a:txBody>
                  <a:tcPr marL="97155" marR="97155" marT="47897" marB="47897" anchor="ctr">
                    <a:solidFill>
                      <a:schemeClr val="bg1">
                        <a:lumMod val="85000"/>
                      </a:schemeClr>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C</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1</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287383">
                <a:tc>
                  <a:txBody>
                    <a:bodyPr/>
                    <a:lstStyle/>
                    <a:p>
                      <a:pPr marL="0" lvl="0" indent="0">
                        <a:buNone/>
                        <a:defRPr sz="1800"/>
                      </a:pPr>
                      <a:r>
                        <a:rPr lang="en-US" sz="1300" b="1" u="sng" dirty="0" smtClean="0">
                          <a:solidFill>
                            <a:schemeClr val="tx1"/>
                          </a:solidFill>
                          <a:effectLst>
                            <a:outerShdw blurRad="38100" dist="38100" dir="2700000" algn="tl">
                              <a:srgbClr val="000000">
                                <a:alpha val="43137"/>
                              </a:srgbClr>
                            </a:outerShdw>
                          </a:effectLst>
                        </a:rPr>
                        <a:t>Question 6</a:t>
                      </a:r>
                      <a:r>
                        <a:rPr lang="en-US" sz="1300" b="1" u="none" dirty="0" smtClean="0">
                          <a:solidFill>
                            <a:schemeClr val="tx1"/>
                          </a:solidFill>
                          <a:effectLst>
                            <a:outerShdw blurRad="38100" dist="38100" dir="2700000" algn="tl">
                              <a:srgbClr val="000000">
                                <a:alpha val="43137"/>
                              </a:srgbClr>
                            </a:outerShdw>
                          </a:effectLst>
                        </a:rPr>
                        <a:t>  </a:t>
                      </a:r>
                      <a:r>
                        <a:rPr lang="en-US" sz="1300" b="0" u="none" dirty="0" smtClean="0">
                          <a:solidFill>
                            <a:schemeClr val="tx1"/>
                          </a:solidFill>
                          <a:effectLst/>
                        </a:rPr>
                        <a:t>Which character will be most likely to skate with Lucy?</a:t>
                      </a:r>
                      <a:r>
                        <a:rPr lang="en-US" sz="1300" b="0" u="none" baseline="0" dirty="0" smtClean="0">
                          <a:solidFill>
                            <a:schemeClr val="tx1"/>
                          </a:solidFill>
                          <a:effectLst/>
                        </a:rPr>
                        <a:t>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RL.2.9 ANp</a:t>
                      </a:r>
                    </a:p>
                  </a:txBody>
                  <a:tcPr marL="97155" marR="97155" marT="47897" marB="47897" anchor="ctr">
                    <a:solidFill>
                      <a:schemeClr val="bg2"/>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D</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1</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351246">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300" b="1" u="sng" dirty="0" smtClean="0">
                          <a:solidFill>
                            <a:schemeClr val="tx1"/>
                          </a:solidFill>
                          <a:effectLst>
                            <a:outerShdw blurRad="38100" dist="38100" dir="2700000" algn="tl">
                              <a:srgbClr val="000000">
                                <a:alpha val="43137"/>
                              </a:srgbClr>
                            </a:outerShdw>
                          </a:effectLst>
                        </a:rPr>
                        <a:t>Question 7</a:t>
                      </a:r>
                      <a:r>
                        <a:rPr lang="en-US" sz="1300" b="1" u="none" dirty="0" smtClean="0">
                          <a:solidFill>
                            <a:schemeClr val="tx1"/>
                          </a:solidFill>
                          <a:effectLst>
                            <a:outerShdw blurRad="38100" dist="38100" dir="2700000" algn="tl">
                              <a:srgbClr val="000000">
                                <a:alpha val="43137"/>
                              </a:srgbClr>
                            </a:outerShdw>
                          </a:effectLst>
                        </a:rPr>
                        <a:t>                                        </a:t>
                      </a:r>
                      <a:r>
                        <a:rPr lang="en-US" sz="1300" b="1" u="sng" dirty="0" smtClean="0">
                          <a:solidFill>
                            <a:schemeClr val="tx1"/>
                          </a:solidFill>
                          <a:effectLst>
                            <a:outerShdw blurRad="38100" dist="38100" dir="2700000" algn="tl">
                              <a:srgbClr val="000000">
                                <a:alpha val="43137"/>
                              </a:srgbClr>
                            </a:outerShdw>
                          </a:effectLst>
                        </a:rPr>
                        <a:t>Literature</a:t>
                      </a:r>
                      <a:r>
                        <a:rPr lang="en-US" sz="1300" b="1" u="sng" baseline="0" dirty="0" smtClean="0">
                          <a:solidFill>
                            <a:schemeClr val="tx1"/>
                          </a:solidFill>
                          <a:effectLst>
                            <a:outerShdw blurRad="38100" dist="38100" dir="2700000" algn="tl">
                              <a:srgbClr val="000000">
                                <a:alpha val="43137"/>
                              </a:srgbClr>
                            </a:outerShdw>
                          </a:effectLst>
                        </a:rPr>
                        <a:t> Text Constructed Response</a:t>
                      </a:r>
                      <a:endParaRPr lang="en-US" sz="1300" b="0" u="none" baseline="0" dirty="0" smtClean="0">
                        <a:solidFill>
                          <a:schemeClr val="tx1"/>
                        </a:solidFill>
                        <a:effectLst/>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RL.2.6</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2</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351246">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300" b="1" u="sng" dirty="0" smtClean="0">
                          <a:solidFill>
                            <a:schemeClr val="tx1"/>
                          </a:solidFill>
                          <a:effectLst>
                            <a:outerShdw blurRad="38100" dist="38100" dir="2700000" algn="tl">
                              <a:srgbClr val="000000">
                                <a:alpha val="43137"/>
                              </a:srgbClr>
                            </a:outerShdw>
                          </a:effectLst>
                        </a:rPr>
                        <a:t>Question 8</a:t>
                      </a:r>
                      <a:r>
                        <a:rPr lang="en-US" sz="1300" b="1" u="none" dirty="0" smtClean="0">
                          <a:solidFill>
                            <a:schemeClr val="tx1"/>
                          </a:solidFill>
                          <a:effectLst>
                            <a:outerShdw blurRad="38100" dist="38100" dir="2700000" algn="tl">
                              <a:srgbClr val="000000">
                                <a:alpha val="43137"/>
                              </a:srgbClr>
                            </a:outerShdw>
                          </a:effectLst>
                        </a:rPr>
                        <a:t>                                        </a:t>
                      </a:r>
                      <a:r>
                        <a:rPr lang="en-US" sz="1300" b="1" u="sng" dirty="0" smtClean="0">
                          <a:solidFill>
                            <a:schemeClr val="tx1"/>
                          </a:solidFill>
                          <a:effectLst>
                            <a:outerShdw blurRad="38100" dist="38100" dir="2700000" algn="tl">
                              <a:srgbClr val="000000">
                                <a:alpha val="43137"/>
                              </a:srgbClr>
                            </a:outerShdw>
                          </a:effectLst>
                        </a:rPr>
                        <a:t>Literature</a:t>
                      </a:r>
                      <a:r>
                        <a:rPr lang="en-US" sz="1300" b="1" u="sng" baseline="0" dirty="0" smtClean="0">
                          <a:solidFill>
                            <a:schemeClr val="tx1"/>
                          </a:solidFill>
                          <a:effectLst>
                            <a:outerShdw blurRad="38100" dist="38100" dir="2700000" algn="tl">
                              <a:srgbClr val="000000">
                                <a:alpha val="43137"/>
                              </a:srgbClr>
                            </a:outerShdw>
                          </a:effectLst>
                        </a:rPr>
                        <a:t> Text Constructed Response</a:t>
                      </a:r>
                      <a:endParaRPr lang="en-US" sz="1300" b="0" u="none" dirty="0" smtClean="0">
                        <a:solidFill>
                          <a:schemeClr val="tx1"/>
                        </a:solidFill>
                        <a:effectLs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RL.2.9</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3</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294021">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300" b="1" u="sng" dirty="0" smtClean="0">
                          <a:solidFill>
                            <a:schemeClr val="tx1"/>
                          </a:solidFill>
                          <a:effectLst>
                            <a:outerShdw blurRad="38100" dist="38100" dir="2700000" algn="tl">
                              <a:srgbClr val="000000">
                                <a:alpha val="43137"/>
                              </a:srgbClr>
                            </a:outerShdw>
                          </a:effectLst>
                        </a:rPr>
                        <a:t>Question 9</a:t>
                      </a:r>
                      <a:r>
                        <a:rPr lang="en-US" sz="1200" b="0" u="none" dirty="0" smtClean="0">
                          <a:solidFill>
                            <a:schemeClr val="tx1"/>
                          </a:solidFill>
                          <a:effectLst/>
                        </a:rPr>
                        <a:t>  What two facts does the text say about patents?</a:t>
                      </a:r>
                      <a:r>
                        <a:rPr lang="en-US" sz="1200" b="0" u="none" baseline="0" dirty="0" smtClean="0">
                          <a:solidFill>
                            <a:schemeClr val="tx1"/>
                          </a:solidFill>
                          <a:effectLst/>
                        </a:rPr>
                        <a:t> Select both facts. Toward </a:t>
                      </a:r>
                      <a:r>
                        <a:rPr lang="en-US" sz="1200" b="0" u="none" dirty="0" smtClean="0">
                          <a:solidFill>
                            <a:schemeClr val="tx1"/>
                          </a:solidFill>
                          <a:effectLst/>
                        </a:rPr>
                        <a:t>RI.2.3  DOK-2 Apn (both</a:t>
                      </a:r>
                      <a:r>
                        <a:rPr lang="en-US" sz="1200" b="0" u="none" baseline="0" dirty="0" smtClean="0">
                          <a:solidFill>
                            <a:schemeClr val="tx1"/>
                          </a:solidFill>
                          <a:effectLst/>
                        </a:rPr>
                        <a:t> must be correct)</a:t>
                      </a:r>
                      <a:endParaRPr lang="en-US" sz="1200" b="0" u="none" dirty="0" smtClean="0">
                        <a:effectLst/>
                        <a:latin typeface="+mn-lt"/>
                        <a:ea typeface="Calibri"/>
                        <a:cs typeface="Times New Roman"/>
                      </a:endParaRPr>
                    </a:p>
                  </a:txBody>
                  <a:tcPr marL="97155" marR="97155" marT="47897" marB="47897">
                    <a:solidFill>
                      <a:schemeClr val="bg1">
                        <a:lumMod val="85000"/>
                      </a:schemeClr>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A,</a:t>
                      </a:r>
                      <a:r>
                        <a:rPr lang="en-US" sz="1300" b="1" baseline="0" dirty="0" smtClean="0">
                          <a:solidFill>
                            <a:schemeClr val="tx1"/>
                          </a:solidFill>
                          <a:effectLst>
                            <a:outerShdw blurRad="38100" dist="38100" dir="2700000" algn="tl">
                              <a:srgbClr val="000000">
                                <a:alpha val="43137"/>
                              </a:srgbClr>
                            </a:outerShdw>
                          </a:effectLst>
                        </a:rPr>
                        <a:t> </a:t>
                      </a:r>
                      <a:r>
                        <a:rPr lang="en-US" sz="1300" b="1" dirty="0" smtClean="0">
                          <a:solidFill>
                            <a:schemeClr val="tx1"/>
                          </a:solidFill>
                          <a:effectLst>
                            <a:outerShdw blurRad="38100" dist="38100" dir="2700000" algn="tl">
                              <a:srgbClr val="000000">
                                <a:alpha val="43137"/>
                              </a:srgbClr>
                            </a:outerShdw>
                          </a:effectLst>
                        </a:rPr>
                        <a:t>C</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solidFill>
                      <a:schemeClr val="bg1">
                        <a:lumMod val="85000"/>
                      </a:schemeClr>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1</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solidFill>
                      <a:schemeClr val="bg1">
                        <a:lumMod val="85000"/>
                      </a:schemeClr>
                    </a:solidFill>
                  </a:tcPr>
                </a:tc>
              </a:tr>
              <a:tr h="287383">
                <a:tc>
                  <a:txBody>
                    <a:bodyPr/>
                    <a:lstStyle/>
                    <a:p>
                      <a:pPr marL="342900" marR="0" indent="-342900" algn="l" defTabSz="966612" rtl="0" eaLnBrk="1" fontAlgn="auto" latinLnBrk="0" hangingPunct="1">
                        <a:lnSpc>
                          <a:spcPct val="100000"/>
                        </a:lnSpc>
                        <a:spcBef>
                          <a:spcPts val="0"/>
                        </a:spcBef>
                        <a:spcAft>
                          <a:spcPts val="0"/>
                        </a:spcAft>
                        <a:buClrTx/>
                        <a:buSzTx/>
                        <a:buFontTx/>
                        <a:buNone/>
                        <a:tabLst/>
                        <a:defRPr/>
                      </a:pPr>
                      <a:r>
                        <a:rPr lang="en-US" sz="1300" b="1" u="sng" dirty="0" smtClean="0">
                          <a:solidFill>
                            <a:schemeClr val="tx1"/>
                          </a:solidFill>
                          <a:effectLst>
                            <a:outerShdw blurRad="38100" dist="38100" dir="2700000" algn="tl">
                              <a:srgbClr val="000000">
                                <a:alpha val="43137"/>
                              </a:srgbClr>
                            </a:outerShdw>
                          </a:effectLst>
                        </a:rPr>
                        <a:t>Question 10 </a:t>
                      </a:r>
                      <a:r>
                        <a:rPr lang="en-US" sz="1300" b="1" u="none" dirty="0" smtClean="0">
                          <a:solidFill>
                            <a:schemeClr val="tx1"/>
                          </a:solidFill>
                          <a:effectLst>
                            <a:outerShdw blurRad="38100" dist="38100" dir="2700000" algn="tl">
                              <a:srgbClr val="000000">
                                <a:alpha val="43137"/>
                              </a:srgbClr>
                            </a:outerShdw>
                          </a:effectLst>
                        </a:rPr>
                        <a:t>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Why did William Brown decide to use two axles on his roller skates? Toward RI.2.3 </a:t>
                      </a:r>
                    </a:p>
                    <a:p>
                      <a:pPr marL="342900" marR="0" indent="-342900" algn="l" defTabSz="966612"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DOK-3 Cu</a:t>
                      </a:r>
                      <a:endParaRPr lang="en-US" sz="1100" b="0" dirty="0" smtClean="0">
                        <a:latin typeface="+mn-lt"/>
                        <a:ea typeface="Calibri"/>
                        <a:cs typeface="Times New Roman"/>
                      </a:endParaRPr>
                    </a:p>
                  </a:txBody>
                  <a:tcPr marL="97155" marR="97155" marT="47897" marB="47897" anchor="ctr">
                    <a:solidFill>
                      <a:schemeClr val="bg2"/>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A</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1</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13291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300" b="1" u="sng" dirty="0" smtClean="0">
                          <a:solidFill>
                            <a:schemeClr val="tx1"/>
                          </a:solidFill>
                          <a:effectLst>
                            <a:outerShdw blurRad="38100" dist="38100" dir="2700000" algn="tl">
                              <a:srgbClr val="000000">
                                <a:alpha val="43137"/>
                              </a:srgbClr>
                            </a:outerShdw>
                          </a:effectLst>
                        </a:rPr>
                        <a:t>Question 11</a:t>
                      </a:r>
                      <a:r>
                        <a:rPr lang="en-US" sz="1300" b="1" u="none" dirty="0" smtClean="0">
                          <a:solidFill>
                            <a:schemeClr val="tx1"/>
                          </a:solidFill>
                          <a:effectLst>
                            <a:outerShdw blurRad="38100" dist="38100" dir="2700000" algn="tl">
                              <a:srgbClr val="000000">
                                <a:alpha val="43137"/>
                              </a:srgbClr>
                            </a:outerShdw>
                          </a:effectLst>
                        </a:rPr>
                        <a:t>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What kind of skates do people like best today? Toward RI.2.6  DOK-1  Cf</a:t>
                      </a:r>
                      <a:endParaRPr lang="en-US" sz="1100" b="0" dirty="0" smtClean="0">
                        <a:latin typeface="+mn-lt"/>
                        <a:ea typeface="Calibri"/>
                        <a:cs typeface="Times New Roman"/>
                      </a:endParaRPr>
                    </a:p>
                  </a:txBody>
                  <a:tcPr marL="97155" marR="97155" marT="47897" marB="47897" anchor="ctr">
                    <a:solidFill>
                      <a:schemeClr val="bg1">
                        <a:lumMod val="85000"/>
                      </a:schemeClr>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B</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1</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280959">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300" b="1" u="sng" dirty="0" smtClean="0">
                          <a:solidFill>
                            <a:schemeClr val="tx1"/>
                          </a:solidFill>
                          <a:effectLst>
                            <a:outerShdw blurRad="38100" dist="38100" dir="2700000" algn="tl">
                              <a:srgbClr val="000000">
                                <a:alpha val="43137"/>
                              </a:srgbClr>
                            </a:outerShdw>
                          </a:effectLst>
                        </a:rPr>
                        <a:t>Question 12</a:t>
                      </a:r>
                      <a:r>
                        <a:rPr lang="en-US" sz="1300" b="1" u="none" dirty="0" smtClean="0">
                          <a:solidFill>
                            <a:schemeClr val="tx1"/>
                          </a:solidFill>
                          <a:effectLst>
                            <a:outerShdw blurRad="38100" dist="38100" dir="2700000" algn="tl">
                              <a:srgbClr val="000000">
                                <a:alpha val="43137"/>
                              </a:srgbClr>
                            </a:outerShdw>
                          </a:effectLst>
                        </a:rPr>
                        <a:t>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Which statement does not explain why the author mentioned James Plimpton’s skates?  Toward RI.2.6  DOK-2 Cl</a:t>
                      </a:r>
                      <a:endParaRPr lang="en-US" sz="1100" b="0" dirty="0" smtClean="0">
                        <a:latin typeface="+mn-lt"/>
                        <a:ea typeface="Calibri"/>
                        <a:cs typeface="Times New Roman"/>
                      </a:endParaRPr>
                    </a:p>
                  </a:txBody>
                  <a:tcPr marL="97155" marR="97155" marT="47897" marB="47897" anchor="ctr">
                    <a:solidFill>
                      <a:schemeClr val="bg2"/>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D</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1</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336077">
                <a:tc>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n-US" sz="1300" b="1" u="sng" dirty="0" smtClean="0">
                          <a:solidFill>
                            <a:schemeClr val="tx1"/>
                          </a:solidFill>
                          <a:effectLst>
                            <a:outerShdw blurRad="38100" dist="38100" dir="2700000" algn="tl">
                              <a:srgbClr val="000000">
                                <a:alpha val="43137"/>
                              </a:srgbClr>
                            </a:outerShdw>
                          </a:effectLst>
                        </a:rPr>
                        <a:t>Question</a:t>
                      </a:r>
                      <a:r>
                        <a:rPr lang="en-US" sz="1300" b="1" u="sng" baseline="0" dirty="0" smtClean="0">
                          <a:solidFill>
                            <a:schemeClr val="tx1"/>
                          </a:solidFill>
                          <a:effectLst>
                            <a:outerShdw blurRad="38100" dist="38100" dir="2700000" algn="tl">
                              <a:srgbClr val="000000">
                                <a:alpha val="43137"/>
                              </a:srgbClr>
                            </a:outerShdw>
                          </a:effectLst>
                        </a:rPr>
                        <a:t> 13</a:t>
                      </a:r>
                      <a:r>
                        <a:rPr lang="en-US" sz="1300" b="1" u="none" baseline="0" dirty="0" smtClean="0">
                          <a:solidFill>
                            <a:schemeClr val="tx1"/>
                          </a:solidFill>
                          <a:effectLst>
                            <a:outerShdw blurRad="38100" dist="38100" dir="2700000" algn="tl">
                              <a:srgbClr val="000000">
                                <a:alpha val="43137"/>
                              </a:srgbClr>
                            </a:outerShdw>
                          </a:effectLst>
                        </a:rPr>
                        <a:t>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What did each of the inventors want to do in both texts? Toward RI.2.9  DOK-2 Ck</a:t>
                      </a:r>
                      <a:endParaRPr lang="en-US" sz="1100" b="0" dirty="0" smtClean="0">
                        <a:latin typeface="+mn-lt"/>
                        <a:cs typeface="Helvetica" pitchFamily="34" charset="0"/>
                      </a:endParaRPr>
                    </a:p>
                  </a:txBody>
                  <a:tcPr marL="97155" marR="97155" marT="47897" marB="47897" anchor="ctr">
                    <a:solidFill>
                      <a:schemeClr val="bg2"/>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C</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1</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336077">
                <a:tc>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n-US" sz="1300" b="1" u="sng" dirty="0" smtClean="0">
                          <a:solidFill>
                            <a:schemeClr val="tx1"/>
                          </a:solidFill>
                          <a:effectLst>
                            <a:outerShdw blurRad="38100" dist="38100" dir="2700000" algn="tl">
                              <a:srgbClr val="000000">
                                <a:alpha val="43137"/>
                              </a:srgbClr>
                            </a:outerShdw>
                          </a:effectLst>
                        </a:rPr>
                        <a:t>Question</a:t>
                      </a:r>
                      <a:r>
                        <a:rPr lang="en-US" sz="1300" b="1" u="sng" baseline="0" dirty="0" smtClean="0">
                          <a:solidFill>
                            <a:schemeClr val="tx1"/>
                          </a:solidFill>
                          <a:effectLst>
                            <a:outerShdw blurRad="38100" dist="38100" dir="2700000" algn="tl">
                              <a:srgbClr val="000000">
                                <a:alpha val="43137"/>
                              </a:srgbClr>
                            </a:outerShdw>
                          </a:effectLst>
                        </a:rPr>
                        <a:t> 14</a:t>
                      </a:r>
                      <a:r>
                        <a:rPr lang="en-US" sz="1300" b="1" u="none" baseline="0" dirty="0" smtClean="0">
                          <a:solidFill>
                            <a:schemeClr val="tx1"/>
                          </a:solidFill>
                          <a:effectLst>
                            <a:outerShdw blurRad="38100" dist="38100" dir="2700000" algn="tl">
                              <a:srgbClr val="000000">
                                <a:alpha val="43137"/>
                              </a:srgbClr>
                            </a:outerShdw>
                          </a:effectLst>
                        </a:rPr>
                        <a:t>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Which list best shows how the wheels on roller skates have changed the most over many years? Toward RI.2.9  DOK-3 ANp</a:t>
                      </a:r>
                      <a:endParaRPr lang="en-US" sz="1100" b="0" dirty="0" smtClean="0">
                        <a:latin typeface="+mn-lt"/>
                        <a:cs typeface="Helvetica" pitchFamily="34" charset="0"/>
                      </a:endParaRPr>
                    </a:p>
                  </a:txBody>
                  <a:tcPr marL="97155" marR="97155" marT="47897" marB="47897" anchor="ctr">
                    <a:solidFill>
                      <a:schemeClr val="bg2"/>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B</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1</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383177">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300" b="1" u="sng" dirty="0" smtClean="0">
                          <a:solidFill>
                            <a:schemeClr val="tx1"/>
                          </a:solidFill>
                          <a:effectLst>
                            <a:outerShdw blurRad="38100" dist="38100" dir="2700000" algn="tl">
                              <a:srgbClr val="000000">
                                <a:alpha val="43137"/>
                              </a:srgbClr>
                            </a:outerShdw>
                          </a:effectLst>
                        </a:rPr>
                        <a:t>Question 15</a:t>
                      </a:r>
                      <a:r>
                        <a:rPr lang="en-US" sz="1300" b="1" u="none" dirty="0" smtClean="0">
                          <a:solidFill>
                            <a:schemeClr val="tx1"/>
                          </a:solidFill>
                          <a:effectLst>
                            <a:outerShdw blurRad="38100" dist="38100" dir="2700000" algn="tl">
                              <a:srgbClr val="000000">
                                <a:alpha val="43137"/>
                              </a:srgbClr>
                            </a:outerShdw>
                          </a:effectLst>
                        </a:rPr>
                        <a:t>                                </a:t>
                      </a:r>
                      <a:r>
                        <a:rPr lang="en-US" sz="1300" b="1" u="none" dirty="0" smtClean="0">
                          <a:solidFill>
                            <a:schemeClr val="tx1"/>
                          </a:solidFill>
                          <a:effectLst/>
                        </a:rPr>
                        <a:t>  </a:t>
                      </a:r>
                      <a:r>
                        <a:rPr lang="en-US" sz="1300" b="1" u="sng" dirty="0" smtClean="0">
                          <a:solidFill>
                            <a:schemeClr val="tx1"/>
                          </a:solidFill>
                          <a:effectLst>
                            <a:outerShdw blurRad="38100" dist="38100" dir="2700000" algn="tl">
                              <a:srgbClr val="000000">
                                <a:alpha val="43137"/>
                              </a:srgbClr>
                            </a:outerShdw>
                          </a:effectLst>
                        </a:rPr>
                        <a:t>Informational Text Constructed</a:t>
                      </a:r>
                      <a:r>
                        <a:rPr lang="en-US" sz="1300" b="1" u="sng" baseline="0" dirty="0" smtClean="0">
                          <a:solidFill>
                            <a:schemeClr val="tx1"/>
                          </a:solidFill>
                          <a:effectLst>
                            <a:outerShdw blurRad="38100" dist="38100" dir="2700000" algn="tl">
                              <a:srgbClr val="000000">
                                <a:alpha val="43137"/>
                              </a:srgbClr>
                            </a:outerShdw>
                          </a:effectLst>
                        </a:rPr>
                        <a:t> Response</a:t>
                      </a:r>
                      <a:r>
                        <a:rPr lang="en-US" sz="1300" b="0" i="1" u="none" baseline="0" dirty="0" smtClean="0">
                          <a:solidFill>
                            <a:schemeClr val="tx1"/>
                          </a:solidFill>
                          <a:effectLst/>
                        </a:rPr>
                        <a:t>          </a:t>
                      </a:r>
                      <a:endParaRPr lang="en-US" sz="1300" b="0" i="1" u="none" dirty="0" smtClean="0">
                        <a:solidFill>
                          <a:schemeClr val="tx1"/>
                        </a:solidFill>
                        <a:effectLst/>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RI.2.6</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3</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383177">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300" b="1" u="sng" dirty="0" smtClean="0">
                          <a:solidFill>
                            <a:schemeClr val="tx1"/>
                          </a:solidFill>
                          <a:effectLst>
                            <a:outerShdw blurRad="38100" dist="38100" dir="2700000" algn="tl">
                              <a:srgbClr val="000000">
                                <a:alpha val="43137"/>
                              </a:srgbClr>
                            </a:outerShdw>
                          </a:effectLst>
                        </a:rPr>
                        <a:t>Question 16</a:t>
                      </a:r>
                      <a:r>
                        <a:rPr lang="en-US" sz="1300" b="1" u="none" dirty="0" smtClean="0">
                          <a:solidFill>
                            <a:schemeClr val="tx1"/>
                          </a:solidFill>
                          <a:effectLst>
                            <a:outerShdw blurRad="38100" dist="38100" dir="2700000" algn="tl">
                              <a:srgbClr val="000000">
                                <a:alpha val="43137"/>
                              </a:srgbClr>
                            </a:outerShdw>
                          </a:effectLst>
                        </a:rPr>
                        <a:t>                                  </a:t>
                      </a:r>
                      <a:r>
                        <a:rPr lang="en-US" sz="1300" b="1" u="sng" dirty="0" smtClean="0">
                          <a:solidFill>
                            <a:schemeClr val="tx1"/>
                          </a:solidFill>
                          <a:effectLst>
                            <a:outerShdw blurRad="38100" dist="38100" dir="2700000" algn="tl">
                              <a:srgbClr val="000000">
                                <a:alpha val="43137"/>
                              </a:srgbClr>
                            </a:outerShdw>
                          </a:effectLst>
                        </a:rPr>
                        <a:t>Informational Text Constructed Response</a:t>
                      </a: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RI.2.9</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2</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310534">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300" b="1" u="sng" dirty="0" smtClean="0">
                          <a:solidFill>
                            <a:schemeClr val="tx1"/>
                          </a:solidFill>
                          <a:effectLst>
                            <a:outerShdw blurRad="38100" dist="38100" dir="2700000" algn="tl">
                              <a:srgbClr val="000000">
                                <a:alpha val="43137"/>
                              </a:srgbClr>
                            </a:outerShdw>
                          </a:effectLst>
                        </a:rPr>
                        <a:t>Write</a:t>
                      </a:r>
                      <a:r>
                        <a:rPr lang="en-US" sz="1300" b="1" u="sng" baseline="0" dirty="0" smtClean="0">
                          <a:solidFill>
                            <a:schemeClr val="tx1"/>
                          </a:solidFill>
                          <a:effectLst>
                            <a:outerShdw blurRad="38100" dist="38100" dir="2700000" algn="tl">
                              <a:srgbClr val="000000">
                                <a:alpha val="43137"/>
                              </a:srgbClr>
                            </a:outerShdw>
                          </a:effectLst>
                        </a:rPr>
                        <a:t> and Revise</a:t>
                      </a:r>
                      <a:endParaRPr lang="en-US" sz="1300" b="1" u="sng" dirty="0" smtClean="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310534">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300" b="1" u="sng" dirty="0" smtClean="0">
                          <a:solidFill>
                            <a:schemeClr val="tx1"/>
                          </a:solidFill>
                          <a:effectLst>
                            <a:outerShdw blurRad="38100" dist="38100" dir="2700000" algn="tl">
                              <a:srgbClr val="000000">
                                <a:alpha val="43137"/>
                              </a:srgbClr>
                            </a:outerShdw>
                          </a:effectLst>
                        </a:rPr>
                        <a:t>Question 17</a:t>
                      </a:r>
                      <a:r>
                        <a:rPr lang="en-US" sz="1300" b="1" u="none" dirty="0" smtClean="0">
                          <a:solidFill>
                            <a:schemeClr val="tx1"/>
                          </a:solidFill>
                          <a:effectLst>
                            <a:outerShdw blurRad="38100" dist="38100" dir="2700000" algn="tl">
                              <a:srgbClr val="000000">
                                <a:alpha val="43137"/>
                              </a:srgbClr>
                            </a:outerShdw>
                          </a:effectLst>
                        </a:rPr>
                        <a:t>                                                     </a:t>
                      </a:r>
                      <a:r>
                        <a:rPr lang="en-US" sz="1300" b="1" u="sng" baseline="0" dirty="0" smtClean="0">
                          <a:solidFill>
                            <a:schemeClr val="tx1"/>
                          </a:solidFill>
                          <a:effectLst>
                            <a:outerShdw blurRad="38100" dist="38100" dir="2700000" algn="tl">
                              <a:srgbClr val="000000">
                                <a:alpha val="43137"/>
                              </a:srgbClr>
                            </a:outerShdw>
                          </a:effectLst>
                        </a:rPr>
                        <a:t>Brief Write</a:t>
                      </a:r>
                      <a:endParaRPr lang="en-US" sz="1300" b="1" u="sng" dirty="0" smtClean="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319314">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300" b="1" u="sng" dirty="0" smtClean="0">
                          <a:solidFill>
                            <a:schemeClr val="tx1"/>
                          </a:solidFill>
                          <a:effectLst>
                            <a:outerShdw blurRad="38100" dist="38100" dir="2700000" algn="tl">
                              <a:srgbClr val="000000">
                                <a:alpha val="43137"/>
                              </a:srgbClr>
                            </a:outerShdw>
                          </a:effectLst>
                        </a:rPr>
                        <a:t>Question 18</a:t>
                      </a:r>
                      <a:r>
                        <a:rPr lang="en-US" sz="1300" b="1" u="none" dirty="0" smtClean="0">
                          <a:solidFill>
                            <a:schemeClr val="tx1"/>
                          </a:solidFill>
                          <a:effectLst>
                            <a:outerShdw blurRad="38100" dist="38100" dir="2700000" algn="tl">
                              <a:srgbClr val="000000">
                                <a:alpha val="43137"/>
                              </a:srgbClr>
                            </a:outerShdw>
                          </a:effectLst>
                        </a:rPr>
                        <a:t> </a:t>
                      </a:r>
                      <a:r>
                        <a:rPr lang="en-US" sz="1300" b="1" u="none" baseline="0" dirty="0" smtClean="0">
                          <a:solidFill>
                            <a:schemeClr val="tx1"/>
                          </a:solidFill>
                          <a:effectLst>
                            <a:outerShdw blurRad="38100" dist="38100" dir="2700000" algn="tl">
                              <a:srgbClr val="000000">
                                <a:alpha val="43137"/>
                              </a:srgbClr>
                            </a:outerShdw>
                          </a:effectLst>
                        </a:rPr>
                        <a:t> </a:t>
                      </a:r>
                      <a:r>
                        <a:rPr lang="en-US" sz="1200" b="0" u="none" baseline="0" dirty="0" smtClean="0">
                          <a:solidFill>
                            <a:schemeClr val="tx1"/>
                          </a:solidFill>
                          <a:effectLst/>
                        </a:rPr>
                        <a:t>Which sentence should she add to the end of her article to best explain her opinion? </a:t>
                      </a:r>
                      <a:r>
                        <a:rPr lang="en-US" sz="1200" b="0" u="none" dirty="0" smtClean="0">
                          <a:solidFill>
                            <a:schemeClr val="tx1"/>
                          </a:solidFill>
                          <a:effectLst/>
                          <a:latin typeface="+mn-lt"/>
                        </a:rPr>
                        <a:t>W.2.1C</a:t>
                      </a:r>
                      <a:endParaRPr lang="en-US" sz="1200" b="0" u="sng" dirty="0" smtClean="0">
                        <a:solidFill>
                          <a:schemeClr val="tx1"/>
                        </a:solidFill>
                        <a:effectLst/>
                        <a:latin typeface="+mn-lt"/>
                      </a:endParaRPr>
                    </a:p>
                  </a:txBody>
                  <a:tcPr marL="97155" marR="97155" marT="47897" marB="47897" anchor="ctr">
                    <a:solidFill>
                      <a:schemeClr val="bg1">
                        <a:lumMod val="85000"/>
                      </a:schemeClr>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B</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2</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28738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300" b="1" u="sng" dirty="0" smtClean="0">
                          <a:solidFill>
                            <a:schemeClr val="tx1"/>
                          </a:solidFill>
                          <a:effectLst>
                            <a:outerShdw blurRad="38100" dist="38100" dir="2700000" algn="tl">
                              <a:srgbClr val="000000">
                                <a:alpha val="43137"/>
                              </a:srgbClr>
                            </a:outerShdw>
                          </a:effectLst>
                        </a:rPr>
                        <a:t>Question 19</a:t>
                      </a:r>
                      <a:r>
                        <a:rPr lang="en-US" sz="1300" b="0" u="none" dirty="0" smtClean="0">
                          <a:solidFill>
                            <a:schemeClr val="tx1"/>
                          </a:solidFill>
                          <a:effectLst/>
                        </a:rPr>
                        <a:t>  </a:t>
                      </a:r>
                      <a:r>
                        <a:rPr lang="en-US" sz="1200" b="0" dirty="0" smtClean="0">
                          <a:latin typeface="+mn-lt"/>
                          <a:cs typeface="Helvetica" pitchFamily="34" charset="0"/>
                        </a:rPr>
                        <a:t>Which sentence tells how Sam skates? </a:t>
                      </a:r>
                      <a:r>
                        <a:rPr lang="en-US" sz="1200" b="0" dirty="0" smtClean="0">
                          <a:solidFill>
                            <a:schemeClr val="tx1"/>
                          </a:solidFill>
                          <a:latin typeface="+mn-lt"/>
                          <a:cs typeface="Helvetica" pitchFamily="34" charset="0"/>
                        </a:rPr>
                        <a:t>L2.6</a:t>
                      </a:r>
                    </a:p>
                  </a:txBody>
                  <a:tcPr marL="97155" marR="97155" marT="47897" marB="47897" anchor="ctr">
                    <a:solidFill>
                      <a:schemeClr val="bg2"/>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D</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1</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28738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300" b="1" u="sng" dirty="0" smtClean="0">
                          <a:solidFill>
                            <a:schemeClr val="tx1"/>
                          </a:solidFill>
                          <a:effectLst>
                            <a:outerShdw blurRad="38100" dist="38100" dir="2700000" algn="tl">
                              <a:srgbClr val="000000">
                                <a:alpha val="43137"/>
                              </a:srgbClr>
                            </a:outerShdw>
                          </a:effectLst>
                        </a:rPr>
                        <a:t>Question 20</a:t>
                      </a:r>
                      <a:r>
                        <a:rPr lang="en-US" sz="1300" b="0" u="none" dirty="0" smtClean="0">
                          <a:solidFill>
                            <a:schemeClr val="tx1"/>
                          </a:solidFill>
                          <a:effectLst/>
                        </a:rPr>
                        <a:t>  </a:t>
                      </a:r>
                      <a:r>
                        <a:rPr lang="en-US" sz="1200" b="0" u="none" dirty="0" smtClean="0">
                          <a:solidFill>
                            <a:schemeClr val="tx1"/>
                          </a:solidFill>
                          <a:effectLst/>
                        </a:rPr>
                        <a:t>Which word describes how dad falls?</a:t>
                      </a:r>
                      <a:r>
                        <a:rPr lang="en-US" sz="1200" b="0" u="none" baseline="0" dirty="0" smtClean="0">
                          <a:solidFill>
                            <a:schemeClr val="tx1"/>
                          </a:solidFill>
                          <a:effectLst/>
                        </a:rPr>
                        <a:t> </a:t>
                      </a:r>
                      <a:r>
                        <a:rPr lang="en-US" sz="1200" b="0" u="none" baseline="0" dirty="0" smtClean="0">
                          <a:latin typeface="+mn-lt"/>
                        </a:rPr>
                        <a:t>L.2.1e</a:t>
                      </a:r>
                      <a:endParaRPr lang="en-US" sz="1200" b="1" dirty="0" smtClean="0">
                        <a:latin typeface="Helvetica" pitchFamily="34" charset="0"/>
                      </a:endParaRPr>
                    </a:p>
                  </a:txBody>
                  <a:tcPr marL="97155" marR="97155" marT="47897" marB="47897" anchor="ctr">
                    <a:solidFill>
                      <a:schemeClr val="bg1">
                        <a:lumMod val="85000"/>
                      </a:schemeClr>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A</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1</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bl>
          </a:graphicData>
        </a:graphic>
      </p:graphicFrame>
    </p:spTree>
    <p:extLst>
      <p:ext uri="{BB962C8B-B14F-4D97-AF65-F5344CB8AC3E}">
        <p14:creationId xmlns:p14="http://schemas.microsoft.com/office/powerpoint/2010/main" val="27327272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oup 24"/>
          <p:cNvGrpSpPr/>
          <p:nvPr/>
        </p:nvGrpSpPr>
        <p:grpSpPr>
          <a:xfrm>
            <a:off x="780247" y="2613816"/>
            <a:ext cx="2853400" cy="2362540"/>
            <a:chOff x="3962400" y="28651"/>
            <a:chExt cx="2685553" cy="2255152"/>
          </a:xfrm>
        </p:grpSpPr>
        <p:sp>
          <p:nvSpPr>
            <p:cNvPr id="26" name="Trapezoid 25"/>
            <p:cNvSpPr/>
            <p:nvPr/>
          </p:nvSpPr>
          <p:spPr>
            <a:xfrm>
              <a:off x="5009653" y="192137"/>
              <a:ext cx="1638300" cy="1752600"/>
            </a:xfrm>
            <a:prstGeom prst="trapezoi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p:cNvSpPr/>
            <p:nvPr/>
          </p:nvSpPr>
          <p:spPr>
            <a:xfrm>
              <a:off x="4267200" y="28651"/>
              <a:ext cx="2362200" cy="2255152"/>
            </a:xfrm>
            <a:prstGeom prst="rect">
              <a:avLst/>
            </a:prstGeom>
            <a:blipFill>
              <a:blip r:embed="rId2" cstate="print"/>
              <a:stretch>
                <a:fillRect/>
              </a:stretch>
            </a:blipFill>
            <a:ln>
              <a:noFill/>
            </a:ln>
            <a:effectLst>
              <a:outerShdw blurRad="50800" dist="50800" dir="5400000" algn="ctr" rotWithShape="0">
                <a:srgbClr val="000000">
                  <a:alpha val="21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p:cNvSpPr/>
            <p:nvPr/>
          </p:nvSpPr>
          <p:spPr>
            <a:xfrm>
              <a:off x="3962400" y="152400"/>
              <a:ext cx="1143000" cy="923330"/>
            </a:xfrm>
            <a:prstGeom prst="rect">
              <a:avLst/>
            </a:prstGeom>
            <a:solidFill>
              <a:srgbClr val="FFFFE7"/>
            </a:solidFill>
            <a:ln>
              <a:solidFill>
                <a:schemeClr val="tx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sz="5700" b="1" dirty="0">
                  <a:ln w="11430"/>
                  <a:effectLst>
                    <a:outerShdw blurRad="80000" dist="40000" dir="5040000" algn="tl">
                      <a:srgbClr val="000000">
                        <a:alpha val="30000"/>
                      </a:srgbClr>
                    </a:outerShdw>
                  </a:effectLst>
                </a:rPr>
                <a:t>2</a:t>
              </a:r>
              <a:r>
                <a:rPr lang="en-US" sz="5700" b="1" baseline="30000" dirty="0">
                  <a:ln w="11430"/>
                  <a:effectLst>
                    <a:outerShdw blurRad="80000" dist="40000" dir="5040000" algn="tl">
                      <a:srgbClr val="000000">
                        <a:alpha val="30000"/>
                      </a:srgbClr>
                    </a:outerShdw>
                  </a:effectLst>
                </a:rPr>
                <a:t>nd</a:t>
              </a:r>
              <a:endParaRPr lang="en-US" sz="5700" b="1" dirty="0">
                <a:ln w="11430"/>
                <a:effectLst>
                  <a:outerShdw blurRad="80000" dist="40000" dir="5040000" algn="tl">
                    <a:srgbClr val="000000">
                      <a:alpha val="30000"/>
                    </a:srgbClr>
                  </a:outerShdw>
                </a:effectLst>
              </a:endParaRPr>
            </a:p>
          </p:txBody>
        </p:sp>
      </p:grpSp>
      <p:sp>
        <p:nvSpPr>
          <p:cNvPr id="6" name="Slide Number Placeholder 2"/>
          <p:cNvSpPr>
            <a:spLocks noGrp="1"/>
          </p:cNvSpPr>
          <p:nvPr>
            <p:ph type="sldNum" sz="quarter" idx="12"/>
          </p:nvPr>
        </p:nvSpPr>
        <p:spPr>
          <a:xfrm>
            <a:off x="7310914" y="7102970"/>
            <a:ext cx="2380298" cy="408013"/>
          </a:xfrm>
        </p:spPr>
        <p:txBody>
          <a:bodyPr/>
          <a:lstStyle/>
          <a:p>
            <a:fld id="{D192E466-86B2-498F-86F8-110F8D9584F2}" type="slidenum">
              <a:rPr lang="en-US" smtClean="0"/>
              <a:pPr/>
              <a:t>21</a:t>
            </a:fld>
            <a:endParaRPr lang="en-US" dirty="0"/>
          </a:p>
        </p:txBody>
      </p:sp>
      <p:sp>
        <p:nvSpPr>
          <p:cNvPr id="22" name="Right Triangle 21"/>
          <p:cNvSpPr/>
          <p:nvPr/>
        </p:nvSpPr>
        <p:spPr>
          <a:xfrm rot="5400000" flipH="1">
            <a:off x="660173" y="7641998"/>
            <a:ext cx="1756229" cy="3076575"/>
          </a:xfrm>
          <a:prstGeom prst="rtTriangle">
            <a:avLst/>
          </a:prstGeom>
          <a:blipFill>
            <a:blip r:embed="rId3"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3" name="Right Triangle 22"/>
          <p:cNvSpPr/>
          <p:nvPr/>
        </p:nvSpPr>
        <p:spPr>
          <a:xfrm rot="16200000" flipH="1">
            <a:off x="5476308" y="-699521"/>
            <a:ext cx="1596571" cy="2995613"/>
          </a:xfrm>
          <a:prstGeom prst="rtTriangle">
            <a:avLst/>
          </a:prstGeom>
          <a:blipFill>
            <a:blip r:embed="rId3"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nvGrpSpPr>
          <p:cNvPr id="3" name="Group 2"/>
          <p:cNvGrpSpPr/>
          <p:nvPr/>
        </p:nvGrpSpPr>
        <p:grpSpPr>
          <a:xfrm>
            <a:off x="809625" y="1923432"/>
            <a:ext cx="5968354" cy="6117145"/>
            <a:chOff x="762000" y="1836003"/>
            <a:chExt cx="5617274" cy="5839093"/>
          </a:xfrm>
        </p:grpSpPr>
        <p:grpSp>
          <p:nvGrpSpPr>
            <p:cNvPr id="16" name="Group 15"/>
            <p:cNvGrpSpPr/>
            <p:nvPr/>
          </p:nvGrpSpPr>
          <p:grpSpPr>
            <a:xfrm>
              <a:off x="762000" y="1836003"/>
              <a:ext cx="5492088" cy="5123021"/>
              <a:chOff x="762000" y="468669"/>
              <a:chExt cx="5492088" cy="5123021"/>
            </a:xfrm>
          </p:grpSpPr>
          <p:sp>
            <p:nvSpPr>
              <p:cNvPr id="17" name="TextBox 16"/>
              <p:cNvSpPr txBox="1"/>
              <p:nvPr/>
            </p:nvSpPr>
            <p:spPr>
              <a:xfrm>
                <a:off x="767688" y="3001333"/>
                <a:ext cx="5486400" cy="2590357"/>
              </a:xfrm>
              <a:prstGeom prst="rect">
                <a:avLst/>
              </a:prstGeom>
              <a:noFill/>
              <a:ln>
                <a:noFill/>
              </a:ln>
            </p:spPr>
            <p:txBody>
              <a:bodyPr wrap="square" lIns="96661" tIns="48331" rIns="96661" bIns="48331" rtlCol="0">
                <a:spAutoFit/>
              </a:bodyPr>
              <a:lstStyle/>
              <a:p>
                <a:r>
                  <a:rPr lang="en-US" sz="3400" b="1" dirty="0">
                    <a:effectLst>
                      <a:outerShdw blurRad="38100" dist="38100" dir="2700000" algn="tl">
                        <a:srgbClr val="000000">
                          <a:alpha val="43137"/>
                        </a:srgbClr>
                      </a:outerShdw>
                    </a:effectLst>
                  </a:rPr>
                  <a:t>Student Copy</a:t>
                </a:r>
              </a:p>
              <a:p>
                <a:r>
                  <a:rPr lang="en-US" sz="3400" b="1" dirty="0">
                    <a:effectLst>
                      <a:outerShdw blurRad="38100" dist="38100" dir="2700000" algn="tl">
                        <a:srgbClr val="000000">
                          <a:alpha val="43137"/>
                        </a:srgbClr>
                      </a:outerShdw>
                    </a:effectLst>
                  </a:rPr>
                  <a:t>Pre-Assessment Quarter </a:t>
                </a:r>
                <a:r>
                  <a:rPr lang="en-US" sz="3400" b="1" i="1" dirty="0" smtClean="0">
                    <a:effectLst>
                      <a:outerShdw blurRad="38100" dist="38100" dir="2700000" algn="tl">
                        <a:srgbClr val="000000">
                          <a:alpha val="43137"/>
                        </a:srgbClr>
                      </a:outerShdw>
                    </a:effectLst>
                  </a:rPr>
                  <a:t>4</a:t>
                </a:r>
                <a:endParaRPr lang="en-US" sz="3400" b="1" i="1" dirty="0">
                  <a:effectLst>
                    <a:outerShdw blurRad="38100" dist="38100" dir="2700000" algn="tl">
                      <a:srgbClr val="000000">
                        <a:alpha val="43137"/>
                      </a:srgbClr>
                    </a:outerShdw>
                  </a:effectLst>
                </a:endParaRPr>
              </a:p>
              <a:p>
                <a:endParaRPr lang="en-US" sz="3400" b="1" dirty="0">
                  <a:effectLst>
                    <a:outerShdw blurRad="38100" dist="38100" dir="2700000" algn="tl">
                      <a:srgbClr val="000000">
                        <a:alpha val="43137"/>
                      </a:srgbClr>
                    </a:outerShdw>
                  </a:effectLst>
                </a:endParaRPr>
              </a:p>
              <a:p>
                <a:r>
                  <a:rPr lang="en-US" sz="3400" b="1" dirty="0">
                    <a:effectLst>
                      <a:outerShdw blurRad="38100" dist="38100" dir="2700000" algn="tl">
                        <a:srgbClr val="000000">
                          <a:alpha val="43137"/>
                        </a:srgbClr>
                      </a:outerShdw>
                    </a:effectLst>
                  </a:rPr>
                  <a:t>Name____________________</a:t>
                </a:r>
              </a:p>
              <a:p>
                <a:pPr algn="ctr"/>
                <a:endParaRPr lang="en-US" sz="3400" b="1" dirty="0">
                  <a:effectLst>
                    <a:outerShdw blurRad="38100" dist="38100" dir="2700000" algn="tl">
                      <a:srgbClr val="000000">
                        <a:alpha val="43137"/>
                      </a:srgbClr>
                    </a:outerShdw>
                  </a:effectLst>
                </a:endParaRPr>
              </a:p>
            </p:txBody>
          </p:sp>
          <p:sp>
            <p:nvSpPr>
              <p:cNvPr id="19" name="Rectangle 18"/>
              <p:cNvSpPr/>
              <p:nvPr/>
            </p:nvSpPr>
            <p:spPr>
              <a:xfrm>
                <a:off x="762000" y="468669"/>
                <a:ext cx="1727652" cy="830997"/>
              </a:xfrm>
              <a:prstGeom prst="rect">
                <a:avLst/>
              </a:prstGeom>
            </p:spPr>
            <p:txBody>
              <a:bodyPr wrap="none">
                <a:spAutoFit/>
              </a:bodyPr>
              <a:lstStyle/>
              <a:p>
                <a:r>
                  <a:rPr lang="en-US" sz="5100" b="1" dirty="0">
                    <a:effectLst>
                      <a:outerShdw blurRad="38100" dist="38100" dir="2700000" algn="tl">
                        <a:srgbClr val="000000">
                          <a:alpha val="43137"/>
                        </a:srgbClr>
                      </a:outerShdw>
                    </a:effectLst>
                  </a:rPr>
                  <a:t>Grade</a:t>
                </a:r>
              </a:p>
            </p:txBody>
          </p:sp>
        </p:grpSp>
        <p:sp>
          <p:nvSpPr>
            <p:cNvPr id="2" name="TextBox 1"/>
            <p:cNvSpPr txBox="1"/>
            <p:nvPr/>
          </p:nvSpPr>
          <p:spPr>
            <a:xfrm>
              <a:off x="789024" y="6705600"/>
              <a:ext cx="5590250" cy="969496"/>
            </a:xfrm>
            <a:prstGeom prst="rect">
              <a:avLst/>
            </a:prstGeom>
            <a:noFill/>
          </p:spPr>
          <p:txBody>
            <a:bodyPr wrap="square" rtlCol="0">
              <a:spAutoFit/>
            </a:bodyPr>
            <a:lstStyle/>
            <a:p>
              <a:r>
                <a:rPr lang="en-US" dirty="0" smtClean="0"/>
                <a:t>Directions:</a:t>
              </a:r>
            </a:p>
            <a:p>
              <a:r>
                <a:rPr lang="en-US" dirty="0" smtClean="0"/>
                <a:t>Read each story.</a:t>
              </a:r>
            </a:p>
            <a:p>
              <a:r>
                <a:rPr lang="en-US" dirty="0" smtClean="0"/>
                <a:t>Then answer the questions about the story.</a:t>
              </a:r>
              <a:endParaRPr lang="en-US" dirty="0"/>
            </a:p>
          </p:txBody>
        </p:sp>
      </p:grpSp>
    </p:spTree>
    <p:extLst>
      <p:ext uri="{BB962C8B-B14F-4D97-AF65-F5344CB8AC3E}">
        <p14:creationId xmlns:p14="http://schemas.microsoft.com/office/powerpoint/2010/main" val="16079179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22</a:t>
            </a:fld>
            <a:endParaRPr lang="en-US" dirty="0"/>
          </a:p>
        </p:txBody>
      </p:sp>
      <p:sp>
        <p:nvSpPr>
          <p:cNvPr id="5" name="TextBox 4"/>
          <p:cNvSpPr txBox="1"/>
          <p:nvPr/>
        </p:nvSpPr>
        <p:spPr>
          <a:xfrm>
            <a:off x="161925" y="304800"/>
            <a:ext cx="7448550" cy="3616369"/>
          </a:xfrm>
          <a:prstGeom prst="rect">
            <a:avLst/>
          </a:prstGeom>
          <a:noFill/>
        </p:spPr>
        <p:txBody>
          <a:bodyPr wrap="square" lIns="91433" tIns="45717" rIns="91433" bIns="45717" rtlCol="0">
            <a:spAutoFit/>
          </a:bodyPr>
          <a:lstStyle/>
          <a:p>
            <a:r>
              <a:rPr lang="en-US" b="1" u="sng" dirty="0"/>
              <a:t>Student </a:t>
            </a:r>
            <a:r>
              <a:rPr lang="en-US" b="1" u="sng" dirty="0" smtClean="0"/>
              <a:t>Directions</a:t>
            </a:r>
            <a:r>
              <a:rPr lang="en-US" b="1" dirty="0" smtClean="0"/>
              <a:t> (2 Parts)</a:t>
            </a:r>
            <a:endParaRPr lang="en-US" b="1" dirty="0"/>
          </a:p>
          <a:p>
            <a:endParaRPr lang="en-US" u="sng" dirty="0"/>
          </a:p>
          <a:p>
            <a:r>
              <a:rPr lang="en-US" b="1" u="sng" dirty="0"/>
              <a:t>Part 1</a:t>
            </a:r>
            <a:r>
              <a:rPr lang="en-US" b="1" dirty="0"/>
              <a:t> </a:t>
            </a:r>
          </a:p>
          <a:p>
            <a:r>
              <a:rPr lang="en-US" dirty="0"/>
              <a:t>You will read </a:t>
            </a:r>
            <a:r>
              <a:rPr lang="en-US" dirty="0" smtClean="0"/>
              <a:t>several literary and informational  </a:t>
            </a:r>
            <a:r>
              <a:rPr lang="en-US" dirty="0"/>
              <a:t>texts </a:t>
            </a:r>
            <a:r>
              <a:rPr lang="en-US" dirty="0" smtClean="0"/>
              <a:t>about skates and skating.</a:t>
            </a:r>
          </a:p>
          <a:p>
            <a:endParaRPr lang="en-US" dirty="0" smtClean="0"/>
          </a:p>
          <a:p>
            <a:pPr marL="457200" indent="-457200">
              <a:buFont typeface="+mj-lt"/>
              <a:buAutoNum type="arabicPeriod"/>
            </a:pPr>
            <a:r>
              <a:rPr lang="en-US" dirty="0" smtClean="0"/>
              <a:t>Read all of the texts</a:t>
            </a:r>
            <a:r>
              <a:rPr lang="en-US" dirty="0"/>
              <a:t>.</a:t>
            </a:r>
          </a:p>
          <a:p>
            <a:pPr marL="457200" indent="-457200">
              <a:buFont typeface="+mj-lt"/>
              <a:buAutoNum type="arabicPeriod"/>
            </a:pPr>
            <a:endParaRPr lang="en-US" dirty="0"/>
          </a:p>
          <a:p>
            <a:pPr marL="457200" indent="-457200">
              <a:buFont typeface="+mj-lt"/>
              <a:buAutoNum type="arabicPeriod"/>
            </a:pPr>
            <a:r>
              <a:rPr lang="en-US" dirty="0" smtClean="0"/>
              <a:t>Take notes as you read.</a:t>
            </a:r>
            <a:endParaRPr lang="en-US" dirty="0"/>
          </a:p>
          <a:p>
            <a:pPr marL="457200" indent="-457200">
              <a:buFont typeface="+mj-lt"/>
              <a:buAutoNum type="arabicPeriod"/>
            </a:pPr>
            <a:endParaRPr lang="en-US" dirty="0"/>
          </a:p>
          <a:p>
            <a:pPr marL="457200" indent="-457200">
              <a:buFont typeface="+mj-lt"/>
              <a:buAutoNum type="arabicPeriod"/>
            </a:pPr>
            <a:r>
              <a:rPr lang="en-US" dirty="0" smtClean="0"/>
              <a:t>Answer </a:t>
            </a:r>
            <a:r>
              <a:rPr lang="en-US" dirty="0"/>
              <a:t>the questions.</a:t>
            </a:r>
          </a:p>
          <a:p>
            <a:endParaRPr lang="en-US" sz="900" b="1" u="sng" dirty="0"/>
          </a:p>
        </p:txBody>
      </p:sp>
    </p:spTree>
    <p:extLst>
      <p:ext uri="{BB962C8B-B14F-4D97-AF65-F5344CB8AC3E}">
        <p14:creationId xmlns:p14="http://schemas.microsoft.com/office/powerpoint/2010/main" val="2026127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23</a:t>
            </a:fld>
            <a:endParaRPr lang="en-US" dirty="0"/>
          </a:p>
        </p:txBody>
      </p:sp>
      <p:sp>
        <p:nvSpPr>
          <p:cNvPr id="8" name="Rectangle 7"/>
          <p:cNvSpPr/>
          <p:nvPr/>
        </p:nvSpPr>
        <p:spPr>
          <a:xfrm>
            <a:off x="530772" y="1219200"/>
            <a:ext cx="6857999" cy="5755422"/>
          </a:xfrm>
          <a:prstGeom prst="rect">
            <a:avLst/>
          </a:prstGeom>
        </p:spPr>
        <p:txBody>
          <a:bodyPr wrap="square">
            <a:spAutoFit/>
          </a:bodyPr>
          <a:lstStyle/>
          <a:p>
            <a:pPr algn="ctr"/>
            <a:r>
              <a:rPr lang="en-US" sz="1600" b="1" u="sng" dirty="0">
                <a:ea typeface="Times New Roman"/>
              </a:rPr>
              <a:t>Lucy’s </a:t>
            </a:r>
            <a:r>
              <a:rPr lang="en-US" sz="1600" b="1" u="sng" dirty="0" smtClean="0">
                <a:ea typeface="Times New Roman"/>
              </a:rPr>
              <a:t>Skates</a:t>
            </a:r>
          </a:p>
          <a:p>
            <a:pPr algn="ctr"/>
            <a:r>
              <a:rPr lang="en-US" sz="1000" i="1" dirty="0" smtClean="0">
                <a:ea typeface="Times New Roman"/>
              </a:rPr>
              <a:t>Ginger Jay</a:t>
            </a:r>
          </a:p>
          <a:p>
            <a:pPr algn="ctr"/>
            <a:endParaRPr lang="en-US" sz="1000" i="1" dirty="0">
              <a:ea typeface="Times New Roman"/>
            </a:endParaRPr>
          </a:p>
          <a:p>
            <a:r>
              <a:rPr lang="en-US" sz="1400" dirty="0" smtClean="0">
                <a:ea typeface="Times New Roman"/>
              </a:rPr>
              <a:t>Lucy </a:t>
            </a:r>
            <a:r>
              <a:rPr lang="en-US" sz="1400" dirty="0">
                <a:ea typeface="Times New Roman"/>
              </a:rPr>
              <a:t>didn't know how to roller skate.  She owned skates.  Her mom and dad gave her a new pair of skates for her last birthday.  However, it was now three months later and Lucy still didn't know how to skate.  Her mom and dad were too busy to teach her.  Her brother already knew how to skate, but he didn't want to help her.  There were no other kids her age who lived close by, and none of her friends at school had skates.  And so the skates sat in her closet.</a:t>
            </a:r>
          </a:p>
          <a:p>
            <a:r>
              <a:rPr lang="en-US" sz="1400" dirty="0">
                <a:ea typeface="Times New Roman"/>
              </a:rPr>
              <a:t> </a:t>
            </a:r>
          </a:p>
          <a:p>
            <a:r>
              <a:rPr lang="en-US" sz="1400" dirty="0">
                <a:ea typeface="Times New Roman"/>
              </a:rPr>
              <a:t>One day a big yellow truck rolled up into the driveway next door.  The house had been empty for a few weeks and now it looked like someone was moving in.  Lucy hoped there would be kids her age.  She really hoped there would be a girl her age.  But more than anything, she hoped there would be a girl her age who could teach her to skate. </a:t>
            </a:r>
          </a:p>
          <a:p>
            <a:r>
              <a:rPr lang="en-US" sz="1400" dirty="0">
                <a:ea typeface="Times New Roman"/>
              </a:rPr>
              <a:t> </a:t>
            </a:r>
          </a:p>
          <a:p>
            <a:r>
              <a:rPr lang="en-US" sz="1400" dirty="0">
                <a:ea typeface="Times New Roman"/>
              </a:rPr>
              <a:t>Lucy watched as items came out of the truck.  A table and chairs, beds and a sofa all came down the long ramp. Lucy wanted to see a bike or a box of toys.  She wanted to see something a kid might need or use.  Finally, she saw a small red bike and a plastic pool!  Lucy was so excited!  She didn't see any skates.  And she didn't know if her new neighbor was a boy or a girl, but that night she dreamed about skating.</a:t>
            </a:r>
          </a:p>
          <a:p>
            <a:r>
              <a:rPr lang="en-US" sz="1400" dirty="0">
                <a:ea typeface="Times New Roman"/>
              </a:rPr>
              <a:t> </a:t>
            </a:r>
          </a:p>
          <a:p>
            <a:r>
              <a:rPr lang="en-US" sz="1400" dirty="0">
                <a:ea typeface="Times New Roman"/>
              </a:rPr>
              <a:t>The next day was sunny and warm.  Lucy woke up and ran outside.  The big yellow truck was gone and the house next door was quiet.  Lucy sat on her front step most of the morning and waited.  Finally a girl her age came outside.  She looked at Lucy and waved.  Lucy asked her if she knew how to skate and she said, "No, but I've always wanted to learn!"</a:t>
            </a:r>
          </a:p>
          <a:p>
            <a:r>
              <a:rPr lang="en-US" sz="1200" dirty="0">
                <a:latin typeface="Comic Sans MS"/>
                <a:ea typeface="Times New Roman"/>
              </a:rPr>
              <a:t> </a:t>
            </a:r>
            <a:endParaRPr lang="en-US" sz="1200" dirty="0">
              <a:latin typeface="Times New Roman"/>
              <a:ea typeface="Times New Roman"/>
            </a:endParaRPr>
          </a:p>
          <a:p>
            <a:r>
              <a:rPr lang="en-US" sz="1200" dirty="0">
                <a:latin typeface="Comic Sans MS"/>
                <a:ea typeface="Times New Roman"/>
              </a:rPr>
              <a:t> </a:t>
            </a:r>
            <a:endParaRPr lang="en-US" sz="1200" dirty="0">
              <a:effectLst/>
              <a:latin typeface="Times New Roman"/>
              <a:ea typeface="Times New Roman"/>
            </a:endParaRPr>
          </a:p>
        </p:txBody>
      </p:sp>
      <p:sp>
        <p:nvSpPr>
          <p:cNvPr id="9" name="Rectangle 8"/>
          <p:cNvSpPr/>
          <p:nvPr/>
        </p:nvSpPr>
        <p:spPr>
          <a:xfrm>
            <a:off x="3886200" y="0"/>
            <a:ext cx="3886200" cy="784830"/>
          </a:xfrm>
          <a:prstGeom prst="rect">
            <a:avLst/>
          </a:prstGeom>
        </p:spPr>
        <p:txBody>
          <a:bodyPr>
            <a:spAutoFit/>
          </a:bodyPr>
          <a:lstStyle/>
          <a:p>
            <a:pPr lvl="0" algn="r"/>
            <a:r>
              <a:rPr lang="en-US" sz="900" dirty="0" smtClean="0">
                <a:solidFill>
                  <a:prstClr val="black"/>
                </a:solidFill>
                <a:latin typeface="Comic Sans MS"/>
                <a:ea typeface="Times New Roman"/>
              </a:rPr>
              <a:t>Grade Equivalent 2.7</a:t>
            </a:r>
            <a:endParaRPr lang="en-US" sz="900" dirty="0">
              <a:solidFill>
                <a:prstClr val="black"/>
              </a:solidFill>
              <a:latin typeface="Times New Roman"/>
              <a:ea typeface="Times New Roman"/>
            </a:endParaRPr>
          </a:p>
          <a:p>
            <a:pPr lvl="0" algn="r"/>
            <a:r>
              <a:rPr lang="en-US" sz="900" dirty="0">
                <a:solidFill>
                  <a:prstClr val="black"/>
                </a:solidFill>
                <a:latin typeface="Comic Sans MS"/>
                <a:ea typeface="Times New Roman"/>
              </a:rPr>
              <a:t>Lexile Measure 690L</a:t>
            </a:r>
            <a:endParaRPr lang="en-US" sz="900" dirty="0">
              <a:solidFill>
                <a:prstClr val="black"/>
              </a:solidFill>
              <a:latin typeface="Times New Roman"/>
              <a:ea typeface="Times New Roman"/>
            </a:endParaRPr>
          </a:p>
          <a:p>
            <a:pPr lvl="0" algn="r"/>
            <a:r>
              <a:rPr lang="en-US" sz="900" dirty="0">
                <a:solidFill>
                  <a:prstClr val="black"/>
                </a:solidFill>
                <a:latin typeface="Comic Sans MS"/>
                <a:ea typeface="Times New Roman"/>
              </a:rPr>
              <a:t>Mean Sentence Length 11.46</a:t>
            </a:r>
            <a:endParaRPr lang="en-US" sz="900" dirty="0">
              <a:solidFill>
                <a:prstClr val="black"/>
              </a:solidFill>
              <a:latin typeface="Times New Roman"/>
              <a:ea typeface="Times New Roman"/>
            </a:endParaRPr>
          </a:p>
          <a:p>
            <a:pPr lvl="0" algn="r"/>
            <a:r>
              <a:rPr lang="en-US" sz="900" dirty="0">
                <a:solidFill>
                  <a:prstClr val="black"/>
                </a:solidFill>
                <a:latin typeface="Comic Sans MS"/>
                <a:ea typeface="Times New Roman"/>
              </a:rPr>
              <a:t>Mean Log Word Frequency 3.75</a:t>
            </a:r>
            <a:endParaRPr lang="en-US" sz="900" dirty="0">
              <a:solidFill>
                <a:prstClr val="black"/>
              </a:solidFill>
              <a:latin typeface="Times New Roman"/>
              <a:ea typeface="Times New Roman"/>
            </a:endParaRPr>
          </a:p>
          <a:p>
            <a:pPr lvl="0" algn="r"/>
            <a:r>
              <a:rPr lang="en-US" sz="900" dirty="0">
                <a:solidFill>
                  <a:prstClr val="black"/>
                </a:solidFill>
                <a:latin typeface="Comic Sans MS"/>
                <a:ea typeface="Times New Roman"/>
              </a:rPr>
              <a:t>Word Count 321</a:t>
            </a:r>
            <a:endParaRPr lang="en-US" sz="900" dirty="0">
              <a:solidFill>
                <a:prstClr val="black"/>
              </a:solidFill>
              <a:latin typeface="Times New Roman"/>
              <a:ea typeface="Times New Roman"/>
            </a:endParaRPr>
          </a:p>
        </p:txBody>
      </p:sp>
    </p:spTree>
    <p:extLst>
      <p:ext uri="{BB962C8B-B14F-4D97-AF65-F5344CB8AC3E}">
        <p14:creationId xmlns:p14="http://schemas.microsoft.com/office/powerpoint/2010/main" val="42887980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24</a:t>
            </a:fld>
            <a:endParaRPr lang="en-US" dirty="0"/>
          </a:p>
        </p:txBody>
      </p:sp>
      <p:sp>
        <p:nvSpPr>
          <p:cNvPr id="2" name="Rectangle 1"/>
          <p:cNvSpPr/>
          <p:nvPr/>
        </p:nvSpPr>
        <p:spPr>
          <a:xfrm>
            <a:off x="2057400" y="1066800"/>
            <a:ext cx="3886200" cy="7048083"/>
          </a:xfrm>
          <a:prstGeom prst="rect">
            <a:avLst/>
          </a:prstGeom>
        </p:spPr>
        <p:txBody>
          <a:bodyPr>
            <a:spAutoFit/>
          </a:bodyPr>
          <a:lstStyle/>
          <a:p>
            <a:pPr algn="ctr"/>
            <a:r>
              <a:rPr lang="en-US" sz="1600" b="1" u="sng" dirty="0" smtClean="0">
                <a:ea typeface="Times New Roman"/>
              </a:rPr>
              <a:t>Skating</a:t>
            </a:r>
          </a:p>
          <a:p>
            <a:pPr algn="ctr"/>
            <a:r>
              <a:rPr lang="en-US" sz="1200" i="1" dirty="0" smtClean="0">
                <a:ea typeface="Times New Roman"/>
              </a:rPr>
              <a:t>Ginger Jay</a:t>
            </a:r>
            <a:endParaRPr lang="en-US" sz="1200" i="1" dirty="0">
              <a:ea typeface="Times New Roman"/>
            </a:endParaRPr>
          </a:p>
          <a:p>
            <a:pPr algn="ctr"/>
            <a:r>
              <a:rPr lang="en-US" sz="1400" dirty="0">
                <a:ea typeface="Times New Roman"/>
              </a:rPr>
              <a:t> </a:t>
            </a:r>
          </a:p>
          <a:p>
            <a:pPr algn="ctr"/>
            <a:r>
              <a:rPr lang="en-US" sz="1400" dirty="0">
                <a:ea typeface="Times New Roman"/>
              </a:rPr>
              <a:t>Skating, skating down the street. </a:t>
            </a:r>
          </a:p>
          <a:p>
            <a:pPr algn="ctr"/>
            <a:r>
              <a:rPr lang="en-US" sz="1400" dirty="0">
                <a:ea typeface="Times New Roman"/>
              </a:rPr>
              <a:t>Eight black wheels upon my feet.</a:t>
            </a:r>
          </a:p>
          <a:p>
            <a:pPr algn="ctr"/>
            <a:r>
              <a:rPr lang="en-US" sz="1400" dirty="0">
                <a:ea typeface="Times New Roman"/>
              </a:rPr>
              <a:t>Skating here and skating there.</a:t>
            </a:r>
          </a:p>
          <a:p>
            <a:pPr algn="ctr"/>
            <a:r>
              <a:rPr lang="en-US" sz="1400" dirty="0">
                <a:ea typeface="Times New Roman"/>
              </a:rPr>
              <a:t>Slipping sliding through the air!</a:t>
            </a:r>
          </a:p>
          <a:p>
            <a:pPr algn="ctr"/>
            <a:r>
              <a:rPr lang="en-US" sz="1400" dirty="0">
                <a:ea typeface="Times New Roman"/>
              </a:rPr>
              <a:t> </a:t>
            </a:r>
          </a:p>
          <a:p>
            <a:pPr algn="ctr"/>
            <a:r>
              <a:rPr lang="en-US" sz="1400" dirty="0">
                <a:ea typeface="Times New Roman"/>
              </a:rPr>
              <a:t>I used to walk around the park.</a:t>
            </a:r>
          </a:p>
          <a:p>
            <a:pPr algn="ctr"/>
            <a:r>
              <a:rPr lang="en-US" sz="1400" dirty="0">
                <a:ea typeface="Times New Roman"/>
              </a:rPr>
              <a:t>All day long from dawn to dark.</a:t>
            </a:r>
          </a:p>
          <a:p>
            <a:pPr algn="ctr"/>
            <a:r>
              <a:rPr lang="en-US" sz="1400" dirty="0">
                <a:ea typeface="Times New Roman"/>
              </a:rPr>
              <a:t>Now I fly on skates so quick.</a:t>
            </a:r>
          </a:p>
          <a:p>
            <a:pPr algn="ctr"/>
            <a:r>
              <a:rPr lang="en-US" sz="1400" dirty="0">
                <a:ea typeface="Times New Roman"/>
              </a:rPr>
              <a:t>They are the shoes I always pick.</a:t>
            </a:r>
          </a:p>
          <a:p>
            <a:pPr algn="ctr"/>
            <a:r>
              <a:rPr lang="en-US" sz="1400" dirty="0">
                <a:ea typeface="Times New Roman"/>
              </a:rPr>
              <a:t> </a:t>
            </a:r>
          </a:p>
          <a:p>
            <a:pPr algn="ctr"/>
            <a:r>
              <a:rPr lang="en-US" sz="1400" dirty="0">
                <a:ea typeface="Times New Roman"/>
              </a:rPr>
              <a:t>I can't go </a:t>
            </a:r>
            <a:r>
              <a:rPr lang="en-US" sz="1400" dirty="0" smtClean="0">
                <a:ea typeface="Times New Roman"/>
              </a:rPr>
              <a:t>slow</a:t>
            </a:r>
            <a:r>
              <a:rPr lang="en-US" sz="1400" dirty="0" smtClean="0">
                <a:solidFill>
                  <a:schemeClr val="accent6"/>
                </a:solidFill>
                <a:ea typeface="Times New Roman"/>
              </a:rPr>
              <a:t>ly</a:t>
            </a:r>
            <a:r>
              <a:rPr lang="en-US" sz="1400" dirty="0" smtClean="0">
                <a:ea typeface="Times New Roman"/>
              </a:rPr>
              <a:t>, </a:t>
            </a:r>
            <a:r>
              <a:rPr lang="en-US" sz="1400" dirty="0">
                <a:ea typeface="Times New Roman"/>
              </a:rPr>
              <a:t>I'm always fast.</a:t>
            </a:r>
          </a:p>
          <a:p>
            <a:pPr algn="ctr"/>
            <a:r>
              <a:rPr lang="en-US" sz="1400" dirty="0">
                <a:ea typeface="Times New Roman"/>
              </a:rPr>
              <a:t>I'm always first, and never last.</a:t>
            </a:r>
          </a:p>
          <a:p>
            <a:pPr algn="ctr"/>
            <a:r>
              <a:rPr lang="en-US" sz="1400" dirty="0">
                <a:ea typeface="Times New Roman"/>
              </a:rPr>
              <a:t>People think I should slow down.</a:t>
            </a:r>
          </a:p>
          <a:p>
            <a:pPr algn="ctr"/>
            <a:r>
              <a:rPr lang="en-US" sz="1400" dirty="0">
                <a:ea typeface="Times New Roman"/>
              </a:rPr>
              <a:t>But going slow just makes me frown.</a:t>
            </a:r>
          </a:p>
          <a:p>
            <a:pPr algn="ctr"/>
            <a:r>
              <a:rPr lang="en-US" sz="1400" dirty="0">
                <a:ea typeface="Times New Roman"/>
              </a:rPr>
              <a:t> </a:t>
            </a:r>
          </a:p>
          <a:p>
            <a:pPr algn="ctr"/>
            <a:r>
              <a:rPr lang="en-US" sz="1400" dirty="0">
                <a:ea typeface="Times New Roman"/>
              </a:rPr>
              <a:t>Skating makes my days so great.</a:t>
            </a:r>
          </a:p>
          <a:p>
            <a:pPr algn="ctr"/>
            <a:r>
              <a:rPr lang="en-US" sz="1400" dirty="0">
                <a:ea typeface="Times New Roman"/>
              </a:rPr>
              <a:t>I'm right on time and never late.</a:t>
            </a:r>
          </a:p>
          <a:p>
            <a:pPr algn="ctr"/>
            <a:r>
              <a:rPr lang="en-US" sz="1400" dirty="0">
                <a:ea typeface="Times New Roman"/>
              </a:rPr>
              <a:t>At school I win the fastest race.</a:t>
            </a:r>
          </a:p>
          <a:p>
            <a:pPr algn="ctr"/>
            <a:r>
              <a:rPr lang="en-US" sz="1400" dirty="0">
                <a:ea typeface="Times New Roman"/>
              </a:rPr>
              <a:t>No one can ever match my pace.</a:t>
            </a:r>
          </a:p>
          <a:p>
            <a:pPr algn="ctr"/>
            <a:r>
              <a:rPr lang="en-US" sz="1400" dirty="0">
                <a:ea typeface="Times New Roman"/>
              </a:rPr>
              <a:t> </a:t>
            </a:r>
          </a:p>
          <a:p>
            <a:pPr algn="ctr"/>
            <a:r>
              <a:rPr lang="en-US" sz="1400" dirty="0">
                <a:ea typeface="Times New Roman"/>
              </a:rPr>
              <a:t>At home I skate with mom and dad.</a:t>
            </a:r>
          </a:p>
          <a:p>
            <a:pPr algn="ctr"/>
            <a:r>
              <a:rPr lang="en-US" sz="1400" dirty="0">
                <a:ea typeface="Times New Roman"/>
              </a:rPr>
              <a:t>I'm always good and never bad.</a:t>
            </a:r>
          </a:p>
          <a:p>
            <a:pPr algn="ctr"/>
            <a:r>
              <a:rPr lang="en-US" sz="1400" dirty="0">
                <a:ea typeface="Times New Roman"/>
              </a:rPr>
              <a:t>I even wear my skates to read.</a:t>
            </a:r>
          </a:p>
          <a:p>
            <a:pPr algn="ctr"/>
            <a:r>
              <a:rPr lang="en-US" sz="1400" dirty="0">
                <a:ea typeface="Times New Roman"/>
              </a:rPr>
              <a:t>My homework's done in lightning speed.</a:t>
            </a:r>
          </a:p>
          <a:p>
            <a:pPr algn="ctr"/>
            <a:r>
              <a:rPr lang="en-US" sz="1400" dirty="0">
                <a:ea typeface="Times New Roman"/>
              </a:rPr>
              <a:t> </a:t>
            </a:r>
          </a:p>
          <a:p>
            <a:pPr algn="ctr"/>
            <a:r>
              <a:rPr lang="en-US" sz="1400" dirty="0">
                <a:ea typeface="Times New Roman"/>
              </a:rPr>
              <a:t>At night when I crawl into bed,</a:t>
            </a:r>
          </a:p>
          <a:p>
            <a:pPr algn="ctr"/>
            <a:r>
              <a:rPr lang="en-US" sz="1400" dirty="0">
                <a:ea typeface="Times New Roman"/>
              </a:rPr>
              <a:t>dreams of skates are in my head.</a:t>
            </a:r>
          </a:p>
          <a:p>
            <a:pPr algn="ctr"/>
            <a:r>
              <a:rPr lang="en-US" sz="1400" dirty="0">
                <a:ea typeface="Times New Roman"/>
              </a:rPr>
              <a:t>My skates are off, my feet are bare.</a:t>
            </a:r>
          </a:p>
          <a:p>
            <a:pPr algn="ctr"/>
            <a:r>
              <a:rPr lang="en-US" sz="1400" dirty="0">
                <a:ea typeface="Times New Roman"/>
              </a:rPr>
              <a:t>But I'm asleep, so I don't care!</a:t>
            </a:r>
            <a:endParaRPr lang="en-US" sz="1400" dirty="0">
              <a:effectLst/>
              <a:ea typeface="Times New Roman"/>
            </a:endParaRPr>
          </a:p>
        </p:txBody>
      </p:sp>
      <p:sp>
        <p:nvSpPr>
          <p:cNvPr id="9" name="Rectangle 8"/>
          <p:cNvSpPr/>
          <p:nvPr/>
        </p:nvSpPr>
        <p:spPr>
          <a:xfrm>
            <a:off x="3886200" y="0"/>
            <a:ext cx="3886200" cy="784830"/>
          </a:xfrm>
          <a:prstGeom prst="rect">
            <a:avLst/>
          </a:prstGeom>
        </p:spPr>
        <p:txBody>
          <a:bodyPr>
            <a:spAutoFit/>
          </a:bodyPr>
          <a:lstStyle/>
          <a:p>
            <a:pPr lvl="0" algn="r"/>
            <a:r>
              <a:rPr lang="en-US" sz="900" dirty="0" smtClean="0">
                <a:solidFill>
                  <a:prstClr val="black"/>
                </a:solidFill>
                <a:latin typeface="Comic Sans MS"/>
                <a:ea typeface="Times New Roman"/>
              </a:rPr>
              <a:t>Grade </a:t>
            </a:r>
            <a:r>
              <a:rPr lang="en-US" sz="900" b="1" dirty="0" smtClean="0">
                <a:solidFill>
                  <a:prstClr val="black"/>
                </a:solidFill>
                <a:latin typeface="Comic Sans MS"/>
                <a:ea typeface="Times New Roman"/>
              </a:rPr>
              <a:t>Equivalent  </a:t>
            </a:r>
            <a:r>
              <a:rPr lang="en-US" sz="900" b="1" dirty="0" smtClean="0">
                <a:latin typeface="Comic Sans MS"/>
                <a:ea typeface="Times New Roman"/>
              </a:rPr>
              <a:t>2.8</a:t>
            </a:r>
            <a:endParaRPr lang="en-US" sz="900" b="1" dirty="0">
              <a:latin typeface="Times New Roman"/>
              <a:ea typeface="Times New Roman"/>
            </a:endParaRPr>
          </a:p>
          <a:p>
            <a:pPr lvl="0" algn="r"/>
            <a:r>
              <a:rPr lang="en-US" sz="900" b="1" dirty="0">
                <a:latin typeface="Comic Sans MS"/>
                <a:ea typeface="Times New Roman"/>
              </a:rPr>
              <a:t>Lexile Measure </a:t>
            </a:r>
            <a:r>
              <a:rPr lang="en-US" sz="900" b="1" dirty="0" smtClean="0">
                <a:latin typeface="Comic Sans MS"/>
                <a:ea typeface="Times New Roman"/>
              </a:rPr>
              <a:t>350</a:t>
            </a:r>
            <a:endParaRPr lang="en-US" sz="900" b="1" dirty="0">
              <a:latin typeface="Times New Roman"/>
              <a:ea typeface="Times New Roman"/>
            </a:endParaRPr>
          </a:p>
          <a:p>
            <a:pPr lvl="0" algn="r"/>
            <a:r>
              <a:rPr lang="en-US" sz="900" dirty="0">
                <a:solidFill>
                  <a:prstClr val="black"/>
                </a:solidFill>
                <a:latin typeface="Comic Sans MS"/>
                <a:ea typeface="Times New Roman"/>
              </a:rPr>
              <a:t>Mean Sentence Length 13.83</a:t>
            </a:r>
            <a:endParaRPr lang="en-US" sz="900" dirty="0">
              <a:solidFill>
                <a:prstClr val="black"/>
              </a:solidFill>
              <a:latin typeface="Times New Roman"/>
              <a:ea typeface="Times New Roman"/>
            </a:endParaRPr>
          </a:p>
          <a:p>
            <a:pPr lvl="0" algn="r"/>
            <a:r>
              <a:rPr lang="en-US" sz="900" dirty="0">
                <a:solidFill>
                  <a:prstClr val="black"/>
                </a:solidFill>
                <a:latin typeface="Comic Sans MS"/>
                <a:ea typeface="Times New Roman"/>
              </a:rPr>
              <a:t>Mean Log Word Frequency 3.69</a:t>
            </a:r>
            <a:endParaRPr lang="en-US" sz="900" dirty="0">
              <a:solidFill>
                <a:prstClr val="black"/>
              </a:solidFill>
              <a:latin typeface="Times New Roman"/>
              <a:ea typeface="Times New Roman"/>
            </a:endParaRPr>
          </a:p>
          <a:p>
            <a:pPr lvl="0" algn="r"/>
            <a:r>
              <a:rPr lang="en-US" sz="900" dirty="0">
                <a:solidFill>
                  <a:prstClr val="black"/>
                </a:solidFill>
                <a:latin typeface="Comic Sans MS"/>
                <a:ea typeface="Times New Roman"/>
              </a:rPr>
              <a:t>Word Count 166</a:t>
            </a:r>
            <a:endParaRPr lang="en-US" sz="900" dirty="0">
              <a:solidFill>
                <a:prstClr val="black"/>
              </a:solidFill>
              <a:latin typeface="Times New Roman"/>
              <a:ea typeface="Times New Roman"/>
            </a:endParaRPr>
          </a:p>
        </p:txBody>
      </p:sp>
    </p:spTree>
    <p:extLst>
      <p:ext uri="{BB962C8B-B14F-4D97-AF65-F5344CB8AC3E}">
        <p14:creationId xmlns:p14="http://schemas.microsoft.com/office/powerpoint/2010/main" val="32941092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Shape 70"/>
          <p:cNvSpPr>
            <a:spLocks noGrp="1"/>
          </p:cNvSpPr>
          <p:nvPr>
            <p:ph type="sldNum" sz="quarter" idx="4294967295"/>
          </p:nvPr>
        </p:nvSpPr>
        <p:spPr>
          <a:xfrm>
            <a:off x="6557963" y="9372466"/>
            <a:ext cx="842011" cy="300837"/>
          </a:xfrm>
          <a:prstGeom prst="rect">
            <a:avLst/>
          </a:prstGeom>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normAutofit/>
          </a:bodyPr>
          <a:lstStyle/>
          <a:p>
            <a:pPr lvl="0">
              <a:defRPr sz="1800">
                <a:solidFill>
                  <a:srgbClr val="000000"/>
                </a:solidFill>
              </a:defRPr>
            </a:pPr>
            <a:fld id="{86CB4B4D-7CA3-9044-876B-883B54F8677D}" type="slidenum">
              <a:rPr>
                <a:solidFill>
                  <a:srgbClr val="888888"/>
                </a:solidFill>
              </a:rPr>
              <a:pPr lvl="0">
                <a:defRPr sz="1800">
                  <a:solidFill>
                    <a:srgbClr val="000000"/>
                  </a:solidFill>
                </a:defRPr>
              </a:pPr>
              <a:t>25</a:t>
            </a:fld>
            <a:endParaRPr dirty="0">
              <a:solidFill>
                <a:srgbClr val="888888"/>
              </a:solidFill>
            </a:endParaRPr>
          </a:p>
        </p:txBody>
      </p:sp>
      <p:sp>
        <p:nvSpPr>
          <p:cNvPr id="72" name="Shape 72"/>
          <p:cNvSpPr/>
          <p:nvPr/>
        </p:nvSpPr>
        <p:spPr>
          <a:xfrm>
            <a:off x="572038" y="4724400"/>
            <a:ext cx="6714587" cy="0"/>
          </a:xfrm>
          <a:prstGeom prst="line">
            <a:avLst/>
          </a:prstGeom>
          <a:ln w="3175">
            <a:solidFill>
              <a:srgbClr val="4A7EBB"/>
            </a:solidFill>
            <a:prstDash val="lgDashDotDot"/>
          </a:ln>
        </p:spPr>
        <p:txBody>
          <a:bodyPr lIns="0" tIns="0" rIns="0" bIns="0"/>
          <a:lstStyle/>
          <a:p>
            <a:pPr defTabSz="481889">
              <a:defRPr sz="1200">
                <a:latin typeface="+mn-lt"/>
                <a:ea typeface="+mn-ea"/>
                <a:cs typeface="+mn-cs"/>
                <a:sym typeface="Helvetica"/>
              </a:defRPr>
            </a:pPr>
            <a:endParaRPr dirty="0"/>
          </a:p>
        </p:txBody>
      </p:sp>
      <p:sp>
        <p:nvSpPr>
          <p:cNvPr id="77" name="Shape 77"/>
          <p:cNvSpPr/>
          <p:nvPr/>
        </p:nvSpPr>
        <p:spPr>
          <a:xfrm>
            <a:off x="762000" y="1066800"/>
            <a:ext cx="6571876" cy="3057532"/>
          </a:xfrm>
          <a:prstGeom prst="rect">
            <a:avLst/>
          </a:prstGeom>
          <a:noFill/>
          <a:ln w="12700" cap="flat">
            <a:noFill/>
            <a:miter lim="400000"/>
          </a:ln>
          <a:effectLst/>
          <a:extLst>
            <a:ext uri="{C572A759-6A51-4108-AA02-DFA0A04FC94B}">
              <ma14:wrappingTextBoxFlag xmlns:mc="http://schemas.openxmlformats.org/markup-compatibility/2006" xmlns:mv="urn:schemas-microsoft-com:mac:vml" xmlns:ma14="http://schemas.microsoft.com/office/mac/drawingml/2011/main" xmlns="" val="1"/>
            </a:ext>
          </a:extLst>
        </p:spPr>
        <p:txBody>
          <a:bodyPr wrap="square" lIns="50941" tIns="50941" rIns="50941" bIns="50941" numCol="1" anchor="t">
            <a:spAutoFit/>
          </a:bodyPr>
          <a:lstStyle/>
          <a:p>
            <a:pPr marL="342900" lvl="0" indent="-342900">
              <a:buAutoNum type="arabicPeriod"/>
              <a:defRPr sz="1800"/>
            </a:pPr>
            <a:r>
              <a:rPr lang="en-US" sz="1600" b="1" dirty="0" smtClean="0">
                <a:latin typeface="Helvetica" panose="020B0604020202020204" pitchFamily="34" charset="0"/>
                <a:cs typeface="Helvetica" panose="020B0604020202020204" pitchFamily="34" charset="0"/>
                <a:sym typeface="Helvetica"/>
              </a:rPr>
              <a:t>In </a:t>
            </a:r>
            <a:r>
              <a:rPr lang="en-US" sz="1600" b="1" i="1" u="sng" dirty="0" smtClean="0">
                <a:latin typeface="Helvetica" panose="020B0604020202020204" pitchFamily="34" charset="0"/>
                <a:cs typeface="Helvetica" panose="020B0604020202020204" pitchFamily="34" charset="0"/>
                <a:sym typeface="Helvetica"/>
              </a:rPr>
              <a:t>Lucy’s Skates</a:t>
            </a:r>
            <a:r>
              <a:rPr lang="en-US" sz="1600" b="1" dirty="0" smtClean="0">
                <a:latin typeface="Helvetica" panose="020B0604020202020204" pitchFamily="34" charset="0"/>
                <a:cs typeface="Helvetica" panose="020B0604020202020204" pitchFamily="34" charset="0"/>
                <a:sym typeface="Helvetica"/>
              </a:rPr>
              <a:t>, what items came out of the truck that Lucy was excited about?</a:t>
            </a:r>
          </a:p>
          <a:p>
            <a:pPr marL="342900" lvl="0" indent="-342900">
              <a:buAutoNum type="arabicPeriod"/>
              <a:defRPr sz="1800"/>
            </a:pPr>
            <a:endParaRPr sz="1600" b="1" dirty="0" smtClean="0">
              <a:solidFill>
                <a:srgbClr val="FF0000"/>
              </a:solidFill>
              <a:latin typeface="Helvetica" panose="020B0604020202020204" pitchFamily="34" charset="0"/>
              <a:cs typeface="Helvetica" panose="020B0604020202020204" pitchFamily="34" charset="0"/>
              <a:sym typeface="Helvetica"/>
            </a:endParaRPr>
          </a:p>
          <a:p>
            <a:pPr marL="548592" indent="-304322">
              <a:buSzPct val="100000"/>
              <a:buFont typeface="Helvetica"/>
              <a:buAutoNum type="alphaUcPeriod"/>
              <a:defRPr sz="1800"/>
            </a:pPr>
            <a:r>
              <a:rPr lang="en-US" sz="1600" dirty="0" smtClean="0">
                <a:latin typeface="Helvetica" panose="020B0604020202020204" pitchFamily="34" charset="0"/>
                <a:cs typeface="Helvetica" panose="020B0604020202020204" pitchFamily="34" charset="0"/>
                <a:sym typeface="Helvetica"/>
              </a:rPr>
              <a:t>a table and chairs</a:t>
            </a:r>
          </a:p>
          <a:p>
            <a:pPr marL="548592" indent="-304322">
              <a:buSzPct val="100000"/>
              <a:buFont typeface="Helvetica"/>
              <a:buAutoNum type="alphaUcPeriod"/>
              <a:defRPr sz="1800"/>
            </a:pPr>
            <a:endParaRPr lang="en-US" sz="1600" dirty="0" smtClean="0">
              <a:latin typeface="Helvetica" panose="020B0604020202020204" pitchFamily="34" charset="0"/>
              <a:cs typeface="Helvetica" panose="020B0604020202020204" pitchFamily="34" charset="0"/>
              <a:sym typeface="Helvetica"/>
            </a:endParaRPr>
          </a:p>
          <a:p>
            <a:pPr marL="548592" indent="-304322">
              <a:buSzPct val="100000"/>
              <a:buFont typeface="Helvetica"/>
              <a:buAutoNum type="alphaUcPeriod"/>
              <a:defRPr sz="1800"/>
            </a:pPr>
            <a:r>
              <a:rPr lang="en-US" sz="1600" dirty="0" smtClean="0">
                <a:latin typeface="Helvetica" panose="020B0604020202020204" pitchFamily="34" charset="0"/>
                <a:cs typeface="Helvetica" panose="020B0604020202020204" pitchFamily="34" charset="0"/>
                <a:sym typeface="Helvetica"/>
              </a:rPr>
              <a:t>beds and a sofa</a:t>
            </a:r>
          </a:p>
          <a:p>
            <a:pPr marL="548592" indent="-304322">
              <a:buSzPct val="100000"/>
              <a:buFont typeface="Helvetica"/>
              <a:buAutoNum type="alphaUcPeriod"/>
              <a:defRPr sz="1800"/>
            </a:pPr>
            <a:endParaRPr lang="en-US" sz="1600" dirty="0" smtClean="0">
              <a:latin typeface="Helvetica" panose="020B0604020202020204" pitchFamily="34" charset="0"/>
              <a:cs typeface="Helvetica" panose="020B0604020202020204" pitchFamily="34" charset="0"/>
              <a:sym typeface="Helvetica"/>
            </a:endParaRPr>
          </a:p>
          <a:p>
            <a:pPr marL="548592" indent="-304322">
              <a:buSzPct val="100000"/>
              <a:buFont typeface="Helvetica"/>
              <a:buAutoNum type="alphaUcPeriod"/>
              <a:defRPr sz="1800"/>
            </a:pPr>
            <a:r>
              <a:rPr lang="en-US" sz="1600" dirty="0" smtClean="0">
                <a:latin typeface="Helvetica" panose="020B0604020202020204" pitchFamily="34" charset="0"/>
                <a:cs typeface="Helvetica" panose="020B0604020202020204" pitchFamily="34" charset="0"/>
                <a:sym typeface="Helvetica"/>
              </a:rPr>
              <a:t>a box of toys</a:t>
            </a:r>
          </a:p>
          <a:p>
            <a:pPr marL="548592" indent="-304322">
              <a:buSzPct val="100000"/>
              <a:buFont typeface="Helvetica"/>
              <a:buAutoNum type="alphaUcPeriod"/>
              <a:defRPr sz="1800"/>
            </a:pPr>
            <a:endParaRPr lang="en-US" sz="1600" dirty="0" smtClean="0">
              <a:latin typeface="Helvetica" panose="020B0604020202020204" pitchFamily="34" charset="0"/>
              <a:cs typeface="Helvetica" panose="020B0604020202020204" pitchFamily="34" charset="0"/>
              <a:sym typeface="Helvetica"/>
            </a:endParaRPr>
          </a:p>
          <a:p>
            <a:pPr marL="548592" indent="-304322">
              <a:buSzPct val="100000"/>
              <a:buFont typeface="Helvetica"/>
              <a:buAutoNum type="alphaUcPeriod"/>
              <a:defRPr sz="1800"/>
            </a:pPr>
            <a:r>
              <a:rPr lang="en-US" sz="1600" dirty="0" smtClean="0">
                <a:latin typeface="Helvetica" panose="020B0604020202020204" pitchFamily="34" charset="0"/>
                <a:cs typeface="Helvetica" panose="020B0604020202020204" pitchFamily="34" charset="0"/>
                <a:sym typeface="Helvetica"/>
              </a:rPr>
              <a:t>a bike and plastic pool</a:t>
            </a:r>
          </a:p>
          <a:p>
            <a:pPr marL="548592" indent="-304322">
              <a:buSzPct val="100000"/>
              <a:buFont typeface="Helvetica"/>
              <a:buAutoNum type="alphaUcPeriod"/>
              <a:defRPr sz="1800"/>
            </a:pPr>
            <a:endParaRPr lang="en-US" sz="1600" dirty="0" smtClean="0">
              <a:solidFill>
                <a:srgbClr val="FF0000"/>
              </a:solidFill>
              <a:latin typeface="Helvetica" panose="020B0604020202020204" pitchFamily="34" charset="0"/>
              <a:cs typeface="Helvetica" panose="020B0604020202020204" pitchFamily="34" charset="0"/>
              <a:sym typeface="Helvetica"/>
            </a:endParaRPr>
          </a:p>
          <a:p>
            <a:pPr marL="548592" indent="-304322">
              <a:buSzPct val="100000"/>
              <a:buFont typeface="Helvetica"/>
              <a:buAutoNum type="alphaUcPeriod"/>
              <a:defRPr sz="1800"/>
            </a:pPr>
            <a:endParaRPr sz="1600" dirty="0">
              <a:solidFill>
                <a:srgbClr val="FF0000"/>
              </a:solidFill>
              <a:latin typeface="Helvetica" panose="020B0604020202020204" pitchFamily="34" charset="0"/>
              <a:cs typeface="Helvetica" panose="020B0604020202020204" pitchFamily="34" charset="0"/>
              <a:sym typeface="Helvetica"/>
            </a:endParaRPr>
          </a:p>
        </p:txBody>
      </p:sp>
      <p:sp>
        <p:nvSpPr>
          <p:cNvPr id="78" name="Shape 78"/>
          <p:cNvSpPr/>
          <p:nvPr/>
        </p:nvSpPr>
        <p:spPr>
          <a:xfrm>
            <a:off x="644549" y="1828800"/>
            <a:ext cx="275106"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cap="flat">
            <a:solidFill>
              <a:srgbClr val="3A5E8A"/>
            </a:solidFill>
            <a:prstDash val="solid"/>
            <a:bevel/>
          </a:ln>
          <a:effectLst/>
        </p:spPr>
        <p:txBody>
          <a:bodyPr wrap="square" lIns="0" tIns="0" rIns="0" bIns="0" numCol="1" anchor="ctr">
            <a:noAutofit/>
          </a:bodyPr>
          <a:lstStyle/>
          <a:p>
            <a:pPr lvl="0" algn="ctr">
              <a:defRPr>
                <a:solidFill>
                  <a:srgbClr val="FFFFFF"/>
                </a:solidFill>
              </a:defRPr>
            </a:pPr>
            <a:endParaRPr dirty="0"/>
          </a:p>
        </p:txBody>
      </p:sp>
      <p:sp>
        <p:nvSpPr>
          <p:cNvPr id="79" name="Shape 79"/>
          <p:cNvSpPr/>
          <p:nvPr/>
        </p:nvSpPr>
        <p:spPr>
          <a:xfrm>
            <a:off x="639294" y="2347070"/>
            <a:ext cx="275106"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cap="flat">
            <a:solidFill>
              <a:srgbClr val="3A5E8A"/>
            </a:solidFill>
            <a:prstDash val="solid"/>
            <a:bevel/>
          </a:ln>
          <a:effectLst/>
        </p:spPr>
        <p:txBody>
          <a:bodyPr wrap="square" lIns="0" tIns="0" rIns="0" bIns="0" numCol="1" anchor="ctr">
            <a:noAutofit/>
          </a:bodyPr>
          <a:lstStyle/>
          <a:p>
            <a:pPr lvl="0" algn="ctr">
              <a:defRPr>
                <a:solidFill>
                  <a:srgbClr val="FFFFFF"/>
                </a:solidFill>
              </a:defRPr>
            </a:pPr>
            <a:endParaRPr dirty="0"/>
          </a:p>
        </p:txBody>
      </p:sp>
      <p:sp>
        <p:nvSpPr>
          <p:cNvPr id="80" name="Shape 80"/>
          <p:cNvSpPr/>
          <p:nvPr/>
        </p:nvSpPr>
        <p:spPr>
          <a:xfrm>
            <a:off x="644549" y="2819400"/>
            <a:ext cx="275106"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cap="flat">
            <a:solidFill>
              <a:srgbClr val="3A5E8A"/>
            </a:solidFill>
            <a:prstDash val="solid"/>
            <a:bevel/>
          </a:ln>
          <a:effectLst/>
        </p:spPr>
        <p:txBody>
          <a:bodyPr wrap="square" lIns="0" tIns="0" rIns="0" bIns="0" numCol="1" anchor="ctr">
            <a:noAutofit/>
          </a:bodyPr>
          <a:lstStyle/>
          <a:p>
            <a:pPr lvl="0" algn="ctr">
              <a:defRPr>
                <a:solidFill>
                  <a:srgbClr val="FFFFFF"/>
                </a:solidFill>
              </a:defRPr>
            </a:pPr>
            <a:endParaRPr dirty="0"/>
          </a:p>
        </p:txBody>
      </p:sp>
      <p:sp>
        <p:nvSpPr>
          <p:cNvPr id="81" name="Shape 81"/>
          <p:cNvSpPr/>
          <p:nvPr/>
        </p:nvSpPr>
        <p:spPr>
          <a:xfrm>
            <a:off x="644549" y="3350546"/>
            <a:ext cx="275106"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cap="flat">
            <a:solidFill>
              <a:srgbClr val="3A5E8A"/>
            </a:solidFill>
            <a:prstDash val="solid"/>
            <a:bevel/>
          </a:ln>
          <a:effectLst/>
        </p:spPr>
        <p:txBody>
          <a:bodyPr wrap="square" lIns="0" tIns="0" rIns="0" bIns="0" numCol="1" anchor="ctr">
            <a:noAutofit/>
          </a:bodyPr>
          <a:lstStyle/>
          <a:p>
            <a:pPr lvl="0" algn="ctr">
              <a:defRPr>
                <a:solidFill>
                  <a:srgbClr val="FFFFFF"/>
                </a:solidFill>
              </a:defRPr>
            </a:pPr>
            <a:endParaRPr dirty="0"/>
          </a:p>
        </p:txBody>
      </p:sp>
      <p:sp>
        <p:nvSpPr>
          <p:cNvPr id="17" name="Shape 87"/>
          <p:cNvSpPr/>
          <p:nvPr/>
        </p:nvSpPr>
        <p:spPr>
          <a:xfrm>
            <a:off x="745258" y="5096009"/>
            <a:ext cx="6622330" cy="2811311"/>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wrap="square" lIns="50941" tIns="50941" rIns="50941" bIns="50941">
            <a:spAutoFit/>
          </a:bodyPr>
          <a:lstStyle/>
          <a:p>
            <a:pPr marL="401638" lvl="0" indent="-401638">
              <a:buAutoNum type="arabicPeriod" startAt="2"/>
              <a:defRPr sz="1800"/>
            </a:pPr>
            <a:r>
              <a:rPr lang="en-US" sz="1600" b="1" dirty="0" smtClean="0">
                <a:latin typeface="Helvetica" panose="020B0604020202020204" pitchFamily="34" charset="0"/>
                <a:cs typeface="Helvetica" panose="020B0604020202020204" pitchFamily="34" charset="0"/>
                <a:sym typeface="Helvetica"/>
              </a:rPr>
              <a:t>In the poem </a:t>
            </a:r>
            <a:r>
              <a:rPr lang="en-US" sz="1600" b="1" i="1" u="sng" dirty="0" smtClean="0">
                <a:latin typeface="Helvetica" panose="020B0604020202020204" pitchFamily="34" charset="0"/>
                <a:cs typeface="Helvetica" panose="020B0604020202020204" pitchFamily="34" charset="0"/>
                <a:sym typeface="Helvetica"/>
              </a:rPr>
              <a:t>Skating</a:t>
            </a:r>
            <a:r>
              <a:rPr lang="en-US" sz="1600" b="1" dirty="0" smtClean="0">
                <a:latin typeface="Helvetica" panose="020B0604020202020204" pitchFamily="34" charset="0"/>
                <a:cs typeface="Helvetica" panose="020B0604020202020204" pitchFamily="34" charset="0"/>
                <a:sym typeface="Helvetica"/>
              </a:rPr>
              <a:t>, what causes the character to frown?</a:t>
            </a:r>
            <a:endParaRPr lang="en-US" sz="1600" b="1" dirty="0" smtClean="0">
              <a:solidFill>
                <a:srgbClr val="FF0000"/>
              </a:solidFill>
              <a:latin typeface="Helvetica" panose="020B0604020202020204" pitchFamily="34" charset="0"/>
              <a:cs typeface="Helvetica" panose="020B0604020202020204" pitchFamily="34" charset="0"/>
              <a:sym typeface="Helvetica"/>
            </a:endParaRPr>
          </a:p>
          <a:p>
            <a:pPr marL="401638" lvl="0" indent="-401638">
              <a:buAutoNum type="arabicPeriod" startAt="2"/>
              <a:defRPr sz="1800"/>
            </a:pPr>
            <a:endParaRPr sz="1600" dirty="0" smtClean="0">
              <a:solidFill>
                <a:srgbClr val="FF0000"/>
              </a:solidFill>
              <a:latin typeface="Helvetica" panose="020B0604020202020204" pitchFamily="34" charset="0"/>
              <a:cs typeface="Helvetica" panose="020B0604020202020204" pitchFamily="34" charset="0"/>
              <a:sym typeface="Helvetica"/>
            </a:endParaRPr>
          </a:p>
          <a:p>
            <a:pPr marL="911650" indent="-304322">
              <a:buSzPct val="100000"/>
              <a:buFont typeface="Helvetica"/>
              <a:buAutoNum type="alphaUcPeriod"/>
              <a:defRPr sz="1800"/>
            </a:pPr>
            <a:r>
              <a:rPr lang="en-US" sz="1600" dirty="0" smtClean="0">
                <a:latin typeface="Helvetica" panose="020B0604020202020204" pitchFamily="34" charset="0"/>
                <a:cs typeface="Helvetica" panose="020B0604020202020204" pitchFamily="34" charset="0"/>
                <a:sym typeface="Helvetica"/>
              </a:rPr>
              <a:t>skating fast</a:t>
            </a:r>
          </a:p>
          <a:p>
            <a:pPr marL="911650" indent="-304322">
              <a:buSzPct val="100000"/>
              <a:buFont typeface="Helvetica"/>
              <a:buAutoNum type="alphaUcPeriod"/>
              <a:defRPr sz="1800"/>
            </a:pPr>
            <a:endParaRPr lang="en-US" sz="1600" dirty="0" smtClean="0">
              <a:latin typeface="Helvetica" panose="020B0604020202020204" pitchFamily="34" charset="0"/>
              <a:cs typeface="Helvetica" panose="020B0604020202020204" pitchFamily="34" charset="0"/>
              <a:sym typeface="Helvetica"/>
            </a:endParaRPr>
          </a:p>
          <a:p>
            <a:pPr marL="911650" indent="-304322">
              <a:buSzPct val="100000"/>
              <a:buFont typeface="Helvetica"/>
              <a:buAutoNum type="alphaUcPeriod"/>
              <a:defRPr sz="1800"/>
            </a:pPr>
            <a:r>
              <a:rPr lang="en-US" sz="1600" dirty="0" smtClean="0">
                <a:latin typeface="Helvetica" panose="020B0604020202020204" pitchFamily="34" charset="0"/>
                <a:cs typeface="Helvetica" panose="020B0604020202020204" pitchFamily="34" charset="0"/>
                <a:sym typeface="Helvetica"/>
              </a:rPr>
              <a:t>skating slowly</a:t>
            </a:r>
          </a:p>
          <a:p>
            <a:pPr marL="911650" indent="-304322">
              <a:buSzPct val="100000"/>
              <a:buFont typeface="Helvetica"/>
              <a:buAutoNum type="alphaUcPeriod"/>
              <a:defRPr sz="1800"/>
            </a:pPr>
            <a:endParaRPr lang="en-US" sz="1600" dirty="0" smtClean="0">
              <a:latin typeface="Helvetica" panose="020B0604020202020204" pitchFamily="34" charset="0"/>
              <a:cs typeface="Helvetica" panose="020B0604020202020204" pitchFamily="34" charset="0"/>
              <a:sym typeface="Helvetica"/>
            </a:endParaRPr>
          </a:p>
          <a:p>
            <a:pPr marL="911650" indent="-304322">
              <a:buSzPct val="100000"/>
              <a:buFont typeface="Helvetica"/>
              <a:buAutoNum type="alphaUcPeriod"/>
              <a:defRPr sz="1800"/>
            </a:pPr>
            <a:r>
              <a:rPr lang="en-US" sz="1600" dirty="0" smtClean="0">
                <a:latin typeface="Helvetica" panose="020B0604020202020204" pitchFamily="34" charset="0"/>
                <a:cs typeface="Helvetica" panose="020B0604020202020204" pitchFamily="34" charset="0"/>
                <a:sym typeface="Helvetica"/>
              </a:rPr>
              <a:t>reading with the skates on</a:t>
            </a:r>
          </a:p>
          <a:p>
            <a:pPr marL="911650" indent="-304322">
              <a:buSzPct val="100000"/>
              <a:buFont typeface="Helvetica"/>
              <a:buAutoNum type="alphaUcPeriod"/>
              <a:defRPr sz="1800"/>
            </a:pPr>
            <a:endParaRPr lang="en-US" sz="1600" dirty="0" smtClean="0">
              <a:latin typeface="Helvetica" panose="020B0604020202020204" pitchFamily="34" charset="0"/>
              <a:cs typeface="Helvetica" panose="020B0604020202020204" pitchFamily="34" charset="0"/>
              <a:sym typeface="Helvetica"/>
            </a:endParaRPr>
          </a:p>
          <a:p>
            <a:pPr marL="911650" indent="-304322">
              <a:buSzPct val="100000"/>
              <a:buFont typeface="Helvetica"/>
              <a:buAutoNum type="alphaUcPeriod"/>
              <a:defRPr sz="1800"/>
            </a:pPr>
            <a:r>
              <a:rPr lang="en-US" sz="1600" dirty="0" smtClean="0">
                <a:latin typeface="Helvetica" panose="020B0604020202020204" pitchFamily="34" charset="0"/>
                <a:cs typeface="Helvetica" panose="020B0604020202020204" pitchFamily="34" charset="0"/>
                <a:sym typeface="Helvetica"/>
              </a:rPr>
              <a:t>sliding through the air</a:t>
            </a:r>
          </a:p>
          <a:p>
            <a:pPr marL="911650" indent="-304322">
              <a:buSzPct val="100000"/>
              <a:buFont typeface="Helvetica"/>
              <a:buAutoNum type="alphaUcPeriod"/>
              <a:defRPr sz="1800"/>
            </a:pPr>
            <a:endParaRPr lang="en-US" sz="1600" dirty="0">
              <a:latin typeface="Helvetica" panose="020B0604020202020204" pitchFamily="34" charset="0"/>
              <a:cs typeface="Helvetica" panose="020B0604020202020204" pitchFamily="34" charset="0"/>
              <a:sym typeface="Helvetica"/>
            </a:endParaRPr>
          </a:p>
          <a:p>
            <a:pPr marL="911650" indent="-304322">
              <a:buSzPct val="100000"/>
              <a:buFont typeface="Helvetica"/>
              <a:buAutoNum type="alphaUcPeriod"/>
              <a:defRPr sz="1800"/>
            </a:pPr>
            <a:endParaRPr sz="1600" dirty="0">
              <a:latin typeface="Helvetica" panose="020B0604020202020204" pitchFamily="34" charset="0"/>
              <a:cs typeface="Helvetica" panose="020B0604020202020204" pitchFamily="34" charset="0"/>
              <a:sym typeface="Helvetica"/>
            </a:endParaRPr>
          </a:p>
        </p:txBody>
      </p:sp>
      <p:sp>
        <p:nvSpPr>
          <p:cNvPr id="18" name="Shape 89"/>
          <p:cNvSpPr/>
          <p:nvPr/>
        </p:nvSpPr>
        <p:spPr>
          <a:xfrm>
            <a:off x="1020656" y="5660946"/>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sp>
        <p:nvSpPr>
          <p:cNvPr id="19" name="Shape 90"/>
          <p:cNvSpPr/>
          <p:nvPr/>
        </p:nvSpPr>
        <p:spPr>
          <a:xfrm>
            <a:off x="1020656" y="6154931"/>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0000"/>
                </a:solidFill>
              </a:defRPr>
            </a:pPr>
            <a:endParaRPr dirty="0"/>
          </a:p>
        </p:txBody>
      </p:sp>
      <p:sp>
        <p:nvSpPr>
          <p:cNvPr id="20" name="Shape 91"/>
          <p:cNvSpPr/>
          <p:nvPr/>
        </p:nvSpPr>
        <p:spPr>
          <a:xfrm>
            <a:off x="999634" y="6629400"/>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sp>
        <p:nvSpPr>
          <p:cNvPr id="21" name="Shape 92"/>
          <p:cNvSpPr/>
          <p:nvPr/>
        </p:nvSpPr>
        <p:spPr>
          <a:xfrm>
            <a:off x="1020655" y="7086600"/>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graphicFrame>
        <p:nvGraphicFramePr>
          <p:cNvPr id="2" name="Table 1"/>
          <p:cNvGraphicFramePr>
            <a:graphicFrameLocks noGrp="1"/>
          </p:cNvGraphicFramePr>
          <p:nvPr>
            <p:extLst>
              <p:ext uri="{D42A27DB-BD31-4B8C-83A1-F6EECF244321}">
                <p14:modId xmlns:p14="http://schemas.microsoft.com/office/powerpoint/2010/main" val="3489306185"/>
              </p:ext>
            </p:extLst>
          </p:nvPr>
        </p:nvGraphicFramePr>
        <p:xfrm>
          <a:off x="5791200" y="3880492"/>
          <a:ext cx="1371600" cy="487680"/>
        </p:xfrm>
        <a:graphic>
          <a:graphicData uri="http://schemas.openxmlformats.org/drawingml/2006/table">
            <a:tbl>
              <a:tblPr firstRow="1" firstCol="1" bandRow="1"/>
              <a:tblGrid>
                <a:gridCol w="1371600"/>
              </a:tblGrid>
              <a:tr h="0">
                <a:tc>
                  <a:txBody>
                    <a:bodyPr/>
                    <a:lstStyle/>
                    <a:p>
                      <a:pPr marL="0" marR="0" algn="ctr">
                        <a:lnSpc>
                          <a:spcPct val="100000"/>
                        </a:lnSpc>
                        <a:spcBef>
                          <a:spcPts val="0"/>
                        </a:spcBef>
                        <a:spcAft>
                          <a:spcPts val="0"/>
                        </a:spcAft>
                      </a:pPr>
                      <a:r>
                        <a:rPr lang="en-US" sz="800" b="1" dirty="0" smtClean="0">
                          <a:solidFill>
                            <a:srgbClr val="000000"/>
                          </a:solidFill>
                          <a:effectLst/>
                          <a:latin typeface="Calibri"/>
                          <a:ea typeface="Times New Roman"/>
                          <a:cs typeface="Times New Roman"/>
                        </a:rPr>
                        <a:t>Toward RL.2.3  DOK </a:t>
                      </a:r>
                      <a:r>
                        <a:rPr lang="en-US" sz="800" b="1" dirty="0">
                          <a:solidFill>
                            <a:srgbClr val="000000"/>
                          </a:solidFill>
                          <a:effectLst/>
                          <a:latin typeface="Calibri"/>
                          <a:ea typeface="Times New Roman"/>
                          <a:cs typeface="Times New Roman"/>
                        </a:rPr>
                        <a:t>2 - Cl</a:t>
                      </a:r>
                      <a:endParaRPr lang="en-US" sz="800" dirty="0">
                        <a:effectLst/>
                        <a:latin typeface="Calibri"/>
                        <a:ea typeface="Calibri"/>
                        <a:cs typeface="Times New Roman"/>
                      </a:endParaRPr>
                    </a:p>
                  </a:txBody>
                  <a:tcPr marL="32138" marR="32138"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r>
              <a:tr h="335280">
                <a:tc>
                  <a:txBody>
                    <a:bodyPr/>
                    <a:lstStyle/>
                    <a:p>
                      <a:pPr marL="0" marR="0" algn="l">
                        <a:lnSpc>
                          <a:spcPct val="100000"/>
                        </a:lnSpc>
                        <a:spcBef>
                          <a:spcPts val="0"/>
                        </a:spcBef>
                        <a:spcAft>
                          <a:spcPts val="0"/>
                        </a:spcAft>
                      </a:pPr>
                      <a:r>
                        <a:rPr lang="en-US" sz="800" b="1" dirty="0">
                          <a:effectLst/>
                          <a:latin typeface="Calibri"/>
                          <a:ea typeface="Times New Roman"/>
                          <a:cs typeface="Times New Roman"/>
                        </a:rPr>
                        <a:t>Locate information in a text that describes a characters response</a:t>
                      </a:r>
                      <a:r>
                        <a:rPr lang="en-US" sz="800" b="1" dirty="0" smtClean="0">
                          <a:effectLst/>
                          <a:latin typeface="Calibri"/>
                          <a:ea typeface="Times New Roman"/>
                          <a:cs typeface="Times New Roman"/>
                        </a:rPr>
                        <a:t>.</a:t>
                      </a:r>
                    </a:p>
                  </a:txBody>
                  <a:tcPr marL="32138" marR="3213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1738979262"/>
              </p:ext>
            </p:extLst>
          </p:nvPr>
        </p:nvGraphicFramePr>
        <p:xfrm>
          <a:off x="5486400" y="8305800"/>
          <a:ext cx="1820862" cy="685800"/>
        </p:xfrm>
        <a:graphic>
          <a:graphicData uri="http://schemas.openxmlformats.org/drawingml/2006/table">
            <a:tbl>
              <a:tblPr firstRow="1" firstCol="1" bandRow="1"/>
              <a:tblGrid>
                <a:gridCol w="1820862"/>
              </a:tblGrid>
              <a:tr h="151484">
                <a:tc>
                  <a:txBody>
                    <a:bodyPr/>
                    <a:lstStyle/>
                    <a:p>
                      <a:pPr marL="0" marR="0" algn="ctr">
                        <a:lnSpc>
                          <a:spcPct val="100000"/>
                        </a:lnSpc>
                        <a:spcBef>
                          <a:spcPts val="0"/>
                        </a:spcBef>
                        <a:spcAft>
                          <a:spcPts val="0"/>
                        </a:spcAft>
                      </a:pPr>
                      <a:r>
                        <a:rPr lang="en-US" sz="800" b="1" dirty="0" smtClean="0">
                          <a:solidFill>
                            <a:srgbClr val="000000"/>
                          </a:solidFill>
                          <a:effectLst/>
                          <a:latin typeface="Calibri"/>
                          <a:ea typeface="Times New Roman"/>
                          <a:cs typeface="Times New Roman"/>
                        </a:rPr>
                        <a:t>Toward RL..2.3  DOK </a:t>
                      </a:r>
                      <a:r>
                        <a:rPr lang="en-US" sz="800" b="1" dirty="0">
                          <a:solidFill>
                            <a:srgbClr val="000000"/>
                          </a:solidFill>
                          <a:effectLst/>
                          <a:latin typeface="Calibri"/>
                          <a:ea typeface="Times New Roman"/>
                          <a:cs typeface="Times New Roman"/>
                        </a:rPr>
                        <a:t>3 - Cv</a:t>
                      </a:r>
                      <a:endParaRPr lang="en-US" sz="800" dirty="0">
                        <a:effectLst/>
                        <a:latin typeface="Calibri"/>
                        <a:ea typeface="Calibri"/>
                        <a:cs typeface="Times New Roman"/>
                      </a:endParaRPr>
                    </a:p>
                  </a:txBody>
                  <a:tcPr marL="32138" marR="32138"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6E3BC"/>
                    </a:solidFill>
                  </a:tcPr>
                </a:tc>
              </a:tr>
              <a:tr h="534316">
                <a:tc>
                  <a:txBody>
                    <a:bodyPr/>
                    <a:lstStyle/>
                    <a:p>
                      <a:pPr marL="0" marR="0" algn="l">
                        <a:lnSpc>
                          <a:spcPct val="100000"/>
                        </a:lnSpc>
                        <a:spcBef>
                          <a:spcPts val="0"/>
                        </a:spcBef>
                        <a:spcAft>
                          <a:spcPts val="0"/>
                        </a:spcAft>
                      </a:pPr>
                      <a:r>
                        <a:rPr lang="en-US" sz="800" b="1" dirty="0">
                          <a:effectLst/>
                          <a:latin typeface="Calibri"/>
                          <a:ea typeface="Calibri"/>
                          <a:cs typeface="Times New Roman"/>
                        </a:rPr>
                        <a:t>Infers how a character might respond to an event or challenge based on prior knowledge of a character’s behaviors or </a:t>
                      </a:r>
                      <a:r>
                        <a:rPr lang="en-US" sz="800" b="1" smtClean="0">
                          <a:effectLst/>
                          <a:latin typeface="Calibri"/>
                          <a:ea typeface="Calibri"/>
                          <a:cs typeface="Times New Roman"/>
                        </a:rPr>
                        <a:t>actions.</a:t>
                      </a:r>
                      <a:endParaRPr lang="en-US" sz="800" b="1" dirty="0" smtClean="0">
                        <a:effectLst/>
                        <a:latin typeface="Calibri"/>
                        <a:ea typeface="Calibri"/>
                        <a:cs typeface="Times New Roman"/>
                      </a:endParaRPr>
                    </a:p>
                  </a:txBody>
                  <a:tcPr marL="32138" marR="3213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3781920537"/>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Shape 118"/>
          <p:cNvSpPr>
            <a:spLocks noGrp="1"/>
          </p:cNvSpPr>
          <p:nvPr>
            <p:ph type="sldNum" sz="quarter" idx="4294967295"/>
          </p:nvPr>
        </p:nvSpPr>
        <p:spPr>
          <a:xfrm>
            <a:off x="6557963" y="9372466"/>
            <a:ext cx="842011" cy="300837"/>
          </a:xfrm>
          <a:prstGeom prst="rect">
            <a:avLst/>
          </a:prstGeom>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normAutofit/>
          </a:bodyPr>
          <a:lstStyle/>
          <a:p>
            <a:pPr lvl="0">
              <a:defRPr sz="1800">
                <a:solidFill>
                  <a:srgbClr val="000000"/>
                </a:solidFill>
              </a:defRPr>
            </a:pPr>
            <a:fld id="{86CB4B4D-7CA3-9044-876B-883B54F8677D}" type="slidenum">
              <a:rPr>
                <a:solidFill>
                  <a:srgbClr val="888888"/>
                </a:solidFill>
              </a:rPr>
              <a:pPr lvl="0">
                <a:defRPr sz="1800">
                  <a:solidFill>
                    <a:srgbClr val="000000"/>
                  </a:solidFill>
                </a:defRPr>
              </a:pPr>
              <a:t>26</a:t>
            </a:fld>
            <a:endParaRPr dirty="0">
              <a:solidFill>
                <a:srgbClr val="888888"/>
              </a:solidFill>
            </a:endParaRPr>
          </a:p>
        </p:txBody>
      </p:sp>
      <p:sp>
        <p:nvSpPr>
          <p:cNvPr id="119" name="Shape 119"/>
          <p:cNvSpPr/>
          <p:nvPr/>
        </p:nvSpPr>
        <p:spPr>
          <a:xfrm>
            <a:off x="410116" y="4789714"/>
            <a:ext cx="6714587" cy="0"/>
          </a:xfrm>
          <a:prstGeom prst="line">
            <a:avLst/>
          </a:prstGeom>
          <a:ln w="3175">
            <a:solidFill>
              <a:srgbClr val="4A7EBB"/>
            </a:solidFill>
            <a:prstDash val="lgDashDotDot"/>
          </a:ln>
        </p:spPr>
        <p:txBody>
          <a:bodyPr lIns="0" tIns="0" rIns="0" bIns="0"/>
          <a:lstStyle/>
          <a:p>
            <a:pPr defTabSz="481889">
              <a:defRPr sz="1200">
                <a:latin typeface="+mn-lt"/>
                <a:ea typeface="+mn-ea"/>
                <a:cs typeface="+mn-cs"/>
                <a:sym typeface="Helvetica"/>
              </a:defRPr>
            </a:pPr>
            <a:endParaRPr dirty="0"/>
          </a:p>
        </p:txBody>
      </p:sp>
      <p:sp>
        <p:nvSpPr>
          <p:cNvPr id="120" name="Shape 120"/>
          <p:cNvSpPr/>
          <p:nvPr/>
        </p:nvSpPr>
        <p:spPr>
          <a:xfrm>
            <a:off x="516732" y="5275087"/>
            <a:ext cx="6493668" cy="3057532"/>
          </a:xfrm>
          <a:prstGeom prst="rect">
            <a:avLst/>
          </a:prstGeom>
          <a:noFill/>
          <a:ln w="12700" cap="flat">
            <a:noFill/>
            <a:miter lim="400000"/>
          </a:ln>
          <a:effectLst/>
          <a:extLst>
            <a:ext uri="{C572A759-6A51-4108-AA02-DFA0A04FC94B}">
              <ma14:wrappingTextBoxFlag xmlns:mc="http://schemas.openxmlformats.org/markup-compatibility/2006" xmlns:mv="urn:schemas-microsoft-com:mac:vml" xmlns:ma14="http://schemas.microsoft.com/office/mac/drawingml/2011/main" xmlns="" val="1"/>
            </a:ext>
          </a:extLst>
        </p:spPr>
        <p:txBody>
          <a:bodyPr wrap="square" lIns="50941" tIns="50941" rIns="50941" bIns="50941" numCol="1" anchor="t">
            <a:spAutoFit/>
          </a:bodyPr>
          <a:lstStyle/>
          <a:p>
            <a:pPr marL="342900" indent="-342900">
              <a:buAutoNum type="arabicPeriod" startAt="4"/>
              <a:defRPr sz="1800"/>
            </a:pPr>
            <a:r>
              <a:rPr lang="en-US" sz="1600" b="1" dirty="0" smtClean="0">
                <a:latin typeface="Helvetica" panose="020B0604020202020204" pitchFamily="34" charset="0"/>
                <a:cs typeface="Helvetica" panose="020B0604020202020204" pitchFamily="34" charset="0"/>
                <a:sym typeface="Helvetica"/>
              </a:rPr>
              <a:t>In </a:t>
            </a:r>
            <a:r>
              <a:rPr lang="en-US" sz="1600" b="1" i="1" u="sng" dirty="0" smtClean="0">
                <a:latin typeface="Helvetica" panose="020B0604020202020204" pitchFamily="34" charset="0"/>
                <a:cs typeface="Helvetica" panose="020B0604020202020204" pitchFamily="34" charset="0"/>
                <a:sym typeface="Helvetica"/>
              </a:rPr>
              <a:t>Lucy’s Skates</a:t>
            </a:r>
            <a:r>
              <a:rPr lang="en-US" sz="1600" b="1" dirty="0" smtClean="0">
                <a:latin typeface="Helvetica" panose="020B0604020202020204" pitchFamily="34" charset="0"/>
                <a:cs typeface="Helvetica" panose="020B0604020202020204" pitchFamily="34" charset="0"/>
                <a:sym typeface="Helvetica"/>
              </a:rPr>
              <a:t>, from whose point of view is the story told?</a:t>
            </a:r>
          </a:p>
          <a:p>
            <a:pPr marL="342900" indent="-342900">
              <a:buAutoNum type="arabicPeriod" startAt="4"/>
              <a:defRPr sz="1800"/>
            </a:pPr>
            <a:endParaRPr lang="en-US" sz="1600" b="1" dirty="0" smtClean="0">
              <a:solidFill>
                <a:srgbClr val="FF0000"/>
              </a:solidFill>
              <a:latin typeface="Helvetica" panose="020B0604020202020204" pitchFamily="34" charset="0"/>
              <a:cs typeface="Helvetica" panose="020B0604020202020204" pitchFamily="34" charset="0"/>
              <a:sym typeface="Helvetica"/>
            </a:endParaRPr>
          </a:p>
          <a:p>
            <a:pPr marL="342900" indent="-342900">
              <a:buAutoNum type="arabicPeriod" startAt="4"/>
              <a:defRPr sz="1800"/>
            </a:pPr>
            <a:endParaRPr sz="1600" dirty="0" smtClean="0">
              <a:solidFill>
                <a:srgbClr val="FF0000"/>
              </a:solidFill>
              <a:latin typeface="Helvetica" panose="020B0604020202020204" pitchFamily="34" charset="0"/>
              <a:cs typeface="Helvetica" panose="020B0604020202020204" pitchFamily="34" charset="0"/>
              <a:sym typeface="Helvetica"/>
            </a:endParaRPr>
          </a:p>
          <a:p>
            <a:pPr marL="782823" indent="-304322">
              <a:buSzPct val="100000"/>
              <a:buFont typeface="Helvetica"/>
              <a:buAutoNum type="alphaUcPeriod"/>
              <a:defRPr sz="1800"/>
            </a:pPr>
            <a:r>
              <a:rPr lang="en-US" sz="1600" dirty="0" smtClean="0">
                <a:latin typeface="Helvetica" panose="020B0604020202020204" pitchFamily="34" charset="0"/>
                <a:cs typeface="Helvetica" panose="020B0604020202020204" pitchFamily="34" charset="0"/>
                <a:sym typeface="Helvetica"/>
              </a:rPr>
              <a:t>The point of view of the narrator</a:t>
            </a:r>
          </a:p>
          <a:p>
            <a:pPr marL="782823" indent="-304322">
              <a:buSzPct val="100000"/>
              <a:buFont typeface="Helvetica"/>
              <a:buAutoNum type="alphaUcPeriod"/>
              <a:defRPr sz="1800"/>
            </a:pPr>
            <a:endParaRPr lang="en-US" sz="1600" dirty="0" smtClean="0">
              <a:latin typeface="Helvetica" panose="020B0604020202020204" pitchFamily="34" charset="0"/>
              <a:cs typeface="Helvetica" panose="020B0604020202020204" pitchFamily="34" charset="0"/>
              <a:sym typeface="Helvetica"/>
            </a:endParaRPr>
          </a:p>
          <a:p>
            <a:pPr marL="782823" indent="-304322">
              <a:buSzPct val="100000"/>
              <a:buFont typeface="Helvetica"/>
              <a:buAutoNum type="alphaUcPeriod"/>
              <a:defRPr sz="1800"/>
            </a:pPr>
            <a:r>
              <a:rPr lang="en-US" sz="1600" dirty="0" smtClean="0">
                <a:latin typeface="Helvetica" panose="020B0604020202020204" pitchFamily="34" charset="0"/>
                <a:cs typeface="Helvetica" panose="020B0604020202020204" pitchFamily="34" charset="0"/>
                <a:sym typeface="Helvetica"/>
              </a:rPr>
              <a:t>The point of view of Lucy</a:t>
            </a:r>
          </a:p>
          <a:p>
            <a:pPr marL="782823" indent="-304322">
              <a:buSzPct val="100000"/>
              <a:buFont typeface="Helvetica"/>
              <a:buAutoNum type="alphaUcPeriod"/>
              <a:defRPr sz="1800"/>
            </a:pPr>
            <a:endParaRPr lang="en-US" sz="1600" dirty="0" smtClean="0">
              <a:latin typeface="Helvetica" panose="020B0604020202020204" pitchFamily="34" charset="0"/>
              <a:cs typeface="Helvetica" panose="020B0604020202020204" pitchFamily="34" charset="0"/>
              <a:sym typeface="Helvetica"/>
            </a:endParaRPr>
          </a:p>
          <a:p>
            <a:pPr marL="782823" indent="-304322">
              <a:buSzPct val="100000"/>
              <a:buFont typeface="Helvetica"/>
              <a:buAutoNum type="alphaUcPeriod"/>
              <a:defRPr sz="1800"/>
            </a:pPr>
            <a:r>
              <a:rPr lang="en-US" sz="1600" dirty="0" smtClean="0">
                <a:latin typeface="Helvetica" panose="020B0604020202020204" pitchFamily="34" charset="0"/>
                <a:cs typeface="Helvetica" panose="020B0604020202020204" pitchFamily="34" charset="0"/>
                <a:sym typeface="Helvetica"/>
              </a:rPr>
              <a:t>The point of view of her brother</a:t>
            </a:r>
          </a:p>
          <a:p>
            <a:pPr marL="782823" indent="-304322">
              <a:buSzPct val="100000"/>
              <a:buFont typeface="Helvetica"/>
              <a:buAutoNum type="alphaUcPeriod"/>
              <a:defRPr sz="1800"/>
            </a:pPr>
            <a:endParaRPr lang="en-US" sz="1600" dirty="0" smtClean="0">
              <a:latin typeface="Helvetica" panose="020B0604020202020204" pitchFamily="34" charset="0"/>
              <a:cs typeface="Helvetica" panose="020B0604020202020204" pitchFamily="34" charset="0"/>
              <a:sym typeface="Helvetica"/>
            </a:endParaRPr>
          </a:p>
          <a:p>
            <a:pPr marL="782823" indent="-304322">
              <a:buSzPct val="100000"/>
              <a:buFont typeface="Helvetica"/>
              <a:buAutoNum type="alphaUcPeriod"/>
              <a:defRPr sz="1800"/>
            </a:pPr>
            <a:r>
              <a:rPr lang="en-US" sz="1600" dirty="0" smtClean="0">
                <a:latin typeface="Helvetica" panose="020B0604020202020204" pitchFamily="34" charset="0"/>
                <a:cs typeface="Helvetica" panose="020B0604020202020204" pitchFamily="34" charset="0"/>
                <a:sym typeface="Helvetica"/>
              </a:rPr>
              <a:t>The point of view of her new neighbor</a:t>
            </a:r>
          </a:p>
          <a:p>
            <a:pPr marL="782823" indent="-304322">
              <a:buSzPct val="100000"/>
              <a:buFont typeface="Helvetica"/>
              <a:buAutoNum type="alphaUcPeriod"/>
              <a:defRPr sz="1800"/>
            </a:pPr>
            <a:endParaRPr lang="en-US" sz="1600" dirty="0" smtClean="0">
              <a:solidFill>
                <a:srgbClr val="FF0000"/>
              </a:solidFill>
              <a:latin typeface="Helvetica" panose="020B0604020202020204" pitchFamily="34" charset="0"/>
              <a:cs typeface="Helvetica" panose="020B0604020202020204" pitchFamily="34" charset="0"/>
              <a:sym typeface="Helvetica"/>
            </a:endParaRPr>
          </a:p>
          <a:p>
            <a:pPr marL="782823" indent="-304322">
              <a:buSzPct val="100000"/>
              <a:defRPr sz="1800"/>
            </a:pPr>
            <a:endParaRPr lang="en-US" sz="1600" dirty="0" smtClean="0">
              <a:latin typeface="Helvetica" panose="020B0604020202020204" pitchFamily="34" charset="0"/>
              <a:cs typeface="Helvetica" panose="020B0604020202020204" pitchFamily="34" charset="0"/>
              <a:sym typeface="Helvetica"/>
            </a:endParaRPr>
          </a:p>
        </p:txBody>
      </p:sp>
      <p:sp>
        <p:nvSpPr>
          <p:cNvPr id="121" name="Shape 121"/>
          <p:cNvSpPr/>
          <p:nvPr/>
        </p:nvSpPr>
        <p:spPr>
          <a:xfrm>
            <a:off x="533400" y="6096000"/>
            <a:ext cx="281147"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cap="flat">
            <a:solidFill>
              <a:srgbClr val="3A5E8A"/>
            </a:solidFill>
            <a:prstDash val="solid"/>
            <a:bevel/>
          </a:ln>
          <a:effectLst/>
        </p:spPr>
        <p:txBody>
          <a:bodyPr wrap="square" lIns="0" tIns="0" rIns="0" bIns="0" numCol="1" anchor="ctr">
            <a:noAutofit/>
          </a:bodyPr>
          <a:lstStyle/>
          <a:p>
            <a:pPr lvl="0" algn="ctr">
              <a:defRPr>
                <a:solidFill>
                  <a:srgbClr val="FFFFFF"/>
                </a:solidFill>
              </a:defRPr>
            </a:pPr>
            <a:endParaRPr dirty="0">
              <a:latin typeface="Helvetica" panose="020B0604020202020204" pitchFamily="34" charset="0"/>
              <a:cs typeface="Helvetica" panose="020B0604020202020204" pitchFamily="34" charset="0"/>
            </a:endParaRPr>
          </a:p>
        </p:txBody>
      </p:sp>
      <p:sp>
        <p:nvSpPr>
          <p:cNvPr id="123" name="Shape 123"/>
          <p:cNvSpPr/>
          <p:nvPr/>
        </p:nvSpPr>
        <p:spPr>
          <a:xfrm>
            <a:off x="533400" y="7010400"/>
            <a:ext cx="281147"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cap="flat">
            <a:solidFill>
              <a:srgbClr val="3A5E8A"/>
            </a:solidFill>
            <a:prstDash val="solid"/>
            <a:bevel/>
          </a:ln>
          <a:effectLst/>
        </p:spPr>
        <p:txBody>
          <a:bodyPr wrap="square" lIns="0" tIns="0" rIns="0" bIns="0" numCol="1" anchor="ctr">
            <a:noAutofit/>
          </a:bodyPr>
          <a:lstStyle/>
          <a:p>
            <a:pPr lvl="0" algn="ctr">
              <a:defRPr>
                <a:solidFill>
                  <a:srgbClr val="FFFFFF"/>
                </a:solidFill>
              </a:defRPr>
            </a:pPr>
            <a:endParaRPr dirty="0">
              <a:latin typeface="Helvetica" panose="020B0604020202020204" pitchFamily="34" charset="0"/>
              <a:cs typeface="Helvetica" panose="020B0604020202020204" pitchFamily="34" charset="0"/>
            </a:endParaRPr>
          </a:p>
        </p:txBody>
      </p:sp>
      <p:sp>
        <p:nvSpPr>
          <p:cNvPr id="124" name="Shape 124"/>
          <p:cNvSpPr/>
          <p:nvPr/>
        </p:nvSpPr>
        <p:spPr>
          <a:xfrm>
            <a:off x="533400" y="6553200"/>
            <a:ext cx="281147"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cap="flat">
            <a:solidFill>
              <a:srgbClr val="3A5E8A"/>
            </a:solidFill>
            <a:prstDash val="solid"/>
            <a:bevel/>
          </a:ln>
          <a:effectLst/>
        </p:spPr>
        <p:txBody>
          <a:bodyPr wrap="square" lIns="0" tIns="0" rIns="0" bIns="0" numCol="1" anchor="ctr">
            <a:noAutofit/>
          </a:bodyPr>
          <a:lstStyle/>
          <a:p>
            <a:pPr lvl="0" algn="ctr">
              <a:defRPr>
                <a:solidFill>
                  <a:srgbClr val="FFFFFF"/>
                </a:solidFill>
              </a:defRPr>
            </a:pPr>
            <a:endParaRPr dirty="0">
              <a:latin typeface="Helvetica" panose="020B0604020202020204" pitchFamily="34" charset="0"/>
              <a:cs typeface="Helvetica" panose="020B0604020202020204" pitchFamily="34" charset="0"/>
            </a:endParaRPr>
          </a:p>
        </p:txBody>
      </p:sp>
      <p:sp>
        <p:nvSpPr>
          <p:cNvPr id="126" name="Shape 126"/>
          <p:cNvSpPr/>
          <p:nvPr/>
        </p:nvSpPr>
        <p:spPr>
          <a:xfrm>
            <a:off x="373330" y="1062794"/>
            <a:ext cx="6986586" cy="3303753"/>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wrap="square" lIns="50941" tIns="50941" rIns="50941" bIns="50941">
            <a:spAutoFit/>
          </a:bodyPr>
          <a:lstStyle/>
          <a:p>
            <a:pPr marL="342900" lvl="0" indent="-342900">
              <a:buAutoNum type="arabicPeriod" startAt="3"/>
              <a:defRPr sz="1800"/>
            </a:pPr>
            <a:r>
              <a:rPr lang="en-US" sz="1600" b="1" dirty="0" smtClean="0">
                <a:latin typeface="Helvetica" panose="020B0604020202020204" pitchFamily="34" charset="0"/>
                <a:cs typeface="Helvetica" panose="020B0604020202020204" pitchFamily="34" charset="0"/>
                <a:sym typeface="Helvetica"/>
              </a:rPr>
              <a:t>In the story </a:t>
            </a:r>
            <a:r>
              <a:rPr lang="en-US" sz="1600" b="1" i="1" u="sng" dirty="0" smtClean="0">
                <a:latin typeface="Helvetica" panose="020B0604020202020204" pitchFamily="34" charset="0"/>
                <a:cs typeface="Helvetica" panose="020B0604020202020204" pitchFamily="34" charset="0"/>
                <a:sym typeface="Helvetica"/>
              </a:rPr>
              <a:t>Lucy’s Skates</a:t>
            </a:r>
            <a:r>
              <a:rPr lang="en-US" sz="1600" b="1" dirty="0" smtClean="0">
                <a:latin typeface="Helvetica" panose="020B0604020202020204" pitchFamily="34" charset="0"/>
                <a:cs typeface="Helvetica" panose="020B0604020202020204" pitchFamily="34" charset="0"/>
                <a:sym typeface="Helvetica"/>
              </a:rPr>
              <a:t>, which </a:t>
            </a:r>
            <a:r>
              <a:rPr lang="en-US" sz="1600" b="1" u="sng" dirty="0" smtClean="0">
                <a:latin typeface="Helvetica" panose="020B0604020202020204" pitchFamily="34" charset="0"/>
                <a:cs typeface="Helvetica" panose="020B0604020202020204" pitchFamily="34" charset="0"/>
                <a:sym typeface="Helvetica"/>
              </a:rPr>
              <a:t>two</a:t>
            </a:r>
            <a:r>
              <a:rPr lang="en-US" sz="1600" b="1" dirty="0" smtClean="0">
                <a:latin typeface="Helvetica" panose="020B0604020202020204" pitchFamily="34" charset="0"/>
                <a:cs typeface="Helvetica" panose="020B0604020202020204" pitchFamily="34" charset="0"/>
                <a:sym typeface="Helvetica"/>
              </a:rPr>
              <a:t> sentences best explain why</a:t>
            </a:r>
          </a:p>
          <a:p>
            <a:pPr lvl="0">
              <a:defRPr sz="1800"/>
            </a:pPr>
            <a:r>
              <a:rPr lang="en-US" sz="1600" b="1" dirty="0" smtClean="0">
                <a:solidFill>
                  <a:srgbClr val="FF0000"/>
                </a:solidFill>
                <a:latin typeface="Helvetica" panose="020B0604020202020204" pitchFamily="34" charset="0"/>
                <a:cs typeface="Helvetica" panose="020B0604020202020204" pitchFamily="34" charset="0"/>
                <a:sym typeface="Helvetica"/>
              </a:rPr>
              <a:t>      </a:t>
            </a:r>
            <a:r>
              <a:rPr lang="en-US" sz="1600" b="1" dirty="0" smtClean="0">
                <a:latin typeface="Helvetica" panose="020B0604020202020204" pitchFamily="34" charset="0"/>
                <a:cs typeface="Helvetica" panose="020B0604020202020204" pitchFamily="34" charset="0"/>
                <a:sym typeface="Helvetica"/>
              </a:rPr>
              <a:t>Lucy hoped for a girl her age who could teach her to skate?</a:t>
            </a:r>
          </a:p>
          <a:p>
            <a:pPr lvl="0">
              <a:defRPr sz="1800"/>
            </a:pPr>
            <a:r>
              <a:rPr lang="en-US" sz="1600" b="1" i="1" dirty="0">
                <a:solidFill>
                  <a:srgbClr val="FF0000"/>
                </a:solidFill>
                <a:latin typeface="Helvetica" panose="020B0604020202020204" pitchFamily="34" charset="0"/>
                <a:cs typeface="Helvetica" panose="020B0604020202020204" pitchFamily="34" charset="0"/>
                <a:sym typeface="Helvetica"/>
              </a:rPr>
              <a:t> </a:t>
            </a:r>
            <a:r>
              <a:rPr lang="en-US" sz="1600" b="1" i="1" dirty="0" smtClean="0">
                <a:solidFill>
                  <a:srgbClr val="FF0000"/>
                </a:solidFill>
                <a:latin typeface="Helvetica" panose="020B0604020202020204" pitchFamily="34" charset="0"/>
                <a:cs typeface="Helvetica" panose="020B0604020202020204" pitchFamily="34" charset="0"/>
                <a:sym typeface="Helvetica"/>
              </a:rPr>
              <a:t>     </a:t>
            </a:r>
            <a:endParaRPr sz="1600" dirty="0" smtClean="0">
              <a:solidFill>
                <a:srgbClr val="FF0000"/>
              </a:solidFill>
              <a:latin typeface="Helvetica" panose="020B0604020202020204" pitchFamily="34" charset="0"/>
              <a:cs typeface="Helvetica" panose="020B0604020202020204" pitchFamily="34" charset="0"/>
              <a:sym typeface="Helvetica"/>
            </a:endParaRPr>
          </a:p>
          <a:p>
            <a:pPr marL="911650" indent="-304322">
              <a:buSzPct val="100000"/>
              <a:buFont typeface="Helvetica"/>
              <a:buAutoNum type="alphaUcPeriod"/>
              <a:defRPr sz="1800"/>
            </a:pPr>
            <a:r>
              <a:rPr lang="en-US" sz="1600" dirty="0" smtClean="0">
                <a:latin typeface="Helvetica" panose="020B0604020202020204" pitchFamily="34" charset="0"/>
                <a:cs typeface="Helvetica" panose="020B0604020202020204" pitchFamily="34" charset="0"/>
                <a:sym typeface="Helvetica"/>
              </a:rPr>
              <a:t>She was given a new pair of skates for her birthday.</a:t>
            </a:r>
          </a:p>
          <a:p>
            <a:pPr marL="911650" indent="-304322">
              <a:buSzPct val="100000"/>
              <a:buFont typeface="Helvetica"/>
              <a:buAutoNum type="alphaUcPeriod"/>
              <a:defRPr sz="1800"/>
            </a:pPr>
            <a:endParaRPr lang="en-US" sz="1600" dirty="0" smtClean="0">
              <a:latin typeface="Helvetica" panose="020B0604020202020204" pitchFamily="34" charset="0"/>
              <a:cs typeface="Helvetica" panose="020B0604020202020204" pitchFamily="34" charset="0"/>
              <a:sym typeface="Helvetica"/>
            </a:endParaRPr>
          </a:p>
          <a:p>
            <a:pPr marL="911650" indent="-304322">
              <a:buSzPct val="100000"/>
              <a:buFont typeface="Helvetica"/>
              <a:buAutoNum type="alphaUcPeriod"/>
              <a:defRPr sz="1800"/>
            </a:pPr>
            <a:r>
              <a:rPr lang="en-US" sz="1600" dirty="0" smtClean="0">
                <a:latin typeface="Helvetica" panose="020B0604020202020204" pitchFamily="34" charset="0"/>
                <a:cs typeface="Helvetica" panose="020B0604020202020204" pitchFamily="34" charset="0"/>
                <a:sym typeface="Helvetica"/>
              </a:rPr>
              <a:t>Lucy saw a big yellow truck pull up next to her house.</a:t>
            </a:r>
          </a:p>
          <a:p>
            <a:pPr marL="911650" indent="-304322">
              <a:buSzPct val="100000"/>
              <a:buFont typeface="Helvetica"/>
              <a:buAutoNum type="alphaUcPeriod"/>
              <a:defRPr sz="1800"/>
            </a:pPr>
            <a:endParaRPr lang="en-US" sz="1600" dirty="0" smtClean="0">
              <a:latin typeface="Helvetica" panose="020B0604020202020204" pitchFamily="34" charset="0"/>
              <a:cs typeface="Helvetica" panose="020B0604020202020204" pitchFamily="34" charset="0"/>
              <a:sym typeface="Helvetica"/>
            </a:endParaRPr>
          </a:p>
          <a:p>
            <a:pPr marL="911650" indent="-304322">
              <a:buSzPct val="100000"/>
              <a:buFont typeface="Helvetica"/>
              <a:buAutoNum type="alphaUcPeriod"/>
              <a:defRPr sz="1800"/>
            </a:pPr>
            <a:r>
              <a:rPr lang="en-US" sz="1600" dirty="0" smtClean="0">
                <a:latin typeface="Helvetica" panose="020B0604020202020204" pitchFamily="34" charset="0"/>
                <a:cs typeface="Helvetica" panose="020B0604020202020204" pitchFamily="34" charset="0"/>
                <a:sym typeface="Helvetica"/>
              </a:rPr>
              <a:t>A girl her age waved at her.</a:t>
            </a:r>
          </a:p>
          <a:p>
            <a:pPr marL="911650" indent="-304322">
              <a:buSzPct val="100000"/>
              <a:buFont typeface="Helvetica"/>
              <a:buAutoNum type="alphaUcPeriod"/>
              <a:defRPr sz="1800"/>
            </a:pPr>
            <a:endParaRPr lang="en-US" sz="1600" dirty="0" smtClean="0">
              <a:latin typeface="Helvetica" panose="020B0604020202020204" pitchFamily="34" charset="0"/>
              <a:cs typeface="Helvetica" panose="020B0604020202020204" pitchFamily="34" charset="0"/>
              <a:sym typeface="Helvetica"/>
            </a:endParaRPr>
          </a:p>
          <a:p>
            <a:pPr marL="911650" indent="-304322">
              <a:buSzPct val="100000"/>
              <a:buFont typeface="Helvetica"/>
              <a:buAutoNum type="alphaUcPeriod"/>
              <a:defRPr sz="1800"/>
            </a:pPr>
            <a:r>
              <a:rPr lang="en-US" sz="1600" dirty="0" smtClean="0">
                <a:latin typeface="Helvetica" panose="020B0604020202020204" pitchFamily="34" charset="0"/>
                <a:cs typeface="Helvetica" panose="020B0604020202020204" pitchFamily="34" charset="0"/>
                <a:sym typeface="Helvetica"/>
              </a:rPr>
              <a:t>No one in her family taught her how to skate.</a:t>
            </a:r>
          </a:p>
          <a:p>
            <a:pPr marL="911650" indent="-304322">
              <a:buSzPct val="100000"/>
              <a:buFont typeface="Helvetica"/>
              <a:buAutoNum type="alphaUcPeriod"/>
              <a:defRPr sz="1800"/>
            </a:pPr>
            <a:endParaRPr lang="en-US" sz="1600" dirty="0" smtClean="0">
              <a:solidFill>
                <a:srgbClr val="FF0000"/>
              </a:solidFill>
              <a:latin typeface="Helvetica" panose="020B0604020202020204" pitchFamily="34" charset="0"/>
              <a:cs typeface="Helvetica" panose="020B0604020202020204" pitchFamily="34" charset="0"/>
              <a:sym typeface="Helvetica"/>
            </a:endParaRPr>
          </a:p>
          <a:p>
            <a:pPr marL="911650" indent="-304322">
              <a:buSzPct val="100000"/>
              <a:buFont typeface="Helvetica"/>
              <a:buAutoNum type="alphaUcPeriod"/>
              <a:defRPr sz="1800"/>
            </a:pPr>
            <a:endParaRPr lang="en-US" sz="1600" dirty="0" smtClean="0">
              <a:latin typeface="Helvetica" panose="020B0604020202020204" pitchFamily="34" charset="0"/>
              <a:cs typeface="Helvetica" panose="020B0604020202020204" pitchFamily="34" charset="0"/>
              <a:sym typeface="Helvetica"/>
            </a:endParaRPr>
          </a:p>
          <a:p>
            <a:pPr marL="911650" indent="-304322">
              <a:buSzPct val="100000"/>
              <a:buFont typeface="Helvetica"/>
              <a:buAutoNum type="alphaUcPeriod"/>
              <a:defRPr sz="1800"/>
            </a:pPr>
            <a:endParaRPr sz="1600" dirty="0">
              <a:latin typeface="Helvetica" panose="020B0604020202020204" pitchFamily="34" charset="0"/>
              <a:cs typeface="Helvetica" panose="020B0604020202020204" pitchFamily="34" charset="0"/>
              <a:sym typeface="Helvetica"/>
            </a:endParaRPr>
          </a:p>
        </p:txBody>
      </p:sp>
      <p:sp>
        <p:nvSpPr>
          <p:cNvPr id="127" name="Shape 127"/>
          <p:cNvSpPr/>
          <p:nvPr/>
        </p:nvSpPr>
        <p:spPr>
          <a:xfrm>
            <a:off x="698758" y="2774355"/>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sp>
        <p:nvSpPr>
          <p:cNvPr id="128" name="Shape 128"/>
          <p:cNvSpPr/>
          <p:nvPr/>
        </p:nvSpPr>
        <p:spPr>
          <a:xfrm>
            <a:off x="696876" y="2294629"/>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sp>
        <p:nvSpPr>
          <p:cNvPr id="129" name="Shape 129"/>
          <p:cNvSpPr/>
          <p:nvPr/>
        </p:nvSpPr>
        <p:spPr>
          <a:xfrm>
            <a:off x="711175" y="3210844"/>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sp>
        <p:nvSpPr>
          <p:cNvPr id="130" name="Shape 130"/>
          <p:cNvSpPr/>
          <p:nvPr/>
        </p:nvSpPr>
        <p:spPr>
          <a:xfrm>
            <a:off x="711175" y="1908185"/>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graphicFrame>
        <p:nvGraphicFramePr>
          <p:cNvPr id="16" name="Table 15"/>
          <p:cNvGraphicFramePr>
            <a:graphicFrameLocks noGrp="1"/>
          </p:cNvGraphicFramePr>
          <p:nvPr>
            <p:extLst>
              <p:ext uri="{D42A27DB-BD31-4B8C-83A1-F6EECF244321}">
                <p14:modId xmlns:p14="http://schemas.microsoft.com/office/powerpoint/2010/main" val="4174454460"/>
              </p:ext>
            </p:extLst>
          </p:nvPr>
        </p:nvGraphicFramePr>
        <p:xfrm>
          <a:off x="5589745" y="3810000"/>
          <a:ext cx="1534958" cy="412224"/>
        </p:xfrm>
        <a:graphic>
          <a:graphicData uri="http://schemas.openxmlformats.org/drawingml/2006/table">
            <a:tbl>
              <a:tblPr firstRow="1" firstCol="1" bandRow="1"/>
              <a:tblGrid>
                <a:gridCol w="1534958"/>
              </a:tblGrid>
              <a:tr h="152400">
                <a:tc>
                  <a:txBody>
                    <a:bodyPr/>
                    <a:lstStyle/>
                    <a:p>
                      <a:pPr marL="0" marR="0" algn="ctr">
                        <a:lnSpc>
                          <a:spcPct val="100000"/>
                        </a:lnSpc>
                        <a:spcBef>
                          <a:spcPts val="0"/>
                        </a:spcBef>
                        <a:spcAft>
                          <a:spcPts val="0"/>
                        </a:spcAft>
                      </a:pPr>
                      <a:r>
                        <a:rPr lang="en-US" sz="800" b="1" dirty="0" smtClean="0">
                          <a:solidFill>
                            <a:srgbClr val="000000"/>
                          </a:solidFill>
                          <a:effectLst/>
                          <a:latin typeface="Calibri"/>
                          <a:ea typeface="Times New Roman"/>
                          <a:cs typeface="Times New Roman"/>
                        </a:rPr>
                        <a:t>Toward RL.2.6 DOK-2 Cj</a:t>
                      </a:r>
                      <a:endParaRPr lang="en-US" sz="800" dirty="0">
                        <a:effectLst/>
                        <a:latin typeface="Calibri"/>
                        <a:ea typeface="Calibri"/>
                        <a:cs typeface="Times New Roman"/>
                      </a:endParaRPr>
                    </a:p>
                  </a:txBody>
                  <a:tcPr marL="34376" marR="3437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6D9F1"/>
                    </a:solidFill>
                  </a:tcPr>
                </a:tc>
              </a:tr>
              <a:tr h="259824">
                <a:tc>
                  <a:txBody>
                    <a:bodyPr/>
                    <a:lstStyle/>
                    <a:p>
                      <a:pPr marL="0" marR="0" algn="l">
                        <a:lnSpc>
                          <a:spcPct val="100000"/>
                        </a:lnSpc>
                        <a:spcBef>
                          <a:spcPts val="0"/>
                        </a:spcBef>
                        <a:spcAft>
                          <a:spcPts val="0"/>
                        </a:spcAft>
                      </a:pPr>
                      <a:r>
                        <a:rPr lang="en-US" sz="800" b="1" dirty="0">
                          <a:effectLst/>
                          <a:latin typeface="Calibri"/>
                          <a:ea typeface="Times New Roman"/>
                          <a:cs typeface="Times New Roman"/>
                        </a:rPr>
                        <a:t>Infers what a character may think or feel based on textual evidence</a:t>
                      </a:r>
                      <a:r>
                        <a:rPr lang="en-US" sz="800" b="1" dirty="0" smtClean="0">
                          <a:effectLst/>
                          <a:latin typeface="Calibri"/>
                          <a:ea typeface="Times New Roman"/>
                          <a:cs typeface="Times New Roman"/>
                        </a:rPr>
                        <a:t>.</a:t>
                      </a:r>
                    </a:p>
                  </a:txBody>
                  <a:tcPr marL="34376" marR="343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2548148272"/>
              </p:ext>
            </p:extLst>
          </p:nvPr>
        </p:nvGraphicFramePr>
        <p:xfrm>
          <a:off x="5748341" y="8534400"/>
          <a:ext cx="1566859" cy="533400"/>
        </p:xfrm>
        <a:graphic>
          <a:graphicData uri="http://schemas.openxmlformats.org/drawingml/2006/table">
            <a:tbl>
              <a:tblPr firstRow="1" firstCol="1" bandRow="1"/>
              <a:tblGrid>
                <a:gridCol w="1566859"/>
              </a:tblGrid>
              <a:tr h="144026">
                <a:tc>
                  <a:txBody>
                    <a:bodyPr/>
                    <a:lstStyle/>
                    <a:p>
                      <a:pPr marL="0" marR="0" algn="ctr">
                        <a:lnSpc>
                          <a:spcPct val="100000"/>
                        </a:lnSpc>
                        <a:spcBef>
                          <a:spcPts val="0"/>
                        </a:spcBef>
                        <a:spcAft>
                          <a:spcPts val="0"/>
                        </a:spcAft>
                      </a:pPr>
                      <a:r>
                        <a:rPr lang="en-US" sz="800" b="1" dirty="0" smtClean="0">
                          <a:solidFill>
                            <a:srgbClr val="000000"/>
                          </a:solidFill>
                          <a:effectLst/>
                          <a:latin typeface="Calibri"/>
                          <a:ea typeface="Times New Roman"/>
                          <a:cs typeface="Times New Roman"/>
                        </a:rPr>
                        <a:t>Toward</a:t>
                      </a:r>
                      <a:r>
                        <a:rPr lang="en-US" sz="800" b="1" baseline="0" dirty="0" smtClean="0">
                          <a:solidFill>
                            <a:srgbClr val="000000"/>
                          </a:solidFill>
                          <a:effectLst/>
                          <a:latin typeface="Calibri"/>
                          <a:ea typeface="Times New Roman"/>
                          <a:cs typeface="Times New Roman"/>
                        </a:rPr>
                        <a:t> RL.2.6  </a:t>
                      </a:r>
                      <a:r>
                        <a:rPr lang="en-US" sz="800" b="1" dirty="0" smtClean="0">
                          <a:solidFill>
                            <a:srgbClr val="000000"/>
                          </a:solidFill>
                          <a:effectLst/>
                          <a:latin typeface="Calibri"/>
                          <a:ea typeface="Times New Roman"/>
                          <a:cs typeface="Times New Roman"/>
                        </a:rPr>
                        <a:t>DOK </a:t>
                      </a:r>
                      <a:r>
                        <a:rPr lang="en-US" sz="800" b="1" dirty="0">
                          <a:solidFill>
                            <a:srgbClr val="000000"/>
                          </a:solidFill>
                          <a:effectLst/>
                          <a:latin typeface="Calibri"/>
                          <a:ea typeface="Times New Roman"/>
                          <a:cs typeface="Times New Roman"/>
                        </a:rPr>
                        <a:t>2 - ANp</a:t>
                      </a:r>
                      <a:endParaRPr lang="en-US" sz="800" dirty="0">
                        <a:effectLst/>
                        <a:latin typeface="Calibri"/>
                        <a:ea typeface="Calibri"/>
                        <a:cs typeface="Times New Roman"/>
                      </a:endParaRPr>
                    </a:p>
                  </a:txBody>
                  <a:tcPr marL="34376" marR="3437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6D9F1"/>
                    </a:solidFill>
                  </a:tcPr>
                </a:tc>
              </a:tr>
              <a:tr h="389374">
                <a:tc>
                  <a:txBody>
                    <a:bodyPr/>
                    <a:lstStyle/>
                    <a:p>
                      <a:pPr marL="0" marR="0" algn="l">
                        <a:lnSpc>
                          <a:spcPct val="100000"/>
                        </a:lnSpc>
                        <a:spcBef>
                          <a:spcPts val="0"/>
                        </a:spcBef>
                        <a:spcAft>
                          <a:spcPts val="0"/>
                        </a:spcAft>
                      </a:pPr>
                      <a:r>
                        <a:rPr lang="en-US" sz="800" b="1" dirty="0">
                          <a:effectLst/>
                          <a:latin typeface="Calibri"/>
                          <a:ea typeface="Times New Roman"/>
                          <a:cs typeface="Times New Roman"/>
                        </a:rPr>
                        <a:t>Compare differences in points of view between characters in a new text</a:t>
                      </a:r>
                      <a:r>
                        <a:rPr lang="en-US" sz="800" b="1" dirty="0" smtClean="0">
                          <a:effectLst/>
                          <a:latin typeface="Calibri"/>
                          <a:ea typeface="Times New Roman"/>
                          <a:cs typeface="Times New Roman"/>
                        </a:rPr>
                        <a:t>.</a:t>
                      </a:r>
                    </a:p>
                  </a:txBody>
                  <a:tcPr marL="34376" marR="343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
        <p:nvSpPr>
          <p:cNvPr id="21" name="Shape 123"/>
          <p:cNvSpPr/>
          <p:nvPr/>
        </p:nvSpPr>
        <p:spPr>
          <a:xfrm>
            <a:off x="533400" y="7543800"/>
            <a:ext cx="281147"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cap="flat">
            <a:solidFill>
              <a:srgbClr val="3A5E8A"/>
            </a:solidFill>
            <a:prstDash val="solid"/>
            <a:bevel/>
          </a:ln>
          <a:effectLst/>
        </p:spPr>
        <p:txBody>
          <a:bodyPr wrap="square" lIns="0" tIns="0" rIns="0" bIns="0" numCol="1" anchor="ctr">
            <a:noAutofit/>
          </a:bodyPr>
          <a:lstStyle/>
          <a:p>
            <a:pPr lvl="0" algn="ctr">
              <a:defRPr>
                <a:solidFill>
                  <a:srgbClr val="FFFFFF"/>
                </a:solidFill>
              </a:defRPr>
            </a:pPr>
            <a:endParaRPr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069929687"/>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Shape 93"/>
          <p:cNvSpPr/>
          <p:nvPr/>
        </p:nvSpPr>
        <p:spPr>
          <a:xfrm>
            <a:off x="591271" y="992966"/>
            <a:ext cx="6571457" cy="2657422"/>
          </a:xfrm>
          <a:prstGeom prst="rect">
            <a:avLst/>
          </a:prstGeom>
          <a:noFill/>
          <a:ln w="12700" cap="flat">
            <a:noFill/>
            <a:miter lim="400000"/>
          </a:ln>
          <a:effectLst/>
          <a:extLst>
            <a:ext uri="{C572A759-6A51-4108-AA02-DFA0A04FC94B}">
              <ma14:wrappingTextBoxFlag xmlns:mc="http://schemas.openxmlformats.org/markup-compatibility/2006" xmlns:mv="urn:schemas-microsoft-com:mac:vml" xmlns:ma14="http://schemas.microsoft.com/office/mac/drawingml/2011/main" xmlns="" val="1"/>
            </a:ext>
          </a:extLst>
        </p:spPr>
        <p:txBody>
          <a:bodyPr wrap="square" lIns="50941" tIns="50941" rIns="50941" bIns="50941" numCol="1" anchor="t">
            <a:spAutoFit/>
          </a:bodyPr>
          <a:lstStyle/>
          <a:p>
            <a:pPr>
              <a:defRPr sz="1800"/>
            </a:pPr>
            <a:r>
              <a:rPr lang="en-US" sz="1800" b="1" dirty="0" smtClean="0">
                <a:latin typeface="Helvetica" panose="020B0604020202020204" pitchFamily="34" charset="0"/>
                <a:cs typeface="Helvetica" panose="020B0604020202020204" pitchFamily="34" charset="0"/>
                <a:sym typeface="Helvetica"/>
              </a:rPr>
              <a:t>5.  What is similar about the story and the poem?</a:t>
            </a:r>
            <a:endParaRPr lang="en-US" sz="1800" b="1" dirty="0" smtClean="0">
              <a:solidFill>
                <a:srgbClr val="FF0000"/>
              </a:solidFill>
              <a:latin typeface="Helvetica" panose="020B0604020202020204" pitchFamily="34" charset="0"/>
              <a:cs typeface="Helvetica" panose="020B0604020202020204" pitchFamily="34" charset="0"/>
              <a:sym typeface="Helvetica"/>
            </a:endParaRPr>
          </a:p>
          <a:p>
            <a:pPr lvl="0">
              <a:defRPr sz="1800"/>
            </a:pPr>
            <a:r>
              <a:rPr lang="en-US" sz="1100" b="1" i="1" dirty="0">
                <a:solidFill>
                  <a:srgbClr val="FF0000"/>
                </a:solidFill>
                <a:latin typeface="Helvetica" panose="020B0604020202020204" pitchFamily="34" charset="0"/>
                <a:cs typeface="Helvetica" panose="020B0604020202020204" pitchFamily="34" charset="0"/>
                <a:sym typeface="Helvetica"/>
              </a:rPr>
              <a:t>             </a:t>
            </a:r>
            <a:endParaRPr lang="en-US" sz="1100" b="1" i="1" dirty="0" smtClean="0">
              <a:solidFill>
                <a:srgbClr val="FF0000"/>
              </a:solidFill>
              <a:latin typeface="Helvetica" panose="020B0604020202020204" pitchFamily="34" charset="0"/>
              <a:cs typeface="Helvetica" panose="020B0604020202020204" pitchFamily="34" charset="0"/>
              <a:sym typeface="Helvetica"/>
            </a:endParaRPr>
          </a:p>
          <a:p>
            <a:pPr lvl="0">
              <a:defRPr sz="1800"/>
            </a:pPr>
            <a:endParaRPr dirty="0" smtClean="0">
              <a:solidFill>
                <a:srgbClr val="FF0000"/>
              </a:solidFill>
              <a:latin typeface="Helvetica" panose="020B0604020202020204" pitchFamily="34" charset="0"/>
              <a:cs typeface="Helvetica" panose="020B0604020202020204" pitchFamily="34" charset="0"/>
              <a:sym typeface="Helvetica"/>
            </a:endParaRPr>
          </a:p>
          <a:p>
            <a:pPr marL="782823" indent="-304322">
              <a:buSzPct val="100000"/>
              <a:buFont typeface="Helvetica"/>
              <a:buAutoNum type="alphaUcPeriod"/>
              <a:defRPr sz="1800"/>
            </a:pPr>
            <a:r>
              <a:rPr lang="en-US" sz="1700" dirty="0" smtClean="0">
                <a:latin typeface="Helvetica" panose="020B0604020202020204" pitchFamily="34" charset="0"/>
                <a:cs typeface="Helvetica" panose="020B0604020202020204" pitchFamily="34" charset="0"/>
                <a:sym typeface="Helvetica"/>
              </a:rPr>
              <a:t>They both have a brother as a character</a:t>
            </a:r>
          </a:p>
          <a:p>
            <a:pPr marL="782823" indent="-304322">
              <a:buSzPct val="100000"/>
              <a:buFont typeface="Helvetica"/>
              <a:buAutoNum type="alphaUcPeriod"/>
              <a:defRPr sz="1800"/>
            </a:pPr>
            <a:endParaRPr lang="en-US" sz="1700" dirty="0" smtClean="0">
              <a:latin typeface="Helvetica" panose="020B0604020202020204" pitchFamily="34" charset="0"/>
              <a:cs typeface="Helvetica" panose="020B0604020202020204" pitchFamily="34" charset="0"/>
              <a:sym typeface="Helvetica"/>
            </a:endParaRPr>
          </a:p>
          <a:p>
            <a:pPr marL="782823" indent="-304322">
              <a:buSzPct val="100000"/>
              <a:buFont typeface="Helvetica"/>
              <a:buAutoNum type="alphaUcPeriod"/>
              <a:defRPr sz="1800"/>
            </a:pPr>
            <a:r>
              <a:rPr lang="en-US" sz="1700" dirty="0" smtClean="0">
                <a:latin typeface="Helvetica" panose="020B0604020202020204" pitchFamily="34" charset="0"/>
                <a:cs typeface="Helvetica" panose="020B0604020202020204" pitchFamily="34" charset="0"/>
                <a:sym typeface="Helvetica"/>
              </a:rPr>
              <a:t>They both take place in a park</a:t>
            </a:r>
          </a:p>
          <a:p>
            <a:pPr marL="782823" indent="-304322">
              <a:buSzPct val="100000"/>
              <a:buFont typeface="Helvetica"/>
              <a:buAutoNum type="alphaUcPeriod"/>
              <a:defRPr sz="1800"/>
            </a:pPr>
            <a:endParaRPr lang="en-US" sz="1700" dirty="0" smtClean="0">
              <a:latin typeface="Helvetica" panose="020B0604020202020204" pitchFamily="34" charset="0"/>
              <a:cs typeface="Helvetica" panose="020B0604020202020204" pitchFamily="34" charset="0"/>
              <a:sym typeface="Helvetica"/>
            </a:endParaRPr>
          </a:p>
          <a:p>
            <a:pPr marL="782823" indent="-304322">
              <a:buSzPct val="100000"/>
              <a:buFont typeface="Helvetica"/>
              <a:buAutoNum type="alphaUcPeriod"/>
              <a:defRPr sz="1800"/>
            </a:pPr>
            <a:r>
              <a:rPr lang="en-US" sz="1700" dirty="0" smtClean="0">
                <a:latin typeface="Helvetica" panose="020B0604020202020204" pitchFamily="34" charset="0"/>
                <a:cs typeface="Helvetica" panose="020B0604020202020204" pitchFamily="34" charset="0"/>
                <a:sym typeface="Helvetica"/>
              </a:rPr>
              <a:t>The main characters in both texts dream about skating</a:t>
            </a:r>
          </a:p>
          <a:p>
            <a:pPr marL="782823" indent="-304322">
              <a:buSzPct val="100000"/>
              <a:buFont typeface="Helvetica"/>
              <a:buAutoNum type="alphaUcPeriod"/>
              <a:defRPr sz="1800"/>
            </a:pPr>
            <a:endParaRPr lang="en-US" sz="1700" dirty="0" smtClean="0">
              <a:latin typeface="Helvetica" panose="020B0604020202020204" pitchFamily="34" charset="0"/>
              <a:cs typeface="Helvetica" panose="020B0604020202020204" pitchFamily="34" charset="0"/>
              <a:sym typeface="Helvetica"/>
            </a:endParaRPr>
          </a:p>
          <a:p>
            <a:pPr marL="782823" indent="-304322">
              <a:buSzPct val="100000"/>
              <a:buFont typeface="Helvetica"/>
              <a:buAutoNum type="alphaUcPeriod"/>
              <a:defRPr sz="1800"/>
            </a:pPr>
            <a:r>
              <a:rPr lang="en-US" sz="1700" dirty="0" smtClean="0">
                <a:latin typeface="Helvetica" panose="020B0604020202020204" pitchFamily="34" charset="0"/>
                <a:cs typeface="Helvetica" panose="020B0604020202020204" pitchFamily="34" charset="0"/>
                <a:sym typeface="Helvetica"/>
              </a:rPr>
              <a:t>They both have a new neighbor as a character</a:t>
            </a:r>
            <a:endParaRPr sz="1700" dirty="0">
              <a:latin typeface="Helvetica" panose="020B0604020202020204" pitchFamily="34" charset="0"/>
              <a:cs typeface="Helvetica" panose="020B0604020202020204" pitchFamily="34" charset="0"/>
              <a:sym typeface="Helvetica"/>
            </a:endParaRPr>
          </a:p>
        </p:txBody>
      </p:sp>
      <p:sp>
        <p:nvSpPr>
          <p:cNvPr id="102" name="Shape 102"/>
          <p:cNvSpPr>
            <a:spLocks noGrp="1"/>
          </p:cNvSpPr>
          <p:nvPr>
            <p:ph type="sldNum" sz="quarter" idx="4294967295"/>
          </p:nvPr>
        </p:nvSpPr>
        <p:spPr>
          <a:xfrm>
            <a:off x="6557963" y="9372466"/>
            <a:ext cx="842011" cy="300837"/>
          </a:xfrm>
          <a:prstGeom prst="rect">
            <a:avLst/>
          </a:prstGeom>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normAutofit/>
          </a:bodyPr>
          <a:lstStyle/>
          <a:p>
            <a:pPr lvl="0">
              <a:defRPr sz="1800">
                <a:solidFill>
                  <a:srgbClr val="000000"/>
                </a:solidFill>
              </a:defRPr>
            </a:pPr>
            <a:fld id="{86CB4B4D-7CA3-9044-876B-883B54F8677D}" type="slidenum">
              <a:rPr>
                <a:solidFill>
                  <a:srgbClr val="888888"/>
                </a:solidFill>
              </a:rPr>
              <a:pPr lvl="0">
                <a:defRPr sz="1800">
                  <a:solidFill>
                    <a:srgbClr val="000000"/>
                  </a:solidFill>
                </a:defRPr>
              </a:pPr>
              <a:t>27</a:t>
            </a:fld>
            <a:endParaRPr dirty="0">
              <a:solidFill>
                <a:srgbClr val="888888"/>
              </a:solidFill>
            </a:endParaRPr>
          </a:p>
        </p:txBody>
      </p:sp>
      <p:sp>
        <p:nvSpPr>
          <p:cNvPr id="103" name="Shape 103"/>
          <p:cNvSpPr/>
          <p:nvPr/>
        </p:nvSpPr>
        <p:spPr>
          <a:xfrm>
            <a:off x="448142" y="4731657"/>
            <a:ext cx="6714587" cy="0"/>
          </a:xfrm>
          <a:prstGeom prst="line">
            <a:avLst/>
          </a:prstGeom>
          <a:ln w="3175">
            <a:solidFill>
              <a:srgbClr val="4A7EBB"/>
            </a:solidFill>
            <a:prstDash val="lgDashDotDot"/>
          </a:ln>
        </p:spPr>
        <p:txBody>
          <a:bodyPr lIns="0" tIns="0" rIns="0" bIns="0"/>
          <a:lstStyle/>
          <a:p>
            <a:pPr defTabSz="481889">
              <a:defRPr sz="1200">
                <a:latin typeface="+mn-lt"/>
                <a:ea typeface="+mn-ea"/>
                <a:cs typeface="+mn-cs"/>
                <a:sym typeface="Helvetica"/>
              </a:defRPr>
            </a:pPr>
            <a:endParaRPr dirty="0"/>
          </a:p>
        </p:txBody>
      </p:sp>
      <p:sp>
        <p:nvSpPr>
          <p:cNvPr id="110" name="Shape 110"/>
          <p:cNvSpPr/>
          <p:nvPr/>
        </p:nvSpPr>
        <p:spPr>
          <a:xfrm>
            <a:off x="728662" y="5210629"/>
            <a:ext cx="5976937" cy="2749755"/>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wrap="square" lIns="50941" tIns="50941" rIns="50941" bIns="50941">
            <a:spAutoFit/>
          </a:bodyPr>
          <a:lstStyle/>
          <a:p>
            <a:pPr marL="342900" lvl="0" indent="-342900">
              <a:buAutoNum type="arabicPeriod" startAt="6"/>
              <a:defRPr sz="1800"/>
            </a:pPr>
            <a:r>
              <a:rPr sz="1800" b="1" dirty="0" smtClean="0">
                <a:latin typeface="Helvetica" panose="020B0604020202020204" pitchFamily="34" charset="0"/>
                <a:cs typeface="Helvetica" panose="020B0604020202020204" pitchFamily="34" charset="0"/>
                <a:sym typeface="Helvetica"/>
              </a:rPr>
              <a:t>W</a:t>
            </a:r>
            <a:r>
              <a:rPr lang="en-US" sz="1800" b="1" dirty="0" smtClean="0">
                <a:latin typeface="Helvetica" panose="020B0604020202020204" pitchFamily="34" charset="0"/>
                <a:cs typeface="Helvetica" panose="020B0604020202020204" pitchFamily="34" charset="0"/>
                <a:sym typeface="Helvetica"/>
              </a:rPr>
              <a:t>hich character will most likely  skate with Lucy?</a:t>
            </a:r>
          </a:p>
          <a:p>
            <a:pPr marL="342900" lvl="0" indent="-342900">
              <a:buAutoNum type="arabicPeriod" startAt="6"/>
              <a:defRPr sz="1800"/>
            </a:pPr>
            <a:endParaRPr lang="en-US" sz="1800" b="1" dirty="0">
              <a:solidFill>
                <a:srgbClr val="FF0000"/>
              </a:solidFill>
              <a:latin typeface="Helvetica" panose="020B0604020202020204" pitchFamily="34" charset="0"/>
              <a:cs typeface="Helvetica" panose="020B0604020202020204" pitchFamily="34" charset="0"/>
              <a:sym typeface="Helvetica"/>
            </a:endParaRPr>
          </a:p>
          <a:p>
            <a:pPr marL="342900" lvl="0" indent="-342900">
              <a:buAutoNum type="arabicPeriod" startAt="6"/>
              <a:defRPr sz="1800"/>
            </a:pPr>
            <a:endParaRPr sz="1700" dirty="0" smtClean="0">
              <a:solidFill>
                <a:srgbClr val="FF0000"/>
              </a:solidFill>
              <a:latin typeface="Helvetica" panose="020B0604020202020204" pitchFamily="34" charset="0"/>
              <a:cs typeface="Helvetica" panose="020B0604020202020204" pitchFamily="34" charset="0"/>
              <a:sym typeface="Helvetica"/>
            </a:endParaRPr>
          </a:p>
          <a:p>
            <a:pPr marL="911650" indent="-304322">
              <a:buSzPct val="100000"/>
              <a:buFont typeface="Helvetica"/>
              <a:buAutoNum type="alphaUcPeriod"/>
              <a:defRPr sz="1800"/>
            </a:pPr>
            <a:r>
              <a:rPr lang="en-US" sz="1700" dirty="0" smtClean="0">
                <a:latin typeface="Helvetica" panose="020B0604020202020204" pitchFamily="34" charset="0"/>
                <a:cs typeface="Helvetica" panose="020B0604020202020204" pitchFamily="34" charset="0"/>
                <a:sym typeface="Helvetica"/>
              </a:rPr>
              <a:t>mom</a:t>
            </a:r>
          </a:p>
          <a:p>
            <a:pPr marL="911650" indent="-304322">
              <a:buSzPct val="100000"/>
              <a:buFont typeface="Helvetica"/>
              <a:buAutoNum type="alphaUcPeriod"/>
              <a:defRPr sz="1800"/>
            </a:pPr>
            <a:endParaRPr lang="en-US" sz="1700" dirty="0" smtClean="0">
              <a:latin typeface="Helvetica" panose="020B0604020202020204" pitchFamily="34" charset="0"/>
              <a:cs typeface="Helvetica" panose="020B0604020202020204" pitchFamily="34" charset="0"/>
              <a:sym typeface="Helvetica"/>
            </a:endParaRPr>
          </a:p>
          <a:p>
            <a:pPr marL="911650" indent="-304322">
              <a:buSzPct val="100000"/>
              <a:buFont typeface="Helvetica"/>
              <a:buAutoNum type="alphaUcPeriod"/>
              <a:defRPr sz="1800"/>
            </a:pPr>
            <a:r>
              <a:rPr lang="en-US" sz="1700" dirty="0" smtClean="0">
                <a:latin typeface="Helvetica" panose="020B0604020202020204" pitchFamily="34" charset="0"/>
                <a:cs typeface="Helvetica" panose="020B0604020202020204" pitchFamily="34" charset="0"/>
                <a:sym typeface="Helvetica"/>
              </a:rPr>
              <a:t>dad</a:t>
            </a:r>
          </a:p>
          <a:p>
            <a:pPr marL="911650" indent="-304322">
              <a:buSzPct val="100000"/>
              <a:buFont typeface="Helvetica"/>
              <a:buAutoNum type="alphaUcPeriod"/>
              <a:defRPr sz="1800"/>
            </a:pPr>
            <a:endParaRPr lang="en-US" sz="1700" dirty="0" smtClean="0">
              <a:latin typeface="Helvetica" panose="020B0604020202020204" pitchFamily="34" charset="0"/>
              <a:cs typeface="Helvetica" panose="020B0604020202020204" pitchFamily="34" charset="0"/>
              <a:sym typeface="Helvetica"/>
            </a:endParaRPr>
          </a:p>
          <a:p>
            <a:pPr marL="911650" indent="-304322">
              <a:buSzPct val="100000"/>
              <a:buFont typeface="Helvetica"/>
              <a:buAutoNum type="alphaUcPeriod"/>
              <a:defRPr sz="1800"/>
            </a:pPr>
            <a:r>
              <a:rPr lang="en-US" sz="1700" dirty="0" smtClean="0">
                <a:latin typeface="Helvetica" panose="020B0604020202020204" pitchFamily="34" charset="0"/>
                <a:cs typeface="Helvetica" panose="020B0604020202020204" pitchFamily="34" charset="0"/>
                <a:sym typeface="Helvetica"/>
              </a:rPr>
              <a:t>brother</a:t>
            </a:r>
          </a:p>
          <a:p>
            <a:pPr marL="911650" indent="-304322">
              <a:buSzPct val="100000"/>
              <a:buFont typeface="Helvetica"/>
              <a:buAutoNum type="alphaUcPeriod"/>
              <a:defRPr sz="1800"/>
            </a:pPr>
            <a:endParaRPr lang="en-US" sz="1700" dirty="0" smtClean="0">
              <a:latin typeface="Helvetica" panose="020B0604020202020204" pitchFamily="34" charset="0"/>
              <a:cs typeface="Helvetica" panose="020B0604020202020204" pitchFamily="34" charset="0"/>
              <a:sym typeface="Helvetica"/>
            </a:endParaRPr>
          </a:p>
          <a:p>
            <a:pPr marL="911650" indent="-304322">
              <a:buSzPct val="100000"/>
              <a:buFont typeface="Helvetica"/>
              <a:buAutoNum type="alphaUcPeriod"/>
              <a:defRPr sz="1800"/>
            </a:pPr>
            <a:r>
              <a:rPr lang="en-US" sz="1700" dirty="0" smtClean="0">
                <a:latin typeface="Helvetica" panose="020B0604020202020204" pitchFamily="34" charset="0"/>
                <a:cs typeface="Helvetica" panose="020B0604020202020204" pitchFamily="34" charset="0"/>
                <a:sym typeface="Helvetica"/>
              </a:rPr>
              <a:t>the new neighbor</a:t>
            </a:r>
            <a:endParaRPr sz="1700" dirty="0">
              <a:latin typeface="Helvetica" panose="020B0604020202020204" pitchFamily="34" charset="0"/>
              <a:cs typeface="Helvetica" panose="020B0604020202020204" pitchFamily="34" charset="0"/>
              <a:sym typeface="Helvetica"/>
            </a:endParaRPr>
          </a:p>
        </p:txBody>
      </p:sp>
      <p:sp>
        <p:nvSpPr>
          <p:cNvPr id="111" name="Shape 111"/>
          <p:cNvSpPr/>
          <p:nvPr/>
        </p:nvSpPr>
        <p:spPr>
          <a:xfrm>
            <a:off x="762000" y="2819400"/>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sp>
        <p:nvSpPr>
          <p:cNvPr id="112" name="Shape 112"/>
          <p:cNvSpPr/>
          <p:nvPr/>
        </p:nvSpPr>
        <p:spPr>
          <a:xfrm>
            <a:off x="762000" y="2286000"/>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sp>
        <p:nvSpPr>
          <p:cNvPr id="113" name="Shape 113"/>
          <p:cNvSpPr/>
          <p:nvPr/>
        </p:nvSpPr>
        <p:spPr>
          <a:xfrm>
            <a:off x="762000" y="3352800"/>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sp>
        <p:nvSpPr>
          <p:cNvPr id="114" name="Shape 114"/>
          <p:cNvSpPr/>
          <p:nvPr/>
        </p:nvSpPr>
        <p:spPr>
          <a:xfrm>
            <a:off x="762000" y="1752600"/>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sp>
        <p:nvSpPr>
          <p:cNvPr id="22" name="Shape 111"/>
          <p:cNvSpPr/>
          <p:nvPr/>
        </p:nvSpPr>
        <p:spPr>
          <a:xfrm>
            <a:off x="990600" y="7126163"/>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sp>
        <p:nvSpPr>
          <p:cNvPr id="23" name="Shape 112"/>
          <p:cNvSpPr/>
          <p:nvPr/>
        </p:nvSpPr>
        <p:spPr>
          <a:xfrm>
            <a:off x="972345" y="6590949"/>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sp>
        <p:nvSpPr>
          <p:cNvPr id="25" name="Shape 114"/>
          <p:cNvSpPr/>
          <p:nvPr/>
        </p:nvSpPr>
        <p:spPr>
          <a:xfrm>
            <a:off x="990600" y="6020980"/>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sp>
        <p:nvSpPr>
          <p:cNvPr id="40" name="Shape 111"/>
          <p:cNvSpPr/>
          <p:nvPr/>
        </p:nvSpPr>
        <p:spPr>
          <a:xfrm>
            <a:off x="1004891" y="7618146"/>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graphicFrame>
        <p:nvGraphicFramePr>
          <p:cNvPr id="2" name="Table 1"/>
          <p:cNvGraphicFramePr>
            <a:graphicFrameLocks noGrp="1"/>
          </p:cNvGraphicFramePr>
          <p:nvPr>
            <p:extLst>
              <p:ext uri="{D42A27DB-BD31-4B8C-83A1-F6EECF244321}">
                <p14:modId xmlns:p14="http://schemas.microsoft.com/office/powerpoint/2010/main" val="3217114038"/>
              </p:ext>
            </p:extLst>
          </p:nvPr>
        </p:nvGraphicFramePr>
        <p:xfrm>
          <a:off x="5562600" y="3886200"/>
          <a:ext cx="1516062" cy="701040"/>
        </p:xfrm>
        <a:graphic>
          <a:graphicData uri="http://schemas.openxmlformats.org/drawingml/2006/table">
            <a:tbl>
              <a:tblPr firstRow="1" firstCol="1" bandRow="1"/>
              <a:tblGrid>
                <a:gridCol w="1516062"/>
              </a:tblGrid>
              <a:tr h="97225">
                <a:tc>
                  <a:txBody>
                    <a:bodyPr/>
                    <a:lstStyle/>
                    <a:p>
                      <a:pPr marL="0" marR="0" algn="ctr">
                        <a:lnSpc>
                          <a:spcPct val="115000"/>
                        </a:lnSpc>
                        <a:spcBef>
                          <a:spcPts val="0"/>
                        </a:spcBef>
                        <a:spcAft>
                          <a:spcPts val="0"/>
                        </a:spcAft>
                      </a:pPr>
                      <a:r>
                        <a:rPr lang="en-US" sz="800" b="1" dirty="0" smtClean="0">
                          <a:solidFill>
                            <a:srgbClr val="000000"/>
                          </a:solidFill>
                          <a:effectLst/>
                          <a:latin typeface="Calibri"/>
                          <a:ea typeface="Times New Roman"/>
                          <a:cs typeface="Times New Roman"/>
                        </a:rPr>
                        <a:t>Toward RL.2.9  DOK </a:t>
                      </a:r>
                      <a:r>
                        <a:rPr lang="en-US" sz="800" b="1" dirty="0">
                          <a:solidFill>
                            <a:srgbClr val="000000"/>
                          </a:solidFill>
                          <a:effectLst/>
                          <a:latin typeface="Calibri"/>
                          <a:ea typeface="Times New Roman"/>
                          <a:cs typeface="Times New Roman"/>
                        </a:rPr>
                        <a:t>2 - Ck</a:t>
                      </a:r>
                      <a:endParaRPr lang="en-US" sz="800" dirty="0">
                        <a:effectLst/>
                        <a:latin typeface="Calibri"/>
                        <a:ea typeface="Calibri"/>
                        <a:cs typeface="Times New Roman"/>
                      </a:endParaRPr>
                    </a:p>
                  </a:txBody>
                  <a:tcPr marL="23442" marR="2344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r>
              <a:tr h="388899">
                <a:tc>
                  <a:txBody>
                    <a:bodyPr/>
                    <a:lstStyle/>
                    <a:p>
                      <a:pPr marL="0" marR="0" algn="l">
                        <a:lnSpc>
                          <a:spcPct val="115000"/>
                        </a:lnSpc>
                        <a:spcBef>
                          <a:spcPts val="0"/>
                        </a:spcBef>
                        <a:spcAft>
                          <a:spcPts val="0"/>
                        </a:spcAft>
                      </a:pPr>
                      <a:r>
                        <a:rPr lang="en-US" sz="800" b="1" dirty="0">
                          <a:effectLst/>
                          <a:latin typeface="Calibri"/>
                          <a:ea typeface="Times New Roman"/>
                          <a:cs typeface="Times New Roman"/>
                        </a:rPr>
                        <a:t>Identifies details that are the same and different in two versions of the same story and explain why (makes generalizations).</a:t>
                      </a:r>
                      <a:endParaRPr lang="en-US" sz="800" dirty="0">
                        <a:effectLst/>
                        <a:latin typeface="Calibri"/>
                        <a:ea typeface="Calibri"/>
                        <a:cs typeface="Times New Roman"/>
                      </a:endParaRPr>
                    </a:p>
                  </a:txBody>
                  <a:tcPr marL="23442" marR="23442"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808754114"/>
              </p:ext>
            </p:extLst>
          </p:nvPr>
        </p:nvGraphicFramePr>
        <p:xfrm>
          <a:off x="5029200" y="8610600"/>
          <a:ext cx="2278062" cy="701040"/>
        </p:xfrm>
        <a:graphic>
          <a:graphicData uri="http://schemas.openxmlformats.org/drawingml/2006/table">
            <a:tbl>
              <a:tblPr firstRow="1" firstCol="1" bandRow="1"/>
              <a:tblGrid>
                <a:gridCol w="2278062"/>
              </a:tblGrid>
              <a:tr h="0">
                <a:tc>
                  <a:txBody>
                    <a:bodyPr/>
                    <a:lstStyle/>
                    <a:p>
                      <a:pPr marL="0" marR="0" algn="ctr">
                        <a:lnSpc>
                          <a:spcPct val="115000"/>
                        </a:lnSpc>
                        <a:spcBef>
                          <a:spcPts val="0"/>
                        </a:spcBef>
                        <a:spcAft>
                          <a:spcPts val="0"/>
                        </a:spcAft>
                      </a:pPr>
                      <a:r>
                        <a:rPr lang="en-US" sz="800" b="1" dirty="0" smtClean="0">
                          <a:solidFill>
                            <a:srgbClr val="000000"/>
                          </a:solidFill>
                          <a:effectLst/>
                          <a:latin typeface="Calibri"/>
                          <a:ea typeface="Times New Roman"/>
                          <a:cs typeface="Times New Roman"/>
                        </a:rPr>
                        <a:t>Toward RL.2.9  DOK </a:t>
                      </a:r>
                      <a:r>
                        <a:rPr lang="en-US" sz="800" b="1" dirty="0">
                          <a:solidFill>
                            <a:srgbClr val="000000"/>
                          </a:solidFill>
                          <a:effectLst/>
                          <a:latin typeface="Calibri"/>
                          <a:ea typeface="Times New Roman"/>
                          <a:cs typeface="Times New Roman"/>
                        </a:rPr>
                        <a:t>2 - ANp</a:t>
                      </a:r>
                      <a:endParaRPr lang="en-US" sz="800" dirty="0">
                        <a:effectLst/>
                        <a:latin typeface="Calibri"/>
                        <a:ea typeface="Calibri"/>
                        <a:cs typeface="Times New Roman"/>
                      </a:endParaRPr>
                    </a:p>
                  </a:txBody>
                  <a:tcPr marL="23442" marR="2344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r>
              <a:tr h="0">
                <a:tc>
                  <a:txBody>
                    <a:bodyPr/>
                    <a:lstStyle/>
                    <a:p>
                      <a:pPr marL="0" marR="0" algn="l">
                        <a:lnSpc>
                          <a:spcPct val="115000"/>
                        </a:lnSpc>
                        <a:spcBef>
                          <a:spcPts val="0"/>
                        </a:spcBef>
                        <a:spcAft>
                          <a:spcPts val="0"/>
                        </a:spcAft>
                      </a:pPr>
                      <a:r>
                        <a:rPr lang="en-US" sz="800" b="1" dirty="0">
                          <a:effectLst/>
                          <a:latin typeface="Calibri"/>
                          <a:ea typeface="Times New Roman"/>
                          <a:cs typeface="Times New Roman"/>
                        </a:rPr>
                        <a:t>Compares and contrasts literary elements (characters, setting, events, challenges, and conclusion) between two or more versions of the same story.</a:t>
                      </a:r>
                      <a:endParaRPr lang="en-US" sz="800" dirty="0">
                        <a:effectLst/>
                        <a:latin typeface="Calibri"/>
                        <a:ea typeface="Calibri"/>
                        <a:cs typeface="Times New Roman"/>
                      </a:endParaRPr>
                    </a:p>
                  </a:txBody>
                  <a:tcPr marL="23442" marR="23442"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4044057334"/>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5" name="Table 135"/>
          <p:cNvGraphicFramePr/>
          <p:nvPr>
            <p:extLst>
              <p:ext uri="{D42A27DB-BD31-4B8C-83A1-F6EECF244321}">
                <p14:modId xmlns:p14="http://schemas.microsoft.com/office/powerpoint/2010/main" val="1693897189"/>
              </p:ext>
            </p:extLst>
          </p:nvPr>
        </p:nvGraphicFramePr>
        <p:xfrm>
          <a:off x="381001" y="4800601"/>
          <a:ext cx="7119939" cy="3888372"/>
        </p:xfrm>
        <a:graphic>
          <a:graphicData uri="http://schemas.openxmlformats.org/drawingml/2006/table">
            <a:tbl>
              <a:tblPr/>
              <a:tblGrid>
                <a:gridCol w="7119939"/>
              </a:tblGrid>
              <a:tr h="1321230">
                <a:tc>
                  <a:txBody>
                    <a:bodyPr/>
                    <a:lstStyle/>
                    <a:p>
                      <a:pPr marL="338138" marR="0" lvl="0" indent="-338138" algn="l" defTabSz="1018809" rtl="0" eaLnBrk="1" fontAlgn="auto" latinLnBrk="0" hangingPunct="1">
                        <a:lnSpc>
                          <a:spcPct val="115000"/>
                        </a:lnSpc>
                        <a:spcBef>
                          <a:spcPts val="0"/>
                        </a:spcBef>
                        <a:spcAft>
                          <a:spcPts val="0"/>
                        </a:spcAft>
                        <a:buClrTx/>
                        <a:buSzTx/>
                        <a:buFontTx/>
                        <a:buNone/>
                        <a:tabLst/>
                        <a:defRPr sz="1800" b="0" i="0"/>
                      </a:pPr>
                      <a:r>
                        <a:rPr lang="en-US" sz="1900" b="1" dirty="0" smtClean="0">
                          <a:latin typeface="Helvetica" panose="020B0604020202020204" pitchFamily="34" charset="0"/>
                          <a:cs typeface="Helvetica" panose="020B0604020202020204" pitchFamily="34" charset="0"/>
                        </a:rPr>
                        <a:t>8</a:t>
                      </a:r>
                      <a:r>
                        <a:rPr sz="1900" b="1" dirty="0" smtClean="0">
                          <a:latin typeface="Helvetica" panose="020B0604020202020204" pitchFamily="34" charset="0"/>
                          <a:cs typeface="Helvetica" panose="020B0604020202020204" pitchFamily="34" charset="0"/>
                        </a:rPr>
                        <a:t>. </a:t>
                      </a:r>
                      <a:r>
                        <a:rPr sz="2000" dirty="0" smtClean="0">
                          <a:latin typeface="Helvetica" panose="020B0604020202020204" pitchFamily="34" charset="0"/>
                          <a:cs typeface="Helvetica" panose="020B0604020202020204" pitchFamily="34" charset="0"/>
                        </a:rPr>
                        <a:t> </a:t>
                      </a:r>
                      <a:r>
                        <a:rPr lang="en-US" sz="1800" b="1" dirty="0" smtClean="0">
                          <a:solidFill>
                            <a:schemeClr val="tx1"/>
                          </a:solidFill>
                          <a:latin typeface="Helvetica" panose="020B0604020202020204" pitchFamily="34" charset="0"/>
                          <a:cs typeface="Helvetica" panose="020B0604020202020204" pitchFamily="34" charset="0"/>
                        </a:rPr>
                        <a:t>How are the characters in </a:t>
                      </a:r>
                      <a:r>
                        <a:rPr lang="en-US" sz="1800" b="1" i="1" u="sng" dirty="0" smtClean="0">
                          <a:solidFill>
                            <a:schemeClr val="tx1"/>
                          </a:solidFill>
                          <a:latin typeface="Helvetica" panose="020B0604020202020204" pitchFamily="34" charset="0"/>
                          <a:cs typeface="Helvetica" panose="020B0604020202020204" pitchFamily="34" charset="0"/>
                        </a:rPr>
                        <a:t>Lucy’s Skates</a:t>
                      </a:r>
                      <a:r>
                        <a:rPr lang="en-US" sz="1800" b="1" i="1" u="none" dirty="0" smtClean="0">
                          <a:solidFill>
                            <a:schemeClr val="tx1"/>
                          </a:solidFill>
                          <a:latin typeface="Helvetica" panose="020B0604020202020204" pitchFamily="34" charset="0"/>
                          <a:cs typeface="Helvetica" panose="020B0604020202020204" pitchFamily="34" charset="0"/>
                        </a:rPr>
                        <a:t> </a:t>
                      </a:r>
                      <a:r>
                        <a:rPr lang="en-US" sz="1800" b="1" dirty="0" smtClean="0">
                          <a:solidFill>
                            <a:schemeClr val="tx1"/>
                          </a:solidFill>
                          <a:latin typeface="Helvetica" panose="020B0604020202020204" pitchFamily="34" charset="0"/>
                          <a:cs typeface="Helvetica" panose="020B0604020202020204" pitchFamily="34" charset="0"/>
                        </a:rPr>
                        <a:t>and </a:t>
                      </a:r>
                      <a:r>
                        <a:rPr lang="en-US" sz="1800" b="1" i="1" u="sng" dirty="0" smtClean="0">
                          <a:solidFill>
                            <a:schemeClr val="tx1"/>
                          </a:solidFill>
                          <a:latin typeface="Helvetica" panose="020B0604020202020204" pitchFamily="34" charset="0"/>
                          <a:cs typeface="Helvetica" panose="020B0604020202020204" pitchFamily="34" charset="0"/>
                        </a:rPr>
                        <a:t>Skating</a:t>
                      </a:r>
                      <a:r>
                        <a:rPr lang="en-US" sz="1800" b="1" dirty="0" smtClean="0">
                          <a:solidFill>
                            <a:schemeClr val="tx1"/>
                          </a:solidFill>
                          <a:latin typeface="Helvetica" panose="020B0604020202020204" pitchFamily="34" charset="0"/>
                          <a:cs typeface="Helvetica" panose="020B0604020202020204" pitchFamily="34" charset="0"/>
                        </a:rPr>
                        <a:t> different?  How are they the same? Use details and examples from both texts to support your answer.</a:t>
                      </a:r>
                    </a:p>
                    <a:p>
                      <a:pPr marL="338138" marR="0" lvl="0" indent="-338138" algn="l" defTabSz="1018809" rtl="0" eaLnBrk="1" fontAlgn="auto" latinLnBrk="0" hangingPunct="1">
                        <a:lnSpc>
                          <a:spcPct val="115000"/>
                        </a:lnSpc>
                        <a:spcBef>
                          <a:spcPts val="0"/>
                        </a:spcBef>
                        <a:spcAft>
                          <a:spcPts val="0"/>
                        </a:spcAft>
                        <a:buClrTx/>
                        <a:buSzTx/>
                        <a:buFontTx/>
                        <a:buNone/>
                        <a:tabLst/>
                        <a:defRPr sz="1800" b="0" i="0"/>
                      </a:pPr>
                      <a:endParaRPr lang="en-US" sz="1600" b="1" dirty="0" smtClean="0">
                        <a:latin typeface="Helvetica" panose="020B0604020202020204" pitchFamily="34" charset="0"/>
                        <a:cs typeface="Helvetica" panose="020B0604020202020204" pitchFamily="34" charset="0"/>
                      </a:endParaRPr>
                    </a:p>
                  </a:txBody>
                  <a:tcPr marL="51816" marR="51816" marT="51090" marB="51090" horzOverflow="overflow">
                    <a:lnL w="12700">
                      <a:miter lim="400000"/>
                    </a:lnL>
                    <a:lnR w="12700">
                      <a:miter lim="400000"/>
                    </a:lnR>
                    <a:lnT w="12700">
                      <a:miter lim="400000"/>
                    </a:lnT>
                    <a:lnB w="12700" cap="flat" cmpd="sng" algn="ctr">
                      <a:solidFill>
                        <a:schemeClr val="tx1"/>
                      </a:solidFill>
                      <a:prstDash val="solid"/>
                      <a:round/>
                      <a:headEnd type="none" w="med" len="med"/>
                      <a:tailEnd type="none" w="med" len="med"/>
                    </a:lnB>
                  </a:tcPr>
                </a:tc>
              </a:tr>
              <a:tr h="311079">
                <a:tc>
                  <a:txBody>
                    <a:bodyPr/>
                    <a:lstStyle/>
                    <a:p>
                      <a:pPr lvl="0" algn="l">
                        <a:defRPr sz="1800" b="0" i="0"/>
                      </a:pPr>
                      <a:r>
                        <a:rPr sz="1400" dirty="0">
                          <a:latin typeface="Helvetica" panose="020B0604020202020204" pitchFamily="34" charset="0"/>
                          <a:cs typeface="Helvetica" panose="020B0604020202020204" pitchFamily="34" charset="0"/>
                        </a:rPr>
                        <a:t> </a:t>
                      </a:r>
                    </a:p>
                  </a:txBody>
                  <a:tcPr marL="51816" marR="51816" marT="51090" marB="510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1079">
                <a:tc>
                  <a:txBody>
                    <a:bodyPr/>
                    <a:lstStyle/>
                    <a:p>
                      <a:pPr lvl="0" algn="l">
                        <a:defRPr sz="1800" b="0" i="0"/>
                      </a:pPr>
                      <a:endParaRPr sz="1400" dirty="0">
                        <a:latin typeface="Helvetica" panose="020B0604020202020204" pitchFamily="34" charset="0"/>
                        <a:cs typeface="Helvetica" panose="020B0604020202020204" pitchFamily="34" charset="0"/>
                      </a:endParaRPr>
                    </a:p>
                  </a:txBody>
                  <a:tcPr marL="51816" marR="51816" marT="51090" marB="510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rgbClr val="000000"/>
                      </a:solidFill>
                      <a:round/>
                    </a:lnT>
                    <a:lnB w="12700" cap="flat" cmpd="sng" algn="ctr">
                      <a:solidFill>
                        <a:srgbClr val="000000"/>
                      </a:solidFill>
                      <a:prstDash val="solid"/>
                      <a:round/>
                      <a:headEnd type="none" w="med" len="med"/>
                      <a:tailEnd type="none" w="med" len="med"/>
                    </a:lnB>
                  </a:tcPr>
                </a:tc>
              </a:tr>
              <a:tr h="311079">
                <a:tc>
                  <a:txBody>
                    <a:bodyPr/>
                    <a:lstStyle/>
                    <a:p>
                      <a:pPr lvl="0" algn="l">
                        <a:defRPr sz="1800" b="0" i="0"/>
                      </a:pPr>
                      <a:endParaRPr sz="1400" dirty="0">
                        <a:latin typeface="Helvetica" panose="020B0604020202020204" pitchFamily="34" charset="0"/>
                        <a:cs typeface="Helvetica" panose="020B0604020202020204" pitchFamily="34" charset="0"/>
                      </a:endParaRPr>
                    </a:p>
                  </a:txBody>
                  <a:tcPr marL="51816" marR="51816" marT="51090" marB="510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rgbClr val="000000"/>
                      </a:solidFill>
                      <a:round/>
                    </a:lnT>
                    <a:lnB w="12700" cap="flat" cmpd="sng" algn="ctr">
                      <a:solidFill>
                        <a:srgbClr val="000000"/>
                      </a:solidFill>
                      <a:prstDash val="solid"/>
                      <a:round/>
                      <a:headEnd type="none" w="med" len="med"/>
                      <a:tailEnd type="none" w="med" len="med"/>
                    </a:lnB>
                  </a:tcPr>
                </a:tc>
              </a:tr>
              <a:tr h="311079">
                <a:tc>
                  <a:txBody>
                    <a:bodyPr/>
                    <a:lstStyle/>
                    <a:p>
                      <a:pPr lvl="0" algn="l">
                        <a:defRPr sz="1800" b="0" i="0"/>
                      </a:pPr>
                      <a:endParaRPr sz="1400" dirty="0">
                        <a:latin typeface="Helvetica" panose="020B0604020202020204" pitchFamily="34" charset="0"/>
                        <a:cs typeface="Helvetica" panose="020B0604020202020204" pitchFamily="34" charset="0"/>
                      </a:endParaRPr>
                    </a:p>
                  </a:txBody>
                  <a:tcPr marL="51816" marR="51816" marT="51090" marB="510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rgbClr val="000000"/>
                      </a:solidFill>
                      <a:round/>
                    </a:lnT>
                    <a:lnB w="12700" cap="flat" cmpd="sng" algn="ctr">
                      <a:solidFill>
                        <a:srgbClr val="000000"/>
                      </a:solidFill>
                      <a:prstDash val="solid"/>
                      <a:round/>
                      <a:headEnd type="none" w="med" len="med"/>
                      <a:tailEnd type="none" w="med" len="med"/>
                    </a:lnB>
                  </a:tcPr>
                </a:tc>
              </a:tr>
              <a:tr h="311079">
                <a:tc>
                  <a:txBody>
                    <a:bodyPr/>
                    <a:lstStyle/>
                    <a:p>
                      <a:pPr lvl="0" algn="l">
                        <a:defRPr sz="1800" b="0" i="0"/>
                      </a:pPr>
                      <a:endParaRPr sz="1400" dirty="0">
                        <a:latin typeface="Helvetica" panose="020B0604020202020204" pitchFamily="34" charset="0"/>
                        <a:cs typeface="Helvetica" panose="020B0604020202020204" pitchFamily="34" charset="0"/>
                      </a:endParaRPr>
                    </a:p>
                  </a:txBody>
                  <a:tcPr marL="51816" marR="51816" marT="51090" marB="510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rgbClr val="000000"/>
                      </a:solidFill>
                      <a:round/>
                    </a:lnT>
                    <a:lnB w="12700" cap="flat" cmpd="sng" algn="ctr">
                      <a:solidFill>
                        <a:srgbClr val="000000"/>
                      </a:solidFill>
                      <a:prstDash val="solid"/>
                      <a:round/>
                      <a:headEnd type="none" w="med" len="med"/>
                      <a:tailEnd type="none" w="med" len="med"/>
                    </a:lnB>
                  </a:tcPr>
                </a:tc>
              </a:tr>
              <a:tr h="311079">
                <a:tc>
                  <a:txBody>
                    <a:bodyPr/>
                    <a:lstStyle/>
                    <a:p>
                      <a:pPr lvl="0" algn="l">
                        <a:defRPr sz="1800" b="0" i="0"/>
                      </a:pPr>
                      <a:endParaRPr sz="1400" dirty="0">
                        <a:latin typeface="Helvetica" panose="020B0604020202020204" pitchFamily="34" charset="0"/>
                        <a:cs typeface="Helvetica" panose="020B0604020202020204" pitchFamily="34" charset="0"/>
                      </a:endParaRPr>
                    </a:p>
                  </a:txBody>
                  <a:tcPr marL="51816" marR="51816" marT="51090" marB="510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rgbClr val="000000"/>
                      </a:solidFill>
                      <a:round/>
                    </a:lnT>
                    <a:lnB w="12700" cap="flat" cmpd="sng" algn="ctr">
                      <a:solidFill>
                        <a:srgbClr val="000000"/>
                      </a:solidFill>
                      <a:prstDash val="solid"/>
                      <a:round/>
                      <a:headEnd type="none" w="med" len="med"/>
                      <a:tailEnd type="none" w="med" len="med"/>
                    </a:lnB>
                  </a:tcPr>
                </a:tc>
              </a:tr>
              <a:tr h="311079">
                <a:tc>
                  <a:txBody>
                    <a:bodyPr/>
                    <a:lstStyle/>
                    <a:p>
                      <a:pPr lvl="0" algn="l">
                        <a:defRPr sz="1800" b="0" i="0"/>
                      </a:pPr>
                      <a:endParaRPr sz="1400" dirty="0">
                        <a:latin typeface="Helvetica" panose="020B0604020202020204" pitchFamily="34" charset="0"/>
                        <a:cs typeface="Helvetica" panose="020B0604020202020204" pitchFamily="34" charset="0"/>
                      </a:endParaRPr>
                    </a:p>
                  </a:txBody>
                  <a:tcPr marL="51816" marR="51816" marT="51090" marB="510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rgbClr val="000000"/>
                      </a:solidFill>
                      <a:round/>
                    </a:lnT>
                    <a:lnB w="12700" cap="flat" cmpd="sng" algn="ctr">
                      <a:solidFill>
                        <a:srgbClr val="000000"/>
                      </a:solidFill>
                      <a:prstDash val="solid"/>
                      <a:round/>
                      <a:headEnd type="none" w="med" len="med"/>
                      <a:tailEnd type="none" w="med" len="med"/>
                    </a:lnB>
                  </a:tcPr>
                </a:tc>
              </a:tr>
              <a:tr h="311079">
                <a:tc>
                  <a:txBody>
                    <a:bodyPr/>
                    <a:lstStyle/>
                    <a:p>
                      <a:pPr lvl="0" algn="l">
                        <a:defRPr sz="1800" b="0" i="0"/>
                      </a:pPr>
                      <a:endParaRPr sz="1400" dirty="0">
                        <a:latin typeface="Helvetica" panose="020B0604020202020204" pitchFamily="34" charset="0"/>
                        <a:cs typeface="Helvetica" panose="020B0604020202020204" pitchFamily="34" charset="0"/>
                      </a:endParaRPr>
                    </a:p>
                  </a:txBody>
                  <a:tcPr marL="51816" marR="51816" marT="51090" marB="510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rgbClr val="000000"/>
                      </a:solidFill>
                      <a:round/>
                    </a:lnT>
                    <a:lnB w="12700" cap="flat" cmpd="sng" algn="ctr">
                      <a:solidFill>
                        <a:schemeClr val="tx1"/>
                      </a:solidFill>
                      <a:prstDash val="solid"/>
                      <a:round/>
                      <a:headEnd type="none" w="med" len="med"/>
                      <a:tailEnd type="none" w="med" len="med"/>
                    </a:lnB>
                  </a:tcPr>
                </a:tc>
              </a:tr>
            </a:tbl>
          </a:graphicData>
        </a:graphic>
      </p:graphicFrame>
      <p:sp>
        <p:nvSpPr>
          <p:cNvPr id="134" name="Shape 134"/>
          <p:cNvSpPr>
            <a:spLocks noGrp="1"/>
          </p:cNvSpPr>
          <p:nvPr>
            <p:ph type="sldNum" sz="quarter" idx="4294967295"/>
          </p:nvPr>
        </p:nvSpPr>
        <p:spPr>
          <a:xfrm>
            <a:off x="6557963" y="9372466"/>
            <a:ext cx="842011" cy="300837"/>
          </a:xfrm>
          <a:prstGeom prst="rect">
            <a:avLst/>
          </a:prstGeom>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normAutofit/>
          </a:bodyPr>
          <a:lstStyle/>
          <a:p>
            <a:pPr lvl="0">
              <a:defRPr sz="1800">
                <a:solidFill>
                  <a:srgbClr val="000000"/>
                </a:solidFill>
              </a:defRPr>
            </a:pPr>
            <a:fld id="{86CB4B4D-7CA3-9044-876B-883B54F8677D}" type="slidenum">
              <a:rPr>
                <a:solidFill>
                  <a:srgbClr val="888888"/>
                </a:solidFill>
              </a:rPr>
              <a:pPr lvl="0">
                <a:defRPr sz="1800">
                  <a:solidFill>
                    <a:srgbClr val="000000"/>
                  </a:solidFill>
                </a:defRPr>
              </a:pPr>
              <a:t>28</a:t>
            </a:fld>
            <a:endParaRPr dirty="0">
              <a:solidFill>
                <a:srgbClr val="888888"/>
              </a:solidFill>
            </a:endParaRPr>
          </a:p>
        </p:txBody>
      </p:sp>
      <p:graphicFrame>
        <p:nvGraphicFramePr>
          <p:cNvPr id="136" name="Table 136"/>
          <p:cNvGraphicFramePr/>
          <p:nvPr>
            <p:extLst>
              <p:ext uri="{D42A27DB-BD31-4B8C-83A1-F6EECF244321}">
                <p14:modId xmlns:p14="http://schemas.microsoft.com/office/powerpoint/2010/main" val="1572296458"/>
              </p:ext>
            </p:extLst>
          </p:nvPr>
        </p:nvGraphicFramePr>
        <p:xfrm>
          <a:off x="533400" y="266340"/>
          <a:ext cx="6858000" cy="3377760"/>
        </p:xfrm>
        <a:graphic>
          <a:graphicData uri="http://schemas.openxmlformats.org/drawingml/2006/table">
            <a:tbl>
              <a:tblPr/>
              <a:tblGrid>
                <a:gridCol w="6858000"/>
              </a:tblGrid>
              <a:tr h="876660">
                <a:tc>
                  <a:txBody>
                    <a:bodyPr/>
                    <a:lstStyle/>
                    <a:p>
                      <a:pPr marL="342900" lvl="0" indent="-342900" algn="l">
                        <a:buAutoNum type="arabicPeriod" startAt="7"/>
                        <a:defRPr sz="1800" b="0" i="0"/>
                      </a:pPr>
                      <a:r>
                        <a:rPr lang="en-US" sz="1800" b="1" baseline="0" dirty="0" smtClean="0">
                          <a:solidFill>
                            <a:schemeClr val="tx1"/>
                          </a:solidFill>
                          <a:latin typeface="Helvetica" panose="020B0604020202020204" pitchFamily="34" charset="0"/>
                          <a:cs typeface="Helvetica" panose="020B0604020202020204" pitchFamily="34" charset="0"/>
                        </a:rPr>
                        <a:t>In the poem, </a:t>
                      </a:r>
                      <a:r>
                        <a:rPr lang="en-US" sz="1800" b="1" i="1" u="sng" baseline="0" dirty="0" smtClean="0">
                          <a:solidFill>
                            <a:schemeClr val="tx1"/>
                          </a:solidFill>
                          <a:latin typeface="Helvetica" panose="020B0604020202020204" pitchFamily="34" charset="0"/>
                          <a:cs typeface="Helvetica" panose="020B0604020202020204" pitchFamily="34" charset="0"/>
                        </a:rPr>
                        <a:t>Skating</a:t>
                      </a:r>
                      <a:r>
                        <a:rPr lang="en-US" sz="1800" b="1" i="1" u="none" baseline="0" dirty="0" smtClean="0">
                          <a:solidFill>
                            <a:schemeClr val="tx1"/>
                          </a:solidFill>
                          <a:latin typeface="Helvetica" panose="020B0604020202020204" pitchFamily="34" charset="0"/>
                          <a:cs typeface="Helvetica" panose="020B0604020202020204" pitchFamily="34" charset="0"/>
                        </a:rPr>
                        <a:t>, </a:t>
                      </a:r>
                      <a:r>
                        <a:rPr lang="en-US" sz="1800" b="1" baseline="0" dirty="0" smtClean="0">
                          <a:solidFill>
                            <a:schemeClr val="tx1"/>
                          </a:solidFill>
                          <a:latin typeface="Helvetica" panose="020B0604020202020204" pitchFamily="34" charset="0"/>
                          <a:cs typeface="Helvetica" panose="020B0604020202020204" pitchFamily="34" charset="0"/>
                        </a:rPr>
                        <a:t>how does the author most likely feel about skating?  Include enough details from the poem to support your answer.</a:t>
                      </a:r>
                    </a:p>
                    <a:p>
                      <a:pPr marL="342900" lvl="0" indent="-342900" algn="l">
                        <a:buAutoNum type="arabicPeriod" startAt="7"/>
                        <a:defRPr sz="1800" b="0" i="0"/>
                      </a:pPr>
                      <a:endParaRPr lang="en-US" sz="1600" b="1" baseline="0" dirty="0" smtClean="0">
                        <a:latin typeface="Helvetica" panose="020B0604020202020204" pitchFamily="34" charset="0"/>
                        <a:cs typeface="Helvetica" panose="020B0604020202020204" pitchFamily="34" charset="0"/>
                      </a:endParaRPr>
                    </a:p>
                  </a:txBody>
                  <a:tcPr marL="51816" marR="51816" marT="51090" marB="51090" horzOverflow="overflow">
                    <a:lnL w="12700">
                      <a:miter lim="400000"/>
                    </a:lnL>
                    <a:lnR w="12700">
                      <a:miter lim="400000"/>
                    </a:lnR>
                    <a:lnT w="12700">
                      <a:miter lim="400000"/>
                    </a:lnT>
                    <a:lnB w="12700" cap="flat" cmpd="sng" algn="ctr">
                      <a:solidFill>
                        <a:schemeClr val="tx1"/>
                      </a:solidFill>
                      <a:prstDash val="solid"/>
                      <a:round/>
                      <a:headEnd type="none" w="med" len="med"/>
                      <a:tailEnd type="none" w="med" len="med"/>
                    </a:lnB>
                  </a:tcPr>
                </a:tc>
              </a:tr>
              <a:tr h="157622">
                <a:tc>
                  <a:txBody>
                    <a:bodyPr/>
                    <a:lstStyle/>
                    <a:p>
                      <a:pPr lvl="0" algn="l">
                        <a:defRPr sz="1800" b="0" i="0"/>
                      </a:pPr>
                      <a:r>
                        <a:rPr sz="1400" dirty="0">
                          <a:latin typeface="Helvetica" panose="020B0604020202020204" pitchFamily="34" charset="0"/>
                          <a:cs typeface="Helvetica" panose="020B0604020202020204" pitchFamily="34" charset="0"/>
                        </a:rPr>
                        <a:t> </a:t>
                      </a:r>
                    </a:p>
                  </a:txBody>
                  <a:tcPr marL="51816" marR="51816" marT="51090" marB="510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a:solidFill>
                        <a:srgbClr val="000000"/>
                      </a:solidFill>
                      <a:round/>
                    </a:lnB>
                  </a:tcPr>
                </a:tc>
              </a:tr>
              <a:tr h="0">
                <a:tc>
                  <a:txBody>
                    <a:bodyPr/>
                    <a:lstStyle/>
                    <a:p>
                      <a:pPr lvl="0" algn="l">
                        <a:defRPr sz="1800" b="0" i="0"/>
                      </a:pPr>
                      <a:endParaRPr sz="1400" dirty="0">
                        <a:latin typeface="Helvetica" panose="020B0604020202020204" pitchFamily="34" charset="0"/>
                        <a:cs typeface="Helvetica" panose="020B0604020202020204" pitchFamily="34" charset="0"/>
                      </a:endParaRPr>
                    </a:p>
                  </a:txBody>
                  <a:tcPr marL="51816" marR="51816" marT="51090" marB="510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6142">
                <a:tc>
                  <a:txBody>
                    <a:bodyPr/>
                    <a:lstStyle/>
                    <a:p>
                      <a:pPr lvl="0" algn="l">
                        <a:defRPr sz="1800" b="0" i="0"/>
                      </a:pPr>
                      <a:endParaRPr sz="1400" dirty="0">
                        <a:latin typeface="Helvetica" panose="020B0604020202020204" pitchFamily="34" charset="0"/>
                        <a:cs typeface="Helvetica" panose="020B0604020202020204" pitchFamily="34" charset="0"/>
                      </a:endParaRPr>
                    </a:p>
                  </a:txBody>
                  <a:tcPr marL="51816" marR="51816" marT="51090" marB="510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rgbClr val="000000"/>
                      </a:solidFill>
                      <a:round/>
                    </a:lnT>
                    <a:lnB w="12700" cap="flat" cmpd="sng" algn="ctr">
                      <a:solidFill>
                        <a:srgbClr val="000000"/>
                      </a:solidFill>
                      <a:prstDash val="solid"/>
                      <a:round/>
                      <a:headEnd type="none" w="med" len="med"/>
                      <a:tailEnd type="none" w="med" len="med"/>
                    </a:lnB>
                  </a:tcPr>
                </a:tc>
              </a:tr>
              <a:tr h="0">
                <a:tc>
                  <a:txBody>
                    <a:bodyPr/>
                    <a:lstStyle/>
                    <a:p>
                      <a:pPr lvl="0" algn="l">
                        <a:defRPr sz="1800" b="0" i="0"/>
                      </a:pPr>
                      <a:endParaRPr sz="1400" dirty="0">
                        <a:latin typeface="Helvetica" panose="020B0604020202020204" pitchFamily="34" charset="0"/>
                        <a:cs typeface="Helvetica" panose="020B0604020202020204" pitchFamily="34" charset="0"/>
                      </a:endParaRPr>
                    </a:p>
                  </a:txBody>
                  <a:tcPr marL="51816" marR="51816" marT="51090" marB="510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rgbClr val="000000"/>
                      </a:solidFill>
                      <a:round/>
                    </a:lnT>
                    <a:lnB w="12700" cap="flat" cmpd="sng" algn="ctr">
                      <a:solidFill>
                        <a:srgbClr val="000000"/>
                      </a:solidFill>
                      <a:prstDash val="solid"/>
                      <a:round/>
                      <a:headEnd type="none" w="med" len="med"/>
                      <a:tailEnd type="none" w="med" len="med"/>
                    </a:lnB>
                  </a:tcPr>
                </a:tc>
              </a:tr>
              <a:tr h="0">
                <a:tc>
                  <a:txBody>
                    <a:bodyPr/>
                    <a:lstStyle/>
                    <a:p>
                      <a:pPr lvl="0" algn="l">
                        <a:defRPr sz="1800" b="0" i="0"/>
                      </a:pPr>
                      <a:endParaRPr sz="1400" dirty="0">
                        <a:latin typeface="Helvetica" panose="020B0604020202020204" pitchFamily="34" charset="0"/>
                        <a:cs typeface="Helvetica" panose="020B0604020202020204" pitchFamily="34" charset="0"/>
                      </a:endParaRPr>
                    </a:p>
                  </a:txBody>
                  <a:tcPr marL="51816" marR="51816" marT="51090" marB="510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rgbClr val="000000"/>
                      </a:solidFill>
                      <a:round/>
                    </a:lnT>
                    <a:lnB w="12700" cap="flat" cmpd="sng" algn="ctr">
                      <a:solidFill>
                        <a:srgbClr val="000000"/>
                      </a:solidFill>
                      <a:prstDash val="solid"/>
                      <a:round/>
                      <a:headEnd type="none" w="med" len="med"/>
                      <a:tailEnd type="none" w="med" len="med"/>
                    </a:lnB>
                  </a:tcPr>
                </a:tc>
              </a:tr>
              <a:tr h="0">
                <a:tc>
                  <a:txBody>
                    <a:bodyPr/>
                    <a:lstStyle/>
                    <a:p>
                      <a:pPr lvl="0" algn="l">
                        <a:defRPr sz="1800" b="0" i="0"/>
                      </a:pPr>
                      <a:endParaRPr sz="1400" dirty="0">
                        <a:latin typeface="Helvetica" panose="020B0604020202020204" pitchFamily="34" charset="0"/>
                        <a:cs typeface="Helvetica" panose="020B0604020202020204" pitchFamily="34" charset="0"/>
                      </a:endParaRPr>
                    </a:p>
                  </a:txBody>
                  <a:tcPr marL="51816" marR="51816" marT="51090" marB="510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rgbClr val="000000"/>
                      </a:solidFill>
                      <a:round/>
                    </a:lnT>
                    <a:lnB w="12700" cap="flat" cmpd="sng" algn="ctr">
                      <a:solidFill>
                        <a:srgbClr val="000000"/>
                      </a:solidFill>
                      <a:prstDash val="solid"/>
                      <a:round/>
                      <a:headEnd type="none" w="med" len="med"/>
                      <a:tailEnd type="none" w="med" len="med"/>
                    </a:lnB>
                  </a:tcPr>
                </a:tc>
              </a:tr>
              <a:tr h="0">
                <a:tc>
                  <a:txBody>
                    <a:bodyPr/>
                    <a:lstStyle/>
                    <a:p>
                      <a:pPr lvl="0" algn="l">
                        <a:defRPr sz="1800" b="0" i="0"/>
                      </a:pPr>
                      <a:endParaRPr sz="1400" dirty="0">
                        <a:latin typeface="Helvetica" panose="020B0604020202020204" pitchFamily="34" charset="0"/>
                        <a:cs typeface="Helvetica" panose="020B0604020202020204" pitchFamily="34" charset="0"/>
                      </a:endParaRPr>
                    </a:p>
                  </a:txBody>
                  <a:tcPr marL="51816" marR="51816" marT="51090" marB="510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rgbClr val="000000"/>
                      </a:solidFill>
                      <a:round/>
                    </a:lnT>
                    <a:lnB w="12700" cap="flat" cmpd="sng" algn="ctr">
                      <a:solidFill>
                        <a:schemeClr val="tx1"/>
                      </a:solidFill>
                      <a:prstDash val="solid"/>
                      <a:round/>
                      <a:headEnd type="none" w="med" len="med"/>
                      <a:tailEnd type="none" w="med" len="med"/>
                    </a:lnB>
                  </a:tcP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1224012577"/>
              </p:ext>
            </p:extLst>
          </p:nvPr>
        </p:nvGraphicFramePr>
        <p:xfrm>
          <a:off x="5029200" y="3886200"/>
          <a:ext cx="2057400" cy="381000"/>
        </p:xfrm>
        <a:graphic>
          <a:graphicData uri="http://schemas.openxmlformats.org/drawingml/2006/table">
            <a:tbl>
              <a:tblPr firstRow="1" firstCol="1" bandRow="1"/>
              <a:tblGrid>
                <a:gridCol w="2057400"/>
              </a:tblGrid>
              <a:tr h="121920">
                <a:tc>
                  <a:txBody>
                    <a:bodyPr/>
                    <a:lstStyle/>
                    <a:p>
                      <a:pPr marL="0" marR="0" algn="ctr">
                        <a:lnSpc>
                          <a:spcPct val="100000"/>
                        </a:lnSpc>
                        <a:spcBef>
                          <a:spcPts val="0"/>
                        </a:spcBef>
                        <a:spcAft>
                          <a:spcPts val="0"/>
                        </a:spcAft>
                      </a:pPr>
                      <a:r>
                        <a:rPr lang="en-US" sz="800" b="1" dirty="0" smtClean="0">
                          <a:solidFill>
                            <a:schemeClr val="tx1"/>
                          </a:solidFill>
                          <a:effectLst/>
                          <a:latin typeface="Calibri"/>
                          <a:ea typeface="Times New Roman"/>
                          <a:cs typeface="Times New Roman"/>
                        </a:rPr>
                        <a:t>Toward RL.2.6 DOK </a:t>
                      </a:r>
                      <a:r>
                        <a:rPr lang="en-US" sz="800" b="1" dirty="0">
                          <a:solidFill>
                            <a:schemeClr val="tx1"/>
                          </a:solidFill>
                          <a:effectLst/>
                          <a:latin typeface="Calibri"/>
                          <a:ea typeface="Times New Roman"/>
                          <a:cs typeface="Times New Roman"/>
                        </a:rPr>
                        <a:t>3 - APx</a:t>
                      </a:r>
                      <a:endParaRPr lang="en-US" sz="800" dirty="0">
                        <a:solidFill>
                          <a:schemeClr val="tx1"/>
                        </a:solidFill>
                        <a:effectLst/>
                        <a:latin typeface="Calibri"/>
                        <a:ea typeface="Calibri"/>
                        <a:cs typeface="Times New Roman"/>
                      </a:endParaRPr>
                    </a:p>
                  </a:txBody>
                  <a:tcPr marL="34376" marR="3437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6E3BC"/>
                    </a:solidFill>
                  </a:tcPr>
                </a:tc>
              </a:tr>
              <a:tr h="259080">
                <a:tc>
                  <a:txBody>
                    <a:bodyPr/>
                    <a:lstStyle/>
                    <a:p>
                      <a:pPr marL="0" marR="0" algn="l">
                        <a:lnSpc>
                          <a:spcPct val="100000"/>
                        </a:lnSpc>
                        <a:spcBef>
                          <a:spcPts val="0"/>
                        </a:spcBef>
                        <a:spcAft>
                          <a:spcPts val="0"/>
                        </a:spcAft>
                      </a:pPr>
                      <a:r>
                        <a:rPr lang="en-US" sz="800" b="1" dirty="0">
                          <a:solidFill>
                            <a:schemeClr val="tx1"/>
                          </a:solidFill>
                          <a:effectLst/>
                          <a:latin typeface="Calibri"/>
                          <a:ea typeface="Calibri"/>
                          <a:cs typeface="Times New Roman"/>
                        </a:rPr>
                        <a:t>Recognizes different points of views of different characters by their text dialogue. </a:t>
                      </a:r>
                      <a:endParaRPr lang="en-US" sz="800" b="1" dirty="0" smtClean="0">
                        <a:solidFill>
                          <a:schemeClr val="tx1"/>
                        </a:solidFill>
                        <a:effectLst/>
                        <a:latin typeface="Calibri"/>
                        <a:ea typeface="Calibri"/>
                        <a:cs typeface="Times New Roman"/>
                      </a:endParaRPr>
                    </a:p>
                  </a:txBody>
                  <a:tcPr marL="34376" marR="343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3063253368"/>
              </p:ext>
            </p:extLst>
          </p:nvPr>
        </p:nvGraphicFramePr>
        <p:xfrm>
          <a:off x="4953000" y="8763000"/>
          <a:ext cx="2133600" cy="748330"/>
        </p:xfrm>
        <a:graphic>
          <a:graphicData uri="http://schemas.openxmlformats.org/drawingml/2006/table">
            <a:tbl>
              <a:tblPr firstRow="1" firstCol="1" bandRow="1"/>
              <a:tblGrid>
                <a:gridCol w="2133600"/>
              </a:tblGrid>
              <a:tr h="76200">
                <a:tc>
                  <a:txBody>
                    <a:bodyPr/>
                    <a:lstStyle/>
                    <a:p>
                      <a:pPr marL="0" marR="0" algn="ctr">
                        <a:lnSpc>
                          <a:spcPct val="115000"/>
                        </a:lnSpc>
                        <a:spcBef>
                          <a:spcPts val="0"/>
                        </a:spcBef>
                        <a:spcAft>
                          <a:spcPts val="0"/>
                        </a:spcAft>
                      </a:pPr>
                      <a:r>
                        <a:rPr lang="en-US" sz="800" b="1" dirty="0" smtClean="0">
                          <a:solidFill>
                            <a:schemeClr val="tx1"/>
                          </a:solidFill>
                          <a:effectLst/>
                          <a:latin typeface="Calibri"/>
                          <a:ea typeface="Times New Roman"/>
                          <a:cs typeface="Times New Roman"/>
                        </a:rPr>
                        <a:t>Toward RL.2.9    DOK </a:t>
                      </a:r>
                      <a:r>
                        <a:rPr lang="en-US" sz="800" b="1" dirty="0">
                          <a:solidFill>
                            <a:schemeClr val="tx1"/>
                          </a:solidFill>
                          <a:effectLst/>
                          <a:latin typeface="Calibri"/>
                          <a:ea typeface="Times New Roman"/>
                          <a:cs typeface="Times New Roman"/>
                        </a:rPr>
                        <a:t>4 - SYU</a:t>
                      </a:r>
                      <a:endParaRPr lang="en-US" sz="800" dirty="0">
                        <a:solidFill>
                          <a:schemeClr val="tx1"/>
                        </a:solidFill>
                        <a:effectLst/>
                        <a:latin typeface="Calibri"/>
                        <a:ea typeface="Calibri"/>
                        <a:cs typeface="Times New Roman"/>
                      </a:endParaRPr>
                    </a:p>
                  </a:txBody>
                  <a:tcPr marL="23442" marR="2344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E5B8B7"/>
                    </a:solidFill>
                  </a:tcPr>
                </a:tc>
              </a:tr>
              <a:tr h="608122">
                <a:tc>
                  <a:txBody>
                    <a:bodyPr/>
                    <a:lstStyle/>
                    <a:p>
                      <a:pPr marL="0" marR="0" algn="l">
                        <a:lnSpc>
                          <a:spcPct val="115000"/>
                        </a:lnSpc>
                        <a:spcBef>
                          <a:spcPts val="0"/>
                        </a:spcBef>
                        <a:spcAft>
                          <a:spcPts val="0"/>
                        </a:spcAft>
                      </a:pPr>
                      <a:r>
                        <a:rPr lang="en-US" sz="800" b="1" dirty="0">
                          <a:solidFill>
                            <a:schemeClr val="tx1"/>
                          </a:solidFill>
                          <a:effectLst/>
                          <a:latin typeface="Calibri"/>
                          <a:ea typeface="Calibri"/>
                          <a:cs typeface="Helvetica"/>
                        </a:rPr>
                        <a:t>Synthesize two versions of the same story by comparing and contrasting how specific events are portrayed to be able to reach a conclusion about stories from different cultures</a:t>
                      </a:r>
                      <a:r>
                        <a:rPr lang="en-US" sz="800" dirty="0">
                          <a:solidFill>
                            <a:schemeClr val="tx1"/>
                          </a:solidFill>
                          <a:effectLst/>
                          <a:latin typeface="Calibri"/>
                          <a:ea typeface="Calibri"/>
                          <a:cs typeface="Helvetica"/>
                        </a:rPr>
                        <a:t>.</a:t>
                      </a:r>
                      <a:endParaRPr lang="en-US" sz="800" dirty="0">
                        <a:solidFill>
                          <a:schemeClr val="tx1"/>
                        </a:solidFill>
                        <a:effectLst/>
                        <a:latin typeface="Calibri"/>
                        <a:ea typeface="Calibri"/>
                        <a:cs typeface="Times New Roman"/>
                      </a:endParaRPr>
                    </a:p>
                  </a:txBody>
                  <a:tcPr marL="23442" marR="23442"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sp>
        <p:nvSpPr>
          <p:cNvPr id="7" name="Shape 103"/>
          <p:cNvSpPr/>
          <p:nvPr/>
        </p:nvSpPr>
        <p:spPr>
          <a:xfrm>
            <a:off x="524413" y="4419600"/>
            <a:ext cx="6714587" cy="0"/>
          </a:xfrm>
          <a:prstGeom prst="line">
            <a:avLst/>
          </a:prstGeom>
          <a:ln w="3175">
            <a:solidFill>
              <a:srgbClr val="4A7EBB"/>
            </a:solidFill>
            <a:prstDash val="lgDashDotDot"/>
          </a:ln>
        </p:spPr>
        <p:txBody>
          <a:bodyPr lIns="0" tIns="0" rIns="0" bIns="0"/>
          <a:lstStyle/>
          <a:p>
            <a:pPr defTabSz="481889">
              <a:defRPr sz="1200">
                <a:latin typeface="+mn-lt"/>
                <a:ea typeface="+mn-ea"/>
                <a:cs typeface="+mn-cs"/>
                <a:sym typeface="Helvetica"/>
              </a:defRPr>
            </a:pPr>
            <a:endParaRPr dirty="0"/>
          </a:p>
        </p:txBody>
      </p:sp>
    </p:spTree>
    <p:extLst>
      <p:ext uri="{BB962C8B-B14F-4D97-AF65-F5344CB8AC3E}">
        <p14:creationId xmlns:p14="http://schemas.microsoft.com/office/powerpoint/2010/main" val="17157892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29</a:t>
            </a:fld>
            <a:endParaRPr lang="en-US" dirty="0"/>
          </a:p>
        </p:txBody>
      </p:sp>
      <p:sp>
        <p:nvSpPr>
          <p:cNvPr id="7" name="Rectangle 7"/>
          <p:cNvSpPr>
            <a:spLocks noChangeArrowheads="1"/>
          </p:cNvSpPr>
          <p:nvPr/>
        </p:nvSpPr>
        <p:spPr bwMode="auto">
          <a:xfrm>
            <a:off x="242888" y="164813"/>
            <a:ext cx="34496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en-US" alt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16" name="Group 15"/>
          <p:cNvGrpSpPr/>
          <p:nvPr/>
        </p:nvGrpSpPr>
        <p:grpSpPr>
          <a:xfrm>
            <a:off x="934514" y="844045"/>
            <a:ext cx="5748338" cy="7779350"/>
            <a:chOff x="685800" y="297850"/>
            <a:chExt cx="5410200" cy="7779350"/>
          </a:xfrm>
        </p:grpSpPr>
        <p:sp>
          <p:nvSpPr>
            <p:cNvPr id="6" name="Rectangle 4"/>
            <p:cNvSpPr>
              <a:spLocks noChangeArrowheads="1"/>
            </p:cNvSpPr>
            <p:nvPr/>
          </p:nvSpPr>
          <p:spPr bwMode="auto">
            <a:xfrm>
              <a:off x="685800" y="297850"/>
              <a:ext cx="5410200" cy="76944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sng" strike="noStrike" cap="none" normalizeH="0" baseline="0" dirty="0" smtClean="0">
                  <a:ln>
                    <a:noFill/>
                  </a:ln>
                  <a:solidFill>
                    <a:schemeClr val="tx1"/>
                  </a:solidFill>
                  <a:effectLst/>
                  <a:latin typeface="+mn-lt"/>
                  <a:ea typeface="Calibri" pitchFamily="34" charset="0"/>
                  <a:cs typeface="Times New Roman" pitchFamily="18" charset="0"/>
                </a:rPr>
                <a:t>The History of Roller Skates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700" b="0" i="0" u="none" strike="noStrike" cap="none" normalizeH="0" baseline="0" dirty="0" smtClean="0">
                <a:ln>
                  <a:noFill/>
                </a:ln>
                <a:solidFill>
                  <a:schemeClr val="tx1"/>
                </a:solidFill>
                <a:effectLst/>
                <a:latin typeface="+mn-lt"/>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1" i="0" u="sng" strike="noStrike" cap="none" normalizeH="0" baseline="0" dirty="0" smtClean="0">
                  <a:ln>
                    <a:noFill/>
                  </a:ln>
                  <a:solidFill>
                    <a:schemeClr val="tx1"/>
                  </a:solidFill>
                  <a:effectLst/>
                  <a:latin typeface="+mn-lt"/>
                  <a:ea typeface="Calibri" pitchFamily="34" charset="0"/>
                  <a:cs typeface="Times New Roman" pitchFamily="18" charset="0"/>
                </a:rPr>
                <a:t>Paragraph 1</a:t>
              </a:r>
              <a:endParaRPr lang="en-US" altLang="en-US" sz="700" dirty="0">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mn-lt"/>
                  <a:ea typeface="Calibri" pitchFamily="34" charset="0"/>
                  <a:cs typeface="Times New Roman" pitchFamily="18" charset="0"/>
                </a:rPr>
                <a:t>The first roller skates were made in 1760.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mn-lt"/>
                  <a:ea typeface="Calibri" pitchFamily="34" charset="0"/>
                  <a:cs typeface="Times New Roman" pitchFamily="18" charset="0"/>
                </a:rPr>
                <a:t>They were invented</a:t>
              </a:r>
              <a:r>
                <a:rPr kumimoji="0" lang="en-US" altLang="en-US" sz="1400" b="0" i="0" u="none" strike="noStrike" cap="none" normalizeH="0" dirty="0" smtClean="0">
                  <a:ln>
                    <a:noFill/>
                  </a:ln>
                  <a:solidFill>
                    <a:schemeClr val="tx1"/>
                  </a:solidFill>
                  <a:effectLst/>
                  <a:latin typeface="+mn-lt"/>
                  <a:ea typeface="Calibri" pitchFamily="34" charset="0"/>
                  <a:cs typeface="Times New Roman" pitchFamily="18" charset="0"/>
                </a:rPr>
                <a:t> by </a:t>
              </a:r>
              <a:r>
                <a:rPr kumimoji="0" lang="en-US" altLang="en-US" sz="1400" b="0" i="0" u="none" strike="noStrike" cap="none" normalizeH="0" baseline="0" dirty="0" smtClean="0">
                  <a:ln>
                    <a:noFill/>
                  </a:ln>
                  <a:solidFill>
                    <a:schemeClr val="tx1"/>
                  </a:solidFill>
                  <a:effectLst/>
                  <a:latin typeface="+mn-lt"/>
                  <a:ea typeface="Calibri" pitchFamily="34" charset="0"/>
                  <a:cs typeface="Times New Roman" pitchFamily="18" charset="0"/>
                </a:rPr>
                <a:t>John Merlin.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mn-lt"/>
                  <a:ea typeface="Calibri" pitchFamily="34" charset="0"/>
                  <a:cs typeface="Times New Roman" pitchFamily="18" charset="0"/>
                </a:rPr>
                <a:t>Each skate had two very small wheels.</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dirty="0">
                <a:latin typeface="+mn-lt"/>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smtClean="0">
                <a:ln>
                  <a:noFill/>
                </a:ln>
                <a:solidFill>
                  <a:schemeClr val="tx1"/>
                </a:solidFill>
                <a:effectLst/>
                <a:latin typeface="+mn-lt"/>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dirty="0">
                <a:latin typeface="+mn-lt"/>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smtClean="0">
                <a:ln>
                  <a:noFill/>
                </a:ln>
                <a:solidFill>
                  <a:schemeClr val="tx1"/>
                </a:solidFill>
                <a:effectLst/>
                <a:latin typeface="+mn-lt"/>
                <a:cs typeface="Times New Roman" pitchFamily="18" charset="0"/>
              </a:endParaRPr>
            </a:p>
            <a:p>
              <a:r>
                <a:rPr lang="en-US" sz="1400" b="1" u="sng" dirty="0" smtClean="0">
                  <a:latin typeface="+mn-lt"/>
                </a:rPr>
                <a:t>Paragraph </a:t>
              </a:r>
              <a:r>
                <a:rPr lang="en-US" sz="1400" b="1" u="sng" dirty="0">
                  <a:latin typeface="+mn-lt"/>
                </a:rPr>
                <a:t>2</a:t>
              </a:r>
              <a:endParaRPr lang="en-US" sz="1400" dirty="0">
                <a:latin typeface="+mn-lt"/>
              </a:endParaRPr>
            </a:p>
            <a:p>
              <a:r>
                <a:rPr lang="en-US" sz="1400" dirty="0">
                  <a:latin typeface="+mn-lt"/>
                </a:rPr>
                <a:t>In 1819 the first </a:t>
              </a:r>
              <a:r>
                <a:rPr lang="en-US" sz="1400" b="1" u="sng" dirty="0">
                  <a:latin typeface="+mn-lt"/>
                </a:rPr>
                <a:t>patent</a:t>
              </a:r>
              <a:r>
                <a:rPr lang="en-US" sz="1400" dirty="0">
                  <a:latin typeface="+mn-lt"/>
                </a:rPr>
                <a:t> for a roller skate design was made. A patent is given to an inventor so no one can steal his idea. </a:t>
              </a:r>
              <a:r>
                <a:rPr lang="en-US" sz="1400" dirty="0" smtClean="0">
                  <a:latin typeface="+mn-lt"/>
                </a:rPr>
                <a:t>It is written on paper. The </a:t>
              </a:r>
              <a:r>
                <a:rPr lang="en-US" sz="1400" dirty="0">
                  <a:latin typeface="+mn-lt"/>
                </a:rPr>
                <a:t>patent was given to Mr. Petibled. His skates had three wheels.  The wheels were made of wood or metal.  But, the skates he made were hard to use.  The skates could not make </a:t>
              </a:r>
              <a:r>
                <a:rPr lang="en-US" sz="1400" dirty="0" smtClean="0">
                  <a:latin typeface="+mn-lt"/>
                </a:rPr>
                <a:t>turns.</a:t>
              </a:r>
              <a:endParaRPr lang="en-US" altLang="en-US" sz="1400" dirty="0">
                <a:latin typeface="+mn-lt"/>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smtClean="0">
                <a:ln>
                  <a:noFill/>
                </a:ln>
                <a:solidFill>
                  <a:schemeClr val="tx1"/>
                </a:solidFill>
                <a:effectLst/>
                <a:latin typeface="+mn-lt"/>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dirty="0">
                <a:latin typeface="+mn-lt"/>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smtClean="0">
                <a:ln>
                  <a:noFill/>
                </a:ln>
                <a:solidFill>
                  <a:schemeClr val="tx1"/>
                </a:solidFill>
                <a:effectLst/>
                <a:latin typeface="+mn-lt"/>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dirty="0">
                <a:latin typeface="+mn-lt"/>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smtClean="0">
                <a:ln>
                  <a:noFill/>
                </a:ln>
                <a:solidFill>
                  <a:schemeClr val="tx1"/>
                </a:solidFill>
                <a:effectLst/>
                <a:latin typeface="+mn-lt"/>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dirty="0" smtClean="0">
                <a:latin typeface="+mn-lt"/>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smtClean="0">
                <a:ln>
                  <a:noFill/>
                </a:ln>
                <a:solidFill>
                  <a:schemeClr val="tx1"/>
                </a:solidFill>
                <a:effectLst/>
                <a:latin typeface="+mn-lt"/>
                <a:cs typeface="Times New Roman" pitchFamily="18" charset="0"/>
              </a:endParaRPr>
            </a:p>
            <a:p>
              <a:r>
                <a:rPr lang="en-US" sz="1400" b="1" u="sng" dirty="0" smtClean="0">
                  <a:latin typeface="+mn-lt"/>
                </a:rPr>
                <a:t>Paragraph </a:t>
              </a:r>
              <a:r>
                <a:rPr lang="en-US" sz="1400" b="1" u="sng" dirty="0">
                  <a:latin typeface="+mn-lt"/>
                </a:rPr>
                <a:t>3</a:t>
              </a:r>
              <a:endParaRPr lang="en-US" sz="1400" dirty="0">
                <a:latin typeface="+mn-lt"/>
              </a:endParaRPr>
            </a:p>
            <a:p>
              <a:r>
                <a:rPr lang="en-US" sz="1400" dirty="0">
                  <a:latin typeface="+mn-lt"/>
                </a:rPr>
                <a:t>James Plimpton was an </a:t>
              </a:r>
              <a:r>
                <a:rPr lang="en-US" sz="1400" b="1" u="sng" dirty="0">
                  <a:latin typeface="+mn-lt"/>
                </a:rPr>
                <a:t>inventor</a:t>
              </a:r>
              <a:r>
                <a:rPr lang="en-US" sz="1400" dirty="0">
                  <a:latin typeface="+mn-lt"/>
                </a:rPr>
                <a:t> too. </a:t>
              </a:r>
              <a:r>
                <a:rPr lang="en-US" sz="1400" dirty="0" smtClean="0">
                  <a:latin typeface="+mn-lt"/>
                </a:rPr>
                <a:t>He </a:t>
              </a:r>
              <a:r>
                <a:rPr lang="en-US" sz="1400" dirty="0">
                  <a:latin typeface="+mn-lt"/>
                </a:rPr>
                <a:t>also had a patent for a new roller skate design. </a:t>
              </a:r>
              <a:r>
                <a:rPr lang="en-US" sz="1400" dirty="0" smtClean="0">
                  <a:latin typeface="+mn-lt"/>
                </a:rPr>
                <a:t>In 1863 </a:t>
              </a:r>
              <a:r>
                <a:rPr lang="en-US" sz="1400" dirty="0">
                  <a:latin typeface="+mn-lt"/>
                </a:rPr>
                <a:t>he made the first roller skate that had four </a:t>
              </a:r>
              <a:r>
                <a:rPr lang="en-US" sz="1400" dirty="0" smtClean="0">
                  <a:latin typeface="+mn-lt"/>
                </a:rPr>
                <a:t>wheels. Two </a:t>
              </a:r>
              <a:r>
                <a:rPr lang="en-US" sz="1400" dirty="0">
                  <a:latin typeface="+mn-lt"/>
                </a:rPr>
                <a:t>wheels were in the front and two wheels were in the back. </a:t>
              </a:r>
              <a:r>
                <a:rPr lang="en-US" sz="1400" dirty="0" smtClean="0">
                  <a:latin typeface="+mn-lt"/>
                </a:rPr>
                <a:t>His skates were </a:t>
              </a:r>
              <a:r>
                <a:rPr lang="en-US" sz="1400" dirty="0">
                  <a:latin typeface="+mn-lt"/>
                </a:rPr>
                <a:t>easy to use. </a:t>
              </a:r>
              <a:r>
                <a:rPr lang="en-US" sz="1400" dirty="0" smtClean="0">
                  <a:latin typeface="+mn-lt"/>
                </a:rPr>
                <a:t>For </a:t>
              </a:r>
              <a:r>
                <a:rPr lang="en-US" sz="1400" dirty="0">
                  <a:latin typeface="+mn-lt"/>
                </a:rPr>
                <a:t>the first time skaters could make turns. </a:t>
              </a:r>
              <a:r>
                <a:rPr lang="en-US" sz="1400" dirty="0" smtClean="0">
                  <a:latin typeface="+mn-lt"/>
                </a:rPr>
                <a:t>People </a:t>
              </a:r>
              <a:r>
                <a:rPr lang="en-US" sz="1400" dirty="0">
                  <a:latin typeface="+mn-lt"/>
                </a:rPr>
                <a:t>liked his </a:t>
              </a:r>
              <a:r>
                <a:rPr lang="en-US" sz="1400" dirty="0" smtClean="0">
                  <a:latin typeface="+mn-lt"/>
                </a:rPr>
                <a:t>skates </a:t>
              </a:r>
              <a:r>
                <a:rPr lang="en-US" sz="1400" dirty="0">
                  <a:latin typeface="+mn-lt"/>
                </a:rPr>
                <a:t>so much they used </a:t>
              </a:r>
              <a:r>
                <a:rPr lang="en-US" sz="1400" dirty="0" smtClean="0">
                  <a:latin typeface="+mn-lt"/>
                </a:rPr>
                <a:t>them </a:t>
              </a:r>
              <a:r>
                <a:rPr lang="en-US" sz="1400" dirty="0">
                  <a:latin typeface="+mn-lt"/>
                </a:rPr>
                <a:t>for over 100 years!</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dirty="0">
                <a:latin typeface="+mn-lt"/>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smtClean="0">
                <a:ln>
                  <a:noFill/>
                </a:ln>
                <a:solidFill>
                  <a:schemeClr val="tx1"/>
                </a:solidFill>
                <a:effectLst/>
                <a:latin typeface="+mn-lt"/>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dirty="0">
                <a:latin typeface="+mn-lt"/>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smtClean="0">
                <a:ln>
                  <a:noFill/>
                </a:ln>
                <a:solidFill>
                  <a:schemeClr val="tx1"/>
                </a:solidFill>
                <a:effectLst/>
                <a:latin typeface="+mn-lt"/>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700" b="0" i="0" u="none" strike="noStrike" cap="none" normalizeH="0" baseline="0" dirty="0" smtClean="0">
                <a:ln>
                  <a:noFill/>
                </a:ln>
                <a:solidFill>
                  <a:schemeClr val="tx1"/>
                </a:solidFill>
                <a:effectLst/>
                <a:latin typeface="+mn-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mn-lt"/>
                <a:cs typeface="Arial" pitchFamily="34" charset="0"/>
              </a:endParaRPr>
            </a:p>
          </p:txBody>
        </p:sp>
        <p:grpSp>
          <p:nvGrpSpPr>
            <p:cNvPr id="9" name="Group 8"/>
            <p:cNvGrpSpPr/>
            <p:nvPr/>
          </p:nvGrpSpPr>
          <p:grpSpPr>
            <a:xfrm>
              <a:off x="3809144" y="778483"/>
              <a:ext cx="1473485" cy="1665909"/>
              <a:chOff x="3809144" y="778483"/>
              <a:chExt cx="1473485" cy="1665909"/>
            </a:xfrm>
          </p:grpSpPr>
          <p:pic>
            <p:nvPicPr>
              <p:cNvPr id="3075" name="yui_3_5_1_1_1389378345462_900" descr="https://sp2.yimg.com/ib/th?id=H.4974994946001690&amp;pid=15.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75782" y="778483"/>
                <a:ext cx="1140207" cy="1540152"/>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5" name="Text Box 2"/>
              <p:cNvSpPr txBox="1">
                <a:spLocks noChangeArrowheads="1"/>
              </p:cNvSpPr>
              <p:nvPr/>
            </p:nvSpPr>
            <p:spPr bwMode="auto">
              <a:xfrm>
                <a:off x="3809144" y="2305893"/>
                <a:ext cx="1473485" cy="13849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smtClean="0">
                    <a:ln>
                      <a:noFill/>
                    </a:ln>
                    <a:solidFill>
                      <a:srgbClr val="4F81BD"/>
                    </a:solidFill>
                    <a:effectLst/>
                    <a:ea typeface="Calibri" pitchFamily="34" charset="0"/>
                    <a:cs typeface="Times New Roman" pitchFamily="18" charset="0"/>
                  </a:rPr>
                  <a:t>Figure 1  John Merlin’s Skates</a:t>
                </a:r>
                <a:endParaRPr kumimoji="0" lang="en-US" altLang="en-US" sz="1800" b="0" i="0" u="none" strike="noStrike" cap="none" normalizeH="0" baseline="0" dirty="0" smtClean="0">
                  <a:ln>
                    <a:noFill/>
                  </a:ln>
                  <a:solidFill>
                    <a:schemeClr val="tx1"/>
                  </a:solidFill>
                  <a:effectLst/>
                  <a:cs typeface="Arial" pitchFamily="34" charset="0"/>
                </a:endParaRPr>
              </a:p>
            </p:txBody>
          </p:sp>
        </p:grpSp>
        <p:grpSp>
          <p:nvGrpSpPr>
            <p:cNvPr id="8" name="Group 7"/>
            <p:cNvGrpSpPr/>
            <p:nvPr/>
          </p:nvGrpSpPr>
          <p:grpSpPr>
            <a:xfrm>
              <a:off x="2586250" y="6772910"/>
              <a:ext cx="1757150" cy="1304290"/>
              <a:chOff x="2586250" y="6772910"/>
              <a:chExt cx="1757150" cy="1304290"/>
            </a:xfrm>
          </p:grpSpPr>
          <p:pic>
            <p:nvPicPr>
              <p:cNvPr id="12" name="irc_mi" descr="http://www.rollerdisco.cz/images/Hannah_invention_report_2007_html_38a57dc9.jpg"/>
              <p:cNvPicPr/>
              <p:nvPr/>
            </p:nvPicPr>
            <p:blipFill>
              <a:blip r:embed="rId3" cstate="print"/>
              <a:srcRect/>
              <a:stretch>
                <a:fillRect/>
              </a:stretch>
            </p:blipFill>
            <p:spPr bwMode="auto">
              <a:xfrm>
                <a:off x="2586250" y="6772910"/>
                <a:ext cx="1715135" cy="1304290"/>
              </a:xfrm>
              <a:prstGeom prst="rect">
                <a:avLst/>
              </a:prstGeom>
              <a:noFill/>
              <a:ln w="9525">
                <a:noFill/>
                <a:miter lim="800000"/>
                <a:headEnd/>
                <a:tailEnd/>
              </a:ln>
            </p:spPr>
          </p:pic>
          <p:sp>
            <p:nvSpPr>
              <p:cNvPr id="11" name="Text Box 2"/>
              <p:cNvSpPr txBox="1">
                <a:spLocks noChangeArrowheads="1"/>
              </p:cNvSpPr>
              <p:nvPr/>
            </p:nvSpPr>
            <p:spPr bwMode="auto">
              <a:xfrm>
                <a:off x="2654157" y="7938701"/>
                <a:ext cx="1689243" cy="13849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smtClean="0">
                    <a:ln>
                      <a:noFill/>
                    </a:ln>
                    <a:solidFill>
                      <a:srgbClr val="4F81BD"/>
                    </a:solidFill>
                    <a:effectLst/>
                    <a:ea typeface="Calibri" pitchFamily="34" charset="0"/>
                    <a:cs typeface="Times New Roman" pitchFamily="18" charset="0"/>
                  </a:rPr>
                  <a:t>Figure 3  James Plimpton’s skate</a:t>
                </a:r>
                <a:endParaRPr kumimoji="0" lang="en-US" altLang="en-US" sz="1800" b="0" i="0" u="none" strike="noStrike" cap="none" normalizeH="0" baseline="0" dirty="0" smtClean="0">
                  <a:ln>
                    <a:noFill/>
                  </a:ln>
                  <a:solidFill>
                    <a:schemeClr val="tx1"/>
                  </a:solidFill>
                  <a:effectLst/>
                  <a:cs typeface="Arial" pitchFamily="34" charset="0"/>
                </a:endParaRPr>
              </a:p>
            </p:txBody>
          </p:sp>
        </p:grpSp>
        <p:grpSp>
          <p:nvGrpSpPr>
            <p:cNvPr id="13" name="Group 12"/>
            <p:cNvGrpSpPr/>
            <p:nvPr/>
          </p:nvGrpSpPr>
          <p:grpSpPr>
            <a:xfrm>
              <a:off x="757911" y="4017887"/>
              <a:ext cx="1903095" cy="858913"/>
              <a:chOff x="757911" y="4017887"/>
              <a:chExt cx="1903095" cy="858913"/>
            </a:xfrm>
          </p:grpSpPr>
          <p:pic>
            <p:nvPicPr>
              <p:cNvPr id="10" name="irc_mi" descr="http://www.rollerskatingmuseum.com/images/petibled.jpg"/>
              <p:cNvPicPr/>
              <p:nvPr/>
            </p:nvPicPr>
            <p:blipFill>
              <a:blip r:embed="rId4" cstate="print"/>
              <a:srcRect/>
              <a:stretch>
                <a:fillRect/>
              </a:stretch>
            </p:blipFill>
            <p:spPr bwMode="auto">
              <a:xfrm>
                <a:off x="757911" y="4017887"/>
                <a:ext cx="1903095" cy="766445"/>
              </a:xfrm>
              <a:prstGeom prst="rect">
                <a:avLst/>
              </a:prstGeom>
              <a:noFill/>
              <a:ln w="9525">
                <a:noFill/>
                <a:miter lim="800000"/>
                <a:headEnd/>
                <a:tailEnd/>
              </a:ln>
            </p:spPr>
          </p:pic>
          <p:sp>
            <p:nvSpPr>
              <p:cNvPr id="15" name="Text Box 2"/>
              <p:cNvSpPr txBox="1">
                <a:spLocks noChangeArrowheads="1"/>
              </p:cNvSpPr>
              <p:nvPr/>
            </p:nvSpPr>
            <p:spPr bwMode="auto">
              <a:xfrm>
                <a:off x="838200" y="4738301"/>
                <a:ext cx="1689243" cy="13849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smtClean="0">
                    <a:ln>
                      <a:noFill/>
                    </a:ln>
                    <a:solidFill>
                      <a:srgbClr val="4F81BD"/>
                    </a:solidFill>
                    <a:effectLst/>
                    <a:ea typeface="Calibri" pitchFamily="34" charset="0"/>
                    <a:cs typeface="Times New Roman" pitchFamily="18" charset="0"/>
                  </a:rPr>
                  <a:t>Figure 2  Mr. Petibled’s skate</a:t>
                </a:r>
                <a:endParaRPr kumimoji="0" lang="en-US" altLang="en-US" sz="1800" b="0" i="0" u="none" strike="noStrike" cap="none" normalizeH="0" baseline="0" dirty="0" smtClean="0">
                  <a:ln>
                    <a:noFill/>
                  </a:ln>
                  <a:solidFill>
                    <a:schemeClr val="tx1"/>
                  </a:solidFill>
                  <a:effectLst/>
                  <a:cs typeface="Arial" pitchFamily="34" charset="0"/>
                </a:endParaRPr>
              </a:p>
            </p:txBody>
          </p:sp>
        </p:grpSp>
      </p:grpSp>
      <p:sp>
        <p:nvSpPr>
          <p:cNvPr id="17" name="Text Box 2"/>
          <p:cNvSpPr txBox="1">
            <a:spLocks noChangeArrowheads="1"/>
          </p:cNvSpPr>
          <p:nvPr/>
        </p:nvSpPr>
        <p:spPr bwMode="auto">
          <a:xfrm>
            <a:off x="5768452" y="69369"/>
            <a:ext cx="1828800" cy="800219"/>
          </a:xfrm>
          <a:prstGeom prst="rect">
            <a:avLst/>
          </a:prstGeom>
          <a:noFill/>
          <a:ln w="9525">
            <a:noFill/>
            <a:miter lim="800000"/>
            <a:headEnd/>
            <a:tailEnd/>
          </a:ln>
        </p:spPr>
        <p:txBody>
          <a:bodyPr rot="0" vert="horz" wrap="square" lIns="91440" tIns="45720" rIns="91440" bIns="45720" anchor="t" anchorCtr="0">
            <a:spAutoFit/>
          </a:bodyPr>
          <a:lstStyle/>
          <a:p>
            <a:pPr marL="0" marR="0" algn="r">
              <a:lnSpc>
                <a:spcPct val="115000"/>
              </a:lnSpc>
              <a:spcBef>
                <a:spcPts val="0"/>
              </a:spcBef>
              <a:spcAft>
                <a:spcPts val="0"/>
              </a:spcAft>
            </a:pPr>
            <a:r>
              <a:rPr lang="en-US" sz="800" dirty="0">
                <a:effectLst/>
                <a:latin typeface="Helvetica"/>
                <a:ea typeface="Calibri"/>
                <a:cs typeface="Times New Roman"/>
              </a:rPr>
              <a:t>Grade Equivalent</a:t>
            </a:r>
            <a:r>
              <a:rPr lang="en-US" sz="800" dirty="0" smtClean="0">
                <a:effectLst/>
                <a:latin typeface="Helvetica"/>
                <a:ea typeface="Calibri"/>
                <a:cs typeface="Times New Roman"/>
              </a:rPr>
              <a:t>:  3.2  </a:t>
            </a:r>
            <a:endParaRPr lang="en-US" sz="1100" dirty="0">
              <a:effectLst/>
              <a:latin typeface="Calibri"/>
              <a:ea typeface="Calibri"/>
              <a:cs typeface="Times New Roman"/>
            </a:endParaRPr>
          </a:p>
          <a:p>
            <a:pPr marL="0" marR="0" algn="r">
              <a:lnSpc>
                <a:spcPct val="115000"/>
              </a:lnSpc>
              <a:spcBef>
                <a:spcPts val="0"/>
              </a:spcBef>
              <a:spcAft>
                <a:spcPts val="0"/>
              </a:spcAft>
            </a:pPr>
            <a:r>
              <a:rPr lang="en-US" sz="800" dirty="0">
                <a:effectLst/>
                <a:latin typeface="Helvetica"/>
                <a:ea typeface="Calibri"/>
                <a:cs typeface="Times New Roman"/>
              </a:rPr>
              <a:t>Lexile</a:t>
            </a:r>
            <a:r>
              <a:rPr lang="en-US" sz="800" dirty="0" smtClean="0">
                <a:effectLst/>
                <a:latin typeface="Helvetica"/>
                <a:ea typeface="Calibri"/>
                <a:cs typeface="Times New Roman"/>
              </a:rPr>
              <a:t>:  570  </a:t>
            </a:r>
            <a:endParaRPr lang="en-US" sz="1100" dirty="0">
              <a:effectLst/>
              <a:latin typeface="Calibri"/>
              <a:ea typeface="Calibri"/>
              <a:cs typeface="Times New Roman"/>
            </a:endParaRPr>
          </a:p>
          <a:p>
            <a:pPr marL="0" marR="0" algn="r">
              <a:lnSpc>
                <a:spcPct val="115000"/>
              </a:lnSpc>
              <a:spcBef>
                <a:spcPts val="0"/>
              </a:spcBef>
              <a:spcAft>
                <a:spcPts val="0"/>
              </a:spcAft>
            </a:pPr>
            <a:r>
              <a:rPr lang="en-US" sz="800" dirty="0">
                <a:effectLst/>
                <a:latin typeface="Helvetica"/>
                <a:ea typeface="Calibri"/>
                <a:cs typeface="Times New Roman"/>
              </a:rPr>
              <a:t>Mean Sentence Length:  </a:t>
            </a:r>
            <a:r>
              <a:rPr lang="en-US" sz="800" dirty="0" smtClean="0">
                <a:latin typeface="Helvetica"/>
                <a:ea typeface="Calibri"/>
                <a:cs typeface="Times New Roman"/>
              </a:rPr>
              <a:t>8.79</a:t>
            </a:r>
            <a:endParaRPr lang="en-US" sz="1100" dirty="0">
              <a:effectLst/>
              <a:latin typeface="Calibri"/>
              <a:ea typeface="Calibri"/>
              <a:cs typeface="Times New Roman"/>
            </a:endParaRPr>
          </a:p>
          <a:p>
            <a:pPr marL="0" marR="0" algn="r">
              <a:lnSpc>
                <a:spcPct val="115000"/>
              </a:lnSpc>
              <a:spcBef>
                <a:spcPts val="0"/>
              </a:spcBef>
              <a:spcAft>
                <a:spcPts val="0"/>
              </a:spcAft>
            </a:pPr>
            <a:r>
              <a:rPr lang="en-US" sz="800" dirty="0">
                <a:effectLst/>
                <a:latin typeface="Helvetica"/>
                <a:ea typeface="Calibri"/>
                <a:cs typeface="Times New Roman"/>
              </a:rPr>
              <a:t>Mean Log Word Frequency</a:t>
            </a:r>
            <a:r>
              <a:rPr lang="en-US" sz="800" dirty="0" smtClean="0">
                <a:effectLst/>
                <a:latin typeface="Helvetica"/>
                <a:ea typeface="Calibri"/>
                <a:cs typeface="Times New Roman"/>
              </a:rPr>
              <a:t>:  3.55</a:t>
            </a:r>
            <a:endParaRPr lang="en-US" sz="1100" dirty="0">
              <a:effectLst/>
              <a:latin typeface="Calibri"/>
              <a:ea typeface="Calibri"/>
              <a:cs typeface="Times New Roman"/>
            </a:endParaRPr>
          </a:p>
          <a:p>
            <a:pPr marL="0" marR="0" algn="r">
              <a:lnSpc>
                <a:spcPct val="115000"/>
              </a:lnSpc>
              <a:spcBef>
                <a:spcPts val="0"/>
              </a:spcBef>
              <a:spcAft>
                <a:spcPts val="0"/>
              </a:spcAft>
            </a:pPr>
            <a:r>
              <a:rPr lang="en-US" sz="800" dirty="0">
                <a:effectLst/>
                <a:latin typeface="Helvetica"/>
                <a:ea typeface="Calibri"/>
                <a:cs typeface="Times New Roman"/>
              </a:rPr>
              <a:t>Word Count:  </a:t>
            </a:r>
            <a:r>
              <a:rPr lang="en-US" sz="800" dirty="0" smtClean="0">
                <a:latin typeface="Helvetica"/>
                <a:ea typeface="Calibri"/>
                <a:cs typeface="Times New Roman"/>
              </a:rPr>
              <a:t>255</a:t>
            </a:r>
            <a:endParaRPr lang="en-US" sz="1100" dirty="0">
              <a:effectLst/>
              <a:latin typeface="Calibri"/>
              <a:ea typeface="Calibri"/>
              <a:cs typeface="Times New Roman"/>
            </a:endParaRPr>
          </a:p>
        </p:txBody>
      </p:sp>
    </p:spTree>
    <p:extLst>
      <p:ext uri="{BB962C8B-B14F-4D97-AF65-F5344CB8AC3E}">
        <p14:creationId xmlns:p14="http://schemas.microsoft.com/office/powerpoint/2010/main" val="4017108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8" name="Picture 14" descr="Image result for revise"/>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83320" y="213244"/>
            <a:ext cx="2905654" cy="1347291"/>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lIns="96359" tIns="48180" rIns="96359" bIns="48180"/>
          <a:lstStyle/>
          <a:p>
            <a:fld id="{F177B04D-AEB5-43ED-B9BA-B3D1EC9C9067}" type="slidenum">
              <a:rPr lang="en-US" smtClean="0"/>
              <a:pPr/>
              <a:t>3</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87641363"/>
              </p:ext>
            </p:extLst>
          </p:nvPr>
        </p:nvGraphicFramePr>
        <p:xfrm>
          <a:off x="1036320" y="670560"/>
          <a:ext cx="5440680" cy="6169152"/>
        </p:xfrm>
        <a:graphic>
          <a:graphicData uri="http://schemas.openxmlformats.org/drawingml/2006/table">
            <a:tbl>
              <a:tblPr firstRow="1" bandRow="1">
                <a:tableStyleId>{5940675A-B579-460E-94D1-54222C63F5DA}</a:tableStyleId>
              </a:tblPr>
              <a:tblGrid>
                <a:gridCol w="2763520"/>
                <a:gridCol w="2677160"/>
              </a:tblGrid>
              <a:tr h="1374648">
                <a:tc gridSpan="2">
                  <a:txBody>
                    <a:bodyPr/>
                    <a:lstStyle/>
                    <a:p>
                      <a:pPr algn="ctr"/>
                      <a:endParaRPr kumimoji="0" lang="en-US" sz="1500" b="0" i="0" u="none" strike="noStrike" kern="1200" cap="none" spc="0" normalizeH="0" baseline="0" noProof="0" dirty="0" smtClean="0">
                        <a:ln>
                          <a:noFill/>
                        </a:ln>
                        <a:solidFill>
                          <a:prstClr val="black"/>
                        </a:solidFill>
                        <a:effectLst/>
                        <a:uLnTx/>
                        <a:uFillTx/>
                        <a:latin typeface="+mn-lt"/>
                        <a:ea typeface="+mn-ea"/>
                        <a:cs typeface="+mn-cs"/>
                      </a:endParaRPr>
                    </a:p>
                    <a:p>
                      <a:pPr algn="l"/>
                      <a:r>
                        <a:rPr kumimoji="0" lang="en-US" sz="1500" b="1" i="0" u="none" strike="noStrike" kern="1200" cap="none" spc="0" normalizeH="0" baseline="0" noProof="0" dirty="0" smtClean="0">
                          <a:ln>
                            <a:noFill/>
                          </a:ln>
                          <a:solidFill>
                            <a:prstClr val="black"/>
                          </a:solidFill>
                          <a:effectLst/>
                          <a:uLnTx/>
                          <a:uFillTx/>
                          <a:latin typeface="+mn-lt"/>
                          <a:ea typeface="+mn-ea"/>
                          <a:cs typeface="+mn-cs"/>
                        </a:rPr>
                        <a:t>All elementary ELA assessments were reviewed and revised in June of 2015 by the following amazing and dedicated HSD K-6</a:t>
                      </a:r>
                      <a:r>
                        <a:rPr kumimoji="0" lang="en-US" sz="1500" b="1" i="0" u="none" strike="noStrike" kern="1200" cap="none" spc="0" normalizeH="0" baseline="30000" noProof="0" dirty="0" smtClean="0">
                          <a:ln>
                            <a:noFill/>
                          </a:ln>
                          <a:solidFill>
                            <a:prstClr val="black"/>
                          </a:solidFill>
                          <a:effectLst/>
                          <a:uLnTx/>
                          <a:uFillTx/>
                          <a:latin typeface="+mn-lt"/>
                          <a:ea typeface="+mn-ea"/>
                          <a:cs typeface="+mn-cs"/>
                        </a:rPr>
                        <a:t>th</a:t>
                      </a:r>
                      <a:r>
                        <a:rPr kumimoji="0" lang="en-US" sz="1500" b="1" i="0" u="none" strike="noStrike" kern="1200" cap="none" spc="0" normalizeH="0" baseline="0" noProof="0" dirty="0" smtClean="0">
                          <a:ln>
                            <a:noFill/>
                          </a:ln>
                          <a:solidFill>
                            <a:prstClr val="black"/>
                          </a:solidFill>
                          <a:effectLst/>
                          <a:uLnTx/>
                          <a:uFillTx/>
                          <a:latin typeface="+mn-lt"/>
                          <a:ea typeface="+mn-ea"/>
                          <a:cs typeface="+mn-cs"/>
                        </a:rPr>
                        <a:t> grade teachers.</a:t>
                      </a:r>
                    </a:p>
                    <a:p>
                      <a:pPr algn="ctr"/>
                      <a:endParaRPr lang="en-US" sz="2200" dirty="0"/>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sz="1000" b="0" dirty="0">
                        <a:latin typeface="Lucida Handwriting" panose="03010101010101010101" pitchFamily="66" charset="0"/>
                      </a:endParaRPr>
                    </a:p>
                  </a:txBody>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Deborah Alvarado</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Lincoln Street</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Ko</a:t>
                      </a: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Kagawa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Minter Bridge</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Linda Benson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West Union</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Jamie Lentz</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Mooberry</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Anne Berg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Eastwood</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Sandra Maines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Quatama</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Aliceson Brandt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Eastwood</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Gina McLain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TOSA</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Sharon Carlson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Minter Bridge</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Teresa Portinga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Patterson</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Deborah Deplanche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Patterson</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Judy Ramer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Consultant</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Alicia Glasscock</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Imlay</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Sara Retzlaff</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McKinney</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Sonja Grabel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Patterson</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Jami Rider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Free Orchard</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Megan Harding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Orenco</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Kelly Rooke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Free </a:t>
                      </a: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Orchards</a:t>
                      </a:r>
                      <a:endPar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Renae Iversen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TOSA</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Angela Walsh</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Witch Hazel</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Ginger Jay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Witch Hazel</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100" b="0" dirty="0">
                        <a:solidFill>
                          <a:srgbClr val="FF0000"/>
                        </a:solidFill>
                        <a:latin typeface="Lucida Handwriting" panose="03010101010101010101" pitchFamily="66" charset="0"/>
                      </a:endParaRP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5" name="AutoShape 12" descr="Image result for revise"/>
          <p:cNvSpPr>
            <a:spLocks noChangeAspect="1" noChangeArrowheads="1"/>
          </p:cNvSpPr>
          <p:nvPr/>
        </p:nvSpPr>
        <p:spPr bwMode="auto">
          <a:xfrm>
            <a:off x="176318" y="-158909"/>
            <a:ext cx="345440" cy="33528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01882" tIns="50941" rIns="101882" bIns="50941" numCol="1" anchor="t" anchorCtr="0" compatLnSpc="1">
            <a:prstTxWarp prst="textNoShape">
              <a:avLst/>
            </a:prstTxWarp>
          </a:bodyPr>
          <a:lstStyle/>
          <a:p>
            <a:endParaRPr lang="en-US"/>
          </a:p>
        </p:txBody>
      </p:sp>
    </p:spTree>
    <p:extLst>
      <p:ext uri="{BB962C8B-B14F-4D97-AF65-F5344CB8AC3E}">
        <p14:creationId xmlns:p14="http://schemas.microsoft.com/office/powerpoint/2010/main" val="3525152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30</a:t>
            </a:fld>
            <a:endParaRPr lang="en-US" dirty="0"/>
          </a:p>
        </p:txBody>
      </p:sp>
      <p:grpSp>
        <p:nvGrpSpPr>
          <p:cNvPr id="8" name="Group 7"/>
          <p:cNvGrpSpPr/>
          <p:nvPr/>
        </p:nvGrpSpPr>
        <p:grpSpPr>
          <a:xfrm>
            <a:off x="1052513" y="990600"/>
            <a:ext cx="5505449" cy="7523077"/>
            <a:chOff x="1066800" y="533400"/>
            <a:chExt cx="5181600" cy="7523077"/>
          </a:xfrm>
        </p:grpSpPr>
        <p:sp>
          <p:nvSpPr>
            <p:cNvPr id="2" name="Rectangle 1"/>
            <p:cNvSpPr/>
            <p:nvPr/>
          </p:nvSpPr>
          <p:spPr>
            <a:xfrm>
              <a:off x="1066800" y="533400"/>
              <a:ext cx="5181600" cy="5929828"/>
            </a:xfrm>
            <a:prstGeom prst="rect">
              <a:avLst/>
            </a:prstGeom>
          </p:spPr>
          <p:txBody>
            <a:bodyPr wrap="square">
              <a:spAutoFit/>
            </a:bodyPr>
            <a:lstStyle/>
            <a:p>
              <a:pPr lvl="0"/>
              <a:r>
                <a:rPr lang="en-US" altLang="en-US" sz="1200" b="1" u="sng" dirty="0">
                  <a:ea typeface="Calibri" pitchFamily="34" charset="0"/>
                  <a:cs typeface="Times New Roman" pitchFamily="18" charset="0"/>
                </a:rPr>
                <a:t>The History of Roller </a:t>
              </a:r>
              <a:r>
                <a:rPr lang="en-US" altLang="en-US" sz="1200" b="1" u="sng" dirty="0" smtClean="0">
                  <a:ea typeface="Calibri" pitchFamily="34" charset="0"/>
                  <a:cs typeface="Times New Roman" pitchFamily="18" charset="0"/>
                </a:rPr>
                <a:t>Skates…</a:t>
              </a:r>
              <a:endParaRPr lang="en-US" altLang="en-US" sz="1200" b="1" u="sng" dirty="0">
                <a:ea typeface="Calibri" pitchFamily="34" charset="0"/>
                <a:cs typeface="Times New Roman" pitchFamily="18" charset="0"/>
              </a:endParaRPr>
            </a:p>
            <a:p>
              <a:endParaRPr lang="en-US" sz="1400" b="1" u="sng" dirty="0" smtClean="0"/>
            </a:p>
            <a:p>
              <a:endParaRPr lang="en-US" sz="1400" b="1" u="sng" dirty="0"/>
            </a:p>
            <a:p>
              <a:r>
                <a:rPr lang="en-US" sz="1400" b="1" dirty="0"/>
                <a:t>4</a:t>
              </a:r>
              <a:endParaRPr lang="en-US" sz="1400" dirty="0"/>
            </a:p>
            <a:p>
              <a:r>
                <a:rPr lang="en-US" sz="1400" dirty="0"/>
                <a:t>In 1876 roller skate wheels got </a:t>
              </a:r>
              <a:r>
                <a:rPr lang="en-US" sz="1400" dirty="0" smtClean="0"/>
                <a:t>even better</a:t>
              </a:r>
              <a:r>
                <a:rPr lang="en-US" sz="1400" dirty="0"/>
                <a:t>.  William Brown </a:t>
              </a:r>
              <a:r>
                <a:rPr lang="en-US" sz="1400" dirty="0" smtClean="0"/>
                <a:t>put the front wheels on one axel.  He put the back wheels on another axel.  </a:t>
              </a:r>
              <a:r>
                <a:rPr lang="en-US" sz="1400" dirty="0"/>
                <a:t>The wheels were not locked like before. </a:t>
              </a:r>
              <a:r>
                <a:rPr lang="en-US" sz="1400" dirty="0" smtClean="0"/>
                <a:t>This </a:t>
              </a:r>
              <a:r>
                <a:rPr lang="en-US" sz="1400" dirty="0"/>
                <a:t>made roller </a:t>
              </a:r>
              <a:r>
                <a:rPr lang="en-US" sz="1400" dirty="0" smtClean="0"/>
                <a:t>skates easier and faster to </a:t>
              </a:r>
              <a:r>
                <a:rPr lang="en-US" sz="1400" dirty="0"/>
                <a:t>use. </a:t>
              </a:r>
              <a:endParaRPr lang="en-US" sz="1400" dirty="0" smtClean="0"/>
            </a:p>
            <a:p>
              <a:endParaRPr lang="en-US" sz="1400" dirty="0" smtClean="0"/>
            </a:p>
            <a:p>
              <a:endParaRPr lang="en-US" sz="1400" dirty="0" smtClean="0"/>
            </a:p>
            <a:p>
              <a:endParaRPr lang="en-US" sz="1400" dirty="0" smtClean="0"/>
            </a:p>
            <a:p>
              <a:endParaRPr lang="en-US" sz="1400" dirty="0" smtClean="0"/>
            </a:p>
            <a:p>
              <a:endParaRPr lang="en-US" sz="1400" dirty="0"/>
            </a:p>
            <a:p>
              <a:endParaRPr lang="en-US" sz="1400" b="1" u="sng" dirty="0" smtClean="0"/>
            </a:p>
            <a:p>
              <a:endParaRPr lang="en-US" sz="1400" b="1" u="sng" dirty="0"/>
            </a:p>
            <a:p>
              <a:endParaRPr lang="en-US" sz="1400" b="1" u="sng" dirty="0" smtClean="0"/>
            </a:p>
            <a:p>
              <a:pPr lvl="0"/>
              <a:r>
                <a:rPr lang="en-US" altLang="en-US" sz="900" b="1" dirty="0" smtClean="0">
                  <a:solidFill>
                    <a:srgbClr val="4F81BD"/>
                  </a:solidFill>
                  <a:cs typeface="Arial" pitchFamily="34" charset="0"/>
                </a:rPr>
                <a:t>		                    </a:t>
              </a:r>
              <a:r>
                <a:rPr lang="en-US" altLang="en-US" sz="900" b="1" dirty="0" smtClean="0">
                  <a:cs typeface="Arial" pitchFamily="34" charset="0"/>
                </a:rPr>
                <a:t>Figure </a:t>
              </a:r>
              <a:r>
                <a:rPr lang="en-US" altLang="en-US" sz="900" b="1" dirty="0">
                  <a:cs typeface="Arial" pitchFamily="34" charset="0"/>
                </a:rPr>
                <a:t>4   </a:t>
              </a:r>
              <a:r>
                <a:rPr lang="en-US" altLang="en-US" sz="900" b="1" dirty="0" smtClean="0">
                  <a:cs typeface="Arial" pitchFamily="34" charset="0"/>
                </a:rPr>
                <a:t>Wheel and Axle</a:t>
              </a:r>
              <a:endParaRPr lang="en-US" altLang="en-US" sz="900" dirty="0">
                <a:cs typeface="Arial" pitchFamily="34" charset="0"/>
              </a:endParaRPr>
            </a:p>
            <a:p>
              <a:endParaRPr lang="en-US" sz="1400" b="1" u="sng" dirty="0" smtClean="0"/>
            </a:p>
            <a:p>
              <a:endParaRPr lang="en-US" sz="1400" b="1" u="sng" dirty="0"/>
            </a:p>
            <a:p>
              <a:endParaRPr lang="en-US" sz="1400" b="1" u="sng" dirty="0" smtClean="0"/>
            </a:p>
            <a:p>
              <a:r>
                <a:rPr lang="en-US" sz="1400" b="1" u="sng" dirty="0"/>
                <a:t>5</a:t>
              </a:r>
              <a:endParaRPr lang="en-US" sz="1400" dirty="0"/>
            </a:p>
            <a:p>
              <a:r>
                <a:rPr lang="en-US" sz="1400" dirty="0" smtClean="0"/>
                <a:t>In </a:t>
              </a:r>
              <a:r>
                <a:rPr lang="en-US" sz="1400" dirty="0"/>
                <a:t>1979 a new kind of skate was invented.  The inventor was Scott Olson.  The new skates were called rollerblades. </a:t>
              </a:r>
              <a:r>
                <a:rPr lang="en-US" sz="1400" dirty="0" smtClean="0"/>
                <a:t>At </a:t>
              </a:r>
              <a:r>
                <a:rPr lang="en-US" sz="1400" dirty="0"/>
                <a:t>first the rollerblades were on hard boots.  Today they are on soft boots. </a:t>
              </a:r>
              <a:r>
                <a:rPr lang="en-US" sz="1400" dirty="0" smtClean="0"/>
                <a:t>Today people like the rollerblades best.</a:t>
              </a:r>
              <a:endParaRPr lang="en-US" sz="1400" dirty="0"/>
            </a:p>
            <a:p>
              <a:endParaRPr lang="en-US" sz="1400" dirty="0" smtClean="0"/>
            </a:p>
            <a:p>
              <a:endParaRPr lang="en-US" sz="1400" dirty="0"/>
            </a:p>
          </p:txBody>
        </p:sp>
        <p:grpSp>
          <p:nvGrpSpPr>
            <p:cNvPr id="7" name="Group 6"/>
            <p:cNvGrpSpPr/>
            <p:nvPr/>
          </p:nvGrpSpPr>
          <p:grpSpPr>
            <a:xfrm>
              <a:off x="2695574" y="5943600"/>
              <a:ext cx="1924050" cy="2112877"/>
              <a:chOff x="2695574" y="5943600"/>
              <a:chExt cx="1924050" cy="2112877"/>
            </a:xfrm>
          </p:grpSpPr>
          <p:pic>
            <p:nvPicPr>
              <p:cNvPr id="5" name="irc_mi" descr="http://dir.coolclips.com/clipart/150/vgjm/tf05173/CoolClips_vc012418.jpg"/>
              <p:cNvPicPr/>
              <p:nvPr/>
            </p:nvPicPr>
            <p:blipFill>
              <a:blip r:embed="rId2" cstate="print"/>
              <a:srcRect/>
              <a:stretch>
                <a:fillRect/>
              </a:stretch>
            </p:blipFill>
            <p:spPr bwMode="auto">
              <a:xfrm>
                <a:off x="2695574" y="5943600"/>
                <a:ext cx="1924050" cy="1842135"/>
              </a:xfrm>
              <a:prstGeom prst="rect">
                <a:avLst/>
              </a:prstGeom>
              <a:noFill/>
              <a:ln w="9525">
                <a:noFill/>
                <a:miter lim="800000"/>
                <a:headEnd/>
                <a:tailEnd/>
              </a:ln>
            </p:spPr>
          </p:pic>
          <p:sp>
            <p:nvSpPr>
              <p:cNvPr id="6" name="Text Box 2"/>
              <p:cNvSpPr txBox="1">
                <a:spLocks noChangeArrowheads="1"/>
              </p:cNvSpPr>
              <p:nvPr/>
            </p:nvSpPr>
            <p:spPr bwMode="auto">
              <a:xfrm>
                <a:off x="2863849" y="7917978"/>
                <a:ext cx="1755775" cy="13849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altLang="en-US" sz="900" b="1" i="0" u="none" strike="noStrike" cap="none" normalizeH="0" baseline="0" dirty="0" smtClean="0">
                    <a:ln>
                      <a:noFill/>
                    </a:ln>
                    <a:effectLst/>
                    <a:cs typeface="Arial" pitchFamily="34" charset="0"/>
                  </a:rPr>
                  <a:t>           Figure 5</a:t>
                </a:r>
                <a:r>
                  <a:rPr kumimoji="0" lang="en-US" altLang="en-US" sz="900" b="1" i="0" u="none" strike="noStrike" cap="none" normalizeH="0" dirty="0" smtClean="0">
                    <a:ln>
                      <a:noFill/>
                    </a:ln>
                    <a:effectLst/>
                    <a:cs typeface="Arial" pitchFamily="34" charset="0"/>
                  </a:rPr>
                  <a:t>  </a:t>
                </a:r>
                <a:r>
                  <a:rPr kumimoji="0" lang="en-US" altLang="en-US" sz="900" b="1" i="0" u="none" strike="noStrike" cap="none" normalizeH="0" baseline="0" dirty="0" smtClean="0">
                    <a:ln>
                      <a:noFill/>
                    </a:ln>
                    <a:effectLst/>
                    <a:cs typeface="Arial" pitchFamily="34" charset="0"/>
                  </a:rPr>
                  <a:t> Rollerblades Today </a:t>
                </a:r>
                <a:endParaRPr kumimoji="0" lang="en-US" altLang="en-US" sz="1800" b="0" i="0" u="none" strike="noStrike" cap="none" normalizeH="0" baseline="0" dirty="0" smtClean="0">
                  <a:ln>
                    <a:noFill/>
                  </a:ln>
                  <a:effectLst/>
                  <a:cs typeface="Arial" pitchFamily="34" charset="0"/>
                </a:endParaRPr>
              </a:p>
            </p:txBody>
          </p:sp>
        </p:grpSp>
      </p:grpSp>
      <p:pic>
        <p:nvPicPr>
          <p:cNvPr id="1026" name="Picture 2" descr="xFbtSLVT95Gb7qkmjRkPFui6.png (475×37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0400" y="2514600"/>
            <a:ext cx="24130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25876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31</a:t>
            </a:fld>
            <a:endParaRPr lang="en-US" dirty="0"/>
          </a:p>
        </p:txBody>
      </p:sp>
      <p:sp>
        <p:nvSpPr>
          <p:cNvPr id="5" name="Rectangle 4"/>
          <p:cNvSpPr/>
          <p:nvPr/>
        </p:nvSpPr>
        <p:spPr>
          <a:xfrm>
            <a:off x="769512" y="838201"/>
            <a:ext cx="6308384" cy="3052261"/>
          </a:xfrm>
          <a:prstGeom prst="rect">
            <a:avLst/>
          </a:prstGeom>
        </p:spPr>
        <p:txBody>
          <a:bodyPr wrap="square" lIns="96661" tIns="48331" rIns="96661" bIns="48331">
            <a:spAutoFit/>
          </a:bodyPr>
          <a:lstStyle/>
          <a:p>
            <a:pPr marL="284163" indent="-284163"/>
            <a:r>
              <a:rPr lang="en-US" sz="1600" b="1" dirty="0" smtClean="0">
                <a:latin typeface="Helvetica" pitchFamily="34" charset="0"/>
                <a:ea typeface="Calibri" pitchFamily="34" charset="0"/>
                <a:cs typeface="Helvetica" pitchFamily="34" charset="0"/>
              </a:rPr>
              <a:t>9.  What </a:t>
            </a:r>
            <a:r>
              <a:rPr lang="en-US" sz="1600" b="1" u="sng" dirty="0" smtClean="0">
                <a:latin typeface="Helvetica" pitchFamily="34" charset="0"/>
                <a:ea typeface="Calibri" pitchFamily="34" charset="0"/>
                <a:cs typeface="Helvetica" pitchFamily="34" charset="0"/>
              </a:rPr>
              <a:t>two</a:t>
            </a:r>
            <a:r>
              <a:rPr lang="en-US" sz="1600" b="1" dirty="0" smtClean="0">
                <a:latin typeface="Helvetica" pitchFamily="34" charset="0"/>
                <a:ea typeface="Calibri" pitchFamily="34" charset="0"/>
                <a:cs typeface="Helvetica" pitchFamily="34" charset="0"/>
              </a:rPr>
              <a:t> facts does the text state about patents? Select </a:t>
            </a:r>
            <a:r>
              <a:rPr lang="en-US" sz="1600" b="1" u="sng" dirty="0" smtClean="0">
                <a:latin typeface="Helvetica" pitchFamily="34" charset="0"/>
                <a:ea typeface="Calibri" pitchFamily="34" charset="0"/>
                <a:cs typeface="Helvetica" pitchFamily="34" charset="0"/>
              </a:rPr>
              <a:t>both</a:t>
            </a:r>
            <a:r>
              <a:rPr lang="en-US" sz="1600" b="1" dirty="0" smtClean="0">
                <a:latin typeface="Helvetica" pitchFamily="34" charset="0"/>
                <a:ea typeface="Calibri" pitchFamily="34" charset="0"/>
                <a:cs typeface="Helvetica" pitchFamily="34" charset="0"/>
              </a:rPr>
              <a:t> facts.</a:t>
            </a:r>
            <a:endParaRPr lang="en-US" sz="1600" b="1" dirty="0" smtClean="0">
              <a:solidFill>
                <a:srgbClr val="FF0000"/>
              </a:solidFill>
              <a:latin typeface="Helvetica" pitchFamily="34" charset="0"/>
              <a:ea typeface="Calibri" pitchFamily="34" charset="0"/>
              <a:cs typeface="Helvetica" pitchFamily="34" charset="0"/>
            </a:endParaRPr>
          </a:p>
          <a:p>
            <a:endParaRPr lang="en-US" sz="1600" dirty="0" smtClean="0">
              <a:latin typeface="Helvetica" pitchFamily="34" charset="0"/>
              <a:cs typeface="Helvetica" pitchFamily="34" charset="0"/>
            </a:endParaRPr>
          </a:p>
          <a:p>
            <a:pPr marL="919163" indent="-342900">
              <a:buFont typeface="+mj-lt"/>
              <a:buAutoNum type="alphaUcPeriod"/>
            </a:pPr>
            <a:r>
              <a:rPr lang="en-US" sz="1600" dirty="0" smtClean="0">
                <a:latin typeface="Helvetica" pitchFamily="34" charset="0"/>
                <a:cs typeface="Helvetica" pitchFamily="34" charset="0"/>
              </a:rPr>
              <a:t>A patent is written on paper.</a:t>
            </a:r>
          </a:p>
          <a:p>
            <a:pPr marL="919163" indent="-342900"/>
            <a:endParaRPr lang="en-US" sz="1600" dirty="0">
              <a:latin typeface="Helvetica" pitchFamily="34" charset="0"/>
              <a:cs typeface="Helvetica" pitchFamily="34" charset="0"/>
            </a:endParaRPr>
          </a:p>
          <a:p>
            <a:pPr marL="919163" indent="-342900">
              <a:buFont typeface="+mj-lt"/>
              <a:buAutoNum type="alphaUcPeriod" startAt="2"/>
            </a:pPr>
            <a:r>
              <a:rPr lang="en-US" sz="1600" dirty="0" smtClean="0">
                <a:latin typeface="Helvetica" pitchFamily="34" charset="0"/>
                <a:cs typeface="Helvetica" pitchFamily="34" charset="0"/>
              </a:rPr>
              <a:t>Only Mr. Petibled was allowed to have a patent.</a:t>
            </a:r>
          </a:p>
          <a:p>
            <a:pPr marL="919163" indent="-342900">
              <a:buFont typeface="+mj-lt"/>
              <a:buAutoNum type="alphaUcPeriod" startAt="2"/>
            </a:pPr>
            <a:endParaRPr lang="en-US" sz="1600" dirty="0">
              <a:solidFill>
                <a:srgbClr val="FF0000"/>
              </a:solidFill>
              <a:latin typeface="Helvetica" pitchFamily="34" charset="0"/>
              <a:cs typeface="Helvetica" pitchFamily="34" charset="0"/>
            </a:endParaRPr>
          </a:p>
          <a:p>
            <a:pPr marL="919163" indent="-342900">
              <a:buFont typeface="+mj-lt"/>
              <a:buAutoNum type="alphaUcPeriod" startAt="2"/>
            </a:pPr>
            <a:r>
              <a:rPr lang="en-US" sz="1600" dirty="0" smtClean="0">
                <a:latin typeface="Helvetica" pitchFamily="34" charset="0"/>
                <a:cs typeface="Helvetica" pitchFamily="34" charset="0"/>
              </a:rPr>
              <a:t>A patent would make sure that no one steals the invention.</a:t>
            </a:r>
          </a:p>
          <a:p>
            <a:pPr marL="919163" indent="-342900">
              <a:buFont typeface="+mj-lt"/>
              <a:buAutoNum type="alphaUcPeriod" startAt="2"/>
            </a:pPr>
            <a:endParaRPr lang="en-US" sz="1600" dirty="0">
              <a:solidFill>
                <a:srgbClr val="FF0000"/>
              </a:solidFill>
              <a:latin typeface="Helvetica" pitchFamily="34" charset="0"/>
              <a:cs typeface="Helvetica" pitchFamily="34" charset="0"/>
            </a:endParaRPr>
          </a:p>
          <a:p>
            <a:pPr marL="919163" indent="-342900">
              <a:buFont typeface="+mj-lt"/>
              <a:buAutoNum type="alphaUcPeriod" startAt="2"/>
            </a:pPr>
            <a:r>
              <a:rPr lang="en-US" sz="1600" dirty="0" smtClean="0">
                <a:latin typeface="Helvetica" pitchFamily="34" charset="0"/>
                <a:cs typeface="Helvetica" pitchFamily="34" charset="0"/>
              </a:rPr>
              <a:t>A patent helps inventors share their ideas with other inventors.</a:t>
            </a:r>
          </a:p>
        </p:txBody>
      </p:sp>
      <p:sp>
        <p:nvSpPr>
          <p:cNvPr id="8" name="Rectangle 7"/>
          <p:cNvSpPr/>
          <p:nvPr/>
        </p:nvSpPr>
        <p:spPr>
          <a:xfrm>
            <a:off x="931069" y="5508173"/>
            <a:ext cx="6112668" cy="3544703"/>
          </a:xfrm>
          <a:prstGeom prst="rect">
            <a:avLst/>
          </a:prstGeom>
        </p:spPr>
        <p:txBody>
          <a:bodyPr wrap="square" lIns="96661" tIns="48331" rIns="96661" bIns="48331">
            <a:spAutoFit/>
          </a:bodyPr>
          <a:lstStyle/>
          <a:p>
            <a:pPr marL="400050" indent="-400050"/>
            <a:r>
              <a:rPr lang="en-US" sz="1600" b="1" dirty="0" smtClean="0">
                <a:latin typeface="Helvetica" pitchFamily="34" charset="0"/>
                <a:ea typeface="Calibri" pitchFamily="34" charset="0"/>
                <a:cs typeface="Times New Roman" pitchFamily="18" charset="0"/>
              </a:rPr>
              <a:t>10.  Why did William Brown decide to use two axles on his roller skates?</a:t>
            </a:r>
            <a:endParaRPr lang="en-US" sz="1600" b="1" dirty="0" smtClean="0">
              <a:solidFill>
                <a:srgbClr val="FF0000"/>
              </a:solidFill>
              <a:latin typeface="Helvetica" pitchFamily="34" charset="0"/>
              <a:cs typeface="Helvetica" pitchFamily="34" charset="0"/>
            </a:endParaRPr>
          </a:p>
          <a:p>
            <a:pPr marL="342900" indent="-342900">
              <a:buAutoNum type="arabicPeriod" startAt="2"/>
            </a:pPr>
            <a:endParaRPr lang="en-US" sz="1600" b="1" dirty="0" smtClean="0">
              <a:solidFill>
                <a:srgbClr val="FF0000"/>
              </a:solidFill>
              <a:latin typeface="Helvetica" pitchFamily="34" charset="0"/>
              <a:cs typeface="Helvetica" pitchFamily="34" charset="0"/>
            </a:endParaRPr>
          </a:p>
          <a:p>
            <a:pPr marL="914400" indent="-346075">
              <a:buFont typeface="+mj-lt"/>
              <a:buAutoNum type="alphaUcPeriod"/>
            </a:pPr>
            <a:r>
              <a:rPr lang="en-US" sz="1600" dirty="0" smtClean="0">
                <a:latin typeface="Helvetica" pitchFamily="34" charset="0"/>
                <a:cs typeface="Helvetica" pitchFamily="34" charset="0"/>
              </a:rPr>
              <a:t>With two axles, the wheels didn’t lock which made the skates faster and easier to use.</a:t>
            </a:r>
          </a:p>
          <a:p>
            <a:pPr marL="568325">
              <a:buFont typeface="+mj-lt"/>
              <a:buAutoNum type="alphaUcPeriod"/>
            </a:pPr>
            <a:endParaRPr lang="en-US" sz="1600" dirty="0" smtClean="0">
              <a:solidFill>
                <a:srgbClr val="FF0000"/>
              </a:solidFill>
              <a:latin typeface="Helvetica" pitchFamily="34" charset="0"/>
              <a:cs typeface="Helvetica" pitchFamily="34" charset="0"/>
            </a:endParaRPr>
          </a:p>
          <a:p>
            <a:pPr marL="914400" indent="-346075">
              <a:buFont typeface="+mj-lt"/>
              <a:buAutoNum type="alphaUcPeriod"/>
            </a:pPr>
            <a:r>
              <a:rPr lang="en-US" sz="1600" dirty="0" smtClean="0">
                <a:latin typeface="Helvetica" pitchFamily="34" charset="0"/>
                <a:cs typeface="Helvetica" pitchFamily="34" charset="0"/>
              </a:rPr>
              <a:t>William Brown wanted to lock the front axles of the roller skates.</a:t>
            </a:r>
          </a:p>
          <a:p>
            <a:pPr marL="568325">
              <a:buFont typeface="+mj-lt"/>
              <a:buAutoNum type="alphaUcPeriod"/>
            </a:pPr>
            <a:endParaRPr lang="en-US" sz="1600" dirty="0" smtClean="0">
              <a:solidFill>
                <a:srgbClr val="FF0000"/>
              </a:solidFill>
              <a:latin typeface="Helvetica" pitchFamily="34" charset="0"/>
              <a:cs typeface="Helvetica" pitchFamily="34" charset="0"/>
            </a:endParaRPr>
          </a:p>
          <a:p>
            <a:pPr marL="914400" indent="-346075">
              <a:buFont typeface="+mj-lt"/>
              <a:buAutoNum type="alphaUcPeriod"/>
            </a:pPr>
            <a:r>
              <a:rPr lang="en-US" sz="1600" dirty="0" smtClean="0">
                <a:latin typeface="Helvetica" pitchFamily="34" charset="0"/>
                <a:cs typeface="Helvetica" pitchFamily="34" charset="0"/>
              </a:rPr>
              <a:t>He thought it would make a two wheel skate move faster and easier.</a:t>
            </a:r>
          </a:p>
          <a:p>
            <a:pPr marL="568325">
              <a:buFont typeface="+mj-lt"/>
              <a:buAutoNum type="alphaUcPeriod"/>
            </a:pPr>
            <a:endParaRPr lang="en-US" sz="1600" dirty="0" smtClean="0">
              <a:solidFill>
                <a:srgbClr val="FF0000"/>
              </a:solidFill>
              <a:latin typeface="Helvetica" pitchFamily="34" charset="0"/>
              <a:cs typeface="Helvetica" pitchFamily="34" charset="0"/>
            </a:endParaRPr>
          </a:p>
          <a:p>
            <a:pPr marL="914400" indent="-346075">
              <a:buFont typeface="+mj-lt"/>
              <a:buAutoNum type="alphaUcPeriod"/>
            </a:pPr>
            <a:r>
              <a:rPr lang="en-US" sz="1600" dirty="0" smtClean="0">
                <a:latin typeface="Helvetica" pitchFamily="34" charset="0"/>
                <a:cs typeface="Helvetica" pitchFamily="34" charset="0"/>
              </a:rPr>
              <a:t>William Brown wanted to help Scot Olson make a better skate.</a:t>
            </a:r>
          </a:p>
        </p:txBody>
      </p:sp>
      <p:cxnSp>
        <p:nvCxnSpPr>
          <p:cNvPr id="11" name="Straight Connector 10"/>
          <p:cNvCxnSpPr/>
          <p:nvPr/>
        </p:nvCxnSpPr>
        <p:spPr>
          <a:xfrm>
            <a:off x="404816" y="50292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1100199" y="158368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p:cNvSpPr/>
          <p:nvPr/>
        </p:nvSpPr>
        <p:spPr>
          <a:xfrm>
            <a:off x="1093670" y="212484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p:cNvSpPr/>
          <p:nvPr/>
        </p:nvSpPr>
        <p:spPr>
          <a:xfrm>
            <a:off x="1076386" y="259267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p:cNvSpPr/>
          <p:nvPr/>
        </p:nvSpPr>
        <p:spPr>
          <a:xfrm>
            <a:off x="1076386" y="330287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p:cNvSpPr/>
          <p:nvPr/>
        </p:nvSpPr>
        <p:spPr>
          <a:xfrm>
            <a:off x="1287599" y="628105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p:cNvSpPr/>
          <p:nvPr/>
        </p:nvSpPr>
        <p:spPr>
          <a:xfrm>
            <a:off x="1287599" y="698937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p:cNvSpPr/>
          <p:nvPr/>
        </p:nvSpPr>
        <p:spPr>
          <a:xfrm>
            <a:off x="1287599" y="7770899"/>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Oval 20"/>
          <p:cNvSpPr/>
          <p:nvPr/>
        </p:nvSpPr>
        <p:spPr>
          <a:xfrm>
            <a:off x="1287599" y="844731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23" name="Table 22"/>
          <p:cNvGraphicFramePr>
            <a:graphicFrameLocks noGrp="1"/>
          </p:cNvGraphicFramePr>
          <p:nvPr>
            <p:extLst>
              <p:ext uri="{D42A27DB-BD31-4B8C-83A1-F6EECF244321}">
                <p14:modId xmlns:p14="http://schemas.microsoft.com/office/powerpoint/2010/main" val="3375738443"/>
              </p:ext>
            </p:extLst>
          </p:nvPr>
        </p:nvGraphicFramePr>
        <p:xfrm>
          <a:off x="5637014" y="4267200"/>
          <a:ext cx="1619250" cy="640080"/>
        </p:xfrm>
        <a:graphic>
          <a:graphicData uri="http://schemas.openxmlformats.org/drawingml/2006/table">
            <a:tbl>
              <a:tblPr/>
              <a:tblGrid>
                <a:gridCol w="1619250"/>
              </a:tblGrid>
              <a:tr h="152400">
                <a:tc>
                  <a:txBody>
                    <a:bodyPr/>
                    <a:lstStyle/>
                    <a:p>
                      <a:pPr marL="0" marR="0" algn="ctr">
                        <a:lnSpc>
                          <a:spcPct val="100000"/>
                        </a:lnSpc>
                        <a:spcBef>
                          <a:spcPts val="0"/>
                        </a:spcBef>
                        <a:spcAft>
                          <a:spcPts val="0"/>
                        </a:spcAft>
                      </a:pPr>
                      <a:r>
                        <a:rPr lang="en-US" sz="800" b="1" dirty="0" smtClean="0">
                          <a:solidFill>
                            <a:srgbClr val="000000"/>
                          </a:solidFill>
                          <a:effectLst/>
                          <a:latin typeface="Calibri"/>
                          <a:ea typeface="Times New Roman"/>
                          <a:cs typeface="Times New Roman"/>
                        </a:rPr>
                        <a:t>Toward</a:t>
                      </a:r>
                      <a:r>
                        <a:rPr lang="en-US" sz="800" b="1" baseline="0" dirty="0" smtClean="0">
                          <a:solidFill>
                            <a:srgbClr val="000000"/>
                          </a:solidFill>
                          <a:effectLst/>
                          <a:latin typeface="Calibri"/>
                          <a:ea typeface="Times New Roman"/>
                          <a:cs typeface="Times New Roman"/>
                        </a:rPr>
                        <a:t> RI.2.3   </a:t>
                      </a:r>
                      <a:r>
                        <a:rPr lang="en-US" sz="800" b="1" dirty="0" smtClean="0">
                          <a:solidFill>
                            <a:srgbClr val="000000"/>
                          </a:solidFill>
                          <a:effectLst/>
                          <a:latin typeface="Calibri"/>
                          <a:ea typeface="Times New Roman"/>
                          <a:cs typeface="Times New Roman"/>
                        </a:rPr>
                        <a:t>DOK </a:t>
                      </a:r>
                      <a:r>
                        <a:rPr lang="en-US" sz="800" b="1" dirty="0">
                          <a:solidFill>
                            <a:srgbClr val="000000"/>
                          </a:solidFill>
                          <a:effectLst/>
                          <a:latin typeface="Calibri"/>
                          <a:ea typeface="Times New Roman"/>
                          <a:cs typeface="Times New Roman"/>
                        </a:rPr>
                        <a:t>2 - APn</a:t>
                      </a:r>
                      <a:endParaRPr lang="en-US" sz="800" dirty="0">
                        <a:effectLst/>
                        <a:latin typeface="Calibri"/>
                        <a:ea typeface="Calibri"/>
                        <a:cs typeface="Times New Roman"/>
                      </a:endParaRPr>
                    </a:p>
                  </a:txBody>
                  <a:tcPr marL="33045" marR="33045"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r h="354754">
                <a:tc>
                  <a:txBody>
                    <a:bodyPr/>
                    <a:lstStyle/>
                    <a:p>
                      <a:pPr marL="0" marR="0" algn="l">
                        <a:lnSpc>
                          <a:spcPct val="100000"/>
                        </a:lnSpc>
                        <a:spcBef>
                          <a:spcPts val="0"/>
                        </a:spcBef>
                        <a:spcAft>
                          <a:spcPts val="0"/>
                        </a:spcAft>
                      </a:pPr>
                      <a:r>
                        <a:rPr lang="en-US" sz="800" b="1" dirty="0">
                          <a:effectLst/>
                          <a:latin typeface="Calibri"/>
                          <a:ea typeface="Times New Roman"/>
                          <a:cs typeface="Times New Roman"/>
                        </a:rPr>
                        <a:t>Interpret information presented in text, about </a:t>
                      </a:r>
                      <a:r>
                        <a:rPr lang="en-US" sz="800" b="1" u="sng" dirty="0">
                          <a:effectLst/>
                          <a:latin typeface="Calibri"/>
                          <a:ea typeface="Times New Roman"/>
                          <a:cs typeface="Times New Roman"/>
                        </a:rPr>
                        <a:t>historical events</a:t>
                      </a:r>
                      <a:r>
                        <a:rPr lang="en-US" sz="800" b="1" dirty="0">
                          <a:effectLst/>
                          <a:latin typeface="Calibri"/>
                          <a:ea typeface="Times New Roman"/>
                          <a:cs typeface="Times New Roman"/>
                        </a:rPr>
                        <a:t>; scientific ideas or concepts; or steps in a technical procedure</a:t>
                      </a:r>
                      <a:r>
                        <a:rPr lang="en-US" sz="800" b="1" dirty="0" smtClean="0">
                          <a:effectLst/>
                          <a:latin typeface="Calibri"/>
                          <a:ea typeface="Times New Roman"/>
                          <a:cs typeface="Times New Roman"/>
                        </a:rPr>
                        <a:t>.</a:t>
                      </a:r>
                    </a:p>
                  </a:txBody>
                  <a:tcPr marL="33045" marR="33045"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graphicFrame>
        <p:nvGraphicFramePr>
          <p:cNvPr id="24" name="Table 23"/>
          <p:cNvGraphicFramePr>
            <a:graphicFrameLocks noGrp="1"/>
          </p:cNvGraphicFramePr>
          <p:nvPr>
            <p:extLst>
              <p:ext uri="{D42A27DB-BD31-4B8C-83A1-F6EECF244321}">
                <p14:modId xmlns:p14="http://schemas.microsoft.com/office/powerpoint/2010/main" val="2048946614"/>
              </p:ext>
            </p:extLst>
          </p:nvPr>
        </p:nvGraphicFramePr>
        <p:xfrm>
          <a:off x="5715000" y="9067800"/>
          <a:ext cx="1619250" cy="612888"/>
        </p:xfrm>
        <a:graphic>
          <a:graphicData uri="http://schemas.openxmlformats.org/drawingml/2006/table">
            <a:tbl>
              <a:tblPr/>
              <a:tblGrid>
                <a:gridCol w="1619250"/>
              </a:tblGrid>
              <a:tr h="125208">
                <a:tc>
                  <a:txBody>
                    <a:bodyPr/>
                    <a:lstStyle/>
                    <a:p>
                      <a:pPr marL="0" marR="0" algn="ctr">
                        <a:lnSpc>
                          <a:spcPct val="100000"/>
                        </a:lnSpc>
                        <a:spcBef>
                          <a:spcPts val="0"/>
                        </a:spcBef>
                        <a:spcAft>
                          <a:spcPts val="0"/>
                        </a:spcAft>
                      </a:pPr>
                      <a:r>
                        <a:rPr lang="en-US" sz="800" b="1" dirty="0" smtClean="0">
                          <a:solidFill>
                            <a:srgbClr val="000000"/>
                          </a:solidFill>
                          <a:effectLst/>
                          <a:latin typeface="Calibri"/>
                          <a:ea typeface="Times New Roman"/>
                          <a:cs typeface="Times New Roman"/>
                        </a:rPr>
                        <a:t>Toward RI.2.3   DOK </a:t>
                      </a:r>
                      <a:r>
                        <a:rPr lang="en-US" sz="800" b="1" dirty="0">
                          <a:solidFill>
                            <a:srgbClr val="000000"/>
                          </a:solidFill>
                          <a:effectLst/>
                          <a:latin typeface="Calibri"/>
                          <a:ea typeface="Times New Roman"/>
                          <a:cs typeface="Times New Roman"/>
                        </a:rPr>
                        <a:t>3 -Cu</a:t>
                      </a:r>
                      <a:endParaRPr lang="en-US" sz="800" dirty="0">
                        <a:effectLst/>
                        <a:latin typeface="Calibri"/>
                        <a:ea typeface="Calibri"/>
                        <a:cs typeface="Times New Roman"/>
                      </a:endParaRPr>
                    </a:p>
                  </a:txBody>
                  <a:tcPr marL="33045" marR="33045"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r h="354754">
                <a:tc>
                  <a:txBody>
                    <a:bodyPr/>
                    <a:lstStyle/>
                    <a:p>
                      <a:pPr marL="0" marR="0" algn="l">
                        <a:lnSpc>
                          <a:spcPct val="100000"/>
                        </a:lnSpc>
                        <a:spcBef>
                          <a:spcPts val="0"/>
                        </a:spcBef>
                        <a:spcAft>
                          <a:spcPts val="0"/>
                        </a:spcAft>
                      </a:pPr>
                      <a:r>
                        <a:rPr lang="en-US" sz="800" b="1" dirty="0">
                          <a:effectLst/>
                          <a:latin typeface="Calibri"/>
                          <a:ea typeface="Times New Roman"/>
                          <a:cs typeface="Times New Roman"/>
                        </a:rPr>
                        <a:t>Explain the connection of ideas within the given context (historical events, scientific ideas or concepts, or steps in technical procedures</a:t>
                      </a:r>
                      <a:r>
                        <a:rPr lang="en-US" sz="800" b="1" dirty="0" smtClean="0">
                          <a:effectLst/>
                          <a:latin typeface="Calibri"/>
                          <a:ea typeface="Times New Roman"/>
                          <a:cs typeface="Times New Roman"/>
                        </a:rPr>
                        <a:t>)</a:t>
                      </a:r>
                    </a:p>
                  </a:txBody>
                  <a:tcPr marL="33045" marR="33045"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Tree>
    <p:extLst>
      <p:ext uri="{BB962C8B-B14F-4D97-AF65-F5344CB8AC3E}">
        <p14:creationId xmlns:p14="http://schemas.microsoft.com/office/powerpoint/2010/main" val="19585825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32</a:t>
            </a:fld>
            <a:endParaRPr lang="en-US" dirty="0"/>
          </a:p>
        </p:txBody>
      </p:sp>
      <p:sp>
        <p:nvSpPr>
          <p:cNvPr id="5" name="Rectangle 4"/>
          <p:cNvSpPr/>
          <p:nvPr/>
        </p:nvSpPr>
        <p:spPr>
          <a:xfrm>
            <a:off x="580437" y="779826"/>
            <a:ext cx="6382338" cy="2344375"/>
          </a:xfrm>
          <a:prstGeom prst="rect">
            <a:avLst/>
          </a:prstGeom>
        </p:spPr>
        <p:txBody>
          <a:bodyPr wrap="square" lIns="96661" tIns="48331" rIns="96661" bIns="48331">
            <a:spAutoFit/>
          </a:bodyPr>
          <a:lstStyle/>
          <a:p>
            <a:r>
              <a:rPr lang="en-US" sz="1600" b="1" dirty="0" smtClean="0">
                <a:latin typeface="Helvetica" pitchFamily="34" charset="0"/>
                <a:cs typeface="Helvetica" pitchFamily="34" charset="0"/>
              </a:rPr>
              <a:t>11.  What kind of skates do people like best today?</a:t>
            </a:r>
            <a:endParaRPr lang="en-US" sz="1600" dirty="0" smtClean="0">
              <a:latin typeface="Helvetica" pitchFamily="34" charset="0"/>
              <a:cs typeface="Helvetica" pitchFamily="34" charset="0"/>
            </a:endParaRPr>
          </a:p>
          <a:p>
            <a:pPr marL="866775" indent="-342900">
              <a:buFont typeface="+mj-lt"/>
              <a:buAutoNum type="alphaUcPeriod"/>
            </a:pPr>
            <a:endParaRPr lang="en-US" sz="1600" dirty="0" smtClean="0">
              <a:latin typeface="Helvetica" pitchFamily="34" charset="0"/>
              <a:cs typeface="Helvetica" pitchFamily="34" charset="0"/>
            </a:endParaRPr>
          </a:p>
          <a:p>
            <a:pPr marL="866775" indent="-466725">
              <a:buFont typeface="+mj-lt"/>
              <a:buAutoNum type="alphaUcPeriod"/>
            </a:pPr>
            <a:r>
              <a:rPr lang="en-US" sz="1600" dirty="0" smtClean="0">
                <a:latin typeface="Helvetica" pitchFamily="34" charset="0"/>
                <a:cs typeface="Helvetica" pitchFamily="34" charset="0"/>
              </a:rPr>
              <a:t>James Plimpton’s skates</a:t>
            </a:r>
          </a:p>
          <a:p>
            <a:pPr marL="866775" indent="-466725">
              <a:buFont typeface="+mj-lt"/>
              <a:buAutoNum type="alphaUcPeriod"/>
            </a:pPr>
            <a:endParaRPr lang="en-US" sz="1600" dirty="0">
              <a:latin typeface="Helvetica" pitchFamily="34" charset="0"/>
              <a:cs typeface="Helvetica" pitchFamily="34" charset="0"/>
            </a:endParaRPr>
          </a:p>
          <a:p>
            <a:pPr marL="866775" indent="-466725">
              <a:buFont typeface="+mj-lt"/>
              <a:buAutoNum type="alphaUcPeriod"/>
            </a:pPr>
            <a:r>
              <a:rPr lang="en-US" sz="1600" dirty="0" smtClean="0">
                <a:latin typeface="Helvetica" pitchFamily="34" charset="0"/>
                <a:cs typeface="Helvetica" pitchFamily="34" charset="0"/>
              </a:rPr>
              <a:t>rollerblades</a:t>
            </a:r>
          </a:p>
          <a:p>
            <a:pPr marL="866775" indent="-466725">
              <a:buFont typeface="+mj-lt"/>
              <a:buAutoNum type="alphaUcPeriod"/>
            </a:pPr>
            <a:endParaRPr lang="en-US" sz="1600" dirty="0">
              <a:latin typeface="Helvetica" pitchFamily="34" charset="0"/>
              <a:cs typeface="Helvetica" pitchFamily="34" charset="0"/>
            </a:endParaRPr>
          </a:p>
          <a:p>
            <a:pPr marL="866775" indent="-466725">
              <a:buFont typeface="+mj-lt"/>
              <a:buAutoNum type="alphaUcPeriod"/>
            </a:pPr>
            <a:r>
              <a:rPr lang="en-US" sz="1600" dirty="0" smtClean="0">
                <a:latin typeface="Helvetica" pitchFamily="34" charset="0"/>
                <a:cs typeface="Helvetica" pitchFamily="34" charset="0"/>
              </a:rPr>
              <a:t>skates with two wheels</a:t>
            </a:r>
          </a:p>
          <a:p>
            <a:pPr marL="866775" indent="-466725"/>
            <a:endParaRPr lang="en-US" sz="1600" dirty="0">
              <a:latin typeface="Helvetica" pitchFamily="34" charset="0"/>
              <a:cs typeface="Helvetica" pitchFamily="34" charset="0"/>
            </a:endParaRPr>
          </a:p>
          <a:p>
            <a:pPr marL="866775" indent="-466725">
              <a:buFont typeface="+mj-lt"/>
              <a:buAutoNum type="alphaUcPeriod" startAt="4"/>
            </a:pPr>
            <a:r>
              <a:rPr lang="en-US" sz="1600" dirty="0" smtClean="0">
                <a:latin typeface="Helvetica" pitchFamily="34" charset="0"/>
                <a:cs typeface="Helvetica" pitchFamily="34" charset="0"/>
              </a:rPr>
              <a:t>Mr. Petibled’s skates</a:t>
            </a:r>
          </a:p>
        </p:txBody>
      </p:sp>
      <p:sp>
        <p:nvSpPr>
          <p:cNvPr id="7" name="Rectangle 6"/>
          <p:cNvSpPr/>
          <p:nvPr/>
        </p:nvSpPr>
        <p:spPr>
          <a:xfrm>
            <a:off x="401617" y="4949371"/>
            <a:ext cx="6723082" cy="2559818"/>
          </a:xfrm>
          <a:prstGeom prst="rect">
            <a:avLst/>
          </a:prstGeom>
        </p:spPr>
        <p:txBody>
          <a:bodyPr wrap="square" lIns="96661" tIns="48331" rIns="96661" bIns="48331">
            <a:spAutoFit/>
          </a:bodyPr>
          <a:lstStyle/>
          <a:p>
            <a:pPr marL="461963" indent="-461963"/>
            <a:r>
              <a:rPr lang="en-US" sz="1600" b="1" dirty="0" smtClean="0">
                <a:latin typeface="Helvetica" pitchFamily="34" charset="0"/>
                <a:cs typeface="Helvetica" pitchFamily="34" charset="0"/>
              </a:rPr>
              <a:t>12.   Which statement </a:t>
            </a:r>
            <a:r>
              <a:rPr lang="en-US" sz="1600" b="1" u="sng" dirty="0" smtClean="0">
                <a:latin typeface="Helvetica" pitchFamily="34" charset="0"/>
                <a:cs typeface="Helvetica" pitchFamily="34" charset="0"/>
              </a:rPr>
              <a:t>is not </a:t>
            </a:r>
            <a:r>
              <a:rPr lang="en-US" sz="1600" b="1" dirty="0" smtClean="0">
                <a:latin typeface="Helvetica" pitchFamily="34" charset="0"/>
                <a:cs typeface="Helvetica" pitchFamily="34" charset="0"/>
              </a:rPr>
              <a:t> mentioned in Paragraph 3 of </a:t>
            </a:r>
            <a:r>
              <a:rPr lang="en-US" sz="1600" b="1" i="1" u="sng" dirty="0" smtClean="0">
                <a:latin typeface="Helvetica" pitchFamily="34" charset="0"/>
                <a:cs typeface="Helvetica" pitchFamily="34" charset="0"/>
              </a:rPr>
              <a:t>The History of Roller Skates</a:t>
            </a:r>
            <a:r>
              <a:rPr lang="en-US" sz="1600" b="1" dirty="0" smtClean="0">
                <a:latin typeface="Helvetica" pitchFamily="34" charset="0"/>
                <a:cs typeface="Helvetica" pitchFamily="34" charset="0"/>
              </a:rPr>
              <a:t>?</a:t>
            </a:r>
          </a:p>
          <a:p>
            <a:pPr marL="342900" indent="-342900">
              <a:buAutoNum type="arabicPeriod" startAt="5"/>
            </a:pPr>
            <a:endParaRPr lang="en-US" sz="1600" b="1" dirty="0">
              <a:latin typeface="Helvetica" pitchFamily="34" charset="0"/>
              <a:cs typeface="Helvetica" pitchFamily="34" charset="0"/>
            </a:endParaRPr>
          </a:p>
          <a:p>
            <a:pPr marL="628650" indent="-285750">
              <a:buFont typeface="+mj-lt"/>
              <a:buAutoNum type="alphaUcPeriod"/>
            </a:pPr>
            <a:r>
              <a:rPr lang="en-US" sz="1600" dirty="0" smtClean="0">
                <a:latin typeface="Helvetica" pitchFamily="34" charset="0"/>
                <a:cs typeface="Helvetica" pitchFamily="34" charset="0"/>
              </a:rPr>
              <a:t>James Plimpton’s skates had four wheels.</a:t>
            </a:r>
          </a:p>
          <a:p>
            <a:pPr marL="628650" indent="-285750">
              <a:buFont typeface="+mj-lt"/>
              <a:buAutoNum type="alphaUcPeriod"/>
            </a:pPr>
            <a:endParaRPr lang="en-US" sz="1600" dirty="0">
              <a:latin typeface="Helvetica" pitchFamily="34" charset="0"/>
              <a:cs typeface="Helvetica" pitchFamily="34" charset="0"/>
            </a:endParaRPr>
          </a:p>
          <a:p>
            <a:pPr marL="685800" indent="-342900">
              <a:buFont typeface="+mj-lt"/>
              <a:buAutoNum type="alphaUcPeriod" startAt="2"/>
            </a:pPr>
            <a:r>
              <a:rPr lang="en-US" sz="1600" dirty="0" smtClean="0">
                <a:latin typeface="Helvetica" pitchFamily="34" charset="0"/>
                <a:cs typeface="Helvetica" pitchFamily="34" charset="0"/>
              </a:rPr>
              <a:t>People used his skates for over 100 years.</a:t>
            </a:r>
          </a:p>
          <a:p>
            <a:pPr marL="685800" indent="-342900">
              <a:buFont typeface="+mj-lt"/>
              <a:buAutoNum type="alphaUcPeriod" startAt="2"/>
            </a:pPr>
            <a:endParaRPr lang="en-US" sz="1600" dirty="0">
              <a:latin typeface="Helvetica" pitchFamily="34" charset="0"/>
              <a:cs typeface="Helvetica" pitchFamily="34" charset="0"/>
            </a:endParaRPr>
          </a:p>
          <a:p>
            <a:pPr marL="685800" indent="-342900">
              <a:buFont typeface="+mj-lt"/>
              <a:buAutoNum type="alphaUcPeriod" startAt="3"/>
            </a:pPr>
            <a:r>
              <a:rPr lang="en-US" sz="1600" dirty="0" smtClean="0">
                <a:latin typeface="Helvetica" pitchFamily="34" charset="0"/>
                <a:cs typeface="Helvetica" pitchFamily="34" charset="0"/>
              </a:rPr>
              <a:t>For the first time people could make turns when skating.</a:t>
            </a:r>
          </a:p>
          <a:p>
            <a:pPr marL="685800" indent="-342900">
              <a:buFont typeface="+mj-lt"/>
              <a:buAutoNum type="alphaUcPeriod" startAt="2"/>
            </a:pPr>
            <a:endParaRPr lang="en-US" sz="1600" dirty="0">
              <a:latin typeface="Helvetica" pitchFamily="34" charset="0"/>
              <a:cs typeface="Helvetica" pitchFamily="34" charset="0"/>
            </a:endParaRPr>
          </a:p>
          <a:p>
            <a:pPr marL="685800" indent="-342900">
              <a:buFont typeface="+mj-lt"/>
              <a:buAutoNum type="alphaUcPeriod" startAt="4"/>
            </a:pPr>
            <a:r>
              <a:rPr lang="en-US" sz="1600" dirty="0" smtClean="0">
                <a:latin typeface="Helvetica" pitchFamily="34" charset="0"/>
                <a:cs typeface="Helvetica" pitchFamily="34" charset="0"/>
              </a:rPr>
              <a:t>James Plimpton’s skates had two wheels</a:t>
            </a:r>
          </a:p>
        </p:txBody>
      </p:sp>
      <p:cxnSp>
        <p:nvCxnSpPr>
          <p:cNvPr id="10" name="Straight Connector 9"/>
          <p:cNvCxnSpPr/>
          <p:nvPr/>
        </p:nvCxnSpPr>
        <p:spPr>
          <a:xfrm>
            <a:off x="485775" y="45720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516813" y="569050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p:cNvSpPr/>
          <p:nvPr/>
        </p:nvSpPr>
        <p:spPr>
          <a:xfrm>
            <a:off x="500554" y="67056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p:cNvSpPr/>
          <p:nvPr/>
        </p:nvSpPr>
        <p:spPr>
          <a:xfrm>
            <a:off x="492412" y="718382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p:cNvSpPr/>
          <p:nvPr/>
        </p:nvSpPr>
        <p:spPr>
          <a:xfrm>
            <a:off x="485775" y="623264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p:cNvSpPr/>
          <p:nvPr/>
        </p:nvSpPr>
        <p:spPr>
          <a:xfrm>
            <a:off x="809625" y="131322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p:cNvSpPr/>
          <p:nvPr/>
        </p:nvSpPr>
        <p:spPr>
          <a:xfrm>
            <a:off x="809625" y="177042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p:cNvSpPr/>
          <p:nvPr/>
        </p:nvSpPr>
        <p:spPr>
          <a:xfrm>
            <a:off x="809625" y="230382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p:cNvSpPr/>
          <p:nvPr/>
        </p:nvSpPr>
        <p:spPr>
          <a:xfrm>
            <a:off x="809625" y="279184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20" name="Table 19"/>
          <p:cNvGraphicFramePr>
            <a:graphicFrameLocks noGrp="1"/>
          </p:cNvGraphicFramePr>
          <p:nvPr>
            <p:extLst>
              <p:ext uri="{D42A27DB-BD31-4B8C-83A1-F6EECF244321}">
                <p14:modId xmlns:p14="http://schemas.microsoft.com/office/powerpoint/2010/main" val="3391009986"/>
              </p:ext>
            </p:extLst>
          </p:nvPr>
        </p:nvGraphicFramePr>
        <p:xfrm>
          <a:off x="5505450" y="8915400"/>
          <a:ext cx="1862138" cy="540292"/>
        </p:xfrm>
        <a:graphic>
          <a:graphicData uri="http://schemas.openxmlformats.org/drawingml/2006/table">
            <a:tbl>
              <a:tblPr/>
              <a:tblGrid>
                <a:gridCol w="1862138"/>
              </a:tblGrid>
              <a:tr h="76200">
                <a:tc>
                  <a:txBody>
                    <a:bodyPr/>
                    <a:lstStyle/>
                    <a:p>
                      <a:pPr marL="0" marR="0" algn="ctr">
                        <a:lnSpc>
                          <a:spcPct val="100000"/>
                        </a:lnSpc>
                        <a:spcBef>
                          <a:spcPts val="0"/>
                        </a:spcBef>
                        <a:spcAft>
                          <a:spcPts val="0"/>
                        </a:spcAft>
                      </a:pPr>
                      <a:r>
                        <a:rPr lang="en-US" sz="800" b="1" dirty="0" smtClean="0">
                          <a:solidFill>
                            <a:srgbClr val="000000"/>
                          </a:solidFill>
                          <a:effectLst/>
                          <a:latin typeface="Calibri"/>
                          <a:ea typeface="Times New Roman"/>
                          <a:cs typeface="Times New Roman"/>
                        </a:rPr>
                        <a:t>Toward RI.2.6   DOK </a:t>
                      </a:r>
                      <a:r>
                        <a:rPr lang="en-US" sz="800" b="1" dirty="0">
                          <a:solidFill>
                            <a:srgbClr val="000000"/>
                          </a:solidFill>
                          <a:effectLst/>
                          <a:latin typeface="Calibri"/>
                          <a:ea typeface="Times New Roman"/>
                          <a:cs typeface="Times New Roman"/>
                        </a:rPr>
                        <a:t>2 - Cl</a:t>
                      </a:r>
                      <a:endParaRPr lang="en-US" sz="800" dirty="0">
                        <a:effectLst/>
                        <a:latin typeface="Calibri"/>
                        <a:ea typeface="Calibri"/>
                        <a:cs typeface="Times New Roman"/>
                      </a:endParaRPr>
                    </a:p>
                  </a:txBody>
                  <a:tcPr marL="32680" marR="326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6D9F1"/>
                    </a:solidFill>
                  </a:tcPr>
                </a:tc>
              </a:tr>
              <a:tr h="418372">
                <a:tc>
                  <a:txBody>
                    <a:bodyPr/>
                    <a:lstStyle/>
                    <a:p>
                      <a:pPr marL="0" marR="0" algn="l">
                        <a:lnSpc>
                          <a:spcPct val="100000"/>
                        </a:lnSpc>
                        <a:spcBef>
                          <a:spcPts val="0"/>
                        </a:spcBef>
                        <a:spcAft>
                          <a:spcPts val="0"/>
                        </a:spcAft>
                      </a:pPr>
                      <a:r>
                        <a:rPr lang="en-US" sz="800" b="1" dirty="0">
                          <a:effectLst/>
                          <a:latin typeface="Calibri"/>
                          <a:ea typeface="Times New Roman"/>
                          <a:cs typeface="Times New Roman"/>
                        </a:rPr>
                        <a:t>Locate information to support a purpose (answer a question, explain or describe) in a </a:t>
                      </a:r>
                      <a:r>
                        <a:rPr lang="en-US" sz="800" b="1" u="sng" dirty="0">
                          <a:effectLst/>
                          <a:latin typeface="Calibri"/>
                          <a:ea typeface="Times New Roman"/>
                          <a:cs typeface="Times New Roman"/>
                        </a:rPr>
                        <a:t>new text</a:t>
                      </a:r>
                      <a:r>
                        <a:rPr lang="en-US" sz="800" b="1" dirty="0" smtClean="0">
                          <a:effectLst/>
                          <a:latin typeface="Calibri"/>
                          <a:ea typeface="Times New Roman"/>
                          <a:cs typeface="Times New Roman"/>
                        </a:rPr>
                        <a:t>.</a:t>
                      </a:r>
                    </a:p>
                  </a:txBody>
                  <a:tcPr marL="32680" marR="326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graphicFrame>
        <p:nvGraphicFramePr>
          <p:cNvPr id="23" name="Table 22"/>
          <p:cNvGraphicFramePr>
            <a:graphicFrameLocks noGrp="1"/>
          </p:cNvGraphicFramePr>
          <p:nvPr>
            <p:extLst>
              <p:ext uri="{D42A27DB-BD31-4B8C-83A1-F6EECF244321}">
                <p14:modId xmlns:p14="http://schemas.microsoft.com/office/powerpoint/2010/main" val="3439055247"/>
              </p:ext>
            </p:extLst>
          </p:nvPr>
        </p:nvGraphicFramePr>
        <p:xfrm>
          <a:off x="5100636" y="3657600"/>
          <a:ext cx="2024063" cy="516686"/>
        </p:xfrm>
        <a:graphic>
          <a:graphicData uri="http://schemas.openxmlformats.org/drawingml/2006/table">
            <a:tbl>
              <a:tblPr/>
              <a:tblGrid>
                <a:gridCol w="2024063"/>
              </a:tblGrid>
              <a:tr h="59486">
                <a:tc>
                  <a:txBody>
                    <a:bodyPr/>
                    <a:lstStyle/>
                    <a:p>
                      <a:pPr marL="0" marR="0" algn="ctr">
                        <a:lnSpc>
                          <a:spcPct val="100000"/>
                        </a:lnSpc>
                        <a:spcBef>
                          <a:spcPts val="0"/>
                        </a:spcBef>
                        <a:spcAft>
                          <a:spcPts val="0"/>
                        </a:spcAft>
                      </a:pPr>
                      <a:r>
                        <a:rPr lang="en-US" sz="800" b="1" dirty="0" smtClean="0">
                          <a:solidFill>
                            <a:srgbClr val="000000"/>
                          </a:solidFill>
                          <a:effectLst/>
                          <a:latin typeface="Calibri"/>
                          <a:ea typeface="Times New Roman"/>
                          <a:cs typeface="Times New Roman"/>
                        </a:rPr>
                        <a:t>Toward RI.2.6   DOK </a:t>
                      </a:r>
                      <a:r>
                        <a:rPr lang="en-US" sz="800" b="1" dirty="0">
                          <a:solidFill>
                            <a:srgbClr val="000000"/>
                          </a:solidFill>
                          <a:effectLst/>
                          <a:latin typeface="Calibri"/>
                          <a:ea typeface="Times New Roman"/>
                          <a:cs typeface="Times New Roman"/>
                        </a:rPr>
                        <a:t>1 - Cf</a:t>
                      </a:r>
                      <a:endParaRPr lang="en-US" sz="800" dirty="0">
                        <a:effectLst/>
                        <a:latin typeface="Calibri"/>
                        <a:ea typeface="Calibri"/>
                        <a:cs typeface="Times New Roman"/>
                      </a:endParaRPr>
                    </a:p>
                  </a:txBody>
                  <a:tcPr marL="32680" marR="326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6D9F1"/>
                    </a:solidFill>
                  </a:tcPr>
                </a:tc>
              </a:tr>
              <a:tr h="394766">
                <a:tc>
                  <a:txBody>
                    <a:bodyPr/>
                    <a:lstStyle/>
                    <a:p>
                      <a:pPr marL="0" marR="0" algn="l">
                        <a:lnSpc>
                          <a:spcPct val="100000"/>
                        </a:lnSpc>
                        <a:spcBef>
                          <a:spcPts val="0"/>
                        </a:spcBef>
                        <a:spcAft>
                          <a:spcPts val="0"/>
                        </a:spcAft>
                      </a:pPr>
                      <a:r>
                        <a:rPr lang="en-US" sz="800" b="1" dirty="0">
                          <a:effectLst/>
                          <a:latin typeface="Calibri"/>
                          <a:ea typeface="Times New Roman"/>
                          <a:cs typeface="Times New Roman"/>
                        </a:rPr>
                        <a:t>Answer who, what, when, where or how questions that answer, explain or describe (read and discussed in class). </a:t>
                      </a:r>
                      <a:endParaRPr lang="en-US" sz="800" b="1" dirty="0" smtClean="0">
                        <a:effectLst/>
                        <a:latin typeface="Calibri"/>
                        <a:ea typeface="Times New Roman"/>
                        <a:cs typeface="Times New Roman"/>
                      </a:endParaRPr>
                    </a:p>
                  </a:txBody>
                  <a:tcPr marL="32680" marR="326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Tree>
    <p:extLst>
      <p:ext uri="{BB962C8B-B14F-4D97-AF65-F5344CB8AC3E}">
        <p14:creationId xmlns:p14="http://schemas.microsoft.com/office/powerpoint/2010/main" val="24444336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33</a:t>
            </a:fld>
            <a:endParaRPr lang="en-US" dirty="0"/>
          </a:p>
        </p:txBody>
      </p:sp>
      <p:sp>
        <p:nvSpPr>
          <p:cNvPr id="2" name="Rectangle 4"/>
          <p:cNvSpPr>
            <a:spLocks noChangeArrowheads="1"/>
          </p:cNvSpPr>
          <p:nvPr/>
        </p:nvSpPr>
        <p:spPr bwMode="auto">
          <a:xfrm>
            <a:off x="485775" y="856358"/>
            <a:ext cx="6800850"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sng" strike="noStrike" cap="none" normalizeH="0" baseline="0" dirty="0" smtClean="0">
                <a:ln>
                  <a:noFill/>
                </a:ln>
                <a:solidFill>
                  <a:schemeClr val="tx1"/>
                </a:solidFill>
                <a:effectLst/>
                <a:latin typeface="Calibri" pitchFamily="34" charset="0"/>
                <a:ea typeface="Times New Roman" pitchFamily="18" charset="0"/>
                <a:cs typeface="Arial" pitchFamily="34" charset="0"/>
              </a:rPr>
              <a:t>The Father of Roller Skating</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1" i="0" u="sng" strike="noStrike" cap="none" normalizeH="0" baseline="0" dirty="0" smtClean="0">
              <a:ln>
                <a:noFill/>
              </a:ln>
              <a:solidFill>
                <a:schemeClr val="tx1"/>
              </a:solidFill>
              <a:effectLst/>
              <a:latin typeface="Calibri"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400" b="1" dirty="0">
                <a:latin typeface="Calibri" pitchFamily="34" charset="0"/>
                <a:ea typeface="Times New Roman" pitchFamily="18" charset="0"/>
                <a:cs typeface="Arial" pitchFamily="34" charset="0"/>
              </a:rPr>
              <a:t>1</a:t>
            </a:r>
            <a:endParaRPr kumimoji="0" lang="en-US" altLang="en-US" sz="1400" b="1" i="0" strike="noStrike" cap="none" normalizeH="0" baseline="0" dirty="0" smtClean="0">
              <a:ln>
                <a:noFill/>
              </a:ln>
              <a:solidFill>
                <a:schemeClr val="tx1"/>
              </a:solidFill>
              <a:effectLst/>
              <a:latin typeface="Calibri"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James Plimpton was born in 1828. He grew up</a:t>
            </a:r>
            <a:r>
              <a:rPr kumimoji="0" lang="en-US" altLang="en-US" sz="1400" b="0" i="0" u="none" strike="noStrike" cap="none" normalizeH="0" dirty="0" smtClean="0">
                <a:ln>
                  <a:noFill/>
                </a:ln>
                <a:solidFill>
                  <a:schemeClr val="tx1"/>
                </a:solidFill>
                <a:effectLst/>
                <a:latin typeface="Calibri" pitchFamily="34" charset="0"/>
                <a:ea typeface="Times New Roman" pitchFamily="18" charset="0"/>
                <a:cs typeface="Arial" pitchFamily="34" charset="0"/>
              </a:rPr>
              <a:t> on </a:t>
            </a:r>
            <a:r>
              <a:rPr kumimoji="0" lang="en-US" altLang="en-US" sz="1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a small farm.</a:t>
            </a:r>
            <a:r>
              <a:rPr kumimoji="0" lang="en-US" altLang="en-US" sz="1400" b="0" i="0" u="none" strike="noStrike" cap="none" normalizeH="0" dirty="0" smtClean="0">
                <a:ln>
                  <a:noFill/>
                </a:ln>
                <a:solidFill>
                  <a:schemeClr val="tx1"/>
                </a:solidFill>
                <a:effectLst/>
                <a:latin typeface="Calibri" pitchFamily="34" charset="0"/>
                <a:ea typeface="Times New Roman" pitchFamily="18" charset="0"/>
                <a:cs typeface="Arial" pitchFamily="34" charset="0"/>
              </a:rPr>
              <a:t>  He wanted to know how the machines on the farm worked. He loved to help his father fix machines when they broke.</a:t>
            </a:r>
            <a:r>
              <a:rPr kumimoji="0" lang="en-US" altLang="en-US" sz="1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James learned a lot about machines</a:t>
            </a:r>
            <a:r>
              <a:rPr lang="en-US" altLang="en-US" sz="1400" dirty="0" smtClean="0">
                <a:latin typeface="Calibri" pitchFamily="34" charset="0"/>
                <a:ea typeface="Times New Roman" pitchFamily="18" charset="0"/>
                <a:cs typeface="Arial" pitchFamily="34" charset="0"/>
              </a:rPr>
              <a:t>.  When he got older, </a:t>
            </a:r>
            <a:r>
              <a:rPr kumimoji="0" lang="en-US" altLang="en-US" sz="1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James worked in many machine shops.  He learned even more about what made machines work.  When he grew up he had his own shop.</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b="1" dirty="0">
                <a:latin typeface="Arial" pitchFamily="34" charset="0"/>
                <a:ea typeface="Times New Roman" pitchFamily="18" charset="0"/>
                <a:cs typeface="Arial" pitchFamily="34" charset="0"/>
              </a:rPr>
              <a:t>2</a:t>
            </a:r>
            <a:endParaRPr kumimoji="0" lang="en-US" altLang="en-US" sz="1200" b="1" i="0"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lvl="0" defTabSz="914400" eaLnBrk="0" fontAlgn="base" hangingPunct="0">
              <a:spcBef>
                <a:spcPct val="0"/>
              </a:spcBef>
              <a:spcAft>
                <a:spcPct val="0"/>
              </a:spcAft>
            </a:pPr>
            <a:r>
              <a:rPr lang="en-US" altLang="en-US" sz="1400" dirty="0" smtClean="0">
                <a:latin typeface="Calibri" pitchFamily="34" charset="0"/>
                <a:ea typeface="Times New Roman" pitchFamily="18" charset="0"/>
                <a:cs typeface="Arial" pitchFamily="34" charset="0"/>
              </a:rPr>
              <a:t>He worked very hard in his shop until he got sick.  His doctor told him to go outside in the fresh air and ice skate. In </a:t>
            </a:r>
            <a:r>
              <a:rPr kumimoji="0" lang="en-US" altLang="en-US" sz="1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the winter James went ice skating.  But in the summer there was no place to ice skate.  He wanted to skate in the summer too. But the roller skates for land were hard to use.  They did not glide like the ice skates</a:t>
            </a:r>
            <a:r>
              <a:rPr lang="en-US" altLang="en-US" sz="1400" dirty="0" smtClean="0">
                <a:latin typeface="Calibri" pitchFamily="34" charset="0"/>
                <a:ea typeface="Times New Roman" pitchFamily="18" charset="0"/>
                <a:cs typeface="Arial" pitchFamily="34" charset="0"/>
              </a:rPr>
              <a:t> did on the ice.</a:t>
            </a:r>
            <a:endParaRPr kumimoji="0" lang="en-US" altLang="en-US" sz="1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b="1" dirty="0">
                <a:latin typeface="Arial" pitchFamily="34" charset="0"/>
                <a:ea typeface="Times New Roman" pitchFamily="18" charset="0"/>
                <a:cs typeface="Arial" pitchFamily="34" charset="0"/>
              </a:rPr>
              <a:t>3</a:t>
            </a:r>
            <a:endParaRPr kumimoji="0" lang="en-US" altLang="en-US" sz="1200" b="1" i="0"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He knew he could </a:t>
            </a:r>
            <a:r>
              <a:rPr kumimoji="0" lang="en-US" altLang="en-US" sz="1400" b="1" i="0" u="sng" strike="noStrike" cap="none" normalizeH="0" baseline="0" dirty="0" smtClean="0">
                <a:ln>
                  <a:noFill/>
                </a:ln>
                <a:solidFill>
                  <a:schemeClr val="tx1"/>
                </a:solidFill>
                <a:effectLst/>
                <a:latin typeface="Calibri" pitchFamily="34" charset="0"/>
                <a:ea typeface="Times New Roman" pitchFamily="18" charset="0"/>
                <a:cs typeface="Arial" pitchFamily="34" charset="0"/>
              </a:rPr>
              <a:t>reinve</a:t>
            </a:r>
            <a:r>
              <a:rPr kumimoji="0" lang="en-US" altLang="en-US" sz="1400" b="1" i="0" u="sng" cap="none" normalizeH="0" baseline="0" dirty="0" smtClean="0">
                <a:ln>
                  <a:noFill/>
                </a:ln>
                <a:solidFill>
                  <a:schemeClr val="tx1"/>
                </a:solidFill>
                <a:effectLst/>
                <a:latin typeface="Calibri" pitchFamily="34" charset="0"/>
                <a:ea typeface="Times New Roman" pitchFamily="18" charset="0"/>
                <a:cs typeface="Arial" pitchFamily="34" charset="0"/>
              </a:rPr>
              <a:t>nt</a:t>
            </a:r>
            <a:r>
              <a:rPr kumimoji="0" lang="en-US" altLang="en-US" sz="1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 better roller skate. In 1863 James invented the first roller skate with four wheels.  The skates were</a:t>
            </a:r>
            <a:r>
              <a:rPr kumimoji="0" lang="en-US" altLang="en-US" sz="1400" b="0" i="0" u="none" strike="noStrike" cap="none" normalizeH="0" dirty="0" smtClean="0">
                <a:ln>
                  <a:noFill/>
                </a:ln>
                <a:solidFill>
                  <a:schemeClr val="tx1"/>
                </a:solidFill>
                <a:effectLst/>
                <a:latin typeface="Calibri" pitchFamily="34" charset="0"/>
                <a:ea typeface="Times New Roman" pitchFamily="18" charset="0"/>
                <a:cs typeface="Arial" pitchFamily="34" charset="0"/>
              </a:rPr>
              <a:t> also the first ones that </a:t>
            </a:r>
            <a:r>
              <a:rPr kumimoji="0" lang="en-US" altLang="en-US" sz="1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could turn left or right. His skates were safe and easy to use.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b="1" dirty="0">
                <a:latin typeface="Arial" pitchFamily="34" charset="0"/>
                <a:ea typeface="Times New Roman" pitchFamily="18" charset="0"/>
                <a:cs typeface="Arial" pitchFamily="34" charset="0"/>
              </a:rPr>
              <a:t>4</a:t>
            </a:r>
            <a:endParaRPr kumimoji="0" lang="en-US" altLang="en-US" sz="1200" b="1" i="0"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James liked the new skates so much.</a:t>
            </a:r>
            <a:r>
              <a:rPr kumimoji="0" lang="en-US" altLang="en-US" sz="1400" b="0" i="0" u="none" strike="noStrike" cap="none" normalizeH="0" dirty="0" smtClean="0">
                <a:ln>
                  <a:noFill/>
                </a:ln>
                <a:solidFill>
                  <a:schemeClr val="tx1"/>
                </a:solidFill>
                <a:effectLst/>
                <a:latin typeface="Calibri" pitchFamily="34" charset="0"/>
                <a:ea typeface="Times New Roman" pitchFamily="18" charset="0"/>
                <a:cs typeface="Arial" pitchFamily="34" charset="0"/>
              </a:rPr>
              <a:t>  He wanted everyone to enjoy them.</a:t>
            </a:r>
            <a:r>
              <a:rPr kumimoji="0" lang="en-US" altLang="en-US" sz="1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He opened a roller skate shop.</a:t>
            </a:r>
            <a:r>
              <a:rPr kumimoji="0" lang="en-US" altLang="en-US" sz="1400" b="0" i="0" u="none" strike="noStrike" cap="none" normalizeH="0" dirty="0" smtClean="0">
                <a:ln>
                  <a:noFill/>
                </a:ln>
                <a:solidFill>
                  <a:schemeClr val="tx1"/>
                </a:solidFill>
                <a:effectLst/>
                <a:latin typeface="Calibri" pitchFamily="34" charset="0"/>
                <a:ea typeface="Times New Roman" pitchFamily="18" charset="0"/>
                <a:cs typeface="Arial" pitchFamily="34" charset="0"/>
              </a:rPr>
              <a:t>  He made </a:t>
            </a:r>
            <a:r>
              <a:rPr kumimoji="0" lang="en-US" altLang="en-US" sz="1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2000 pairs of rollers skate each week!  He opened the first roller skating </a:t>
            </a:r>
            <a:r>
              <a:rPr kumimoji="0" lang="en-US" altLang="en-US" sz="1400" b="1" i="0" u="sng" strike="noStrike" cap="none" normalizeH="0" baseline="0" dirty="0" smtClean="0">
                <a:ln>
                  <a:noFill/>
                </a:ln>
                <a:solidFill>
                  <a:schemeClr val="tx1"/>
                </a:solidFill>
                <a:effectLst/>
                <a:latin typeface="Calibri" pitchFamily="34" charset="0"/>
                <a:ea typeface="Times New Roman" pitchFamily="18" charset="0"/>
                <a:cs typeface="Arial" pitchFamily="34" charset="0"/>
              </a:rPr>
              <a:t>rink</a:t>
            </a:r>
            <a:r>
              <a:rPr kumimoji="0" lang="en-US" altLang="en-US" sz="1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He wrote a book about how to skate. </a:t>
            </a:r>
            <a:r>
              <a:rPr lang="en-US" altLang="en-US" sz="1400" dirty="0" smtClean="0">
                <a:latin typeface="Calibri" pitchFamily="34" charset="0"/>
                <a:ea typeface="Times New Roman" pitchFamily="18" charset="0"/>
                <a:cs typeface="Arial" pitchFamily="34" charset="0"/>
              </a:rPr>
              <a:t> James did a lot to help people see it was a fun sport.  James Plimpton is called the Father of Roller Skating.</a:t>
            </a:r>
            <a:endParaRPr kumimoji="0" lang="en-US" alt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5" name="Group 4"/>
          <p:cNvGrpSpPr/>
          <p:nvPr/>
        </p:nvGrpSpPr>
        <p:grpSpPr>
          <a:xfrm>
            <a:off x="2398515" y="6553200"/>
            <a:ext cx="2702122" cy="2280920"/>
            <a:chOff x="1" y="-91848"/>
            <a:chExt cx="3028949" cy="2749323"/>
          </a:xfrm>
        </p:grpSpPr>
        <p:pic>
          <p:nvPicPr>
            <p:cNvPr id="6" name="irc_mi" descr="http://web4brains.com/fourth/rskate/images/inventors_plimpton.jpg"/>
            <p:cNvPicPr>
              <a:picLocks noChangeAspect="1"/>
            </p:cNvPicPr>
            <p:nvPr/>
          </p:nvPicPr>
          <p:blipFill>
            <a:blip r:embed="rId2" cstate="print"/>
            <a:srcRect/>
            <a:stretch>
              <a:fillRect/>
            </a:stretch>
          </p:blipFill>
          <p:spPr bwMode="auto">
            <a:xfrm>
              <a:off x="1" y="-91848"/>
              <a:ext cx="2120212" cy="2615974"/>
            </a:xfrm>
            <a:prstGeom prst="rect">
              <a:avLst/>
            </a:prstGeom>
            <a:ln>
              <a:noFill/>
            </a:ln>
            <a:effectLst>
              <a:outerShdw blurRad="292100" dist="139700" dir="2700000" algn="tl" rotWithShape="0">
                <a:srgbClr val="333333">
                  <a:alpha val="65000"/>
                </a:srgbClr>
              </a:outerShdw>
            </a:effectLst>
          </p:spPr>
        </p:pic>
        <p:pic>
          <p:nvPicPr>
            <p:cNvPr id="7" name="Picture 6" descr="Skate prototype, about 1860"/>
            <p:cNvPicPr>
              <a:picLocks noChangeAspect="1"/>
            </p:cNvPicPr>
            <p:nvPr/>
          </p:nvPicPr>
          <p:blipFill rotWithShape="1">
            <a:blip r:embed="rId3" cstate="print">
              <a:extLst>
                <a:ext uri="{BEBA8EAE-BF5A-486C-A8C5-ECC9F3942E4B}">
                  <a14:imgProps xmlns:a14="http://schemas.microsoft.com/office/drawing/2010/main">
                    <a14:imgLayer r:embed="rId4">
                      <a14:imgEffect>
                        <a14:colorTemperature colorTemp="8800"/>
                      </a14:imgEffect>
                    </a14:imgLayer>
                  </a14:imgProps>
                </a:ext>
              </a:extLst>
            </a:blip>
            <a:srcRect t="6401" b="18799"/>
            <a:stretch/>
          </p:blipFill>
          <p:spPr bwMode="auto">
            <a:xfrm>
              <a:off x="1838325" y="1543050"/>
              <a:ext cx="1190625" cy="1114425"/>
            </a:xfrm>
            <a:prstGeom prst="rect">
              <a:avLst/>
            </a:prstGeom>
            <a:ln w="88900" cap="sq" cmpd="thickThin">
              <a:solidFill>
                <a:srgbClr val="000000"/>
              </a:solidFill>
              <a:prstDash val="solid"/>
              <a:miter lim="800000"/>
            </a:ln>
            <a:effectLst>
              <a:innerShdw blurRad="76200">
                <a:srgbClr val="000000"/>
              </a:innerShdw>
            </a:effectLst>
            <a:extLst>
              <a:ext uri="{53640926-AAD7-44D8-BBD7-CCE9431645EC}">
                <a14:shadowObscured xmlns:a14="http://schemas.microsoft.com/office/drawing/2010/main"/>
              </a:ext>
            </a:extLst>
          </p:spPr>
        </p:pic>
      </p:grpSp>
      <p:sp>
        <p:nvSpPr>
          <p:cNvPr id="3" name="Rectangle 5"/>
          <p:cNvSpPr>
            <a:spLocks noChangeArrowheads="1"/>
          </p:cNvSpPr>
          <p:nvPr/>
        </p:nvSpPr>
        <p:spPr bwMode="auto">
          <a:xfrm>
            <a:off x="0" y="2725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Rectangle 7"/>
          <p:cNvSpPr/>
          <p:nvPr/>
        </p:nvSpPr>
        <p:spPr>
          <a:xfrm>
            <a:off x="5715000" y="103257"/>
            <a:ext cx="1943100" cy="707886"/>
          </a:xfrm>
          <a:prstGeom prst="rect">
            <a:avLst/>
          </a:prstGeom>
        </p:spPr>
        <p:txBody>
          <a:bodyPr wrap="square">
            <a:spAutoFit/>
          </a:bodyPr>
          <a:lstStyle/>
          <a:p>
            <a:pPr algn="r"/>
            <a:r>
              <a:rPr lang="en-US" sz="800" b="1" dirty="0" smtClean="0"/>
              <a:t>Grade Equivalent 2.5</a:t>
            </a:r>
          </a:p>
          <a:p>
            <a:pPr algn="r"/>
            <a:r>
              <a:rPr lang="en-US" sz="800" b="1" dirty="0" smtClean="0"/>
              <a:t>Lexile Measure </a:t>
            </a:r>
            <a:r>
              <a:rPr lang="en-US" sz="800" dirty="0" smtClean="0"/>
              <a:t>660L</a:t>
            </a:r>
          </a:p>
          <a:p>
            <a:pPr algn="r"/>
            <a:r>
              <a:rPr lang="en-US" sz="800" b="1" dirty="0" smtClean="0"/>
              <a:t>Mean </a:t>
            </a:r>
            <a:r>
              <a:rPr lang="en-US" sz="800" b="1" dirty="0"/>
              <a:t>Sentence </a:t>
            </a:r>
            <a:r>
              <a:rPr lang="en-US" sz="800" b="1" dirty="0" smtClean="0"/>
              <a:t>Length </a:t>
            </a:r>
            <a:r>
              <a:rPr lang="en-US" sz="800" dirty="0" smtClean="0"/>
              <a:t>10.50</a:t>
            </a:r>
          </a:p>
          <a:p>
            <a:pPr algn="r"/>
            <a:r>
              <a:rPr lang="en-US" sz="800" b="1" dirty="0" smtClean="0"/>
              <a:t>Mean </a:t>
            </a:r>
            <a:r>
              <a:rPr lang="en-US" sz="800" b="1" dirty="0"/>
              <a:t>Log Word </a:t>
            </a:r>
            <a:r>
              <a:rPr lang="en-US" sz="800" b="1" dirty="0" smtClean="0"/>
              <a:t>Frequency </a:t>
            </a:r>
            <a:r>
              <a:rPr lang="en-US" sz="800" dirty="0" smtClean="0"/>
              <a:t>3.66</a:t>
            </a:r>
          </a:p>
          <a:p>
            <a:pPr algn="r"/>
            <a:r>
              <a:rPr lang="en-US" sz="800" b="1" dirty="0" smtClean="0"/>
              <a:t>Word Count </a:t>
            </a:r>
            <a:r>
              <a:rPr lang="en-US" sz="800" dirty="0" smtClean="0"/>
              <a:t>252</a:t>
            </a:r>
            <a:endParaRPr lang="en-US" sz="800" dirty="0"/>
          </a:p>
        </p:txBody>
      </p:sp>
    </p:spTree>
    <p:extLst>
      <p:ext uri="{BB962C8B-B14F-4D97-AF65-F5344CB8AC3E}">
        <p14:creationId xmlns:p14="http://schemas.microsoft.com/office/powerpoint/2010/main" val="9244178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Table 20"/>
          <p:cNvGraphicFramePr>
            <a:graphicFrameLocks noGrp="1"/>
          </p:cNvGraphicFramePr>
          <p:nvPr>
            <p:extLst>
              <p:ext uri="{D42A27DB-BD31-4B8C-83A1-F6EECF244321}">
                <p14:modId xmlns:p14="http://schemas.microsoft.com/office/powerpoint/2010/main" val="734873970"/>
              </p:ext>
            </p:extLst>
          </p:nvPr>
        </p:nvGraphicFramePr>
        <p:xfrm>
          <a:off x="5491875" y="8491076"/>
          <a:ext cx="1617059" cy="652925"/>
        </p:xfrm>
        <a:graphic>
          <a:graphicData uri="http://schemas.openxmlformats.org/drawingml/2006/table">
            <a:tbl>
              <a:tblPr/>
              <a:tblGrid>
                <a:gridCol w="1617059"/>
              </a:tblGrid>
              <a:tr h="165245">
                <a:tc>
                  <a:txBody>
                    <a:bodyPr/>
                    <a:lstStyle/>
                    <a:p>
                      <a:pPr marL="0" marR="0" algn="l">
                        <a:lnSpc>
                          <a:spcPct val="115000"/>
                        </a:lnSpc>
                        <a:spcBef>
                          <a:spcPts val="0"/>
                        </a:spcBef>
                        <a:spcAft>
                          <a:spcPts val="0"/>
                        </a:spcAft>
                      </a:pPr>
                      <a:r>
                        <a:rPr lang="en-US" sz="800" b="1" i="1" dirty="0" smtClean="0">
                          <a:solidFill>
                            <a:srgbClr val="000000"/>
                          </a:solidFill>
                          <a:latin typeface="+mn-lt"/>
                          <a:ea typeface="Times New Roman"/>
                          <a:cs typeface="Times New Roman"/>
                        </a:rPr>
                        <a:t>Toward RI.2.9       </a:t>
                      </a:r>
                      <a:r>
                        <a:rPr lang="en-US" sz="800" b="1" dirty="0" smtClean="0">
                          <a:solidFill>
                            <a:srgbClr val="000000"/>
                          </a:solidFill>
                          <a:latin typeface="+mn-lt"/>
                          <a:ea typeface="Times New Roman"/>
                          <a:cs typeface="Times New Roman"/>
                        </a:rPr>
                        <a:t>DOK 3 - ANp</a:t>
                      </a:r>
                      <a:endParaRPr lang="en-US" sz="800" dirty="0">
                        <a:latin typeface="+mn-lt"/>
                        <a:ea typeface="Calibri"/>
                        <a:cs typeface="Times New Roman"/>
                      </a:endParaRPr>
                    </a:p>
                  </a:txBody>
                  <a:tcPr marL="32363" marR="3236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r>
              <a:tr h="444355">
                <a:tc>
                  <a:txBody>
                    <a:bodyPr/>
                    <a:lstStyle/>
                    <a:p>
                      <a:pPr marL="0" marR="0" algn="l">
                        <a:lnSpc>
                          <a:spcPct val="100000"/>
                        </a:lnSpc>
                        <a:spcBef>
                          <a:spcPts val="0"/>
                        </a:spcBef>
                        <a:spcAft>
                          <a:spcPts val="0"/>
                        </a:spcAft>
                      </a:pPr>
                      <a:r>
                        <a:rPr lang="en-US" sz="800" kern="1200" dirty="0" smtClean="0">
                          <a:solidFill>
                            <a:schemeClr val="tx1"/>
                          </a:solidFill>
                          <a:latin typeface="+mn-lt"/>
                          <a:ea typeface="+mn-ea"/>
                          <a:cs typeface="+mn-cs"/>
                        </a:rPr>
                        <a:t>Categorizes or lists important points from two texts on the same topic using a graphic organizer (teacher has provided categories).</a:t>
                      </a:r>
                      <a:endParaRPr lang="en-US" sz="800" b="1" dirty="0" smtClean="0">
                        <a:solidFill>
                          <a:srgbClr val="000000"/>
                        </a:solidFill>
                        <a:latin typeface="+mn-lt"/>
                        <a:ea typeface="Times New Roman"/>
                        <a:cs typeface="Times New Roman"/>
                      </a:endParaRPr>
                    </a:p>
                  </a:txBody>
                  <a:tcPr marL="32363" marR="3236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
        <p:nvSpPr>
          <p:cNvPr id="4" name="Slide Number Placeholder 3"/>
          <p:cNvSpPr>
            <a:spLocks noGrp="1"/>
          </p:cNvSpPr>
          <p:nvPr>
            <p:ph type="sldNum" sz="quarter" idx="12"/>
          </p:nvPr>
        </p:nvSpPr>
        <p:spPr/>
        <p:txBody>
          <a:bodyPr/>
          <a:lstStyle/>
          <a:p>
            <a:fld id="{F177B04D-AEB5-43ED-B9BA-B3D1EC9C9067}" type="slidenum">
              <a:rPr lang="en-US" smtClean="0"/>
              <a:pPr/>
              <a:t>34</a:t>
            </a:fld>
            <a:endParaRPr lang="en-US" dirty="0"/>
          </a:p>
        </p:txBody>
      </p:sp>
      <p:sp>
        <p:nvSpPr>
          <p:cNvPr id="3" name="Rectangle 2"/>
          <p:cNvSpPr/>
          <p:nvPr/>
        </p:nvSpPr>
        <p:spPr>
          <a:xfrm>
            <a:off x="650883" y="762000"/>
            <a:ext cx="6396037" cy="2313597"/>
          </a:xfrm>
          <a:prstGeom prst="rect">
            <a:avLst/>
          </a:prstGeom>
        </p:spPr>
        <p:txBody>
          <a:bodyPr wrap="square" lIns="96661" tIns="48331" rIns="96661" bIns="48331">
            <a:spAutoFit/>
          </a:bodyPr>
          <a:lstStyle/>
          <a:p>
            <a:pPr marL="461963" indent="-409575"/>
            <a:r>
              <a:rPr lang="en-US" sz="1600" b="1" dirty="0" smtClean="0">
                <a:latin typeface="Helvetica" pitchFamily="34" charset="0"/>
                <a:cs typeface="Helvetica" pitchFamily="34" charset="0"/>
              </a:rPr>
              <a:t>13.  What did each of the inventors want to do in </a:t>
            </a:r>
            <a:r>
              <a:rPr lang="en-US" sz="1600" b="1" u="sng" dirty="0" smtClean="0">
                <a:latin typeface="Helvetica" pitchFamily="34" charset="0"/>
                <a:cs typeface="Helvetica" pitchFamily="34" charset="0"/>
              </a:rPr>
              <a:t>both</a:t>
            </a:r>
            <a:r>
              <a:rPr lang="en-US" sz="1600" b="1" dirty="0" smtClean="0">
                <a:latin typeface="Helvetica" pitchFamily="34" charset="0"/>
                <a:cs typeface="Helvetica" pitchFamily="34" charset="0"/>
              </a:rPr>
              <a:t> texts?</a:t>
            </a:r>
          </a:p>
          <a:p>
            <a:pPr marL="342900" indent="-342900">
              <a:buAutoNum type="arabicPeriod" startAt="8"/>
            </a:pPr>
            <a:endParaRPr lang="en-US" sz="1600" dirty="0" smtClean="0">
              <a:latin typeface="Helvetica" pitchFamily="34" charset="0"/>
              <a:cs typeface="Helvetica" pitchFamily="34" charset="0"/>
            </a:endParaRPr>
          </a:p>
          <a:p>
            <a:pPr marL="792163" indent="-342900">
              <a:buFont typeface="+mj-lt"/>
              <a:buAutoNum type="alphaUcPeriod"/>
            </a:pPr>
            <a:r>
              <a:rPr lang="en-US" sz="1600" dirty="0" smtClean="0">
                <a:latin typeface="Helvetica" pitchFamily="34" charset="0"/>
                <a:cs typeface="Helvetica" pitchFamily="34" charset="0"/>
              </a:rPr>
              <a:t>The inventors wanted skates with metal wheels.</a:t>
            </a:r>
          </a:p>
          <a:p>
            <a:pPr marL="792163" indent="-342900">
              <a:buFont typeface="+mj-lt"/>
              <a:buAutoNum type="alphaUcPeriod"/>
            </a:pPr>
            <a:endParaRPr lang="en-US" sz="1600" dirty="0">
              <a:latin typeface="Helvetica" pitchFamily="34" charset="0"/>
              <a:cs typeface="Helvetica" pitchFamily="34" charset="0"/>
            </a:endParaRPr>
          </a:p>
          <a:p>
            <a:pPr marL="792163" indent="-342900">
              <a:buFont typeface="+mj-lt"/>
              <a:buAutoNum type="alphaUcPeriod"/>
            </a:pPr>
            <a:r>
              <a:rPr lang="en-US" sz="1600" dirty="0" smtClean="0">
                <a:latin typeface="Helvetica" pitchFamily="34" charset="0"/>
                <a:cs typeface="Helvetica" pitchFamily="34" charset="0"/>
              </a:rPr>
              <a:t>The inventors wanted fast skates.</a:t>
            </a:r>
          </a:p>
          <a:p>
            <a:pPr marL="792163" indent="-342900">
              <a:buFont typeface="+mj-lt"/>
              <a:buAutoNum type="alphaUcPeriod"/>
            </a:pPr>
            <a:endParaRPr lang="en-US" sz="1600" dirty="0">
              <a:latin typeface="Helvetica" pitchFamily="34" charset="0"/>
              <a:cs typeface="Helvetica" pitchFamily="34" charset="0"/>
            </a:endParaRPr>
          </a:p>
          <a:p>
            <a:pPr marL="792163" indent="-342900">
              <a:buFont typeface="+mj-lt"/>
              <a:buAutoNum type="alphaUcPeriod"/>
            </a:pPr>
            <a:r>
              <a:rPr lang="en-US" sz="1600" dirty="0" smtClean="0">
                <a:latin typeface="Helvetica" pitchFamily="34" charset="0"/>
                <a:cs typeface="Helvetica" pitchFamily="34" charset="0"/>
              </a:rPr>
              <a:t>The inventors wanted to make better skates.</a:t>
            </a:r>
          </a:p>
          <a:p>
            <a:pPr marL="792163" indent="-342900">
              <a:buFont typeface="+mj-lt"/>
              <a:buAutoNum type="alphaUcPeriod"/>
            </a:pPr>
            <a:endParaRPr lang="en-US" sz="1600" dirty="0" smtClean="0">
              <a:latin typeface="Helvetica" pitchFamily="34" charset="0"/>
              <a:cs typeface="Helvetica" pitchFamily="34" charset="0"/>
            </a:endParaRPr>
          </a:p>
          <a:p>
            <a:pPr marL="792163" indent="-342900">
              <a:buFont typeface="+mj-lt"/>
              <a:buAutoNum type="alphaUcPeriod"/>
            </a:pPr>
            <a:r>
              <a:rPr lang="en-US" sz="1600" dirty="0" smtClean="0">
                <a:latin typeface="Helvetica" pitchFamily="34" charset="0"/>
                <a:cs typeface="Helvetica" pitchFamily="34" charset="0"/>
              </a:rPr>
              <a:t>The inventors wanted to have skates with four wheels.</a:t>
            </a:r>
            <a:endParaRPr lang="en-US" sz="1600" dirty="0">
              <a:solidFill>
                <a:srgbClr val="C00000"/>
              </a:solidFill>
              <a:latin typeface="Helvetica" pitchFamily="34" charset="0"/>
              <a:cs typeface="Helvetica" pitchFamily="34" charset="0"/>
            </a:endParaRPr>
          </a:p>
        </p:txBody>
      </p:sp>
      <p:sp>
        <p:nvSpPr>
          <p:cNvPr id="8" name="Rectangle 7"/>
          <p:cNvSpPr/>
          <p:nvPr/>
        </p:nvSpPr>
        <p:spPr>
          <a:xfrm>
            <a:off x="650883" y="5029200"/>
            <a:ext cx="6392854" cy="590048"/>
          </a:xfrm>
          <a:prstGeom prst="rect">
            <a:avLst/>
          </a:prstGeom>
        </p:spPr>
        <p:txBody>
          <a:bodyPr wrap="square" lIns="96661" tIns="48331" rIns="96661" bIns="48331">
            <a:spAutoFit/>
          </a:bodyPr>
          <a:lstStyle/>
          <a:p>
            <a:pPr marL="514350" lvl="0" indent="-457200" defTabSz="914400" fontAlgn="base">
              <a:spcBef>
                <a:spcPct val="0"/>
              </a:spcBef>
              <a:spcAft>
                <a:spcPct val="0"/>
              </a:spcAft>
            </a:pPr>
            <a:r>
              <a:rPr lang="en-US" sz="1600" b="1" dirty="0" smtClean="0">
                <a:latin typeface="Helvetica" pitchFamily="34" charset="0"/>
                <a:cs typeface="Helvetica" pitchFamily="34" charset="0"/>
              </a:rPr>
              <a:t>14.  Which list </a:t>
            </a:r>
            <a:r>
              <a:rPr lang="en-US" sz="1600" b="1" u="sng" dirty="0" smtClean="0">
                <a:latin typeface="Helvetica" pitchFamily="34" charset="0"/>
                <a:cs typeface="Helvetica" pitchFamily="34" charset="0"/>
              </a:rPr>
              <a:t>best</a:t>
            </a:r>
            <a:r>
              <a:rPr lang="en-US" sz="1600" b="1" dirty="0" smtClean="0">
                <a:latin typeface="Helvetica" pitchFamily="34" charset="0"/>
                <a:cs typeface="Helvetica" pitchFamily="34" charset="0"/>
              </a:rPr>
              <a:t> shows how the </a:t>
            </a:r>
            <a:r>
              <a:rPr lang="en-US" sz="1600" b="1" u="sng" dirty="0" smtClean="0">
                <a:latin typeface="Helvetica" pitchFamily="34" charset="0"/>
                <a:cs typeface="Helvetica" pitchFamily="34" charset="0"/>
              </a:rPr>
              <a:t>wheels</a:t>
            </a:r>
            <a:r>
              <a:rPr lang="en-US" sz="1600" b="1" dirty="0" smtClean="0">
                <a:latin typeface="Helvetica" pitchFamily="34" charset="0"/>
                <a:cs typeface="Helvetica" pitchFamily="34" charset="0"/>
              </a:rPr>
              <a:t> on roller skates have changed the most over many years?</a:t>
            </a:r>
            <a:endParaRPr lang="en-US" sz="1600" b="1" dirty="0" smtClean="0">
              <a:latin typeface="Helvetica" pitchFamily="34" charset="0"/>
              <a:ea typeface="Calibri" pitchFamily="34" charset="0"/>
              <a:cs typeface="Helvetica" pitchFamily="34" charset="0"/>
            </a:endParaRPr>
          </a:p>
        </p:txBody>
      </p:sp>
      <p:cxnSp>
        <p:nvCxnSpPr>
          <p:cNvPr id="10" name="Straight Connector 9"/>
          <p:cNvCxnSpPr/>
          <p:nvPr/>
        </p:nvCxnSpPr>
        <p:spPr>
          <a:xfrm>
            <a:off x="410119" y="4789714"/>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7" name="Oval 16"/>
          <p:cNvSpPr/>
          <p:nvPr/>
        </p:nvSpPr>
        <p:spPr>
          <a:xfrm>
            <a:off x="899950" y="27432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p:cNvSpPr/>
          <p:nvPr/>
        </p:nvSpPr>
        <p:spPr>
          <a:xfrm>
            <a:off x="905862" y="132674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p:cNvSpPr/>
          <p:nvPr/>
        </p:nvSpPr>
        <p:spPr>
          <a:xfrm>
            <a:off x="926882" y="22860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p:cNvSpPr/>
          <p:nvPr/>
        </p:nvSpPr>
        <p:spPr>
          <a:xfrm>
            <a:off x="905862" y="179905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23" name="Table 22"/>
          <p:cNvGraphicFramePr>
            <a:graphicFrameLocks noGrp="1"/>
          </p:cNvGraphicFramePr>
          <p:nvPr>
            <p:extLst>
              <p:ext uri="{D42A27DB-BD31-4B8C-83A1-F6EECF244321}">
                <p14:modId xmlns:p14="http://schemas.microsoft.com/office/powerpoint/2010/main" val="607817149"/>
              </p:ext>
            </p:extLst>
          </p:nvPr>
        </p:nvGraphicFramePr>
        <p:xfrm>
          <a:off x="5515878" y="3886200"/>
          <a:ext cx="1608826" cy="585724"/>
        </p:xfrm>
        <a:graphic>
          <a:graphicData uri="http://schemas.openxmlformats.org/drawingml/2006/table">
            <a:tbl>
              <a:tblPr/>
              <a:tblGrid>
                <a:gridCol w="1608826"/>
              </a:tblGrid>
              <a:tr h="174244">
                <a:tc>
                  <a:txBody>
                    <a:bodyPr/>
                    <a:lstStyle/>
                    <a:p>
                      <a:pPr marL="0" marR="0" algn="l">
                        <a:lnSpc>
                          <a:spcPct val="100000"/>
                        </a:lnSpc>
                        <a:spcBef>
                          <a:spcPts val="0"/>
                        </a:spcBef>
                        <a:spcAft>
                          <a:spcPts val="0"/>
                        </a:spcAft>
                      </a:pPr>
                      <a:r>
                        <a:rPr lang="en-US" sz="800" b="1" i="1" dirty="0" smtClean="0">
                          <a:solidFill>
                            <a:srgbClr val="000000"/>
                          </a:solidFill>
                          <a:latin typeface="Calibri"/>
                          <a:ea typeface="Times New Roman"/>
                          <a:cs typeface="Times New Roman"/>
                        </a:rPr>
                        <a:t>Toward RI.2.9      </a:t>
                      </a:r>
                      <a:r>
                        <a:rPr lang="en-US" sz="900" b="1" dirty="0" smtClean="0">
                          <a:solidFill>
                            <a:srgbClr val="000000"/>
                          </a:solidFill>
                          <a:latin typeface="Calibri"/>
                          <a:ea typeface="Times New Roman"/>
                          <a:cs typeface="Times New Roman"/>
                        </a:rPr>
                        <a:t>DOK 2 </a:t>
                      </a:r>
                      <a:r>
                        <a:rPr lang="en-US" sz="900" b="1" dirty="0">
                          <a:solidFill>
                            <a:srgbClr val="000000"/>
                          </a:solidFill>
                          <a:latin typeface="Calibri"/>
                          <a:ea typeface="Times New Roman"/>
                          <a:cs typeface="Times New Roman"/>
                        </a:rPr>
                        <a:t>- </a:t>
                      </a:r>
                      <a:r>
                        <a:rPr lang="en-US" sz="900" b="1" dirty="0" smtClean="0">
                          <a:solidFill>
                            <a:srgbClr val="000000"/>
                          </a:solidFill>
                          <a:latin typeface="Calibri"/>
                          <a:ea typeface="Times New Roman"/>
                          <a:cs typeface="Times New Roman"/>
                        </a:rPr>
                        <a:t>Ck</a:t>
                      </a:r>
                      <a:endParaRPr lang="en-US" sz="900" dirty="0">
                        <a:latin typeface="Calibri"/>
                        <a:ea typeface="Calibri"/>
                        <a:cs typeface="Times New Roman"/>
                      </a:endParaRPr>
                    </a:p>
                  </a:txBody>
                  <a:tcPr marL="32363" marR="3236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6D9F1"/>
                    </a:solidFill>
                  </a:tcPr>
                </a:tc>
              </a:tr>
              <a:tr h="348974">
                <a:tc>
                  <a:txBody>
                    <a:bodyPr/>
                    <a:lstStyle/>
                    <a:p>
                      <a:pPr marL="0" marR="0" algn="l">
                        <a:lnSpc>
                          <a:spcPct val="100000"/>
                        </a:lnSpc>
                        <a:spcBef>
                          <a:spcPts val="0"/>
                        </a:spcBef>
                        <a:spcAft>
                          <a:spcPts val="0"/>
                        </a:spcAft>
                      </a:pPr>
                      <a:r>
                        <a:rPr lang="en-US" sz="900" b="1" dirty="0" smtClean="0">
                          <a:solidFill>
                            <a:srgbClr val="000000"/>
                          </a:solidFill>
                          <a:latin typeface="+mn-lt"/>
                          <a:ea typeface="Times New Roman"/>
                          <a:cs typeface="Times New Roman"/>
                        </a:rPr>
                        <a:t>Identifies the most important points in two texts on the same topic.</a:t>
                      </a:r>
                      <a:endParaRPr lang="en-US" sz="900" dirty="0">
                        <a:latin typeface="+mn-lt"/>
                        <a:ea typeface="Calibri"/>
                        <a:cs typeface="Times New Roman"/>
                      </a:endParaRPr>
                    </a:p>
                  </a:txBody>
                  <a:tcPr marL="32363" marR="3236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graphicFrame>
        <p:nvGraphicFramePr>
          <p:cNvPr id="26" name="Table 25"/>
          <p:cNvGraphicFramePr>
            <a:graphicFrameLocks noGrp="1"/>
          </p:cNvGraphicFramePr>
          <p:nvPr>
            <p:extLst>
              <p:ext uri="{D42A27DB-BD31-4B8C-83A1-F6EECF244321}">
                <p14:modId xmlns:p14="http://schemas.microsoft.com/office/powerpoint/2010/main" val="3072317813"/>
              </p:ext>
            </p:extLst>
          </p:nvPr>
        </p:nvGraphicFramePr>
        <p:xfrm>
          <a:off x="3769519" y="6026702"/>
          <a:ext cx="2762250" cy="1371600"/>
        </p:xfrm>
        <a:graphic>
          <a:graphicData uri="http://schemas.openxmlformats.org/drawingml/2006/table">
            <a:tbl>
              <a:tblPr firstRow="1" bandRow="1">
                <a:tableStyleId>{5940675A-B579-460E-94D1-54222C63F5DA}</a:tableStyleId>
              </a:tblPr>
              <a:tblGrid>
                <a:gridCol w="2762250"/>
              </a:tblGrid>
              <a:tr h="1371600">
                <a:tc>
                  <a:txBody>
                    <a:bodyPr/>
                    <a:lstStyle/>
                    <a:p>
                      <a:pPr marL="228600" indent="-228600">
                        <a:buFont typeface="+mj-lt"/>
                        <a:buAutoNum type="arabicPeriod"/>
                      </a:pPr>
                      <a:r>
                        <a:rPr lang="en-US" sz="1200" b="1" dirty="0" smtClean="0"/>
                        <a:t>Skates have two small metal wheels.</a:t>
                      </a:r>
                    </a:p>
                    <a:p>
                      <a:pPr marL="228600" indent="-228600">
                        <a:buFont typeface="+mj-lt"/>
                        <a:buAutoNum type="arabicPeriod"/>
                      </a:pPr>
                      <a:r>
                        <a:rPr lang="en-US" sz="1200" b="1" dirty="0" smtClean="0"/>
                        <a:t>Skates have three wheels made of wood, metal or ivory.</a:t>
                      </a:r>
                      <a:endParaRPr lang="en-US" sz="1200" b="1" baseline="0" dirty="0" smtClean="0"/>
                    </a:p>
                    <a:p>
                      <a:pPr marL="228600" indent="-228600">
                        <a:buFont typeface="+mj-lt"/>
                        <a:buAutoNum type="arabicPeriod"/>
                      </a:pPr>
                      <a:r>
                        <a:rPr lang="en-US" sz="1200" b="1" baseline="0" dirty="0" smtClean="0"/>
                        <a:t>Skates have four wheels that could turn left or right.</a:t>
                      </a:r>
                    </a:p>
                    <a:p>
                      <a:pPr marL="228600" indent="-228600">
                        <a:buFont typeface="+mj-lt"/>
                        <a:buAutoNum type="arabicPeriod"/>
                      </a:pPr>
                      <a:r>
                        <a:rPr lang="en-US" sz="1200" b="1" baseline="0" dirty="0" smtClean="0"/>
                        <a:t>Skates have front and back wheels with their own axles.</a:t>
                      </a:r>
                    </a:p>
                  </a:txBody>
                  <a:tcPr marL="97155" marR="97155"/>
                </a:tc>
              </a:tr>
            </a:tbl>
          </a:graphicData>
        </a:graphic>
      </p:graphicFrame>
      <p:graphicFrame>
        <p:nvGraphicFramePr>
          <p:cNvPr id="27" name="Table 26"/>
          <p:cNvGraphicFramePr>
            <a:graphicFrameLocks noGrp="1"/>
          </p:cNvGraphicFramePr>
          <p:nvPr>
            <p:extLst>
              <p:ext uri="{D42A27DB-BD31-4B8C-83A1-F6EECF244321}">
                <p14:modId xmlns:p14="http://schemas.microsoft.com/office/powerpoint/2010/main" val="3165519854"/>
              </p:ext>
            </p:extLst>
          </p:nvPr>
        </p:nvGraphicFramePr>
        <p:xfrm>
          <a:off x="728662" y="6019799"/>
          <a:ext cx="2700338" cy="1386371"/>
        </p:xfrm>
        <a:graphic>
          <a:graphicData uri="http://schemas.openxmlformats.org/drawingml/2006/table">
            <a:tbl>
              <a:tblPr firstRow="1" bandRow="1">
                <a:tableStyleId>{5940675A-B579-460E-94D1-54222C63F5DA}</a:tableStyleId>
              </a:tblPr>
              <a:tblGrid>
                <a:gridCol w="2700338"/>
              </a:tblGrid>
              <a:tr h="1386371">
                <a:tc>
                  <a:txBody>
                    <a:bodyPr/>
                    <a:lstStyle/>
                    <a:p>
                      <a:pPr marL="228600" indent="-228600">
                        <a:buFont typeface="+mj-lt"/>
                        <a:buAutoNum type="arabicPeriod"/>
                      </a:pPr>
                      <a:r>
                        <a:rPr lang="en-US" sz="1200" b="1" dirty="0" smtClean="0">
                          <a:solidFill>
                            <a:schemeClr val="tx1"/>
                          </a:solidFill>
                        </a:rPr>
                        <a:t>Skates were </a:t>
                      </a:r>
                      <a:r>
                        <a:rPr lang="en-US" sz="1200" b="1" baseline="0" dirty="0" smtClean="0">
                          <a:solidFill>
                            <a:schemeClr val="tx1"/>
                          </a:solidFill>
                        </a:rPr>
                        <a:t> invented in 1760 for the first time.</a:t>
                      </a:r>
                      <a:endParaRPr lang="en-US" sz="1200" b="1" dirty="0" smtClean="0">
                        <a:solidFill>
                          <a:schemeClr val="tx1"/>
                        </a:solidFill>
                      </a:endParaRPr>
                    </a:p>
                    <a:p>
                      <a:pPr marL="228600" indent="-228600">
                        <a:buFont typeface="+mj-lt"/>
                        <a:buAutoNum type="arabicPeriod"/>
                      </a:pPr>
                      <a:r>
                        <a:rPr lang="en-US" sz="1200" b="1" dirty="0" smtClean="0">
                          <a:solidFill>
                            <a:schemeClr val="tx1"/>
                          </a:solidFill>
                        </a:rPr>
                        <a:t>Skates were hard to use and could</a:t>
                      </a:r>
                      <a:r>
                        <a:rPr lang="en-US" sz="1200" b="1" baseline="0" dirty="0" smtClean="0">
                          <a:solidFill>
                            <a:schemeClr val="tx1"/>
                          </a:solidFill>
                        </a:rPr>
                        <a:t> not make turns</a:t>
                      </a:r>
                      <a:r>
                        <a:rPr lang="en-US" sz="1200" b="1" dirty="0" smtClean="0">
                          <a:solidFill>
                            <a:schemeClr val="tx1"/>
                          </a:solidFill>
                        </a:rPr>
                        <a:t>.</a:t>
                      </a:r>
                      <a:endParaRPr lang="en-US" sz="1200" b="1" baseline="0" dirty="0" smtClean="0">
                        <a:solidFill>
                          <a:schemeClr val="tx1"/>
                        </a:solidFill>
                      </a:endParaRPr>
                    </a:p>
                    <a:p>
                      <a:pPr marL="228600" indent="-228600">
                        <a:buFont typeface="+mj-lt"/>
                        <a:buAutoNum type="arabicPeriod"/>
                      </a:pPr>
                      <a:r>
                        <a:rPr lang="en-US" sz="1200" b="1" baseline="0" dirty="0" smtClean="0">
                          <a:solidFill>
                            <a:schemeClr val="tx1"/>
                          </a:solidFill>
                        </a:rPr>
                        <a:t>Skates can turn left or right and are on hard boots.</a:t>
                      </a:r>
                    </a:p>
                    <a:p>
                      <a:pPr marL="228600" indent="-228600">
                        <a:buFont typeface="+mj-lt"/>
                        <a:buAutoNum type="arabicPeriod"/>
                      </a:pPr>
                      <a:r>
                        <a:rPr lang="en-US" sz="1200" b="1" baseline="0" dirty="0" smtClean="0">
                          <a:solidFill>
                            <a:schemeClr val="tx1"/>
                          </a:solidFill>
                        </a:rPr>
                        <a:t>Skates can go faster.</a:t>
                      </a:r>
                    </a:p>
                  </a:txBody>
                  <a:tcPr marL="97155" marR="97155"/>
                </a:tc>
              </a:tr>
            </a:tbl>
          </a:graphicData>
        </a:graphic>
      </p:graphicFrame>
      <p:sp>
        <p:nvSpPr>
          <p:cNvPr id="28" name="TextBox 27"/>
          <p:cNvSpPr txBox="1"/>
          <p:nvPr/>
        </p:nvSpPr>
        <p:spPr>
          <a:xfrm>
            <a:off x="4664869" y="7491314"/>
            <a:ext cx="485775" cy="400110"/>
          </a:xfrm>
          <a:prstGeom prst="rect">
            <a:avLst/>
          </a:prstGeom>
          <a:noFill/>
        </p:spPr>
        <p:txBody>
          <a:bodyPr wrap="square" rtlCol="0">
            <a:spAutoFit/>
          </a:bodyPr>
          <a:lstStyle/>
          <a:p>
            <a:r>
              <a:rPr lang="en-US" b="1" dirty="0" smtClean="0"/>
              <a:t>B</a:t>
            </a:r>
            <a:endParaRPr lang="en-US" b="1" dirty="0"/>
          </a:p>
        </p:txBody>
      </p:sp>
      <p:sp>
        <p:nvSpPr>
          <p:cNvPr id="29" name="TextBox 28"/>
          <p:cNvSpPr txBox="1"/>
          <p:nvPr/>
        </p:nvSpPr>
        <p:spPr>
          <a:xfrm>
            <a:off x="1621306" y="7515028"/>
            <a:ext cx="485775" cy="400110"/>
          </a:xfrm>
          <a:prstGeom prst="rect">
            <a:avLst/>
          </a:prstGeom>
          <a:noFill/>
        </p:spPr>
        <p:txBody>
          <a:bodyPr wrap="square" rtlCol="0">
            <a:spAutoFit/>
          </a:bodyPr>
          <a:lstStyle/>
          <a:p>
            <a:r>
              <a:rPr lang="en-US" b="1" dirty="0" smtClean="0"/>
              <a:t>A</a:t>
            </a:r>
            <a:endParaRPr lang="en-US" b="1" dirty="0"/>
          </a:p>
        </p:txBody>
      </p:sp>
      <p:sp>
        <p:nvSpPr>
          <p:cNvPr id="30" name="Oval 29"/>
          <p:cNvSpPr/>
          <p:nvPr/>
        </p:nvSpPr>
        <p:spPr>
          <a:xfrm>
            <a:off x="1985638" y="756679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Oval 30"/>
          <p:cNvSpPr/>
          <p:nvPr/>
        </p:nvSpPr>
        <p:spPr>
          <a:xfrm>
            <a:off x="5029200" y="757162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4238604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811039782"/>
              </p:ext>
            </p:extLst>
          </p:nvPr>
        </p:nvGraphicFramePr>
        <p:xfrm>
          <a:off x="242887" y="381001"/>
          <a:ext cx="7205663" cy="4126233"/>
        </p:xfrm>
        <a:graphic>
          <a:graphicData uri="http://schemas.openxmlformats.org/drawingml/2006/table">
            <a:tbl>
              <a:tblPr firstRow="1" bandRow="1">
                <a:tableStyleId>{5940675A-B579-460E-94D1-54222C63F5DA}</a:tableStyleId>
              </a:tblPr>
              <a:tblGrid>
                <a:gridCol w="7205663"/>
              </a:tblGrid>
              <a:tr h="685799">
                <a:tc>
                  <a:txBody>
                    <a:bodyPr/>
                    <a:lstStyle/>
                    <a:p>
                      <a:pPr marL="400050" lvl="0" indent="-342900" defTabSz="914400" fontAlgn="base">
                        <a:spcBef>
                          <a:spcPct val="0"/>
                        </a:spcBef>
                        <a:spcAft>
                          <a:spcPct val="0"/>
                        </a:spcAft>
                        <a:buAutoNum type="arabicPeriod" startAt="15"/>
                      </a:pPr>
                      <a:r>
                        <a:rPr lang="en-US" sz="1600" b="1" dirty="0" smtClean="0"/>
                        <a:t>According to the text </a:t>
                      </a:r>
                      <a:r>
                        <a:rPr lang="en-US" sz="1600" b="1" i="1" u="sng" dirty="0" smtClean="0"/>
                        <a:t>The Father of Roller Skates</a:t>
                      </a:r>
                      <a:r>
                        <a:rPr lang="en-US" sz="1600" b="1" i="1" u="none" dirty="0" smtClean="0"/>
                        <a:t> </a:t>
                      </a:r>
                      <a:r>
                        <a:rPr lang="en-US" sz="1600" b="1" dirty="0" smtClean="0"/>
                        <a:t>what first caused James Plimpton to make a better roller skate?  Explain how</a:t>
                      </a:r>
                      <a:r>
                        <a:rPr lang="en-US" sz="1600" b="1" baseline="0" dirty="0" smtClean="0"/>
                        <a:t> </a:t>
                      </a:r>
                      <a:r>
                        <a:rPr lang="en-US" sz="1600" b="1" dirty="0" smtClean="0"/>
                        <a:t>his decision</a:t>
                      </a:r>
                      <a:r>
                        <a:rPr lang="en-US" sz="1600" b="1" baseline="0" dirty="0" smtClean="0"/>
                        <a:t> helped others.</a:t>
                      </a:r>
                      <a:endParaRPr lang="en-US" sz="1600" b="1" dirty="0" smtClean="0"/>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tcPr>
                </a:tc>
              </a:tr>
              <a:tr h="391740">
                <a:tc>
                  <a:txBody>
                    <a:bodyPr/>
                    <a:lstStyle/>
                    <a:p>
                      <a:endParaRPr lang="en-US" sz="1600" dirty="0">
                        <a:solidFill>
                          <a:schemeClr val="tx1"/>
                        </a:solidFill>
                      </a:endParaRPr>
                    </a:p>
                  </a:txBody>
                  <a:tcPr marL="102013" marR="102013" marT="51090" marB="51090">
                    <a:lnL w="28575" cap="flat" cmpd="sng" algn="ctr">
                      <a:solidFill>
                        <a:schemeClr val="bg1">
                          <a:lumMod val="50000"/>
                        </a:schemeClr>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399">
                <a:tc>
                  <a:txBody>
                    <a:bodyPr/>
                    <a:lstStyle/>
                    <a:p>
                      <a:endParaRPr lang="en-US" sz="1600" dirty="0">
                        <a:solidFill>
                          <a:schemeClr val="tx1"/>
                        </a:solidFill>
                      </a:endParaRPr>
                    </a:p>
                  </a:txBody>
                  <a:tcPr marL="102013" marR="102013" marT="51090" marB="51090">
                    <a:lnL w="28575" cap="flat" cmpd="sng" algn="ctr">
                      <a:solidFill>
                        <a:schemeClr val="bg1">
                          <a:lumMod val="50000"/>
                        </a:schemeClr>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399">
                <a:tc>
                  <a:txBody>
                    <a:bodyPr/>
                    <a:lstStyle/>
                    <a:p>
                      <a:endParaRPr lang="en-US" sz="1600" dirty="0">
                        <a:solidFill>
                          <a:schemeClr val="tx1"/>
                        </a:solidFill>
                      </a:endParaRPr>
                    </a:p>
                  </a:txBody>
                  <a:tcPr marL="102013" marR="102013" marT="51090" marB="51090">
                    <a:lnL w="28575" cap="flat" cmpd="sng" algn="ctr">
                      <a:solidFill>
                        <a:schemeClr val="bg1">
                          <a:lumMod val="50000"/>
                        </a:schemeClr>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399">
                <a:tc>
                  <a:txBody>
                    <a:bodyPr/>
                    <a:lstStyle/>
                    <a:p>
                      <a:endParaRPr lang="en-US" sz="1600" dirty="0">
                        <a:solidFill>
                          <a:schemeClr val="tx1"/>
                        </a:solidFill>
                      </a:endParaRPr>
                    </a:p>
                  </a:txBody>
                  <a:tcPr marL="102013" marR="102013" marT="51090" marB="51090">
                    <a:lnL w="28575" cap="flat" cmpd="sng" algn="ctr">
                      <a:solidFill>
                        <a:schemeClr val="bg1">
                          <a:lumMod val="50000"/>
                        </a:schemeClr>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399">
                <a:tc>
                  <a:txBody>
                    <a:bodyPr/>
                    <a:lstStyle/>
                    <a:p>
                      <a:endParaRPr lang="en-US" sz="1600" dirty="0">
                        <a:solidFill>
                          <a:schemeClr val="tx1"/>
                        </a:solidFill>
                      </a:endParaRPr>
                    </a:p>
                  </a:txBody>
                  <a:tcPr marL="102013" marR="102013" marT="51090" marB="51090">
                    <a:lnL w="28575" cap="flat" cmpd="sng" algn="ctr">
                      <a:solidFill>
                        <a:schemeClr val="bg1">
                          <a:lumMod val="50000"/>
                        </a:schemeClr>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399">
                <a:tc>
                  <a:txBody>
                    <a:bodyPr/>
                    <a:lstStyle/>
                    <a:p>
                      <a:endParaRPr lang="en-US" sz="1600" dirty="0">
                        <a:solidFill>
                          <a:schemeClr val="tx1"/>
                        </a:solidFill>
                      </a:endParaRPr>
                    </a:p>
                  </a:txBody>
                  <a:tcPr marL="102013" marR="102013" marT="51090" marB="51090">
                    <a:lnL w="28575" cap="flat" cmpd="sng" algn="ctr">
                      <a:solidFill>
                        <a:schemeClr val="bg1">
                          <a:lumMod val="50000"/>
                        </a:schemeClr>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399">
                <a:tc>
                  <a:txBody>
                    <a:bodyPr/>
                    <a:lstStyle/>
                    <a:p>
                      <a:endParaRPr lang="en-US" sz="1600" dirty="0">
                        <a:solidFill>
                          <a:schemeClr val="tx1"/>
                        </a:solidFill>
                      </a:endParaRPr>
                    </a:p>
                  </a:txBody>
                  <a:tcPr marL="102013" marR="102013" marT="51090" marB="51090">
                    <a:lnL w="28575" cap="flat" cmpd="sng" algn="ctr">
                      <a:solidFill>
                        <a:schemeClr val="bg1">
                          <a:lumMod val="50000"/>
                        </a:schemeClr>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399">
                <a:tc>
                  <a:txBody>
                    <a:bodyPr/>
                    <a:lstStyle/>
                    <a:p>
                      <a:endParaRPr lang="en-US" sz="1600" dirty="0">
                        <a:solidFill>
                          <a:schemeClr val="tx1"/>
                        </a:solidFill>
                      </a:endParaRPr>
                    </a:p>
                  </a:txBody>
                  <a:tcPr marL="102013" marR="102013" marT="51090" marB="51090">
                    <a:lnL w="28575" cap="flat" cmpd="sng" algn="ctr">
                      <a:solidFill>
                        <a:schemeClr val="bg1">
                          <a:lumMod val="50000"/>
                        </a:schemeClr>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fld id="{F177B04D-AEB5-43ED-B9BA-B3D1EC9C9067}" type="slidenum">
              <a:rPr lang="en-US" smtClean="0"/>
              <a:pPr/>
              <a:t>35</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518888626"/>
              </p:ext>
            </p:extLst>
          </p:nvPr>
        </p:nvGraphicFramePr>
        <p:xfrm>
          <a:off x="5410200" y="4724400"/>
          <a:ext cx="1973262" cy="619310"/>
        </p:xfrm>
        <a:graphic>
          <a:graphicData uri="http://schemas.openxmlformats.org/drawingml/2006/table">
            <a:tbl>
              <a:tblPr firstRow="1" firstCol="1" bandRow="1"/>
              <a:tblGrid>
                <a:gridCol w="1973262"/>
              </a:tblGrid>
              <a:tr h="131630">
                <a:tc>
                  <a:txBody>
                    <a:bodyPr/>
                    <a:lstStyle/>
                    <a:p>
                      <a:pPr marL="0" marR="0" algn="ctr">
                        <a:lnSpc>
                          <a:spcPct val="100000"/>
                        </a:lnSpc>
                        <a:spcBef>
                          <a:spcPts val="0"/>
                        </a:spcBef>
                        <a:spcAft>
                          <a:spcPts val="0"/>
                        </a:spcAft>
                      </a:pPr>
                      <a:r>
                        <a:rPr lang="en-US" sz="800" b="1" dirty="0" smtClean="0">
                          <a:solidFill>
                            <a:srgbClr val="000000"/>
                          </a:solidFill>
                          <a:effectLst/>
                          <a:latin typeface="Calibri"/>
                          <a:ea typeface="Times New Roman"/>
                          <a:cs typeface="Times New Roman"/>
                        </a:rPr>
                        <a:t>Toward RI.2.6   DOK </a:t>
                      </a:r>
                      <a:r>
                        <a:rPr lang="en-US" sz="800" b="1" dirty="0">
                          <a:solidFill>
                            <a:srgbClr val="000000"/>
                          </a:solidFill>
                          <a:effectLst/>
                          <a:latin typeface="Calibri"/>
                          <a:ea typeface="Times New Roman"/>
                          <a:cs typeface="Times New Roman"/>
                        </a:rPr>
                        <a:t>3 - APx</a:t>
                      </a:r>
                      <a:endParaRPr lang="en-US" sz="800" dirty="0">
                        <a:effectLst/>
                        <a:latin typeface="Calibri"/>
                        <a:ea typeface="Calibri"/>
                        <a:cs typeface="Times New Roman"/>
                      </a:endParaRPr>
                    </a:p>
                  </a:txBody>
                  <a:tcPr marL="32680" marR="326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6E3BC"/>
                    </a:solidFill>
                  </a:tcPr>
                </a:tc>
              </a:tr>
              <a:tr h="477970">
                <a:tc>
                  <a:txBody>
                    <a:bodyPr/>
                    <a:lstStyle/>
                    <a:p>
                      <a:pPr marL="0" marR="0" algn="l">
                        <a:lnSpc>
                          <a:spcPct val="100000"/>
                        </a:lnSpc>
                        <a:spcBef>
                          <a:spcPts val="0"/>
                        </a:spcBef>
                        <a:spcAft>
                          <a:spcPts val="0"/>
                        </a:spcAft>
                      </a:pPr>
                      <a:r>
                        <a:rPr lang="en-US" sz="800" b="1" dirty="0">
                          <a:effectLst/>
                          <a:latin typeface="Calibri"/>
                          <a:ea typeface="Calibri"/>
                          <a:cs typeface="Helvetica"/>
                        </a:rPr>
                        <a:t>Identifies a main purpose in a new text (not read or discussed in class) using specific statements about what the author wants to answer, explain or describe</a:t>
                      </a:r>
                      <a:r>
                        <a:rPr lang="en-US" sz="800" b="1" dirty="0" smtClean="0">
                          <a:effectLst/>
                          <a:latin typeface="Calibri"/>
                          <a:ea typeface="Calibri"/>
                          <a:cs typeface="Helvetica"/>
                        </a:rPr>
                        <a:t>.</a:t>
                      </a:r>
                    </a:p>
                  </a:txBody>
                  <a:tcPr marL="32680" marR="3268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11033966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36</a:t>
            </a:fld>
            <a:endParaRPr lang="en-US" dirty="0"/>
          </a:p>
        </p:txBody>
      </p:sp>
      <p:sp>
        <p:nvSpPr>
          <p:cNvPr id="17" name="Rectangle 16"/>
          <p:cNvSpPr/>
          <p:nvPr/>
        </p:nvSpPr>
        <p:spPr>
          <a:xfrm>
            <a:off x="728662" y="457201"/>
            <a:ext cx="6557963" cy="1107996"/>
          </a:xfrm>
          <a:prstGeom prst="rect">
            <a:avLst/>
          </a:prstGeom>
        </p:spPr>
        <p:txBody>
          <a:bodyPr wrap="square">
            <a:spAutoFit/>
          </a:bodyPr>
          <a:lstStyle/>
          <a:p>
            <a:pPr marL="57150" lvl="0" defTabSz="914400" fontAlgn="base">
              <a:spcBef>
                <a:spcPct val="0"/>
              </a:spcBef>
              <a:spcAft>
                <a:spcPct val="0"/>
              </a:spcAft>
            </a:pPr>
            <a:r>
              <a:rPr lang="en-US" sz="1600" b="1" dirty="0" smtClean="0">
                <a:latin typeface="Helvetica" pitchFamily="34" charset="0"/>
                <a:cs typeface="Helvetica" pitchFamily="34" charset="0"/>
              </a:rPr>
              <a:t>16.   How are </a:t>
            </a:r>
            <a:r>
              <a:rPr lang="en-US" sz="1600" b="1" i="1" u="sng" dirty="0" smtClean="0">
                <a:latin typeface="Helvetica" pitchFamily="34" charset="0"/>
                <a:cs typeface="Helvetica" pitchFamily="34" charset="0"/>
              </a:rPr>
              <a:t>The History of Roller Skates</a:t>
            </a:r>
            <a:r>
              <a:rPr lang="en-US" sz="1600" b="1" i="1" dirty="0" smtClean="0">
                <a:latin typeface="Helvetica" pitchFamily="34" charset="0"/>
                <a:cs typeface="Helvetica" pitchFamily="34" charset="0"/>
              </a:rPr>
              <a:t> </a:t>
            </a:r>
            <a:r>
              <a:rPr lang="en-US" sz="1600" b="1" dirty="0" smtClean="0">
                <a:latin typeface="Helvetica" pitchFamily="34" charset="0"/>
                <a:cs typeface="Helvetica" pitchFamily="34" charset="0"/>
              </a:rPr>
              <a:t>and </a:t>
            </a:r>
          </a:p>
          <a:p>
            <a:pPr marL="514350" lvl="0" indent="-457200" defTabSz="914400" fontAlgn="base">
              <a:spcBef>
                <a:spcPct val="0"/>
              </a:spcBef>
              <a:spcAft>
                <a:spcPct val="0"/>
              </a:spcAft>
            </a:pPr>
            <a:r>
              <a:rPr lang="en-US" sz="1600" b="1" i="1" dirty="0" smtClean="0">
                <a:latin typeface="Helvetica" pitchFamily="34" charset="0"/>
                <a:cs typeface="Helvetica" pitchFamily="34" charset="0"/>
              </a:rPr>
              <a:t>        </a:t>
            </a:r>
            <a:r>
              <a:rPr lang="en-US" sz="1600" b="1" i="1" u="sng" dirty="0" smtClean="0">
                <a:latin typeface="Helvetica" pitchFamily="34" charset="0"/>
                <a:cs typeface="Helvetica" pitchFamily="34" charset="0"/>
              </a:rPr>
              <a:t>The Father of Roller Skating</a:t>
            </a:r>
            <a:r>
              <a:rPr lang="en-US" sz="1600" b="1" dirty="0" smtClean="0">
                <a:latin typeface="Helvetica" pitchFamily="34" charset="0"/>
                <a:cs typeface="Helvetica" pitchFamily="34" charset="0"/>
              </a:rPr>
              <a:t> the same? </a:t>
            </a:r>
          </a:p>
          <a:p>
            <a:pPr marL="514350" lvl="0" indent="-457200" defTabSz="914400" fontAlgn="base">
              <a:spcBef>
                <a:spcPct val="0"/>
              </a:spcBef>
              <a:spcAft>
                <a:spcPct val="0"/>
              </a:spcAft>
            </a:pPr>
            <a:r>
              <a:rPr lang="en-US" sz="1600" b="1" dirty="0">
                <a:latin typeface="Helvetica" pitchFamily="34" charset="0"/>
                <a:cs typeface="Helvetica" pitchFamily="34" charset="0"/>
              </a:rPr>
              <a:t> </a:t>
            </a:r>
            <a:r>
              <a:rPr lang="en-US" sz="1600" b="1" dirty="0" smtClean="0">
                <a:latin typeface="Helvetica" pitchFamily="34" charset="0"/>
                <a:cs typeface="Helvetica" pitchFamily="34" charset="0"/>
              </a:rPr>
              <a:t>       How are they different? </a:t>
            </a:r>
          </a:p>
          <a:p>
            <a:pPr marL="514350" lvl="0" indent="-457200" defTabSz="914400" fontAlgn="base">
              <a:spcBef>
                <a:spcPct val="0"/>
              </a:spcBef>
              <a:spcAft>
                <a:spcPct val="0"/>
              </a:spcAft>
            </a:pPr>
            <a:r>
              <a:rPr lang="en-US" sz="1600" b="1" dirty="0">
                <a:latin typeface="Helvetica" pitchFamily="34" charset="0"/>
                <a:cs typeface="Helvetica" pitchFamily="34" charset="0"/>
              </a:rPr>
              <a:t> </a:t>
            </a:r>
            <a:r>
              <a:rPr lang="en-US" sz="1600" b="1" dirty="0" smtClean="0">
                <a:latin typeface="Helvetica" pitchFamily="34" charset="0"/>
                <a:cs typeface="Helvetica" pitchFamily="34" charset="0"/>
              </a:rPr>
              <a:t>       Use examples from both articles to complete the diagram</a:t>
            </a:r>
            <a:r>
              <a:rPr lang="en-US" sz="1800" b="1" dirty="0" smtClean="0">
                <a:latin typeface="Helvetica" pitchFamily="34" charset="0"/>
                <a:cs typeface="Helvetica" pitchFamily="34" charset="0"/>
              </a:rPr>
              <a:t>.               </a:t>
            </a:r>
            <a:endParaRPr lang="en-US" sz="1200" i="1" dirty="0" smtClean="0">
              <a:latin typeface="Helvetica" pitchFamily="34" charset="0"/>
              <a:cs typeface="Helvetica" pitchFamily="34" charset="0"/>
            </a:endParaRPr>
          </a:p>
        </p:txBody>
      </p:sp>
      <p:grpSp>
        <p:nvGrpSpPr>
          <p:cNvPr id="27" name="Group 26"/>
          <p:cNvGrpSpPr/>
          <p:nvPr/>
        </p:nvGrpSpPr>
        <p:grpSpPr>
          <a:xfrm>
            <a:off x="161922" y="2098516"/>
            <a:ext cx="7367591" cy="4911884"/>
            <a:chOff x="152397" y="1903671"/>
            <a:chExt cx="6934203" cy="4911884"/>
          </a:xfrm>
        </p:grpSpPr>
        <p:grpSp>
          <p:nvGrpSpPr>
            <p:cNvPr id="5" name="Group 31"/>
            <p:cNvGrpSpPr/>
            <p:nvPr/>
          </p:nvGrpSpPr>
          <p:grpSpPr>
            <a:xfrm>
              <a:off x="152397" y="1903671"/>
              <a:ext cx="6934203" cy="4911884"/>
              <a:chOff x="1078184" y="852390"/>
              <a:chExt cx="4941617" cy="3033810"/>
            </a:xfrm>
          </p:grpSpPr>
          <p:grpSp>
            <p:nvGrpSpPr>
              <p:cNvPr id="6" name="Group 29"/>
              <p:cNvGrpSpPr/>
              <p:nvPr/>
            </p:nvGrpSpPr>
            <p:grpSpPr>
              <a:xfrm>
                <a:off x="1078184" y="999320"/>
                <a:ext cx="4941617" cy="2886880"/>
                <a:chOff x="1078184" y="846920"/>
                <a:chExt cx="4941617" cy="2886880"/>
              </a:xfrm>
            </p:grpSpPr>
            <p:grpSp>
              <p:nvGrpSpPr>
                <p:cNvPr id="8" name="Group 13"/>
                <p:cNvGrpSpPr/>
                <p:nvPr/>
              </p:nvGrpSpPr>
              <p:grpSpPr>
                <a:xfrm>
                  <a:off x="1078184" y="914400"/>
                  <a:ext cx="4941617" cy="2819400"/>
                  <a:chOff x="943885" y="914400"/>
                  <a:chExt cx="4529816" cy="2530231"/>
                </a:xfrm>
              </p:grpSpPr>
              <p:sp>
                <p:nvSpPr>
                  <p:cNvPr id="15" name="Oval 14"/>
                  <p:cNvSpPr/>
                  <p:nvPr/>
                </p:nvSpPr>
                <p:spPr>
                  <a:xfrm>
                    <a:off x="2735902" y="914400"/>
                    <a:ext cx="2737799" cy="2514140"/>
                  </a:xfrm>
                  <a:prstGeom prst="ellipse">
                    <a:avLst/>
                  </a:prstGeom>
                  <a:solidFill>
                    <a:srgbClr val="ABC3DF">
                      <a:alpha val="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200" b="1" dirty="0" smtClean="0">
                        <a:solidFill>
                          <a:srgbClr val="002060"/>
                        </a:solidFill>
                      </a:rPr>
                      <a:t>             </a:t>
                    </a:r>
                  </a:p>
                  <a:p>
                    <a:pPr marL="1027113"/>
                    <a:r>
                      <a:rPr lang="en-US" sz="1200" b="1" dirty="0" smtClean="0">
                        <a:solidFill>
                          <a:srgbClr val="002060"/>
                        </a:solidFill>
                      </a:rPr>
                      <a:t>     </a:t>
                    </a:r>
                    <a:r>
                      <a:rPr lang="en-US" sz="1200" b="1" dirty="0" smtClean="0">
                        <a:solidFill>
                          <a:schemeClr val="tx1"/>
                        </a:solidFill>
                      </a:rPr>
                      <a:t>_______________________</a:t>
                    </a:r>
                  </a:p>
                  <a:p>
                    <a:pPr marL="1027113"/>
                    <a:endParaRPr lang="en-US" sz="1200" b="1" dirty="0" smtClean="0">
                      <a:solidFill>
                        <a:schemeClr val="tx1"/>
                      </a:solidFill>
                    </a:endParaRPr>
                  </a:p>
                  <a:p>
                    <a:pPr marL="1027113"/>
                    <a:r>
                      <a:rPr lang="en-US" sz="1200" b="1" dirty="0" smtClean="0">
                        <a:solidFill>
                          <a:schemeClr val="tx1"/>
                        </a:solidFill>
                      </a:rPr>
                      <a:t>    _______________________</a:t>
                    </a:r>
                  </a:p>
                  <a:p>
                    <a:pPr marL="1027113"/>
                    <a:endParaRPr lang="en-US" sz="1200" b="1" dirty="0" smtClean="0">
                      <a:solidFill>
                        <a:schemeClr val="tx1"/>
                      </a:solidFill>
                    </a:endParaRPr>
                  </a:p>
                  <a:p>
                    <a:pPr marL="1139825"/>
                    <a:r>
                      <a:rPr lang="en-US" sz="1200" b="1" dirty="0" smtClean="0">
                        <a:solidFill>
                          <a:schemeClr val="tx1"/>
                        </a:solidFill>
                      </a:rPr>
                      <a:t>  _______________________</a:t>
                    </a:r>
                  </a:p>
                  <a:p>
                    <a:pPr marL="1139825"/>
                    <a:endParaRPr lang="en-US" sz="1200" b="1" dirty="0" smtClean="0">
                      <a:solidFill>
                        <a:schemeClr val="tx1"/>
                      </a:solidFill>
                    </a:endParaRPr>
                  </a:p>
                  <a:p>
                    <a:pPr marL="1027113"/>
                    <a:r>
                      <a:rPr lang="en-US" sz="1200" b="1" dirty="0" smtClean="0">
                        <a:solidFill>
                          <a:schemeClr val="tx1"/>
                        </a:solidFill>
                      </a:rPr>
                      <a:t>     </a:t>
                    </a:r>
                    <a:r>
                      <a:rPr lang="en-US" sz="1200" b="1" dirty="0">
                        <a:solidFill>
                          <a:schemeClr val="tx1"/>
                        </a:solidFill>
                      </a:rPr>
                      <a:t> </a:t>
                    </a:r>
                    <a:r>
                      <a:rPr lang="en-US" sz="1200" b="1" dirty="0" smtClean="0">
                        <a:solidFill>
                          <a:schemeClr val="tx1"/>
                        </a:solidFill>
                      </a:rPr>
                      <a:t>   _____________________</a:t>
                    </a:r>
                  </a:p>
                  <a:p>
                    <a:pPr marL="1027113"/>
                    <a:endParaRPr lang="en-US" sz="1200" b="1" dirty="0" smtClean="0">
                      <a:solidFill>
                        <a:schemeClr val="tx1"/>
                      </a:solidFill>
                    </a:endParaRPr>
                  </a:p>
                  <a:p>
                    <a:pPr marL="1027113"/>
                    <a:r>
                      <a:rPr lang="en-US" sz="1200" b="1" dirty="0" smtClean="0">
                        <a:solidFill>
                          <a:schemeClr val="tx1"/>
                        </a:solidFill>
                      </a:rPr>
                      <a:t>         _____________________</a:t>
                    </a:r>
                  </a:p>
                  <a:p>
                    <a:pPr marL="1027113"/>
                    <a:endParaRPr lang="en-US" sz="1200" b="1" dirty="0" smtClean="0">
                      <a:solidFill>
                        <a:schemeClr val="tx1"/>
                      </a:solidFill>
                    </a:endParaRPr>
                  </a:p>
                  <a:p>
                    <a:pPr marL="1027113"/>
                    <a:r>
                      <a:rPr lang="en-US" sz="1200" b="1" dirty="0" smtClean="0">
                        <a:solidFill>
                          <a:schemeClr val="tx1"/>
                        </a:solidFill>
                      </a:rPr>
                      <a:t>  </a:t>
                    </a:r>
                    <a:r>
                      <a:rPr lang="en-US" sz="1200" b="1" dirty="0">
                        <a:solidFill>
                          <a:schemeClr val="tx1"/>
                        </a:solidFill>
                      </a:rPr>
                      <a:t> </a:t>
                    </a:r>
                    <a:r>
                      <a:rPr lang="en-US" sz="1200" b="1" dirty="0" smtClean="0">
                        <a:solidFill>
                          <a:schemeClr val="tx1"/>
                        </a:solidFill>
                      </a:rPr>
                      <a:t>     _____________________</a:t>
                    </a:r>
                  </a:p>
                  <a:p>
                    <a:pPr marL="1027113"/>
                    <a:endParaRPr lang="en-US" sz="1200" b="1" dirty="0" smtClean="0">
                      <a:solidFill>
                        <a:schemeClr val="tx1"/>
                      </a:solidFill>
                    </a:endParaRPr>
                  </a:p>
                  <a:p>
                    <a:pPr marL="1027113"/>
                    <a:r>
                      <a:rPr lang="en-US" sz="1200" b="1" dirty="0" smtClean="0">
                        <a:solidFill>
                          <a:schemeClr val="tx1"/>
                        </a:solidFill>
                      </a:rPr>
                      <a:t>  ______________________</a:t>
                    </a:r>
                  </a:p>
                  <a:p>
                    <a:pPr marL="1027113"/>
                    <a:endParaRPr lang="en-US" sz="1200" b="1" dirty="0" smtClean="0">
                      <a:solidFill>
                        <a:schemeClr val="tx1"/>
                      </a:solidFill>
                    </a:endParaRPr>
                  </a:p>
                  <a:p>
                    <a:pPr marL="1027113"/>
                    <a:r>
                      <a:rPr lang="en-US" sz="1200" b="1" dirty="0" smtClean="0">
                        <a:solidFill>
                          <a:schemeClr val="tx1"/>
                        </a:solidFill>
                      </a:rPr>
                      <a:t> ______________________</a:t>
                    </a:r>
                  </a:p>
                  <a:p>
                    <a:pPr marL="514350"/>
                    <a:endParaRPr lang="en-US" sz="1200" b="1" dirty="0" smtClean="0">
                      <a:solidFill>
                        <a:srgbClr val="002060"/>
                      </a:solidFill>
                    </a:endParaRPr>
                  </a:p>
                  <a:p>
                    <a:pPr marL="514350"/>
                    <a:endParaRPr lang="en-US" sz="1200" b="1" dirty="0">
                      <a:solidFill>
                        <a:srgbClr val="002060"/>
                      </a:solidFill>
                    </a:endParaRPr>
                  </a:p>
                </p:txBody>
              </p:sp>
              <p:sp>
                <p:nvSpPr>
                  <p:cNvPr id="16" name="Oval 15"/>
                  <p:cNvSpPr/>
                  <p:nvPr/>
                </p:nvSpPr>
                <p:spPr>
                  <a:xfrm>
                    <a:off x="943885" y="914400"/>
                    <a:ext cx="2992548" cy="2530231"/>
                  </a:xfrm>
                  <a:prstGeom prst="ellipse">
                    <a:avLst/>
                  </a:prstGeom>
                  <a:solidFill>
                    <a:srgbClr val="ABC3DF">
                      <a:alpha val="8627"/>
                    </a:srgbClr>
                  </a:solidFill>
                </p:spPr>
                <p:style>
                  <a:lnRef idx="2">
                    <a:schemeClr val="accent1">
                      <a:shade val="50000"/>
                    </a:schemeClr>
                  </a:lnRef>
                  <a:fillRef idx="1">
                    <a:schemeClr val="accent1"/>
                  </a:fillRef>
                  <a:effectRef idx="0">
                    <a:schemeClr val="accent1"/>
                  </a:effectRef>
                  <a:fontRef idx="minor">
                    <a:schemeClr val="lt1"/>
                  </a:fontRef>
                </p:style>
                <p:txBody>
                  <a:bodyPr rtlCol="0" anchor="t">
                    <a:normAutofit/>
                  </a:bodyPr>
                  <a:lstStyle/>
                  <a:p>
                    <a:endParaRPr lang="en-US" sz="1200" dirty="0" smtClean="0">
                      <a:solidFill>
                        <a:schemeClr val="tx1"/>
                      </a:solidFill>
                    </a:endParaRPr>
                  </a:p>
                  <a:p>
                    <a:r>
                      <a:rPr lang="en-US" sz="1200" b="1" dirty="0" smtClean="0">
                        <a:solidFill>
                          <a:srgbClr val="002060"/>
                        </a:solidFill>
                      </a:rPr>
                      <a:t>___________________________</a:t>
                    </a:r>
                  </a:p>
                  <a:p>
                    <a:endParaRPr lang="en-US" sz="1200" b="1" dirty="0" smtClean="0">
                      <a:solidFill>
                        <a:srgbClr val="002060"/>
                      </a:solidFill>
                    </a:endParaRPr>
                  </a:p>
                  <a:p>
                    <a:r>
                      <a:rPr lang="en-US" sz="1200" b="1" dirty="0" smtClean="0">
                        <a:solidFill>
                          <a:srgbClr val="002060"/>
                        </a:solidFill>
                      </a:rPr>
                      <a:t>___________________________</a:t>
                    </a:r>
                  </a:p>
                  <a:p>
                    <a:endParaRPr lang="en-US" sz="1200" b="1" dirty="0" smtClean="0">
                      <a:solidFill>
                        <a:srgbClr val="002060"/>
                      </a:solidFill>
                    </a:endParaRPr>
                  </a:p>
                  <a:p>
                    <a:r>
                      <a:rPr lang="en-US" sz="1200" b="1" dirty="0" smtClean="0">
                        <a:solidFill>
                          <a:srgbClr val="002060"/>
                        </a:solidFill>
                      </a:rPr>
                      <a:t>__________________________</a:t>
                    </a:r>
                  </a:p>
                  <a:p>
                    <a:endParaRPr lang="en-US" sz="1200" b="1" dirty="0" smtClean="0">
                      <a:solidFill>
                        <a:srgbClr val="002060"/>
                      </a:solidFill>
                    </a:endParaRPr>
                  </a:p>
                  <a:p>
                    <a:r>
                      <a:rPr lang="en-US" sz="1200" b="1" dirty="0" smtClean="0">
                        <a:solidFill>
                          <a:srgbClr val="002060"/>
                        </a:solidFill>
                      </a:rPr>
                      <a:t>_________________________</a:t>
                    </a:r>
                  </a:p>
                  <a:p>
                    <a:endParaRPr lang="en-US" sz="1200" b="1" dirty="0" smtClean="0">
                      <a:solidFill>
                        <a:srgbClr val="002060"/>
                      </a:solidFill>
                    </a:endParaRPr>
                  </a:p>
                  <a:p>
                    <a:r>
                      <a:rPr lang="en-US" sz="1200" b="1" dirty="0" smtClean="0">
                        <a:solidFill>
                          <a:srgbClr val="002060"/>
                        </a:solidFill>
                      </a:rPr>
                      <a:t>_________________________</a:t>
                    </a:r>
                  </a:p>
                  <a:p>
                    <a:endParaRPr lang="en-US" sz="1200" b="1" dirty="0" smtClean="0">
                      <a:solidFill>
                        <a:srgbClr val="002060"/>
                      </a:solidFill>
                    </a:endParaRPr>
                  </a:p>
                  <a:p>
                    <a:r>
                      <a:rPr lang="en-US" sz="1200" b="1" dirty="0" smtClean="0">
                        <a:solidFill>
                          <a:srgbClr val="002060"/>
                        </a:solidFill>
                      </a:rPr>
                      <a:t>__________________________</a:t>
                    </a:r>
                  </a:p>
                  <a:p>
                    <a:endParaRPr lang="en-US" sz="1200" b="1" dirty="0" smtClean="0">
                      <a:solidFill>
                        <a:srgbClr val="002060"/>
                      </a:solidFill>
                    </a:endParaRPr>
                  </a:p>
                  <a:p>
                    <a:r>
                      <a:rPr lang="en-US" sz="1200" b="1" dirty="0" smtClean="0">
                        <a:solidFill>
                          <a:srgbClr val="002060"/>
                        </a:solidFill>
                      </a:rPr>
                      <a:t>___________________________</a:t>
                    </a:r>
                  </a:p>
                  <a:p>
                    <a:endParaRPr lang="en-US" sz="1200" b="1" dirty="0" smtClean="0">
                      <a:solidFill>
                        <a:srgbClr val="002060"/>
                      </a:solidFill>
                    </a:endParaRPr>
                  </a:p>
                  <a:p>
                    <a:r>
                      <a:rPr lang="en-US" sz="1200" b="1" dirty="0" smtClean="0">
                        <a:solidFill>
                          <a:srgbClr val="002060"/>
                        </a:solidFill>
                      </a:rPr>
                      <a:t>__________________________</a:t>
                    </a:r>
                    <a:endParaRPr lang="en-US" sz="1200" b="1" dirty="0">
                      <a:solidFill>
                        <a:srgbClr val="002060"/>
                      </a:solidFill>
                    </a:endParaRPr>
                  </a:p>
                </p:txBody>
              </p:sp>
            </p:grpSp>
            <p:sp>
              <p:nvSpPr>
                <p:cNvPr id="9" name="TextBox 8"/>
                <p:cNvSpPr txBox="1"/>
                <p:nvPr/>
              </p:nvSpPr>
              <p:spPr>
                <a:xfrm>
                  <a:off x="1447800" y="914400"/>
                  <a:ext cx="2209800" cy="171088"/>
                </a:xfrm>
                <a:prstGeom prst="rect">
                  <a:avLst/>
                </a:prstGeom>
                <a:solidFill>
                  <a:schemeClr val="bg1"/>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algn="ctr"/>
                  <a:r>
                    <a:rPr lang="en-US" sz="1200" b="1" dirty="0" smtClean="0">
                      <a:solidFill>
                        <a:srgbClr val="002060"/>
                      </a:solidFill>
                    </a:rPr>
                    <a:t>Facts found only in The Father of Roller Skating</a:t>
                  </a:r>
                  <a:endParaRPr lang="en-US" sz="1200" b="1" dirty="0">
                    <a:solidFill>
                      <a:srgbClr val="002060"/>
                    </a:solidFill>
                  </a:endParaRPr>
                </a:p>
              </p:txBody>
            </p:sp>
            <p:sp>
              <p:nvSpPr>
                <p:cNvPr id="10" name="TextBox 9"/>
                <p:cNvSpPr txBox="1"/>
                <p:nvPr/>
              </p:nvSpPr>
              <p:spPr>
                <a:xfrm>
                  <a:off x="3733800" y="914400"/>
                  <a:ext cx="2286000" cy="171088"/>
                </a:xfrm>
                <a:prstGeom prst="rect">
                  <a:avLst/>
                </a:prstGeom>
                <a:solidFill>
                  <a:schemeClr val="bg1"/>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algn="ctr"/>
                  <a:r>
                    <a:rPr lang="en-US" sz="1200" b="1" dirty="0" smtClean="0">
                      <a:solidFill>
                        <a:srgbClr val="002060"/>
                      </a:solidFill>
                    </a:rPr>
                    <a:t>Facts found only in The History of Roller Skating</a:t>
                  </a:r>
                  <a:endParaRPr lang="en-US" sz="1200" b="1" dirty="0">
                    <a:solidFill>
                      <a:srgbClr val="002060"/>
                    </a:solidFill>
                  </a:endParaRPr>
                </a:p>
              </p:txBody>
            </p:sp>
            <p:cxnSp>
              <p:nvCxnSpPr>
                <p:cNvPr id="11" name="Straight Arrow Connector 10"/>
                <p:cNvCxnSpPr>
                  <a:stCxn id="14" idx="0"/>
                </p:cNvCxnSpPr>
                <p:nvPr/>
              </p:nvCxnSpPr>
              <p:spPr>
                <a:xfrm>
                  <a:off x="2514600" y="1098177"/>
                  <a:ext cx="1170152" cy="284629"/>
                </a:xfrm>
                <a:prstGeom prst="straightConnector1">
                  <a:avLst/>
                </a:prstGeom>
                <a:ln w="127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13" idx="0"/>
                </p:cNvCxnSpPr>
                <p:nvPr/>
              </p:nvCxnSpPr>
              <p:spPr>
                <a:xfrm flipH="1">
                  <a:off x="3684752" y="1098177"/>
                  <a:ext cx="1019100" cy="284629"/>
                </a:xfrm>
                <a:prstGeom prst="straightConnector1">
                  <a:avLst/>
                </a:prstGeom>
                <a:ln w="12700">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13" name="Down Arrow 12"/>
                <p:cNvSpPr/>
                <p:nvPr/>
              </p:nvSpPr>
              <p:spPr>
                <a:xfrm>
                  <a:off x="4627652" y="1098177"/>
                  <a:ext cx="1524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Down Arrow 13"/>
                <p:cNvSpPr/>
                <p:nvPr/>
              </p:nvSpPr>
              <p:spPr>
                <a:xfrm>
                  <a:off x="2438400" y="1098177"/>
                  <a:ext cx="1524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Down Arrow 27"/>
                <p:cNvSpPr/>
                <p:nvPr/>
              </p:nvSpPr>
              <p:spPr>
                <a:xfrm>
                  <a:off x="3636752" y="846920"/>
                  <a:ext cx="125248" cy="65536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 name="TextBox 6"/>
              <p:cNvSpPr txBox="1"/>
              <p:nvPr/>
            </p:nvSpPr>
            <p:spPr>
              <a:xfrm>
                <a:off x="2590800" y="852390"/>
                <a:ext cx="2272760" cy="190098"/>
              </a:xfrm>
              <a:prstGeom prst="rect">
                <a:avLst/>
              </a:prstGeom>
              <a:noFill/>
            </p:spPr>
            <p:txBody>
              <a:bodyPr wrap="square" rtlCol="0">
                <a:spAutoFit/>
              </a:bodyPr>
              <a:lstStyle/>
              <a:p>
                <a:pPr algn="ctr"/>
                <a:r>
                  <a:rPr lang="en-US" sz="1400" b="1" dirty="0" smtClean="0">
                    <a:solidFill>
                      <a:srgbClr val="002060"/>
                    </a:solidFill>
                  </a:rPr>
                  <a:t>Facts that are the same in both texts.</a:t>
                </a:r>
              </a:p>
            </p:txBody>
          </p:sp>
        </p:grpSp>
        <p:cxnSp>
          <p:nvCxnSpPr>
            <p:cNvPr id="19" name="Straight Connector 18"/>
            <p:cNvCxnSpPr/>
            <p:nvPr/>
          </p:nvCxnSpPr>
          <p:spPr>
            <a:xfrm>
              <a:off x="3200400" y="3505200"/>
              <a:ext cx="1219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3200400" y="3810000"/>
              <a:ext cx="1219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3200400" y="4114800"/>
              <a:ext cx="1219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3200400" y="4419600"/>
              <a:ext cx="1219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3200400" y="4724400"/>
              <a:ext cx="1219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3200400" y="5029200"/>
              <a:ext cx="1219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3200400" y="5334000"/>
              <a:ext cx="1219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3200400" y="5638800"/>
              <a:ext cx="1219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aphicFrame>
        <p:nvGraphicFramePr>
          <p:cNvPr id="2" name="Table 1"/>
          <p:cNvGraphicFramePr>
            <a:graphicFrameLocks noGrp="1"/>
          </p:cNvGraphicFramePr>
          <p:nvPr>
            <p:extLst>
              <p:ext uri="{D42A27DB-BD31-4B8C-83A1-F6EECF244321}">
                <p14:modId xmlns:p14="http://schemas.microsoft.com/office/powerpoint/2010/main" val="2822620489"/>
              </p:ext>
            </p:extLst>
          </p:nvPr>
        </p:nvGraphicFramePr>
        <p:xfrm>
          <a:off x="5303044" y="7315200"/>
          <a:ext cx="2028184" cy="518160"/>
        </p:xfrm>
        <a:graphic>
          <a:graphicData uri="http://schemas.openxmlformats.org/drawingml/2006/table">
            <a:tbl>
              <a:tblPr firstRow="1" firstCol="1" bandRow="1"/>
              <a:tblGrid>
                <a:gridCol w="2028184"/>
              </a:tblGrid>
              <a:tr h="152400">
                <a:tc>
                  <a:txBody>
                    <a:bodyPr/>
                    <a:lstStyle/>
                    <a:p>
                      <a:pPr marL="0" marR="0" algn="ctr">
                        <a:lnSpc>
                          <a:spcPct val="100000"/>
                        </a:lnSpc>
                        <a:spcBef>
                          <a:spcPts val="0"/>
                        </a:spcBef>
                        <a:spcAft>
                          <a:spcPts val="0"/>
                        </a:spcAft>
                      </a:pPr>
                      <a:r>
                        <a:rPr lang="en-US" sz="800" b="1" dirty="0" smtClean="0">
                          <a:solidFill>
                            <a:srgbClr val="000000"/>
                          </a:solidFill>
                          <a:effectLst/>
                          <a:latin typeface="Calibri"/>
                          <a:ea typeface="Times New Roman"/>
                          <a:cs typeface="Times New Roman"/>
                        </a:rPr>
                        <a:t>Toward RI.2.9    DOK </a:t>
                      </a:r>
                      <a:r>
                        <a:rPr lang="en-US" sz="800" b="1" dirty="0">
                          <a:solidFill>
                            <a:srgbClr val="000000"/>
                          </a:solidFill>
                          <a:effectLst/>
                          <a:latin typeface="Calibri"/>
                          <a:ea typeface="Times New Roman"/>
                          <a:cs typeface="Times New Roman"/>
                        </a:rPr>
                        <a:t>3 - ANy</a:t>
                      </a:r>
                      <a:endParaRPr lang="en-US" sz="800" dirty="0">
                        <a:effectLst/>
                        <a:latin typeface="Calibri"/>
                        <a:ea typeface="Calibri"/>
                        <a:cs typeface="Times New Roman"/>
                      </a:endParaRPr>
                    </a:p>
                  </a:txBody>
                  <a:tcPr marL="22377" marR="22377"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r>
              <a:tr h="365759">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Completes a Venn diagram to compare and contrast important points in two texts on the same topic.  </a:t>
                      </a:r>
                      <a:endParaRPr lang="en-US" sz="800" b="1" dirty="0" smtClean="0">
                        <a:solidFill>
                          <a:srgbClr val="000000"/>
                        </a:solidFill>
                        <a:effectLst/>
                        <a:latin typeface="Calibri"/>
                        <a:ea typeface="Times New Roman"/>
                        <a:cs typeface="Times New Roman"/>
                      </a:endParaRPr>
                    </a:p>
                  </a:txBody>
                  <a:tcPr marL="22377" marR="22377"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22837123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1600200"/>
            <a:ext cx="6477000" cy="9906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aphicFrame>
        <p:nvGraphicFramePr>
          <p:cNvPr id="10" name="Table 9"/>
          <p:cNvGraphicFramePr>
            <a:graphicFrameLocks noGrp="1"/>
          </p:cNvGraphicFramePr>
          <p:nvPr>
            <p:extLst>
              <p:ext uri="{D42A27DB-BD31-4B8C-83A1-F6EECF244321}">
                <p14:modId xmlns:p14="http://schemas.microsoft.com/office/powerpoint/2010/main" val="3065034505"/>
              </p:ext>
            </p:extLst>
          </p:nvPr>
        </p:nvGraphicFramePr>
        <p:xfrm>
          <a:off x="242888" y="76200"/>
          <a:ext cx="7043738" cy="5302500"/>
        </p:xfrm>
        <a:graphic>
          <a:graphicData uri="http://schemas.openxmlformats.org/drawingml/2006/table">
            <a:tbl>
              <a:tblPr firstRow="1" bandRow="1">
                <a:tableStyleId>{5940675A-B579-460E-94D1-54222C63F5DA}</a:tableStyleId>
              </a:tblPr>
              <a:tblGrid>
                <a:gridCol w="7043738"/>
              </a:tblGrid>
              <a:tr h="2592832">
                <a:tc>
                  <a:txBody>
                    <a:bodyPr/>
                    <a:lstStyle/>
                    <a:p>
                      <a:pPr marL="401638" marR="0" indent="-346075" algn="l" defTabSz="1018809" rtl="0" eaLnBrk="1" fontAlgn="auto" latinLnBrk="0" hangingPunct="1">
                        <a:lnSpc>
                          <a:spcPct val="100000"/>
                        </a:lnSpc>
                        <a:spcBef>
                          <a:spcPts val="0"/>
                        </a:spcBef>
                        <a:spcAft>
                          <a:spcPts val="0"/>
                        </a:spcAft>
                        <a:buClrTx/>
                        <a:buSzTx/>
                        <a:buFont typeface="+mj-lt"/>
                        <a:buAutoNum type="arabicPeriod" startAt="17"/>
                        <a:tabLst/>
                        <a:defRPr/>
                      </a:pPr>
                      <a:r>
                        <a:rPr lang="en-US" sz="1400" b="1" dirty="0" smtClean="0">
                          <a:solidFill>
                            <a:schemeClr val="tx1"/>
                          </a:solidFill>
                        </a:rPr>
                        <a:t>The beginning of the student’s letter does not state his opinion. Write an opening paragraph</a:t>
                      </a:r>
                      <a:r>
                        <a:rPr lang="en-US" sz="1400" b="1" baseline="0" dirty="0" smtClean="0">
                          <a:solidFill>
                            <a:schemeClr val="tx1"/>
                          </a:solidFill>
                        </a:rPr>
                        <a:t> </a:t>
                      </a:r>
                      <a:r>
                        <a:rPr lang="en-US" sz="1400" b="1" dirty="0" smtClean="0">
                          <a:solidFill>
                            <a:schemeClr val="tx1"/>
                          </a:solidFill>
                        </a:rPr>
                        <a:t>that states the</a:t>
                      </a:r>
                      <a:r>
                        <a:rPr lang="en-US" sz="1400" b="1" baseline="0" dirty="0" smtClean="0">
                          <a:solidFill>
                            <a:schemeClr val="tx1"/>
                          </a:solidFill>
                        </a:rPr>
                        <a:t> </a:t>
                      </a:r>
                      <a:r>
                        <a:rPr lang="en-US" sz="1400" b="1" dirty="0" smtClean="0">
                          <a:solidFill>
                            <a:schemeClr val="tx1"/>
                          </a:solidFill>
                        </a:rPr>
                        <a:t>opinion and explains what the topic is about.</a:t>
                      </a:r>
                    </a:p>
                    <a:p>
                      <a:pPr marL="55563" marR="0" indent="0" algn="l" defTabSz="1018809" rtl="0" eaLnBrk="1" fontAlgn="auto" latinLnBrk="0" hangingPunct="1">
                        <a:lnSpc>
                          <a:spcPct val="100000"/>
                        </a:lnSpc>
                        <a:spcBef>
                          <a:spcPts val="0"/>
                        </a:spcBef>
                        <a:spcAft>
                          <a:spcPts val="0"/>
                        </a:spcAft>
                        <a:buClrTx/>
                        <a:buSzTx/>
                        <a:buFont typeface="+mj-lt"/>
                        <a:buNone/>
                        <a:tabLst/>
                        <a:defRPr/>
                      </a:pPr>
                      <a:endParaRPr lang="en-US" sz="1400" b="1" dirty="0" smtClean="0">
                        <a:solidFill>
                          <a:schemeClr val="tx1"/>
                        </a:solidFill>
                      </a:endParaRPr>
                    </a:p>
                    <a:p>
                      <a:pPr marL="55563" marR="0" indent="0" algn="l" defTabSz="1018809" rtl="0" eaLnBrk="1" fontAlgn="auto" latinLnBrk="0" hangingPunct="1">
                        <a:lnSpc>
                          <a:spcPct val="100000"/>
                        </a:lnSpc>
                        <a:spcBef>
                          <a:spcPts val="0"/>
                        </a:spcBef>
                        <a:spcAft>
                          <a:spcPts val="0"/>
                        </a:spcAft>
                        <a:buClrTx/>
                        <a:buSzTx/>
                        <a:buFont typeface="+mj-lt"/>
                        <a:buNone/>
                        <a:tabLst/>
                        <a:defRPr/>
                      </a:pPr>
                      <a:r>
                        <a:rPr lang="en-US" sz="1400" b="1" dirty="0" smtClean="0">
                          <a:solidFill>
                            <a:schemeClr val="tx1"/>
                          </a:solidFill>
                        </a:rPr>
                        <a:t>         Prompt: A student is writing an opinion piece for his class about roller skating.</a:t>
                      </a:r>
                    </a:p>
                    <a:p>
                      <a:pPr marL="55563" marR="0" indent="0" algn="l" defTabSz="1018809" rtl="0" eaLnBrk="1" fontAlgn="auto" latinLnBrk="0" hangingPunct="1">
                        <a:lnSpc>
                          <a:spcPct val="100000"/>
                        </a:lnSpc>
                        <a:spcBef>
                          <a:spcPts val="0"/>
                        </a:spcBef>
                        <a:spcAft>
                          <a:spcPts val="0"/>
                        </a:spcAft>
                        <a:buClrTx/>
                        <a:buSzTx/>
                        <a:buFont typeface="+mj-lt"/>
                        <a:buNone/>
                        <a:tabLst/>
                        <a:defRPr/>
                      </a:pPr>
                      <a:r>
                        <a:rPr lang="en-US" sz="1400" b="1" dirty="0" smtClean="0">
                          <a:solidFill>
                            <a:schemeClr val="tx1"/>
                          </a:solidFill>
                        </a:rPr>
                        <a:t>         Read the draft of the piece and complete the task.</a:t>
                      </a:r>
                    </a:p>
                    <a:p>
                      <a:pPr marL="55563" marR="0" indent="0" algn="l" defTabSz="1018809" rtl="0" eaLnBrk="1" fontAlgn="auto" latinLnBrk="0" hangingPunct="1">
                        <a:lnSpc>
                          <a:spcPct val="100000"/>
                        </a:lnSpc>
                        <a:spcBef>
                          <a:spcPts val="0"/>
                        </a:spcBef>
                        <a:spcAft>
                          <a:spcPts val="0"/>
                        </a:spcAft>
                        <a:buClrTx/>
                        <a:buSzTx/>
                        <a:buFont typeface="+mj-lt"/>
                        <a:buNone/>
                        <a:tabLst/>
                        <a:defRPr/>
                      </a:pPr>
                      <a:endParaRPr lang="en-US" sz="1400" b="1" dirty="0" smtClean="0">
                        <a:solidFill>
                          <a:schemeClr val="tx1"/>
                        </a:solidFill>
                      </a:endParaRPr>
                    </a:p>
                    <a:p>
                      <a:pPr marL="55563" marR="0" indent="0" algn="l" defTabSz="1018809" rtl="0" eaLnBrk="1" fontAlgn="auto" latinLnBrk="0" hangingPunct="1">
                        <a:lnSpc>
                          <a:spcPct val="100000"/>
                        </a:lnSpc>
                        <a:spcBef>
                          <a:spcPts val="0"/>
                        </a:spcBef>
                        <a:spcAft>
                          <a:spcPts val="0"/>
                        </a:spcAft>
                        <a:buClrTx/>
                        <a:buSzTx/>
                        <a:buFont typeface="+mj-lt"/>
                        <a:buNone/>
                        <a:tabLst/>
                        <a:defRPr/>
                      </a:pPr>
                      <a:endParaRPr lang="en-US" sz="1400" b="1" dirty="0" smtClean="0">
                        <a:solidFill>
                          <a:schemeClr val="tx1"/>
                        </a:solidFill>
                      </a:endParaRPr>
                    </a:p>
                    <a:p>
                      <a:pPr marL="55563" marR="0" indent="0" algn="l" defTabSz="1018809" rtl="0" eaLnBrk="1" fontAlgn="auto" latinLnBrk="0" hangingPunct="1">
                        <a:lnSpc>
                          <a:spcPct val="100000"/>
                        </a:lnSpc>
                        <a:spcBef>
                          <a:spcPts val="0"/>
                        </a:spcBef>
                        <a:spcAft>
                          <a:spcPts val="0"/>
                        </a:spcAft>
                        <a:buClrTx/>
                        <a:buSzTx/>
                        <a:buFont typeface="+mj-lt"/>
                        <a:buNone/>
                        <a:tabLst/>
                        <a:defRPr/>
                      </a:pPr>
                      <a:r>
                        <a:rPr lang="en-US" sz="1400" b="1" baseline="0" dirty="0" smtClean="0">
                          <a:solidFill>
                            <a:schemeClr val="tx1"/>
                          </a:solidFill>
                        </a:rPr>
                        <a:t>       </a:t>
                      </a:r>
                      <a:r>
                        <a:rPr lang="en-US" sz="1600" b="0" baseline="0" dirty="0" smtClean="0">
                          <a:solidFill>
                            <a:schemeClr val="tx1"/>
                          </a:solidFill>
                        </a:rPr>
                        <a:t>James Plimpton started skating because he was ill and the doctor told him to</a:t>
                      </a:r>
                    </a:p>
                    <a:p>
                      <a:pPr marL="400050" marR="0" indent="-344488" algn="l" defTabSz="1018809" rtl="0" eaLnBrk="1" fontAlgn="auto" latinLnBrk="0" hangingPunct="1">
                        <a:lnSpc>
                          <a:spcPct val="100000"/>
                        </a:lnSpc>
                        <a:spcBef>
                          <a:spcPts val="0"/>
                        </a:spcBef>
                        <a:spcAft>
                          <a:spcPts val="0"/>
                        </a:spcAft>
                        <a:buClrTx/>
                        <a:buSzTx/>
                        <a:buFont typeface="+mj-lt"/>
                        <a:buNone/>
                        <a:tabLst/>
                        <a:defRPr/>
                      </a:pPr>
                      <a:r>
                        <a:rPr lang="en-US" sz="1600" b="0" baseline="0" dirty="0" smtClean="0">
                          <a:solidFill>
                            <a:schemeClr val="tx1"/>
                          </a:solidFill>
                        </a:rPr>
                        <a:t>      get exercise outside in the fresh air.  People like to be outside or in a roller skating rink with their family and friends.   Some people even think it is a sport and have contests.  </a:t>
                      </a:r>
                      <a:endParaRPr lang="en-US" sz="1600" b="0" dirty="0" smtClean="0">
                        <a:solidFill>
                          <a:schemeClr val="tx1"/>
                        </a:solidFill>
                      </a:endParaRPr>
                    </a:p>
                    <a:p>
                      <a:pPr marL="288925" marR="0" indent="-288925" algn="l" defTabSz="1018809" rtl="0" eaLnBrk="1" fontAlgn="auto" latinLnBrk="0" hangingPunct="1">
                        <a:lnSpc>
                          <a:spcPct val="100000"/>
                        </a:lnSpc>
                        <a:spcBef>
                          <a:spcPts val="0"/>
                        </a:spcBef>
                        <a:spcAft>
                          <a:spcPts val="0"/>
                        </a:spcAft>
                        <a:buClrTx/>
                        <a:buSzTx/>
                        <a:buFont typeface="+mj-lt"/>
                        <a:buNone/>
                        <a:tabLst/>
                        <a:defRPr/>
                      </a:pPr>
                      <a:endParaRPr lang="en-US" sz="1700" b="1" baseline="0" dirty="0" smtClean="0">
                        <a:solidFill>
                          <a:schemeClr val="tx1"/>
                        </a:solidFill>
                      </a:endParaRPr>
                    </a:p>
                    <a:p>
                      <a:pPr marL="0" marR="0" indent="0" algn="l" defTabSz="1018809" rtl="0" eaLnBrk="1" fontAlgn="auto" latinLnBrk="0" hangingPunct="1">
                        <a:lnSpc>
                          <a:spcPct val="100000"/>
                        </a:lnSpc>
                        <a:spcBef>
                          <a:spcPts val="0"/>
                        </a:spcBef>
                        <a:spcAft>
                          <a:spcPts val="0"/>
                        </a:spcAft>
                        <a:buClrTx/>
                        <a:buSzTx/>
                        <a:buFont typeface="+mj-lt"/>
                        <a:buNone/>
                        <a:tabLst/>
                        <a:defRPr/>
                      </a:pPr>
                      <a:r>
                        <a:rPr lang="en-US" sz="1000" b="1" i="1" dirty="0" smtClean="0">
                          <a:solidFill>
                            <a:schemeClr val="tx1"/>
                          </a:solidFill>
                          <a:latin typeface="+mn-lt"/>
                          <a:cs typeface="Helvetica" pitchFamily="34" charset="0"/>
                        </a:rPr>
                        <a:t>                                                                              Write a Brief</a:t>
                      </a:r>
                      <a:r>
                        <a:rPr lang="en-US" sz="1000" b="1" i="1" baseline="0" dirty="0" smtClean="0">
                          <a:solidFill>
                            <a:schemeClr val="tx1"/>
                          </a:solidFill>
                          <a:latin typeface="+mn-lt"/>
                          <a:cs typeface="Helvetica" pitchFamily="34" charset="0"/>
                        </a:rPr>
                        <a:t> Text, W.1d Use linking words to connect opinion and reasons, Target 6a </a:t>
                      </a:r>
                    </a:p>
                    <a:p>
                      <a:pPr marL="0" marR="0" indent="0" algn="r" defTabSz="1018809" rtl="0" eaLnBrk="1" fontAlgn="auto" latinLnBrk="0" hangingPunct="1">
                        <a:lnSpc>
                          <a:spcPct val="100000"/>
                        </a:lnSpc>
                        <a:spcBef>
                          <a:spcPts val="0"/>
                        </a:spcBef>
                        <a:spcAft>
                          <a:spcPts val="0"/>
                        </a:spcAft>
                        <a:buClrTx/>
                        <a:buSzTx/>
                        <a:buFont typeface="+mj-lt"/>
                        <a:buNone/>
                        <a:tabLst/>
                        <a:defRPr/>
                      </a:pPr>
                      <a:endParaRPr lang="en-US" sz="1000" b="1" baseline="0" dirty="0" smtClean="0">
                        <a:solidFill>
                          <a:srgbClr val="FFC000"/>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7632">
                <a:tc>
                  <a:txBody>
                    <a:bodyPr/>
                    <a:lstStyle/>
                    <a:p>
                      <a:endParaRPr lang="en-US" sz="1700" dirty="0" smtClean="0">
                        <a:solidFill>
                          <a:schemeClr val="tx1"/>
                        </a:solidFill>
                      </a:endParaRPr>
                    </a:p>
                  </a:txBody>
                  <a:tcPr marL="102012" marR="102012"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7632">
                <a:tc>
                  <a:txBody>
                    <a:bodyPr/>
                    <a:lstStyle/>
                    <a:p>
                      <a:endParaRPr lang="en-US" sz="1700" dirty="0">
                        <a:solidFill>
                          <a:schemeClr val="tx1"/>
                        </a:solidFill>
                      </a:endParaRPr>
                    </a:p>
                  </a:txBody>
                  <a:tcPr marL="102012" marR="102012"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7632">
                <a:tc>
                  <a:txBody>
                    <a:bodyPr/>
                    <a:lstStyle/>
                    <a:p>
                      <a:endParaRPr lang="en-US" sz="1700" dirty="0">
                        <a:solidFill>
                          <a:schemeClr val="tx1"/>
                        </a:solidFill>
                      </a:endParaRPr>
                    </a:p>
                  </a:txBody>
                  <a:tcPr marL="102012" marR="102012"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7632">
                <a:tc>
                  <a:txBody>
                    <a:bodyPr/>
                    <a:lstStyle/>
                    <a:p>
                      <a:endParaRPr lang="en-US" sz="1700" dirty="0">
                        <a:solidFill>
                          <a:schemeClr val="tx1"/>
                        </a:solidFill>
                      </a:endParaRPr>
                    </a:p>
                  </a:txBody>
                  <a:tcPr marL="102012" marR="102012"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7632">
                <a:tc>
                  <a:txBody>
                    <a:bodyPr/>
                    <a:lstStyle/>
                    <a:p>
                      <a:endParaRPr lang="en-US" sz="1700" dirty="0">
                        <a:solidFill>
                          <a:schemeClr val="tx1"/>
                        </a:solidFill>
                      </a:endParaRPr>
                    </a:p>
                  </a:txBody>
                  <a:tcPr marL="102012" marR="102012"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7632">
                <a:tc>
                  <a:txBody>
                    <a:bodyPr/>
                    <a:lstStyle/>
                    <a:p>
                      <a:endParaRPr lang="en-US" sz="1700" dirty="0">
                        <a:solidFill>
                          <a:schemeClr val="tx1"/>
                        </a:solidFill>
                      </a:endParaRPr>
                    </a:p>
                  </a:txBody>
                  <a:tcPr marL="102012" marR="102012"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fld id="{F177B04D-AEB5-43ED-B9BA-B3D1EC9C9067}" type="slidenum">
              <a:rPr lang="en-US" smtClean="0"/>
              <a:pPr/>
              <a:t>37</a:t>
            </a:fld>
            <a:endParaRPr lang="en-US" dirty="0"/>
          </a:p>
        </p:txBody>
      </p:sp>
    </p:spTree>
    <p:extLst>
      <p:ext uri="{BB962C8B-B14F-4D97-AF65-F5344CB8AC3E}">
        <p14:creationId xmlns:p14="http://schemas.microsoft.com/office/powerpoint/2010/main" val="71984268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37622" y="5715000"/>
            <a:ext cx="2062778" cy="3048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1" name="Rectangle 10"/>
          <p:cNvSpPr/>
          <p:nvPr/>
        </p:nvSpPr>
        <p:spPr>
          <a:xfrm>
            <a:off x="669132" y="4980280"/>
            <a:ext cx="6282296" cy="3934685"/>
          </a:xfrm>
          <a:prstGeom prst="rect">
            <a:avLst/>
          </a:prstGeom>
        </p:spPr>
        <p:txBody>
          <a:bodyPr wrap="square" lIns="101872" tIns="50936" rIns="101872" bIns="50936">
            <a:spAutoFit/>
          </a:bodyPr>
          <a:lstStyle/>
          <a:p>
            <a:pPr marL="400050" indent="-400050">
              <a:buAutoNum type="arabicPeriod" startAt="19"/>
            </a:pPr>
            <a:endParaRPr lang="en-US" sz="1600" b="1" dirty="0" smtClean="0">
              <a:latin typeface="Helvetica" panose="020B0604020202020204" pitchFamily="34" charset="0"/>
              <a:cs typeface="Helvetica" pitchFamily="34" charset="0"/>
            </a:endParaRPr>
          </a:p>
          <a:p>
            <a:pPr marL="400050" indent="-400050">
              <a:buAutoNum type="arabicPeriod" startAt="19"/>
            </a:pPr>
            <a:endParaRPr lang="en-US" sz="1600" b="1" dirty="0">
              <a:latin typeface="Helvetica" panose="020B0604020202020204" pitchFamily="34" charset="0"/>
              <a:cs typeface="Helvetica" pitchFamily="34" charset="0"/>
            </a:endParaRPr>
          </a:p>
          <a:p>
            <a:pPr marL="400050" indent="-400050">
              <a:buAutoNum type="arabicPeriod" startAt="19"/>
            </a:pPr>
            <a:endParaRPr lang="en-US" sz="1600" b="1" dirty="0" smtClean="0">
              <a:latin typeface="Helvetica" panose="020B0604020202020204" pitchFamily="34" charset="0"/>
              <a:cs typeface="Helvetica" pitchFamily="34" charset="0"/>
            </a:endParaRPr>
          </a:p>
          <a:p>
            <a:pPr marL="400050" indent="-400050">
              <a:buAutoNum type="arabicPeriod" startAt="19"/>
            </a:pPr>
            <a:r>
              <a:rPr lang="en-US" sz="1600" b="1" dirty="0" smtClean="0">
                <a:latin typeface="Helvetica" panose="020B0604020202020204" pitchFamily="34" charset="0"/>
                <a:cs typeface="Helvetica" pitchFamily="34" charset="0"/>
              </a:rPr>
              <a:t>Sam is a </a:t>
            </a:r>
            <a:r>
              <a:rPr lang="en-US" sz="1600" b="1" u="sng" dirty="0" smtClean="0">
                <a:latin typeface="Helvetica" panose="020B0604020202020204" pitchFamily="34" charset="0"/>
                <a:cs typeface="Helvetica" pitchFamily="34" charset="0"/>
              </a:rPr>
              <a:t>fast</a:t>
            </a:r>
            <a:r>
              <a:rPr lang="en-US" sz="1600" b="1" dirty="0" smtClean="0">
                <a:latin typeface="Helvetica" panose="020B0604020202020204" pitchFamily="34" charset="0"/>
                <a:cs typeface="Helvetica" pitchFamily="34" charset="0"/>
              </a:rPr>
              <a:t> skater.</a:t>
            </a:r>
          </a:p>
          <a:p>
            <a:pPr marL="400050" indent="-400050">
              <a:buAutoNum type="arabicPeriod" startAt="19"/>
            </a:pPr>
            <a:endParaRPr lang="en-US" sz="1600" b="1" dirty="0" smtClean="0">
              <a:latin typeface="Helvetica" panose="020B0604020202020204" pitchFamily="34" charset="0"/>
              <a:cs typeface="Helvetica" pitchFamily="34" charset="0"/>
            </a:endParaRPr>
          </a:p>
          <a:p>
            <a:pPr marL="400050" indent="-400050"/>
            <a:r>
              <a:rPr lang="en-US" sz="1600" b="1" dirty="0" smtClean="0">
                <a:latin typeface="Helvetica" panose="020B0604020202020204" pitchFamily="34" charset="0"/>
                <a:cs typeface="Helvetica" pitchFamily="34" charset="0"/>
              </a:rPr>
              <a:t>       Which sentence tells how Sam skates?</a:t>
            </a:r>
            <a:endParaRPr lang="en-US" sz="1600" b="1" dirty="0">
              <a:latin typeface="Helvetica" panose="020B0604020202020204" pitchFamily="34" charset="0"/>
              <a:cs typeface="Helvetica" pitchFamily="34" charset="0"/>
            </a:endParaRPr>
          </a:p>
          <a:p>
            <a:pPr marL="400050" indent="-400050"/>
            <a:r>
              <a:rPr lang="en-US" sz="900" i="1" dirty="0" smtClean="0">
                <a:latin typeface="Helvetica" panose="020B0604020202020204" pitchFamily="34" charset="0"/>
                <a:cs typeface="Helvetica" panose="020B0604020202020204" pitchFamily="34" charset="0"/>
              </a:rPr>
              <a:t>                                                           Language </a:t>
            </a:r>
            <a:r>
              <a:rPr lang="en-US" sz="900" i="1" dirty="0">
                <a:latin typeface="Helvetica" panose="020B0604020202020204" pitchFamily="34" charset="0"/>
                <a:cs typeface="Helvetica" panose="020B0604020202020204" pitchFamily="34" charset="0"/>
              </a:rPr>
              <a:t>and </a:t>
            </a:r>
            <a:r>
              <a:rPr lang="en-US" sz="900" i="1" dirty="0" smtClean="0">
                <a:latin typeface="Helvetica" panose="020B0604020202020204" pitchFamily="34" charset="0"/>
                <a:cs typeface="Helvetica" panose="020B0604020202020204" pitchFamily="34" charset="0"/>
              </a:rPr>
              <a:t>Vocabulary: 2.L.6  adjectives and adverbs that describe, Target 8</a:t>
            </a:r>
            <a:endParaRPr lang="en-US" sz="900" i="1" dirty="0">
              <a:latin typeface="Helvetica" panose="020B0604020202020204" pitchFamily="34" charset="0"/>
              <a:cs typeface="Helvetica" panose="020B0604020202020204" pitchFamily="34" charset="0"/>
            </a:endParaRPr>
          </a:p>
          <a:p>
            <a:pPr>
              <a:tabLst>
                <a:tab pos="1425575" algn="l"/>
              </a:tabLst>
            </a:pPr>
            <a:r>
              <a:rPr lang="en-US" sz="1600" dirty="0">
                <a:latin typeface="Helvetica" panose="020B0604020202020204" pitchFamily="34" charset="0"/>
                <a:cs typeface="Helvetica" panose="020B0604020202020204" pitchFamily="34" charset="0"/>
              </a:rPr>
              <a:t> </a:t>
            </a:r>
            <a:r>
              <a:rPr lang="en-US" sz="1600" dirty="0" smtClean="0">
                <a:latin typeface="Helvetica" panose="020B0604020202020204" pitchFamily="34" charset="0"/>
                <a:cs typeface="Helvetica" panose="020B0604020202020204" pitchFamily="34" charset="0"/>
              </a:rPr>
              <a:t>      </a:t>
            </a:r>
            <a:endParaRPr lang="en-US" sz="1600" dirty="0">
              <a:latin typeface="Helvetica" pitchFamily="34" charset="0"/>
              <a:cs typeface="Helvetica" pitchFamily="34" charset="0"/>
            </a:endParaRPr>
          </a:p>
          <a:p>
            <a:pPr marL="844904" indent="-361384">
              <a:buFont typeface="+mj-lt"/>
              <a:buAutoNum type="alphaUcPeriod"/>
            </a:pPr>
            <a:r>
              <a:rPr lang="en-US" sz="1600" dirty="0" smtClean="0">
                <a:latin typeface="Helvetica" pitchFamily="34" charset="0"/>
                <a:cs typeface="Helvetica" pitchFamily="34" charset="0"/>
              </a:rPr>
              <a:t>Sam can skate.</a:t>
            </a:r>
            <a:endParaRPr lang="en-US" sz="1600" dirty="0">
              <a:latin typeface="Helvetica" pitchFamily="34" charset="0"/>
              <a:cs typeface="Helvetica" pitchFamily="34" charset="0"/>
            </a:endParaRPr>
          </a:p>
          <a:p>
            <a:pPr marL="844904" indent="-361384">
              <a:buFont typeface="+mj-lt"/>
              <a:buAutoNum type="alphaUcPeriod"/>
            </a:pPr>
            <a:endParaRPr lang="en-US" sz="1600" dirty="0">
              <a:latin typeface="Helvetica" pitchFamily="34" charset="0"/>
              <a:cs typeface="Helvetica" pitchFamily="34" charset="0"/>
            </a:endParaRPr>
          </a:p>
          <a:p>
            <a:pPr marL="844904" indent="-361384">
              <a:buFont typeface="+mj-lt"/>
              <a:buAutoNum type="alphaUcPeriod"/>
            </a:pPr>
            <a:r>
              <a:rPr lang="en-US" sz="1600" dirty="0" smtClean="0">
                <a:latin typeface="Helvetica" pitchFamily="34" charset="0"/>
                <a:cs typeface="Helvetica" pitchFamily="34" charset="0"/>
              </a:rPr>
              <a:t>Sam skates fast.</a:t>
            </a:r>
            <a:endParaRPr lang="en-US" sz="1600" dirty="0">
              <a:latin typeface="Helvetica" pitchFamily="34" charset="0"/>
              <a:cs typeface="Helvetica" pitchFamily="34" charset="0"/>
            </a:endParaRPr>
          </a:p>
          <a:p>
            <a:pPr marL="844904" indent="-361384">
              <a:buFont typeface="+mj-lt"/>
              <a:buAutoNum type="alphaUcPeriod"/>
            </a:pPr>
            <a:endParaRPr lang="en-US" sz="1600" dirty="0">
              <a:latin typeface="Helvetica" pitchFamily="34" charset="0"/>
              <a:cs typeface="Helvetica" pitchFamily="34" charset="0"/>
            </a:endParaRPr>
          </a:p>
          <a:p>
            <a:pPr marL="844904" indent="-361384">
              <a:buFont typeface="+mj-lt"/>
              <a:buAutoNum type="alphaUcPeriod"/>
            </a:pPr>
            <a:r>
              <a:rPr lang="en-US" sz="1600" dirty="0" smtClean="0">
                <a:latin typeface="Helvetica" pitchFamily="34" charset="0"/>
                <a:cs typeface="Helvetica" pitchFamily="34" charset="0"/>
              </a:rPr>
              <a:t>Sam is a good skater.</a:t>
            </a:r>
            <a:endParaRPr lang="en-US" sz="1600" dirty="0">
              <a:latin typeface="Helvetica" pitchFamily="34" charset="0"/>
              <a:cs typeface="Helvetica" pitchFamily="34" charset="0"/>
            </a:endParaRPr>
          </a:p>
          <a:p>
            <a:pPr marL="844904" indent="-361384">
              <a:buFont typeface="+mj-lt"/>
              <a:buAutoNum type="alphaUcPeriod"/>
            </a:pPr>
            <a:endParaRPr lang="en-US" sz="1600" dirty="0">
              <a:latin typeface="Helvetica" pitchFamily="34" charset="0"/>
              <a:cs typeface="Helvetica" pitchFamily="34" charset="0"/>
            </a:endParaRPr>
          </a:p>
          <a:p>
            <a:pPr marL="844904" indent="-361384">
              <a:buFont typeface="+mj-lt"/>
              <a:buAutoNum type="alphaUcPeriod"/>
            </a:pPr>
            <a:r>
              <a:rPr lang="en-US" sz="1600" dirty="0" smtClean="0">
                <a:latin typeface="Helvetica" pitchFamily="34" charset="0"/>
                <a:cs typeface="Helvetica" pitchFamily="34" charset="0"/>
              </a:rPr>
              <a:t>Sam skates the best.</a:t>
            </a:r>
            <a:endParaRPr lang="en-US" sz="1600" dirty="0">
              <a:latin typeface="Helvetica" pitchFamily="34" charset="0"/>
              <a:cs typeface="Helvetica" pitchFamily="34" charset="0"/>
            </a:endParaRPr>
          </a:p>
          <a:p>
            <a:pPr marL="844904" indent="-361384">
              <a:buFont typeface="+mj-lt"/>
              <a:buAutoNum type="alphaUcPeriod"/>
            </a:pPr>
            <a:endParaRPr lang="en-US" sz="1600" dirty="0">
              <a:latin typeface="Helvetica" pitchFamily="34" charset="0"/>
              <a:cs typeface="Helvetica" pitchFamily="34" charset="0"/>
            </a:endParaRPr>
          </a:p>
        </p:txBody>
      </p:sp>
      <p:sp>
        <p:nvSpPr>
          <p:cNvPr id="4" name="Slide Number Placeholder 3"/>
          <p:cNvSpPr>
            <a:spLocks noGrp="1"/>
          </p:cNvSpPr>
          <p:nvPr>
            <p:ph type="sldNum" sz="quarter" idx="12"/>
          </p:nvPr>
        </p:nvSpPr>
        <p:spPr/>
        <p:txBody>
          <a:bodyPr/>
          <a:lstStyle/>
          <a:p>
            <a:fld id="{F177B04D-AEB5-43ED-B9BA-B3D1EC9C9067}" type="slidenum">
              <a:rPr lang="en-US" smtClean="0"/>
              <a:pPr/>
              <a:t>38</a:t>
            </a:fld>
            <a:endParaRPr lang="en-US" dirty="0"/>
          </a:p>
        </p:txBody>
      </p:sp>
      <p:sp>
        <p:nvSpPr>
          <p:cNvPr id="5" name="Rectangle 4"/>
          <p:cNvSpPr/>
          <p:nvPr/>
        </p:nvSpPr>
        <p:spPr>
          <a:xfrm>
            <a:off x="547688" y="381000"/>
            <a:ext cx="6767512" cy="4613330"/>
          </a:xfrm>
          <a:prstGeom prst="rect">
            <a:avLst/>
          </a:prstGeom>
          <a:noFill/>
        </p:spPr>
        <p:txBody>
          <a:bodyPr wrap="square" lIns="101869" tIns="50935" rIns="101869" bIns="50935">
            <a:spAutoFit/>
          </a:bodyPr>
          <a:lstStyle/>
          <a:p>
            <a:pPr marL="400050" indent="-400050">
              <a:buAutoNum type="arabicPeriod" startAt="18"/>
            </a:pPr>
            <a:r>
              <a:rPr lang="en-US" sz="1400" b="1" dirty="0" smtClean="0">
                <a:latin typeface="Helvetica" panose="020B0604020202020204" pitchFamily="34" charset="0"/>
                <a:ea typeface="Times New Roman"/>
                <a:cs typeface="Helvetica" panose="020B0604020202020204" pitchFamily="34" charset="0"/>
              </a:rPr>
              <a:t>A </a:t>
            </a:r>
            <a:r>
              <a:rPr lang="en-US" sz="1400" b="1" dirty="0">
                <a:latin typeface="Helvetica" panose="020B0604020202020204" pitchFamily="34" charset="0"/>
                <a:ea typeface="Times New Roman"/>
                <a:cs typeface="Helvetica" panose="020B0604020202020204" pitchFamily="34" charset="0"/>
              </a:rPr>
              <a:t>student is writing </a:t>
            </a:r>
            <a:r>
              <a:rPr lang="en-US" sz="1400" b="1" dirty="0" smtClean="0">
                <a:latin typeface="Helvetica" panose="020B0604020202020204" pitchFamily="34" charset="0"/>
                <a:ea typeface="Times New Roman"/>
                <a:cs typeface="Helvetica" panose="020B0604020202020204" pitchFamily="34" charset="0"/>
              </a:rPr>
              <a:t>an opinion article for her class about the best kind of skates to use. Read the draft of her article then answer the question.</a:t>
            </a:r>
          </a:p>
          <a:p>
            <a:r>
              <a:rPr lang="en-US" sz="900" i="1" dirty="0" smtClean="0">
                <a:cs typeface="Helvetica" pitchFamily="34" charset="0"/>
              </a:rPr>
              <a:t>                                                                                                                            Revise a Text, W.2.1c  reasons that support an opinion, Writing Target 6b</a:t>
            </a:r>
            <a:endParaRPr lang="en-US" sz="900" u="sng" dirty="0" smtClean="0">
              <a:ea typeface="Times New Roman"/>
              <a:cs typeface="Times New Roman"/>
            </a:endParaRPr>
          </a:p>
          <a:p>
            <a:pPr marL="400050" indent="-400050"/>
            <a:endParaRPr lang="en-US" sz="1400" dirty="0" smtClean="0">
              <a:solidFill>
                <a:srgbClr val="00B0F0"/>
              </a:solidFill>
              <a:latin typeface="Helvetica" panose="020B0604020202020204" pitchFamily="34" charset="0"/>
              <a:cs typeface="Helvetica" panose="020B0604020202020204" pitchFamily="34" charset="0"/>
            </a:endParaRPr>
          </a:p>
          <a:p>
            <a:pPr lvl="0" defTabSz="914400" eaLnBrk="0" fontAlgn="base" hangingPunct="0">
              <a:spcBef>
                <a:spcPct val="0"/>
              </a:spcBef>
              <a:spcAft>
                <a:spcPct val="0"/>
              </a:spcAft>
            </a:pPr>
            <a:r>
              <a:rPr lang="en-US" sz="1400" dirty="0" smtClean="0">
                <a:latin typeface="Helvetica" pitchFamily="34" charset="0"/>
                <a:ea typeface="Times New Roman"/>
                <a:cs typeface="Times New Roman" pitchFamily="18" charset="0"/>
              </a:rPr>
              <a:t>What are the best kind of roller skates?  In my opinion roller blades are the best kind of skate to use. Kids who use rollerblades do not fall as much because rollerblades give the feet more support.  Rollerblades can also go over cracks and bumps better too.  </a:t>
            </a:r>
          </a:p>
          <a:p>
            <a:pPr marL="282575">
              <a:lnSpc>
                <a:spcPct val="115000"/>
              </a:lnSpc>
            </a:pPr>
            <a:endParaRPr lang="en-US" sz="1400" b="1" dirty="0" smtClean="0">
              <a:latin typeface="Helvetica" panose="020B0604020202020204" pitchFamily="34" charset="0"/>
              <a:ea typeface="Times New Roman"/>
              <a:cs typeface="Helvetica" panose="020B0604020202020204" pitchFamily="34" charset="0"/>
            </a:endParaRPr>
          </a:p>
          <a:p>
            <a:pPr marL="282575">
              <a:lnSpc>
                <a:spcPct val="115000"/>
              </a:lnSpc>
            </a:pPr>
            <a:r>
              <a:rPr lang="en-US" sz="1400" b="1" dirty="0" smtClean="0">
                <a:latin typeface="Helvetica" panose="020B0604020202020204" pitchFamily="34" charset="0"/>
                <a:ea typeface="Times New Roman"/>
                <a:cs typeface="Helvetica" panose="020B0604020202020204" pitchFamily="34" charset="0"/>
              </a:rPr>
              <a:t>Which sentence should she add to the end of her article to best explain her opinion?</a:t>
            </a:r>
          </a:p>
          <a:p>
            <a:pPr marL="627063" indent="-339725">
              <a:lnSpc>
                <a:spcPct val="115000"/>
              </a:lnSpc>
            </a:pPr>
            <a:endParaRPr lang="en-US" sz="1400" b="1" dirty="0">
              <a:solidFill>
                <a:srgbClr val="00B0F0"/>
              </a:solidFill>
              <a:latin typeface="Helvetica" panose="020B0604020202020204" pitchFamily="34" charset="0"/>
              <a:ea typeface="Times New Roman"/>
              <a:cs typeface="Helvetica" panose="020B0604020202020204" pitchFamily="34" charset="0"/>
            </a:endParaRPr>
          </a:p>
          <a:p>
            <a:pPr marL="627063" indent="-339725">
              <a:lnSpc>
                <a:spcPct val="115000"/>
              </a:lnSpc>
              <a:buFont typeface="+mj-lt"/>
              <a:buAutoNum type="alphaUcPeriod"/>
            </a:pPr>
            <a:r>
              <a:rPr lang="en-US" sz="1400" dirty="0" smtClean="0">
                <a:latin typeface="Helvetica" panose="020B0604020202020204" pitchFamily="34" charset="0"/>
                <a:ea typeface="Times New Roman"/>
                <a:cs typeface="Helvetica" panose="020B0604020202020204" pitchFamily="34" charset="0"/>
              </a:rPr>
              <a:t>Quad skates with two wheels in the front and two in the back are the best.</a:t>
            </a:r>
          </a:p>
          <a:p>
            <a:pPr marL="627063" indent="-339725">
              <a:lnSpc>
                <a:spcPct val="115000"/>
              </a:lnSpc>
              <a:buFont typeface="+mj-lt"/>
              <a:buAutoNum type="alphaUcPeriod"/>
            </a:pPr>
            <a:endParaRPr lang="en-US" sz="1400" dirty="0" smtClean="0">
              <a:solidFill>
                <a:srgbClr val="00B0F0"/>
              </a:solidFill>
              <a:latin typeface="Helvetica" panose="020B0604020202020204" pitchFamily="34" charset="0"/>
              <a:ea typeface="Times New Roman"/>
              <a:cs typeface="Helvetica" panose="020B0604020202020204" pitchFamily="34" charset="0"/>
            </a:endParaRPr>
          </a:p>
          <a:p>
            <a:pPr marL="627063" indent="-339725">
              <a:lnSpc>
                <a:spcPct val="115000"/>
              </a:lnSpc>
              <a:buFont typeface="+mj-lt"/>
              <a:buAutoNum type="alphaUcPeriod" startAt="2"/>
            </a:pPr>
            <a:r>
              <a:rPr lang="en-US" sz="1400" dirty="0" smtClean="0">
                <a:latin typeface="Helvetica" panose="020B0604020202020204" pitchFamily="34" charset="0"/>
                <a:ea typeface="Times New Roman"/>
                <a:cs typeface="Helvetica" panose="020B0604020202020204" pitchFamily="34" charset="0"/>
              </a:rPr>
              <a:t>I think rollerblades are best because they are easier and safer to use.</a:t>
            </a:r>
          </a:p>
          <a:p>
            <a:pPr marL="627063" indent="-339725">
              <a:lnSpc>
                <a:spcPct val="115000"/>
              </a:lnSpc>
              <a:buFont typeface="+mj-lt"/>
              <a:buAutoNum type="alphaUcPeriod" startAt="2"/>
            </a:pPr>
            <a:endParaRPr lang="en-US" sz="1400" dirty="0" smtClean="0">
              <a:solidFill>
                <a:srgbClr val="00B0F0"/>
              </a:solidFill>
              <a:latin typeface="Helvetica" panose="020B0604020202020204" pitchFamily="34" charset="0"/>
              <a:ea typeface="Times New Roman"/>
              <a:cs typeface="Helvetica" panose="020B0604020202020204" pitchFamily="34" charset="0"/>
            </a:endParaRPr>
          </a:p>
          <a:p>
            <a:pPr marL="627063" indent="-339725">
              <a:lnSpc>
                <a:spcPct val="115000"/>
              </a:lnSpc>
              <a:buFont typeface="+mj-lt"/>
              <a:buAutoNum type="alphaUcPeriod" startAt="2"/>
            </a:pPr>
            <a:r>
              <a:rPr lang="en-US" sz="1400" dirty="0" smtClean="0">
                <a:latin typeface="Helvetica" panose="020B0604020202020204" pitchFamily="34" charset="0"/>
                <a:ea typeface="Times New Roman"/>
                <a:cs typeface="Helvetica" panose="020B0604020202020204" pitchFamily="34" charset="0"/>
              </a:rPr>
              <a:t>I like quad skates best even if I do fall a lot.</a:t>
            </a:r>
          </a:p>
          <a:p>
            <a:pPr marL="287338">
              <a:lnSpc>
                <a:spcPct val="115000"/>
              </a:lnSpc>
            </a:pPr>
            <a:endParaRPr lang="en-US" sz="1400" dirty="0">
              <a:solidFill>
                <a:srgbClr val="00B0F0"/>
              </a:solidFill>
              <a:latin typeface="Helvetica" panose="020B0604020202020204" pitchFamily="34" charset="0"/>
              <a:ea typeface="Times New Roman"/>
              <a:cs typeface="Helvetica" panose="020B0604020202020204" pitchFamily="34" charset="0"/>
            </a:endParaRPr>
          </a:p>
          <a:p>
            <a:pPr marL="630238" indent="-342900">
              <a:lnSpc>
                <a:spcPct val="115000"/>
              </a:lnSpc>
              <a:buFont typeface="+mj-lt"/>
              <a:buAutoNum type="alphaUcPeriod" startAt="4"/>
            </a:pPr>
            <a:r>
              <a:rPr lang="en-US" sz="1400" dirty="0" smtClean="0">
                <a:latin typeface="Helvetica" panose="020B0604020202020204" pitchFamily="34" charset="0"/>
                <a:ea typeface="Times New Roman"/>
                <a:cs typeface="Helvetica" panose="020B0604020202020204" pitchFamily="34" charset="0"/>
              </a:rPr>
              <a:t>Rollerblades are the best skates because they come in many colors.</a:t>
            </a:r>
            <a:endParaRPr lang="en-US" sz="1400" dirty="0">
              <a:latin typeface="Helvetica" panose="020B0604020202020204" pitchFamily="34" charset="0"/>
              <a:ea typeface="Times New Roman"/>
              <a:cs typeface="Helvetica" panose="020B0604020202020204" pitchFamily="34" charset="0"/>
            </a:endParaRPr>
          </a:p>
        </p:txBody>
      </p:sp>
      <p:sp>
        <p:nvSpPr>
          <p:cNvPr id="6" name="Oval 5"/>
          <p:cNvSpPr/>
          <p:nvPr/>
        </p:nvSpPr>
        <p:spPr>
          <a:xfrm>
            <a:off x="910992" y="7391400"/>
            <a:ext cx="23540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7" name="Oval 6"/>
          <p:cNvSpPr/>
          <p:nvPr/>
        </p:nvSpPr>
        <p:spPr>
          <a:xfrm>
            <a:off x="902214" y="7848600"/>
            <a:ext cx="23540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8" name="Oval 7"/>
          <p:cNvSpPr/>
          <p:nvPr/>
        </p:nvSpPr>
        <p:spPr>
          <a:xfrm>
            <a:off x="912725" y="8305800"/>
            <a:ext cx="23540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r>
              <a:rPr lang="en-US" dirty="0" smtClean="0"/>
              <a:t>\		`</a:t>
            </a:r>
            <a:endParaRPr lang="en-US" dirty="0"/>
          </a:p>
        </p:txBody>
      </p:sp>
      <p:sp>
        <p:nvSpPr>
          <p:cNvPr id="9" name="Oval 8"/>
          <p:cNvSpPr/>
          <p:nvPr/>
        </p:nvSpPr>
        <p:spPr>
          <a:xfrm>
            <a:off x="910992" y="6858000"/>
            <a:ext cx="23540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10" name="Rectangle 9"/>
          <p:cNvSpPr/>
          <p:nvPr/>
        </p:nvSpPr>
        <p:spPr>
          <a:xfrm>
            <a:off x="479941" y="1066799"/>
            <a:ext cx="6903006" cy="113486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cxnSp>
        <p:nvCxnSpPr>
          <p:cNvPr id="12" name="Straight Connector 11"/>
          <p:cNvCxnSpPr/>
          <p:nvPr/>
        </p:nvCxnSpPr>
        <p:spPr>
          <a:xfrm>
            <a:off x="372015" y="54864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3" name="Oval 12"/>
          <p:cNvSpPr/>
          <p:nvPr/>
        </p:nvSpPr>
        <p:spPr>
          <a:xfrm>
            <a:off x="547688" y="3024598"/>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14" name="Oval 13"/>
          <p:cNvSpPr/>
          <p:nvPr/>
        </p:nvSpPr>
        <p:spPr>
          <a:xfrm>
            <a:off x="547688" y="3498611"/>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15" name="Oval 14"/>
          <p:cNvSpPr/>
          <p:nvPr/>
        </p:nvSpPr>
        <p:spPr>
          <a:xfrm>
            <a:off x="547688" y="4535716"/>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r>
              <a:rPr lang="en-US" dirty="0" smtClean="0"/>
              <a:t>\		`</a:t>
            </a:r>
            <a:endParaRPr lang="en-US" dirty="0"/>
          </a:p>
        </p:txBody>
      </p:sp>
      <p:sp>
        <p:nvSpPr>
          <p:cNvPr id="16" name="Oval 15"/>
          <p:cNvSpPr/>
          <p:nvPr/>
        </p:nvSpPr>
        <p:spPr>
          <a:xfrm>
            <a:off x="552332" y="4002439"/>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Tree>
    <p:extLst>
      <p:ext uri="{BB962C8B-B14F-4D97-AF65-F5344CB8AC3E}">
        <p14:creationId xmlns:p14="http://schemas.microsoft.com/office/powerpoint/2010/main" val="341058559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08039" y="1064897"/>
            <a:ext cx="5803921" cy="3810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1" name="TextBox 20"/>
          <p:cNvSpPr txBox="1"/>
          <p:nvPr/>
        </p:nvSpPr>
        <p:spPr>
          <a:xfrm>
            <a:off x="609600" y="499914"/>
            <a:ext cx="6400800" cy="3462486"/>
          </a:xfrm>
          <a:prstGeom prst="rect">
            <a:avLst/>
          </a:prstGeom>
          <a:noFill/>
        </p:spPr>
        <p:txBody>
          <a:bodyPr wrap="square" rtlCol="0">
            <a:spAutoFit/>
          </a:bodyPr>
          <a:lstStyle/>
          <a:p>
            <a:pPr marL="461963" lvl="0" indent="-461963"/>
            <a:r>
              <a:rPr lang="en-US" sz="1600" b="1" dirty="0" smtClean="0">
                <a:latin typeface="Helvetica" pitchFamily="34" charset="0"/>
              </a:rPr>
              <a:t>20.  Read the sentence below</a:t>
            </a:r>
            <a:r>
              <a:rPr lang="en-US" sz="1400" b="1" dirty="0" smtClean="0">
                <a:latin typeface="Helvetica" pitchFamily="34" charset="0"/>
              </a:rPr>
              <a:t>. </a:t>
            </a:r>
          </a:p>
          <a:p>
            <a:pPr marL="461963" lvl="0" indent="-461963"/>
            <a:r>
              <a:rPr lang="en-US" sz="900" b="1" i="1" dirty="0" smtClean="0">
                <a:latin typeface="Helvetica" pitchFamily="34" charset="0"/>
              </a:rPr>
              <a:t>                                                                            Edit and Clarify L.2.1e  adjectives and adverbs modified Target 9</a:t>
            </a:r>
            <a:endParaRPr lang="en-US" sz="900" b="1" i="1" dirty="0">
              <a:latin typeface="Helvetica" pitchFamily="34" charset="0"/>
            </a:endParaRPr>
          </a:p>
          <a:p>
            <a:pPr marL="461963" lvl="0" indent="-461963" algn="r"/>
            <a:endParaRPr lang="en-US" sz="900" b="1" i="1" dirty="0">
              <a:latin typeface="Helvetica" pitchFamily="34" charset="0"/>
            </a:endParaRPr>
          </a:p>
          <a:p>
            <a:pPr marL="461963" lvl="0" indent="-461963" algn="r"/>
            <a:endParaRPr lang="en-US" sz="900" b="1" i="1" dirty="0">
              <a:latin typeface="Helvetica" pitchFamily="34" charset="0"/>
            </a:endParaRPr>
          </a:p>
          <a:p>
            <a:pPr marL="461963" lvl="0" indent="-461963" algn="ctr"/>
            <a:r>
              <a:rPr lang="en-US" sz="1600" dirty="0" smtClean="0">
                <a:latin typeface="Helvetica" pitchFamily="34" charset="0"/>
              </a:rPr>
              <a:t>Dad falls so loudly when he skates, that it sounds like a crash!</a:t>
            </a:r>
          </a:p>
          <a:p>
            <a:endParaRPr lang="en-US" sz="1600" b="1" dirty="0" smtClean="0">
              <a:latin typeface="Helvetica" pitchFamily="34" charset="0"/>
            </a:endParaRPr>
          </a:p>
          <a:p>
            <a:r>
              <a:rPr lang="en-US" sz="1600" b="1" dirty="0" smtClean="0">
                <a:solidFill>
                  <a:srgbClr val="00B0F0"/>
                </a:solidFill>
                <a:latin typeface="Helvetica" pitchFamily="34" charset="0"/>
              </a:rPr>
              <a:t>       </a:t>
            </a:r>
            <a:r>
              <a:rPr lang="en-US" sz="1600" b="1" dirty="0" smtClean="0">
                <a:latin typeface="Helvetica" pitchFamily="34" charset="0"/>
              </a:rPr>
              <a:t>Which word describes how dad falls?</a:t>
            </a:r>
          </a:p>
          <a:p>
            <a:pPr marL="344488"/>
            <a:endParaRPr lang="en-US" sz="1600" b="1" dirty="0" smtClean="0">
              <a:solidFill>
                <a:srgbClr val="00B0F0"/>
              </a:solidFill>
              <a:latin typeface="Helvetica" pitchFamily="34" charset="0"/>
            </a:endParaRPr>
          </a:p>
          <a:p>
            <a:r>
              <a:rPr lang="en-US" sz="1600" dirty="0" smtClean="0">
                <a:latin typeface="Helvetica" pitchFamily="34" charset="0"/>
              </a:rPr>
              <a:t>           A. loudly</a:t>
            </a:r>
          </a:p>
          <a:p>
            <a:endParaRPr lang="en-US" sz="1600" dirty="0">
              <a:solidFill>
                <a:srgbClr val="00B0F0"/>
              </a:solidFill>
              <a:latin typeface="Helvetica" pitchFamily="34" charset="0"/>
            </a:endParaRPr>
          </a:p>
          <a:p>
            <a:r>
              <a:rPr lang="en-US" sz="1600" dirty="0">
                <a:latin typeface="Helvetica" pitchFamily="34" charset="0"/>
              </a:rPr>
              <a:t> </a:t>
            </a:r>
            <a:r>
              <a:rPr lang="en-US" sz="1600" dirty="0" smtClean="0">
                <a:latin typeface="Helvetica" pitchFamily="34" charset="0"/>
              </a:rPr>
              <a:t>          B. skates</a:t>
            </a:r>
          </a:p>
          <a:p>
            <a:endParaRPr lang="en-US" sz="1600" dirty="0">
              <a:solidFill>
                <a:srgbClr val="00B0F0"/>
              </a:solidFill>
              <a:latin typeface="Helvetica" pitchFamily="34" charset="0"/>
            </a:endParaRPr>
          </a:p>
          <a:p>
            <a:r>
              <a:rPr lang="en-US" sz="1600" dirty="0" smtClean="0">
                <a:solidFill>
                  <a:srgbClr val="00B0F0"/>
                </a:solidFill>
                <a:latin typeface="Helvetica" pitchFamily="34" charset="0"/>
              </a:rPr>
              <a:t>           </a:t>
            </a:r>
            <a:r>
              <a:rPr lang="en-US" sz="1600" dirty="0" smtClean="0">
                <a:latin typeface="Helvetica" pitchFamily="34" charset="0"/>
              </a:rPr>
              <a:t>C. falls</a:t>
            </a:r>
          </a:p>
          <a:p>
            <a:endParaRPr lang="en-US" sz="1600" dirty="0">
              <a:latin typeface="Helvetica" pitchFamily="34" charset="0"/>
            </a:endParaRPr>
          </a:p>
          <a:p>
            <a:r>
              <a:rPr lang="en-US" sz="1600" dirty="0" smtClean="0">
                <a:latin typeface="Helvetica" pitchFamily="34" charset="0"/>
              </a:rPr>
              <a:t>           D. crash</a:t>
            </a:r>
            <a:endParaRPr lang="en-US" sz="1600" dirty="0" smtClean="0">
              <a:solidFill>
                <a:srgbClr val="00B0F0"/>
              </a:solidFill>
              <a:latin typeface="Helvetica" pitchFamily="34" charset="0"/>
            </a:endParaRPr>
          </a:p>
        </p:txBody>
      </p:sp>
      <p:sp>
        <p:nvSpPr>
          <p:cNvPr id="4" name="Slide Number Placeholder 3"/>
          <p:cNvSpPr>
            <a:spLocks noGrp="1"/>
          </p:cNvSpPr>
          <p:nvPr>
            <p:ph type="sldNum" sz="quarter" idx="12"/>
          </p:nvPr>
        </p:nvSpPr>
        <p:spPr/>
        <p:txBody>
          <a:bodyPr/>
          <a:lstStyle/>
          <a:p>
            <a:fld id="{F177B04D-AEB5-43ED-B9BA-B3D1EC9C9067}" type="slidenum">
              <a:rPr lang="en-US" smtClean="0"/>
              <a:pPr/>
              <a:t>39</a:t>
            </a:fld>
            <a:endParaRPr lang="en-US" dirty="0"/>
          </a:p>
        </p:txBody>
      </p:sp>
      <p:sp>
        <p:nvSpPr>
          <p:cNvPr id="12" name="Oval 11"/>
          <p:cNvSpPr/>
          <p:nvPr/>
        </p:nvSpPr>
        <p:spPr>
          <a:xfrm>
            <a:off x="912808" y="3570427"/>
            <a:ext cx="242889"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69" tIns="48185" rIns="96369" bIns="48185" rtlCol="0" anchor="ctr"/>
          <a:lstStyle/>
          <a:p>
            <a:pPr algn="ctr"/>
            <a:endParaRPr lang="en-US" dirty="0"/>
          </a:p>
        </p:txBody>
      </p:sp>
      <p:sp>
        <p:nvSpPr>
          <p:cNvPr id="13" name="Oval 12"/>
          <p:cNvSpPr/>
          <p:nvPr/>
        </p:nvSpPr>
        <p:spPr>
          <a:xfrm>
            <a:off x="912809" y="2157788"/>
            <a:ext cx="242889"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69" tIns="48185" rIns="96369" bIns="48185" rtlCol="0" anchor="ctr"/>
          <a:lstStyle/>
          <a:p>
            <a:pPr algn="ctr"/>
            <a:endParaRPr lang="en-US" dirty="0"/>
          </a:p>
        </p:txBody>
      </p:sp>
      <p:sp>
        <p:nvSpPr>
          <p:cNvPr id="14" name="Oval 13"/>
          <p:cNvSpPr/>
          <p:nvPr/>
        </p:nvSpPr>
        <p:spPr>
          <a:xfrm>
            <a:off x="918343" y="2661005"/>
            <a:ext cx="242889"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69" tIns="48185" rIns="96369" bIns="48185" rtlCol="0" anchor="ctr"/>
          <a:lstStyle/>
          <a:p>
            <a:pPr algn="ctr"/>
            <a:endParaRPr lang="en-US" dirty="0"/>
          </a:p>
        </p:txBody>
      </p:sp>
      <p:sp>
        <p:nvSpPr>
          <p:cNvPr id="19" name="Oval 18"/>
          <p:cNvSpPr/>
          <p:nvPr/>
        </p:nvSpPr>
        <p:spPr>
          <a:xfrm>
            <a:off x="912808" y="3115716"/>
            <a:ext cx="242889"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69" tIns="48185" rIns="96369" bIns="48185" rtlCol="0" anchor="ctr"/>
          <a:lstStyle/>
          <a:p>
            <a:pPr algn="ctr"/>
            <a:endParaRPr lang="en-US" dirty="0"/>
          </a:p>
        </p:txBody>
      </p:sp>
    </p:spTree>
    <p:extLst>
      <p:ext uri="{BB962C8B-B14F-4D97-AF65-F5344CB8AC3E}">
        <p14:creationId xmlns:p14="http://schemas.microsoft.com/office/powerpoint/2010/main" val="41319702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4050" y="152401"/>
            <a:ext cx="6563360" cy="8489778"/>
          </a:xfrm>
          <a:prstGeom prst="rect">
            <a:avLst/>
          </a:prstGeom>
          <a:noFill/>
        </p:spPr>
        <p:txBody>
          <a:bodyPr wrap="square" lIns="101873" tIns="50936" rIns="101873" bIns="50936" rtlCol="0">
            <a:spAutoFit/>
          </a:bodyPr>
          <a:lstStyle/>
          <a:p>
            <a:r>
              <a:rPr lang="en-US" sz="1400" b="1" u="sng" dirty="0" smtClean="0"/>
              <a:t>Background</a:t>
            </a:r>
            <a:endParaRPr lang="en-US" sz="1400" b="1" u="sng" dirty="0"/>
          </a:p>
          <a:p>
            <a:r>
              <a:rPr lang="en-US" sz="1100" dirty="0"/>
              <a:t>This is a pre-assessment to measure the task of writing </a:t>
            </a:r>
            <a:r>
              <a:rPr lang="en-US" sz="1100" dirty="0" smtClean="0"/>
              <a:t>an </a:t>
            </a:r>
            <a:r>
              <a:rPr lang="en-US" sz="1100" b="1" dirty="0" smtClean="0"/>
              <a:t>opinion composition</a:t>
            </a:r>
            <a:r>
              <a:rPr lang="en-US" sz="1100" b="1" dirty="0" smtClean="0">
                <a:solidFill>
                  <a:srgbClr val="FFC000"/>
                </a:solidFill>
              </a:rPr>
              <a:t>. </a:t>
            </a:r>
            <a:r>
              <a:rPr lang="en-US" sz="1100" dirty="0" smtClean="0"/>
              <a:t>Full </a:t>
            </a:r>
            <a:r>
              <a:rPr lang="en-US" sz="1100" dirty="0"/>
              <a:t>compositions are always part of a Performance Task.   A complete performance task would have:</a:t>
            </a:r>
          </a:p>
          <a:p>
            <a:endParaRPr lang="en-US" sz="1100" dirty="0"/>
          </a:p>
          <a:p>
            <a:r>
              <a:rPr lang="en-US" sz="1100" b="1" i="1" dirty="0"/>
              <a:t>Part 1</a:t>
            </a:r>
          </a:p>
          <a:p>
            <a:pPr marL="181691" indent="-181691">
              <a:buFont typeface="Arial" panose="020B0604020202020204" pitchFamily="34" charset="0"/>
              <a:buChar char="•"/>
            </a:pPr>
            <a:r>
              <a:rPr lang="en-US" sz="1100" dirty="0"/>
              <a:t>A Classroom Activity (30 Minutes)</a:t>
            </a:r>
          </a:p>
          <a:p>
            <a:r>
              <a:rPr lang="en-US" sz="1100" b="1" i="1" dirty="0"/>
              <a:t>Activity should include </a:t>
            </a:r>
          </a:p>
          <a:p>
            <a:pPr marL="240944" indent="-240944">
              <a:buFontTx/>
              <a:buAutoNum type="arabicPeriod"/>
            </a:pPr>
            <a:r>
              <a:rPr lang="en-US" sz="1100" dirty="0"/>
              <a:t>New language and vocabulary students may encounter in passages (taught through a source that does not pre-teach the actual passages).  Vocabulary that may be new to students in the passages in this assessment may include</a:t>
            </a:r>
            <a:r>
              <a:rPr lang="en-US" sz="1100" dirty="0" smtClean="0"/>
              <a:t>: </a:t>
            </a:r>
            <a:r>
              <a:rPr lang="en-US" sz="1100" i="1" dirty="0" smtClean="0"/>
              <a:t> roller skates, pair, history, invented-inventors, patent, design, axle(s), rollerblades, machine shops, fresh air, ice skating, glide, reinvent, and roller skating rink</a:t>
            </a:r>
            <a:endParaRPr lang="en-US" sz="1100" b="1" i="1" dirty="0">
              <a:solidFill>
                <a:srgbClr val="FF0000"/>
              </a:solidFill>
            </a:endParaRPr>
          </a:p>
          <a:p>
            <a:pPr marL="240944" indent="-240944">
              <a:buAutoNum type="arabicPeriod"/>
            </a:pPr>
            <a:r>
              <a:rPr lang="en-US" sz="1100" dirty="0"/>
              <a:t>A video, class/group activity or read aloud to build background about </a:t>
            </a:r>
            <a:r>
              <a:rPr lang="en-US" sz="1100" dirty="0" smtClean="0"/>
              <a:t>skating. This is a short “old” sesame video of kids learning to roller skate (has </a:t>
            </a:r>
            <a:r>
              <a:rPr lang="en-US" sz="1100" dirty="0"/>
              <a:t>older skates) </a:t>
            </a:r>
            <a:r>
              <a:rPr lang="en-US" sz="1100" dirty="0">
                <a:hlinkClick r:id="rId2"/>
              </a:rPr>
              <a:t>https://</a:t>
            </a:r>
            <a:r>
              <a:rPr lang="en-US" sz="1100" dirty="0" smtClean="0">
                <a:hlinkClick r:id="rId2"/>
              </a:rPr>
              <a:t>www.youtube.com/watch?v=XVXMUMI9etI</a:t>
            </a:r>
            <a:endParaRPr lang="en-US" sz="1100" dirty="0" smtClean="0"/>
          </a:p>
          <a:p>
            <a:pPr marL="231775"/>
            <a:r>
              <a:rPr lang="en-US" sz="1100" dirty="0" smtClean="0"/>
              <a:t>This is a 3 minute video that shows axles on roller skates – a </a:t>
            </a:r>
            <a:r>
              <a:rPr lang="en-US" sz="1100" dirty="0"/>
              <a:t>good </a:t>
            </a:r>
            <a:r>
              <a:rPr lang="en-US" sz="1100" dirty="0" smtClean="0"/>
              <a:t>visual </a:t>
            </a:r>
            <a:r>
              <a:rPr lang="en-US" sz="1100" dirty="0" smtClean="0">
                <a:hlinkClick r:id="rId3"/>
              </a:rPr>
              <a:t>https</a:t>
            </a:r>
            <a:r>
              <a:rPr lang="en-US" sz="1100" dirty="0">
                <a:hlinkClick r:id="rId3"/>
              </a:rPr>
              <a:t>://</a:t>
            </a:r>
            <a:r>
              <a:rPr lang="en-US" sz="1100" dirty="0" smtClean="0">
                <a:hlinkClick r:id="rId3"/>
              </a:rPr>
              <a:t>www.youtube.com/watch?v=9vqA0qVuQ7o</a:t>
            </a:r>
            <a:endParaRPr lang="en-US" sz="1100" dirty="0"/>
          </a:p>
          <a:p>
            <a:r>
              <a:rPr lang="en-US" sz="1100" dirty="0" smtClean="0"/>
              <a:t>3.  (35 </a:t>
            </a:r>
            <a:r>
              <a:rPr lang="en-US" sz="1100" dirty="0"/>
              <a:t>minutes – Independent work)</a:t>
            </a:r>
          </a:p>
          <a:p>
            <a:pPr marL="181691" indent="-181691">
              <a:buFont typeface="Arial" panose="020B0604020202020204" pitchFamily="34" charset="0"/>
              <a:buChar char="•"/>
            </a:pPr>
            <a:r>
              <a:rPr lang="en-US" sz="1100" dirty="0"/>
              <a:t>Passages or </a:t>
            </a:r>
            <a:r>
              <a:rPr lang="en-US" sz="1100" dirty="0" smtClean="0"/>
              <a:t>Stimuli </a:t>
            </a:r>
            <a:r>
              <a:rPr lang="en-US" sz="1100" dirty="0"/>
              <a:t>to Read </a:t>
            </a:r>
          </a:p>
          <a:p>
            <a:pPr marL="181691" indent="-181691">
              <a:buFont typeface="Arial" panose="020B0604020202020204" pitchFamily="34" charset="0"/>
              <a:buChar char="•"/>
            </a:pPr>
            <a:r>
              <a:rPr lang="en-US" sz="1100" dirty="0"/>
              <a:t>3 Research Questions </a:t>
            </a:r>
          </a:p>
          <a:p>
            <a:pPr marL="181691" indent="-181691">
              <a:buFont typeface="Arial" panose="020B0604020202020204" pitchFamily="34" charset="0"/>
              <a:buChar char="•"/>
            </a:pPr>
            <a:r>
              <a:rPr lang="en-US" sz="1100" dirty="0"/>
              <a:t>There may be other constructed response questions.</a:t>
            </a:r>
          </a:p>
          <a:p>
            <a:r>
              <a:rPr lang="en-US" sz="1100" b="1" i="1" dirty="0"/>
              <a:t>Part 2</a:t>
            </a:r>
          </a:p>
          <a:p>
            <a:pPr marL="181691" indent="-181691">
              <a:buFont typeface="Arial" panose="020B0604020202020204" pitchFamily="34" charset="0"/>
              <a:buChar char="•"/>
            </a:pPr>
            <a:r>
              <a:rPr lang="en-US" sz="1100" dirty="0"/>
              <a:t>A </a:t>
            </a:r>
            <a:r>
              <a:rPr lang="en-US" sz="1100" dirty="0" smtClean="0"/>
              <a:t>Opinion Composition </a:t>
            </a:r>
            <a:r>
              <a:rPr lang="en-US" sz="1100" dirty="0"/>
              <a:t>(70 Minutes</a:t>
            </a:r>
            <a:r>
              <a:rPr lang="en-US" sz="1100" dirty="0" smtClean="0"/>
              <a:t>)</a:t>
            </a:r>
            <a:endParaRPr lang="en-US" sz="1100" dirty="0"/>
          </a:p>
          <a:p>
            <a:r>
              <a:rPr lang="en-US" sz="1100" dirty="0"/>
              <a:t>Students should have access to spell-check resources but no grammar-check resources.  Students can refer back to their passages, notes and 3 research questions and any other constructed responses, as often they’d like.</a:t>
            </a:r>
            <a:r>
              <a:rPr lang="en-US" sz="1100" dirty="0">
                <a:solidFill>
                  <a:srgbClr val="FF0000"/>
                </a:solidFill>
              </a:rPr>
              <a:t>  </a:t>
            </a:r>
            <a:r>
              <a:rPr lang="en-US" sz="1100" dirty="0"/>
              <a:t>The note-taking forms in this pre-assessment were created for informational text.  If you choose to use these, please have your students take notes while reading the informational passages.</a:t>
            </a:r>
          </a:p>
          <a:p>
            <a:endParaRPr lang="en-US" sz="1100" dirty="0"/>
          </a:p>
          <a:p>
            <a:r>
              <a:rPr lang="en-US" sz="1400" b="1" u="sng" dirty="0"/>
              <a:t>Directions</a:t>
            </a:r>
          </a:p>
          <a:p>
            <a:r>
              <a:rPr lang="en-US" sz="1100" b="1" dirty="0"/>
              <a:t>30 minutes</a:t>
            </a:r>
          </a:p>
          <a:p>
            <a:pPr marL="242253" indent="-242253">
              <a:buAutoNum type="arabicPeriod"/>
            </a:pPr>
            <a:r>
              <a:rPr lang="en-US" sz="1100" dirty="0"/>
              <a:t>You may wish to have a 30 minute classroom activity.  The purpose of a PT activity is to </a:t>
            </a:r>
            <a:r>
              <a:rPr lang="en-US" sz="1100" dirty="0" smtClean="0"/>
              <a:t> ensure </a:t>
            </a:r>
            <a:r>
              <a:rPr lang="en-US" sz="1100" dirty="0"/>
              <a:t>that all students are familiar with the concepts of the topic and know and </a:t>
            </a:r>
            <a:r>
              <a:rPr lang="en-US" sz="1100" dirty="0" smtClean="0"/>
              <a:t> understand </a:t>
            </a:r>
            <a:r>
              <a:rPr lang="en-US" sz="1100" dirty="0"/>
              <a:t>key terms (vocabulary) that are at the upper end of their grade level (</a:t>
            </a:r>
            <a:r>
              <a:rPr lang="en-US" sz="1100" dirty="0" smtClean="0"/>
              <a:t>words they </a:t>
            </a:r>
            <a:r>
              <a:rPr lang="en-US" sz="1100" dirty="0"/>
              <a:t>would not normally know or are unfamiliar to their background or culture</a:t>
            </a:r>
            <a:r>
              <a:rPr lang="en-US" sz="1100" dirty="0" smtClean="0"/>
              <a:t>).The </a:t>
            </a:r>
            <a:r>
              <a:rPr lang="en-US" sz="1100" dirty="0"/>
              <a:t>classroom activity </a:t>
            </a:r>
            <a:r>
              <a:rPr lang="en-US" sz="1100" dirty="0" smtClean="0"/>
              <a:t>does not pre-teach </a:t>
            </a:r>
            <a:r>
              <a:rPr lang="en-US" sz="1100" dirty="0"/>
              <a:t>any of the </a:t>
            </a:r>
            <a:r>
              <a:rPr lang="en-US" sz="1100" b="1" dirty="0" smtClean="0"/>
              <a:t>content </a:t>
            </a:r>
            <a:r>
              <a:rPr lang="en-US" sz="1100" dirty="0"/>
              <a:t>that will be assessed!</a:t>
            </a:r>
          </a:p>
          <a:p>
            <a:r>
              <a:rPr lang="en-US" sz="1100" b="1" dirty="0"/>
              <a:t>35 minutes</a:t>
            </a:r>
          </a:p>
          <a:p>
            <a:pPr marL="242253" indent="-242253">
              <a:buAutoNum type="arabicPeriod" startAt="2"/>
            </a:pPr>
            <a:r>
              <a:rPr lang="en-US" sz="1100" dirty="0"/>
              <a:t>Students read the passages independently.  If you have students who can not </a:t>
            </a:r>
            <a:r>
              <a:rPr lang="en-US" sz="1100" dirty="0" smtClean="0"/>
              <a:t>read the </a:t>
            </a:r>
            <a:r>
              <a:rPr lang="en-US" sz="1100" dirty="0"/>
              <a:t>passages you may read them to those students but please make note of </a:t>
            </a:r>
            <a:r>
              <a:rPr lang="en-US" sz="1100" dirty="0" smtClean="0"/>
              <a:t>the accommodation</a:t>
            </a:r>
            <a:r>
              <a:rPr lang="en-US" sz="1100" dirty="0"/>
              <a:t>.   Remind students to take notes as they read.  During an actual SBAC </a:t>
            </a:r>
            <a:r>
              <a:rPr lang="en-US" sz="1100" dirty="0" smtClean="0"/>
              <a:t>assessment </a:t>
            </a:r>
            <a:r>
              <a:rPr lang="en-US" sz="1100" dirty="0"/>
              <a:t>students are allowed to keep their notes as a reference.</a:t>
            </a:r>
          </a:p>
          <a:p>
            <a:pPr marL="245618" indent="-245618">
              <a:buFont typeface="+mj-lt"/>
              <a:buAutoNum type="arabicPeriod" startAt="3"/>
            </a:pPr>
            <a:r>
              <a:rPr lang="en-US" sz="1100" dirty="0"/>
              <a:t>Students answer the 3 research questions or other constructed response questions. Students should also refer to their answers when writing their full opinion piece.</a:t>
            </a:r>
          </a:p>
          <a:p>
            <a:r>
              <a:rPr lang="en-US" sz="1100" b="1" dirty="0"/>
              <a:t>15 minute break</a:t>
            </a:r>
          </a:p>
          <a:p>
            <a:r>
              <a:rPr lang="en-US" sz="1100" b="1" dirty="0"/>
              <a:t>70 Minutes</a:t>
            </a:r>
          </a:p>
          <a:p>
            <a:pPr marL="228600" indent="-228600">
              <a:buAutoNum type="arabicPeriod" startAt="4"/>
            </a:pPr>
            <a:r>
              <a:rPr lang="en-US" sz="1100" dirty="0" smtClean="0"/>
              <a:t>Students </a:t>
            </a:r>
            <a:r>
              <a:rPr lang="en-US" sz="1100" dirty="0"/>
              <a:t>write their </a:t>
            </a:r>
            <a:r>
              <a:rPr lang="en-US" sz="1100" dirty="0" smtClean="0"/>
              <a:t>full composition. (opinion piece).</a:t>
            </a:r>
          </a:p>
          <a:p>
            <a:pPr marL="228600" indent="-228600">
              <a:buAutoNum type="arabicPeriod" startAt="4"/>
            </a:pPr>
            <a:endParaRPr lang="en-US" sz="1100" dirty="0"/>
          </a:p>
          <a:p>
            <a:r>
              <a:rPr lang="en-US" sz="1400" b="1" u="sng" dirty="0" smtClean="0"/>
              <a:t>Scoring</a:t>
            </a:r>
            <a:endParaRPr lang="en-US" sz="1400" b="1" u="sng" dirty="0"/>
          </a:p>
          <a:p>
            <a:r>
              <a:rPr lang="en-US" sz="1100" dirty="0" smtClean="0"/>
              <a:t>An Opinion Rubric </a:t>
            </a:r>
            <a:r>
              <a:rPr lang="en-US" sz="1100" dirty="0"/>
              <a:t>is provided.  Students receive three scores:</a:t>
            </a:r>
          </a:p>
          <a:p>
            <a:endParaRPr lang="en-US" sz="1100" dirty="0"/>
          </a:p>
          <a:p>
            <a:pPr marL="242253" indent="-242253">
              <a:buAutoNum type="arabicPeriod"/>
            </a:pPr>
            <a:r>
              <a:rPr lang="en-US" sz="1100" dirty="0"/>
              <a:t>Organization and Purpose</a:t>
            </a:r>
          </a:p>
          <a:p>
            <a:pPr marL="242253" indent="-242253">
              <a:buAutoNum type="arabicPeriod"/>
            </a:pPr>
            <a:r>
              <a:rPr lang="en-US" sz="1100" dirty="0"/>
              <a:t>Evidence and Elaboration</a:t>
            </a:r>
          </a:p>
          <a:p>
            <a:pPr marL="242253" indent="-242253">
              <a:buAutoNum type="arabicPeriod"/>
            </a:pPr>
            <a:r>
              <a:rPr lang="en-US" sz="1100" dirty="0" smtClean="0"/>
              <a:t>Conventions</a:t>
            </a:r>
            <a:endParaRPr lang="en-US" sz="1100" dirty="0"/>
          </a:p>
        </p:txBody>
      </p:sp>
      <p:sp>
        <p:nvSpPr>
          <p:cNvPr id="3" name="Slide Number Placeholder 2"/>
          <p:cNvSpPr>
            <a:spLocks noGrp="1"/>
          </p:cNvSpPr>
          <p:nvPr>
            <p:ph type="sldNum" sz="quarter" idx="12"/>
          </p:nvPr>
        </p:nvSpPr>
        <p:spPr/>
        <p:txBody>
          <a:bodyPr/>
          <a:lstStyle/>
          <a:p>
            <a:fld id="{2A5E9C3D-07D7-45D2-9B6A-FB5CA66A53EB}" type="slidenum">
              <a:rPr lang="en-US" smtClean="0"/>
              <a:pPr/>
              <a:t>4</a:t>
            </a:fld>
            <a:endParaRPr lang="en-US" dirty="0"/>
          </a:p>
        </p:txBody>
      </p:sp>
    </p:spTree>
    <p:extLst>
      <p:ext uri="{BB962C8B-B14F-4D97-AF65-F5344CB8AC3E}">
        <p14:creationId xmlns:p14="http://schemas.microsoft.com/office/powerpoint/2010/main" val="178122373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40</a:t>
            </a:fld>
            <a:endParaRPr lang="en-US" dirty="0"/>
          </a:p>
        </p:txBody>
      </p:sp>
      <p:sp>
        <p:nvSpPr>
          <p:cNvPr id="6" name="TextBox 5"/>
          <p:cNvSpPr txBox="1"/>
          <p:nvPr/>
        </p:nvSpPr>
        <p:spPr>
          <a:xfrm>
            <a:off x="161925" y="304800"/>
            <a:ext cx="7448550" cy="5524583"/>
          </a:xfrm>
          <a:prstGeom prst="rect">
            <a:avLst/>
          </a:prstGeom>
          <a:noFill/>
        </p:spPr>
        <p:txBody>
          <a:bodyPr wrap="square" lIns="91433" tIns="45717" rIns="91433" bIns="45717" rtlCol="0">
            <a:spAutoFit/>
          </a:bodyPr>
          <a:lstStyle/>
          <a:p>
            <a:r>
              <a:rPr lang="en-US" sz="1800" b="1" u="sng" dirty="0"/>
              <a:t>Student Directions</a:t>
            </a:r>
            <a:r>
              <a:rPr lang="en-US" sz="1400" dirty="0"/>
              <a:t>:  </a:t>
            </a:r>
          </a:p>
          <a:p>
            <a:endParaRPr lang="en-US" sz="1600" u="sng" dirty="0"/>
          </a:p>
          <a:p>
            <a:endParaRPr lang="en-US" sz="900" b="1" u="sng" dirty="0"/>
          </a:p>
          <a:p>
            <a:pPr lvl="0"/>
            <a:r>
              <a:rPr lang="en-US" sz="1600" b="1" u="sng" dirty="0">
                <a:solidFill>
                  <a:prstClr val="black"/>
                </a:solidFill>
              </a:rPr>
              <a:t>Part 2</a:t>
            </a:r>
            <a:r>
              <a:rPr lang="en-US" sz="1600" b="1" dirty="0">
                <a:solidFill>
                  <a:prstClr val="black"/>
                </a:solidFill>
              </a:rPr>
              <a:t> </a:t>
            </a:r>
          </a:p>
          <a:p>
            <a:pPr lvl="0"/>
            <a:r>
              <a:rPr lang="en-US" sz="1600" b="1" dirty="0" smtClean="0">
                <a:solidFill>
                  <a:prstClr val="black"/>
                </a:solidFill>
              </a:rPr>
              <a:t>Performance Task</a:t>
            </a:r>
          </a:p>
          <a:p>
            <a:pPr lvl="0"/>
            <a:r>
              <a:rPr lang="en-US" sz="1600" dirty="0" smtClean="0">
                <a:solidFill>
                  <a:prstClr val="black"/>
                </a:solidFill>
              </a:rPr>
              <a:t>You </a:t>
            </a:r>
            <a:r>
              <a:rPr lang="en-US" sz="1600" dirty="0">
                <a:solidFill>
                  <a:prstClr val="black"/>
                </a:solidFill>
              </a:rPr>
              <a:t>are going to write an opinion piece.  This means you will tell how you feel about something. You will write reasons to explain why you feel the way you do.</a:t>
            </a:r>
          </a:p>
          <a:p>
            <a:pPr lvl="0"/>
            <a:endParaRPr lang="en-US" sz="1600" dirty="0" smtClean="0">
              <a:solidFill>
                <a:prstClr val="black"/>
              </a:solidFill>
            </a:endParaRPr>
          </a:p>
          <a:p>
            <a:pPr lvl="0"/>
            <a:r>
              <a:rPr lang="en-US" sz="1600" dirty="0" smtClean="0">
                <a:solidFill>
                  <a:prstClr val="black"/>
                </a:solidFill>
              </a:rPr>
              <a:t>Now </a:t>
            </a:r>
            <a:r>
              <a:rPr lang="en-US" sz="1600" dirty="0">
                <a:solidFill>
                  <a:prstClr val="black"/>
                </a:solidFill>
              </a:rPr>
              <a:t>you will write an opinion piece that answer this question:  </a:t>
            </a:r>
            <a:endParaRPr lang="en-US" sz="1600" dirty="0" smtClean="0">
              <a:solidFill>
                <a:prstClr val="black"/>
              </a:solidFill>
            </a:endParaRPr>
          </a:p>
          <a:p>
            <a:pPr lvl="0"/>
            <a:r>
              <a:rPr lang="en-US" sz="1600" b="1" dirty="0" smtClean="0">
                <a:solidFill>
                  <a:prstClr val="black"/>
                </a:solidFill>
              </a:rPr>
              <a:t>Should </a:t>
            </a:r>
            <a:r>
              <a:rPr lang="en-US" sz="1600" b="1" dirty="0">
                <a:solidFill>
                  <a:prstClr val="black"/>
                </a:solidFill>
              </a:rPr>
              <a:t>kids learn how to roller skate?  </a:t>
            </a:r>
            <a:r>
              <a:rPr lang="en-US" sz="1600" b="1" dirty="0" smtClean="0">
                <a:solidFill>
                  <a:prstClr val="black"/>
                </a:solidFill>
              </a:rPr>
              <a:t>Explain your answer.</a:t>
            </a:r>
            <a:endParaRPr lang="en-US" sz="1600" b="1" dirty="0">
              <a:solidFill>
                <a:prstClr val="black"/>
              </a:solidFill>
            </a:endParaRPr>
          </a:p>
          <a:p>
            <a:pPr lvl="0"/>
            <a:endParaRPr lang="en-US" sz="1600" dirty="0">
              <a:solidFill>
                <a:prstClr val="black"/>
              </a:solidFill>
            </a:endParaRPr>
          </a:p>
          <a:p>
            <a:pPr lvl="0"/>
            <a:r>
              <a:rPr lang="en-US" sz="1600" dirty="0">
                <a:solidFill>
                  <a:prstClr val="black"/>
                </a:solidFill>
              </a:rPr>
              <a:t>Write your answer.  Be sure to pick yes or no and explain why.  You may look back at the texts for ideas.  Write as much as you can.  Use as much paper as you need.</a:t>
            </a:r>
          </a:p>
          <a:p>
            <a:pPr lvl="0"/>
            <a:endParaRPr lang="en-US" sz="1600" dirty="0">
              <a:solidFill>
                <a:prstClr val="black"/>
              </a:solidFill>
            </a:endParaRPr>
          </a:p>
          <a:p>
            <a:pPr lvl="0"/>
            <a:r>
              <a:rPr lang="en-US" sz="1400" b="1" dirty="0" smtClean="0">
                <a:solidFill>
                  <a:prstClr val="black"/>
                </a:solidFill>
              </a:rPr>
              <a:t>Remember to:</a:t>
            </a:r>
            <a:endParaRPr lang="en-US" sz="1400" b="1" dirty="0">
              <a:solidFill>
                <a:prstClr val="black"/>
              </a:solidFill>
            </a:endParaRPr>
          </a:p>
          <a:p>
            <a:pPr marL="342876" lvl="0" indent="-342876">
              <a:buFontTx/>
              <a:buAutoNum type="arabicPeriod"/>
            </a:pPr>
            <a:r>
              <a:rPr lang="en-US" sz="1600" dirty="0">
                <a:solidFill>
                  <a:prstClr val="black"/>
                </a:solidFill>
              </a:rPr>
              <a:t>Plan your writing.  You may use your notes and answers.</a:t>
            </a:r>
          </a:p>
          <a:p>
            <a:pPr marL="342876" lvl="0" indent="-342876">
              <a:buFontTx/>
              <a:buAutoNum type="arabicPeriod"/>
            </a:pPr>
            <a:endParaRPr lang="en-US" sz="800" dirty="0">
              <a:solidFill>
                <a:prstClr val="black"/>
              </a:solidFill>
            </a:endParaRPr>
          </a:p>
          <a:p>
            <a:pPr marL="342876" lvl="0" indent="-342876">
              <a:buFontTx/>
              <a:buAutoNum type="arabicPeriod"/>
            </a:pPr>
            <a:r>
              <a:rPr lang="en-US" sz="1600" dirty="0" smtClean="0">
                <a:solidFill>
                  <a:prstClr val="black"/>
                </a:solidFill>
              </a:rPr>
              <a:t>Write, Revise </a:t>
            </a:r>
            <a:r>
              <a:rPr lang="en-US" sz="1600" dirty="0">
                <a:solidFill>
                  <a:prstClr val="black"/>
                </a:solidFill>
              </a:rPr>
              <a:t>and Edit your </a:t>
            </a:r>
            <a:r>
              <a:rPr lang="en-US" sz="1600" dirty="0" smtClean="0">
                <a:solidFill>
                  <a:prstClr val="black"/>
                </a:solidFill>
              </a:rPr>
              <a:t>rough draft</a:t>
            </a:r>
            <a:r>
              <a:rPr lang="en-US" sz="1600" dirty="0">
                <a:solidFill>
                  <a:prstClr val="black"/>
                </a:solidFill>
              </a:rPr>
              <a:t>.</a:t>
            </a:r>
          </a:p>
          <a:p>
            <a:pPr marL="342876" lvl="0" indent="-342876">
              <a:buFontTx/>
              <a:buAutoNum type="arabicPeriod"/>
            </a:pPr>
            <a:endParaRPr lang="en-US" sz="800" dirty="0">
              <a:solidFill>
                <a:prstClr val="black"/>
              </a:solidFill>
            </a:endParaRPr>
          </a:p>
          <a:p>
            <a:pPr marL="342876" lvl="0" indent="-342876">
              <a:buFontTx/>
              <a:buAutoNum type="arabicPeriod"/>
            </a:pPr>
            <a:r>
              <a:rPr lang="en-US" sz="1600" dirty="0">
                <a:solidFill>
                  <a:prstClr val="black"/>
                </a:solidFill>
              </a:rPr>
              <a:t>Write a final opinion piece to tell if kids should learn to skate.</a:t>
            </a:r>
            <a:endParaRPr lang="en-US" sz="1600" dirty="0">
              <a:solidFill>
                <a:srgbClr val="FF0000"/>
              </a:solidFill>
            </a:endParaRPr>
          </a:p>
          <a:p>
            <a:pPr marL="342876" indent="-342876">
              <a:buAutoNum type="arabicPeriod"/>
            </a:pPr>
            <a:endParaRPr lang="en-US" sz="800" dirty="0"/>
          </a:p>
          <a:p>
            <a:pPr algn="ctr"/>
            <a:endParaRPr lang="en-US" sz="1600" b="1" u="sng" dirty="0" smtClean="0"/>
          </a:p>
          <a:p>
            <a:pPr algn="ctr"/>
            <a:r>
              <a:rPr lang="en-US" sz="1600" b="1" u="sng" dirty="0" smtClean="0"/>
              <a:t>How </a:t>
            </a:r>
            <a:r>
              <a:rPr lang="en-US" sz="1600" b="1" u="sng" dirty="0"/>
              <a:t>You Will be Scored</a:t>
            </a:r>
          </a:p>
          <a:p>
            <a:r>
              <a:rPr lang="en-US" sz="1600" b="1" dirty="0"/>
              <a:t>	</a:t>
            </a:r>
            <a:endParaRPr lang="en-US" sz="1200" b="1" dirty="0"/>
          </a:p>
        </p:txBody>
      </p:sp>
      <p:graphicFrame>
        <p:nvGraphicFramePr>
          <p:cNvPr id="5" name="Table 4"/>
          <p:cNvGraphicFramePr>
            <a:graphicFrameLocks noGrp="1"/>
          </p:cNvGraphicFramePr>
          <p:nvPr>
            <p:extLst>
              <p:ext uri="{D42A27DB-BD31-4B8C-83A1-F6EECF244321}">
                <p14:modId xmlns:p14="http://schemas.microsoft.com/office/powerpoint/2010/main" val="2648525362"/>
              </p:ext>
            </p:extLst>
          </p:nvPr>
        </p:nvGraphicFramePr>
        <p:xfrm>
          <a:off x="1604962" y="5651863"/>
          <a:ext cx="4562475" cy="1815737"/>
        </p:xfrm>
        <a:graphic>
          <a:graphicData uri="http://schemas.openxmlformats.org/drawingml/2006/table">
            <a:tbl>
              <a:tblPr firstRow="1" bandRow="1">
                <a:tableStyleId>{5940675A-B579-460E-94D1-54222C63F5DA}</a:tableStyleId>
              </a:tblPr>
              <a:tblGrid>
                <a:gridCol w="1066800"/>
                <a:gridCol w="3495675"/>
              </a:tblGrid>
              <a:tr h="304800">
                <a:tc>
                  <a:txBody>
                    <a:bodyPr/>
                    <a:lstStyle/>
                    <a:p>
                      <a:pPr algn="r"/>
                      <a:r>
                        <a:rPr lang="en-US" sz="900" b="0" dirty="0" smtClean="0"/>
                        <a:t>Purpose</a:t>
                      </a:r>
                      <a:endParaRPr lang="en-US" sz="900" b="0" dirty="0"/>
                    </a:p>
                  </a:txBody>
                  <a:tcPr marL="97155" marR="97155" marT="47897" marB="47897" anchor="ctr">
                    <a:lnB w="12700" cap="flat" cmpd="sng" algn="ctr">
                      <a:noFill/>
                      <a:prstDash val="solid"/>
                      <a:round/>
                      <a:headEnd type="none" w="med" len="med"/>
                      <a:tailEnd type="none" w="med" len="med"/>
                    </a:lnB>
                    <a:solidFill>
                      <a:schemeClr val="bg2"/>
                    </a:solidFill>
                  </a:tcPr>
                </a:tc>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prstClr val="black"/>
                          </a:solidFill>
                          <a:effectLst/>
                          <a:uLnTx/>
                          <a:uFillTx/>
                          <a:latin typeface="+mn-lt"/>
                          <a:ea typeface="+mn-ea"/>
                          <a:cs typeface="+mn-cs"/>
                        </a:rPr>
                        <a:t>Did  you tell your opinion?   Is all of your writing about the topic?</a:t>
                      </a:r>
                    </a:p>
                  </a:txBody>
                  <a:tcPr marL="97155" marR="97155" marT="47897" marB="47897" anchor="ctr">
                    <a:lnB w="12700" cap="flat" cmpd="sng" algn="ctr">
                      <a:solidFill>
                        <a:schemeClr val="bg1">
                          <a:lumMod val="50000"/>
                        </a:schemeClr>
                      </a:solidFill>
                      <a:prstDash val="solid"/>
                      <a:round/>
                      <a:headEnd type="none" w="med" len="med"/>
                      <a:tailEnd type="none" w="med" len="med"/>
                    </a:lnB>
                    <a:solidFill>
                      <a:schemeClr val="bg2"/>
                    </a:solidFill>
                  </a:tcPr>
                </a:tc>
              </a:tr>
              <a:tr h="381000">
                <a:tc>
                  <a:txBody>
                    <a:bodyPr/>
                    <a:lstStyle/>
                    <a:p>
                      <a:pPr algn="r"/>
                      <a:r>
                        <a:rPr lang="en-US" sz="900" b="0" dirty="0" smtClean="0"/>
                        <a:t>Organization</a:t>
                      </a:r>
                      <a:endParaRPr lang="en-US" sz="900" b="0" dirty="0"/>
                    </a:p>
                  </a:txBody>
                  <a:tcPr marL="97155" marR="97155" marT="47897" marB="47897" anchor="ctr">
                    <a:lnT w="12700" cap="flat" cmpd="sng" algn="ctr">
                      <a:noFill/>
                      <a:prstDash val="solid"/>
                      <a:round/>
                      <a:headEnd type="none" w="med" len="med"/>
                      <a:tailEnd type="none" w="med" len="med"/>
                    </a:lnT>
                    <a:solidFill>
                      <a:schemeClr val="bg2"/>
                    </a:solidFill>
                  </a:tcPr>
                </a:tc>
                <a:tc>
                  <a:txBody>
                    <a:bodyPr/>
                    <a:lstStyle/>
                    <a:p>
                      <a:r>
                        <a:rPr lang="en-US" sz="900" b="1" dirty="0" smtClean="0"/>
                        <a:t>Are your ideas easy to understand from the first of your writing to the end?</a:t>
                      </a:r>
                      <a:r>
                        <a:rPr lang="en-US" sz="900" b="1" baseline="0" dirty="0" smtClean="0"/>
                        <a:t>    Did you use words like because, and , or also?</a:t>
                      </a:r>
                      <a:endParaRPr lang="en-US" sz="900" b="1" dirty="0" smtClean="0"/>
                    </a:p>
                  </a:txBody>
                  <a:tcPr marL="97155" marR="97155" marT="47897" marB="47897" anchor="ctr">
                    <a:lnT w="12700" cap="flat" cmpd="sng" algn="ctr">
                      <a:solidFill>
                        <a:schemeClr val="bg1">
                          <a:lumMod val="50000"/>
                        </a:schemeClr>
                      </a:solidFill>
                      <a:prstDash val="solid"/>
                      <a:round/>
                      <a:headEnd type="none" w="med" len="med"/>
                      <a:tailEnd type="none" w="med" len="med"/>
                    </a:lnT>
                    <a:solidFill>
                      <a:schemeClr val="bg2"/>
                    </a:solidFill>
                  </a:tcPr>
                </a:tc>
              </a:tr>
              <a:tr h="383177">
                <a:tc>
                  <a:txBody>
                    <a:bodyPr/>
                    <a:lstStyle/>
                    <a:p>
                      <a:pPr algn="r"/>
                      <a:r>
                        <a:rPr lang="en-US" sz="900" b="0" dirty="0" smtClean="0"/>
                        <a:t>Elaboration:</a:t>
                      </a:r>
                    </a:p>
                    <a:p>
                      <a:pPr algn="r"/>
                      <a:r>
                        <a:rPr lang="en-US" sz="900" b="0" dirty="0" smtClean="0"/>
                        <a:t>of evidence</a:t>
                      </a:r>
                    </a:p>
                  </a:txBody>
                  <a:tcPr marL="97155" marR="97155" marT="47897" marB="47897" anchor="ctr">
                    <a:lnB w="12700" cap="flat" cmpd="sng" algn="ctr">
                      <a:noFill/>
                      <a:prstDash val="solid"/>
                      <a:round/>
                      <a:headEnd type="none" w="med" len="med"/>
                      <a:tailEnd type="none" w="med" len="med"/>
                    </a:lnB>
                    <a:solidFill>
                      <a:schemeClr val="bg1">
                        <a:lumMod val="95000"/>
                      </a:schemeClr>
                    </a:solidFill>
                  </a:tcPr>
                </a:tc>
                <a:tc>
                  <a:txBody>
                    <a:bodyPr/>
                    <a:lstStyle/>
                    <a:p>
                      <a:r>
                        <a:rPr lang="en-US" sz="900" b="1" dirty="0" smtClean="0"/>
                        <a:t>Did</a:t>
                      </a:r>
                      <a:r>
                        <a:rPr lang="en-US" sz="900" b="1" baseline="0" dirty="0" smtClean="0"/>
                        <a:t> </a:t>
                      </a:r>
                      <a:r>
                        <a:rPr lang="en-US" sz="900" b="1" dirty="0" smtClean="0"/>
                        <a:t> you get ideas  (evidence) from the texts to tell more about your opinion?</a:t>
                      </a:r>
                      <a:r>
                        <a:rPr lang="en-US" sz="900" b="1" baseline="0" dirty="0" smtClean="0"/>
                        <a:t> </a:t>
                      </a:r>
                      <a:r>
                        <a:rPr lang="en-US" sz="900" b="1" dirty="0" smtClean="0"/>
                        <a:t> Did you use examples?</a:t>
                      </a:r>
                    </a:p>
                  </a:txBody>
                  <a:tcPr marL="97155" marR="97155" marT="47897" marB="47897" anchor="ctr">
                    <a:lnB w="12700" cap="flat" cmpd="sng" algn="ctr">
                      <a:solidFill>
                        <a:schemeClr val="bg1">
                          <a:lumMod val="50000"/>
                        </a:schemeClr>
                      </a:solidFill>
                      <a:prstDash val="solid"/>
                      <a:round/>
                      <a:headEnd type="none" w="med" len="med"/>
                      <a:tailEnd type="none" w="med" len="med"/>
                    </a:lnB>
                    <a:solidFill>
                      <a:schemeClr val="bg1">
                        <a:lumMod val="95000"/>
                      </a:schemeClr>
                    </a:solidFill>
                  </a:tcPr>
                </a:tc>
              </a:tr>
              <a:tr h="383177">
                <a:tc>
                  <a:txBody>
                    <a:bodyPr/>
                    <a:lstStyle/>
                    <a:p>
                      <a:pPr algn="r"/>
                      <a:r>
                        <a:rPr lang="en-US" sz="900" b="0" dirty="0" smtClean="0"/>
                        <a:t>Elaboration:</a:t>
                      </a:r>
                    </a:p>
                    <a:p>
                      <a:pPr algn="r"/>
                      <a:r>
                        <a:rPr lang="en-US" sz="900" b="0" dirty="0" smtClean="0"/>
                        <a:t>of language and vocabulary</a:t>
                      </a:r>
                      <a:endParaRPr lang="en-US" sz="900" b="0" dirty="0"/>
                    </a:p>
                  </a:txBody>
                  <a:tcPr marL="97155" marR="97155" marT="47897" marB="47897" anchor="ctr">
                    <a:lnT w="12700" cap="flat" cmpd="sng" algn="ctr">
                      <a:noFill/>
                      <a:prstDash val="solid"/>
                      <a:round/>
                      <a:headEnd type="none" w="med" len="med"/>
                      <a:tailEnd type="none" w="med" len="med"/>
                    </a:lnT>
                    <a:solidFill>
                      <a:schemeClr val="bg1">
                        <a:lumMod val="95000"/>
                      </a:schemeClr>
                    </a:solidFill>
                  </a:tcPr>
                </a:tc>
                <a:tc>
                  <a:txBody>
                    <a:bodyPr/>
                    <a:lstStyle/>
                    <a:p>
                      <a:r>
                        <a:rPr lang="en-US" sz="900" b="1" dirty="0" smtClean="0"/>
                        <a:t>Do your ideas make sense?  Did you use words from the passages to help write about your ideas?</a:t>
                      </a:r>
                    </a:p>
                  </a:txBody>
                  <a:tcPr marL="97155" marR="97155" marT="47897" marB="47897" anchor="ctr">
                    <a:lnT w="12700" cap="flat" cmpd="sng" algn="ctr">
                      <a:solidFill>
                        <a:schemeClr val="bg1">
                          <a:lumMod val="50000"/>
                        </a:schemeClr>
                      </a:solidFill>
                      <a:prstDash val="solid"/>
                      <a:round/>
                      <a:headEnd type="none" w="med" len="med"/>
                      <a:tailEnd type="none" w="med" len="med"/>
                    </a:lnT>
                    <a:solidFill>
                      <a:schemeClr val="bg1">
                        <a:lumMod val="95000"/>
                      </a:schemeClr>
                    </a:solidFill>
                  </a:tcPr>
                </a:tc>
              </a:tr>
              <a:tr h="239486">
                <a:tc>
                  <a:txBody>
                    <a:bodyPr/>
                    <a:lstStyle/>
                    <a:p>
                      <a:pPr algn="r"/>
                      <a:r>
                        <a:rPr lang="en-US" sz="900" b="0" dirty="0" smtClean="0"/>
                        <a:t>Conventions</a:t>
                      </a:r>
                      <a:endParaRPr lang="en-US" sz="900" b="0" dirty="0"/>
                    </a:p>
                  </a:txBody>
                  <a:tcPr marL="97155" marR="97155" marT="47897" marB="47897" anchor="ctr">
                    <a:solidFill>
                      <a:schemeClr val="accent6">
                        <a:lumMod val="20000"/>
                        <a:lumOff val="80000"/>
                      </a:schemeClr>
                    </a:solidFill>
                  </a:tcPr>
                </a:tc>
                <a:tc>
                  <a:txBody>
                    <a:bodyPr/>
                    <a:lstStyle/>
                    <a:p>
                      <a:r>
                        <a:rPr lang="en-US" sz="900" b="1" dirty="0" smtClean="0"/>
                        <a:t>Did you follow rules for capitals, punctuation and spelling?</a:t>
                      </a:r>
                    </a:p>
                  </a:txBody>
                  <a:tcPr marL="97155" marR="97155" marT="47897" marB="47897" anchor="ctr">
                    <a:solidFill>
                      <a:schemeClr val="accent6">
                        <a:lumMod val="20000"/>
                        <a:lumOff val="80000"/>
                      </a:schemeClr>
                    </a:solidFill>
                  </a:tcPr>
                </a:tc>
              </a:tr>
            </a:tbl>
          </a:graphicData>
        </a:graphic>
      </p:graphicFrame>
    </p:spTree>
    <p:extLst>
      <p:ext uri="{BB962C8B-B14F-4D97-AF65-F5344CB8AC3E}">
        <p14:creationId xmlns:p14="http://schemas.microsoft.com/office/powerpoint/2010/main" val="112983947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41</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56530197"/>
              </p:ext>
            </p:extLst>
          </p:nvPr>
        </p:nvGraphicFramePr>
        <p:xfrm>
          <a:off x="566738" y="381000"/>
          <a:ext cx="6638925" cy="7528560"/>
        </p:xfrm>
        <a:graphic>
          <a:graphicData uri="http://schemas.openxmlformats.org/drawingml/2006/table">
            <a:tbl>
              <a:tblPr firstRow="1" bandRow="1">
                <a:tableStyleId>{5940675A-B579-460E-94D1-54222C63F5DA}</a:tableStyleId>
              </a:tblPr>
              <a:tblGrid>
                <a:gridCol w="6638925"/>
              </a:tblGrid>
              <a:tr h="370840">
                <a:tc>
                  <a:txBody>
                    <a:bodyPr/>
                    <a:lstStyle/>
                    <a:p>
                      <a:endParaRPr lang="en-US" dirty="0"/>
                    </a:p>
                  </a:txBody>
                  <a:tcPr marL="97155" marR="9715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r>
              <a:tr h="370840">
                <a:tc>
                  <a:txBody>
                    <a:bodyPr/>
                    <a:lstStyle/>
                    <a:p>
                      <a:pPr algn="ctr"/>
                      <a:endParaRPr lang="en-US" b="1" u="sng" dirty="0"/>
                    </a:p>
                  </a:txBody>
                  <a:tcPr marL="97155" marR="97155">
                    <a:lnL w="12700" cap="flat" cmpd="sng" algn="ctr">
                      <a:solidFill>
                        <a:schemeClr val="tx1"/>
                      </a:solidFill>
                      <a:prstDash val="solid"/>
                      <a:round/>
                      <a:headEnd type="none" w="med" len="med"/>
                      <a:tailEnd type="none" w="med" len="med"/>
                    </a:lnL>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bl>
          </a:graphicData>
        </a:graphic>
      </p:graphicFrame>
    </p:spTree>
    <p:extLst>
      <p:ext uri="{BB962C8B-B14F-4D97-AF65-F5344CB8AC3E}">
        <p14:creationId xmlns:p14="http://schemas.microsoft.com/office/powerpoint/2010/main" val="3226457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42</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732578375"/>
              </p:ext>
            </p:extLst>
          </p:nvPr>
        </p:nvGraphicFramePr>
        <p:xfrm>
          <a:off x="566738" y="381000"/>
          <a:ext cx="6638925" cy="7528560"/>
        </p:xfrm>
        <a:graphic>
          <a:graphicData uri="http://schemas.openxmlformats.org/drawingml/2006/table">
            <a:tbl>
              <a:tblPr firstRow="1" bandRow="1">
                <a:tableStyleId>{5940675A-B579-460E-94D1-54222C63F5DA}</a:tableStyleId>
              </a:tblPr>
              <a:tblGrid>
                <a:gridCol w="6638925"/>
              </a:tblGrid>
              <a:tr h="370840">
                <a:tc>
                  <a:txBody>
                    <a:bodyPr/>
                    <a:lstStyle/>
                    <a:p>
                      <a:endParaRPr lang="en-US" dirty="0"/>
                    </a:p>
                  </a:txBody>
                  <a:tcPr marL="97155" marR="9715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bl>
          </a:graphicData>
        </a:graphic>
      </p:graphicFrame>
    </p:spTree>
    <p:extLst>
      <p:ext uri="{BB962C8B-B14F-4D97-AF65-F5344CB8AC3E}">
        <p14:creationId xmlns:p14="http://schemas.microsoft.com/office/powerpoint/2010/main" val="421298690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43</a:t>
            </a:fld>
            <a:endParaRPr lang="en-US" dirty="0"/>
          </a:p>
        </p:txBody>
      </p:sp>
      <p:sp>
        <p:nvSpPr>
          <p:cNvPr id="2" name="TextBox 1"/>
          <p:cNvSpPr txBox="1"/>
          <p:nvPr/>
        </p:nvSpPr>
        <p:spPr>
          <a:xfrm>
            <a:off x="658576" y="6545943"/>
            <a:ext cx="6396038" cy="983420"/>
          </a:xfrm>
          <a:prstGeom prst="rect">
            <a:avLst/>
          </a:prstGeom>
          <a:noFill/>
        </p:spPr>
        <p:txBody>
          <a:bodyPr wrap="square" lIns="96378" tIns="48189" rIns="96378" bIns="48189" rtlCol="0">
            <a:spAutoFit/>
          </a:bodyPr>
          <a:lstStyle/>
          <a:p>
            <a:pPr algn="ctr"/>
            <a:r>
              <a:rPr lang="en-US" sz="3800" b="1" dirty="0">
                <a:effectLst>
                  <a:outerShdw blurRad="38100" dist="38100" dir="2700000" algn="tl">
                    <a:srgbClr val="000000">
                      <a:alpha val="43137"/>
                    </a:srgbClr>
                  </a:outerShdw>
                </a:effectLst>
              </a:rPr>
              <a:t>STOP</a:t>
            </a:r>
          </a:p>
          <a:p>
            <a:pPr algn="ctr"/>
            <a:r>
              <a:rPr lang="en-US" dirty="0" smtClean="0"/>
              <a:t>Close your books and wait for instructions!</a:t>
            </a:r>
            <a:endParaRPr lang="en-US" dirty="0"/>
          </a:p>
        </p:txBody>
      </p:sp>
      <p:pic>
        <p:nvPicPr>
          <p:cNvPr id="1034" name="Picture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10798" y="1436914"/>
            <a:ext cx="4691594" cy="4550229"/>
          </a:xfrm>
          <a:prstGeom prst="rect">
            <a:avLst/>
          </a:prstGeom>
          <a:ln w="9525">
            <a:solidFill>
              <a:schemeClr val="tx1"/>
            </a:solidFill>
            <a:miter lim="800000"/>
            <a:headEnd/>
            <a:tailEnd/>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74302434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44</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4054851514"/>
              </p:ext>
            </p:extLst>
          </p:nvPr>
        </p:nvGraphicFramePr>
        <p:xfrm>
          <a:off x="531943" y="3886200"/>
          <a:ext cx="6400799" cy="3364651"/>
        </p:xfrm>
        <a:graphic>
          <a:graphicData uri="http://schemas.openxmlformats.org/drawingml/2006/table">
            <a:tbl>
              <a:tblPr firstRow="1" bandRow="1">
                <a:tableStyleId>{5940675A-B579-460E-94D1-54222C63F5DA}</a:tableStyleId>
              </a:tblPr>
              <a:tblGrid>
                <a:gridCol w="761999"/>
                <a:gridCol w="4038600"/>
                <a:gridCol w="685800"/>
                <a:gridCol w="457200"/>
                <a:gridCol w="457200"/>
              </a:tblGrid>
              <a:tr h="319314">
                <a:tc gridSpan="5">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500" b="1" dirty="0" smtClean="0"/>
                        <a:t>Informational Text</a:t>
                      </a:r>
                    </a:p>
                  </a:txBody>
                  <a:tcPr marL="97155" marR="97155" marT="47897" marB="47897" anchor="ctr">
                    <a:solidFill>
                      <a:schemeClr val="accent3">
                        <a:lumMod val="20000"/>
                        <a:lumOff val="80000"/>
                      </a:schemeClr>
                    </a:solidFill>
                  </a:tcPr>
                </a:tc>
                <a:tc hMerge="1">
                  <a:txBody>
                    <a:bodyPr/>
                    <a:lstStyle/>
                    <a:p>
                      <a:pPr marL="0" marR="0" indent="0" algn="ctr" defTabSz="966612" rtl="0" eaLnBrk="1" fontAlgn="auto" latinLnBrk="0" hangingPunct="1">
                        <a:lnSpc>
                          <a:spcPct val="100000"/>
                        </a:lnSpc>
                        <a:spcBef>
                          <a:spcPts val="0"/>
                        </a:spcBef>
                        <a:spcAft>
                          <a:spcPts val="0"/>
                        </a:spcAft>
                        <a:buClrTx/>
                        <a:buSzTx/>
                        <a:buFontTx/>
                        <a:buNone/>
                        <a:tabLst/>
                        <a:defRPr/>
                      </a:pPr>
                      <a:endParaRPr lang="en-US" sz="1400" b="1" dirty="0" smtClean="0"/>
                    </a:p>
                  </a:txBody>
                  <a:tcPr anchor="ctr">
                    <a:solidFill>
                      <a:schemeClr val="bg1"/>
                    </a:solidFill>
                  </a:tcPr>
                </a:tc>
                <a:tc hMerge="1">
                  <a:txBody>
                    <a:bodyPr/>
                    <a:lstStyle/>
                    <a:p>
                      <a:endParaRPr lang="en-US"/>
                    </a:p>
                  </a:txBody>
                  <a:tcPr/>
                </a:tc>
                <a:tc hMerge="1">
                  <a:txBody>
                    <a:bodyPr/>
                    <a:lstStyle/>
                    <a:p>
                      <a:endParaRPr lang="en-US" sz="1000"/>
                    </a:p>
                  </a:txBody>
                  <a:tcPr>
                    <a:solidFill>
                      <a:schemeClr val="bg1"/>
                    </a:solidFill>
                  </a:tcPr>
                </a:tc>
                <a:tc hMerge="1">
                  <a:txBody>
                    <a:bodyPr/>
                    <a:lstStyle/>
                    <a:p>
                      <a:endParaRPr lang="en-US"/>
                    </a:p>
                  </a:txBody>
                  <a:tcPr/>
                </a:tc>
              </a:tr>
              <a:tr h="319314">
                <a:tc>
                  <a:txBody>
                    <a:bodyPr/>
                    <a:lstStyle/>
                    <a:p>
                      <a:pPr algn="ctr">
                        <a:lnSpc>
                          <a:spcPct val="100000"/>
                        </a:lnSpc>
                        <a:spcAft>
                          <a:spcPts val="0"/>
                        </a:spcAft>
                      </a:pPr>
                      <a:r>
                        <a:rPr lang="en-US" sz="1500" b="1" dirty="0" smtClean="0"/>
                        <a:t>9 </a:t>
                      </a:r>
                      <a:endParaRPr lang="en-US" sz="1500" b="1" dirty="0"/>
                    </a:p>
                  </a:txBody>
                  <a:tcPr marL="97155" marR="97155" marT="47897" marB="47897" anchor="ctr">
                    <a:solidFill>
                      <a:schemeClr val="bg1"/>
                    </a:solidFill>
                  </a:tcPr>
                </a:tc>
                <a:tc gridSpan="2">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mn-lt"/>
                          <a:ea typeface="Calibri"/>
                          <a:cs typeface="Times New Roman"/>
                        </a:rPr>
                        <a:t>I can interpret why  in a historical text. DOK-2 Apn RI.2.3</a:t>
                      </a: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388499">
                <a:tc>
                  <a:txBody>
                    <a:bodyPr/>
                    <a:lstStyle/>
                    <a:p>
                      <a:pPr algn="ctr">
                        <a:lnSpc>
                          <a:spcPct val="100000"/>
                        </a:lnSpc>
                        <a:spcAft>
                          <a:spcPts val="0"/>
                        </a:spcAft>
                      </a:pPr>
                      <a:r>
                        <a:rPr lang="en-US" sz="1500" b="1" dirty="0" smtClean="0"/>
                        <a:t>10</a:t>
                      </a:r>
                      <a:endParaRPr lang="en-US" sz="1500" b="1" dirty="0"/>
                    </a:p>
                  </a:txBody>
                  <a:tcPr marL="97155" marR="97155" marT="47897" marB="47897" anchor="ctr">
                    <a:solidFill>
                      <a:schemeClr val="bg1"/>
                    </a:solidFill>
                  </a:tcPr>
                </a:tc>
                <a:tc gridSpan="2">
                  <a:txBody>
                    <a:bodyPr/>
                    <a:lstStyle/>
                    <a:p>
                      <a:pPr marL="0" marR="0" indent="0" algn="l" defTabSz="966612" rtl="0" eaLnBrk="1" fontAlgn="auto" latinLnBrk="0" hangingPunct="1">
                        <a:lnSpc>
                          <a:spcPct val="115000"/>
                        </a:lnSpc>
                        <a:spcBef>
                          <a:spcPts val="0"/>
                        </a:spcBef>
                        <a:spcAft>
                          <a:spcPts val="1200"/>
                        </a:spcAft>
                        <a:buClrTx/>
                        <a:buSzTx/>
                        <a:buFontTx/>
                        <a:buNone/>
                        <a:tabLst/>
                        <a:defRPr/>
                      </a:pPr>
                      <a:r>
                        <a:rPr lang="en-US" sz="1000" b="1" dirty="0" smtClean="0">
                          <a:solidFill>
                            <a:schemeClr val="tx1"/>
                          </a:solidFill>
                          <a:effectLst/>
                          <a:latin typeface="+mn-lt"/>
                          <a:ea typeface="Calibri"/>
                          <a:cs typeface="Times New Roman"/>
                        </a:rPr>
                        <a:t>I can explain how ideas are connected in a historical text. DOK-3  Cu RI.2.3</a:t>
                      </a: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134385">
                <a:tc>
                  <a:txBody>
                    <a:bodyPr/>
                    <a:lstStyle/>
                    <a:p>
                      <a:pPr algn="ctr">
                        <a:lnSpc>
                          <a:spcPct val="100000"/>
                        </a:lnSpc>
                        <a:spcAft>
                          <a:spcPts val="0"/>
                        </a:spcAft>
                      </a:pPr>
                      <a:r>
                        <a:rPr lang="en-US" sz="1500" b="1" dirty="0" smtClean="0"/>
                        <a:t>11</a:t>
                      </a:r>
                      <a:endParaRPr lang="en-US" sz="1500" b="1" dirty="0"/>
                    </a:p>
                  </a:txBody>
                  <a:tcPr marL="97155" marR="97155" marT="47897" marB="47897" anchor="ctr">
                    <a:solidFill>
                      <a:schemeClr val="bg1"/>
                    </a:solidFill>
                  </a:tcPr>
                </a:tc>
                <a:tc gridSpan="2">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n-US" sz="1000" b="1" i="0" dirty="0" smtClean="0">
                          <a:solidFill>
                            <a:schemeClr val="tx1"/>
                          </a:solidFill>
                          <a:latin typeface="+mn-lt"/>
                          <a:ea typeface="Calibri"/>
                          <a:cs typeface="Times New Roman"/>
                        </a:rPr>
                        <a:t>I can answer who, what, when, where or how questions to explain or describe.         DOK-1</a:t>
                      </a:r>
                      <a:r>
                        <a:rPr lang="en-US" sz="1000" b="1" i="0" baseline="0" dirty="0" smtClean="0">
                          <a:solidFill>
                            <a:schemeClr val="tx1"/>
                          </a:solidFill>
                          <a:latin typeface="+mn-lt"/>
                          <a:ea typeface="Calibri"/>
                          <a:cs typeface="Times New Roman"/>
                        </a:rPr>
                        <a:t>  Cf </a:t>
                      </a:r>
                      <a:r>
                        <a:rPr lang="en-US" sz="1000" b="1" i="0" dirty="0" smtClean="0">
                          <a:solidFill>
                            <a:schemeClr val="tx1"/>
                          </a:solidFill>
                          <a:latin typeface="+mn-lt"/>
                          <a:ea typeface="Calibri"/>
                          <a:cs typeface="Times New Roman"/>
                        </a:rPr>
                        <a:t>RI.2.6</a:t>
                      </a: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0">
                <a:tc>
                  <a:txBody>
                    <a:bodyPr/>
                    <a:lstStyle/>
                    <a:p>
                      <a:pPr algn="ctr">
                        <a:lnSpc>
                          <a:spcPct val="100000"/>
                        </a:lnSpc>
                        <a:spcAft>
                          <a:spcPts val="0"/>
                        </a:spcAft>
                      </a:pPr>
                      <a:r>
                        <a:rPr lang="en-US" sz="1500" b="1" dirty="0" smtClean="0"/>
                        <a:t>12</a:t>
                      </a:r>
                      <a:endParaRPr lang="en-US" sz="1500" b="1" dirty="0"/>
                    </a:p>
                  </a:txBody>
                  <a:tcPr marL="97155" marR="97155" marT="47897" marB="47897" anchor="ctr">
                    <a:solidFill>
                      <a:schemeClr val="bg1"/>
                    </a:solidFill>
                  </a:tcPr>
                </a:tc>
                <a:tc gridSpan="2">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n-US" sz="1000" b="1" dirty="0" smtClean="0">
                          <a:solidFill>
                            <a:schemeClr val="tx1"/>
                          </a:solidFill>
                          <a:effectLst/>
                          <a:latin typeface="+mn-lt"/>
                          <a:ea typeface="Calibri"/>
                          <a:cs typeface="Times New Roman"/>
                        </a:rPr>
                        <a:t>I can locate information to support my answer.  DOK-2 Cl RI.2.6</a:t>
                      </a: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137046">
                <a:tc>
                  <a:txBody>
                    <a:bodyPr/>
                    <a:lstStyle/>
                    <a:p>
                      <a:pPr algn="ctr">
                        <a:lnSpc>
                          <a:spcPct val="100000"/>
                        </a:lnSpc>
                        <a:spcAft>
                          <a:spcPts val="0"/>
                        </a:spcAft>
                      </a:pPr>
                      <a:r>
                        <a:rPr lang="en-US" sz="1500" b="1" dirty="0" smtClean="0"/>
                        <a:t>13</a:t>
                      </a:r>
                      <a:endParaRPr lang="en-US" sz="1500" b="1" dirty="0"/>
                    </a:p>
                  </a:txBody>
                  <a:tcPr marL="97155" marR="97155" marT="47897" marB="47897" anchor="ctr">
                    <a:solidFill>
                      <a:schemeClr val="bg1"/>
                    </a:solidFill>
                  </a:tcPr>
                </a:tc>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000" b="1" dirty="0" smtClean="0">
                          <a:solidFill>
                            <a:schemeClr val="tx1"/>
                          </a:solidFill>
                          <a:effectLst/>
                          <a:latin typeface="+mn-lt"/>
                          <a:ea typeface="Times New Roman"/>
                          <a:cs typeface="Times New Roman"/>
                        </a:rPr>
                        <a:t>I can Identify</a:t>
                      </a:r>
                      <a:r>
                        <a:rPr lang="en-US" sz="1000" b="1" baseline="0" dirty="0" smtClean="0">
                          <a:solidFill>
                            <a:schemeClr val="tx1"/>
                          </a:solidFill>
                          <a:effectLst/>
                          <a:latin typeface="+mn-lt"/>
                          <a:ea typeface="Times New Roman"/>
                          <a:cs typeface="Times New Roman"/>
                        </a:rPr>
                        <a:t> </a:t>
                      </a:r>
                      <a:r>
                        <a:rPr lang="en-US" sz="1000" b="1" dirty="0" smtClean="0">
                          <a:solidFill>
                            <a:schemeClr val="tx1"/>
                          </a:solidFill>
                          <a:effectLst/>
                          <a:latin typeface="+mn-lt"/>
                          <a:ea typeface="Times New Roman"/>
                          <a:cs typeface="Times New Roman"/>
                        </a:rPr>
                        <a:t>the most important points in two texts about the same topic.</a:t>
                      </a:r>
                      <a:endParaRPr lang="en-US" sz="1000" b="1" dirty="0" smtClean="0">
                        <a:solidFill>
                          <a:schemeClr val="tx1"/>
                        </a:solidFill>
                        <a:latin typeface="+mn-lt"/>
                        <a:ea typeface="Calibri"/>
                        <a:cs typeface="Times New Roman"/>
                      </a:endParaRPr>
                    </a:p>
                    <a:p>
                      <a:pPr marL="0" marR="0" indent="0" algn="l" defTabSz="966612" rtl="0" eaLnBrk="1" fontAlgn="auto" latinLnBrk="0" hangingPunct="1">
                        <a:lnSpc>
                          <a:spcPct val="100000"/>
                        </a:lnSpc>
                        <a:spcBef>
                          <a:spcPts val="0"/>
                        </a:spcBef>
                        <a:spcAft>
                          <a:spcPts val="0"/>
                        </a:spcAft>
                        <a:buClrTx/>
                        <a:buSzTx/>
                        <a:buFontTx/>
                        <a:buNone/>
                        <a:tabLst/>
                        <a:defRPr/>
                      </a:pPr>
                      <a:r>
                        <a:rPr lang="en-US" sz="1000" b="1" i="1" baseline="0" dirty="0" smtClean="0">
                          <a:solidFill>
                            <a:schemeClr val="tx1"/>
                          </a:solidFill>
                          <a:latin typeface="+mn-lt"/>
                          <a:ea typeface="Times New Roman"/>
                          <a:cs typeface="Times New Roman"/>
                        </a:rPr>
                        <a:t>DOK-2 Ck RI.2.9</a:t>
                      </a:r>
                      <a:endParaRPr lang="en-US" sz="1000" b="1" dirty="0" smtClean="0">
                        <a:solidFill>
                          <a:schemeClr val="tx1"/>
                        </a:solidFill>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129547">
                <a:tc>
                  <a:txBody>
                    <a:bodyPr/>
                    <a:lstStyle/>
                    <a:p>
                      <a:pPr algn="ctr">
                        <a:lnSpc>
                          <a:spcPct val="100000"/>
                        </a:lnSpc>
                        <a:spcAft>
                          <a:spcPts val="0"/>
                        </a:spcAft>
                      </a:pPr>
                      <a:r>
                        <a:rPr lang="en-US" sz="1500" b="1" dirty="0" smtClean="0"/>
                        <a:t>14</a:t>
                      </a:r>
                      <a:endParaRPr lang="en-US" sz="1500" b="1" dirty="0"/>
                    </a:p>
                  </a:txBody>
                  <a:tcPr marL="97155" marR="97155" marT="47897" marB="47897" anchor="ctr">
                    <a:solidFill>
                      <a:schemeClr val="bg1"/>
                    </a:solidFill>
                  </a:tcPr>
                </a:tc>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000" b="1" dirty="0" smtClean="0">
                          <a:solidFill>
                            <a:schemeClr val="tx1"/>
                          </a:solidFill>
                          <a:effectLst/>
                          <a:latin typeface="+mn-lt"/>
                          <a:ea typeface="Times New Roman"/>
                          <a:cs typeface="Times New Roman"/>
                        </a:rPr>
                        <a:t>I can identify lists</a:t>
                      </a:r>
                      <a:r>
                        <a:rPr lang="en-US" sz="1000" b="1" baseline="0" dirty="0" smtClean="0">
                          <a:solidFill>
                            <a:schemeClr val="tx1"/>
                          </a:solidFill>
                          <a:effectLst/>
                          <a:latin typeface="+mn-lt"/>
                          <a:ea typeface="Times New Roman"/>
                          <a:cs typeface="Times New Roman"/>
                        </a:rPr>
                        <a:t> with the most </a:t>
                      </a:r>
                      <a:r>
                        <a:rPr lang="en-US" sz="1000" b="1" dirty="0" smtClean="0">
                          <a:solidFill>
                            <a:schemeClr val="tx1"/>
                          </a:solidFill>
                          <a:effectLst/>
                          <a:latin typeface="+mn-lt"/>
                          <a:ea typeface="Times New Roman"/>
                          <a:cs typeface="Times New Roman"/>
                        </a:rPr>
                        <a:t>important points from two texts on the same topic.</a:t>
                      </a:r>
                      <a:endParaRPr lang="en-US" sz="1000" b="1" dirty="0" smtClean="0">
                        <a:solidFill>
                          <a:schemeClr val="tx1"/>
                        </a:solidFill>
                        <a:latin typeface="+mn-lt"/>
                        <a:ea typeface="Calibri"/>
                        <a:cs typeface="Times New Roman"/>
                      </a:endParaRPr>
                    </a:p>
                    <a:p>
                      <a:pPr marL="0" marR="0" indent="0" algn="l" defTabSz="966612" rtl="0" eaLnBrk="1" fontAlgn="auto" latinLnBrk="0" hangingPunct="1">
                        <a:lnSpc>
                          <a:spcPct val="100000"/>
                        </a:lnSpc>
                        <a:spcBef>
                          <a:spcPts val="0"/>
                        </a:spcBef>
                        <a:spcAft>
                          <a:spcPts val="0"/>
                        </a:spcAft>
                        <a:buClrTx/>
                        <a:buSzTx/>
                        <a:buFontTx/>
                        <a:buNone/>
                        <a:tabLst/>
                        <a:defRPr/>
                      </a:pPr>
                      <a:r>
                        <a:rPr lang="en-US" sz="1000" b="1" i="1" baseline="0" dirty="0" smtClean="0">
                          <a:solidFill>
                            <a:schemeClr val="tx1"/>
                          </a:solidFill>
                          <a:latin typeface="+mn-lt"/>
                          <a:ea typeface="Times New Roman"/>
                          <a:cs typeface="Times New Roman"/>
                        </a:rPr>
                        <a:t>DOK-2 Anp RI.2.9</a:t>
                      </a:r>
                      <a:endParaRPr lang="en-US" sz="1000" b="1" dirty="0" smtClean="0">
                        <a:solidFill>
                          <a:schemeClr val="tx1"/>
                        </a:solidFill>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198248">
                <a:tc>
                  <a:txBody>
                    <a:bodyPr/>
                    <a:lstStyle/>
                    <a:p>
                      <a:pPr algn="ctr">
                        <a:lnSpc>
                          <a:spcPct val="100000"/>
                        </a:lnSpc>
                        <a:spcAft>
                          <a:spcPts val="0"/>
                        </a:spcAft>
                      </a:pPr>
                      <a:r>
                        <a:rPr lang="en-US" sz="1500" b="1" dirty="0" smtClean="0"/>
                        <a:t>15</a:t>
                      </a:r>
                      <a:endParaRPr lang="en-US" sz="1500" b="1" dirty="0"/>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000" b="1" i="0" dirty="0" smtClean="0">
                          <a:solidFill>
                            <a:schemeClr val="tx1"/>
                          </a:solidFill>
                          <a:latin typeface="+mn-lt"/>
                          <a:ea typeface="Calibri"/>
                          <a:cs typeface="Times New Roman"/>
                        </a:rPr>
                        <a:t>I can identify what the author is explaining or describing. DOK-3 Apx RI.2.6</a:t>
                      </a:r>
                    </a:p>
                  </a:txBody>
                  <a:tcPr marL="97155" marR="97155" marT="47897" marB="47897" anchor="ct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500" b="1" i="0" dirty="0" smtClean="0">
                          <a:effectLst>
                            <a:outerShdw blurRad="38100" dist="38100" dir="2700000" algn="tl">
                              <a:srgbClr val="000000">
                                <a:alpha val="43137"/>
                              </a:srgbClr>
                            </a:outerShdw>
                          </a:effectLst>
                          <a:latin typeface="+mn-lt"/>
                          <a:ea typeface="Calibri"/>
                          <a:cs typeface="Times New Roman"/>
                        </a:rPr>
                        <a:t>2</a:t>
                      </a:r>
                    </a:p>
                  </a:txBody>
                  <a:tcPr marL="97155" marR="97155" marT="47897" marB="47897" anchor="ctr">
                    <a:solidFill>
                      <a:schemeClr val="bg1"/>
                    </a:solidFill>
                  </a:tcPr>
                </a:tc>
                <a:tc>
                  <a:txBody>
                    <a:bodyPr/>
                    <a:lstStyle/>
                    <a:p>
                      <a:pPr algn="ctr">
                        <a:lnSpc>
                          <a:spcPct val="100000"/>
                        </a:lnSpc>
                        <a:spcAft>
                          <a:spcPts val="0"/>
                        </a:spcAft>
                      </a:pPr>
                      <a:r>
                        <a:rPr lang="en-US" sz="1500" b="1" i="0" dirty="0" smtClean="0">
                          <a:effectLst>
                            <a:outerShdw blurRad="38100" dist="38100" dir="2700000" algn="tl">
                              <a:srgbClr val="000000">
                                <a:alpha val="43137"/>
                              </a:srgbClr>
                            </a:outerShdw>
                          </a:effectLst>
                        </a:rPr>
                        <a:t>1</a:t>
                      </a:r>
                      <a:endParaRPr lang="en-US" sz="1500" b="1" i="0"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500" b="1" i="0" dirty="0" smtClean="0">
                          <a:effectLst>
                            <a:outerShdw blurRad="38100" dist="38100" dir="2700000" algn="tl">
                              <a:srgbClr val="000000">
                                <a:alpha val="43137"/>
                              </a:srgbClr>
                            </a:outerShdw>
                          </a:effectLst>
                        </a:rPr>
                        <a:t>0</a:t>
                      </a:r>
                      <a:endParaRPr lang="en-US" sz="1500" b="1" i="0" dirty="0">
                        <a:effectLst>
                          <a:outerShdw blurRad="38100" dist="38100" dir="2700000" algn="tl">
                            <a:srgbClr val="000000">
                              <a:alpha val="43137"/>
                            </a:srgbClr>
                          </a:outerShdw>
                        </a:effectLst>
                      </a:endParaRPr>
                    </a:p>
                  </a:txBody>
                  <a:tcPr marL="97155" marR="97155" marT="47897" marB="47897" anchor="ctr">
                    <a:solidFill>
                      <a:schemeClr val="bg1"/>
                    </a:solidFill>
                  </a:tcPr>
                </a:tc>
              </a:tr>
              <a:tr h="252308">
                <a:tc>
                  <a:txBody>
                    <a:bodyPr/>
                    <a:lstStyle/>
                    <a:p>
                      <a:pPr algn="ctr">
                        <a:lnSpc>
                          <a:spcPct val="100000"/>
                        </a:lnSpc>
                        <a:spcAft>
                          <a:spcPts val="0"/>
                        </a:spcAft>
                      </a:pPr>
                      <a:r>
                        <a:rPr lang="en-US" sz="1500" b="1" dirty="0" smtClean="0"/>
                        <a:t>16</a:t>
                      </a:r>
                      <a:endParaRPr lang="en-US" sz="1500" b="1" dirty="0"/>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000" b="1" dirty="0" smtClean="0">
                          <a:solidFill>
                            <a:schemeClr val="tx1"/>
                          </a:solidFill>
                          <a:effectLst/>
                          <a:latin typeface="+mn-lt"/>
                          <a:ea typeface="Times New Roman"/>
                          <a:cs typeface="Times New Roman"/>
                        </a:rPr>
                        <a:t>I can select</a:t>
                      </a:r>
                      <a:r>
                        <a:rPr lang="en-US" sz="1000" b="1" baseline="0" dirty="0" smtClean="0">
                          <a:solidFill>
                            <a:schemeClr val="tx1"/>
                          </a:solidFill>
                          <a:effectLst/>
                          <a:latin typeface="+mn-lt"/>
                          <a:ea typeface="Times New Roman"/>
                          <a:cs typeface="Times New Roman"/>
                        </a:rPr>
                        <a:t> the correct information </a:t>
                      </a:r>
                      <a:r>
                        <a:rPr lang="en-US" sz="1000" b="1" dirty="0" smtClean="0">
                          <a:solidFill>
                            <a:schemeClr val="tx1"/>
                          </a:solidFill>
                          <a:effectLst/>
                          <a:latin typeface="+mn-lt"/>
                          <a:ea typeface="Times New Roman"/>
                          <a:cs typeface="Times New Roman"/>
                        </a:rPr>
                        <a:t>needed to complete a Venn Diagram of important points in two texts on the same topic. </a:t>
                      </a:r>
                      <a:r>
                        <a:rPr lang="en-US" sz="1000" b="1" baseline="0" dirty="0" smtClean="0">
                          <a:solidFill>
                            <a:schemeClr val="tx1"/>
                          </a:solidFill>
                          <a:effectLst/>
                          <a:latin typeface="+mn-lt"/>
                          <a:ea typeface="Times New Roman"/>
                          <a:cs typeface="Times New Roman"/>
                        </a:rPr>
                        <a:t> </a:t>
                      </a:r>
                      <a:r>
                        <a:rPr lang="en-US" sz="1000" b="1" i="0" dirty="0" smtClean="0">
                          <a:solidFill>
                            <a:schemeClr val="tx1"/>
                          </a:solidFill>
                          <a:latin typeface="+mn-lt"/>
                          <a:ea typeface="+mn-ea"/>
                          <a:cs typeface="+mn-cs"/>
                        </a:rPr>
                        <a:t>DOK-3</a:t>
                      </a:r>
                      <a:r>
                        <a:rPr lang="en-US" sz="1000" b="1" i="0" baseline="0" dirty="0" smtClean="0">
                          <a:solidFill>
                            <a:schemeClr val="tx1"/>
                          </a:solidFill>
                          <a:latin typeface="+mn-lt"/>
                          <a:ea typeface="+mn-ea"/>
                          <a:cs typeface="+mn-cs"/>
                        </a:rPr>
                        <a:t>  Any </a:t>
                      </a:r>
                      <a:r>
                        <a:rPr lang="en-US" sz="1000" b="1" i="0" dirty="0" smtClean="0">
                          <a:solidFill>
                            <a:schemeClr val="tx1"/>
                          </a:solidFill>
                          <a:latin typeface="+mn-lt"/>
                          <a:ea typeface="+mn-ea"/>
                          <a:cs typeface="+mn-cs"/>
                        </a:rPr>
                        <a:t> RI.2.9</a:t>
                      </a:r>
                      <a:endParaRPr lang="en-US" sz="1000" b="1" i="0" dirty="0" smtClean="0">
                        <a:solidFill>
                          <a:schemeClr val="tx1"/>
                        </a:solidFill>
                        <a:latin typeface="+mn-lt"/>
                        <a:ea typeface="Calibri"/>
                        <a:cs typeface="Times New Roman"/>
                      </a:endParaRPr>
                    </a:p>
                  </a:txBody>
                  <a:tcPr marL="97155" marR="97155" marT="47897" marB="47897" anchor="ctr">
                    <a:solidFill>
                      <a:schemeClr val="bg1"/>
                    </a:solidFill>
                  </a:tcPr>
                </a:tc>
                <a:tc>
                  <a:txBody>
                    <a:bodyPr/>
                    <a:lstStyle/>
                    <a:p>
                      <a:pPr algn="ctr"/>
                      <a:r>
                        <a:rPr lang="en-US" sz="1500" b="1" i="0" dirty="0" smtClean="0">
                          <a:effectLst>
                            <a:outerShdw blurRad="38100" dist="38100" dir="2700000" algn="tl">
                              <a:srgbClr val="000000">
                                <a:alpha val="43137"/>
                              </a:srgbClr>
                            </a:outerShdw>
                          </a:effectLst>
                        </a:rPr>
                        <a:t>2</a:t>
                      </a:r>
                      <a:endParaRPr lang="en-US" sz="1500" b="1" i="0"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500" b="1" i="0" dirty="0" smtClean="0">
                          <a:effectLst>
                            <a:outerShdw blurRad="38100" dist="38100" dir="2700000" algn="tl">
                              <a:srgbClr val="000000">
                                <a:alpha val="43137"/>
                              </a:srgbClr>
                            </a:outerShdw>
                          </a:effectLst>
                        </a:rPr>
                        <a:t>1</a:t>
                      </a:r>
                      <a:endParaRPr lang="en-US" sz="1500" b="1" i="0"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500" b="1" i="0" dirty="0" smtClean="0">
                          <a:effectLst>
                            <a:outerShdw blurRad="38100" dist="38100" dir="2700000" algn="tl">
                              <a:srgbClr val="000000">
                                <a:alpha val="43137"/>
                              </a:srgbClr>
                            </a:outerShdw>
                          </a:effectLst>
                        </a:rPr>
                        <a:t>0</a:t>
                      </a:r>
                      <a:endParaRPr lang="en-US" sz="1500" b="1" i="0" dirty="0">
                        <a:effectLst>
                          <a:outerShdw blurRad="38100" dist="38100" dir="2700000" algn="tl">
                            <a:srgbClr val="000000">
                              <a:alpha val="43137"/>
                            </a:srgbClr>
                          </a:outerShdw>
                        </a:effectLst>
                      </a:endParaRPr>
                    </a:p>
                  </a:txBody>
                  <a:tcPr marL="97155" marR="97155" marT="47897" marB="47897" anchor="ctr">
                    <a:solidFill>
                      <a:schemeClr val="bg1"/>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995249445"/>
              </p:ext>
            </p:extLst>
          </p:nvPr>
        </p:nvGraphicFramePr>
        <p:xfrm>
          <a:off x="533401" y="658240"/>
          <a:ext cx="6400801" cy="3224346"/>
        </p:xfrm>
        <a:graphic>
          <a:graphicData uri="http://schemas.openxmlformats.org/drawingml/2006/table">
            <a:tbl>
              <a:tblPr firstRow="1" bandRow="1">
                <a:tableStyleId>{5940675A-B579-460E-94D1-54222C63F5DA}</a:tableStyleId>
              </a:tblPr>
              <a:tblGrid>
                <a:gridCol w="761999"/>
                <a:gridCol w="3429000"/>
                <a:gridCol w="609600"/>
                <a:gridCol w="685802"/>
                <a:gridCol w="457200"/>
                <a:gridCol w="457200"/>
              </a:tblGrid>
              <a:tr h="319314">
                <a:tc gridSpan="6">
                  <a:txBody>
                    <a:bodyPr/>
                    <a:lstStyle/>
                    <a:p>
                      <a:pPr algn="ctr">
                        <a:lnSpc>
                          <a:spcPct val="100000"/>
                        </a:lnSpc>
                        <a:spcAft>
                          <a:spcPts val="0"/>
                        </a:spcAft>
                      </a:pPr>
                      <a:r>
                        <a:rPr lang="en-US" sz="1500" b="1" dirty="0" smtClean="0"/>
                        <a:t>Literary Text</a:t>
                      </a:r>
                      <a:endParaRPr lang="en-US" sz="1500" b="1" dirty="0"/>
                    </a:p>
                  </a:txBody>
                  <a:tcPr marL="97155" marR="97155" marT="47897" marB="47897" anchor="ctr">
                    <a:solidFill>
                      <a:schemeClr val="accent3">
                        <a:lumMod val="20000"/>
                        <a:lumOff val="80000"/>
                      </a:schemeClr>
                    </a:solidFill>
                  </a:tcPr>
                </a:tc>
                <a:tc hMerge="1">
                  <a:txBody>
                    <a:bodyPr/>
                    <a:lstStyle/>
                    <a:p>
                      <a:pPr marL="0" marR="0" lvl="0" indent="0" algn="l" defTabSz="966612" rtl="0" eaLnBrk="1" fontAlgn="auto" latinLnBrk="0" hangingPunct="1">
                        <a:lnSpc>
                          <a:spcPct val="115000"/>
                        </a:lnSpc>
                        <a:spcBef>
                          <a:spcPts val="0"/>
                        </a:spcBef>
                        <a:spcAft>
                          <a:spcPts val="1200"/>
                        </a:spcAft>
                        <a:buClrTx/>
                        <a:buSzTx/>
                        <a:buFontTx/>
                        <a:buNone/>
                        <a:tabLst/>
                        <a:defRPr/>
                      </a:pPr>
                      <a:endParaRPr kumimoji="0" lang="en-US" sz="1100" b="1" i="0" u="none" strike="noStrike" kern="1200" cap="none" spc="0" normalizeH="0" baseline="0" noProof="0" dirty="0" smtClean="0">
                        <a:ln>
                          <a:noFill/>
                        </a:ln>
                        <a:solidFill>
                          <a:prstClr val="black"/>
                        </a:solidFill>
                        <a:effectLst/>
                        <a:uLnTx/>
                        <a:uFillTx/>
                        <a:latin typeface="+mn-lt"/>
                        <a:ea typeface="Calibri"/>
                        <a:cs typeface="Times New Roman"/>
                      </a:endParaRPr>
                    </a:p>
                  </a:txBody>
                  <a:tcPr anchor="c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sz="1000"/>
                    </a:p>
                  </a:txBody>
                  <a:tcPr>
                    <a:solidFill>
                      <a:schemeClr val="bg1"/>
                    </a:solidFill>
                  </a:tcPr>
                </a:tc>
                <a:tc hMerge="1">
                  <a:txBody>
                    <a:bodyPr/>
                    <a:lstStyle/>
                    <a:p>
                      <a:endParaRPr lang="en-US"/>
                    </a:p>
                  </a:txBody>
                  <a:tcPr/>
                </a:tc>
              </a:tr>
              <a:tr h="209006">
                <a:tc>
                  <a:txBody>
                    <a:bodyPr/>
                    <a:lstStyle/>
                    <a:p>
                      <a:pPr algn="ctr">
                        <a:lnSpc>
                          <a:spcPct val="100000"/>
                        </a:lnSpc>
                        <a:spcAft>
                          <a:spcPts val="0"/>
                        </a:spcAft>
                      </a:pPr>
                      <a:r>
                        <a:rPr lang="en-US" sz="1500" b="1" dirty="0" smtClean="0"/>
                        <a:t>1</a:t>
                      </a:r>
                      <a:endParaRPr lang="en-US" sz="1500" b="1" dirty="0"/>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n-US" sz="1000" b="1" dirty="0" smtClean="0">
                          <a:latin typeface="+mn-lt"/>
                          <a:ea typeface="Calibri"/>
                          <a:cs typeface="Times New Roman"/>
                        </a:rPr>
                        <a:t>I can find information in the text to describe a character. DOK-2 CL </a:t>
                      </a:r>
                      <a:r>
                        <a:rPr lang="en-US" sz="1000" b="1" i="1" dirty="0" smtClean="0">
                          <a:latin typeface="+mn-lt"/>
                          <a:ea typeface="Calibri"/>
                          <a:cs typeface="Times New Roman"/>
                        </a:rPr>
                        <a:t>RL.2.3</a:t>
                      </a:r>
                      <a:endParaRPr lang="en-US" sz="1000" b="1" dirty="0" smtClean="0">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smtClean="0"/>
                    </a:p>
                  </a:txBody>
                  <a:tcPr marL="97155" marR="97155" marT="47897" marB="47897">
                    <a:solidFill>
                      <a:schemeClr val="bg1"/>
                    </a:solidFill>
                  </a:tcPr>
                </a:tc>
                <a:tc hMerge="1">
                  <a:txBody>
                    <a:bodyPr/>
                    <a:lstStyle/>
                    <a:p>
                      <a:endParaRPr lang="en-US"/>
                    </a:p>
                  </a:txBody>
                  <a:tcPr/>
                </a:tc>
              </a:tr>
              <a:tr h="189412">
                <a:tc>
                  <a:txBody>
                    <a:bodyPr/>
                    <a:lstStyle/>
                    <a:p>
                      <a:pPr algn="ctr">
                        <a:lnSpc>
                          <a:spcPct val="100000"/>
                        </a:lnSpc>
                        <a:spcAft>
                          <a:spcPts val="0"/>
                        </a:spcAft>
                      </a:pPr>
                      <a:r>
                        <a:rPr lang="en-US" sz="1500" b="1" dirty="0" smtClean="0"/>
                        <a:t>2</a:t>
                      </a:r>
                      <a:endParaRPr lang="en-US" sz="1500" b="1"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000" b="1" dirty="0" smtClean="0">
                          <a:solidFill>
                            <a:schemeClr val="tx1"/>
                          </a:solidFill>
                          <a:effectLst/>
                          <a:latin typeface="+mn-lt"/>
                          <a:ea typeface="Calibri"/>
                          <a:cs typeface="Times New Roman"/>
                        </a:rPr>
                        <a:t>I can guess how a character will probably act. DOK-3 Cv RL.2.3</a:t>
                      </a:r>
                    </a:p>
                  </a:txBody>
                  <a:tcPr marL="97155" marR="97155" marT="47897" marB="47897" anchor="ctr">
                    <a:solidFill>
                      <a:schemeClr val="bg1"/>
                    </a:solidFill>
                  </a:tcPr>
                </a:tc>
                <a:tc hMerge="1">
                  <a:txBody>
                    <a:bodyPr/>
                    <a:lstStyle/>
                    <a:p>
                      <a:endParaRPr lang="en-US"/>
                    </a:p>
                  </a:txBody>
                  <a:tcPr/>
                </a:tc>
                <a:tc hMerge="1">
                  <a:txBody>
                    <a:bodyPr/>
                    <a:lstStyle/>
                    <a:p>
                      <a:endParaRPr lang="en-US" dirty="0"/>
                    </a:p>
                  </a:txBody>
                  <a:tcPr/>
                </a:tc>
                <a:tc gridSpan="2">
                  <a:txBody>
                    <a:bodyPr/>
                    <a:lstStyle/>
                    <a:p>
                      <a:pPr>
                        <a:lnSpc>
                          <a:spcPct val="100000"/>
                        </a:lnSpc>
                        <a:spcAft>
                          <a:spcPts val="0"/>
                        </a:spcAft>
                      </a:pPr>
                      <a:endParaRPr lang="en-US" sz="1000" dirty="0" smtClean="0"/>
                    </a:p>
                  </a:txBody>
                  <a:tcPr marL="97155" marR="97155" marT="47897" marB="47897">
                    <a:solidFill>
                      <a:schemeClr val="bg1"/>
                    </a:solidFill>
                  </a:tcPr>
                </a:tc>
                <a:tc hMerge="1">
                  <a:txBody>
                    <a:bodyPr/>
                    <a:lstStyle/>
                    <a:p>
                      <a:endParaRPr lang="en-US"/>
                    </a:p>
                  </a:txBody>
                  <a:tcPr/>
                </a:tc>
              </a:tr>
              <a:tr h="169818">
                <a:tc>
                  <a:txBody>
                    <a:bodyPr/>
                    <a:lstStyle/>
                    <a:p>
                      <a:pPr algn="ctr">
                        <a:lnSpc>
                          <a:spcPct val="100000"/>
                        </a:lnSpc>
                        <a:spcAft>
                          <a:spcPts val="0"/>
                        </a:spcAft>
                      </a:pPr>
                      <a:r>
                        <a:rPr lang="en-US" sz="1500" b="1" dirty="0" smtClean="0"/>
                        <a:t>3</a:t>
                      </a:r>
                      <a:endParaRPr lang="en-US" sz="1500" b="1" dirty="0"/>
                    </a:p>
                  </a:txBody>
                  <a:tcPr marL="97155" marR="97155" marT="47897" marB="47897" anchor="ctr">
                    <a:solidFill>
                      <a:schemeClr val="bg1"/>
                    </a:solidFill>
                  </a:tcPr>
                </a:tc>
                <a:tc gridSpan="3">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mn-lt"/>
                          <a:ea typeface="Times New Roman"/>
                          <a:cs typeface="Times New Roman"/>
                        </a:rPr>
                        <a:t>I can infer  what a character thinks or feels from the text. Dok-2  Cj </a:t>
                      </a:r>
                      <a:r>
                        <a:rPr kumimoji="0" lang="en-US" sz="1000" b="0" i="1" u="none" strike="noStrike" kern="1200" cap="none" spc="0" normalizeH="0" baseline="0" noProof="0" dirty="0" smtClean="0">
                          <a:ln>
                            <a:noFill/>
                          </a:ln>
                          <a:solidFill>
                            <a:prstClr val="black"/>
                          </a:solidFill>
                          <a:effectLst/>
                          <a:uLnTx/>
                          <a:uFillTx/>
                          <a:latin typeface="+mn-lt"/>
                          <a:ea typeface="Times New Roman"/>
                          <a:cs typeface="Times New Roman"/>
                        </a:rPr>
                        <a:t>RL.2.6</a:t>
                      </a:r>
                      <a:endParaRPr kumimoji="0" lang="en-US" sz="1200" b="0" i="1" u="none" strike="noStrike" kern="1200" cap="none" spc="0" normalizeH="0" baseline="0" noProof="0" dirty="0" smtClean="0">
                        <a:ln>
                          <a:noFill/>
                        </a:ln>
                        <a:solidFill>
                          <a:prstClr val="black"/>
                        </a:solidFill>
                        <a:effectLst/>
                        <a:uLnTx/>
                        <a:uFillTx/>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a:p>
                  </a:txBody>
                  <a:tcPr marL="97155" marR="97155" marT="47897" marB="47897">
                    <a:solidFill>
                      <a:schemeClr val="bg1"/>
                    </a:solidFill>
                  </a:tcPr>
                </a:tc>
                <a:tc hMerge="1">
                  <a:txBody>
                    <a:bodyPr/>
                    <a:lstStyle/>
                    <a:p>
                      <a:endParaRPr lang="en-US"/>
                    </a:p>
                  </a:txBody>
                  <a:tcPr/>
                </a:tc>
              </a:tr>
              <a:tr h="226424">
                <a:tc>
                  <a:txBody>
                    <a:bodyPr/>
                    <a:lstStyle/>
                    <a:p>
                      <a:pPr algn="ctr">
                        <a:lnSpc>
                          <a:spcPct val="100000"/>
                        </a:lnSpc>
                        <a:spcAft>
                          <a:spcPts val="0"/>
                        </a:spcAft>
                      </a:pPr>
                      <a:r>
                        <a:rPr lang="en-US" sz="1500" b="1" dirty="0" smtClean="0"/>
                        <a:t>4</a:t>
                      </a:r>
                      <a:endParaRPr lang="en-US" sz="1500" b="1"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000" b="1" dirty="0" smtClean="0">
                          <a:solidFill>
                            <a:schemeClr val="tx1"/>
                          </a:solidFill>
                          <a:effectLst/>
                          <a:latin typeface="+mn-lt"/>
                          <a:ea typeface="Calibri"/>
                          <a:cs typeface="Times New Roman"/>
                        </a:rPr>
                        <a:t>I can tell the differences in points of view of characters. Dok-2  Anp RL.2.6</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smtClean="0"/>
                    </a:p>
                  </a:txBody>
                  <a:tcPr marL="97155" marR="97155" marT="47897" marB="47897">
                    <a:solidFill>
                      <a:schemeClr val="bg1"/>
                    </a:solidFill>
                  </a:tcPr>
                </a:tc>
                <a:tc hMerge="1">
                  <a:txBody>
                    <a:bodyPr/>
                    <a:lstStyle/>
                    <a:p>
                      <a:endParaRPr lang="en-US"/>
                    </a:p>
                  </a:txBody>
                  <a:tcPr/>
                </a:tc>
              </a:tr>
              <a:tr h="206830">
                <a:tc>
                  <a:txBody>
                    <a:bodyPr/>
                    <a:lstStyle/>
                    <a:p>
                      <a:pPr algn="ctr">
                        <a:lnSpc>
                          <a:spcPct val="100000"/>
                        </a:lnSpc>
                        <a:spcAft>
                          <a:spcPts val="0"/>
                        </a:spcAft>
                      </a:pPr>
                      <a:r>
                        <a:rPr lang="en-US" sz="1500" b="1" dirty="0" smtClean="0"/>
                        <a:t>5</a:t>
                      </a:r>
                      <a:endParaRPr lang="en-US" sz="1500" b="1"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000" b="1" dirty="0" smtClean="0">
                          <a:solidFill>
                            <a:schemeClr val="tx1"/>
                          </a:solidFill>
                          <a:effectLst/>
                          <a:latin typeface="+mn-lt"/>
                          <a:ea typeface="Times New Roman"/>
                          <a:cs typeface="Times New Roman"/>
                        </a:rPr>
                        <a:t>I can find and explain which details are the same and different in two versions of the same story</a:t>
                      </a:r>
                      <a:r>
                        <a:rPr lang="en-US" sz="1000" b="0" i="1" baseline="0" dirty="0" smtClean="0">
                          <a:solidFill>
                            <a:schemeClr val="tx1"/>
                          </a:solidFill>
                          <a:effectLst/>
                          <a:latin typeface="+mn-lt"/>
                          <a:ea typeface="Times New Roman"/>
                          <a:cs typeface="Times New Roman"/>
                        </a:rPr>
                        <a:t>. DOK-2  Ck L.2.9</a:t>
                      </a:r>
                      <a:endParaRPr lang="en-US" sz="1000" b="0" i="1" dirty="0" smtClean="0">
                        <a:solidFill>
                          <a:schemeClr val="tx1"/>
                        </a:solidFill>
                        <a:effectLst/>
                        <a:latin typeface="+mn-lt"/>
                        <a:ea typeface="Times New Roman"/>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a:p>
                  </a:txBody>
                  <a:tcPr marL="97155" marR="97155" marT="47897" marB="47897">
                    <a:solidFill>
                      <a:schemeClr val="bg1"/>
                    </a:solidFill>
                  </a:tcPr>
                </a:tc>
                <a:tc hMerge="1">
                  <a:txBody>
                    <a:bodyPr/>
                    <a:lstStyle/>
                    <a:p>
                      <a:endParaRPr lang="en-US"/>
                    </a:p>
                  </a:txBody>
                  <a:tcPr/>
                </a:tc>
              </a:tr>
              <a:tr h="263436">
                <a:tc>
                  <a:txBody>
                    <a:bodyPr/>
                    <a:lstStyle/>
                    <a:p>
                      <a:pPr algn="ctr">
                        <a:lnSpc>
                          <a:spcPct val="100000"/>
                        </a:lnSpc>
                        <a:spcAft>
                          <a:spcPts val="0"/>
                        </a:spcAft>
                      </a:pPr>
                      <a:r>
                        <a:rPr lang="en-US" sz="1500" b="1" dirty="0" smtClean="0"/>
                        <a:t>6</a:t>
                      </a:r>
                      <a:endParaRPr lang="en-US" sz="1500" b="1"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000" b="1" dirty="0" smtClean="0">
                          <a:solidFill>
                            <a:schemeClr val="tx1"/>
                          </a:solidFill>
                          <a:effectLst/>
                          <a:latin typeface="+mn-lt"/>
                          <a:ea typeface="Times New Roman"/>
                          <a:cs typeface="Times New Roman"/>
                        </a:rPr>
                        <a:t>I can compare and contrast literary elements in two or more versions of the same story.</a:t>
                      </a:r>
                      <a:r>
                        <a:rPr lang="en-US" sz="1000" b="0" baseline="0" dirty="0" smtClean="0">
                          <a:solidFill>
                            <a:schemeClr val="tx1"/>
                          </a:solidFill>
                          <a:effectLst/>
                          <a:latin typeface="+mn-lt"/>
                          <a:ea typeface="Times New Roman"/>
                          <a:cs typeface="Times New Roman"/>
                        </a:rPr>
                        <a:t> DOK-2  ANp </a:t>
                      </a:r>
                      <a:r>
                        <a:rPr lang="en-US" sz="1000" b="0" i="1" baseline="0" dirty="0" smtClean="0">
                          <a:solidFill>
                            <a:schemeClr val="tx1"/>
                          </a:solidFill>
                          <a:effectLst/>
                          <a:latin typeface="+mn-lt"/>
                          <a:ea typeface="Calibri"/>
                          <a:cs typeface="Calibri"/>
                        </a:rPr>
                        <a:t>RL.2.9</a:t>
                      </a:r>
                      <a:endParaRPr lang="en-US" sz="1000" b="0" i="1" dirty="0" smtClean="0">
                        <a:solidFill>
                          <a:schemeClr val="tx1"/>
                        </a:solidFill>
                        <a:effectLst/>
                        <a:latin typeface="+mn-lt"/>
                        <a:ea typeface="Calibri"/>
                        <a:cs typeface="Calibri"/>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smtClean="0"/>
                    </a:p>
                    <a:p>
                      <a:pPr>
                        <a:lnSpc>
                          <a:spcPct val="100000"/>
                        </a:lnSpc>
                        <a:spcAft>
                          <a:spcPts val="0"/>
                        </a:spcAft>
                      </a:pPr>
                      <a:endParaRPr lang="en-US" sz="1000" dirty="0"/>
                    </a:p>
                  </a:txBody>
                  <a:tcPr marL="97155" marR="97155" marT="47897" marB="47897">
                    <a:solidFill>
                      <a:schemeClr val="bg1"/>
                    </a:solidFill>
                  </a:tcPr>
                </a:tc>
                <a:tc hMerge="1">
                  <a:txBody>
                    <a:bodyPr/>
                    <a:lstStyle/>
                    <a:p>
                      <a:endParaRPr lang="en-US"/>
                    </a:p>
                  </a:txBody>
                  <a:tcPr/>
                </a:tc>
              </a:tr>
              <a:tr h="167642">
                <a:tc>
                  <a:txBody>
                    <a:bodyPr/>
                    <a:lstStyle/>
                    <a:p>
                      <a:pPr algn="ctr">
                        <a:lnSpc>
                          <a:spcPct val="100000"/>
                        </a:lnSpc>
                        <a:spcAft>
                          <a:spcPts val="0"/>
                        </a:spcAft>
                      </a:pPr>
                      <a:r>
                        <a:rPr lang="en-US" sz="1500" b="1" dirty="0" smtClean="0"/>
                        <a:t>7</a:t>
                      </a:r>
                      <a:endParaRPr lang="en-US" sz="1500" b="1" dirty="0"/>
                    </a:p>
                  </a:txBody>
                  <a:tcPr marL="97155" marR="97155" marT="47897" marB="47897" anchor="ctr">
                    <a:solidFill>
                      <a:schemeClr val="bg1"/>
                    </a:solidFill>
                  </a:tcPr>
                </a:tc>
                <a:tc gridSpan="2">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mn-lt"/>
                          <a:ea typeface="Calibri"/>
                          <a:cs typeface="Times New Roman"/>
                        </a:rPr>
                        <a:t>I can recognize characters’ points of view from their dialogue. </a:t>
                      </a:r>
                      <a:r>
                        <a:rPr kumimoji="0" lang="en-US" sz="1000" b="0" i="1" u="none" strike="noStrike" kern="1200" cap="none" spc="0" normalizeH="0" baseline="0" noProof="0" dirty="0" smtClean="0">
                          <a:ln>
                            <a:noFill/>
                          </a:ln>
                          <a:solidFill>
                            <a:prstClr val="black"/>
                          </a:solidFill>
                          <a:effectLst/>
                          <a:uLnTx/>
                          <a:uFillTx/>
                          <a:latin typeface="+mn-lt"/>
                          <a:ea typeface="Calibri"/>
                          <a:cs typeface="Times New Roman"/>
                        </a:rPr>
                        <a:t>DOK-3 Apx RL.2.6</a:t>
                      </a:r>
                    </a:p>
                  </a:txBody>
                  <a:tcPr marL="97155" marR="97155" marT="47897" marB="47897" anchor="ctr">
                    <a:solidFill>
                      <a:schemeClr val="bg1"/>
                    </a:solidFill>
                  </a:tcPr>
                </a:tc>
                <a:tc hMerge="1">
                  <a:txBody>
                    <a:bodyPr/>
                    <a:lstStyle/>
                    <a:p>
                      <a:endParaRPr lang="en-US"/>
                    </a:p>
                  </a:txBody>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500" b="1" i="0" dirty="0" smtClean="0">
                          <a:effectLst>
                            <a:outerShdw blurRad="38100" dist="38100" dir="2700000" algn="tl">
                              <a:srgbClr val="000000">
                                <a:alpha val="43137"/>
                              </a:srgbClr>
                            </a:outerShdw>
                          </a:effectLst>
                          <a:latin typeface="+mn-lt"/>
                          <a:ea typeface="Calibri"/>
                          <a:cs typeface="Times New Roman"/>
                        </a:rPr>
                        <a:t>2</a:t>
                      </a:r>
                    </a:p>
                  </a:txBody>
                  <a:tcPr marL="97155" marR="97155" marT="47897" marB="47897" anchor="ctr">
                    <a:solidFill>
                      <a:schemeClr val="bg1"/>
                    </a:solidFill>
                  </a:tcPr>
                </a:tc>
                <a:tc>
                  <a:txBody>
                    <a:bodyPr/>
                    <a:lstStyle/>
                    <a:p>
                      <a:pPr algn="ctr">
                        <a:lnSpc>
                          <a:spcPct val="100000"/>
                        </a:lnSpc>
                        <a:spcAft>
                          <a:spcPts val="0"/>
                        </a:spcAft>
                      </a:pPr>
                      <a:r>
                        <a:rPr lang="en-US" sz="1500" b="1" i="0" dirty="0" smtClean="0">
                          <a:effectLst>
                            <a:outerShdw blurRad="38100" dist="38100" dir="2700000" algn="tl">
                              <a:srgbClr val="000000">
                                <a:alpha val="43137"/>
                              </a:srgbClr>
                            </a:outerShdw>
                          </a:effectLst>
                        </a:rPr>
                        <a:t>1</a:t>
                      </a:r>
                      <a:endParaRPr lang="en-US" sz="1500" b="1" i="0"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500" b="1" i="0" dirty="0" smtClean="0">
                          <a:effectLst>
                            <a:outerShdw blurRad="38100" dist="38100" dir="2700000" algn="tl">
                              <a:srgbClr val="000000">
                                <a:alpha val="43137"/>
                              </a:srgbClr>
                            </a:outerShdw>
                          </a:effectLst>
                        </a:rPr>
                        <a:t>0</a:t>
                      </a:r>
                      <a:endParaRPr lang="en-US" sz="1500" b="1" i="0" dirty="0">
                        <a:effectLst>
                          <a:outerShdw blurRad="38100" dist="38100" dir="2700000" algn="tl">
                            <a:srgbClr val="000000">
                              <a:alpha val="43137"/>
                            </a:srgbClr>
                          </a:outerShdw>
                        </a:effectLst>
                      </a:endParaRPr>
                    </a:p>
                  </a:txBody>
                  <a:tcPr marL="97155" marR="97155" marT="47897" marB="47897" anchor="ctr">
                    <a:solidFill>
                      <a:schemeClr val="bg1"/>
                    </a:solidFill>
                  </a:tcPr>
                </a:tc>
              </a:tr>
              <a:tr h="388499">
                <a:tc>
                  <a:txBody>
                    <a:bodyPr/>
                    <a:lstStyle/>
                    <a:p>
                      <a:pPr algn="ctr">
                        <a:lnSpc>
                          <a:spcPct val="100000"/>
                        </a:lnSpc>
                        <a:spcAft>
                          <a:spcPts val="0"/>
                        </a:spcAft>
                      </a:pPr>
                      <a:r>
                        <a:rPr lang="en-US" sz="1500" b="1" dirty="0" smtClean="0"/>
                        <a:t>8</a:t>
                      </a:r>
                      <a:endParaRPr lang="en-US" sz="1500" b="1" dirty="0"/>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000" b="1" dirty="0" smtClean="0">
                          <a:solidFill>
                            <a:schemeClr val="tx1"/>
                          </a:solidFill>
                          <a:effectLst/>
                          <a:latin typeface="+mn-lt"/>
                          <a:ea typeface="Calibri"/>
                          <a:cs typeface="Helvetica"/>
                        </a:rPr>
                        <a:t>I can compare and contrast specific events in two versions</a:t>
                      </a:r>
                      <a:r>
                        <a:rPr lang="en-US" sz="1000" b="1" baseline="0" dirty="0" smtClean="0">
                          <a:solidFill>
                            <a:schemeClr val="tx1"/>
                          </a:solidFill>
                          <a:effectLst/>
                          <a:latin typeface="+mn-lt"/>
                          <a:ea typeface="Calibri"/>
                          <a:cs typeface="Helvetica"/>
                        </a:rPr>
                        <a:t> </a:t>
                      </a:r>
                      <a:r>
                        <a:rPr lang="en-US" sz="1000" b="1" dirty="0" smtClean="0">
                          <a:solidFill>
                            <a:schemeClr val="tx1"/>
                          </a:solidFill>
                          <a:effectLst/>
                          <a:latin typeface="+mn-lt"/>
                          <a:ea typeface="Calibri"/>
                          <a:cs typeface="Helvetica"/>
                        </a:rPr>
                        <a:t>of the same story. DOK-4 SYU</a:t>
                      </a:r>
                      <a:r>
                        <a:rPr lang="en-US" sz="1000" b="1" baseline="0" dirty="0" smtClean="0">
                          <a:solidFill>
                            <a:schemeClr val="tx1"/>
                          </a:solidFill>
                          <a:effectLst/>
                          <a:latin typeface="+mn-lt"/>
                          <a:ea typeface="Calibri"/>
                          <a:cs typeface="Helvetica"/>
                        </a:rPr>
                        <a:t> </a:t>
                      </a:r>
                      <a:r>
                        <a:rPr lang="en-US" sz="1000" b="1" dirty="0" smtClean="0">
                          <a:solidFill>
                            <a:schemeClr val="tx1"/>
                          </a:solidFill>
                          <a:effectLst/>
                          <a:latin typeface="+mn-lt"/>
                          <a:ea typeface="Calibri"/>
                          <a:cs typeface="Helvetica"/>
                        </a:rPr>
                        <a:t> </a:t>
                      </a:r>
                      <a:r>
                        <a:rPr lang="en-US" sz="1000" b="0" i="1" baseline="0" dirty="0" smtClean="0">
                          <a:solidFill>
                            <a:schemeClr val="tx1"/>
                          </a:solidFill>
                          <a:effectLst/>
                          <a:latin typeface="+mn-lt"/>
                          <a:ea typeface="Calibri"/>
                          <a:cs typeface="Times New Roman"/>
                        </a:rPr>
                        <a:t>RL.2.9</a:t>
                      </a:r>
                      <a:endParaRPr lang="en-US" sz="1000" b="0" i="1" dirty="0" smtClean="0">
                        <a:solidFill>
                          <a:schemeClr val="tx1"/>
                        </a:solidFill>
                        <a:effectLst/>
                        <a:latin typeface="+mn-lt"/>
                        <a:ea typeface="Calibri"/>
                        <a:cs typeface="Times New Roman"/>
                      </a:endParaRPr>
                    </a:p>
                  </a:txBody>
                  <a:tcPr marL="97155" marR="97155" marT="47897" marB="47897" anchor="ct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500" b="1" i="0" dirty="0" smtClean="0">
                          <a:solidFill>
                            <a:schemeClr val="tx1"/>
                          </a:solidFill>
                          <a:effectLst>
                            <a:outerShdw blurRad="38100" dist="38100" dir="2700000" algn="tl">
                              <a:srgbClr val="000000">
                                <a:alpha val="43137"/>
                              </a:srgbClr>
                            </a:outerShdw>
                          </a:effectLst>
                          <a:latin typeface="+mn-lt"/>
                          <a:ea typeface="Calibri"/>
                          <a:cs typeface="Times New Roman"/>
                        </a:rPr>
                        <a:t>3</a:t>
                      </a:r>
                    </a:p>
                  </a:txBody>
                  <a:tcPr marL="97155" marR="97155" marT="47897" marB="47897" anchor="ct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500" b="1" i="0" dirty="0" smtClean="0">
                          <a:effectLst>
                            <a:outerShdw blurRad="38100" dist="38100" dir="2700000" algn="tl">
                              <a:srgbClr val="000000">
                                <a:alpha val="43137"/>
                              </a:srgbClr>
                            </a:outerShdw>
                          </a:effectLst>
                          <a:latin typeface="+mn-lt"/>
                          <a:ea typeface="Calibri"/>
                          <a:cs typeface="Times New Roman"/>
                        </a:rPr>
                        <a:t>2</a:t>
                      </a:r>
                    </a:p>
                  </a:txBody>
                  <a:tcPr marL="97155" marR="97155" marT="47897" marB="47897" anchor="ctr">
                    <a:solidFill>
                      <a:schemeClr val="bg1"/>
                    </a:solidFill>
                  </a:tcPr>
                </a:tc>
                <a:tc>
                  <a:txBody>
                    <a:bodyPr/>
                    <a:lstStyle/>
                    <a:p>
                      <a:pPr algn="ctr">
                        <a:lnSpc>
                          <a:spcPct val="100000"/>
                        </a:lnSpc>
                        <a:spcAft>
                          <a:spcPts val="0"/>
                        </a:spcAft>
                      </a:pPr>
                      <a:r>
                        <a:rPr lang="en-US" sz="1500" b="1" i="0" dirty="0" smtClean="0">
                          <a:effectLst>
                            <a:outerShdw blurRad="38100" dist="38100" dir="2700000" algn="tl">
                              <a:srgbClr val="000000">
                                <a:alpha val="43137"/>
                              </a:srgbClr>
                            </a:outerShdw>
                          </a:effectLst>
                        </a:rPr>
                        <a:t>1</a:t>
                      </a:r>
                      <a:endParaRPr lang="en-US" sz="1500" b="1" i="0"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500" b="1" i="0" dirty="0" smtClean="0">
                          <a:effectLst>
                            <a:outerShdw blurRad="38100" dist="38100" dir="2700000" algn="tl">
                              <a:srgbClr val="000000">
                                <a:alpha val="43137"/>
                              </a:srgbClr>
                            </a:outerShdw>
                          </a:effectLst>
                        </a:rPr>
                        <a:t>0</a:t>
                      </a:r>
                      <a:endParaRPr lang="en-US" sz="1500" b="1" i="0" dirty="0">
                        <a:effectLst>
                          <a:outerShdw blurRad="38100" dist="38100" dir="2700000" algn="tl">
                            <a:srgbClr val="000000">
                              <a:alpha val="43137"/>
                            </a:srgbClr>
                          </a:outerShdw>
                        </a:effectLst>
                      </a:endParaRPr>
                    </a:p>
                  </a:txBody>
                  <a:tcPr marL="97155" marR="97155" marT="47897" marB="47897" anchor="ctr">
                    <a:solidFill>
                      <a:schemeClr val="bg1"/>
                    </a:solidFill>
                  </a:tcPr>
                </a:tc>
              </a:tr>
            </a:tbl>
          </a:graphicData>
        </a:graphic>
      </p:graphicFrame>
      <p:sp>
        <p:nvSpPr>
          <p:cNvPr id="2" name="TextBox 1"/>
          <p:cNvSpPr txBox="1"/>
          <p:nvPr/>
        </p:nvSpPr>
        <p:spPr>
          <a:xfrm>
            <a:off x="533400" y="126324"/>
            <a:ext cx="6476999" cy="528206"/>
          </a:xfrm>
          <a:prstGeom prst="rect">
            <a:avLst/>
          </a:prstGeom>
          <a:noFill/>
        </p:spPr>
        <p:txBody>
          <a:bodyPr wrap="square" lIns="96378" tIns="48189" rIns="96378" bIns="48189" rtlCol="0">
            <a:spAutoFit/>
          </a:bodyPr>
          <a:lstStyle/>
          <a:p>
            <a:r>
              <a:rPr lang="en-US" sz="1400" b="1" dirty="0" smtClean="0"/>
              <a:t>Color </a:t>
            </a:r>
            <a:r>
              <a:rPr lang="en-US" sz="1400" b="1" dirty="0"/>
              <a:t>the box green if your answer was </a:t>
            </a:r>
            <a:r>
              <a:rPr lang="en-US" sz="1400" b="1" dirty="0" smtClean="0"/>
              <a:t>correct. Color </a:t>
            </a:r>
            <a:r>
              <a:rPr lang="en-US" sz="1400" b="1" dirty="0"/>
              <a:t>the box red if your answer was not correct</a:t>
            </a:r>
            <a:r>
              <a:rPr lang="en-US" sz="1400" b="1" dirty="0" smtClean="0"/>
              <a:t>. </a:t>
            </a:r>
            <a:r>
              <a:rPr lang="en-US" sz="1400" b="1" dirty="0" smtClean="0">
                <a:solidFill>
                  <a:srgbClr val="C00000"/>
                </a:solidFill>
              </a:rPr>
              <a:t>  </a:t>
            </a:r>
            <a:endParaRPr lang="en-US" sz="1400" b="1" dirty="0">
              <a:solidFill>
                <a:srgbClr val="C00000"/>
              </a:solidFill>
            </a:endParaRPr>
          </a:p>
        </p:txBody>
      </p:sp>
      <p:sp>
        <p:nvSpPr>
          <p:cNvPr id="6" name="Curved Down Arrow 5"/>
          <p:cNvSpPr/>
          <p:nvPr/>
        </p:nvSpPr>
        <p:spPr>
          <a:xfrm rot="950843">
            <a:off x="5957103" y="3997452"/>
            <a:ext cx="844935" cy="216497"/>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solidFill>
                <a:schemeClr val="tx1"/>
              </a:solidFill>
            </a:endParaRPr>
          </a:p>
        </p:txBody>
      </p:sp>
      <p:sp>
        <p:nvSpPr>
          <p:cNvPr id="7" name="Curved Down Arrow 6"/>
          <p:cNvSpPr/>
          <p:nvPr/>
        </p:nvSpPr>
        <p:spPr>
          <a:xfrm rot="1021836">
            <a:off x="5809192" y="756838"/>
            <a:ext cx="877810" cy="25428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solidFill>
                <a:schemeClr val="tx1"/>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1935139318"/>
              </p:ext>
            </p:extLst>
          </p:nvPr>
        </p:nvGraphicFramePr>
        <p:xfrm>
          <a:off x="533400" y="7239000"/>
          <a:ext cx="6400800" cy="1798756"/>
        </p:xfrm>
        <a:graphic>
          <a:graphicData uri="http://schemas.openxmlformats.org/drawingml/2006/table">
            <a:tbl>
              <a:tblPr firstRow="1" bandRow="1">
                <a:tableStyleId>{5940675A-B579-460E-94D1-54222C63F5DA}</a:tableStyleId>
              </a:tblPr>
              <a:tblGrid>
                <a:gridCol w="533400"/>
                <a:gridCol w="4011704"/>
                <a:gridCol w="579470"/>
                <a:gridCol w="563531"/>
                <a:gridCol w="712695"/>
              </a:tblGrid>
              <a:tr h="152400">
                <a:tc gridSpan="5">
                  <a:txBody>
                    <a:bodyPr/>
                    <a:lstStyle/>
                    <a:p>
                      <a:pPr algn="ctr">
                        <a:lnSpc>
                          <a:spcPct val="100000"/>
                        </a:lnSpc>
                        <a:spcAft>
                          <a:spcPts val="0"/>
                        </a:spcAft>
                      </a:pPr>
                      <a:r>
                        <a:rPr lang="en-US" sz="1400" b="1" dirty="0" smtClean="0">
                          <a:solidFill>
                            <a:schemeClr val="tx1"/>
                          </a:solidFill>
                        </a:rPr>
                        <a:t>Writing</a:t>
                      </a:r>
                      <a:endParaRPr lang="en-US" sz="1400" b="1" dirty="0">
                        <a:solidFill>
                          <a:schemeClr val="tx1"/>
                        </a:solidFill>
                      </a:endParaRPr>
                    </a:p>
                  </a:txBody>
                  <a:tcPr marL="97155" marR="97155" marT="47897" marB="47897" anchor="ctr">
                    <a:solidFill>
                      <a:schemeClr val="accent3">
                        <a:lumMod val="40000"/>
                        <a:lumOff val="60000"/>
                      </a:schemeClr>
                    </a:solidFill>
                  </a:tcPr>
                </a:tc>
                <a:tc hMerge="1">
                  <a:txBody>
                    <a:bodyPr/>
                    <a:lstStyle/>
                    <a:p>
                      <a:pPr marL="0" marR="0" indent="0" algn="l" defTabSz="966612" rtl="0" eaLnBrk="1" fontAlgn="auto" latinLnBrk="0" hangingPunct="1">
                        <a:lnSpc>
                          <a:spcPct val="100000"/>
                        </a:lnSpc>
                        <a:spcBef>
                          <a:spcPts val="0"/>
                        </a:spcBef>
                        <a:spcAft>
                          <a:spcPts val="0"/>
                        </a:spcAft>
                        <a:buClrTx/>
                        <a:buSzTx/>
                        <a:buFontTx/>
                        <a:buNone/>
                        <a:tabLst/>
                        <a:defRPr/>
                      </a:pPr>
                      <a:endParaRPr lang="en-US" sz="1000" b="0" dirty="0" smtClean="0">
                        <a:latin typeface="+mn-lt"/>
                        <a:ea typeface="Calibri"/>
                        <a:cs typeface="Times New Roman"/>
                      </a:endParaRPr>
                    </a:p>
                  </a:txBody>
                  <a:tcPr marL="85725" marR="85725" marT="43543" marB="43543" anchor="ctr">
                    <a:solidFill>
                      <a:schemeClr val="bg1"/>
                    </a:solidFill>
                  </a:tcPr>
                </a:tc>
                <a:tc hMerge="1">
                  <a:txBody>
                    <a:bodyPr/>
                    <a:lstStyle/>
                    <a:p>
                      <a:endParaRPr lang="en-US"/>
                    </a:p>
                  </a:txBody>
                  <a:tcPr/>
                </a:tc>
                <a:tc hMerge="1">
                  <a:txBody>
                    <a:bodyPr/>
                    <a:lstStyle/>
                    <a:p>
                      <a:pPr algn="ctr">
                        <a:lnSpc>
                          <a:spcPct val="100000"/>
                        </a:lnSpc>
                        <a:spcAft>
                          <a:spcPts val="0"/>
                        </a:spcAft>
                      </a:pPr>
                      <a:endParaRPr lang="en-US" sz="1400" b="1" i="0" dirty="0">
                        <a:effectLst>
                          <a:outerShdw blurRad="38100" dist="38100" dir="2700000" algn="tl">
                            <a:srgbClr val="000000">
                              <a:alpha val="43137"/>
                            </a:srgbClr>
                          </a:outerShdw>
                        </a:effectLst>
                      </a:endParaRPr>
                    </a:p>
                  </a:txBody>
                  <a:tcPr marL="85725" marR="85725" marT="43543" marB="43543" anchor="ctr">
                    <a:solidFill>
                      <a:schemeClr val="bg1"/>
                    </a:solidFill>
                  </a:tcPr>
                </a:tc>
                <a:tc hMerge="1">
                  <a:txBody>
                    <a:bodyPr/>
                    <a:lstStyle/>
                    <a:p>
                      <a:pPr algn="ctr"/>
                      <a:endParaRPr lang="en-US" sz="1400" b="1" i="0" dirty="0">
                        <a:effectLst>
                          <a:outerShdw blurRad="38100" dist="38100" dir="2700000" algn="tl">
                            <a:srgbClr val="000000">
                              <a:alpha val="43137"/>
                            </a:srgbClr>
                          </a:outerShdw>
                        </a:effectLst>
                      </a:endParaRPr>
                    </a:p>
                  </a:txBody>
                  <a:tcPr marL="85725" marR="85725" marT="43543" marB="43543" anchor="ctr">
                    <a:solidFill>
                      <a:schemeClr val="bg1"/>
                    </a:solidFill>
                  </a:tcPr>
                </a:tc>
              </a:tr>
              <a:tr h="251027">
                <a:tc>
                  <a:txBody>
                    <a:bodyPr/>
                    <a:lstStyle/>
                    <a:p>
                      <a:pPr algn="ctr">
                        <a:lnSpc>
                          <a:spcPct val="100000"/>
                        </a:lnSpc>
                        <a:spcAft>
                          <a:spcPts val="0"/>
                        </a:spcAft>
                      </a:pPr>
                      <a:r>
                        <a:rPr lang="en-US" sz="1400" b="1" dirty="0" smtClean="0">
                          <a:solidFill>
                            <a:schemeClr val="tx1"/>
                          </a:solidFill>
                        </a:rPr>
                        <a:t>17</a:t>
                      </a:r>
                      <a:endParaRPr lang="en-US" sz="1400" b="1" dirty="0">
                        <a:solidFill>
                          <a:schemeClr val="tx1"/>
                        </a:solidFill>
                      </a:endParaRPr>
                    </a:p>
                  </a:txBody>
                  <a:tcPr marL="97155" marR="97155" marT="47897" marB="47897" anchor="ctr">
                    <a:solidFill>
                      <a:schemeClr val="bg1"/>
                    </a:solidFill>
                  </a:tcPr>
                </a:tc>
                <a:tc>
                  <a:txBody>
                    <a:bodyPr/>
                    <a:lstStyle/>
                    <a:p>
                      <a:pPr marL="0" marR="0" indent="0" algn="l" defTabSz="1018809" rtl="0" eaLnBrk="1" fontAlgn="auto" latinLnBrk="0" hangingPunct="1">
                        <a:lnSpc>
                          <a:spcPct val="100000"/>
                        </a:lnSpc>
                        <a:spcBef>
                          <a:spcPts val="0"/>
                        </a:spcBef>
                        <a:spcAft>
                          <a:spcPts val="0"/>
                        </a:spcAft>
                        <a:buClrTx/>
                        <a:buSzTx/>
                        <a:buFont typeface="+mj-lt"/>
                        <a:buNone/>
                        <a:tabLst/>
                        <a:defRPr/>
                      </a:pPr>
                      <a:r>
                        <a:rPr lang="en-US" sz="1100" b="0" dirty="0" smtClean="0">
                          <a:solidFill>
                            <a:schemeClr val="tx1"/>
                          </a:solidFill>
                          <a:latin typeface="+mn-lt"/>
                          <a:ea typeface="Calibri"/>
                          <a:cs typeface="Times New Roman"/>
                        </a:rPr>
                        <a:t>Write an opening paragraph</a:t>
                      </a:r>
                    </a:p>
                    <a:p>
                      <a:pPr marL="0" marR="0" indent="0" algn="l" defTabSz="1018809" rtl="0" eaLnBrk="1" fontAlgn="auto" latinLnBrk="0" hangingPunct="1">
                        <a:lnSpc>
                          <a:spcPct val="100000"/>
                        </a:lnSpc>
                        <a:spcBef>
                          <a:spcPts val="0"/>
                        </a:spcBef>
                        <a:spcAft>
                          <a:spcPts val="0"/>
                        </a:spcAft>
                        <a:buClrTx/>
                        <a:buSzTx/>
                        <a:buFont typeface="+mj-lt"/>
                        <a:buNone/>
                        <a:tabLst/>
                        <a:defRPr/>
                      </a:pPr>
                      <a:r>
                        <a:rPr lang="en-US" sz="1100" b="0" dirty="0" smtClean="0">
                          <a:solidFill>
                            <a:schemeClr val="tx1"/>
                          </a:solidFill>
                          <a:latin typeface="+mn-lt"/>
                          <a:ea typeface="Calibri"/>
                          <a:cs typeface="Times New Roman"/>
                        </a:rPr>
                        <a:t>that states the opinion and explains what the topic is about.</a:t>
                      </a:r>
                    </a:p>
                  </a:txBody>
                  <a:tcPr marL="97155" marR="97155" marT="47897" marB="47897" anchor="ctr">
                    <a:solidFill>
                      <a:schemeClr val="bg1"/>
                    </a:solidFill>
                  </a:tcPr>
                </a:tc>
                <a:tc>
                  <a:txBody>
                    <a:bodyPr/>
                    <a:lstStyle/>
                    <a:p>
                      <a:pPr algn="ctr"/>
                      <a:r>
                        <a:rPr lang="en-US" sz="1500" b="1" dirty="0" smtClean="0">
                          <a:solidFill>
                            <a:schemeClr val="tx1"/>
                          </a:solidFill>
                          <a:effectLst>
                            <a:outerShdw blurRad="38100" dist="38100" dir="2700000" algn="tl">
                              <a:srgbClr val="000000">
                                <a:alpha val="43137"/>
                              </a:srgbClr>
                            </a:outerShdw>
                          </a:effectLst>
                        </a:rPr>
                        <a:t>2</a:t>
                      </a:r>
                      <a:endParaRPr lang="en-US" sz="15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500" b="1" i="0" dirty="0" smtClean="0">
                          <a:solidFill>
                            <a:schemeClr val="tx1"/>
                          </a:solidFill>
                          <a:effectLst>
                            <a:outerShdw blurRad="38100" dist="38100" dir="2700000" algn="tl">
                              <a:srgbClr val="000000">
                                <a:alpha val="43137"/>
                              </a:srgbClr>
                            </a:outerShdw>
                          </a:effectLst>
                        </a:rPr>
                        <a:t>1</a:t>
                      </a:r>
                      <a:endParaRPr lang="en-US" sz="1500" b="1" i="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r>
                        <a:rPr lang="en-US" sz="1500" b="1" i="0" dirty="0" smtClean="0">
                          <a:solidFill>
                            <a:schemeClr val="tx1"/>
                          </a:solidFill>
                          <a:effectLst>
                            <a:outerShdw blurRad="38100" dist="38100" dir="2700000" algn="tl">
                              <a:srgbClr val="000000">
                                <a:alpha val="43137"/>
                              </a:srgbClr>
                            </a:outerShdw>
                          </a:effectLst>
                        </a:rPr>
                        <a:t>0</a:t>
                      </a:r>
                      <a:endParaRPr lang="en-US" sz="1500" b="1" i="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r>
              <a:tr h="313727">
                <a:tc>
                  <a:txBody>
                    <a:bodyPr/>
                    <a:lstStyle/>
                    <a:p>
                      <a:pPr algn="ctr">
                        <a:lnSpc>
                          <a:spcPct val="100000"/>
                        </a:lnSpc>
                        <a:spcAft>
                          <a:spcPts val="0"/>
                        </a:spcAft>
                      </a:pPr>
                      <a:r>
                        <a:rPr lang="en-US" sz="1400" b="1" dirty="0" smtClean="0">
                          <a:solidFill>
                            <a:schemeClr val="tx1"/>
                          </a:solidFill>
                        </a:rPr>
                        <a:t>18</a:t>
                      </a:r>
                      <a:endParaRPr lang="en-US" sz="1400" b="1" dirty="0">
                        <a:solidFill>
                          <a:schemeClr val="tx1"/>
                        </a:solidFill>
                      </a:endParaRPr>
                    </a:p>
                  </a:txBody>
                  <a:tcPr marL="97155" marR="97155" marT="47897" marB="47897" anchor="ctr">
                    <a:solidFill>
                      <a:schemeClr val="bg1"/>
                    </a:solidFill>
                  </a:tcPr>
                </a:tc>
                <a:tc gridSpan="2">
                  <a:txBody>
                    <a:bodyPr/>
                    <a:lstStyle/>
                    <a:p>
                      <a:pPr marL="0" marR="0" indent="0" algn="l" defTabSz="1018809" rtl="0" eaLnBrk="1" fontAlgn="auto" latinLnBrk="0" hangingPunct="1">
                        <a:lnSpc>
                          <a:spcPct val="100000"/>
                        </a:lnSpc>
                        <a:spcBef>
                          <a:spcPts val="0"/>
                        </a:spcBef>
                        <a:spcAft>
                          <a:spcPts val="0"/>
                        </a:spcAft>
                        <a:buClrTx/>
                        <a:buSzTx/>
                        <a:buFont typeface="+mj-lt"/>
                        <a:buNone/>
                        <a:tabLst/>
                        <a:defRPr/>
                      </a:pPr>
                      <a:r>
                        <a:rPr lang="en-US" sz="1100" b="0" dirty="0" smtClean="0">
                          <a:solidFill>
                            <a:schemeClr val="tx1"/>
                          </a:solidFill>
                          <a:latin typeface="+mn-lt"/>
                          <a:cs typeface="Helvetica" panose="020B0604020202020204" pitchFamily="34" charset="0"/>
                        </a:rPr>
                        <a:t>Which sentence should she add to the end of her article to best explain her opinion? W.2.1C</a:t>
                      </a:r>
                    </a:p>
                  </a:txBody>
                  <a:tcPr marL="97155" marR="97155" marT="47897" marB="47897" anchor="ctr">
                    <a:solidFill>
                      <a:schemeClr val="bg1"/>
                    </a:solidFill>
                  </a:tcPr>
                </a:tc>
                <a:tc hMerge="1">
                  <a:txBody>
                    <a:bodyPr/>
                    <a:lstStyle/>
                    <a:p>
                      <a:endParaRPr lang="en-US"/>
                    </a:p>
                  </a:txBody>
                  <a:tcPr/>
                </a:tc>
                <a:tc gridSpan="2">
                  <a:txBody>
                    <a:bodyPr/>
                    <a:lstStyle/>
                    <a:p>
                      <a:pPr algn="ctr">
                        <a:lnSpc>
                          <a:spcPct val="100000"/>
                        </a:lnSpc>
                        <a:spcAft>
                          <a:spcPts val="0"/>
                        </a:spcAft>
                      </a:pPr>
                      <a:endParaRPr lang="en-US" sz="1100" b="1" i="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c hMerge="1">
                  <a:txBody>
                    <a:bodyPr/>
                    <a:lstStyle/>
                    <a:p>
                      <a:endParaRPr lang="en-US"/>
                    </a:p>
                  </a:txBody>
                  <a:tcPr/>
                </a:tc>
              </a:tr>
              <a:tr h="313727">
                <a:tc>
                  <a:txBody>
                    <a:bodyPr/>
                    <a:lstStyle/>
                    <a:p>
                      <a:pPr algn="ctr">
                        <a:lnSpc>
                          <a:spcPct val="100000"/>
                        </a:lnSpc>
                        <a:spcAft>
                          <a:spcPts val="0"/>
                        </a:spcAft>
                      </a:pPr>
                      <a:r>
                        <a:rPr lang="en-US" sz="1400" b="1" dirty="0" smtClean="0">
                          <a:solidFill>
                            <a:schemeClr val="tx1"/>
                          </a:solidFill>
                        </a:rPr>
                        <a:t>19</a:t>
                      </a:r>
                      <a:endParaRPr lang="en-US" sz="1400" b="1" dirty="0">
                        <a:solidFill>
                          <a:schemeClr val="tx1"/>
                        </a:solidFill>
                      </a:endParaRPr>
                    </a:p>
                  </a:txBody>
                  <a:tcPr marL="97155" marR="97155" marT="47897" marB="47897" anchor="ctr">
                    <a:solidFill>
                      <a:schemeClr val="bg1"/>
                    </a:solidFill>
                  </a:tcPr>
                </a:tc>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lang="en-US" sz="1100" b="0" dirty="0" smtClean="0">
                          <a:solidFill>
                            <a:schemeClr val="tx1"/>
                          </a:solidFill>
                          <a:latin typeface="+mn-lt"/>
                          <a:cs typeface="Helvetica" panose="020B0604020202020204" pitchFamily="34" charset="0"/>
                        </a:rPr>
                        <a:t>Which sentence tells how Sam skates? L.6</a:t>
                      </a:r>
                    </a:p>
                  </a:txBody>
                  <a:tcPr marL="97155" marR="97155" marT="47897" marB="47897" anchor="ctr">
                    <a:solidFill>
                      <a:schemeClr val="bg1"/>
                    </a:solidFill>
                  </a:tcPr>
                </a:tc>
                <a:tc hMerge="1">
                  <a:txBody>
                    <a:bodyPr/>
                    <a:lstStyle/>
                    <a:p>
                      <a:endParaRPr lang="en-US"/>
                    </a:p>
                  </a:txBody>
                  <a:tcPr/>
                </a:tc>
                <a:tc gridSpan="2">
                  <a:txBody>
                    <a:bodyPr/>
                    <a:lstStyle/>
                    <a:p>
                      <a:pPr algn="ctr">
                        <a:lnSpc>
                          <a:spcPct val="100000"/>
                        </a:lnSpc>
                        <a:spcAft>
                          <a:spcPts val="0"/>
                        </a:spcAft>
                      </a:pPr>
                      <a:endParaRPr lang="en-US" sz="1100" b="1" i="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c hMerge="1">
                  <a:txBody>
                    <a:bodyPr/>
                    <a:lstStyle/>
                    <a:p>
                      <a:endParaRPr lang="en-US"/>
                    </a:p>
                  </a:txBody>
                  <a:tcPr/>
                </a:tc>
              </a:tr>
              <a:tr h="313727">
                <a:tc>
                  <a:txBody>
                    <a:bodyPr/>
                    <a:lstStyle/>
                    <a:p>
                      <a:pPr algn="ctr">
                        <a:lnSpc>
                          <a:spcPct val="100000"/>
                        </a:lnSpc>
                        <a:spcAft>
                          <a:spcPts val="0"/>
                        </a:spcAft>
                      </a:pPr>
                      <a:r>
                        <a:rPr lang="en-US" sz="1400" b="1" dirty="0" smtClean="0">
                          <a:solidFill>
                            <a:schemeClr val="tx1"/>
                          </a:solidFill>
                        </a:rPr>
                        <a:t>20</a:t>
                      </a:r>
                      <a:endParaRPr lang="en-US" sz="1400" b="1" dirty="0">
                        <a:solidFill>
                          <a:schemeClr val="tx1"/>
                        </a:solidFill>
                      </a:endParaRPr>
                    </a:p>
                  </a:txBody>
                  <a:tcPr marL="97155" marR="97155" marT="47897" marB="47897" anchor="ctr">
                    <a:solidFill>
                      <a:schemeClr val="bg1"/>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mn-lt"/>
                          <a:ea typeface="+mn-ea"/>
                          <a:cs typeface="Helvetica" panose="020B0604020202020204" pitchFamily="34" charset="0"/>
                        </a:rPr>
                        <a:t>Which word describes how dad falls? L.2.1e</a:t>
                      </a:r>
                    </a:p>
                  </a:txBody>
                  <a:tcPr marL="97155" marR="97155" marT="47897" marB="47897" anchor="ctr">
                    <a:solidFill>
                      <a:schemeClr val="bg1"/>
                    </a:solidFill>
                  </a:tcPr>
                </a:tc>
                <a:tc hMerge="1">
                  <a:txBody>
                    <a:bodyPr/>
                    <a:lstStyle/>
                    <a:p>
                      <a:endParaRPr lang="en-US"/>
                    </a:p>
                  </a:txBody>
                  <a:tcPr/>
                </a:tc>
                <a:tc gridSpan="2">
                  <a:txBody>
                    <a:bodyPr/>
                    <a:lstStyle/>
                    <a:p>
                      <a:pPr algn="ctr">
                        <a:lnSpc>
                          <a:spcPct val="100000"/>
                        </a:lnSpc>
                        <a:spcAft>
                          <a:spcPts val="0"/>
                        </a:spcAft>
                      </a:pPr>
                      <a:endParaRPr lang="en-US" sz="1100" b="1" i="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c hMerge="1">
                  <a:txBody>
                    <a:bodyPr/>
                    <a:lstStyle/>
                    <a:p>
                      <a:endParaRPr lang="en-US"/>
                    </a:p>
                  </a:txBody>
                  <a:tcPr/>
                </a:tc>
              </a:tr>
            </a:tbl>
          </a:graphicData>
        </a:graphic>
      </p:graphicFrame>
    </p:spTree>
    <p:extLst>
      <p:ext uri="{BB962C8B-B14F-4D97-AF65-F5344CB8AC3E}">
        <p14:creationId xmlns:p14="http://schemas.microsoft.com/office/powerpoint/2010/main" val="39311871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23969" y="478972"/>
            <a:ext cx="6816633" cy="1734060"/>
          </a:xfrm>
          <a:prstGeom prst="rect">
            <a:avLst/>
          </a:prstGeom>
          <a:noFill/>
        </p:spPr>
        <p:txBody>
          <a:bodyPr wrap="square" lIns="101848" tIns="50925" rIns="101848" bIns="50925" rtlCol="0">
            <a:spAutoFit/>
          </a:bodyPr>
          <a:lstStyle/>
          <a:p>
            <a:pPr lvl="0"/>
            <a:r>
              <a:rPr lang="en-US" sz="1800" b="1" u="sng" dirty="0">
                <a:solidFill>
                  <a:prstClr val="black"/>
                </a:solidFill>
              </a:rPr>
              <a:t>Directions</a:t>
            </a:r>
            <a:endParaRPr lang="en-US" sz="1600" dirty="0"/>
          </a:p>
          <a:p>
            <a:r>
              <a:rPr lang="en-US" sz="1100" dirty="0"/>
              <a:t>The HSD Elementary assessments are neither scripted nor timed assessments.   They are a tool to inform instructional decision making. It is not the intent of these assessments to have students “guess and check” answers for the sake of finishing an assessment.</a:t>
            </a:r>
          </a:p>
          <a:p>
            <a:endParaRPr lang="en-US" sz="1100" dirty="0"/>
          </a:p>
          <a:p>
            <a:r>
              <a:rPr lang="en-US" sz="1100" dirty="0"/>
              <a:t>All students should “move toward” taking the assessments independently but many will need scaffolding strategies. If students </a:t>
            </a:r>
            <a:r>
              <a:rPr lang="en-US" sz="1100" b="1" dirty="0"/>
              <a:t>are not </a:t>
            </a:r>
            <a:r>
              <a:rPr lang="en-US" sz="1100" dirty="0"/>
              <a:t>reading at grade level and can’t read the text, </a:t>
            </a:r>
            <a:r>
              <a:rPr lang="en-US" sz="1100" b="1" dirty="0"/>
              <a:t>please read the stories </a:t>
            </a:r>
            <a:r>
              <a:rPr lang="en-US" sz="1100" dirty="0"/>
              <a:t>to the students and ask the questions.  Allow students to read the parts of the text that they can. Please note the level of  differentiation a student needed.</a:t>
            </a:r>
          </a:p>
        </p:txBody>
      </p:sp>
      <p:sp>
        <p:nvSpPr>
          <p:cNvPr id="6" name="Rectangle 5"/>
          <p:cNvSpPr/>
          <p:nvPr/>
        </p:nvSpPr>
        <p:spPr>
          <a:xfrm>
            <a:off x="5081435" y="75244"/>
            <a:ext cx="2660968" cy="588949"/>
          </a:xfrm>
          <a:prstGeom prst="rect">
            <a:avLst/>
          </a:prstGeom>
          <a:solidFill>
            <a:schemeClr val="accent3">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107351" tIns="53675" rIns="107351" bIns="53675" rtlCol="0" anchor="t"/>
          <a:lstStyle/>
          <a:p>
            <a:r>
              <a:rPr lang="en-US" sz="1300" b="1" dirty="0">
                <a:solidFill>
                  <a:schemeClr val="tx1"/>
                </a:solidFill>
              </a:rPr>
              <a:t>Order at HSD Print Shop…</a:t>
            </a:r>
          </a:p>
          <a:p>
            <a:r>
              <a:rPr lang="en-US" sz="900" dirty="0">
                <a:solidFill>
                  <a:schemeClr val="tx1"/>
                </a:solidFill>
                <a:hlinkClick r:id="rId2"/>
              </a:rPr>
              <a:t>http://www.hsd.k12.or.us/Departments/PrintShop/WebSubmissionForms.aspx</a:t>
            </a:r>
            <a:endParaRPr lang="en-US" sz="900" dirty="0">
              <a:solidFill>
                <a:schemeClr val="tx1"/>
              </a:solidFill>
            </a:endParaRPr>
          </a:p>
          <a:p>
            <a:endParaRPr lang="en-US" sz="900" dirty="0">
              <a:solidFill>
                <a:schemeClr val="tx1"/>
              </a:solidFill>
            </a:endParaRPr>
          </a:p>
        </p:txBody>
      </p:sp>
      <p:sp>
        <p:nvSpPr>
          <p:cNvPr id="2" name="Rectangle 1"/>
          <p:cNvSpPr/>
          <p:nvPr/>
        </p:nvSpPr>
        <p:spPr>
          <a:xfrm>
            <a:off x="490584" y="1995714"/>
            <a:ext cx="6883400" cy="646331"/>
          </a:xfrm>
          <a:prstGeom prst="rect">
            <a:avLst/>
          </a:prstGeom>
        </p:spPr>
        <p:txBody>
          <a:bodyPr wrap="square" lIns="91433" tIns="45717" rIns="91433" bIns="45717">
            <a:spAutoFit/>
          </a:bodyPr>
          <a:lstStyle/>
          <a:p>
            <a:pPr algn="ctr"/>
            <a:r>
              <a:rPr lang="en-US" sz="1400" b="1" dirty="0"/>
              <a:t>About this Assessment</a:t>
            </a:r>
          </a:p>
          <a:p>
            <a:endParaRPr lang="en-US" sz="1100" b="1" dirty="0"/>
          </a:p>
          <a:p>
            <a:r>
              <a:rPr lang="en-US" sz="1100" b="1" dirty="0"/>
              <a:t>This assessment includes:  </a:t>
            </a:r>
            <a:r>
              <a:rPr lang="en-US" sz="1100" dirty="0"/>
              <a:t>Selected-Response, Constructed-Response, and a Performance Task.</a:t>
            </a:r>
          </a:p>
        </p:txBody>
      </p:sp>
      <p:graphicFrame>
        <p:nvGraphicFramePr>
          <p:cNvPr id="3" name="Table 2"/>
          <p:cNvGraphicFramePr>
            <a:graphicFrameLocks noGrp="1"/>
          </p:cNvGraphicFramePr>
          <p:nvPr>
            <p:extLst>
              <p:ext uri="{D42A27DB-BD31-4B8C-83A1-F6EECF244321}">
                <p14:modId xmlns:p14="http://schemas.microsoft.com/office/powerpoint/2010/main" val="2005401007"/>
              </p:ext>
            </p:extLst>
          </p:nvPr>
        </p:nvGraphicFramePr>
        <p:xfrm>
          <a:off x="543228" y="2711993"/>
          <a:ext cx="6467174" cy="1301206"/>
        </p:xfrm>
        <a:graphic>
          <a:graphicData uri="http://schemas.openxmlformats.org/drawingml/2006/table">
            <a:tbl>
              <a:tblPr firstRow="1" bandRow="1">
                <a:tableStyleId>{5940675A-B579-460E-94D1-54222C63F5DA}</a:tableStyleId>
              </a:tblPr>
              <a:tblGrid>
                <a:gridCol w="1818973"/>
                <a:gridCol w="2819399"/>
                <a:gridCol w="1828802"/>
              </a:tblGrid>
              <a:tr h="411480">
                <a:tc gridSpan="3">
                  <a:txBody>
                    <a:bodyPr/>
                    <a:lstStyle/>
                    <a:p>
                      <a:pPr algn="ctr"/>
                      <a:r>
                        <a:rPr lang="en-US" sz="1200" b="1" dirty="0" smtClean="0"/>
                        <a:t>Types of SBAC Constructed Response</a:t>
                      </a:r>
                      <a:r>
                        <a:rPr lang="en-US" sz="1200" b="1" baseline="0" dirty="0" smtClean="0"/>
                        <a:t> Rubrics in this Assessment</a:t>
                      </a:r>
                    </a:p>
                    <a:p>
                      <a:pPr algn="ctr"/>
                      <a:r>
                        <a:rPr lang="en-US" sz="900" b="1" baseline="0" dirty="0" smtClean="0">
                          <a:hlinkClick r:id="rId3"/>
                        </a:rPr>
                        <a:t>http://www.livebinders.com/play/play?id=774846</a:t>
                      </a:r>
                      <a:endParaRPr lang="en-US" sz="900" b="1" baseline="0" dirty="0" smtClean="0"/>
                    </a:p>
                  </a:txBody>
                  <a:tcPr anchor="ctr">
                    <a:solidFill>
                      <a:schemeClr val="bg1"/>
                    </a:solidFill>
                  </a:tcPr>
                </a:tc>
                <a:tc hMerge="1">
                  <a:txBody>
                    <a:bodyPr/>
                    <a:lstStyle/>
                    <a:p>
                      <a:endParaRPr lang="en-US"/>
                    </a:p>
                  </a:txBody>
                  <a:tcPr/>
                </a:tc>
                <a:tc hMerge="1">
                  <a:txBody>
                    <a:bodyPr/>
                    <a:lstStyle/>
                    <a:p>
                      <a:endParaRPr lang="en-US" dirty="0"/>
                    </a:p>
                  </a:txBody>
                  <a:tcPr/>
                </a:tc>
              </a:tr>
              <a:tr h="889726">
                <a:tc>
                  <a:txBody>
                    <a:bodyPr/>
                    <a:lstStyle/>
                    <a:p>
                      <a:pPr algn="l"/>
                      <a:r>
                        <a:rPr lang="en-US" sz="1000" b="1" dirty="0" smtClean="0"/>
                        <a:t>Reading</a:t>
                      </a:r>
                    </a:p>
                    <a:p>
                      <a:pPr marL="171450" indent="-171450" algn="l">
                        <a:buFont typeface="Arial" panose="020B0604020202020204" pitchFamily="34" charset="0"/>
                        <a:buChar char="•"/>
                      </a:pPr>
                      <a:r>
                        <a:rPr lang="en-US" sz="1000" b="0" dirty="0" smtClean="0"/>
                        <a:t>2 Point Short Response</a:t>
                      </a:r>
                    </a:p>
                    <a:p>
                      <a:pPr marL="171450" indent="-171450" algn="l">
                        <a:buFont typeface="Arial" panose="020B0604020202020204" pitchFamily="34" charset="0"/>
                        <a:buChar char="•"/>
                      </a:pPr>
                      <a:r>
                        <a:rPr lang="en-US" sz="1000" b="0" dirty="0" smtClean="0"/>
                        <a:t>2-3 Point Extended Response</a:t>
                      </a:r>
                    </a:p>
                  </a:txBody>
                  <a:tcPr>
                    <a:solidFill>
                      <a:schemeClr val="bg1"/>
                    </a:solidFill>
                  </a:tcPr>
                </a:tc>
                <a:tc>
                  <a:txBody>
                    <a:bodyPr/>
                    <a:lstStyle/>
                    <a:p>
                      <a:pPr algn="l"/>
                      <a:r>
                        <a:rPr lang="en-US" sz="1000" b="1" dirty="0" smtClean="0"/>
                        <a:t>Writing</a:t>
                      </a:r>
                    </a:p>
                    <a:p>
                      <a:pPr marL="171450" indent="-171450" algn="l">
                        <a:buFont typeface="Arial" panose="020B0604020202020204" pitchFamily="34" charset="0"/>
                        <a:buChar char="•"/>
                      </a:pPr>
                      <a:r>
                        <a:rPr lang="en-US" sz="1000" b="0" dirty="0" smtClean="0"/>
                        <a:t>4 Point Full Composition Rubric (Performance Task)</a:t>
                      </a:r>
                    </a:p>
                    <a:p>
                      <a:pPr marL="171450" indent="-171450" algn="l">
                        <a:buFont typeface="Arial" panose="020B0604020202020204" pitchFamily="34" charset="0"/>
                        <a:buChar char="•"/>
                      </a:pPr>
                      <a:r>
                        <a:rPr lang="en-US" sz="1000" b="0" dirty="0" smtClean="0"/>
                        <a:t>2-3 Point Brief</a:t>
                      </a:r>
                      <a:r>
                        <a:rPr lang="en-US" sz="1000" b="0" baseline="0" dirty="0" smtClean="0"/>
                        <a:t> Write (1-2 Paragraphs) Rubric</a:t>
                      </a:r>
                    </a:p>
                    <a:p>
                      <a:pPr marL="171450" indent="-171450" algn="l">
                        <a:buFont typeface="Arial" panose="020B0604020202020204" pitchFamily="34" charset="0"/>
                        <a:buChar char="•"/>
                      </a:pPr>
                      <a:r>
                        <a:rPr lang="en-US" sz="1000" b="0" baseline="0" dirty="0" smtClean="0"/>
                        <a:t>2-3 Point Write to Revise Rubrics as Needed</a:t>
                      </a:r>
                      <a:endParaRPr lang="en-US" sz="1000" b="0" dirty="0" smtClean="0"/>
                    </a:p>
                  </a:txBody>
                  <a:tcPr>
                    <a:solidFill>
                      <a:schemeClr val="bg1"/>
                    </a:solidFill>
                  </a:tcPr>
                </a:tc>
                <a:tc>
                  <a:txBody>
                    <a:bodyPr/>
                    <a:lstStyle/>
                    <a:p>
                      <a:pPr algn="l"/>
                      <a:r>
                        <a:rPr lang="en-US" sz="1000" b="1" dirty="0" smtClean="0"/>
                        <a:t>Research</a:t>
                      </a:r>
                    </a:p>
                    <a:p>
                      <a:pPr marL="171450" indent="-171450" algn="l">
                        <a:buFont typeface="Arial" panose="020B0604020202020204" pitchFamily="34" charset="0"/>
                        <a:buChar char="•"/>
                      </a:pPr>
                      <a:r>
                        <a:rPr lang="en-US" sz="1000" b="0" dirty="0" smtClean="0"/>
                        <a:t>2 Point Rubrics Measuring Research Skill Use</a:t>
                      </a:r>
                      <a:endParaRPr lang="en-US" sz="1000" b="0" dirty="0"/>
                    </a:p>
                  </a:txBody>
                  <a:tcPr>
                    <a:solidFill>
                      <a:schemeClr val="bg1"/>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389380054"/>
              </p:ext>
            </p:extLst>
          </p:nvPr>
        </p:nvGraphicFramePr>
        <p:xfrm>
          <a:off x="634277" y="4151086"/>
          <a:ext cx="6596016" cy="4907280"/>
        </p:xfrm>
        <a:graphic>
          <a:graphicData uri="http://schemas.openxmlformats.org/drawingml/2006/table">
            <a:tbl>
              <a:tblPr firstRow="1" bandRow="1">
                <a:tableStyleId>{5940675A-B579-460E-94D1-54222C63F5DA}</a:tableStyleId>
              </a:tblPr>
              <a:tblGrid>
                <a:gridCol w="3551701"/>
                <a:gridCol w="3044315"/>
              </a:tblGrid>
              <a:tr h="609600">
                <a:tc gridSpan="2">
                  <a:txBody>
                    <a:bodyPr/>
                    <a:lstStyle/>
                    <a:p>
                      <a:pPr algn="ctr"/>
                      <a:r>
                        <a:rPr lang="en-US" sz="1400" b="1" dirty="0" smtClean="0"/>
                        <a:t>Quarter 4</a:t>
                      </a:r>
                      <a:r>
                        <a:rPr lang="en-US" sz="1400" b="1" baseline="0" dirty="0" smtClean="0"/>
                        <a:t> </a:t>
                      </a:r>
                      <a:r>
                        <a:rPr lang="en-US" sz="1400" b="1" dirty="0" smtClean="0"/>
                        <a:t>Performance Task</a:t>
                      </a:r>
                    </a:p>
                    <a:p>
                      <a:pPr algn="ctr"/>
                      <a:r>
                        <a:rPr lang="en-US" sz="1000" b="1" baseline="0" dirty="0" smtClean="0">
                          <a:solidFill>
                            <a:srgbClr val="C00000"/>
                          </a:solidFill>
                        </a:rPr>
                        <a:t>The underlined sections are those scored on SBAC.   </a:t>
                      </a:r>
                    </a:p>
                    <a:p>
                      <a:pPr algn="ctr"/>
                      <a:r>
                        <a:rPr lang="en-US" sz="900" b="1" baseline="0" dirty="0" smtClean="0">
                          <a:solidFill>
                            <a:srgbClr val="002060"/>
                          </a:solidFill>
                        </a:rPr>
                        <a:t>Please take </a:t>
                      </a:r>
                      <a:r>
                        <a:rPr lang="en-US" sz="900" b="1" u="sng" baseline="0" dirty="0" smtClean="0">
                          <a:solidFill>
                            <a:srgbClr val="002060"/>
                          </a:solidFill>
                          <a:effectLst>
                            <a:outerShdw blurRad="38100" dist="38100" dir="2700000" algn="tl">
                              <a:srgbClr val="000000">
                                <a:alpha val="43137"/>
                              </a:srgbClr>
                            </a:outerShdw>
                          </a:effectLst>
                        </a:rPr>
                        <a:t>2 days</a:t>
                      </a:r>
                      <a:r>
                        <a:rPr lang="en-US" sz="900" b="1" u="none" baseline="0" dirty="0" smtClean="0">
                          <a:solidFill>
                            <a:srgbClr val="002060"/>
                          </a:solidFill>
                          <a:effectLst>
                            <a:outerShdw blurRad="38100" dist="38100" dir="2700000" algn="tl">
                              <a:srgbClr val="000000">
                                <a:alpha val="43137"/>
                              </a:srgbClr>
                            </a:outerShdw>
                          </a:effectLst>
                        </a:rPr>
                        <a:t> </a:t>
                      </a:r>
                      <a:r>
                        <a:rPr lang="en-US" sz="900" b="1" baseline="0" dirty="0" smtClean="0">
                          <a:solidFill>
                            <a:srgbClr val="002060"/>
                          </a:solidFill>
                        </a:rPr>
                        <a:t>to complete performance tasks.</a:t>
                      </a:r>
                      <a:endParaRPr lang="en-US" sz="900" b="1" dirty="0">
                        <a:solidFill>
                          <a:srgbClr val="002060"/>
                        </a:solidFill>
                      </a:endParaRPr>
                    </a:p>
                  </a:txBody>
                  <a:tcPr marL="97155" marR="9715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lang="en-US" sz="1400" b="1" dirty="0"/>
                    </a:p>
                  </a:txBody>
                  <a:tcPr/>
                </a:tc>
              </a:tr>
              <a:tr h="274320">
                <a:tc>
                  <a:txBody>
                    <a:bodyPr/>
                    <a:lstStyle/>
                    <a:p>
                      <a:pPr algn="ctr"/>
                      <a:r>
                        <a:rPr lang="en-US" sz="1200" b="1" u="sng" dirty="0" smtClean="0"/>
                        <a:t>Part 1</a:t>
                      </a:r>
                      <a:endParaRPr lang="en-US" sz="1200" b="1" u="sng" dirty="0"/>
                    </a:p>
                  </a:txBody>
                  <a:tcPr marL="97155" marR="97155">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b="1" u="sng" dirty="0" smtClean="0"/>
                        <a:t>Part 2</a:t>
                      </a:r>
                      <a:endParaRPr lang="en-US" sz="1200" b="1" u="sng" dirty="0"/>
                    </a:p>
                  </a:txBody>
                  <a:tcPr marL="97155" marR="97155">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670155">
                <a:tc>
                  <a:txBody>
                    <a:bodyPr/>
                    <a:lstStyle/>
                    <a:p>
                      <a:pPr>
                        <a:buFont typeface="Arial" pitchFamily="34" charset="0"/>
                        <a:buChar char="•"/>
                      </a:pPr>
                      <a:r>
                        <a:rPr lang="en-US" sz="1000" dirty="0" smtClean="0"/>
                        <a:t>     Classroom Activity if Desired/Needed</a:t>
                      </a:r>
                    </a:p>
                    <a:p>
                      <a:pPr>
                        <a:buFont typeface="Arial" pitchFamily="34" charset="0"/>
                        <a:buChar char="•"/>
                      </a:pPr>
                      <a:r>
                        <a:rPr lang="en-US" sz="1000" dirty="0" smtClean="0"/>
                        <a:t>     Read two</a:t>
                      </a:r>
                      <a:r>
                        <a:rPr lang="en-US" sz="1000" baseline="0" dirty="0" smtClean="0"/>
                        <a:t> paired passages.</a:t>
                      </a:r>
                    </a:p>
                    <a:p>
                      <a:pPr>
                        <a:buFont typeface="Arial" pitchFamily="34" charset="0"/>
                        <a:buChar char="•"/>
                      </a:pPr>
                      <a:r>
                        <a:rPr lang="en-US" sz="1000" baseline="0" dirty="0" smtClean="0"/>
                        <a:t>     Take notes while reading (note-taking).</a:t>
                      </a:r>
                    </a:p>
                    <a:p>
                      <a:pPr>
                        <a:buFont typeface="Arial" pitchFamily="34" charset="0"/>
                        <a:buChar char="•"/>
                      </a:pPr>
                      <a:r>
                        <a:rPr lang="en-US" sz="1000" baseline="0" dirty="0" smtClean="0"/>
                        <a:t>     </a:t>
                      </a:r>
                      <a:r>
                        <a:rPr lang="en-US" sz="1000" b="1" u="sng" baseline="0" dirty="0" smtClean="0">
                          <a:solidFill>
                            <a:srgbClr val="C00000"/>
                          </a:solidFill>
                        </a:rPr>
                        <a:t>Answer SR and CR research questions about sources </a:t>
                      </a:r>
                    </a:p>
                    <a:p>
                      <a:pPr>
                        <a:buFont typeface="Arial" pitchFamily="34" charset="0"/>
                        <a:buNone/>
                      </a:pPr>
                      <a:endParaRPr lang="en-US" sz="700" b="1" u="sng" baseline="0" dirty="0" smtClean="0">
                        <a:solidFill>
                          <a:srgbClr val="C00000"/>
                        </a:solidFill>
                      </a:endParaRPr>
                    </a:p>
                    <a:p>
                      <a:pPr>
                        <a:buFont typeface="Arial" pitchFamily="34" charset="0"/>
                        <a:buNone/>
                      </a:pPr>
                      <a:r>
                        <a:rPr lang="en-US" sz="1000" b="1" u="sng" baseline="0" dirty="0" smtClean="0">
                          <a:solidFill>
                            <a:srgbClr val="002060"/>
                          </a:solidFill>
                        </a:rPr>
                        <a:t>Components of Part 1</a:t>
                      </a:r>
                    </a:p>
                    <a:p>
                      <a:pPr marL="182361" indent="-182361"/>
                      <a:r>
                        <a:rPr lang="en-US" sz="900" b="1" u="sng" dirty="0" smtClean="0">
                          <a:solidFill>
                            <a:srgbClr val="002060"/>
                          </a:solidFill>
                        </a:rPr>
                        <a:t>Note-Taking</a:t>
                      </a:r>
                      <a:r>
                        <a:rPr lang="en-US" sz="900" b="1" dirty="0" smtClean="0">
                          <a:solidFill>
                            <a:srgbClr val="002060"/>
                          </a:solidFill>
                        </a:rPr>
                        <a:t>: </a:t>
                      </a:r>
                    </a:p>
                    <a:p>
                      <a:pPr marL="182361" indent="-182361"/>
                      <a:r>
                        <a:rPr lang="en-US" sz="900" b="1" dirty="0" smtClean="0">
                          <a:solidFill>
                            <a:srgbClr val="002060"/>
                          </a:solidFill>
                        </a:rPr>
                        <a:t>       </a:t>
                      </a:r>
                      <a:r>
                        <a:rPr lang="en-US" sz="900" dirty="0" smtClean="0"/>
                        <a:t>Students take notes as they read passages to gather information about their sources. Students are allowed to use their notes to later write a full composition (essay).  Note-taking strategies should  be taught as structured lessons throughout the school year in grades   K – 6.  </a:t>
                      </a:r>
                      <a:r>
                        <a:rPr lang="en-US" sz="900" b="1" dirty="0" smtClean="0">
                          <a:solidFill>
                            <a:srgbClr val="C00000"/>
                          </a:solidFill>
                          <a:effectLst>
                            <a:outerShdw blurRad="38100" dist="38100" dir="2700000" algn="tl">
                              <a:srgbClr val="000000">
                                <a:alpha val="43137"/>
                              </a:srgbClr>
                            </a:outerShdw>
                          </a:effectLst>
                        </a:rPr>
                        <a:t>A teacher’s note-taking form with directions and  a note-taking form for your students to use for this assessment  is provided, or you may use whatever formats you’ve had past success with</a:t>
                      </a:r>
                      <a:r>
                        <a:rPr lang="en-US" sz="900" dirty="0" smtClean="0"/>
                        <a:t>. Please have students practice using the note-taking page in this document </a:t>
                      </a:r>
                      <a:r>
                        <a:rPr lang="en-US" sz="900" b="1" u="sng" dirty="0" smtClean="0">
                          <a:effectLst>
                            <a:outerShdw blurRad="38100" dist="38100" dir="2700000" algn="tl">
                              <a:srgbClr val="000000">
                                <a:alpha val="43137"/>
                              </a:srgbClr>
                            </a:outerShdw>
                          </a:effectLst>
                        </a:rPr>
                        <a:t>before</a:t>
                      </a:r>
                      <a:r>
                        <a:rPr lang="en-US" sz="900" dirty="0" smtClean="0"/>
                        <a:t> the actual assessment if you choose to use it. </a:t>
                      </a:r>
                      <a:endParaRPr lang="en-US" sz="900" i="1" dirty="0" smtClean="0"/>
                    </a:p>
                    <a:p>
                      <a:pPr marL="182361" indent="-182361"/>
                      <a:r>
                        <a:rPr lang="en-US" sz="900" b="1" u="sng" dirty="0" smtClean="0">
                          <a:solidFill>
                            <a:srgbClr val="002060"/>
                          </a:solidFill>
                        </a:rPr>
                        <a:t>Research</a:t>
                      </a:r>
                      <a:r>
                        <a:rPr lang="en-US" sz="900" b="1" dirty="0" smtClean="0">
                          <a:solidFill>
                            <a:srgbClr val="002060"/>
                          </a:solidFill>
                        </a:rPr>
                        <a:t>: </a:t>
                      </a:r>
                    </a:p>
                    <a:p>
                      <a:pPr marL="182361" indent="-182361"/>
                      <a:r>
                        <a:rPr lang="en-US" sz="900" b="1" dirty="0" smtClean="0">
                          <a:solidFill>
                            <a:srgbClr val="002060"/>
                          </a:solidFill>
                        </a:rPr>
                        <a:t>       </a:t>
                      </a:r>
                      <a:r>
                        <a:rPr lang="en-US" sz="900" dirty="0" smtClean="0"/>
                        <a:t>In Part 1 of a performance task students answer constructed response  questions written to measure a  student’s ability to use </a:t>
                      </a:r>
                      <a:r>
                        <a:rPr lang="en-US" sz="900" b="1" u="sng" dirty="0" smtClean="0"/>
                        <a:t>research skills</a:t>
                      </a:r>
                      <a:r>
                        <a:rPr lang="en-US" sz="900" b="1" u="none" baseline="0" dirty="0" smtClean="0"/>
                        <a:t> </a:t>
                      </a:r>
                      <a:r>
                        <a:rPr lang="en-US" sz="900" b="0" u="none" baseline="0" dirty="0" smtClean="0"/>
                        <a:t>needed to complete a performance task.</a:t>
                      </a:r>
                      <a:r>
                        <a:rPr lang="en-US" sz="900" b="0" dirty="0" smtClean="0"/>
                        <a:t>  </a:t>
                      </a:r>
                      <a:r>
                        <a:rPr lang="en-US" sz="900" dirty="0" smtClean="0"/>
                        <a:t>These CR questions </a:t>
                      </a:r>
                      <a:r>
                        <a:rPr lang="en-US" sz="900" b="1" u="sng" dirty="0" smtClean="0">
                          <a:solidFill>
                            <a:srgbClr val="C00000"/>
                          </a:solidFill>
                        </a:rPr>
                        <a:t>are scored</a:t>
                      </a:r>
                      <a:r>
                        <a:rPr lang="en-US" sz="900" b="1" dirty="0" smtClean="0">
                          <a:solidFill>
                            <a:srgbClr val="C00000"/>
                          </a:solidFill>
                        </a:rPr>
                        <a:t> </a:t>
                      </a:r>
                      <a:r>
                        <a:rPr lang="en-US" sz="900" dirty="0" smtClean="0"/>
                        <a:t>using the SBAC Research Rubrics rather than reading</a:t>
                      </a:r>
                      <a:r>
                        <a:rPr lang="en-US" sz="900" baseline="0" dirty="0" smtClean="0"/>
                        <a:t> </a:t>
                      </a:r>
                      <a:r>
                        <a:rPr lang="en-US" sz="900" dirty="0" smtClean="0"/>
                        <a:t>response rubrics. </a:t>
                      </a:r>
                      <a:endParaRPr lang="en-US" sz="900" b="1" u="sng" baseline="0" dirty="0" smtClean="0">
                        <a:solidFill>
                          <a:srgbClr val="C00000"/>
                        </a:solidFill>
                      </a:endParaRPr>
                    </a:p>
                  </a:txBody>
                  <a:tcPr marL="97155" marR="97155">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buFont typeface="Arial" pitchFamily="34" charset="0"/>
                        <a:buChar char="•"/>
                      </a:pPr>
                      <a:r>
                        <a:rPr lang="en-US" sz="1000" dirty="0" smtClean="0"/>
                        <a:t> Class</a:t>
                      </a:r>
                      <a:r>
                        <a:rPr lang="en-US" sz="1000" baseline="0" dirty="0" smtClean="0"/>
                        <a:t> Activity</a:t>
                      </a:r>
                      <a:endParaRPr lang="en-US" sz="1000" dirty="0" smtClean="0"/>
                    </a:p>
                    <a:p>
                      <a:pPr>
                        <a:buFont typeface="Arial" pitchFamily="34" charset="0"/>
                        <a:buChar char="•"/>
                      </a:pPr>
                      <a:r>
                        <a:rPr lang="en-US" sz="1000" dirty="0" smtClean="0"/>
                        <a:t>     Plan your essay</a:t>
                      </a:r>
                      <a:r>
                        <a:rPr lang="en-US" sz="1000" baseline="0" dirty="0" smtClean="0"/>
                        <a:t> (brainstorming -pre-writing).</a:t>
                      </a:r>
                      <a:endParaRPr lang="en-US" sz="1000" b="1" u="sng" dirty="0" smtClean="0"/>
                    </a:p>
                    <a:p>
                      <a:pPr>
                        <a:buFont typeface="Arial" pitchFamily="34" charset="0"/>
                        <a:buChar char="•"/>
                      </a:pPr>
                      <a:r>
                        <a:rPr lang="en-US" sz="1000" baseline="0" dirty="0" smtClean="0"/>
                        <a:t>     </a:t>
                      </a:r>
                      <a:r>
                        <a:rPr lang="en-US" sz="1000" dirty="0" smtClean="0"/>
                        <a:t>Write,</a:t>
                      </a:r>
                      <a:r>
                        <a:rPr lang="en-US" sz="1000" baseline="0" dirty="0" smtClean="0"/>
                        <a:t> Revise and Edit (W.2.5)</a:t>
                      </a:r>
                    </a:p>
                    <a:p>
                      <a:pPr>
                        <a:buFont typeface="Arial" pitchFamily="34" charset="0"/>
                        <a:buChar char="•"/>
                      </a:pPr>
                      <a:r>
                        <a:rPr lang="en-US" sz="1000" b="1" u="none" dirty="0" smtClean="0"/>
                        <a:t>     </a:t>
                      </a:r>
                      <a:r>
                        <a:rPr lang="en-US" sz="1000" b="1" u="sng" dirty="0" smtClean="0">
                          <a:solidFill>
                            <a:srgbClr val="C00000"/>
                          </a:solidFill>
                        </a:rPr>
                        <a:t>Writing a Full Composition or Speech </a:t>
                      </a:r>
                    </a:p>
                    <a:p>
                      <a:pPr marL="0" marR="0" indent="0" algn="l" defTabSz="1018824" rtl="0" eaLnBrk="1" fontAlgn="auto" latinLnBrk="0" hangingPunct="1">
                        <a:lnSpc>
                          <a:spcPct val="100000"/>
                        </a:lnSpc>
                        <a:spcBef>
                          <a:spcPts val="0"/>
                        </a:spcBef>
                        <a:spcAft>
                          <a:spcPts val="0"/>
                        </a:spcAft>
                        <a:buClrTx/>
                        <a:buSzTx/>
                        <a:buFont typeface="Arial" pitchFamily="34" charset="0"/>
                        <a:buNone/>
                        <a:tabLst/>
                        <a:defRPr/>
                      </a:pPr>
                      <a:endParaRPr lang="en-US" sz="1000" b="1" u="sng" baseline="0" dirty="0" smtClean="0">
                        <a:solidFill>
                          <a:srgbClr val="002060"/>
                        </a:solidFill>
                      </a:endParaRPr>
                    </a:p>
                    <a:p>
                      <a:pPr marL="0" marR="0" indent="0" algn="l" defTabSz="1018824" rtl="0" eaLnBrk="1" fontAlgn="auto" latinLnBrk="0" hangingPunct="1">
                        <a:lnSpc>
                          <a:spcPct val="100000"/>
                        </a:lnSpc>
                        <a:spcBef>
                          <a:spcPts val="0"/>
                        </a:spcBef>
                        <a:spcAft>
                          <a:spcPts val="0"/>
                        </a:spcAft>
                        <a:buClrTx/>
                        <a:buSzTx/>
                        <a:buFont typeface="Arial" pitchFamily="34" charset="0"/>
                        <a:buNone/>
                        <a:tabLst/>
                        <a:defRPr/>
                      </a:pPr>
                      <a:r>
                        <a:rPr lang="en-US" sz="1000" b="1" u="sng" baseline="0" dirty="0" smtClean="0">
                          <a:solidFill>
                            <a:srgbClr val="002060"/>
                          </a:solidFill>
                        </a:rPr>
                        <a:t>Components of Part 2</a:t>
                      </a:r>
                    </a:p>
                    <a:p>
                      <a:pPr>
                        <a:buFont typeface="Arial" pitchFamily="34" charset="0"/>
                        <a:buNone/>
                      </a:pPr>
                      <a:r>
                        <a:rPr lang="en-US" sz="900" b="1" i="0" u="sng" dirty="0" smtClean="0">
                          <a:solidFill>
                            <a:srgbClr val="002060"/>
                          </a:solidFill>
                          <a:effectLst/>
                        </a:rPr>
                        <a:t>Planning</a:t>
                      </a:r>
                      <a:endParaRPr lang="en-US" sz="900" dirty="0" smtClean="0">
                        <a:solidFill>
                          <a:srgbClr val="C00000"/>
                        </a:solidFill>
                      </a:endParaRPr>
                    </a:p>
                    <a:p>
                      <a:pPr marL="171450" indent="0">
                        <a:buFont typeface="Arial" pitchFamily="34" charset="0"/>
                        <a:buNone/>
                      </a:pPr>
                      <a:r>
                        <a:rPr lang="en-US" sz="900" dirty="0" smtClean="0">
                          <a:solidFill>
                            <a:schemeClr val="tx1"/>
                          </a:solidFill>
                        </a:rPr>
                        <a:t>Students review notes and sources</a:t>
                      </a:r>
                      <a:r>
                        <a:rPr lang="en-US" sz="900" baseline="0" dirty="0" smtClean="0">
                          <a:solidFill>
                            <a:schemeClr val="tx1"/>
                          </a:solidFill>
                        </a:rPr>
                        <a:t> and plan their  composition.</a:t>
                      </a:r>
                      <a:endParaRPr lang="en-US" sz="900" dirty="0" smtClean="0">
                        <a:solidFill>
                          <a:srgbClr val="C00000"/>
                        </a:solidFill>
                      </a:endParaRPr>
                    </a:p>
                    <a:p>
                      <a:pPr>
                        <a:buFont typeface="Arial" pitchFamily="34" charset="0"/>
                        <a:buNone/>
                      </a:pPr>
                      <a:r>
                        <a:rPr lang="en-US" sz="900" b="1" u="sng" dirty="0" smtClean="0">
                          <a:solidFill>
                            <a:srgbClr val="002060"/>
                          </a:solidFill>
                        </a:rPr>
                        <a:t>Write, Revise and Edit</a:t>
                      </a:r>
                    </a:p>
                    <a:p>
                      <a:pPr>
                        <a:buFont typeface="Arial" pitchFamily="34" charset="0"/>
                        <a:buNone/>
                      </a:pPr>
                      <a:r>
                        <a:rPr lang="en-US" sz="900" b="0" u="none" baseline="0" dirty="0" smtClean="0">
                          <a:solidFill>
                            <a:srgbClr val="002060"/>
                          </a:solidFill>
                        </a:rPr>
                        <a:t>       </a:t>
                      </a:r>
                      <a:r>
                        <a:rPr lang="en-US" sz="900" b="0" u="none" dirty="0" smtClean="0">
                          <a:solidFill>
                            <a:schemeClr val="tx1"/>
                          </a:solidFill>
                        </a:rPr>
                        <a:t>Students</a:t>
                      </a:r>
                      <a:r>
                        <a:rPr lang="en-US" sz="900" b="0" u="none" baseline="0" dirty="0" smtClean="0">
                          <a:solidFill>
                            <a:schemeClr val="tx1"/>
                          </a:solidFill>
                        </a:rPr>
                        <a:t> draft, write, revise and edit their writing.</a:t>
                      </a:r>
                    </a:p>
                    <a:p>
                      <a:pPr marL="171450" indent="0">
                        <a:buFont typeface="Arial" pitchFamily="34" charset="0"/>
                        <a:buNone/>
                      </a:pPr>
                      <a:r>
                        <a:rPr lang="en-US" sz="900" b="0" u="none" baseline="0" dirty="0" smtClean="0">
                          <a:solidFill>
                            <a:schemeClr val="tx1"/>
                          </a:solidFill>
                        </a:rPr>
                        <a:t>Word processing tools should be available for spell    check (but no grammar check).</a:t>
                      </a:r>
                      <a:endParaRPr lang="en-US" sz="900" b="1" u="sng" baseline="0" dirty="0" smtClean="0">
                        <a:solidFill>
                          <a:srgbClr val="002060"/>
                        </a:solidFill>
                      </a:endParaRPr>
                    </a:p>
                    <a:p>
                      <a:pPr marL="171450" indent="0">
                        <a:buFont typeface="Arial" pitchFamily="34" charset="0"/>
                        <a:buNone/>
                      </a:pPr>
                      <a:r>
                        <a:rPr lang="en-US" sz="900" dirty="0" smtClean="0">
                          <a:effectLst/>
                          <a:latin typeface="+mn-lt"/>
                          <a:ea typeface="Calibri"/>
                          <a:cs typeface="Calibri"/>
                        </a:rPr>
                        <a:t>This protocol focuses on the key elements of </a:t>
                      </a:r>
                      <a:r>
                        <a:rPr lang="en-US" sz="900" b="1" dirty="0" smtClean="0">
                          <a:effectLst/>
                          <a:latin typeface="+mn-lt"/>
                          <a:ea typeface="Calibri"/>
                          <a:cs typeface="Calibri"/>
                        </a:rPr>
                        <a:t>writing opinion pieces:</a:t>
                      </a:r>
                      <a:endParaRPr lang="en-US" sz="900" b="1" dirty="0" smtClean="0">
                        <a:effectLst/>
                        <a:latin typeface="+mn-lt"/>
                        <a:ea typeface="Calibri"/>
                        <a:cs typeface="Times New Roman"/>
                      </a:endParaRPr>
                    </a:p>
                    <a:p>
                      <a:pPr marL="168275" indent="-168275">
                        <a:buFont typeface="+mj-lt"/>
                        <a:buAutoNum type="arabicPeriod"/>
                      </a:pPr>
                      <a:r>
                        <a:rPr lang="en-US" sz="900" b="1" dirty="0" smtClean="0">
                          <a:effectLst/>
                          <a:latin typeface="+mn-lt"/>
                          <a:ea typeface="Calibri"/>
                          <a:cs typeface="Times New Roman"/>
                        </a:rPr>
                        <a:t>Statement of Purpose/Focus:  </a:t>
                      </a:r>
                      <a:r>
                        <a:rPr lang="en-US" sz="900" b="0" dirty="0" smtClean="0">
                          <a:effectLst/>
                          <a:latin typeface="+mn-lt"/>
                          <a:ea typeface="Calibri"/>
                          <a:cs typeface="Times New Roman"/>
                        </a:rPr>
                        <a:t>Do</a:t>
                      </a:r>
                      <a:r>
                        <a:rPr lang="en-US" sz="900" b="0" baseline="0" dirty="0" smtClean="0">
                          <a:effectLst/>
                          <a:latin typeface="+mn-lt"/>
                          <a:ea typeface="Calibri"/>
                          <a:cs typeface="Times New Roman"/>
                        </a:rPr>
                        <a:t> you clearly state your opinion?  Do you stay on topic?</a:t>
                      </a:r>
                      <a:endParaRPr lang="en-US" sz="900" b="1" dirty="0" smtClean="0">
                        <a:effectLst/>
                        <a:latin typeface="+mn-lt"/>
                        <a:ea typeface="Calibri"/>
                        <a:cs typeface="Times New Roman"/>
                      </a:endParaRPr>
                    </a:p>
                    <a:p>
                      <a:pPr marL="168275" indent="-168275">
                        <a:buFont typeface="+mj-lt"/>
                        <a:buAutoNum type="arabicPeriod"/>
                      </a:pPr>
                      <a:r>
                        <a:rPr lang="en-US" sz="900" b="1" dirty="0" smtClean="0">
                          <a:effectLst/>
                          <a:latin typeface="+mn-lt"/>
                          <a:ea typeface="Calibri"/>
                          <a:cs typeface="Times New Roman"/>
                        </a:rPr>
                        <a:t>Organization:  </a:t>
                      </a:r>
                      <a:r>
                        <a:rPr lang="en-US" sz="900" b="0" dirty="0" smtClean="0">
                          <a:effectLst/>
                          <a:latin typeface="+mn-lt"/>
                          <a:ea typeface="Calibri"/>
                          <a:cs typeface="Times New Roman"/>
                        </a:rPr>
                        <a:t>Do you ideas flow logically from the introduction to conclusion?  Do you use effective transitions?</a:t>
                      </a:r>
                    </a:p>
                    <a:p>
                      <a:pPr marL="168275" indent="-168275">
                        <a:buFont typeface="+mj-lt"/>
                        <a:buAutoNum type="arabicPeriod"/>
                      </a:pPr>
                      <a:r>
                        <a:rPr lang="en-US" sz="900" b="1" dirty="0" smtClean="0">
                          <a:effectLst/>
                          <a:latin typeface="+mn-lt"/>
                          <a:ea typeface="Calibri"/>
                          <a:cs typeface="Times New Roman"/>
                        </a:rPr>
                        <a:t>Elaboration</a:t>
                      </a:r>
                      <a:r>
                        <a:rPr lang="en-US" sz="900" b="1" baseline="0" dirty="0" smtClean="0">
                          <a:effectLst/>
                          <a:latin typeface="+mn-lt"/>
                          <a:ea typeface="Calibri"/>
                          <a:cs typeface="Times New Roman"/>
                        </a:rPr>
                        <a:t> of Evidence:  </a:t>
                      </a:r>
                      <a:r>
                        <a:rPr lang="en-US" sz="900" b="0" baseline="0" dirty="0" smtClean="0">
                          <a:effectLst/>
                          <a:latin typeface="+mn-lt"/>
                          <a:ea typeface="Calibri"/>
                          <a:cs typeface="Times New Roman"/>
                        </a:rPr>
                        <a:t>Do you provide evidence from sources about your opinions and elaborate with specific information?</a:t>
                      </a:r>
                    </a:p>
                    <a:p>
                      <a:pPr marL="168275" indent="-168275">
                        <a:buFont typeface="+mj-lt"/>
                        <a:buAutoNum type="arabicPeriod"/>
                      </a:pPr>
                      <a:r>
                        <a:rPr lang="en-US" sz="900" b="1" baseline="0" dirty="0" smtClean="0">
                          <a:effectLst/>
                          <a:latin typeface="+mn-lt"/>
                          <a:ea typeface="Calibri"/>
                          <a:cs typeface="Times New Roman"/>
                        </a:rPr>
                        <a:t>Language and Vocabulary:  </a:t>
                      </a:r>
                      <a:r>
                        <a:rPr lang="en-US" sz="900" b="0" baseline="0" dirty="0" smtClean="0">
                          <a:effectLst/>
                          <a:latin typeface="+mn-lt"/>
                          <a:ea typeface="Calibri"/>
                          <a:cs typeface="Times New Roman"/>
                        </a:rPr>
                        <a:t>Do you express your ideas effectively?  Do you use precise language that is appropriate for your audience and purpose?</a:t>
                      </a:r>
                    </a:p>
                    <a:p>
                      <a:pPr marL="168275" indent="-168275">
                        <a:buFont typeface="+mj-lt"/>
                        <a:buAutoNum type="arabicPeriod"/>
                      </a:pPr>
                      <a:r>
                        <a:rPr lang="en-US" sz="900" b="1" baseline="0" dirty="0" smtClean="0">
                          <a:effectLst/>
                          <a:latin typeface="+mn-lt"/>
                          <a:ea typeface="Calibri"/>
                          <a:cs typeface="Times New Roman"/>
                        </a:rPr>
                        <a:t>Conventions:  </a:t>
                      </a:r>
                      <a:r>
                        <a:rPr lang="en-US" sz="900" b="0" baseline="0" dirty="0" smtClean="0">
                          <a:effectLst/>
                          <a:latin typeface="+mn-lt"/>
                          <a:ea typeface="Calibri"/>
                          <a:cs typeface="Times New Roman"/>
                        </a:rPr>
                        <a:t>Do you use punctuation, capitalization and spelling correctly?</a:t>
                      </a:r>
                    </a:p>
                  </a:txBody>
                  <a:tcPr marL="97155" marR="97155">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8" name="Rectangle 7"/>
          <p:cNvSpPr/>
          <p:nvPr/>
        </p:nvSpPr>
        <p:spPr>
          <a:xfrm>
            <a:off x="693784" y="9068709"/>
            <a:ext cx="6477000" cy="527053"/>
          </a:xfrm>
          <a:prstGeom prst="rect">
            <a:avLst/>
          </a:prstGeom>
        </p:spPr>
        <p:txBody>
          <a:bodyPr wrap="square" lIns="91433" tIns="45717" rIns="91433" bIns="45717">
            <a:spAutoFit/>
          </a:bodyPr>
          <a:lstStyle/>
          <a:p>
            <a:r>
              <a:rPr lang="en-US" sz="900" b="1" dirty="0"/>
              <a:t>There are  NO Technology-enhanced Items/Tasks (TE) Note:  It is </a:t>
            </a:r>
            <a:r>
              <a:rPr lang="en-US" sz="900" b="1" i="1" u="sng" dirty="0"/>
              <a:t>highly recommended</a:t>
            </a:r>
            <a:r>
              <a:rPr lang="en-US" sz="900" b="1" i="1" dirty="0"/>
              <a:t> </a:t>
            </a:r>
            <a:r>
              <a:rPr lang="en-US" sz="900" b="1" dirty="0"/>
              <a:t>that students have experiences with the following types of tasks from various on-line instructional practice sites, as they are not on the HSD Elementary Assessments: </a:t>
            </a:r>
            <a:r>
              <a:rPr lang="en-US" sz="900" i="1" dirty="0"/>
              <a:t>reordering text, selecting and changing text, selecting text, and selecting from drop-down menu</a:t>
            </a:r>
          </a:p>
        </p:txBody>
      </p:sp>
    </p:spTree>
    <p:extLst>
      <p:ext uri="{BB962C8B-B14F-4D97-AF65-F5344CB8AC3E}">
        <p14:creationId xmlns:p14="http://schemas.microsoft.com/office/powerpoint/2010/main" val="1149671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04813" y="602051"/>
            <a:ext cx="6962775" cy="1020649"/>
          </a:xfrm>
          <a:prstGeom prst="rect">
            <a:avLst/>
          </a:prstGeom>
          <a:noFill/>
        </p:spPr>
        <p:txBody>
          <a:bodyPr wrap="square" lIns="96378" tIns="48189" rIns="96378" bIns="48189" rtlCol="0">
            <a:spAutoFit/>
          </a:bodyPr>
          <a:lstStyle/>
          <a:p>
            <a:r>
              <a:rPr lang="en-US" sz="1500" b="1" dirty="0"/>
              <a:t>Quarter </a:t>
            </a:r>
            <a:r>
              <a:rPr lang="en-US" sz="1500" b="1" dirty="0" smtClean="0"/>
              <a:t>Four  </a:t>
            </a:r>
            <a:r>
              <a:rPr lang="en-US" sz="1500" i="1" dirty="0"/>
              <a:t>Reading </a:t>
            </a:r>
            <a:r>
              <a:rPr lang="en-US" sz="1500" i="1" dirty="0" smtClean="0"/>
              <a:t>Literature </a:t>
            </a:r>
            <a:r>
              <a:rPr lang="en-US" sz="1500" dirty="0" smtClean="0"/>
              <a:t>Learning Progressions  </a:t>
            </a:r>
            <a:endParaRPr lang="en-US" sz="1500" dirty="0"/>
          </a:p>
          <a:p>
            <a:r>
              <a:rPr lang="en-US" sz="1500" dirty="0"/>
              <a:t>The indicated boxes highlighted </a:t>
            </a:r>
            <a:r>
              <a:rPr lang="en-US" sz="1500" b="1" i="1" dirty="0"/>
              <a:t>before the standard</a:t>
            </a:r>
            <a:r>
              <a:rPr lang="en-US" sz="1500" dirty="0"/>
              <a:t>, are assessed on this pre-assessment. The standard itself is assessed on the Common Formative Assessment (CFA) at the end of each quarter.</a:t>
            </a:r>
          </a:p>
        </p:txBody>
      </p:sp>
      <p:sp>
        <p:nvSpPr>
          <p:cNvPr id="4" name="Slide Number Placeholder 3"/>
          <p:cNvSpPr>
            <a:spLocks noGrp="1"/>
          </p:cNvSpPr>
          <p:nvPr>
            <p:ph type="sldNum" sz="quarter" idx="12"/>
          </p:nvPr>
        </p:nvSpPr>
        <p:spPr/>
        <p:txBody>
          <a:bodyPr/>
          <a:lstStyle/>
          <a:p>
            <a:fld id="{F177B04D-AEB5-43ED-B9BA-B3D1EC9C9067}" type="slidenum">
              <a:rPr lang="en-US" smtClean="0"/>
              <a:pPr/>
              <a:t>6</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428198129"/>
              </p:ext>
            </p:extLst>
          </p:nvPr>
        </p:nvGraphicFramePr>
        <p:xfrm>
          <a:off x="381000" y="5791200"/>
          <a:ext cx="6934200" cy="2438400"/>
        </p:xfrm>
        <a:graphic>
          <a:graphicData uri="http://schemas.openxmlformats.org/drawingml/2006/table">
            <a:tbl>
              <a:tblPr firstRow="1" firstCol="1" bandRow="1"/>
              <a:tblGrid>
                <a:gridCol w="685800"/>
                <a:gridCol w="457200"/>
                <a:gridCol w="457200"/>
                <a:gridCol w="518552"/>
                <a:gridCol w="548248"/>
                <a:gridCol w="533400"/>
                <a:gridCol w="457200"/>
                <a:gridCol w="609600"/>
                <a:gridCol w="550631"/>
                <a:gridCol w="516169"/>
                <a:gridCol w="838200"/>
                <a:gridCol w="762000"/>
              </a:tblGrid>
              <a:tr h="0">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Ka</a:t>
                      </a:r>
                      <a:endParaRPr lang="en-US" sz="800" dirty="0">
                        <a:effectLst/>
                        <a:latin typeface="Calibri"/>
                        <a:ea typeface="Calibri"/>
                        <a:cs typeface="Times New Roman"/>
                      </a:endParaRPr>
                    </a:p>
                  </a:txBody>
                  <a:tcPr marL="23442" marR="2344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Kc</a:t>
                      </a:r>
                      <a:endParaRPr lang="en-US" sz="800" dirty="0">
                        <a:effectLst/>
                        <a:latin typeface="Calibri"/>
                        <a:ea typeface="Calibri"/>
                        <a:cs typeface="Times New Roman"/>
                      </a:endParaRPr>
                    </a:p>
                  </a:txBody>
                  <a:tcPr marL="23442" marR="2344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Cd</a:t>
                      </a:r>
                      <a:endParaRPr lang="en-US" sz="800" dirty="0">
                        <a:effectLst/>
                        <a:latin typeface="Calibri"/>
                        <a:ea typeface="Calibri"/>
                        <a:cs typeface="Times New Roman"/>
                      </a:endParaRPr>
                    </a:p>
                  </a:txBody>
                  <a:tcPr marL="23442" marR="2344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Cf</a:t>
                      </a:r>
                      <a:endParaRPr lang="en-US" sz="800" dirty="0">
                        <a:effectLst/>
                        <a:latin typeface="Calibri"/>
                        <a:ea typeface="Calibri"/>
                        <a:cs typeface="Times New Roman"/>
                      </a:endParaRPr>
                    </a:p>
                  </a:txBody>
                  <a:tcPr marL="23442" marR="2344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2 - Ch</a:t>
                      </a:r>
                      <a:endParaRPr lang="en-US" sz="800" dirty="0">
                        <a:effectLst/>
                        <a:latin typeface="Calibri"/>
                        <a:ea typeface="Calibri"/>
                        <a:cs typeface="Times New Roman"/>
                      </a:endParaRPr>
                    </a:p>
                  </a:txBody>
                  <a:tcPr marL="23442" marR="2344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2 - Ck</a:t>
                      </a:r>
                      <a:endParaRPr lang="en-US" sz="800" dirty="0">
                        <a:effectLst/>
                        <a:latin typeface="Calibri"/>
                        <a:ea typeface="Calibri"/>
                        <a:cs typeface="Times New Roman"/>
                      </a:endParaRPr>
                    </a:p>
                  </a:txBody>
                  <a:tcPr marL="23442" marR="2344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2 - Cl</a:t>
                      </a:r>
                      <a:endParaRPr lang="en-US" sz="800" dirty="0">
                        <a:effectLst/>
                        <a:latin typeface="Calibri"/>
                        <a:ea typeface="Calibri"/>
                        <a:cs typeface="Times New Roman"/>
                      </a:endParaRPr>
                    </a:p>
                  </a:txBody>
                  <a:tcPr marL="23442" marR="2344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2 - ANp</a:t>
                      </a:r>
                      <a:endParaRPr lang="en-US" sz="800" dirty="0">
                        <a:effectLst/>
                        <a:latin typeface="Calibri"/>
                        <a:ea typeface="Calibri"/>
                        <a:cs typeface="Times New Roman"/>
                      </a:endParaRPr>
                    </a:p>
                  </a:txBody>
                  <a:tcPr marL="23442" marR="2344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2 - ANr</a:t>
                      </a:r>
                      <a:endParaRPr lang="en-US" sz="800" dirty="0">
                        <a:effectLst/>
                        <a:latin typeface="Calibri"/>
                        <a:ea typeface="Calibri"/>
                        <a:cs typeface="Times New Roman"/>
                      </a:endParaRPr>
                    </a:p>
                  </a:txBody>
                  <a:tcPr marL="23442" marR="2344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3 - Cw</a:t>
                      </a:r>
                      <a:endParaRPr lang="en-US" sz="800" dirty="0">
                        <a:effectLst/>
                        <a:latin typeface="Calibri"/>
                        <a:ea typeface="Calibri"/>
                        <a:cs typeface="Times New Roman"/>
                      </a:endParaRPr>
                    </a:p>
                  </a:txBody>
                  <a:tcPr marL="23442" marR="2344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4 - SYU</a:t>
                      </a:r>
                      <a:endParaRPr lang="en-US" sz="800" dirty="0">
                        <a:effectLst/>
                        <a:latin typeface="Calibri"/>
                        <a:ea typeface="Calibri"/>
                        <a:cs typeface="Times New Roman"/>
                      </a:endParaRPr>
                    </a:p>
                  </a:txBody>
                  <a:tcPr marL="23442" marR="2344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E5B8B7"/>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Standard</a:t>
                      </a:r>
                      <a:endParaRPr lang="en-US" sz="800" dirty="0">
                        <a:effectLst/>
                        <a:latin typeface="Calibri"/>
                        <a:ea typeface="Calibri"/>
                        <a:cs typeface="Times New Roman"/>
                      </a:endParaRPr>
                    </a:p>
                  </a:txBody>
                  <a:tcPr marL="23442" marR="2344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BFBFBF"/>
                    </a:solidFill>
                  </a:tcPr>
                </a:tc>
              </a:tr>
              <a:tr h="0">
                <a:tc>
                  <a:txBody>
                    <a:bodyPr/>
                    <a:lstStyle/>
                    <a:p>
                      <a:pPr marL="0" marR="0" algn="l">
                        <a:lnSpc>
                          <a:spcPct val="100000"/>
                        </a:lnSpc>
                        <a:spcBef>
                          <a:spcPts val="0"/>
                        </a:spcBef>
                        <a:spcAft>
                          <a:spcPts val="0"/>
                        </a:spcAft>
                      </a:pPr>
                      <a:r>
                        <a:rPr lang="en-US" sz="800" dirty="0">
                          <a:effectLst/>
                          <a:latin typeface="Calibri"/>
                          <a:ea typeface="Times New Roman"/>
                          <a:cs typeface="Times New Roman"/>
                        </a:rPr>
                        <a:t>Recall the events in two or more versions of the same story read and discussed in class.</a:t>
                      </a:r>
                      <a:endParaRPr lang="en-US" sz="800" dirty="0">
                        <a:effectLst/>
                        <a:latin typeface="Calibri"/>
                        <a:ea typeface="Calibri"/>
                        <a:cs typeface="Times New Roman"/>
                      </a:endParaRPr>
                    </a:p>
                  </a:txBody>
                  <a:tcPr marL="23442" marR="23442"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dirty="0">
                          <a:effectLst/>
                          <a:latin typeface="Calibri"/>
                          <a:ea typeface="Times New Roman"/>
                          <a:cs typeface="Times New Roman"/>
                        </a:rPr>
                        <a:t>Use and understand </a:t>
                      </a:r>
                      <a:r>
                        <a:rPr lang="en-US" sz="800" u="sng" dirty="0">
                          <a:effectLst/>
                          <a:latin typeface="Calibri"/>
                          <a:ea typeface="Times New Roman"/>
                          <a:cs typeface="Times New Roman"/>
                        </a:rPr>
                        <a:t>Standard Academic Language</a:t>
                      </a:r>
                      <a:r>
                        <a:rPr lang="en-US" sz="800" dirty="0">
                          <a:effectLst/>
                          <a:latin typeface="Calibri"/>
                          <a:ea typeface="Times New Roman"/>
                          <a:cs typeface="Times New Roman"/>
                        </a:rPr>
                        <a:t>:</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dirty="0">
                          <a:effectLst/>
                          <a:latin typeface="Calibri"/>
                          <a:ea typeface="Times New Roman"/>
                          <a:cs typeface="Times New Roman"/>
                        </a:rPr>
                        <a:t>Define author, culture, version, compare and contrast.</a:t>
                      </a:r>
                      <a:endParaRPr lang="en-US" sz="800" dirty="0">
                        <a:effectLst/>
                        <a:latin typeface="Calibri"/>
                        <a:ea typeface="Calibri"/>
                        <a:cs typeface="Times New Roman"/>
                      </a:endParaRPr>
                    </a:p>
                  </a:txBody>
                  <a:tcPr marL="23442" marR="23442"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dirty="0">
                          <a:effectLst/>
                          <a:latin typeface="Calibri"/>
                          <a:ea typeface="Times New Roman"/>
                          <a:cs typeface="Times New Roman"/>
                        </a:rPr>
                        <a:t>Can define or explain the following words:  versions, authors, cultures, compare, and contrast.</a:t>
                      </a:r>
                      <a:endParaRPr lang="en-US" sz="800" dirty="0">
                        <a:effectLst/>
                        <a:latin typeface="Calibri"/>
                        <a:ea typeface="Calibri"/>
                        <a:cs typeface="Times New Roman"/>
                      </a:endParaRPr>
                    </a:p>
                  </a:txBody>
                  <a:tcPr marL="23442" marR="23442"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dirty="0">
                          <a:effectLst/>
                          <a:latin typeface="Calibri"/>
                          <a:ea typeface="Times New Roman"/>
                          <a:cs typeface="Times New Roman"/>
                        </a:rPr>
                        <a:t>Answers who, what, where, when or how questions about two or more versions of the same story read and discussed in class.</a:t>
                      </a:r>
                      <a:endParaRPr lang="en-US" sz="800" dirty="0">
                        <a:effectLst/>
                        <a:latin typeface="Calibri"/>
                        <a:ea typeface="Calibri"/>
                        <a:cs typeface="Times New Roman"/>
                      </a:endParaRPr>
                    </a:p>
                  </a:txBody>
                  <a:tcPr marL="23442" marR="23442"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u="sng" dirty="0">
                          <a:effectLst/>
                          <a:latin typeface="Calibri"/>
                          <a:ea typeface="Times New Roman"/>
                          <a:cs typeface="Times New Roman"/>
                        </a:rPr>
                        <a:t>Concept Development</a:t>
                      </a:r>
                      <a:r>
                        <a:rPr lang="en-US" sz="800" b="1" dirty="0">
                          <a:effectLst/>
                          <a:latin typeface="Calibri"/>
                          <a:ea typeface="Times New Roman"/>
                          <a:cs typeface="Times New Roman"/>
                        </a:rPr>
                        <a:t>: Understands that the same story can have differences (versions) based on culture references.  Can compare contrast an example.</a:t>
                      </a:r>
                      <a:endParaRPr lang="en-US" sz="800" dirty="0">
                        <a:effectLst/>
                        <a:latin typeface="Calibri"/>
                        <a:ea typeface="Calibri"/>
                        <a:cs typeface="Times New Roman"/>
                      </a:endParaRPr>
                    </a:p>
                  </a:txBody>
                  <a:tcPr marL="23442" marR="23442"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b="1" dirty="0">
                          <a:effectLst/>
                          <a:latin typeface="Calibri"/>
                          <a:ea typeface="Times New Roman"/>
                          <a:cs typeface="Times New Roman"/>
                        </a:rPr>
                        <a:t>Identifies details that are the same and different in two versions of the same story and explain why (makes generalizations</a:t>
                      </a:r>
                      <a:r>
                        <a:rPr lang="en-US" sz="800" b="1" dirty="0" smtClean="0">
                          <a:effectLst/>
                          <a:latin typeface="Calibri"/>
                          <a:ea typeface="Times New Roman"/>
                          <a:cs typeface="Times New Roman"/>
                        </a:rPr>
                        <a:t>).</a:t>
                      </a:r>
                    </a:p>
                    <a:p>
                      <a:pPr marL="0" marR="0" algn="l">
                        <a:lnSpc>
                          <a:spcPct val="100000"/>
                        </a:lnSpc>
                        <a:spcBef>
                          <a:spcPts val="0"/>
                        </a:spcBef>
                        <a:spcAft>
                          <a:spcPts val="0"/>
                        </a:spcAft>
                      </a:pPr>
                      <a:r>
                        <a:rPr lang="en-US" sz="800" b="1" dirty="0" smtClean="0">
                          <a:effectLst>
                            <a:outerShdw blurRad="38100" dist="38100" dir="2700000" algn="tl">
                              <a:srgbClr val="000000">
                                <a:alpha val="43137"/>
                              </a:srgbClr>
                            </a:outerShdw>
                          </a:effectLst>
                          <a:latin typeface="Calibri"/>
                          <a:ea typeface="Calibri"/>
                          <a:cs typeface="Times New Roman"/>
                        </a:rPr>
                        <a:t>SELECTED RESPONSE</a:t>
                      </a:r>
                      <a:endParaRPr lang="en-US" sz="800" dirty="0">
                        <a:effectLst>
                          <a:outerShdw blurRad="38100" dist="38100" dir="2700000" algn="tl">
                            <a:srgbClr val="000000">
                              <a:alpha val="43137"/>
                            </a:srgbClr>
                          </a:outerShdw>
                        </a:effectLst>
                        <a:latin typeface="Calibri"/>
                        <a:ea typeface="Calibri"/>
                        <a:cs typeface="Times New Roman"/>
                      </a:endParaRPr>
                    </a:p>
                  </a:txBody>
                  <a:tcPr marL="23442" marR="23442"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dirty="0">
                          <a:effectLst/>
                          <a:latin typeface="Calibri"/>
                          <a:ea typeface="Times New Roman"/>
                          <a:cs typeface="Times New Roman"/>
                        </a:rPr>
                        <a:t>Locate information to compare and contrast specific events in two version of the same story.</a:t>
                      </a:r>
                      <a:endParaRPr lang="en-US" sz="800" dirty="0">
                        <a:effectLst/>
                        <a:latin typeface="Calibri"/>
                        <a:ea typeface="Calibri"/>
                        <a:cs typeface="Times New Roman"/>
                      </a:endParaRPr>
                    </a:p>
                  </a:txBody>
                  <a:tcPr marL="23442" marR="23442"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effectLst/>
                          <a:latin typeface="Calibri"/>
                          <a:ea typeface="Times New Roman"/>
                          <a:cs typeface="Times New Roman"/>
                        </a:rPr>
                        <a:t>Compares and contrasts literary elements (characters, setting, events, challenges, and conclusion) between two or more versions of the same story</a:t>
                      </a:r>
                      <a:r>
                        <a:rPr lang="en-US" sz="800" b="1" dirty="0" smtClean="0">
                          <a:effectLst/>
                          <a:latin typeface="Calibri"/>
                          <a:ea typeface="Times New Roman"/>
                          <a:cs typeface="Times New Roman"/>
                        </a:rPr>
                        <a:t>.</a:t>
                      </a:r>
                    </a:p>
                    <a:p>
                      <a:pPr marL="0" marR="0" algn="l">
                        <a:lnSpc>
                          <a:spcPct val="100000"/>
                        </a:lnSpc>
                        <a:spcBef>
                          <a:spcPts val="0"/>
                        </a:spcBef>
                        <a:spcAft>
                          <a:spcPts val="0"/>
                        </a:spcAft>
                      </a:pPr>
                      <a:r>
                        <a:rPr lang="en-US" sz="800" b="1" dirty="0" smtClean="0">
                          <a:effectLst>
                            <a:outerShdw blurRad="38100" dist="38100" dir="2700000" algn="tl">
                              <a:srgbClr val="000000">
                                <a:alpha val="43137"/>
                              </a:srgbClr>
                            </a:outerShdw>
                          </a:effectLst>
                          <a:latin typeface="Calibri"/>
                          <a:ea typeface="Calibri"/>
                          <a:cs typeface="Times New Roman"/>
                        </a:rPr>
                        <a:t>SELECTED RESPONSE</a:t>
                      </a:r>
                      <a:endParaRPr lang="en-US" sz="800" dirty="0">
                        <a:effectLst>
                          <a:outerShdw blurRad="38100" dist="38100" dir="2700000" algn="tl">
                            <a:srgbClr val="000000">
                              <a:alpha val="43137"/>
                            </a:srgbClr>
                          </a:outerShdw>
                        </a:effectLst>
                        <a:latin typeface="Calibri"/>
                        <a:ea typeface="Calibri"/>
                        <a:cs typeface="Times New Roman"/>
                      </a:endParaRPr>
                    </a:p>
                  </a:txBody>
                  <a:tcPr marL="23442" marR="23442"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dirty="0">
                          <a:effectLst/>
                          <a:latin typeface="Calibri"/>
                          <a:ea typeface="Times New Roman"/>
                          <a:cs typeface="Times New Roman"/>
                        </a:rPr>
                        <a:t>Compare and contrasts the organizational structures (sequence of events) of two or more versions of the same story.</a:t>
                      </a:r>
                      <a:endParaRPr lang="en-US" sz="800" dirty="0">
                        <a:effectLst/>
                        <a:latin typeface="Calibri"/>
                        <a:ea typeface="Calibri"/>
                        <a:cs typeface="Times New Roman"/>
                      </a:endParaRPr>
                    </a:p>
                  </a:txBody>
                  <a:tcPr marL="23442" marR="23442"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dirty="0">
                          <a:effectLst/>
                          <a:latin typeface="Calibri"/>
                          <a:ea typeface="Times New Roman"/>
                          <a:cs typeface="Times New Roman"/>
                        </a:rPr>
                        <a:t>Describe how two stories from different cultures or interpret the story (are the points of view, opinions the same or different?).</a:t>
                      </a:r>
                      <a:endParaRPr lang="en-US" sz="800" dirty="0">
                        <a:effectLst/>
                        <a:latin typeface="Calibri"/>
                        <a:ea typeface="Calibri"/>
                        <a:cs typeface="Times New Roman"/>
                      </a:endParaRPr>
                    </a:p>
                  </a:txBody>
                  <a:tcPr marL="23442" marR="23442"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effectLst/>
                          <a:latin typeface="Calibri"/>
                          <a:ea typeface="Calibri"/>
                          <a:cs typeface="Helvetica"/>
                        </a:rPr>
                        <a:t>Synthesize two versions of the same story by comparing and contrasting how specific events are portrayed to be able to reach a conclusion about stories from different cultures</a:t>
                      </a:r>
                      <a:r>
                        <a:rPr lang="en-US" sz="800" dirty="0" smtClean="0">
                          <a:effectLst/>
                          <a:latin typeface="Calibri"/>
                          <a:ea typeface="Calibri"/>
                          <a:cs typeface="Helvetica"/>
                        </a:rPr>
                        <a:t>.</a:t>
                      </a:r>
                    </a:p>
                    <a:p>
                      <a:pPr marL="0" marR="0" algn="l">
                        <a:lnSpc>
                          <a:spcPct val="100000"/>
                        </a:lnSpc>
                        <a:spcBef>
                          <a:spcPts val="0"/>
                        </a:spcBef>
                        <a:spcAft>
                          <a:spcPts val="0"/>
                        </a:spcAft>
                      </a:pPr>
                      <a:r>
                        <a:rPr lang="en-US" sz="800" b="1" dirty="0" smtClean="0">
                          <a:effectLst>
                            <a:outerShdw blurRad="38100" dist="38100" dir="2700000" algn="tl">
                              <a:srgbClr val="000000">
                                <a:alpha val="43137"/>
                              </a:srgbClr>
                            </a:outerShdw>
                          </a:effectLst>
                          <a:latin typeface="Calibri"/>
                          <a:ea typeface="Calibri"/>
                          <a:cs typeface="Helvetica"/>
                        </a:rPr>
                        <a:t>CONSTRUCTED</a:t>
                      </a:r>
                      <a:r>
                        <a:rPr lang="en-US" sz="800" b="1" baseline="0" dirty="0" smtClean="0">
                          <a:effectLst>
                            <a:outerShdw blurRad="38100" dist="38100" dir="2700000" algn="tl">
                              <a:srgbClr val="000000">
                                <a:alpha val="43137"/>
                              </a:srgbClr>
                            </a:outerShdw>
                          </a:effectLst>
                          <a:latin typeface="Calibri"/>
                          <a:ea typeface="Calibri"/>
                          <a:cs typeface="Helvetica"/>
                        </a:rPr>
                        <a:t> RESPONSE</a:t>
                      </a:r>
                      <a:endParaRPr lang="en-US" sz="800" b="1" dirty="0">
                        <a:effectLst>
                          <a:outerShdw blurRad="38100" dist="38100" dir="2700000" algn="tl">
                            <a:srgbClr val="000000">
                              <a:alpha val="43137"/>
                            </a:srgbClr>
                          </a:outerShdw>
                        </a:effectLst>
                        <a:latin typeface="Calibri"/>
                        <a:ea typeface="Calibri"/>
                        <a:cs typeface="Times New Roman"/>
                      </a:endParaRPr>
                    </a:p>
                  </a:txBody>
                  <a:tcPr marL="23442" marR="23442"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b="1" u="sng" dirty="0" smtClean="0">
                          <a:effectLst/>
                          <a:latin typeface="Calibri"/>
                          <a:ea typeface="Calibri"/>
                          <a:cs typeface="Helvetica"/>
                        </a:rPr>
                        <a:t>RL.2.9</a:t>
                      </a:r>
                      <a:r>
                        <a:rPr lang="en-US" sz="800" dirty="0" smtClean="0">
                          <a:effectLst/>
                          <a:latin typeface="Calibri"/>
                          <a:ea typeface="Calibri"/>
                          <a:cs typeface="Helvetica"/>
                        </a:rPr>
                        <a:t> </a:t>
                      </a:r>
                      <a:r>
                        <a:rPr lang="en-US" sz="800" dirty="0">
                          <a:effectLst/>
                          <a:latin typeface="Calibri"/>
                          <a:ea typeface="Calibri"/>
                          <a:cs typeface="Helvetica"/>
                        </a:rPr>
                        <a:t>Compare and contrast two or more versions of the same story (e.g., Cinderella stories) by different authors or from different cultures</a:t>
                      </a:r>
                      <a:endParaRPr lang="en-US" sz="800" dirty="0">
                        <a:effectLst/>
                        <a:latin typeface="Calibri"/>
                        <a:ea typeface="Calibri"/>
                        <a:cs typeface="Times New Roman"/>
                      </a:endParaRPr>
                    </a:p>
                  </a:txBody>
                  <a:tcPr marL="23442" marR="23442"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r>
            </a:tbl>
          </a:graphicData>
        </a:graphic>
      </p:graphicFrame>
      <p:sp>
        <p:nvSpPr>
          <p:cNvPr id="9" name="Rectangle 8"/>
          <p:cNvSpPr/>
          <p:nvPr/>
        </p:nvSpPr>
        <p:spPr>
          <a:xfrm>
            <a:off x="2446283" y="5638800"/>
            <a:ext cx="762000" cy="152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effectLst>
                  <a:outerShdw blurRad="38100" dist="38100" dir="2700000" algn="tl">
                    <a:srgbClr val="000000">
                      <a:alpha val="43137"/>
                    </a:srgbClr>
                  </a:outerShdw>
                </a:effectLst>
              </a:rPr>
              <a:t>Not assessed</a:t>
            </a:r>
            <a:endParaRPr lang="en-US" sz="800" b="1" dirty="0">
              <a:effectLst>
                <a:outerShdw blurRad="38100" dist="38100" dir="2700000" algn="tl">
                  <a:srgbClr val="000000">
                    <a:alpha val="43137"/>
                  </a:srgbClr>
                </a:outerShdw>
              </a:effectLst>
            </a:endParaRPr>
          </a:p>
        </p:txBody>
      </p:sp>
      <p:graphicFrame>
        <p:nvGraphicFramePr>
          <p:cNvPr id="2" name="Table 1"/>
          <p:cNvGraphicFramePr>
            <a:graphicFrameLocks noGrp="1"/>
          </p:cNvGraphicFramePr>
          <p:nvPr>
            <p:extLst>
              <p:ext uri="{D42A27DB-BD31-4B8C-83A1-F6EECF244321}">
                <p14:modId xmlns:p14="http://schemas.microsoft.com/office/powerpoint/2010/main" val="351266011"/>
              </p:ext>
            </p:extLst>
          </p:nvPr>
        </p:nvGraphicFramePr>
        <p:xfrm>
          <a:off x="354670" y="1752600"/>
          <a:ext cx="6994525" cy="1615399"/>
        </p:xfrm>
        <a:graphic>
          <a:graphicData uri="http://schemas.openxmlformats.org/drawingml/2006/table">
            <a:tbl>
              <a:tblPr firstRow="1" firstCol="1" bandRow="1"/>
              <a:tblGrid>
                <a:gridCol w="667053"/>
                <a:gridCol w="698817"/>
                <a:gridCol w="565460"/>
                <a:gridCol w="609600"/>
                <a:gridCol w="762570"/>
                <a:gridCol w="635288"/>
                <a:gridCol w="738699"/>
                <a:gridCol w="785993"/>
                <a:gridCol w="785993"/>
                <a:gridCol w="745052"/>
              </a:tblGrid>
              <a:tr h="152359">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Ka</a:t>
                      </a:r>
                      <a:endParaRPr lang="en-US" sz="800" dirty="0">
                        <a:effectLst/>
                        <a:latin typeface="Calibri"/>
                        <a:ea typeface="Calibri"/>
                        <a:cs typeface="Times New Roman"/>
                      </a:endParaRPr>
                    </a:p>
                  </a:txBody>
                  <a:tcPr marL="32138" marR="32138"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Kc</a:t>
                      </a:r>
                      <a:endParaRPr lang="en-US" sz="800" dirty="0">
                        <a:effectLst/>
                        <a:latin typeface="Calibri"/>
                        <a:ea typeface="Calibri"/>
                        <a:cs typeface="Times New Roman"/>
                      </a:endParaRPr>
                    </a:p>
                  </a:txBody>
                  <a:tcPr marL="32138" marR="32138"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Cd</a:t>
                      </a:r>
                      <a:endParaRPr lang="en-US" sz="800" dirty="0">
                        <a:effectLst/>
                        <a:latin typeface="Calibri"/>
                        <a:ea typeface="Calibri"/>
                        <a:cs typeface="Times New Roman"/>
                      </a:endParaRPr>
                    </a:p>
                  </a:txBody>
                  <a:tcPr marL="32138" marR="32138"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Cf</a:t>
                      </a:r>
                      <a:endParaRPr lang="en-US" sz="800" dirty="0">
                        <a:effectLst/>
                        <a:latin typeface="Calibri"/>
                        <a:ea typeface="Calibri"/>
                        <a:cs typeface="Times New Roman"/>
                      </a:endParaRPr>
                    </a:p>
                  </a:txBody>
                  <a:tcPr marL="32138" marR="32138"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2 - Ch</a:t>
                      </a:r>
                      <a:endParaRPr lang="en-US" sz="800" dirty="0">
                        <a:effectLst/>
                        <a:latin typeface="Calibri"/>
                        <a:ea typeface="Calibri"/>
                        <a:cs typeface="Times New Roman"/>
                      </a:endParaRPr>
                    </a:p>
                  </a:txBody>
                  <a:tcPr marL="32138" marR="32138"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2 - Cl</a:t>
                      </a:r>
                      <a:endParaRPr lang="en-US" sz="800" dirty="0">
                        <a:effectLst/>
                        <a:latin typeface="Calibri"/>
                        <a:ea typeface="Calibri"/>
                        <a:cs typeface="Times New Roman"/>
                      </a:endParaRPr>
                    </a:p>
                  </a:txBody>
                  <a:tcPr marL="32138" marR="32138"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3 - Cu</a:t>
                      </a:r>
                      <a:endParaRPr lang="en-US" sz="800" dirty="0">
                        <a:effectLst/>
                        <a:latin typeface="Calibri"/>
                        <a:ea typeface="Calibri"/>
                        <a:cs typeface="Times New Roman"/>
                      </a:endParaRPr>
                    </a:p>
                  </a:txBody>
                  <a:tcPr marL="32138" marR="32138"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3 - </a:t>
                      </a:r>
                      <a:r>
                        <a:rPr lang="en-US" sz="800" b="1" dirty="0" err="1">
                          <a:solidFill>
                            <a:srgbClr val="000000"/>
                          </a:solidFill>
                          <a:effectLst/>
                          <a:latin typeface="Calibri"/>
                          <a:ea typeface="Times New Roman"/>
                          <a:cs typeface="Times New Roman"/>
                        </a:rPr>
                        <a:t>Cv</a:t>
                      </a:r>
                      <a:endParaRPr lang="en-US" sz="800" dirty="0">
                        <a:effectLst/>
                        <a:latin typeface="Calibri"/>
                        <a:ea typeface="Calibri"/>
                        <a:cs typeface="Times New Roman"/>
                      </a:endParaRPr>
                    </a:p>
                  </a:txBody>
                  <a:tcPr marL="32138" marR="32138"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3 - EVE</a:t>
                      </a:r>
                      <a:endParaRPr lang="en-US" sz="800">
                        <a:effectLst/>
                        <a:latin typeface="Calibri"/>
                        <a:ea typeface="Calibri"/>
                        <a:cs typeface="Times New Roman"/>
                      </a:endParaRPr>
                    </a:p>
                  </a:txBody>
                  <a:tcPr marL="32138" marR="32138"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Standard</a:t>
                      </a:r>
                      <a:endParaRPr lang="en-US" sz="800">
                        <a:effectLst/>
                        <a:latin typeface="Calibri"/>
                        <a:ea typeface="Calibri"/>
                        <a:cs typeface="Times New Roman"/>
                      </a:endParaRPr>
                    </a:p>
                  </a:txBody>
                  <a:tcPr marL="32138" marR="32138"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BFBFBF"/>
                    </a:solidFill>
                  </a:tcPr>
                </a:tc>
              </a:tr>
              <a:tr h="443507">
                <a:tc>
                  <a:txBody>
                    <a:bodyPr/>
                    <a:lstStyle/>
                    <a:p>
                      <a:pPr marL="0" marR="0" algn="l">
                        <a:lnSpc>
                          <a:spcPct val="100000"/>
                        </a:lnSpc>
                        <a:spcBef>
                          <a:spcPts val="0"/>
                        </a:spcBef>
                        <a:spcAft>
                          <a:spcPts val="0"/>
                        </a:spcAft>
                      </a:pPr>
                      <a:r>
                        <a:rPr lang="en-US" sz="800">
                          <a:effectLst/>
                          <a:latin typeface="Calibri"/>
                          <a:ea typeface="Times New Roman"/>
                          <a:cs typeface="Times New Roman"/>
                        </a:rPr>
                        <a:t>Recall the characters and major events of a story read and discussed in class.</a:t>
                      </a:r>
                      <a:endParaRPr lang="en-US" sz="800">
                        <a:effectLst/>
                        <a:latin typeface="Calibri"/>
                        <a:ea typeface="Calibri"/>
                        <a:cs typeface="Times New Roman"/>
                      </a:endParaRPr>
                    </a:p>
                  </a:txBody>
                  <a:tcPr marL="32138" marR="3213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a:effectLst/>
                          <a:latin typeface="Calibri"/>
                          <a:ea typeface="Times New Roman"/>
                          <a:cs typeface="Times New Roman"/>
                        </a:rPr>
                        <a:t>Uses and understands </a:t>
                      </a:r>
                      <a:r>
                        <a:rPr lang="en-US" sz="800" u="sng">
                          <a:effectLst/>
                          <a:latin typeface="Calibri"/>
                          <a:ea typeface="Times New Roman"/>
                          <a:cs typeface="Times New Roman"/>
                        </a:rPr>
                        <a:t>Standard Academic Language</a:t>
                      </a:r>
                      <a:r>
                        <a:rPr lang="en-US" sz="800">
                          <a:effectLst/>
                          <a:latin typeface="Calibri"/>
                          <a:ea typeface="Times New Roman"/>
                          <a:cs typeface="Times New Roman"/>
                        </a:rPr>
                        <a:t>:   characters, respond, major events, describe and challenges.</a:t>
                      </a:r>
                      <a:endParaRPr lang="en-US" sz="800">
                        <a:effectLst/>
                        <a:latin typeface="Calibri"/>
                        <a:ea typeface="Calibri"/>
                        <a:cs typeface="Times New Roman"/>
                      </a:endParaRPr>
                    </a:p>
                  </a:txBody>
                  <a:tcPr marL="32138" marR="3213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dirty="0">
                          <a:effectLst/>
                          <a:latin typeface="Calibri"/>
                          <a:ea typeface="Times New Roman"/>
                          <a:cs typeface="Times New Roman"/>
                        </a:rPr>
                        <a:t>Can define or explain what a character, major event and a challenge are (in general).</a:t>
                      </a:r>
                      <a:endParaRPr lang="en-US" sz="800" dirty="0">
                        <a:effectLst/>
                        <a:latin typeface="Calibri"/>
                        <a:ea typeface="Calibri"/>
                        <a:cs typeface="Times New Roman"/>
                      </a:endParaRPr>
                    </a:p>
                  </a:txBody>
                  <a:tcPr marL="32138" marR="3213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effectLst/>
                          <a:latin typeface="Calibri"/>
                          <a:ea typeface="Times New Roman"/>
                          <a:cs typeface="Times New Roman"/>
                        </a:rPr>
                        <a:t>Answers how questions about characters’ responses. Understands the meaning of “respond.”</a:t>
                      </a:r>
                      <a:endParaRPr lang="en-US" sz="800" dirty="0">
                        <a:effectLst/>
                        <a:latin typeface="Calibri"/>
                        <a:ea typeface="Calibri"/>
                        <a:cs typeface="Times New Roman"/>
                      </a:endParaRPr>
                    </a:p>
                  </a:txBody>
                  <a:tcPr marL="32138" marR="3213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u="sng">
                          <a:effectLst/>
                          <a:latin typeface="Calibri"/>
                          <a:ea typeface="Times New Roman"/>
                          <a:cs typeface="Times New Roman"/>
                        </a:rPr>
                        <a:t>Concept Development</a:t>
                      </a:r>
                      <a:r>
                        <a:rPr lang="en-US" sz="800">
                          <a:effectLst/>
                          <a:latin typeface="Calibri"/>
                          <a:ea typeface="Times New Roman"/>
                          <a:cs typeface="Times New Roman"/>
                        </a:rPr>
                        <a:t>:</a:t>
                      </a:r>
                      <a:endParaRPr lang="en-US" sz="800">
                        <a:effectLst/>
                        <a:latin typeface="Calibri"/>
                        <a:ea typeface="Calibri"/>
                        <a:cs typeface="Times New Roman"/>
                      </a:endParaRPr>
                    </a:p>
                    <a:p>
                      <a:pPr marL="0" marR="0" algn="l">
                        <a:lnSpc>
                          <a:spcPct val="100000"/>
                        </a:lnSpc>
                        <a:spcBef>
                          <a:spcPts val="0"/>
                        </a:spcBef>
                        <a:spcAft>
                          <a:spcPts val="0"/>
                        </a:spcAft>
                      </a:pPr>
                      <a:r>
                        <a:rPr lang="en-US" sz="800">
                          <a:effectLst/>
                          <a:latin typeface="Calibri"/>
                          <a:ea typeface="Times New Roman"/>
                          <a:cs typeface="Times New Roman"/>
                        </a:rPr>
                        <a:t>Student understands that characters or people in general respond or react to events and challenges in different ways.</a:t>
                      </a:r>
                      <a:endParaRPr lang="en-US" sz="800">
                        <a:effectLst/>
                        <a:latin typeface="Calibri"/>
                        <a:ea typeface="Calibri"/>
                        <a:cs typeface="Times New Roman"/>
                      </a:endParaRPr>
                    </a:p>
                  </a:txBody>
                  <a:tcPr marL="32138" marR="3213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effectLst/>
                          <a:latin typeface="Calibri"/>
                          <a:ea typeface="Times New Roman"/>
                          <a:cs typeface="Times New Roman"/>
                        </a:rPr>
                        <a:t>Locate information in a text that describes a characters response</a:t>
                      </a:r>
                      <a:r>
                        <a:rPr lang="en-US" sz="800" b="1" dirty="0" smtClean="0">
                          <a:effectLst/>
                          <a:latin typeface="Calibri"/>
                          <a:ea typeface="Times New Roman"/>
                          <a:cs typeface="Times New Roman"/>
                        </a:rPr>
                        <a:t>.</a:t>
                      </a:r>
                    </a:p>
                    <a:p>
                      <a:pPr marL="0" marR="0" algn="l">
                        <a:lnSpc>
                          <a:spcPct val="100000"/>
                        </a:lnSpc>
                        <a:spcBef>
                          <a:spcPts val="0"/>
                        </a:spcBef>
                        <a:spcAft>
                          <a:spcPts val="0"/>
                        </a:spcAft>
                      </a:pPr>
                      <a:r>
                        <a:rPr lang="en-US" sz="800" b="1" u="sng" dirty="0" smtClean="0">
                          <a:effectLst/>
                          <a:latin typeface="Calibri"/>
                          <a:ea typeface="Calibri"/>
                          <a:cs typeface="Times New Roman"/>
                        </a:rPr>
                        <a:t>SELECTED RESPONSE</a:t>
                      </a:r>
                      <a:endParaRPr lang="en-US" sz="800" u="sng" dirty="0">
                        <a:effectLst/>
                        <a:latin typeface="Calibri"/>
                        <a:ea typeface="Calibri"/>
                        <a:cs typeface="Times New Roman"/>
                      </a:endParaRPr>
                    </a:p>
                  </a:txBody>
                  <a:tcPr marL="32138" marR="3213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dirty="0">
                          <a:effectLst/>
                          <a:latin typeface="Calibri"/>
                          <a:ea typeface="Calibri"/>
                          <a:cs typeface="Times New Roman"/>
                        </a:rPr>
                        <a:t>Identifies a specific event that caused a character to respond.</a:t>
                      </a:r>
                    </a:p>
                    <a:p>
                      <a:pPr marL="0" marR="0" algn="l">
                        <a:lnSpc>
                          <a:spcPct val="100000"/>
                        </a:lnSpc>
                        <a:spcBef>
                          <a:spcPts val="0"/>
                        </a:spcBef>
                        <a:spcAft>
                          <a:spcPts val="0"/>
                        </a:spcAft>
                      </a:pPr>
                      <a:r>
                        <a:rPr lang="en-US" sz="800" dirty="0">
                          <a:effectLst/>
                          <a:latin typeface="Calibri"/>
                          <a:ea typeface="Calibri"/>
                          <a:cs typeface="Times New Roman"/>
                        </a:rPr>
                        <a:t> </a:t>
                      </a:r>
                    </a:p>
                  </a:txBody>
                  <a:tcPr marL="32138" marR="3213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effectLst/>
                          <a:latin typeface="Calibri"/>
                          <a:ea typeface="Calibri"/>
                          <a:cs typeface="Times New Roman"/>
                        </a:rPr>
                        <a:t>Infers how a character might respond to an event or challenge based on prior knowledge of a character’s behaviors or </a:t>
                      </a:r>
                      <a:r>
                        <a:rPr lang="en-US" sz="800" b="1" dirty="0" smtClean="0">
                          <a:effectLst/>
                          <a:latin typeface="Calibri"/>
                          <a:ea typeface="Calibri"/>
                          <a:cs typeface="Times New Roman"/>
                        </a:rPr>
                        <a:t>actions.</a:t>
                      </a:r>
                    </a:p>
                    <a:p>
                      <a:pPr marL="0" marR="0" algn="l">
                        <a:lnSpc>
                          <a:spcPct val="100000"/>
                        </a:lnSpc>
                        <a:spcBef>
                          <a:spcPts val="0"/>
                        </a:spcBef>
                        <a:spcAft>
                          <a:spcPts val="0"/>
                        </a:spcAft>
                      </a:pPr>
                      <a:r>
                        <a:rPr lang="en-US" sz="800" b="1" dirty="0" smtClean="0">
                          <a:effectLst>
                            <a:outerShdw blurRad="38100" dist="38100" dir="2700000" algn="tl">
                              <a:srgbClr val="000000">
                                <a:alpha val="43137"/>
                              </a:srgbClr>
                            </a:outerShdw>
                          </a:effectLst>
                          <a:latin typeface="Calibri"/>
                          <a:ea typeface="Calibri"/>
                          <a:cs typeface="Times New Roman"/>
                        </a:rPr>
                        <a:t>SELECTED RESPONSE</a:t>
                      </a:r>
                      <a:endParaRPr lang="en-US" sz="800" dirty="0">
                        <a:effectLst>
                          <a:outerShdw blurRad="38100" dist="38100" dir="2700000" algn="tl">
                            <a:srgbClr val="000000">
                              <a:alpha val="43137"/>
                            </a:srgbClr>
                          </a:outerShdw>
                        </a:effectLst>
                        <a:latin typeface="Calibri"/>
                        <a:ea typeface="Calibri"/>
                        <a:cs typeface="Times New Roman"/>
                      </a:endParaRPr>
                    </a:p>
                  </a:txBody>
                  <a:tcPr marL="32138" marR="3213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b="1" dirty="0">
                          <a:effectLst/>
                          <a:latin typeface="Calibri"/>
                          <a:ea typeface="Calibri"/>
                          <a:cs typeface="Helvetica"/>
                        </a:rPr>
                        <a:t>Uses evidence of character analysis of why it’s reasonable to assume a character responded a certain way.</a:t>
                      </a:r>
                      <a:endParaRPr lang="en-US" sz="800" dirty="0">
                        <a:effectLst/>
                        <a:latin typeface="Calibri"/>
                        <a:ea typeface="Calibri"/>
                        <a:cs typeface="Times New Roman"/>
                      </a:endParaRPr>
                    </a:p>
                  </a:txBody>
                  <a:tcPr marL="32138" marR="3213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b="1" u="sng" dirty="0">
                          <a:effectLst/>
                          <a:latin typeface="Calibri"/>
                          <a:ea typeface="Calibri"/>
                          <a:cs typeface="Helvetica"/>
                        </a:rPr>
                        <a:t>RL.2.3</a:t>
                      </a:r>
                      <a:r>
                        <a:rPr lang="en-US" sz="800" dirty="0">
                          <a:effectLst/>
                          <a:latin typeface="Calibri"/>
                          <a:ea typeface="Calibri"/>
                          <a:cs typeface="Helvetica"/>
                        </a:rPr>
                        <a:t> Describe how characters in a story respond to major events and challenges.</a:t>
                      </a:r>
                      <a:endParaRPr lang="en-US" sz="800" dirty="0">
                        <a:effectLst/>
                        <a:latin typeface="Calibri"/>
                        <a:ea typeface="Calibri"/>
                        <a:cs typeface="Times New Roman"/>
                      </a:endParaRPr>
                    </a:p>
                  </a:txBody>
                  <a:tcPr marL="32138" marR="3213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380765698"/>
              </p:ext>
            </p:extLst>
          </p:nvPr>
        </p:nvGraphicFramePr>
        <p:xfrm>
          <a:off x="320673" y="3505200"/>
          <a:ext cx="6994527" cy="1828800"/>
        </p:xfrm>
        <a:graphic>
          <a:graphicData uri="http://schemas.openxmlformats.org/drawingml/2006/table">
            <a:tbl>
              <a:tblPr firstRow="1" firstCol="1" bandRow="1"/>
              <a:tblGrid>
                <a:gridCol w="514304"/>
                <a:gridCol w="754312"/>
                <a:gridCol w="514304"/>
                <a:gridCol w="720025"/>
                <a:gridCol w="582877"/>
                <a:gridCol w="548590"/>
                <a:gridCol w="548590"/>
                <a:gridCol w="548590"/>
                <a:gridCol w="685738"/>
                <a:gridCol w="738997"/>
                <a:gridCol w="838200"/>
              </a:tblGrid>
              <a:tr h="162967">
                <a:tc>
                  <a:txBody>
                    <a:bodyPr/>
                    <a:lstStyle/>
                    <a:p>
                      <a:pPr marL="0" marR="0" algn="ctr">
                        <a:lnSpc>
                          <a:spcPct val="100000"/>
                        </a:lnSpc>
                        <a:spcBef>
                          <a:spcPts val="0"/>
                        </a:spcBef>
                        <a:spcAft>
                          <a:spcPts val="0"/>
                        </a:spcAft>
                      </a:pPr>
                      <a:r>
                        <a:rPr lang="en-US" sz="800" b="1" dirty="0" smtClean="0">
                          <a:solidFill>
                            <a:srgbClr val="000000"/>
                          </a:solidFill>
                          <a:effectLst/>
                          <a:latin typeface="Calibri"/>
                          <a:ea typeface="Times New Roman"/>
                          <a:cs typeface="Times New Roman"/>
                        </a:rPr>
                        <a:t>DOK 1 </a:t>
                      </a:r>
                      <a:r>
                        <a:rPr lang="en-US" sz="800" b="1" dirty="0" err="1" smtClean="0">
                          <a:solidFill>
                            <a:srgbClr val="000000"/>
                          </a:solidFill>
                          <a:effectLst/>
                          <a:latin typeface="Calibri"/>
                          <a:ea typeface="Times New Roman"/>
                          <a:cs typeface="Times New Roman"/>
                        </a:rPr>
                        <a:t>Ka</a:t>
                      </a:r>
                      <a:endParaRPr lang="en-US" sz="800" dirty="0">
                        <a:effectLst/>
                        <a:latin typeface="Calibri"/>
                        <a:ea typeface="Calibri"/>
                        <a:cs typeface="Times New Roman"/>
                      </a:endParaRPr>
                    </a:p>
                  </a:txBody>
                  <a:tcPr marL="34376" marR="3437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smtClean="0">
                          <a:solidFill>
                            <a:srgbClr val="000000"/>
                          </a:solidFill>
                          <a:effectLst/>
                          <a:latin typeface="Calibri"/>
                          <a:ea typeface="Times New Roman"/>
                          <a:cs typeface="Times New Roman"/>
                        </a:rPr>
                        <a:t>DOK 1 Kc</a:t>
                      </a:r>
                      <a:endParaRPr lang="en-US" sz="800" dirty="0">
                        <a:effectLst/>
                        <a:latin typeface="Calibri"/>
                        <a:ea typeface="Calibri"/>
                        <a:cs typeface="Times New Roman"/>
                      </a:endParaRPr>
                    </a:p>
                  </a:txBody>
                  <a:tcPr marL="34376" marR="3437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smtClean="0">
                          <a:solidFill>
                            <a:srgbClr val="000000"/>
                          </a:solidFill>
                          <a:effectLst/>
                          <a:latin typeface="Calibri"/>
                          <a:ea typeface="Times New Roman"/>
                          <a:cs typeface="Times New Roman"/>
                        </a:rPr>
                        <a:t>DOK-1 Cd</a:t>
                      </a:r>
                      <a:endParaRPr lang="en-US" sz="800" dirty="0">
                        <a:effectLst/>
                        <a:latin typeface="Calibri"/>
                        <a:ea typeface="Calibri"/>
                        <a:cs typeface="Times New Roman"/>
                      </a:endParaRPr>
                    </a:p>
                  </a:txBody>
                  <a:tcPr marL="34376" marR="3437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smtClean="0">
                          <a:solidFill>
                            <a:srgbClr val="000000"/>
                          </a:solidFill>
                          <a:effectLst/>
                          <a:latin typeface="Calibri"/>
                          <a:ea typeface="Times New Roman"/>
                          <a:cs typeface="Times New Roman"/>
                        </a:rPr>
                        <a:t>DOK-1 </a:t>
                      </a:r>
                      <a:r>
                        <a:rPr lang="en-US" sz="800" b="1" dirty="0" err="1" smtClean="0">
                          <a:solidFill>
                            <a:srgbClr val="000000"/>
                          </a:solidFill>
                          <a:effectLst/>
                          <a:latin typeface="Calibri"/>
                          <a:ea typeface="Times New Roman"/>
                          <a:cs typeface="Times New Roman"/>
                        </a:rPr>
                        <a:t>Cf</a:t>
                      </a:r>
                      <a:endParaRPr lang="en-US" sz="800" dirty="0">
                        <a:effectLst/>
                        <a:latin typeface="Calibri"/>
                        <a:ea typeface="Calibri"/>
                        <a:cs typeface="Times New Roman"/>
                      </a:endParaRPr>
                    </a:p>
                  </a:txBody>
                  <a:tcPr marL="34376" marR="3437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smtClean="0">
                          <a:solidFill>
                            <a:srgbClr val="000000"/>
                          </a:solidFill>
                          <a:effectLst/>
                          <a:latin typeface="Calibri"/>
                          <a:ea typeface="Times New Roman"/>
                          <a:cs typeface="Times New Roman"/>
                        </a:rPr>
                        <a:t>DOK-2 </a:t>
                      </a:r>
                      <a:r>
                        <a:rPr lang="en-US" sz="800" b="1" dirty="0" err="1" smtClean="0">
                          <a:solidFill>
                            <a:srgbClr val="000000"/>
                          </a:solidFill>
                          <a:effectLst/>
                          <a:latin typeface="Calibri"/>
                          <a:ea typeface="Times New Roman"/>
                          <a:cs typeface="Times New Roman"/>
                        </a:rPr>
                        <a:t>Ch</a:t>
                      </a:r>
                      <a:endParaRPr lang="en-US" sz="800" dirty="0">
                        <a:effectLst/>
                        <a:latin typeface="Calibri"/>
                        <a:ea typeface="Calibri"/>
                        <a:cs typeface="Times New Roman"/>
                      </a:endParaRPr>
                    </a:p>
                  </a:txBody>
                  <a:tcPr marL="34376" marR="3437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smtClean="0">
                          <a:solidFill>
                            <a:srgbClr val="000000"/>
                          </a:solidFill>
                          <a:effectLst/>
                          <a:latin typeface="Calibri"/>
                          <a:ea typeface="Times New Roman"/>
                          <a:cs typeface="Times New Roman"/>
                        </a:rPr>
                        <a:t>DOK-2 </a:t>
                      </a:r>
                      <a:r>
                        <a:rPr lang="en-US" sz="800" b="1" dirty="0" err="1" smtClean="0">
                          <a:solidFill>
                            <a:srgbClr val="000000"/>
                          </a:solidFill>
                          <a:effectLst/>
                          <a:latin typeface="Calibri"/>
                          <a:ea typeface="Times New Roman"/>
                          <a:cs typeface="Times New Roman"/>
                        </a:rPr>
                        <a:t>Cj</a:t>
                      </a:r>
                      <a:endParaRPr lang="en-US" sz="800" dirty="0">
                        <a:effectLst/>
                        <a:latin typeface="Calibri"/>
                        <a:ea typeface="Calibri"/>
                        <a:cs typeface="Times New Roman"/>
                      </a:endParaRPr>
                    </a:p>
                  </a:txBody>
                  <a:tcPr marL="34376" marR="3437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smtClean="0">
                          <a:solidFill>
                            <a:srgbClr val="000000"/>
                          </a:solidFill>
                          <a:effectLst/>
                          <a:latin typeface="Calibri"/>
                          <a:ea typeface="Times New Roman"/>
                          <a:cs typeface="Times New Roman"/>
                        </a:rPr>
                        <a:t>COK-2 Cl</a:t>
                      </a:r>
                      <a:endParaRPr lang="en-US" sz="800" dirty="0">
                        <a:effectLst/>
                        <a:latin typeface="Calibri"/>
                        <a:ea typeface="Calibri"/>
                        <a:cs typeface="Times New Roman"/>
                      </a:endParaRPr>
                    </a:p>
                  </a:txBody>
                  <a:tcPr marL="34376" marR="3437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ANp</a:t>
                      </a:r>
                      <a:endParaRPr lang="en-US" sz="800">
                        <a:effectLst/>
                        <a:latin typeface="Calibri"/>
                        <a:ea typeface="Calibri"/>
                        <a:cs typeface="Times New Roman"/>
                      </a:endParaRPr>
                    </a:p>
                  </a:txBody>
                  <a:tcPr marL="34376" marR="3437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ANt</a:t>
                      </a:r>
                      <a:endParaRPr lang="en-US" sz="800">
                        <a:effectLst/>
                        <a:latin typeface="Calibri"/>
                        <a:ea typeface="Calibri"/>
                        <a:cs typeface="Times New Roman"/>
                      </a:endParaRPr>
                    </a:p>
                  </a:txBody>
                  <a:tcPr marL="34376" marR="3437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3 - APx</a:t>
                      </a:r>
                      <a:endParaRPr lang="en-US" sz="800">
                        <a:effectLst/>
                        <a:latin typeface="Calibri"/>
                        <a:ea typeface="Calibri"/>
                        <a:cs typeface="Times New Roman"/>
                      </a:endParaRPr>
                    </a:p>
                  </a:txBody>
                  <a:tcPr marL="34376" marR="3437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6E3BC"/>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Standard</a:t>
                      </a:r>
                      <a:endParaRPr lang="en-US" sz="800">
                        <a:effectLst/>
                        <a:latin typeface="Calibri"/>
                        <a:ea typeface="Calibri"/>
                        <a:cs typeface="Times New Roman"/>
                      </a:endParaRPr>
                    </a:p>
                  </a:txBody>
                  <a:tcPr marL="34376" marR="3437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BFBFBF"/>
                    </a:solidFill>
                  </a:tcPr>
                </a:tc>
              </a:tr>
              <a:tr h="614945">
                <a:tc>
                  <a:txBody>
                    <a:bodyPr/>
                    <a:lstStyle/>
                    <a:p>
                      <a:pPr marL="0" marR="0" algn="l">
                        <a:lnSpc>
                          <a:spcPct val="100000"/>
                        </a:lnSpc>
                        <a:spcBef>
                          <a:spcPts val="0"/>
                        </a:spcBef>
                        <a:spcAft>
                          <a:spcPts val="0"/>
                        </a:spcAft>
                      </a:pPr>
                      <a:r>
                        <a:rPr lang="en-US" sz="800">
                          <a:effectLst/>
                          <a:latin typeface="Calibri"/>
                          <a:ea typeface="Times New Roman"/>
                          <a:cs typeface="Times New Roman"/>
                        </a:rPr>
                        <a:t>Retells facts or details about characters from a text read and discussed in class.</a:t>
                      </a:r>
                      <a:endParaRPr lang="en-US" sz="800">
                        <a:effectLst/>
                        <a:latin typeface="Calibri"/>
                        <a:ea typeface="Calibri"/>
                        <a:cs typeface="Times New Roman"/>
                      </a:endParaRPr>
                    </a:p>
                  </a:txBody>
                  <a:tcPr marL="34376" marR="34376"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a:effectLst/>
                          <a:latin typeface="Calibri"/>
                          <a:ea typeface="Times New Roman"/>
                          <a:cs typeface="Times New Roman"/>
                        </a:rPr>
                        <a:t>Define and understand </a:t>
                      </a:r>
                      <a:r>
                        <a:rPr lang="en-US" sz="800" u="sng">
                          <a:effectLst/>
                          <a:latin typeface="Calibri"/>
                          <a:ea typeface="Times New Roman"/>
                          <a:cs typeface="Times New Roman"/>
                        </a:rPr>
                        <a:t>Standard Academic Language</a:t>
                      </a:r>
                      <a:r>
                        <a:rPr lang="en-US" sz="800">
                          <a:effectLst/>
                          <a:latin typeface="Calibri"/>
                          <a:ea typeface="Times New Roman"/>
                          <a:cs typeface="Times New Roman"/>
                        </a:rPr>
                        <a:t>:  differences, points of view, characters, speaking, including, voice (sounds like), dialogue and aloud.</a:t>
                      </a:r>
                      <a:endParaRPr lang="en-US" sz="800">
                        <a:effectLst/>
                        <a:latin typeface="Calibri"/>
                        <a:ea typeface="Calibri"/>
                        <a:cs typeface="Times New Roman"/>
                      </a:endParaRPr>
                    </a:p>
                  </a:txBody>
                  <a:tcPr marL="34376" marR="34376"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a:effectLst/>
                          <a:latin typeface="Calibri"/>
                          <a:ea typeface="Times New Roman"/>
                          <a:cs typeface="Times New Roman"/>
                        </a:rPr>
                        <a:t>Identifies characters, setting and events in a story read and discussed in class. </a:t>
                      </a:r>
                      <a:endParaRPr lang="en-US" sz="800">
                        <a:effectLst/>
                        <a:latin typeface="Calibri"/>
                        <a:ea typeface="Calibri"/>
                        <a:cs typeface="Times New Roman"/>
                      </a:endParaRPr>
                    </a:p>
                  </a:txBody>
                  <a:tcPr marL="34376" marR="34376"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a:effectLst/>
                          <a:latin typeface="Calibri"/>
                          <a:ea typeface="Times New Roman"/>
                          <a:cs typeface="Times New Roman"/>
                        </a:rPr>
                        <a:t>Answers who, what, when, where and how questions about what specific characters said in a dialogue (read/discussed text).</a:t>
                      </a:r>
                      <a:endParaRPr lang="en-US" sz="800">
                        <a:effectLst/>
                        <a:latin typeface="Calibri"/>
                        <a:ea typeface="Calibri"/>
                        <a:cs typeface="Times New Roman"/>
                      </a:endParaRPr>
                    </a:p>
                  </a:txBody>
                  <a:tcPr marL="34376" marR="34376"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a:effectLst/>
                          <a:latin typeface="Calibri"/>
                          <a:ea typeface="Times New Roman"/>
                          <a:cs typeface="Times New Roman"/>
                        </a:rPr>
                        <a:t>Understands that different characters may have different points of view. Gives an example.</a:t>
                      </a:r>
                      <a:endParaRPr lang="en-US" sz="800">
                        <a:effectLst/>
                        <a:latin typeface="Calibri"/>
                        <a:ea typeface="Calibri"/>
                        <a:cs typeface="Times New Roman"/>
                      </a:endParaRPr>
                    </a:p>
                  </a:txBody>
                  <a:tcPr marL="34376" marR="34376"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effectLst/>
                          <a:latin typeface="Calibri"/>
                          <a:ea typeface="Times New Roman"/>
                          <a:cs typeface="Times New Roman"/>
                        </a:rPr>
                        <a:t>Infers what a character may think or feel based on textual evidence</a:t>
                      </a:r>
                      <a:r>
                        <a:rPr lang="en-US" sz="800" b="1" dirty="0" smtClean="0">
                          <a:effectLst/>
                          <a:latin typeface="Calibri"/>
                          <a:ea typeface="Times New Roman"/>
                          <a:cs typeface="Times New Roman"/>
                        </a:rPr>
                        <a:t>.</a:t>
                      </a:r>
                    </a:p>
                    <a:p>
                      <a:pPr marL="0" marR="0" algn="l">
                        <a:lnSpc>
                          <a:spcPct val="100000"/>
                        </a:lnSpc>
                        <a:spcBef>
                          <a:spcPts val="0"/>
                        </a:spcBef>
                        <a:spcAft>
                          <a:spcPts val="0"/>
                        </a:spcAft>
                      </a:pPr>
                      <a:r>
                        <a:rPr lang="en-US" sz="800" b="1" dirty="0" smtClean="0">
                          <a:effectLst>
                            <a:outerShdw blurRad="38100" dist="38100" dir="2700000" algn="tl">
                              <a:srgbClr val="000000">
                                <a:alpha val="43137"/>
                              </a:srgbClr>
                            </a:outerShdw>
                          </a:effectLst>
                          <a:latin typeface="Calibri"/>
                          <a:ea typeface="Calibri"/>
                          <a:cs typeface="Times New Roman"/>
                        </a:rPr>
                        <a:t>SELECTED RESPONSE</a:t>
                      </a:r>
                      <a:endParaRPr lang="en-US" sz="800" dirty="0">
                        <a:effectLst>
                          <a:outerShdw blurRad="38100" dist="38100" dir="2700000" algn="tl">
                            <a:srgbClr val="000000">
                              <a:alpha val="43137"/>
                            </a:srgbClr>
                          </a:outerShdw>
                        </a:effectLst>
                        <a:latin typeface="Calibri"/>
                        <a:ea typeface="Calibri"/>
                        <a:cs typeface="Times New Roman"/>
                      </a:endParaRPr>
                    </a:p>
                  </a:txBody>
                  <a:tcPr marL="34376" marR="34376"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a:effectLst/>
                          <a:latin typeface="Calibri"/>
                          <a:ea typeface="Times New Roman"/>
                          <a:cs typeface="Times New Roman"/>
                        </a:rPr>
                        <a:t>Locate actual character dialogue to support an observation of what a character may think of feel.</a:t>
                      </a:r>
                      <a:endParaRPr lang="en-US" sz="800">
                        <a:effectLst/>
                        <a:latin typeface="Calibri"/>
                        <a:ea typeface="Calibri"/>
                        <a:cs typeface="Times New Roman"/>
                      </a:endParaRPr>
                    </a:p>
                  </a:txBody>
                  <a:tcPr marL="34376" marR="34376"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effectLst/>
                          <a:latin typeface="Calibri"/>
                          <a:ea typeface="Times New Roman"/>
                          <a:cs typeface="Times New Roman"/>
                        </a:rPr>
                        <a:t>Compare differences in points of view between characters in a new text</a:t>
                      </a:r>
                      <a:r>
                        <a:rPr lang="en-US" sz="800" b="1" dirty="0" smtClean="0">
                          <a:effectLst/>
                          <a:latin typeface="Calibri"/>
                          <a:ea typeface="Times New Roman"/>
                          <a:cs typeface="Times New Roman"/>
                        </a:rPr>
                        <a:t>.</a:t>
                      </a:r>
                    </a:p>
                    <a:p>
                      <a:pPr marL="0" marR="0" algn="l">
                        <a:lnSpc>
                          <a:spcPct val="100000"/>
                        </a:lnSpc>
                        <a:spcBef>
                          <a:spcPts val="0"/>
                        </a:spcBef>
                        <a:spcAft>
                          <a:spcPts val="0"/>
                        </a:spcAft>
                      </a:pPr>
                      <a:r>
                        <a:rPr lang="en-US" sz="800" b="1" dirty="0" smtClean="0">
                          <a:effectLst>
                            <a:outerShdw blurRad="38100" dist="38100" dir="2700000" algn="tl">
                              <a:srgbClr val="000000">
                                <a:alpha val="43137"/>
                              </a:srgbClr>
                            </a:outerShdw>
                          </a:effectLst>
                          <a:latin typeface="Calibri"/>
                          <a:ea typeface="Calibri"/>
                          <a:cs typeface="Times New Roman"/>
                        </a:rPr>
                        <a:t>SELECTED RESPONSE</a:t>
                      </a:r>
                      <a:endParaRPr lang="en-US" sz="800" dirty="0">
                        <a:effectLst>
                          <a:outerShdw blurRad="38100" dist="38100" dir="2700000" algn="tl">
                            <a:srgbClr val="000000">
                              <a:alpha val="43137"/>
                            </a:srgbClr>
                          </a:outerShdw>
                        </a:effectLst>
                        <a:latin typeface="Calibri"/>
                        <a:ea typeface="Calibri"/>
                        <a:cs typeface="Times New Roman"/>
                      </a:endParaRPr>
                    </a:p>
                  </a:txBody>
                  <a:tcPr marL="34376" marR="34376"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a:effectLst/>
                          <a:latin typeface="Calibri"/>
                          <a:ea typeface="Times New Roman"/>
                          <a:cs typeface="Times New Roman"/>
                        </a:rPr>
                        <a:t>Identify characteristic text features that represent dialogue (quotation marks, play scripts, etc.).</a:t>
                      </a:r>
                      <a:endParaRPr lang="en-US" sz="800">
                        <a:effectLst/>
                        <a:latin typeface="Calibri"/>
                        <a:ea typeface="Calibri"/>
                        <a:cs typeface="Times New Roman"/>
                      </a:endParaRPr>
                    </a:p>
                  </a:txBody>
                  <a:tcPr marL="34376" marR="34376"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effectLst/>
                          <a:latin typeface="Calibri"/>
                          <a:ea typeface="Calibri"/>
                          <a:cs typeface="Times New Roman"/>
                        </a:rPr>
                        <a:t>Recognizes different points of views of different characters by their text dialogue. </a:t>
                      </a:r>
                      <a:endParaRPr lang="en-US" sz="800" b="1" dirty="0" smtClean="0">
                        <a:effectLst/>
                        <a:latin typeface="Calibri"/>
                        <a:ea typeface="Calibri"/>
                        <a:cs typeface="Times New Roman"/>
                      </a:endParaRPr>
                    </a:p>
                    <a:p>
                      <a:pPr marL="0" marR="0" algn="l">
                        <a:lnSpc>
                          <a:spcPct val="100000"/>
                        </a:lnSpc>
                        <a:spcBef>
                          <a:spcPts val="0"/>
                        </a:spcBef>
                        <a:spcAft>
                          <a:spcPts val="0"/>
                        </a:spcAft>
                      </a:pPr>
                      <a:r>
                        <a:rPr lang="en-US" sz="800" b="1" dirty="0" smtClean="0">
                          <a:effectLst>
                            <a:outerShdw blurRad="38100" dist="38100" dir="2700000" algn="tl">
                              <a:srgbClr val="000000">
                                <a:alpha val="43137"/>
                              </a:srgbClr>
                            </a:outerShdw>
                          </a:effectLst>
                          <a:latin typeface="Calibri"/>
                          <a:ea typeface="Calibri"/>
                          <a:cs typeface="Times New Roman"/>
                        </a:rPr>
                        <a:t>CONSTRUCTED RESPONSE</a:t>
                      </a:r>
                      <a:endParaRPr lang="en-US" sz="800" dirty="0">
                        <a:effectLst>
                          <a:outerShdw blurRad="38100" dist="38100" dir="2700000" algn="tl">
                            <a:srgbClr val="000000">
                              <a:alpha val="43137"/>
                            </a:srgbClr>
                          </a:outerShdw>
                        </a:effectLst>
                        <a:latin typeface="Calibri"/>
                        <a:ea typeface="Calibri"/>
                        <a:cs typeface="Times New Roman"/>
                      </a:endParaRPr>
                    </a:p>
                  </a:txBody>
                  <a:tcPr marL="34376" marR="34376"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b="1" u="sng" dirty="0">
                          <a:effectLst/>
                          <a:latin typeface="Calibri"/>
                          <a:ea typeface="Calibri"/>
                          <a:cs typeface="Helvetica"/>
                        </a:rPr>
                        <a:t>RL.2.6</a:t>
                      </a:r>
                      <a:r>
                        <a:rPr lang="en-US" sz="800" dirty="0">
                          <a:effectLst/>
                          <a:latin typeface="Calibri"/>
                          <a:ea typeface="Calibri"/>
                          <a:cs typeface="Helvetica"/>
                        </a:rPr>
                        <a:t> Acknowledge differences in the points of view of characters, including by speaking in a different voice for each character when reading dialogue aloud.</a:t>
                      </a:r>
                      <a:endParaRPr lang="en-US" sz="800" dirty="0">
                        <a:effectLst/>
                        <a:latin typeface="Calibri"/>
                        <a:ea typeface="Calibri"/>
                        <a:cs typeface="Times New Roman"/>
                      </a:endParaRPr>
                    </a:p>
                  </a:txBody>
                  <a:tcPr marL="34376" marR="34376"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r>
            </a:tbl>
          </a:graphicData>
        </a:graphic>
      </p:graphicFrame>
      <p:sp>
        <p:nvSpPr>
          <p:cNvPr id="11" name="Rectangle 10"/>
          <p:cNvSpPr/>
          <p:nvPr/>
        </p:nvSpPr>
        <p:spPr>
          <a:xfrm>
            <a:off x="2217683" y="1622700"/>
            <a:ext cx="762000" cy="152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effectLst>
                  <a:outerShdw blurRad="38100" dist="38100" dir="2700000" algn="tl">
                    <a:srgbClr val="000000">
                      <a:alpha val="43137"/>
                    </a:srgbClr>
                  </a:outerShdw>
                </a:effectLst>
              </a:rPr>
              <a:t>Not assessed</a:t>
            </a:r>
            <a:endParaRPr lang="en-US" sz="800" b="1" dirty="0">
              <a:effectLst>
                <a:outerShdw blurRad="38100" dist="38100" dir="2700000" algn="tl">
                  <a:srgbClr val="000000">
                    <a:alpha val="43137"/>
                  </a:srgbClr>
                </a:outerShdw>
              </a:effectLst>
            </a:endParaRPr>
          </a:p>
        </p:txBody>
      </p:sp>
      <p:sp>
        <p:nvSpPr>
          <p:cNvPr id="12" name="Rectangle 11"/>
          <p:cNvSpPr/>
          <p:nvPr/>
        </p:nvSpPr>
        <p:spPr>
          <a:xfrm>
            <a:off x="5791200" y="1621552"/>
            <a:ext cx="762000" cy="152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effectLst>
                  <a:outerShdw blurRad="38100" dist="38100" dir="2700000" algn="tl">
                    <a:srgbClr val="000000">
                      <a:alpha val="43137"/>
                    </a:srgbClr>
                  </a:outerShdw>
                </a:effectLst>
              </a:rPr>
              <a:t>Not assessed</a:t>
            </a:r>
            <a:endParaRPr lang="en-US" sz="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940872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2155642251"/>
              </p:ext>
            </p:extLst>
          </p:nvPr>
        </p:nvGraphicFramePr>
        <p:xfrm>
          <a:off x="373064" y="3429000"/>
          <a:ext cx="6994524" cy="1828800"/>
        </p:xfrm>
        <a:graphic>
          <a:graphicData uri="http://schemas.openxmlformats.org/drawingml/2006/table">
            <a:tbl>
              <a:tblPr firstRow="1" firstCol="1" bandRow="1"/>
              <a:tblGrid>
                <a:gridCol w="619273"/>
                <a:gridCol w="651866"/>
                <a:gridCol w="619273"/>
                <a:gridCol w="554086"/>
                <a:gridCol w="554086"/>
                <a:gridCol w="619273"/>
                <a:gridCol w="554086"/>
                <a:gridCol w="632310"/>
                <a:gridCol w="651866"/>
                <a:gridCol w="801796"/>
                <a:gridCol w="736609"/>
              </a:tblGrid>
              <a:tr h="131630">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a:t>
                      </a:r>
                      <a:r>
                        <a:rPr lang="en-US" sz="800" b="1" dirty="0" err="1">
                          <a:solidFill>
                            <a:srgbClr val="000000"/>
                          </a:solidFill>
                          <a:effectLst/>
                          <a:latin typeface="Calibri"/>
                          <a:ea typeface="Times New Roman"/>
                          <a:cs typeface="Times New Roman"/>
                        </a:rPr>
                        <a:t>Ka</a:t>
                      </a:r>
                      <a:endParaRPr lang="en-US" sz="800" dirty="0">
                        <a:effectLst/>
                        <a:latin typeface="Calibri"/>
                        <a:ea typeface="Calibri"/>
                        <a:cs typeface="Times New Roman"/>
                      </a:endParaRPr>
                    </a:p>
                  </a:txBody>
                  <a:tcPr marL="32680" marR="326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1 - Kc</a:t>
                      </a:r>
                      <a:endParaRPr lang="en-US" sz="800">
                        <a:effectLst/>
                        <a:latin typeface="Calibri"/>
                        <a:ea typeface="Calibri"/>
                        <a:cs typeface="Times New Roman"/>
                      </a:endParaRPr>
                    </a:p>
                  </a:txBody>
                  <a:tcPr marL="32680" marR="326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1 - Cf</a:t>
                      </a:r>
                      <a:endParaRPr lang="en-US" sz="800">
                        <a:effectLst/>
                        <a:latin typeface="Calibri"/>
                        <a:ea typeface="Calibri"/>
                        <a:cs typeface="Times New Roman"/>
                      </a:endParaRPr>
                    </a:p>
                  </a:txBody>
                  <a:tcPr marL="32680" marR="326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2 - </a:t>
                      </a:r>
                      <a:r>
                        <a:rPr lang="en-US" sz="800" b="1" dirty="0" err="1">
                          <a:solidFill>
                            <a:srgbClr val="000000"/>
                          </a:solidFill>
                          <a:effectLst/>
                          <a:latin typeface="Calibri"/>
                          <a:ea typeface="Times New Roman"/>
                          <a:cs typeface="Times New Roman"/>
                        </a:rPr>
                        <a:t>Ch</a:t>
                      </a:r>
                      <a:endParaRPr lang="en-US" sz="800" dirty="0">
                        <a:effectLst/>
                        <a:latin typeface="Calibri"/>
                        <a:ea typeface="Calibri"/>
                        <a:cs typeface="Times New Roman"/>
                      </a:endParaRPr>
                    </a:p>
                  </a:txBody>
                  <a:tcPr marL="32680" marR="326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B8CCE4"/>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Ck</a:t>
                      </a:r>
                      <a:endParaRPr lang="en-US" sz="800">
                        <a:effectLst/>
                        <a:latin typeface="Calibri"/>
                        <a:ea typeface="Calibri"/>
                        <a:cs typeface="Times New Roman"/>
                      </a:endParaRPr>
                    </a:p>
                  </a:txBody>
                  <a:tcPr marL="32680" marR="326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Cl</a:t>
                      </a:r>
                      <a:endParaRPr lang="en-US" sz="800">
                        <a:effectLst/>
                        <a:latin typeface="Calibri"/>
                        <a:ea typeface="Calibri"/>
                        <a:cs typeface="Times New Roman"/>
                      </a:endParaRPr>
                    </a:p>
                  </a:txBody>
                  <a:tcPr marL="32680" marR="326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2 - </a:t>
                      </a:r>
                      <a:r>
                        <a:rPr lang="en-US" sz="800" b="1" dirty="0" err="1">
                          <a:solidFill>
                            <a:srgbClr val="000000"/>
                          </a:solidFill>
                          <a:effectLst/>
                          <a:latin typeface="Calibri"/>
                          <a:ea typeface="Times New Roman"/>
                          <a:cs typeface="Times New Roman"/>
                        </a:rPr>
                        <a:t>ANp</a:t>
                      </a:r>
                      <a:endParaRPr lang="en-US" sz="800" dirty="0">
                        <a:effectLst/>
                        <a:latin typeface="Calibri"/>
                        <a:ea typeface="Calibri"/>
                        <a:cs typeface="Times New Roman"/>
                      </a:endParaRPr>
                    </a:p>
                  </a:txBody>
                  <a:tcPr marL="32680" marR="326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3 - Cu</a:t>
                      </a:r>
                      <a:endParaRPr lang="en-US" sz="800">
                        <a:effectLst/>
                        <a:latin typeface="Calibri"/>
                        <a:ea typeface="Calibri"/>
                        <a:cs typeface="Times New Roman"/>
                      </a:endParaRPr>
                    </a:p>
                  </a:txBody>
                  <a:tcPr marL="32680" marR="326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3 - Cv</a:t>
                      </a:r>
                      <a:endParaRPr lang="en-US" sz="800">
                        <a:effectLst/>
                        <a:latin typeface="Calibri"/>
                        <a:ea typeface="Calibri"/>
                        <a:cs typeface="Times New Roman"/>
                      </a:endParaRPr>
                    </a:p>
                  </a:txBody>
                  <a:tcPr marL="32680" marR="326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3 - APx</a:t>
                      </a:r>
                      <a:endParaRPr lang="en-US" sz="800">
                        <a:effectLst/>
                        <a:latin typeface="Calibri"/>
                        <a:ea typeface="Calibri"/>
                        <a:cs typeface="Times New Roman"/>
                      </a:endParaRPr>
                    </a:p>
                  </a:txBody>
                  <a:tcPr marL="32680" marR="326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6E3BC"/>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Standard</a:t>
                      </a:r>
                      <a:endParaRPr lang="en-US" sz="800">
                        <a:effectLst/>
                        <a:latin typeface="Calibri"/>
                        <a:ea typeface="Calibri"/>
                        <a:cs typeface="Times New Roman"/>
                      </a:endParaRPr>
                    </a:p>
                  </a:txBody>
                  <a:tcPr marL="32680" marR="326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BFBFBF"/>
                    </a:solidFill>
                  </a:tcPr>
                </a:tc>
              </a:tr>
              <a:tr h="584617">
                <a:tc>
                  <a:txBody>
                    <a:bodyPr/>
                    <a:lstStyle/>
                    <a:p>
                      <a:pPr marL="0" marR="0" algn="l">
                        <a:lnSpc>
                          <a:spcPct val="100000"/>
                        </a:lnSpc>
                        <a:spcBef>
                          <a:spcPts val="0"/>
                        </a:spcBef>
                        <a:spcAft>
                          <a:spcPts val="0"/>
                        </a:spcAft>
                      </a:pPr>
                      <a:r>
                        <a:rPr lang="en-US" sz="800">
                          <a:effectLst/>
                          <a:latin typeface="Calibri"/>
                          <a:ea typeface="Times New Roman"/>
                          <a:cs typeface="Times New Roman"/>
                        </a:rPr>
                        <a:t>Retells parts of a text that answer, explain or describe specific information about a topic (read and discussed in class).</a:t>
                      </a:r>
                      <a:endParaRPr lang="en-US" sz="800">
                        <a:effectLst/>
                        <a:latin typeface="Calibri"/>
                        <a:ea typeface="Calibri"/>
                        <a:cs typeface="Times New Roman"/>
                      </a:endParaRPr>
                    </a:p>
                  </a:txBody>
                  <a:tcPr marL="32680" marR="3268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a:effectLst/>
                          <a:latin typeface="Calibri"/>
                          <a:ea typeface="Times New Roman"/>
                          <a:cs typeface="Times New Roman"/>
                        </a:rPr>
                        <a:t>Define and understand </a:t>
                      </a:r>
                      <a:r>
                        <a:rPr lang="en-US" sz="800" u="sng">
                          <a:effectLst/>
                          <a:latin typeface="Calibri"/>
                          <a:ea typeface="Times New Roman"/>
                          <a:cs typeface="Times New Roman"/>
                        </a:rPr>
                        <a:t>Standard Academic Language</a:t>
                      </a:r>
                      <a:r>
                        <a:rPr lang="en-US" sz="800">
                          <a:effectLst/>
                          <a:latin typeface="Calibri"/>
                          <a:ea typeface="Times New Roman"/>
                          <a:cs typeface="Times New Roman"/>
                        </a:rPr>
                        <a:t>: main purpose, author’s purpose, answer, explains and describe.</a:t>
                      </a:r>
                      <a:endParaRPr lang="en-US" sz="800">
                        <a:effectLst/>
                        <a:latin typeface="Calibri"/>
                        <a:ea typeface="Calibri"/>
                        <a:cs typeface="Times New Roman"/>
                      </a:endParaRPr>
                    </a:p>
                  </a:txBody>
                  <a:tcPr marL="32680" marR="3268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effectLst/>
                          <a:latin typeface="Calibri"/>
                          <a:ea typeface="Times New Roman"/>
                          <a:cs typeface="Times New Roman"/>
                        </a:rPr>
                        <a:t>Answer who, what, when, where or how questions that answer, explain or describe (read and discussed in class). </a:t>
                      </a:r>
                      <a:endParaRPr lang="en-US" sz="800" b="1" dirty="0" smtClean="0">
                        <a:effectLst/>
                        <a:latin typeface="Calibri"/>
                        <a:ea typeface="Times New Roman"/>
                        <a:cs typeface="Times New Roman"/>
                      </a:endParaRPr>
                    </a:p>
                    <a:p>
                      <a:pPr marL="0" marR="0" algn="l">
                        <a:lnSpc>
                          <a:spcPct val="100000"/>
                        </a:lnSpc>
                        <a:spcBef>
                          <a:spcPts val="0"/>
                        </a:spcBef>
                        <a:spcAft>
                          <a:spcPts val="0"/>
                        </a:spcAft>
                      </a:pPr>
                      <a:r>
                        <a:rPr lang="en-US" sz="800" b="1" dirty="0" smtClean="0">
                          <a:effectLst>
                            <a:outerShdw blurRad="38100" dist="38100" dir="2700000" algn="tl">
                              <a:srgbClr val="000000">
                                <a:alpha val="43137"/>
                              </a:srgbClr>
                            </a:outerShdw>
                          </a:effectLst>
                          <a:latin typeface="Calibri"/>
                          <a:ea typeface="Calibri"/>
                          <a:cs typeface="Times New Roman"/>
                        </a:rPr>
                        <a:t>SELECTED REPSONSE</a:t>
                      </a:r>
                      <a:endParaRPr lang="en-US" sz="800" dirty="0">
                        <a:effectLst>
                          <a:outerShdw blurRad="38100" dist="38100" dir="2700000" algn="tl">
                            <a:srgbClr val="000000">
                              <a:alpha val="43137"/>
                            </a:srgbClr>
                          </a:outerShdw>
                        </a:effectLst>
                        <a:latin typeface="Calibri"/>
                        <a:ea typeface="Calibri"/>
                        <a:cs typeface="Times New Roman"/>
                      </a:endParaRPr>
                    </a:p>
                  </a:txBody>
                  <a:tcPr marL="32680" marR="3268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u="sng" dirty="0">
                          <a:effectLst/>
                          <a:latin typeface="Calibri"/>
                          <a:ea typeface="Times New Roman"/>
                          <a:cs typeface="Times New Roman"/>
                        </a:rPr>
                        <a:t>Concept Development</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dirty="0">
                          <a:effectLst/>
                          <a:latin typeface="Calibri"/>
                          <a:ea typeface="Times New Roman"/>
                          <a:cs typeface="Times New Roman"/>
                        </a:rPr>
                        <a:t>Understands that authors write text to answer, explain or describe information.</a:t>
                      </a:r>
                      <a:endParaRPr lang="en-US" sz="800" dirty="0">
                        <a:effectLst/>
                        <a:latin typeface="Calibri"/>
                        <a:ea typeface="Calibri"/>
                        <a:cs typeface="Times New Roman"/>
                      </a:endParaRPr>
                    </a:p>
                  </a:txBody>
                  <a:tcPr marL="32680" marR="3268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a:effectLst/>
                          <a:latin typeface="Calibri"/>
                          <a:ea typeface="Times New Roman"/>
                          <a:cs typeface="Times New Roman"/>
                        </a:rPr>
                        <a:t>Identify main ideas or makes accurate generalizations about a topic based on author’s evidence.</a:t>
                      </a:r>
                      <a:endParaRPr lang="en-US" sz="800">
                        <a:effectLst/>
                        <a:latin typeface="Calibri"/>
                        <a:ea typeface="Calibri"/>
                        <a:cs typeface="Times New Roman"/>
                      </a:endParaRPr>
                    </a:p>
                  </a:txBody>
                  <a:tcPr marL="32680" marR="3268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effectLst/>
                          <a:latin typeface="Calibri"/>
                          <a:ea typeface="Times New Roman"/>
                          <a:cs typeface="Times New Roman"/>
                        </a:rPr>
                        <a:t>Locate information to support a purpose (answer a question, explain or describe) in a </a:t>
                      </a:r>
                      <a:r>
                        <a:rPr lang="en-US" sz="800" b="1" u="sng" dirty="0">
                          <a:effectLst/>
                          <a:latin typeface="Calibri"/>
                          <a:ea typeface="Times New Roman"/>
                          <a:cs typeface="Times New Roman"/>
                        </a:rPr>
                        <a:t>new text</a:t>
                      </a:r>
                      <a:r>
                        <a:rPr lang="en-US" sz="800" b="1" dirty="0" smtClean="0">
                          <a:effectLst/>
                          <a:latin typeface="Calibri"/>
                          <a:ea typeface="Times New Roman"/>
                          <a:cs typeface="Times New Roman"/>
                        </a:rPr>
                        <a:t>.</a:t>
                      </a:r>
                    </a:p>
                    <a:p>
                      <a:pPr marL="0" marR="0" algn="l">
                        <a:lnSpc>
                          <a:spcPct val="100000"/>
                        </a:lnSpc>
                        <a:spcBef>
                          <a:spcPts val="0"/>
                        </a:spcBef>
                        <a:spcAft>
                          <a:spcPts val="0"/>
                        </a:spcAft>
                      </a:pPr>
                      <a:r>
                        <a:rPr lang="en-US" sz="800" b="1" dirty="0" smtClean="0">
                          <a:effectLst>
                            <a:outerShdw blurRad="38100" dist="38100" dir="2700000" algn="tl">
                              <a:srgbClr val="000000">
                                <a:alpha val="43137"/>
                              </a:srgbClr>
                            </a:outerShdw>
                          </a:effectLst>
                          <a:latin typeface="Calibri"/>
                          <a:ea typeface="Calibri"/>
                          <a:cs typeface="Times New Roman"/>
                        </a:rPr>
                        <a:t>SELECTED RESPONSE</a:t>
                      </a:r>
                      <a:endParaRPr lang="en-US" sz="800" dirty="0">
                        <a:effectLst>
                          <a:outerShdw blurRad="38100" dist="38100" dir="2700000" algn="tl">
                            <a:srgbClr val="000000">
                              <a:alpha val="43137"/>
                            </a:srgbClr>
                          </a:outerShdw>
                        </a:effectLst>
                        <a:latin typeface="Calibri"/>
                        <a:ea typeface="Calibri"/>
                        <a:cs typeface="Times New Roman"/>
                      </a:endParaRPr>
                    </a:p>
                  </a:txBody>
                  <a:tcPr marL="32680" marR="3268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dirty="0">
                          <a:effectLst/>
                          <a:latin typeface="Calibri"/>
                          <a:ea typeface="Times New Roman"/>
                          <a:cs typeface="Times New Roman"/>
                        </a:rPr>
                        <a:t>Categorize facts in a text that the author </a:t>
                      </a:r>
                      <a:r>
                        <a:rPr lang="en-US" sz="800" dirty="0" smtClean="0">
                          <a:effectLst/>
                          <a:latin typeface="Calibri"/>
                          <a:ea typeface="Times New Roman"/>
                          <a:cs typeface="Times New Roman"/>
                        </a:rPr>
                        <a:t>explains, </a:t>
                      </a:r>
                      <a:r>
                        <a:rPr lang="en-US" sz="800" dirty="0">
                          <a:effectLst/>
                          <a:latin typeface="Calibri"/>
                          <a:ea typeface="Times New Roman"/>
                          <a:cs typeface="Times New Roman"/>
                        </a:rPr>
                        <a:t>describes or answers on a graphic organizer.</a:t>
                      </a:r>
                      <a:endParaRPr lang="en-US" sz="800" dirty="0">
                        <a:effectLst/>
                        <a:latin typeface="Calibri"/>
                        <a:ea typeface="Calibri"/>
                        <a:cs typeface="Times New Roman"/>
                      </a:endParaRPr>
                    </a:p>
                  </a:txBody>
                  <a:tcPr marL="32680" marR="3268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a:effectLst/>
                          <a:latin typeface="Calibri"/>
                          <a:ea typeface="Times New Roman"/>
                          <a:cs typeface="Times New Roman"/>
                        </a:rPr>
                        <a:t>Connects ideas (more than one) within a text that explain or answer a question.</a:t>
                      </a:r>
                      <a:endParaRPr lang="en-US" sz="800">
                        <a:effectLst/>
                        <a:latin typeface="Calibri"/>
                        <a:ea typeface="Calibri"/>
                        <a:cs typeface="Times New Roman"/>
                      </a:endParaRPr>
                    </a:p>
                  </a:txBody>
                  <a:tcPr marL="32680" marR="3268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a:effectLst/>
                          <a:latin typeface="Calibri"/>
                          <a:ea typeface="Calibri"/>
                          <a:cs typeface="Calibri"/>
                        </a:rPr>
                        <a:t>Identify the main purpose of a text, including what the author wants to answer, explain, or describe.</a:t>
                      </a:r>
                      <a:endParaRPr lang="en-US" sz="800">
                        <a:effectLst/>
                        <a:latin typeface="Calibri"/>
                        <a:ea typeface="Calibri"/>
                        <a:cs typeface="Times New Roman"/>
                      </a:endParaRPr>
                    </a:p>
                  </a:txBody>
                  <a:tcPr marL="32680" marR="3268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effectLst/>
                          <a:latin typeface="Calibri"/>
                          <a:ea typeface="Calibri"/>
                          <a:cs typeface="Helvetica"/>
                        </a:rPr>
                        <a:t>Identifies a main purpose in a new text (not read or discussed in class) using specific statements about what the author wants to answer, explain or describe</a:t>
                      </a:r>
                      <a:r>
                        <a:rPr lang="en-US" sz="800" b="1" dirty="0" smtClean="0">
                          <a:effectLst/>
                          <a:latin typeface="Calibri"/>
                          <a:ea typeface="Calibri"/>
                          <a:cs typeface="Helvetica"/>
                        </a:rPr>
                        <a:t>.</a:t>
                      </a:r>
                    </a:p>
                    <a:p>
                      <a:pPr marL="0" marR="0" algn="l">
                        <a:lnSpc>
                          <a:spcPct val="100000"/>
                        </a:lnSpc>
                        <a:spcBef>
                          <a:spcPts val="0"/>
                        </a:spcBef>
                        <a:spcAft>
                          <a:spcPts val="0"/>
                        </a:spcAft>
                      </a:pPr>
                      <a:r>
                        <a:rPr lang="en-US" sz="800" b="1" dirty="0" smtClean="0">
                          <a:effectLst>
                            <a:outerShdw blurRad="38100" dist="38100" dir="2700000" algn="tl">
                              <a:srgbClr val="000000">
                                <a:alpha val="43137"/>
                              </a:srgbClr>
                            </a:outerShdw>
                          </a:effectLst>
                          <a:latin typeface="Calibri"/>
                          <a:ea typeface="Calibri"/>
                          <a:cs typeface="Times New Roman"/>
                        </a:rPr>
                        <a:t>CONSTRUCTED RESPONSE</a:t>
                      </a:r>
                      <a:endParaRPr lang="en-US" sz="800" dirty="0">
                        <a:effectLst>
                          <a:outerShdw blurRad="38100" dist="38100" dir="2700000" algn="tl">
                            <a:srgbClr val="000000">
                              <a:alpha val="43137"/>
                            </a:srgbClr>
                          </a:outerShdw>
                        </a:effectLst>
                        <a:latin typeface="Calibri"/>
                        <a:ea typeface="Calibri"/>
                        <a:cs typeface="Times New Roman"/>
                      </a:endParaRPr>
                    </a:p>
                  </a:txBody>
                  <a:tcPr marL="32680" marR="3268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b="1" u="sng" dirty="0">
                          <a:effectLst/>
                          <a:latin typeface="Calibri"/>
                          <a:ea typeface="Calibri"/>
                          <a:cs typeface="Helvetica"/>
                        </a:rPr>
                        <a:t>RI.2.6</a:t>
                      </a:r>
                      <a:r>
                        <a:rPr lang="en-US" sz="800" dirty="0">
                          <a:effectLst/>
                          <a:latin typeface="Calibri"/>
                          <a:ea typeface="Calibri"/>
                          <a:cs typeface="Helvetica"/>
                        </a:rPr>
                        <a:t> Identify the main purpose of a text, including what the author wants to answer, explain, or describe.</a:t>
                      </a:r>
                      <a:endParaRPr lang="en-US" sz="800" dirty="0">
                        <a:effectLst/>
                        <a:latin typeface="Calibri"/>
                        <a:ea typeface="Calibri"/>
                        <a:cs typeface="Times New Roman"/>
                      </a:endParaRPr>
                    </a:p>
                  </a:txBody>
                  <a:tcPr marL="32680" marR="3268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r>
            </a:tbl>
          </a:graphicData>
        </a:graphic>
      </p:graphicFrame>
      <p:sp>
        <p:nvSpPr>
          <p:cNvPr id="7" name="TextBox 6"/>
          <p:cNvSpPr txBox="1"/>
          <p:nvPr/>
        </p:nvSpPr>
        <p:spPr>
          <a:xfrm>
            <a:off x="404813" y="152400"/>
            <a:ext cx="6962775" cy="1020649"/>
          </a:xfrm>
          <a:prstGeom prst="rect">
            <a:avLst/>
          </a:prstGeom>
          <a:noFill/>
        </p:spPr>
        <p:txBody>
          <a:bodyPr wrap="square" lIns="96378" tIns="48189" rIns="96378" bIns="48189" rtlCol="0">
            <a:spAutoFit/>
          </a:bodyPr>
          <a:lstStyle/>
          <a:p>
            <a:r>
              <a:rPr lang="en-US" sz="1500" b="1" dirty="0"/>
              <a:t>Quarter </a:t>
            </a:r>
            <a:r>
              <a:rPr lang="en-US" sz="1500" b="1" dirty="0" smtClean="0"/>
              <a:t>Four </a:t>
            </a:r>
            <a:r>
              <a:rPr lang="en-US" sz="1500" i="1" dirty="0" smtClean="0"/>
              <a:t>Reading Informational </a:t>
            </a:r>
            <a:r>
              <a:rPr lang="en-US" sz="1500" dirty="0" smtClean="0"/>
              <a:t>Learning Progressions  </a:t>
            </a:r>
            <a:endParaRPr lang="en-US" sz="1500" dirty="0"/>
          </a:p>
          <a:p>
            <a:r>
              <a:rPr lang="en-US" sz="1500" dirty="0"/>
              <a:t>The </a:t>
            </a:r>
            <a:r>
              <a:rPr lang="en-US" sz="1500" dirty="0" smtClean="0"/>
              <a:t>indicated </a:t>
            </a:r>
            <a:r>
              <a:rPr lang="en-US" sz="1500" dirty="0"/>
              <a:t>boxes highlighted </a:t>
            </a:r>
            <a:r>
              <a:rPr lang="en-US" sz="1500" b="1" i="1" dirty="0"/>
              <a:t>before the standard</a:t>
            </a:r>
            <a:r>
              <a:rPr lang="en-US" sz="1500" dirty="0"/>
              <a:t>, are assessed on this pre-assessment. The standard itself is assessed on the Common Formative Assessment (CFA) at the end of each quarter.</a:t>
            </a:r>
          </a:p>
        </p:txBody>
      </p:sp>
      <p:sp>
        <p:nvSpPr>
          <p:cNvPr id="4" name="Slide Number Placeholder 3"/>
          <p:cNvSpPr>
            <a:spLocks noGrp="1"/>
          </p:cNvSpPr>
          <p:nvPr>
            <p:ph type="sldNum" sz="quarter" idx="12"/>
          </p:nvPr>
        </p:nvSpPr>
        <p:spPr/>
        <p:txBody>
          <a:bodyPr/>
          <a:lstStyle/>
          <a:p>
            <a:fld id="{F177B04D-AEB5-43ED-B9BA-B3D1EC9C9067}" type="slidenum">
              <a:rPr lang="en-US" smtClean="0"/>
              <a:pPr/>
              <a:t>7</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1016139325"/>
              </p:ext>
            </p:extLst>
          </p:nvPr>
        </p:nvGraphicFramePr>
        <p:xfrm>
          <a:off x="357756" y="5455920"/>
          <a:ext cx="7186044" cy="2316480"/>
        </p:xfrm>
        <a:graphic>
          <a:graphicData uri="http://schemas.openxmlformats.org/drawingml/2006/table">
            <a:tbl>
              <a:tblPr firstRow="1" firstCol="1" bandRow="1"/>
              <a:tblGrid>
                <a:gridCol w="514330"/>
                <a:gridCol w="628184"/>
                <a:gridCol w="546712"/>
                <a:gridCol w="546712"/>
                <a:gridCol w="530506"/>
                <a:gridCol w="609600"/>
                <a:gridCol w="472900"/>
                <a:gridCol w="670100"/>
                <a:gridCol w="510154"/>
                <a:gridCol w="685800"/>
                <a:gridCol w="719707"/>
                <a:gridCol w="751339"/>
              </a:tblGrid>
              <a:tr h="152400">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a:t>
                      </a:r>
                      <a:r>
                        <a:rPr lang="en-US" sz="800" b="1" dirty="0" err="1">
                          <a:solidFill>
                            <a:srgbClr val="000000"/>
                          </a:solidFill>
                          <a:effectLst/>
                          <a:latin typeface="Calibri"/>
                          <a:ea typeface="Times New Roman"/>
                          <a:cs typeface="Times New Roman"/>
                        </a:rPr>
                        <a:t>Ka</a:t>
                      </a:r>
                      <a:endParaRPr lang="en-US" sz="800" dirty="0">
                        <a:effectLst/>
                        <a:latin typeface="Calibri"/>
                        <a:ea typeface="Calibri"/>
                        <a:cs typeface="Times New Roman"/>
                      </a:endParaRPr>
                    </a:p>
                  </a:txBody>
                  <a:tcPr marL="22377" marR="22377"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1 - Kc</a:t>
                      </a:r>
                      <a:endParaRPr lang="en-US" sz="800">
                        <a:effectLst/>
                        <a:latin typeface="Calibri"/>
                        <a:ea typeface="Calibri"/>
                        <a:cs typeface="Times New Roman"/>
                      </a:endParaRPr>
                    </a:p>
                  </a:txBody>
                  <a:tcPr marL="22377" marR="22377"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1 - Ce</a:t>
                      </a:r>
                      <a:endParaRPr lang="en-US" sz="800">
                        <a:effectLst/>
                        <a:latin typeface="Calibri"/>
                        <a:ea typeface="Calibri"/>
                        <a:cs typeface="Times New Roman"/>
                      </a:endParaRPr>
                    </a:p>
                  </a:txBody>
                  <a:tcPr marL="22377" marR="22377"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1 - Cf</a:t>
                      </a:r>
                      <a:endParaRPr lang="en-US" sz="800">
                        <a:effectLst/>
                        <a:latin typeface="Calibri"/>
                        <a:ea typeface="Calibri"/>
                        <a:cs typeface="Times New Roman"/>
                      </a:endParaRPr>
                    </a:p>
                  </a:txBody>
                  <a:tcPr marL="22377" marR="22377"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Ch</a:t>
                      </a:r>
                      <a:endParaRPr lang="en-US" sz="800">
                        <a:effectLst/>
                        <a:latin typeface="Calibri"/>
                        <a:ea typeface="Calibri"/>
                        <a:cs typeface="Times New Roman"/>
                      </a:endParaRPr>
                    </a:p>
                  </a:txBody>
                  <a:tcPr marL="22377" marR="22377"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Ck</a:t>
                      </a:r>
                      <a:endParaRPr lang="en-US" sz="800">
                        <a:effectLst/>
                        <a:latin typeface="Calibri"/>
                        <a:ea typeface="Calibri"/>
                        <a:cs typeface="Times New Roman"/>
                      </a:endParaRPr>
                    </a:p>
                  </a:txBody>
                  <a:tcPr marL="22377" marR="22377"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Cl</a:t>
                      </a:r>
                      <a:endParaRPr lang="en-US" sz="800">
                        <a:effectLst/>
                        <a:latin typeface="Calibri"/>
                        <a:ea typeface="Calibri"/>
                        <a:cs typeface="Times New Roman"/>
                      </a:endParaRPr>
                    </a:p>
                  </a:txBody>
                  <a:tcPr marL="22377" marR="22377"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2 - </a:t>
                      </a:r>
                      <a:r>
                        <a:rPr lang="en-US" sz="800" b="1" dirty="0" err="1">
                          <a:solidFill>
                            <a:srgbClr val="000000"/>
                          </a:solidFill>
                          <a:effectLst/>
                          <a:latin typeface="Calibri"/>
                          <a:ea typeface="Times New Roman"/>
                          <a:cs typeface="Times New Roman"/>
                        </a:rPr>
                        <a:t>ANp</a:t>
                      </a:r>
                      <a:endParaRPr lang="en-US" sz="800" dirty="0">
                        <a:effectLst/>
                        <a:latin typeface="Calibri"/>
                        <a:ea typeface="Calibri"/>
                        <a:cs typeface="Times New Roman"/>
                      </a:endParaRPr>
                    </a:p>
                  </a:txBody>
                  <a:tcPr marL="22377" marR="22377"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2 - ANs</a:t>
                      </a:r>
                      <a:endParaRPr lang="en-US" sz="800" dirty="0">
                        <a:effectLst/>
                        <a:latin typeface="Calibri"/>
                        <a:ea typeface="Calibri"/>
                        <a:cs typeface="Times New Roman"/>
                      </a:endParaRPr>
                    </a:p>
                  </a:txBody>
                  <a:tcPr marL="22377" marR="22377"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3 - </a:t>
                      </a:r>
                      <a:r>
                        <a:rPr lang="en-US" sz="800" b="1" dirty="0" err="1">
                          <a:solidFill>
                            <a:srgbClr val="000000"/>
                          </a:solidFill>
                          <a:effectLst/>
                          <a:latin typeface="Calibri"/>
                          <a:ea typeface="Times New Roman"/>
                          <a:cs typeface="Times New Roman"/>
                        </a:rPr>
                        <a:t>ANy</a:t>
                      </a:r>
                      <a:endParaRPr lang="en-US" sz="800" dirty="0">
                        <a:effectLst/>
                        <a:latin typeface="Calibri"/>
                        <a:ea typeface="Calibri"/>
                        <a:cs typeface="Times New Roman"/>
                      </a:endParaRPr>
                    </a:p>
                  </a:txBody>
                  <a:tcPr marL="22377" marR="22377"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3 Cu</a:t>
                      </a:r>
                      <a:endParaRPr lang="en-US" sz="800">
                        <a:effectLst/>
                        <a:latin typeface="Calibri"/>
                        <a:ea typeface="Calibri"/>
                        <a:cs typeface="Times New Roman"/>
                      </a:endParaRPr>
                    </a:p>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Standard</a:t>
                      </a:r>
                      <a:endParaRPr lang="en-US" sz="800">
                        <a:effectLst/>
                        <a:latin typeface="Calibri"/>
                        <a:ea typeface="Calibri"/>
                        <a:cs typeface="Times New Roman"/>
                      </a:endParaRPr>
                    </a:p>
                  </a:txBody>
                  <a:tcPr marL="22377" marR="22377"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4 - SYU</a:t>
                      </a:r>
                      <a:endParaRPr lang="en-US" sz="800">
                        <a:effectLst/>
                        <a:latin typeface="Calibri"/>
                        <a:ea typeface="Calibri"/>
                        <a:cs typeface="Times New Roman"/>
                      </a:endParaRPr>
                    </a:p>
                  </a:txBody>
                  <a:tcPr marL="22377" marR="22377"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E5B8B7"/>
                    </a:solidFill>
                  </a:tcPr>
                </a:tc>
              </a:tr>
              <a:tr h="1922274">
                <a:tc>
                  <a:txBody>
                    <a:bodyPr/>
                    <a:lstStyle/>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Recall basic facts in two texts on the same topic read and discussed in class.</a:t>
                      </a:r>
                      <a:endParaRPr lang="en-US" sz="800">
                        <a:effectLst/>
                        <a:latin typeface="Calibri"/>
                        <a:ea typeface="Calibri"/>
                        <a:cs typeface="Times New Roman"/>
                      </a:endParaRPr>
                    </a:p>
                  </a:txBody>
                  <a:tcPr marL="22377" marR="22377"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a:effectLst/>
                          <a:latin typeface="Calibri"/>
                          <a:ea typeface="Times New Roman"/>
                          <a:cs typeface="Times New Roman"/>
                        </a:rPr>
                        <a:t>Define and understand </a:t>
                      </a:r>
                      <a:r>
                        <a:rPr lang="en-US" sz="800" u="sng">
                          <a:effectLst/>
                          <a:latin typeface="Calibri"/>
                          <a:ea typeface="Times New Roman"/>
                          <a:cs typeface="Times New Roman"/>
                        </a:rPr>
                        <a:t>Standard Academic Language</a:t>
                      </a:r>
                      <a:r>
                        <a:rPr lang="en-US" sz="800">
                          <a:effectLst/>
                          <a:latin typeface="Calibri"/>
                          <a:ea typeface="Times New Roman"/>
                          <a:cs typeface="Times New Roman"/>
                        </a:rPr>
                        <a:t>: </a:t>
                      </a:r>
                      <a:endParaRPr lang="en-US" sz="800">
                        <a:effectLst/>
                        <a:latin typeface="Calibri"/>
                        <a:ea typeface="Calibri"/>
                        <a:cs typeface="Times New Roman"/>
                      </a:endParaRPr>
                    </a:p>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compare and contrast, points, important and topic</a:t>
                      </a:r>
                      <a:endParaRPr lang="en-US" sz="800">
                        <a:effectLst/>
                        <a:latin typeface="Calibri"/>
                        <a:ea typeface="Calibri"/>
                        <a:cs typeface="Times New Roman"/>
                      </a:endParaRPr>
                    </a:p>
                  </a:txBody>
                  <a:tcPr marL="22377" marR="22377"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Select appropriate domain-specific words when discussing the topic.</a:t>
                      </a:r>
                      <a:endParaRPr lang="en-US" sz="800">
                        <a:effectLst/>
                        <a:latin typeface="Calibri"/>
                        <a:ea typeface="Calibri"/>
                        <a:cs typeface="Times New Roman"/>
                      </a:endParaRPr>
                    </a:p>
                  </a:txBody>
                  <a:tcPr marL="22377" marR="22377"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Answer questions about the most important points in a text read and discussed in class.</a:t>
                      </a:r>
                      <a:endParaRPr lang="en-US" sz="800" b="1" dirty="0">
                        <a:effectLst/>
                        <a:latin typeface="Calibri"/>
                        <a:ea typeface="Calibri"/>
                        <a:cs typeface="Times New Roman"/>
                      </a:endParaRPr>
                    </a:p>
                  </a:txBody>
                  <a:tcPr marL="22377" marR="22377"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u="sng">
                          <a:solidFill>
                            <a:srgbClr val="000000"/>
                          </a:solidFill>
                          <a:effectLst/>
                          <a:latin typeface="Calibri"/>
                          <a:ea typeface="Times New Roman"/>
                          <a:cs typeface="Times New Roman"/>
                        </a:rPr>
                        <a:t>Concept Development:</a:t>
                      </a:r>
                      <a:endParaRPr lang="en-US" sz="800">
                        <a:effectLst/>
                        <a:latin typeface="Calibri"/>
                        <a:ea typeface="Calibri"/>
                        <a:cs typeface="Times New Roman"/>
                      </a:endParaRPr>
                    </a:p>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Student understands that some points are more important than others and can give an example.</a:t>
                      </a:r>
                      <a:endParaRPr lang="en-US" sz="800">
                        <a:effectLst/>
                        <a:latin typeface="Calibri"/>
                        <a:ea typeface="Calibri"/>
                        <a:cs typeface="Times New Roman"/>
                      </a:endParaRPr>
                    </a:p>
                  </a:txBody>
                  <a:tcPr marL="22377" marR="22377"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Identifies the most important points in two texts on the same topic</a:t>
                      </a:r>
                      <a:r>
                        <a:rPr lang="en-US" sz="800" b="1" dirty="0" smtClean="0">
                          <a:solidFill>
                            <a:srgbClr val="000000"/>
                          </a:solidFill>
                          <a:effectLst/>
                          <a:latin typeface="Calibri"/>
                          <a:ea typeface="Times New Roman"/>
                          <a:cs typeface="Times New Roman"/>
                        </a:rPr>
                        <a:t>.</a:t>
                      </a:r>
                    </a:p>
                    <a:p>
                      <a:pPr marL="0" marR="0" algn="l">
                        <a:lnSpc>
                          <a:spcPct val="100000"/>
                        </a:lnSpc>
                        <a:spcBef>
                          <a:spcPts val="0"/>
                        </a:spcBef>
                        <a:spcAft>
                          <a:spcPts val="0"/>
                        </a:spcAft>
                      </a:pPr>
                      <a:r>
                        <a:rPr lang="en-US" sz="800" b="1" dirty="0" smtClean="0">
                          <a:solidFill>
                            <a:srgbClr val="000000"/>
                          </a:solidFill>
                          <a:effectLst>
                            <a:outerShdw blurRad="38100" dist="38100" dir="2700000" algn="tl">
                              <a:srgbClr val="000000">
                                <a:alpha val="43137"/>
                              </a:srgbClr>
                            </a:outerShdw>
                          </a:effectLst>
                          <a:latin typeface="Calibri"/>
                          <a:ea typeface="Calibri"/>
                          <a:cs typeface="Times New Roman"/>
                        </a:rPr>
                        <a:t>SELECTED RESPONSE</a:t>
                      </a:r>
                      <a:endParaRPr lang="en-US" sz="800" dirty="0">
                        <a:effectLst>
                          <a:outerShdw blurRad="38100" dist="38100" dir="2700000" algn="tl">
                            <a:srgbClr val="000000">
                              <a:alpha val="43137"/>
                            </a:srgbClr>
                          </a:outerShdw>
                        </a:effectLst>
                        <a:latin typeface="Calibri"/>
                        <a:ea typeface="Calibri"/>
                        <a:cs typeface="Times New Roman"/>
                      </a:endParaRPr>
                    </a:p>
                  </a:txBody>
                  <a:tcPr marL="22377" marR="22377"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Locates key details as evidence of which information is important in two texts on the same topic (new text).</a:t>
                      </a:r>
                      <a:endParaRPr lang="en-US" sz="800" dirty="0">
                        <a:effectLst/>
                        <a:latin typeface="Calibri"/>
                        <a:ea typeface="Calibri"/>
                        <a:cs typeface="Times New Roman"/>
                      </a:endParaRPr>
                    </a:p>
                  </a:txBody>
                  <a:tcPr marL="22377" marR="22377"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FFFF"/>
                    </a:solidFill>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Categorizes or lists important points from two texts on the same topic using a graphic organizer (teacher has provided categories</a:t>
                      </a:r>
                      <a:r>
                        <a:rPr lang="en-US" sz="800" b="1" dirty="0" smtClean="0">
                          <a:solidFill>
                            <a:srgbClr val="000000"/>
                          </a:solidFill>
                          <a:effectLst/>
                          <a:latin typeface="Calibri"/>
                          <a:ea typeface="Times New Roman"/>
                          <a:cs typeface="Times New Roman"/>
                        </a:rPr>
                        <a:t>)</a:t>
                      </a:r>
                    </a:p>
                    <a:p>
                      <a:pPr marL="0" marR="0" algn="l">
                        <a:lnSpc>
                          <a:spcPct val="100000"/>
                        </a:lnSpc>
                        <a:spcBef>
                          <a:spcPts val="0"/>
                        </a:spcBef>
                        <a:spcAft>
                          <a:spcPts val="0"/>
                        </a:spcAft>
                      </a:pPr>
                      <a:r>
                        <a:rPr lang="en-US" sz="800" b="1" dirty="0" smtClean="0">
                          <a:solidFill>
                            <a:srgbClr val="000000"/>
                          </a:solidFill>
                          <a:effectLst>
                            <a:outerShdw blurRad="38100" dist="38100" dir="2700000" algn="tl">
                              <a:srgbClr val="000000">
                                <a:alpha val="43137"/>
                              </a:srgbClr>
                            </a:outerShdw>
                          </a:effectLst>
                          <a:latin typeface="Calibri"/>
                          <a:ea typeface="Calibri"/>
                          <a:cs typeface="Times New Roman"/>
                        </a:rPr>
                        <a:t>SELECTED RESPONSE</a:t>
                      </a:r>
                      <a:endParaRPr lang="en-US" sz="800" b="1" dirty="0">
                        <a:effectLst>
                          <a:outerShdw blurRad="38100" dist="38100" dir="2700000" algn="tl">
                            <a:srgbClr val="000000">
                              <a:alpha val="43137"/>
                            </a:srgbClr>
                          </a:outerShdw>
                        </a:effectLst>
                        <a:latin typeface="Calibri"/>
                        <a:ea typeface="Calibri"/>
                        <a:cs typeface="Times New Roman"/>
                      </a:endParaRPr>
                    </a:p>
                  </a:txBody>
                  <a:tcPr marL="22377" marR="22377"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Using a list of categorized important points in two texts on the same topic, can discuss similarities and differences between the two texts.</a:t>
                      </a:r>
                      <a:endParaRPr lang="en-US" sz="800">
                        <a:effectLst/>
                        <a:latin typeface="Calibri"/>
                        <a:ea typeface="Calibri"/>
                        <a:cs typeface="Times New Roman"/>
                      </a:endParaRPr>
                    </a:p>
                  </a:txBody>
                  <a:tcPr marL="22377" marR="22377"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Completes a Venn diagram to compare and contrast important points in two texts on the same topic.  </a:t>
                      </a:r>
                      <a:endParaRPr lang="en-US" sz="800" b="1" dirty="0" smtClean="0">
                        <a:solidFill>
                          <a:srgbClr val="000000"/>
                        </a:solidFill>
                        <a:effectLst/>
                        <a:latin typeface="Calibri"/>
                        <a:ea typeface="Times New Roman"/>
                        <a:cs typeface="Times New Roman"/>
                      </a:endParaRPr>
                    </a:p>
                    <a:p>
                      <a:pPr marL="0" marR="0" algn="l">
                        <a:lnSpc>
                          <a:spcPct val="100000"/>
                        </a:lnSpc>
                        <a:spcBef>
                          <a:spcPts val="0"/>
                        </a:spcBef>
                        <a:spcAft>
                          <a:spcPts val="0"/>
                        </a:spcAft>
                      </a:pPr>
                      <a:r>
                        <a:rPr lang="en-US" sz="800" b="1" dirty="0" smtClean="0">
                          <a:solidFill>
                            <a:srgbClr val="000000"/>
                          </a:solidFill>
                          <a:effectLst>
                            <a:outerShdw blurRad="38100" dist="38100" dir="2700000" algn="tl">
                              <a:srgbClr val="000000">
                                <a:alpha val="43137"/>
                              </a:srgbClr>
                            </a:outerShdw>
                          </a:effectLst>
                          <a:latin typeface="Calibri"/>
                          <a:ea typeface="Calibri"/>
                          <a:cs typeface="Times New Roman"/>
                        </a:rPr>
                        <a:t>CONSTRUCTED REPONSE</a:t>
                      </a:r>
                      <a:endParaRPr lang="en-US" sz="800" b="1" dirty="0">
                        <a:effectLst>
                          <a:outerShdw blurRad="38100" dist="38100" dir="2700000" algn="tl">
                            <a:srgbClr val="000000">
                              <a:alpha val="43137"/>
                            </a:srgbClr>
                          </a:outerShdw>
                        </a:effectLst>
                        <a:latin typeface="Calibri"/>
                        <a:ea typeface="Calibri"/>
                        <a:cs typeface="Times New Roman"/>
                      </a:endParaRPr>
                    </a:p>
                  </a:txBody>
                  <a:tcPr marL="22377" marR="22377"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b="1" u="sng" dirty="0">
                          <a:effectLst/>
                          <a:latin typeface="Calibri"/>
                          <a:ea typeface="Calibri"/>
                          <a:cs typeface="Helvetica"/>
                        </a:rPr>
                        <a:t>RI.2.9</a:t>
                      </a:r>
                      <a:r>
                        <a:rPr lang="en-US" sz="800" dirty="0">
                          <a:effectLst/>
                          <a:latin typeface="Calibri"/>
                          <a:ea typeface="Calibri"/>
                          <a:cs typeface="Helvetica"/>
                        </a:rPr>
                        <a:t> Compare and contrast the most important points presented by two texts on the same topic (answers constructed response CFA questions at this level).</a:t>
                      </a:r>
                      <a:endParaRPr lang="en-US" sz="800" dirty="0">
                        <a:effectLst/>
                        <a:latin typeface="Calibri"/>
                        <a:ea typeface="Calibri"/>
                        <a:cs typeface="Times New Roman"/>
                      </a:endParaRPr>
                    </a:p>
                  </a:txBody>
                  <a:tcPr marL="22377" marR="22377"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pPr marL="0" marR="0" algn="l">
                        <a:lnSpc>
                          <a:spcPct val="100000"/>
                        </a:lnSpc>
                        <a:spcBef>
                          <a:spcPts val="0"/>
                        </a:spcBef>
                        <a:spcAft>
                          <a:spcPts val="0"/>
                        </a:spcAft>
                      </a:pPr>
                      <a:r>
                        <a:rPr lang="en-US" sz="800" dirty="0">
                          <a:effectLst/>
                          <a:latin typeface="Calibri"/>
                          <a:ea typeface="Calibri"/>
                          <a:cs typeface="Helvetica"/>
                        </a:rPr>
                        <a:t>To move to a DOK-4 students analyze points in two texts in order to write a new generalization, observation or conclusion about the topic.</a:t>
                      </a:r>
                      <a:endParaRPr lang="en-US" sz="800" dirty="0">
                        <a:effectLst/>
                        <a:latin typeface="Calibri"/>
                        <a:ea typeface="Calibri"/>
                        <a:cs typeface="Times New Roman"/>
                      </a:endParaRPr>
                    </a:p>
                  </a:txBody>
                  <a:tcPr marL="22377" marR="22377"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bl>
          </a:graphicData>
        </a:graphic>
      </p:graphicFrame>
      <p:sp>
        <p:nvSpPr>
          <p:cNvPr id="9" name="Rectangle 8"/>
          <p:cNvSpPr/>
          <p:nvPr/>
        </p:nvSpPr>
        <p:spPr>
          <a:xfrm>
            <a:off x="1905000" y="5334000"/>
            <a:ext cx="762000" cy="152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effectLst>
                  <a:outerShdw blurRad="38100" dist="38100" dir="2700000" algn="tl">
                    <a:srgbClr val="000000">
                      <a:alpha val="43137"/>
                    </a:srgbClr>
                  </a:outerShdw>
                </a:effectLst>
              </a:rPr>
              <a:t>Not assessed</a:t>
            </a:r>
            <a:endParaRPr lang="en-US" sz="800" b="1" dirty="0">
              <a:effectLst>
                <a:outerShdw blurRad="38100" dist="38100" dir="2700000" algn="tl">
                  <a:srgbClr val="000000">
                    <a:alpha val="43137"/>
                  </a:srgbClr>
                </a:outerShdw>
              </a:effectLst>
            </a:endParaRPr>
          </a:p>
        </p:txBody>
      </p:sp>
      <p:graphicFrame>
        <p:nvGraphicFramePr>
          <p:cNvPr id="5" name="Table 4"/>
          <p:cNvGraphicFramePr>
            <a:graphicFrameLocks noGrp="1"/>
          </p:cNvGraphicFramePr>
          <p:nvPr>
            <p:extLst>
              <p:ext uri="{D42A27DB-BD31-4B8C-83A1-F6EECF244321}">
                <p14:modId xmlns:p14="http://schemas.microsoft.com/office/powerpoint/2010/main" val="995623489"/>
              </p:ext>
            </p:extLst>
          </p:nvPr>
        </p:nvGraphicFramePr>
        <p:xfrm>
          <a:off x="336276" y="1295400"/>
          <a:ext cx="6994526" cy="1950720"/>
        </p:xfrm>
        <a:graphic>
          <a:graphicData uri="http://schemas.openxmlformats.org/drawingml/2006/table">
            <a:tbl>
              <a:tblPr firstRow="1" firstCol="1" bandRow="1"/>
              <a:tblGrid>
                <a:gridCol w="462171"/>
                <a:gridCol w="486306"/>
                <a:gridCol w="518727"/>
                <a:gridCol w="518727"/>
                <a:gridCol w="575282"/>
                <a:gridCol w="453886"/>
                <a:gridCol w="478021"/>
                <a:gridCol w="818804"/>
                <a:gridCol w="685800"/>
                <a:gridCol w="513748"/>
                <a:gridCol w="713249"/>
                <a:gridCol w="769805"/>
              </a:tblGrid>
              <a:tr h="156658">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a:t>
                      </a:r>
                      <a:r>
                        <a:rPr lang="en-US" sz="800" b="1" dirty="0" err="1">
                          <a:solidFill>
                            <a:srgbClr val="000000"/>
                          </a:solidFill>
                          <a:effectLst/>
                          <a:latin typeface="Calibri"/>
                          <a:ea typeface="Times New Roman"/>
                          <a:cs typeface="Times New Roman"/>
                        </a:rPr>
                        <a:t>Ka</a:t>
                      </a:r>
                      <a:endParaRPr lang="en-US" sz="800" dirty="0">
                        <a:effectLst/>
                        <a:latin typeface="Calibri"/>
                        <a:ea typeface="Calibri"/>
                        <a:cs typeface="Times New Roman"/>
                      </a:endParaRPr>
                    </a:p>
                  </a:txBody>
                  <a:tcPr marL="33045" marR="33045"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1 - Kc</a:t>
                      </a:r>
                      <a:endParaRPr lang="en-US" sz="800">
                        <a:effectLst/>
                        <a:latin typeface="Calibri"/>
                        <a:ea typeface="Calibri"/>
                        <a:cs typeface="Times New Roman"/>
                      </a:endParaRPr>
                    </a:p>
                  </a:txBody>
                  <a:tcPr marL="33045" marR="33045"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1 - Ce</a:t>
                      </a:r>
                      <a:endParaRPr lang="en-US" sz="800">
                        <a:effectLst/>
                        <a:latin typeface="Calibri"/>
                        <a:ea typeface="Calibri"/>
                        <a:cs typeface="Times New Roman"/>
                      </a:endParaRPr>
                    </a:p>
                  </a:txBody>
                  <a:tcPr marL="33045" marR="33045"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1 - Cf</a:t>
                      </a:r>
                      <a:endParaRPr lang="en-US" sz="800">
                        <a:effectLst/>
                        <a:latin typeface="Calibri"/>
                        <a:ea typeface="Calibri"/>
                        <a:cs typeface="Times New Roman"/>
                      </a:endParaRPr>
                    </a:p>
                  </a:txBody>
                  <a:tcPr marL="33045" marR="33045"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Cf</a:t>
                      </a:r>
                      <a:endParaRPr lang="en-US" sz="800">
                        <a:effectLst/>
                        <a:latin typeface="Calibri"/>
                        <a:ea typeface="Calibri"/>
                        <a:cs typeface="Times New Roman"/>
                      </a:endParaRPr>
                    </a:p>
                  </a:txBody>
                  <a:tcPr marL="33045" marR="33045"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gridSpan="2">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Ck</a:t>
                      </a:r>
                      <a:endParaRPr lang="en-US" sz="800">
                        <a:effectLst/>
                        <a:latin typeface="Calibri"/>
                        <a:ea typeface="Calibri"/>
                        <a:cs typeface="Times New Roman"/>
                      </a:endParaRPr>
                    </a:p>
                  </a:txBody>
                  <a:tcPr marL="33045" marR="33045"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hMerge="1">
                  <a:txBody>
                    <a:bodyPr/>
                    <a:lstStyle/>
                    <a:p>
                      <a:endParaRPr lang="en-US"/>
                    </a:p>
                  </a:txBody>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2 - </a:t>
                      </a:r>
                      <a:r>
                        <a:rPr lang="en-US" sz="800" b="1" dirty="0" err="1">
                          <a:solidFill>
                            <a:srgbClr val="000000"/>
                          </a:solidFill>
                          <a:effectLst/>
                          <a:latin typeface="Calibri"/>
                          <a:ea typeface="Times New Roman"/>
                          <a:cs typeface="Times New Roman"/>
                        </a:rPr>
                        <a:t>APn</a:t>
                      </a:r>
                      <a:endParaRPr lang="en-US" sz="800" dirty="0">
                        <a:effectLst/>
                        <a:latin typeface="Calibri"/>
                        <a:ea typeface="Calibri"/>
                        <a:cs typeface="Times New Roman"/>
                      </a:endParaRPr>
                    </a:p>
                  </a:txBody>
                  <a:tcPr marL="33045" marR="33045"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6E3BC"/>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a:t>
                      </a:r>
                      <a:r>
                        <a:rPr lang="en-US" sz="800" b="1" dirty="0" err="1">
                          <a:solidFill>
                            <a:srgbClr val="000000"/>
                          </a:solidFill>
                          <a:effectLst/>
                          <a:latin typeface="Calibri"/>
                          <a:ea typeface="Times New Roman"/>
                          <a:cs typeface="Times New Roman"/>
                        </a:rPr>
                        <a:t>ANo</a:t>
                      </a:r>
                      <a:endParaRPr lang="en-US" sz="800" dirty="0">
                        <a:effectLst/>
                        <a:latin typeface="Calibri"/>
                        <a:ea typeface="Calibri"/>
                        <a:cs typeface="Times New Roman"/>
                      </a:endParaRPr>
                    </a:p>
                  </a:txBody>
                  <a:tcPr marL="33045" marR="33045"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2 - </a:t>
                      </a:r>
                      <a:r>
                        <a:rPr lang="en-US" sz="800" b="1" dirty="0" err="1">
                          <a:solidFill>
                            <a:srgbClr val="000000"/>
                          </a:solidFill>
                          <a:effectLst/>
                          <a:latin typeface="Calibri"/>
                          <a:ea typeface="Times New Roman"/>
                          <a:cs typeface="Times New Roman"/>
                        </a:rPr>
                        <a:t>ANr</a:t>
                      </a:r>
                      <a:endParaRPr lang="en-US" sz="800" dirty="0">
                        <a:effectLst/>
                        <a:latin typeface="Calibri"/>
                        <a:ea typeface="Calibri"/>
                        <a:cs typeface="Times New Roman"/>
                      </a:endParaRPr>
                    </a:p>
                  </a:txBody>
                  <a:tcPr marL="33045" marR="33045"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3 -Cu</a:t>
                      </a:r>
                      <a:endParaRPr lang="en-US" sz="800">
                        <a:effectLst/>
                        <a:latin typeface="Calibri"/>
                        <a:ea typeface="Calibri"/>
                        <a:cs typeface="Times New Roman"/>
                      </a:endParaRPr>
                    </a:p>
                  </a:txBody>
                  <a:tcPr marL="33045" marR="33045"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l">
                        <a:lnSpc>
                          <a:spcPct val="100000"/>
                        </a:lnSpc>
                        <a:spcBef>
                          <a:spcPts val="0"/>
                        </a:spcBef>
                        <a:spcAft>
                          <a:spcPts val="0"/>
                        </a:spcAft>
                      </a:pPr>
                      <a:r>
                        <a:rPr lang="en-US" sz="800" b="1">
                          <a:solidFill>
                            <a:srgbClr val="000000"/>
                          </a:solidFill>
                          <a:effectLst/>
                          <a:latin typeface="Calibri"/>
                          <a:ea typeface="Times New Roman"/>
                          <a:cs typeface="Times New Roman"/>
                        </a:rPr>
                        <a:t>Standard</a:t>
                      </a:r>
                      <a:endParaRPr lang="en-US" sz="800">
                        <a:effectLst/>
                        <a:latin typeface="Calibri"/>
                        <a:ea typeface="Calibri"/>
                        <a:cs typeface="Times New Roman"/>
                      </a:endParaRPr>
                    </a:p>
                  </a:txBody>
                  <a:tcPr marL="33045" marR="33045"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BFBFBF"/>
                    </a:solidFill>
                  </a:tcPr>
                </a:tc>
              </a:tr>
              <a:tr h="650252">
                <a:tc>
                  <a:txBody>
                    <a:bodyPr/>
                    <a:lstStyle/>
                    <a:p>
                      <a:pPr marL="0" marR="0" algn="l">
                        <a:lnSpc>
                          <a:spcPct val="100000"/>
                        </a:lnSpc>
                        <a:spcBef>
                          <a:spcPts val="0"/>
                        </a:spcBef>
                        <a:spcAft>
                          <a:spcPts val="0"/>
                        </a:spcAft>
                      </a:pPr>
                      <a:r>
                        <a:rPr lang="en-US" sz="800">
                          <a:effectLst/>
                          <a:latin typeface="Calibri"/>
                          <a:ea typeface="Times New Roman"/>
                          <a:cs typeface="Times New Roman"/>
                        </a:rPr>
                        <a:t>Recall a series of historical events or scientific ideas or concepts, or steps</a:t>
                      </a:r>
                      <a:endParaRPr lang="en-US" sz="800">
                        <a:effectLst/>
                        <a:latin typeface="Calibri"/>
                        <a:ea typeface="Calibri"/>
                        <a:cs typeface="Times New Roman"/>
                      </a:endParaRPr>
                    </a:p>
                  </a:txBody>
                  <a:tcPr marL="33045" marR="33045"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a:effectLst/>
                          <a:latin typeface="Calibri"/>
                          <a:ea typeface="Times New Roman"/>
                          <a:cs typeface="Times New Roman"/>
                        </a:rPr>
                        <a:t>Define historical, scientific, steps in a technical procedure, ideas and concepts.</a:t>
                      </a:r>
                      <a:endParaRPr lang="en-US" sz="800">
                        <a:effectLst/>
                        <a:latin typeface="Calibri"/>
                        <a:ea typeface="Calibri"/>
                        <a:cs typeface="Times New Roman"/>
                      </a:endParaRPr>
                    </a:p>
                  </a:txBody>
                  <a:tcPr marL="33045" marR="33045"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a:effectLst/>
                          <a:latin typeface="Calibri"/>
                          <a:ea typeface="Times New Roman"/>
                          <a:cs typeface="Times New Roman"/>
                        </a:rPr>
                        <a:t>Select appropriate words to determine meaning of ideas or concepts.</a:t>
                      </a:r>
                      <a:endParaRPr lang="en-US" sz="800">
                        <a:effectLst/>
                        <a:latin typeface="Calibri"/>
                        <a:ea typeface="Calibri"/>
                        <a:cs typeface="Times New Roman"/>
                      </a:endParaRPr>
                    </a:p>
                  </a:txBody>
                  <a:tcPr marL="33045" marR="33045"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a:effectLst/>
                          <a:latin typeface="Calibri"/>
                          <a:ea typeface="Times New Roman"/>
                          <a:cs typeface="Times New Roman"/>
                        </a:rPr>
                        <a:t>Describe or explain a specific idea or concept from a text.</a:t>
                      </a:r>
                      <a:endParaRPr lang="en-US" sz="800">
                        <a:effectLst/>
                        <a:latin typeface="Calibri"/>
                        <a:ea typeface="Calibri"/>
                        <a:cs typeface="Times New Roman"/>
                      </a:endParaRPr>
                    </a:p>
                  </a:txBody>
                  <a:tcPr marL="33045" marR="33045"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effectLst/>
                          <a:latin typeface="Calibri"/>
                          <a:ea typeface="Times New Roman"/>
                          <a:cs typeface="Times New Roman"/>
                        </a:rPr>
                        <a:t>Explain why events can be connected to other events (concept development).</a:t>
                      </a:r>
                      <a:endParaRPr lang="en-US" sz="800" dirty="0">
                        <a:effectLst/>
                        <a:latin typeface="Calibri"/>
                        <a:ea typeface="Calibri"/>
                        <a:cs typeface="Times New Roman"/>
                      </a:endParaRPr>
                    </a:p>
                  </a:txBody>
                  <a:tcPr marL="33045" marR="33045"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b="1" dirty="0">
                          <a:effectLst/>
                          <a:latin typeface="Calibri"/>
                          <a:ea typeface="Times New Roman"/>
                          <a:cs typeface="Times New Roman"/>
                        </a:rPr>
                        <a:t>Describe the connection between two historical events.</a:t>
                      </a:r>
                      <a:endParaRPr lang="en-US" sz="800" dirty="0">
                        <a:effectLst/>
                        <a:latin typeface="Calibri"/>
                        <a:ea typeface="Calibri"/>
                        <a:cs typeface="Times New Roman"/>
                      </a:endParaRPr>
                    </a:p>
                  </a:txBody>
                  <a:tcPr marL="33045" marR="33045"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b="1" dirty="0">
                          <a:effectLst/>
                          <a:latin typeface="Calibri"/>
                          <a:ea typeface="Times New Roman"/>
                          <a:cs typeface="Times New Roman"/>
                        </a:rPr>
                        <a:t>Describe the connection between two scientific ideas or concepts.</a:t>
                      </a:r>
                      <a:endParaRPr lang="en-US" sz="800" dirty="0">
                        <a:effectLst/>
                        <a:latin typeface="Calibri"/>
                        <a:ea typeface="Calibri"/>
                        <a:cs typeface="Times New Roman"/>
                      </a:endParaRPr>
                    </a:p>
                  </a:txBody>
                  <a:tcPr marL="33045" marR="33045"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b="1" dirty="0">
                          <a:effectLst/>
                          <a:latin typeface="Calibri"/>
                          <a:ea typeface="Times New Roman"/>
                          <a:cs typeface="Times New Roman"/>
                        </a:rPr>
                        <a:t>Interpret information presented in text, about </a:t>
                      </a:r>
                      <a:r>
                        <a:rPr lang="en-US" sz="800" b="1" u="sng" dirty="0">
                          <a:effectLst/>
                          <a:latin typeface="Calibri"/>
                          <a:ea typeface="Times New Roman"/>
                          <a:cs typeface="Times New Roman"/>
                        </a:rPr>
                        <a:t>historical events</a:t>
                      </a:r>
                      <a:r>
                        <a:rPr lang="en-US" sz="800" b="1" dirty="0">
                          <a:effectLst/>
                          <a:latin typeface="Calibri"/>
                          <a:ea typeface="Times New Roman"/>
                          <a:cs typeface="Times New Roman"/>
                        </a:rPr>
                        <a:t>; scientific ideas or concepts; or steps in a technical procedure</a:t>
                      </a:r>
                      <a:r>
                        <a:rPr lang="en-US" sz="800" b="1" dirty="0" smtClean="0">
                          <a:effectLst/>
                          <a:latin typeface="Calibri"/>
                          <a:ea typeface="Times New Roman"/>
                          <a:cs typeface="Times New Roman"/>
                        </a:rPr>
                        <a:t>.</a:t>
                      </a:r>
                    </a:p>
                    <a:p>
                      <a:pPr marL="0" marR="0" algn="l">
                        <a:lnSpc>
                          <a:spcPct val="100000"/>
                        </a:lnSpc>
                        <a:spcBef>
                          <a:spcPts val="0"/>
                        </a:spcBef>
                        <a:spcAft>
                          <a:spcPts val="0"/>
                        </a:spcAft>
                      </a:pPr>
                      <a:r>
                        <a:rPr lang="en-US" sz="800" b="1" dirty="0" smtClean="0">
                          <a:effectLst>
                            <a:outerShdw blurRad="38100" dist="38100" dir="2700000" algn="tl">
                              <a:srgbClr val="000000">
                                <a:alpha val="43137"/>
                              </a:srgbClr>
                            </a:outerShdw>
                          </a:effectLst>
                          <a:latin typeface="Calibri"/>
                          <a:ea typeface="Calibri"/>
                          <a:cs typeface="Times New Roman"/>
                        </a:rPr>
                        <a:t>SELECTED</a:t>
                      </a:r>
                      <a:r>
                        <a:rPr lang="en-US" sz="800" b="1" baseline="0" dirty="0" smtClean="0">
                          <a:effectLst>
                            <a:outerShdw blurRad="38100" dist="38100" dir="2700000" algn="tl">
                              <a:srgbClr val="000000">
                                <a:alpha val="43137"/>
                              </a:srgbClr>
                            </a:outerShdw>
                          </a:effectLst>
                          <a:latin typeface="Calibri"/>
                          <a:ea typeface="Calibri"/>
                          <a:cs typeface="Times New Roman"/>
                        </a:rPr>
                        <a:t> RESPONSE</a:t>
                      </a:r>
                      <a:endParaRPr lang="en-US" sz="800" dirty="0">
                        <a:effectLst>
                          <a:outerShdw blurRad="38100" dist="38100" dir="2700000" algn="tl">
                            <a:srgbClr val="000000">
                              <a:alpha val="43137"/>
                            </a:srgbClr>
                          </a:outerShdw>
                        </a:effectLst>
                        <a:latin typeface="Calibri"/>
                        <a:ea typeface="Calibri"/>
                        <a:cs typeface="Times New Roman"/>
                      </a:endParaRPr>
                    </a:p>
                  </a:txBody>
                  <a:tcPr marL="33045" marR="33045"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a:effectLst/>
                          <a:latin typeface="Calibri"/>
                          <a:ea typeface="Times New Roman"/>
                          <a:cs typeface="Times New Roman"/>
                        </a:rPr>
                        <a:t>Identify graphic features of text such as:   historical timelines, format for technical procedures, heading, captions, diagrams, and numbered steps.</a:t>
                      </a:r>
                      <a:endParaRPr lang="en-US" sz="800">
                        <a:effectLst/>
                        <a:latin typeface="Calibri"/>
                        <a:ea typeface="Calibri"/>
                        <a:cs typeface="Times New Roman"/>
                      </a:endParaRPr>
                    </a:p>
                  </a:txBody>
                  <a:tcPr marL="33045" marR="33045"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dirty="0">
                          <a:effectLst/>
                          <a:latin typeface="Calibri"/>
                          <a:ea typeface="Times New Roman"/>
                          <a:cs typeface="Times New Roman"/>
                        </a:rPr>
                        <a:t>Analyze the unique text structure of steps in technical procedures.</a:t>
                      </a:r>
                      <a:endParaRPr lang="en-US" sz="800" dirty="0">
                        <a:effectLst/>
                        <a:latin typeface="Calibri"/>
                        <a:ea typeface="Calibri"/>
                        <a:cs typeface="Times New Roman"/>
                      </a:endParaRPr>
                    </a:p>
                  </a:txBody>
                  <a:tcPr marL="33045" marR="33045"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effectLst/>
                          <a:latin typeface="Calibri"/>
                          <a:ea typeface="Times New Roman"/>
                          <a:cs typeface="Times New Roman"/>
                        </a:rPr>
                        <a:t>Explain the connection of ideas within the given context (historical events, scientific ideas or concepts, or steps in technical procedures</a:t>
                      </a:r>
                      <a:r>
                        <a:rPr lang="en-US" sz="800" b="1" dirty="0" smtClean="0">
                          <a:effectLst/>
                          <a:latin typeface="Calibri"/>
                          <a:ea typeface="Times New Roman"/>
                          <a:cs typeface="Times New Roman"/>
                        </a:rPr>
                        <a:t>)</a:t>
                      </a:r>
                    </a:p>
                    <a:p>
                      <a:pPr marL="0" marR="0" algn="l">
                        <a:lnSpc>
                          <a:spcPct val="100000"/>
                        </a:lnSpc>
                        <a:spcBef>
                          <a:spcPts val="0"/>
                        </a:spcBef>
                        <a:spcAft>
                          <a:spcPts val="0"/>
                        </a:spcAft>
                      </a:pPr>
                      <a:r>
                        <a:rPr lang="en-US" sz="800" b="1" dirty="0" smtClean="0">
                          <a:effectLst>
                            <a:outerShdw blurRad="38100" dist="38100" dir="2700000" algn="tl">
                              <a:srgbClr val="000000">
                                <a:alpha val="43137"/>
                              </a:srgbClr>
                            </a:outerShdw>
                          </a:effectLst>
                          <a:latin typeface="Calibri"/>
                          <a:ea typeface="Calibri"/>
                          <a:cs typeface="Times New Roman"/>
                        </a:rPr>
                        <a:t>SELECTED RESPONSE</a:t>
                      </a:r>
                      <a:endParaRPr lang="en-US" sz="800" dirty="0">
                        <a:effectLst>
                          <a:outerShdw blurRad="38100" dist="38100" dir="2700000" algn="tl">
                            <a:srgbClr val="000000">
                              <a:alpha val="43137"/>
                            </a:srgbClr>
                          </a:outerShdw>
                        </a:effectLst>
                        <a:latin typeface="Calibri"/>
                        <a:ea typeface="Calibri"/>
                        <a:cs typeface="Times New Roman"/>
                      </a:endParaRPr>
                    </a:p>
                  </a:txBody>
                  <a:tcPr marL="33045" marR="33045"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b="1" u="sng" dirty="0">
                          <a:effectLst/>
                          <a:latin typeface="Calibri"/>
                          <a:ea typeface="Calibri"/>
                          <a:cs typeface="Helvetica"/>
                        </a:rPr>
                        <a:t>RI.2.3</a:t>
                      </a:r>
                      <a:r>
                        <a:rPr lang="en-US" sz="800" dirty="0">
                          <a:effectLst/>
                          <a:latin typeface="Calibri"/>
                          <a:ea typeface="Calibri"/>
                          <a:cs typeface="Helvetica"/>
                        </a:rPr>
                        <a:t> Describe the connection between a series of historical events, scientific ideas or concepts, or steps in technical procedures in a text.</a:t>
                      </a:r>
                      <a:endParaRPr lang="en-US" sz="800" dirty="0">
                        <a:effectLst/>
                        <a:latin typeface="Calibri"/>
                        <a:ea typeface="Calibri"/>
                        <a:cs typeface="Times New Roman"/>
                      </a:endParaRPr>
                    </a:p>
                  </a:txBody>
                  <a:tcPr marL="33045" marR="33045"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r>
            </a:tbl>
          </a:graphicData>
        </a:graphic>
      </p:graphicFrame>
      <p:sp>
        <p:nvSpPr>
          <p:cNvPr id="12" name="Rectangle 11"/>
          <p:cNvSpPr/>
          <p:nvPr/>
        </p:nvSpPr>
        <p:spPr>
          <a:xfrm>
            <a:off x="2362200" y="1149401"/>
            <a:ext cx="1447800" cy="152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effectLst>
                  <a:outerShdw blurRad="38100" dist="38100" dir="2700000" algn="tl">
                    <a:srgbClr val="000000">
                      <a:alpha val="43137"/>
                    </a:srgbClr>
                  </a:outerShdw>
                </a:effectLst>
              </a:rPr>
              <a:t>Not assessed</a:t>
            </a:r>
            <a:endParaRPr lang="en-US" sz="9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260399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786421285"/>
              </p:ext>
            </p:extLst>
          </p:nvPr>
        </p:nvGraphicFramePr>
        <p:xfrm>
          <a:off x="431800" y="1520915"/>
          <a:ext cx="6908800" cy="5818632"/>
        </p:xfrm>
        <a:graphic>
          <a:graphicData uri="http://schemas.openxmlformats.org/drawingml/2006/table">
            <a:tbl>
              <a:tblPr firstRow="1" bandRow="1">
                <a:tableStyleId>{5940675A-B579-460E-94D1-54222C63F5DA}</a:tableStyleId>
              </a:tblPr>
              <a:tblGrid>
                <a:gridCol w="6908800"/>
              </a:tblGrid>
              <a:tr h="905256">
                <a:tc>
                  <a:txBody>
                    <a:bodyPr/>
                    <a:lstStyle/>
                    <a:p>
                      <a:endParaRPr lang="en-US" sz="1800" dirty="0" smtClean="0"/>
                    </a:p>
                    <a:p>
                      <a:r>
                        <a:rPr lang="en-US" sz="1800" b="1" dirty="0" smtClean="0"/>
                        <a:t>Name______________________</a:t>
                      </a:r>
                    </a:p>
                    <a:p>
                      <a:endParaRPr lang="en-US" sz="1800" dirty="0"/>
                    </a:p>
                  </a:txBody>
                  <a:tcPr marL="103632" marR="103632" marT="50292" marB="50292">
                    <a:lnL w="12700" cmpd="sng">
                      <a:noFill/>
                    </a:lnL>
                    <a:lnR w="12700" cmpd="sng">
                      <a:noFill/>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r>
              <a:tr h="407924">
                <a:tc>
                  <a:txBody>
                    <a:bodyPr/>
                    <a:lstStyle/>
                    <a:p>
                      <a:r>
                        <a:rPr lang="en-US" sz="1800" b="1" dirty="0" smtClean="0"/>
                        <a:t>What is the </a:t>
                      </a:r>
                      <a:r>
                        <a:rPr lang="en-US" sz="1800" b="1" u="sng" dirty="0" smtClean="0"/>
                        <a:t>main topic</a:t>
                      </a:r>
                      <a:r>
                        <a:rPr lang="en-US" sz="1800" b="1" u="none" dirty="0" smtClean="0"/>
                        <a:t> </a:t>
                      </a:r>
                      <a:r>
                        <a:rPr lang="en-US" sz="1800" b="1" dirty="0" smtClean="0"/>
                        <a:t>of the text?</a:t>
                      </a:r>
                      <a:endParaRPr lang="en-US" sz="1800" b="1" dirty="0"/>
                    </a:p>
                  </a:txBody>
                  <a:tcPr marL="103632" marR="103632" marT="50292" marB="50292">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407924">
                <a:tc>
                  <a:txBody>
                    <a:bodyPr/>
                    <a:lstStyle/>
                    <a:p>
                      <a:endParaRPr lang="en-US" sz="1800" dirty="0"/>
                    </a:p>
                  </a:txBody>
                  <a:tcPr marL="103632" marR="103632" marT="50292" marB="50292">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407924">
                <a:tc>
                  <a:txBody>
                    <a:bodyPr/>
                    <a:lstStyle/>
                    <a:p>
                      <a:r>
                        <a:rPr lang="en-US" sz="1800" b="1" dirty="0" smtClean="0"/>
                        <a:t>Which </a:t>
                      </a:r>
                      <a:r>
                        <a:rPr lang="en-US" sz="1800" b="1" u="sng" dirty="0" smtClean="0"/>
                        <a:t>key details</a:t>
                      </a:r>
                      <a:r>
                        <a:rPr lang="en-US" sz="1800" b="1" u="none" dirty="0" smtClean="0"/>
                        <a:t> </a:t>
                      </a:r>
                      <a:r>
                        <a:rPr lang="en-US" sz="1800" b="1" dirty="0" smtClean="0"/>
                        <a:t>help you know the </a:t>
                      </a:r>
                      <a:r>
                        <a:rPr lang="en-US" sz="1800" b="1" u="sng" dirty="0" smtClean="0"/>
                        <a:t>specific</a:t>
                      </a:r>
                      <a:r>
                        <a:rPr lang="en-US" sz="1800" b="1" u="sng" baseline="0" dirty="0" smtClean="0"/>
                        <a:t> focus</a:t>
                      </a:r>
                      <a:r>
                        <a:rPr lang="en-US" sz="1800" b="1" u="none" baseline="0" dirty="0" smtClean="0"/>
                        <a:t> </a:t>
                      </a:r>
                      <a:r>
                        <a:rPr lang="en-US" sz="1800" b="1" baseline="0" dirty="0" smtClean="0"/>
                        <a:t>of paragraph ____?</a:t>
                      </a:r>
                      <a:endParaRPr lang="en-US" sz="1800" b="1" dirty="0"/>
                    </a:p>
                  </a:txBody>
                  <a:tcPr marL="103632" marR="103632" marT="50292" marB="50292">
                    <a:lnT w="12700" cap="flat" cmpd="sng" algn="ctr">
                      <a:solidFill>
                        <a:schemeClr val="bg1">
                          <a:lumMod val="50000"/>
                        </a:schemeClr>
                      </a:solidFill>
                      <a:prstDash val="solid"/>
                      <a:round/>
                      <a:headEnd type="none" w="med" len="med"/>
                      <a:tailEnd type="none" w="med" len="med"/>
                    </a:lnT>
                  </a:tcPr>
                </a:tc>
              </a:tr>
              <a:tr h="407924">
                <a:tc>
                  <a:txBody>
                    <a:bodyPr/>
                    <a:lstStyle/>
                    <a:p>
                      <a:endParaRPr lang="en-US" sz="1800" dirty="0"/>
                    </a:p>
                  </a:txBody>
                  <a:tcPr marL="103632" marR="103632" marT="50292" marB="50292">
                    <a:lnB w="12700" cap="flat" cmpd="sng" algn="ctr">
                      <a:solidFill>
                        <a:schemeClr val="bg1">
                          <a:lumMod val="50000"/>
                        </a:schemeClr>
                      </a:solidFill>
                      <a:prstDash val="solid"/>
                      <a:round/>
                      <a:headEnd type="none" w="med" len="med"/>
                      <a:tailEnd type="none" w="med" len="med"/>
                    </a:lnB>
                  </a:tcPr>
                </a:tc>
              </a:tr>
              <a:tr h="407924">
                <a:tc>
                  <a:txBody>
                    <a:bodyPr/>
                    <a:lstStyle/>
                    <a:p>
                      <a:endParaRPr lang="en-US" sz="1800" dirty="0"/>
                    </a:p>
                  </a:txBody>
                  <a:tcPr marL="103632" marR="103632" marT="50292" marB="50292">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407924">
                <a:tc>
                  <a:txBody>
                    <a:bodyPr/>
                    <a:lstStyle/>
                    <a:p>
                      <a:endParaRPr lang="en-US" sz="1800" dirty="0"/>
                    </a:p>
                  </a:txBody>
                  <a:tcPr marL="103632" marR="103632" marT="50292" marB="50292">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407924">
                <a:tc>
                  <a:txBody>
                    <a:bodyPr/>
                    <a:lstStyle/>
                    <a:p>
                      <a:endParaRPr lang="en-US" sz="1800" dirty="0" smtClean="0"/>
                    </a:p>
                  </a:txBody>
                  <a:tcPr marL="103632" marR="103632" marT="50292" marB="50292">
                    <a:lnT w="12700" cap="flat" cmpd="sng" algn="ctr">
                      <a:solidFill>
                        <a:schemeClr val="bg1">
                          <a:lumMod val="50000"/>
                        </a:schemeClr>
                      </a:solidFill>
                      <a:prstDash val="solid"/>
                      <a:round/>
                      <a:headEnd type="none" w="med" len="med"/>
                      <a:tailEnd type="none" w="med" len="med"/>
                    </a:lnT>
                  </a:tcPr>
                </a:tc>
              </a:tr>
              <a:tr h="4079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t>Which </a:t>
                      </a:r>
                      <a:r>
                        <a:rPr lang="en-US" sz="1800" b="1" u="sng" dirty="0" smtClean="0"/>
                        <a:t>key details</a:t>
                      </a:r>
                      <a:r>
                        <a:rPr lang="en-US" sz="1800" b="1" u="none" dirty="0" smtClean="0"/>
                        <a:t> </a:t>
                      </a:r>
                      <a:r>
                        <a:rPr lang="en-US" sz="1800" b="1" dirty="0" smtClean="0"/>
                        <a:t>help you know the </a:t>
                      </a:r>
                      <a:r>
                        <a:rPr lang="en-US" sz="1800" b="1" u="sng" dirty="0" smtClean="0"/>
                        <a:t>specific</a:t>
                      </a:r>
                      <a:r>
                        <a:rPr lang="en-US" sz="1800" b="1" u="sng" baseline="0" dirty="0" smtClean="0"/>
                        <a:t> focus</a:t>
                      </a:r>
                      <a:r>
                        <a:rPr lang="en-US" sz="1800" b="1" u="none" baseline="0" dirty="0" smtClean="0"/>
                        <a:t> </a:t>
                      </a:r>
                      <a:r>
                        <a:rPr lang="en-US" sz="1800" b="1" baseline="0" dirty="0" smtClean="0"/>
                        <a:t>of paragraph ____?</a:t>
                      </a:r>
                      <a:endParaRPr lang="en-US" sz="1800" b="1" dirty="0" smtClean="0"/>
                    </a:p>
                  </a:txBody>
                  <a:tcPr marL="103632" marR="103632" marT="50292" marB="50292"/>
                </a:tc>
              </a:tr>
              <a:tr h="407924">
                <a:tc>
                  <a:txBody>
                    <a:bodyPr/>
                    <a:lstStyle/>
                    <a:p>
                      <a:endParaRPr lang="en-US" sz="1800" dirty="0"/>
                    </a:p>
                  </a:txBody>
                  <a:tcPr marL="103632" marR="103632" marT="50292" marB="50292">
                    <a:lnB w="12700" cap="flat" cmpd="sng" algn="ctr">
                      <a:solidFill>
                        <a:schemeClr val="bg1">
                          <a:lumMod val="50000"/>
                        </a:schemeClr>
                      </a:solidFill>
                      <a:prstDash val="solid"/>
                      <a:round/>
                      <a:headEnd type="none" w="med" len="med"/>
                      <a:tailEnd type="none" w="med" len="med"/>
                    </a:lnB>
                  </a:tcPr>
                </a:tc>
              </a:tr>
              <a:tr h="407924">
                <a:tc>
                  <a:txBody>
                    <a:bodyPr/>
                    <a:lstStyle/>
                    <a:p>
                      <a:endParaRPr lang="en-US" sz="1800" dirty="0"/>
                    </a:p>
                  </a:txBody>
                  <a:tcPr marL="103632" marR="103632" marT="50292" marB="50292">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407924">
                <a:tc>
                  <a:txBody>
                    <a:bodyPr/>
                    <a:lstStyle/>
                    <a:p>
                      <a:endParaRPr lang="en-US" sz="1800" dirty="0"/>
                    </a:p>
                  </a:txBody>
                  <a:tcPr marL="103632" marR="103632" marT="50292" marB="50292">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407924">
                <a:tc>
                  <a:txBody>
                    <a:bodyPr/>
                    <a:lstStyle/>
                    <a:p>
                      <a:endParaRPr lang="en-US" sz="1800" dirty="0"/>
                    </a:p>
                  </a:txBody>
                  <a:tcPr marL="103632" marR="103632" marT="50292" marB="50292">
                    <a:lnT w="12700" cap="flat" cmpd="sng" algn="ctr">
                      <a:solidFill>
                        <a:schemeClr val="bg1">
                          <a:lumMod val="50000"/>
                        </a:schemeClr>
                      </a:solidFill>
                      <a:prstDash val="solid"/>
                      <a:round/>
                      <a:headEnd type="none" w="med" len="med"/>
                      <a:tailEnd type="none" w="med" len="med"/>
                    </a:lnT>
                  </a:tcPr>
                </a:tc>
              </a:tr>
            </a:tbl>
          </a:graphicData>
        </a:graphic>
      </p:graphicFrame>
      <p:sp>
        <p:nvSpPr>
          <p:cNvPr id="9" name="Rectangle 8"/>
          <p:cNvSpPr/>
          <p:nvPr/>
        </p:nvSpPr>
        <p:spPr>
          <a:xfrm>
            <a:off x="4040545" y="1101816"/>
            <a:ext cx="3281680" cy="1615809"/>
          </a:xfrm>
          <a:prstGeom prst="rect">
            <a:avLst/>
          </a:prstGeom>
          <a:solidFill>
            <a:schemeClr val="accent5">
              <a:lumMod val="20000"/>
              <a:lumOff val="80000"/>
            </a:schemeClr>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1422" tIns="45711" rIns="91422" bIns="45711">
            <a:spAutoFit/>
          </a:bodyPr>
          <a:lstStyle/>
          <a:p>
            <a:r>
              <a:rPr lang="en-US" sz="1100" b="1" dirty="0"/>
              <a:t>Instruct student to read a multi-paragraph text.</a:t>
            </a:r>
          </a:p>
          <a:p>
            <a:endParaRPr lang="en-US" sz="1100" b="1" dirty="0"/>
          </a:p>
          <a:p>
            <a:r>
              <a:rPr lang="en-US" sz="1100" b="1" dirty="0"/>
              <a:t>Ask, “What is this text mostly about?”  Tell them this is the </a:t>
            </a:r>
            <a:r>
              <a:rPr lang="en-US" sz="1100" b="1" u="sng" dirty="0">
                <a:solidFill>
                  <a:srgbClr val="C00000"/>
                </a:solidFill>
                <a:effectLst>
                  <a:outerShdw blurRad="38100" dist="38100" dir="2700000" algn="tl">
                    <a:srgbClr val="000000">
                      <a:alpha val="43137"/>
                    </a:srgbClr>
                  </a:outerShdw>
                </a:effectLst>
              </a:rPr>
              <a:t>main</a:t>
            </a:r>
            <a:r>
              <a:rPr lang="en-US" sz="1100" b="1" u="sng" dirty="0">
                <a:solidFill>
                  <a:srgbClr val="C00000"/>
                </a:solidFill>
              </a:rPr>
              <a:t> </a:t>
            </a:r>
            <a:r>
              <a:rPr lang="en-US" sz="1100" b="1" u="sng" dirty="0">
                <a:solidFill>
                  <a:srgbClr val="C00000"/>
                </a:solidFill>
                <a:effectLst>
                  <a:outerShdw blurRad="38100" dist="38100" dir="2700000" algn="tl">
                    <a:srgbClr val="000000">
                      <a:alpha val="43137"/>
                    </a:srgbClr>
                  </a:outerShdw>
                </a:effectLst>
              </a:rPr>
              <a:t>topic</a:t>
            </a:r>
            <a:r>
              <a:rPr lang="en-US" sz="1100" b="1" dirty="0">
                <a:solidFill>
                  <a:srgbClr val="C00000"/>
                </a:solidFill>
              </a:rPr>
              <a:t> </a:t>
            </a:r>
            <a:r>
              <a:rPr lang="en-US" sz="1100" dirty="0"/>
              <a:t> </a:t>
            </a:r>
            <a:r>
              <a:rPr lang="en-US" sz="1100" b="1" dirty="0"/>
              <a:t>of the text.  Have students share how they know what the text is mostly about.</a:t>
            </a:r>
          </a:p>
          <a:p>
            <a:endParaRPr lang="en-US" sz="1100" b="1" dirty="0"/>
          </a:p>
          <a:p>
            <a:r>
              <a:rPr lang="en-US" sz="1100" b="1" dirty="0"/>
              <a:t>Ask students to write the </a:t>
            </a:r>
            <a:r>
              <a:rPr lang="en-US" sz="1100" b="1" u="sng" dirty="0">
                <a:solidFill>
                  <a:srgbClr val="C00000"/>
                </a:solidFill>
                <a:effectLst>
                  <a:outerShdw blurRad="38100" dist="38100" dir="2700000" algn="tl">
                    <a:srgbClr val="000000">
                      <a:alpha val="43137"/>
                    </a:srgbClr>
                  </a:outerShdw>
                </a:effectLst>
              </a:rPr>
              <a:t>main topic</a:t>
            </a:r>
            <a:r>
              <a:rPr lang="en-US" sz="1100" b="1" dirty="0">
                <a:solidFill>
                  <a:srgbClr val="C00000"/>
                </a:solidFill>
                <a:effectLst>
                  <a:outerShdw blurRad="38100" dist="38100" dir="2700000" algn="tl">
                    <a:srgbClr val="000000">
                      <a:alpha val="43137"/>
                    </a:srgbClr>
                  </a:outerShdw>
                </a:effectLst>
              </a:rPr>
              <a:t> </a:t>
            </a:r>
            <a:r>
              <a:rPr lang="en-US" sz="1100" b="1" dirty="0"/>
              <a:t>of the text.</a:t>
            </a:r>
          </a:p>
          <a:p>
            <a:r>
              <a:rPr lang="en-US" sz="1100" b="1" dirty="0"/>
              <a:t>Note:  topic means the entirety of the text which can be told in </a:t>
            </a:r>
            <a:r>
              <a:rPr lang="en-US" sz="1100" b="1" u="sng" dirty="0"/>
              <a:t>one word  or phase</a:t>
            </a:r>
            <a:r>
              <a:rPr lang="en-US" sz="1100" b="1" dirty="0"/>
              <a:t>.</a:t>
            </a:r>
          </a:p>
        </p:txBody>
      </p:sp>
      <p:sp>
        <p:nvSpPr>
          <p:cNvPr id="10" name="Rounded Rectangle 9"/>
          <p:cNvSpPr/>
          <p:nvPr/>
        </p:nvSpPr>
        <p:spPr>
          <a:xfrm>
            <a:off x="6995160" y="850356"/>
            <a:ext cx="458789" cy="502920"/>
          </a:xfrm>
          <a:prstGeom prst="round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101875" tIns="50938" rIns="101875" bIns="50938" rtlCol="0" anchor="ctr"/>
          <a:lstStyle/>
          <a:p>
            <a:pPr algn="ctr"/>
            <a:r>
              <a:rPr lang="en-US" b="1" dirty="0" smtClean="0">
                <a:effectLst>
                  <a:outerShdw blurRad="38100" dist="38100" dir="2700000" algn="tl">
                    <a:srgbClr val="000000">
                      <a:alpha val="43137"/>
                    </a:srgbClr>
                  </a:outerShdw>
                </a:effectLst>
              </a:rPr>
              <a:t>1</a:t>
            </a:r>
            <a:endParaRPr lang="en-US" b="1" dirty="0">
              <a:effectLst>
                <a:outerShdw blurRad="38100" dist="38100" dir="2700000" algn="tl">
                  <a:srgbClr val="000000">
                    <a:alpha val="43137"/>
                  </a:srgbClr>
                </a:outerShdw>
              </a:effectLst>
            </a:endParaRPr>
          </a:p>
        </p:txBody>
      </p:sp>
      <p:sp>
        <p:nvSpPr>
          <p:cNvPr id="3" name="TextBox 2"/>
          <p:cNvSpPr txBox="1"/>
          <p:nvPr/>
        </p:nvSpPr>
        <p:spPr>
          <a:xfrm>
            <a:off x="407837" y="242219"/>
            <a:ext cx="7063145" cy="318321"/>
          </a:xfrm>
          <a:prstGeom prst="rect">
            <a:avLst/>
          </a:prstGeom>
          <a:noFill/>
        </p:spPr>
        <p:txBody>
          <a:bodyPr wrap="square" lIns="101882" tIns="50941" rIns="101882" bIns="50941" rtlCol="0">
            <a:spAutoFit/>
          </a:bodyPr>
          <a:lstStyle/>
          <a:p>
            <a:r>
              <a:rPr lang="en-US" sz="1400" b="1" dirty="0" smtClean="0"/>
              <a:t>Teachers: This </a:t>
            </a:r>
            <a:r>
              <a:rPr lang="en-US" sz="1400" b="1" dirty="0"/>
              <a:t>is a note-taking page students can use when researching about a topic.</a:t>
            </a:r>
          </a:p>
        </p:txBody>
      </p:sp>
      <p:sp>
        <p:nvSpPr>
          <p:cNvPr id="11" name="Rectangle 10"/>
          <p:cNvSpPr/>
          <p:nvPr/>
        </p:nvSpPr>
        <p:spPr>
          <a:xfrm>
            <a:off x="1122680" y="4035516"/>
            <a:ext cx="3281680" cy="2630296"/>
          </a:xfrm>
          <a:prstGeom prst="rect">
            <a:avLst/>
          </a:prstGeom>
          <a:solidFill>
            <a:schemeClr val="accent5">
              <a:lumMod val="20000"/>
              <a:lumOff val="80000"/>
            </a:schemeClr>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1422" tIns="45711" rIns="91422" bIns="45711">
            <a:spAutoFit/>
          </a:bodyPr>
          <a:lstStyle/>
          <a:p>
            <a:r>
              <a:rPr lang="en-US" sz="1100" b="1" dirty="0"/>
              <a:t>Explain, “a </a:t>
            </a:r>
            <a:r>
              <a:rPr lang="en-US" sz="1100" b="1" u="sng" dirty="0">
                <a:solidFill>
                  <a:srgbClr val="C00000"/>
                </a:solidFill>
                <a:effectLst>
                  <a:outerShdw blurRad="38100" dist="38100" dir="2700000" algn="tl">
                    <a:srgbClr val="000000">
                      <a:alpha val="43137"/>
                    </a:srgbClr>
                  </a:outerShdw>
                </a:effectLst>
              </a:rPr>
              <a:t>specific focus</a:t>
            </a:r>
            <a:r>
              <a:rPr lang="en-US" sz="1100" b="1" dirty="0">
                <a:solidFill>
                  <a:srgbClr val="C00000"/>
                </a:solidFill>
                <a:effectLst>
                  <a:outerShdw blurRad="38100" dist="38100" dir="2700000" algn="tl">
                    <a:srgbClr val="000000">
                      <a:alpha val="43137"/>
                    </a:srgbClr>
                  </a:outerShdw>
                </a:effectLst>
              </a:rPr>
              <a:t> </a:t>
            </a:r>
            <a:r>
              <a:rPr lang="en-US" sz="1100" b="1" dirty="0"/>
              <a:t>is what the paragraph is telling about the </a:t>
            </a:r>
            <a:r>
              <a:rPr lang="en-US" sz="1100" b="1" u="sng" dirty="0">
                <a:solidFill>
                  <a:srgbClr val="C00000"/>
                </a:solidFill>
                <a:effectLst>
                  <a:outerShdw blurRad="38100" dist="38100" dir="2700000" algn="tl">
                    <a:srgbClr val="000000">
                      <a:alpha val="43137"/>
                    </a:srgbClr>
                  </a:outerShdw>
                </a:effectLst>
              </a:rPr>
              <a:t>topic</a:t>
            </a:r>
            <a:r>
              <a:rPr lang="en-US" sz="1100" b="1" dirty="0"/>
              <a:t>.  </a:t>
            </a:r>
            <a:r>
              <a:rPr lang="en-US" sz="1100" b="1" u="sng" dirty="0">
                <a:solidFill>
                  <a:srgbClr val="C00000"/>
                </a:solidFill>
                <a:effectLst>
                  <a:outerShdw blurRad="38100" dist="38100" dir="2700000" algn="tl">
                    <a:srgbClr val="000000">
                      <a:alpha val="43137"/>
                    </a:srgbClr>
                  </a:outerShdw>
                </a:effectLst>
              </a:rPr>
              <a:t>Key details</a:t>
            </a:r>
            <a:r>
              <a:rPr lang="en-US" sz="1100" b="1" dirty="0">
                <a:solidFill>
                  <a:srgbClr val="C00000"/>
                </a:solidFill>
                <a:effectLst>
                  <a:outerShdw blurRad="38100" dist="38100" dir="2700000" algn="tl">
                    <a:srgbClr val="000000">
                      <a:alpha val="43137"/>
                    </a:srgbClr>
                  </a:outerShdw>
                </a:effectLst>
              </a:rPr>
              <a:t> </a:t>
            </a:r>
            <a:r>
              <a:rPr lang="en-US" sz="1100" b="1" dirty="0"/>
              <a:t>help us find the </a:t>
            </a:r>
            <a:r>
              <a:rPr lang="en-US" sz="1100" b="1" u="sng" dirty="0">
                <a:solidFill>
                  <a:srgbClr val="C00000"/>
                </a:solidFill>
                <a:effectLst>
                  <a:outerShdw blurRad="38100" dist="38100" dir="2700000" algn="tl">
                    <a:srgbClr val="000000">
                      <a:alpha val="43137"/>
                    </a:srgbClr>
                  </a:outerShdw>
                </a:effectLst>
              </a:rPr>
              <a:t>specific focus</a:t>
            </a:r>
            <a:r>
              <a:rPr lang="en-US" sz="1100" b="1" dirty="0">
                <a:solidFill>
                  <a:srgbClr val="C00000"/>
                </a:solidFill>
                <a:effectLst>
                  <a:outerShdw blurRad="38100" dist="38100" dir="2700000" algn="tl">
                    <a:srgbClr val="000000">
                      <a:alpha val="43137"/>
                    </a:srgbClr>
                  </a:outerShdw>
                </a:effectLst>
              </a:rPr>
              <a:t> </a:t>
            </a:r>
            <a:r>
              <a:rPr lang="en-US" sz="1100" b="1" dirty="0"/>
              <a:t>of paragraphs.”</a:t>
            </a:r>
          </a:p>
          <a:p>
            <a:endParaRPr lang="en-US" sz="1100" b="1" dirty="0"/>
          </a:p>
          <a:p>
            <a:pPr defTabSz="1135157"/>
            <a:r>
              <a:rPr lang="en-US" sz="1100" b="1" dirty="0">
                <a:solidFill>
                  <a:prstClr val="black"/>
                </a:solidFill>
              </a:rPr>
              <a:t>Example:  If the main topic is DOGS,</a:t>
            </a:r>
          </a:p>
          <a:p>
            <a:pPr defTabSz="1135157"/>
            <a:r>
              <a:rPr lang="en-US" sz="1100" b="1" dirty="0">
                <a:solidFill>
                  <a:prstClr val="black"/>
                </a:solidFill>
              </a:rPr>
              <a:t>Some </a:t>
            </a:r>
            <a:r>
              <a:rPr lang="en-US" sz="1100" b="1" u="sng" dirty="0">
                <a:solidFill>
                  <a:srgbClr val="C00000"/>
                </a:solidFill>
                <a:effectLst>
                  <a:outerShdw blurRad="38100" dist="38100" dir="2700000" algn="tl">
                    <a:srgbClr val="000000">
                      <a:alpha val="43137"/>
                    </a:srgbClr>
                  </a:outerShdw>
                </a:effectLst>
              </a:rPr>
              <a:t>key details</a:t>
            </a:r>
            <a:r>
              <a:rPr lang="en-US" sz="1100" b="1" dirty="0">
                <a:solidFill>
                  <a:srgbClr val="C00000"/>
                </a:solidFill>
              </a:rPr>
              <a:t> </a:t>
            </a:r>
            <a:r>
              <a:rPr lang="en-US" sz="1100" b="1" dirty="0">
                <a:solidFill>
                  <a:prstClr val="black"/>
                </a:solidFill>
              </a:rPr>
              <a:t>in one paragraph could be..</a:t>
            </a:r>
          </a:p>
          <a:p>
            <a:pPr defTabSz="1135157"/>
            <a:endParaRPr lang="en-US" sz="1100" b="1" dirty="0">
              <a:solidFill>
                <a:prstClr val="black"/>
              </a:solidFill>
            </a:endParaRPr>
          </a:p>
          <a:p>
            <a:pPr defTabSz="1135157">
              <a:buFont typeface="Arial" pitchFamily="34" charset="0"/>
              <a:buChar char="•"/>
            </a:pPr>
            <a:r>
              <a:rPr lang="en-US" sz="1100" b="1" dirty="0">
                <a:solidFill>
                  <a:prstClr val="black"/>
                </a:solidFill>
              </a:rPr>
              <a:t> the dog likes to play fetch.</a:t>
            </a:r>
          </a:p>
          <a:p>
            <a:pPr defTabSz="1135157">
              <a:buFont typeface="Arial" pitchFamily="34" charset="0"/>
              <a:buChar char="•"/>
            </a:pPr>
            <a:r>
              <a:rPr lang="en-US" sz="1100" b="1" dirty="0">
                <a:solidFill>
                  <a:prstClr val="black"/>
                </a:solidFill>
              </a:rPr>
              <a:t> the dog likes to play with the ball.</a:t>
            </a:r>
          </a:p>
          <a:p>
            <a:pPr defTabSz="1135157"/>
            <a:endParaRPr lang="en-US" sz="1100" b="1" dirty="0">
              <a:solidFill>
                <a:prstClr val="black"/>
              </a:solidFill>
            </a:endParaRPr>
          </a:p>
          <a:p>
            <a:pPr defTabSz="1135157"/>
            <a:r>
              <a:rPr lang="en-US" sz="1100" b="1" dirty="0">
                <a:solidFill>
                  <a:prstClr val="black"/>
                </a:solidFill>
              </a:rPr>
              <a:t>The </a:t>
            </a:r>
            <a:r>
              <a:rPr lang="en-US" sz="1100" b="1" u="sng" dirty="0">
                <a:solidFill>
                  <a:srgbClr val="C00000"/>
                </a:solidFill>
                <a:effectLst>
                  <a:outerShdw blurRad="38100" dist="38100" dir="2700000" algn="tl">
                    <a:srgbClr val="000000">
                      <a:alpha val="43137"/>
                    </a:srgbClr>
                  </a:outerShdw>
                </a:effectLst>
              </a:rPr>
              <a:t>specific focus</a:t>
            </a:r>
            <a:r>
              <a:rPr lang="en-US" sz="1100" b="1" dirty="0">
                <a:solidFill>
                  <a:srgbClr val="C00000"/>
                </a:solidFill>
                <a:effectLst>
                  <a:outerShdw blurRad="38100" dist="38100" dir="2700000" algn="tl">
                    <a:srgbClr val="000000">
                      <a:alpha val="43137"/>
                    </a:srgbClr>
                  </a:outerShdw>
                </a:effectLst>
              </a:rPr>
              <a:t> </a:t>
            </a:r>
            <a:r>
              <a:rPr lang="en-US" sz="1100" b="1" dirty="0">
                <a:solidFill>
                  <a:prstClr val="black"/>
                </a:solidFill>
              </a:rPr>
              <a:t>of this paragraph could be things that dogs like to do or that dogs are playful</a:t>
            </a:r>
          </a:p>
          <a:p>
            <a:pPr defTabSz="1135157"/>
            <a:endParaRPr lang="en-US" sz="1100" b="1" dirty="0">
              <a:solidFill>
                <a:prstClr val="black"/>
              </a:solidFill>
            </a:endParaRPr>
          </a:p>
          <a:p>
            <a:pPr defTabSz="1135157"/>
            <a:r>
              <a:rPr lang="en-US" sz="1100" b="1" dirty="0">
                <a:solidFill>
                  <a:prstClr val="black"/>
                </a:solidFill>
              </a:rPr>
              <a:t>Students should be able to identify the </a:t>
            </a:r>
            <a:r>
              <a:rPr lang="en-US" sz="1100" b="1" u="sng" dirty="0">
                <a:solidFill>
                  <a:srgbClr val="C00000"/>
                </a:solidFill>
                <a:effectLst>
                  <a:outerShdw blurRad="38100" dist="38100" dir="2700000" algn="tl">
                    <a:srgbClr val="000000">
                      <a:alpha val="43137"/>
                    </a:srgbClr>
                  </a:outerShdw>
                </a:effectLst>
              </a:rPr>
              <a:t>specific focus</a:t>
            </a:r>
            <a:r>
              <a:rPr lang="en-US" sz="1100" b="1" dirty="0">
                <a:solidFill>
                  <a:prstClr val="black"/>
                </a:solidFill>
              </a:rPr>
              <a:t> in two or more paragraphs of the text.</a:t>
            </a:r>
          </a:p>
        </p:txBody>
      </p:sp>
      <p:sp>
        <p:nvSpPr>
          <p:cNvPr id="12" name="Rounded Rectangle 11"/>
          <p:cNvSpPr/>
          <p:nvPr/>
        </p:nvSpPr>
        <p:spPr>
          <a:xfrm>
            <a:off x="4174966" y="4789896"/>
            <a:ext cx="458789" cy="502920"/>
          </a:xfrm>
          <a:prstGeom prst="round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101875" tIns="50938" rIns="101875" bIns="50938" rtlCol="0" anchor="ctr"/>
          <a:lstStyle/>
          <a:p>
            <a:pPr algn="ctr"/>
            <a:r>
              <a:rPr lang="en-US" b="1" dirty="0" smtClean="0">
                <a:effectLst>
                  <a:outerShdw blurRad="38100" dist="38100" dir="2700000" algn="tl">
                    <a:srgbClr val="000000">
                      <a:alpha val="43137"/>
                    </a:srgbClr>
                  </a:outerShdw>
                </a:effectLst>
              </a:rPr>
              <a:t>2</a:t>
            </a:r>
            <a:endParaRPr lang="en-US" b="1" dirty="0">
              <a:effectLst>
                <a:outerShdw blurRad="38100" dist="38100" dir="2700000" algn="tl">
                  <a:srgbClr val="000000">
                    <a:alpha val="43137"/>
                  </a:srgbClr>
                </a:outerShdw>
              </a:effectLst>
            </a:endParaRPr>
          </a:p>
        </p:txBody>
      </p:sp>
      <p:sp>
        <p:nvSpPr>
          <p:cNvPr id="13" name="TextBox 12"/>
          <p:cNvSpPr txBox="1"/>
          <p:nvPr/>
        </p:nvSpPr>
        <p:spPr>
          <a:xfrm>
            <a:off x="4713458" y="6214836"/>
            <a:ext cx="2740491" cy="1633764"/>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110613" tIns="55307" rIns="110613" bIns="55307" rtlCol="0">
            <a:spAutoFit/>
          </a:bodyPr>
          <a:lstStyle/>
          <a:p>
            <a:r>
              <a:rPr lang="en-US" sz="1100" b="1" dirty="0"/>
              <a:t>Remember students will need to have a note-taking form for </a:t>
            </a:r>
            <a:r>
              <a:rPr lang="en-US" sz="1100" b="1" u="sng" dirty="0"/>
              <a:t>each</a:t>
            </a:r>
            <a:r>
              <a:rPr lang="en-US" sz="1100" b="1" dirty="0"/>
              <a:t> text. This form is for informational texts.  You can also use a graphic organizer of your choice that emphasizes the standard vocabulary:</a:t>
            </a:r>
          </a:p>
          <a:p>
            <a:endParaRPr lang="en-US" sz="1100" b="1" dirty="0"/>
          </a:p>
          <a:p>
            <a:r>
              <a:rPr lang="en-US" sz="1100" b="1" dirty="0"/>
              <a:t>Main </a:t>
            </a:r>
            <a:r>
              <a:rPr lang="en-US" sz="1100" b="1" dirty="0" smtClean="0"/>
              <a:t>Topic       (RI.2.2)</a:t>
            </a:r>
            <a:endParaRPr lang="en-US" sz="1100" b="1" dirty="0"/>
          </a:p>
          <a:p>
            <a:r>
              <a:rPr lang="en-US" sz="1100" b="1" dirty="0"/>
              <a:t>Key </a:t>
            </a:r>
            <a:r>
              <a:rPr lang="en-US" sz="1100" b="1" dirty="0" smtClean="0"/>
              <a:t>Details       (RI.2.1)</a:t>
            </a:r>
            <a:endParaRPr lang="en-US" sz="1100" b="1" dirty="0"/>
          </a:p>
          <a:p>
            <a:r>
              <a:rPr lang="en-US" sz="1100" b="1" dirty="0"/>
              <a:t>Specific </a:t>
            </a:r>
            <a:r>
              <a:rPr lang="en-US" sz="1100" b="1" dirty="0" smtClean="0"/>
              <a:t>Focus  (RI.2.2)</a:t>
            </a:r>
            <a:endParaRPr lang="en-US" sz="1100" b="1" dirty="0"/>
          </a:p>
        </p:txBody>
      </p:sp>
    </p:spTree>
    <p:extLst>
      <p:ext uri="{BB962C8B-B14F-4D97-AF65-F5344CB8AC3E}">
        <p14:creationId xmlns:p14="http://schemas.microsoft.com/office/powerpoint/2010/main" val="16818597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215865600"/>
              </p:ext>
            </p:extLst>
          </p:nvPr>
        </p:nvGraphicFramePr>
        <p:xfrm>
          <a:off x="431800" y="922019"/>
          <a:ext cx="6908800" cy="6634480"/>
        </p:xfrm>
        <a:graphic>
          <a:graphicData uri="http://schemas.openxmlformats.org/drawingml/2006/table">
            <a:tbl>
              <a:tblPr firstRow="1" bandRow="1">
                <a:tableStyleId>{5940675A-B579-460E-94D1-54222C63F5DA}</a:tableStyleId>
              </a:tblPr>
              <a:tblGrid>
                <a:gridCol w="6908800"/>
              </a:tblGrid>
              <a:tr h="905256">
                <a:tc>
                  <a:txBody>
                    <a:bodyPr/>
                    <a:lstStyle/>
                    <a:p>
                      <a:endParaRPr lang="en-US" sz="1800" dirty="0" smtClean="0"/>
                    </a:p>
                    <a:p>
                      <a:r>
                        <a:rPr lang="en-US" sz="1800" b="1" dirty="0" smtClean="0"/>
                        <a:t>Name______________________</a:t>
                      </a:r>
                    </a:p>
                    <a:p>
                      <a:endParaRPr lang="en-US" sz="1800" dirty="0"/>
                    </a:p>
                  </a:txBody>
                  <a:tcPr marL="103632" marR="103632" marT="50292" marB="50292">
                    <a:lnL w="12700" cmpd="sng">
                      <a:noFill/>
                    </a:lnL>
                    <a:lnR w="12700" cmpd="sng">
                      <a:noFill/>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r>
              <a:tr h="407924">
                <a:tc>
                  <a:txBody>
                    <a:bodyPr/>
                    <a:lstStyle/>
                    <a:p>
                      <a:r>
                        <a:rPr lang="en-US" sz="1800" b="1" dirty="0" smtClean="0"/>
                        <a:t>What is the </a:t>
                      </a:r>
                      <a:r>
                        <a:rPr lang="en-US" sz="1800" b="1" u="sng" dirty="0" smtClean="0"/>
                        <a:t>main topic</a:t>
                      </a:r>
                      <a:r>
                        <a:rPr lang="en-US" sz="1800" b="1" u="none" dirty="0" smtClean="0"/>
                        <a:t> </a:t>
                      </a:r>
                      <a:r>
                        <a:rPr lang="en-US" sz="1800" b="1" dirty="0" smtClean="0"/>
                        <a:t>of the text?</a:t>
                      </a:r>
                      <a:endParaRPr lang="en-US" sz="1800" b="1" dirty="0"/>
                    </a:p>
                  </a:txBody>
                  <a:tcPr marL="103632" marR="103632" marT="50292" marB="50292">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407924">
                <a:tc>
                  <a:txBody>
                    <a:bodyPr/>
                    <a:lstStyle/>
                    <a:p>
                      <a:endParaRPr lang="en-US" sz="1800" dirty="0"/>
                    </a:p>
                  </a:txBody>
                  <a:tcPr marL="103632" marR="103632" marT="50292" marB="50292">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407924">
                <a:tc>
                  <a:txBody>
                    <a:bodyPr/>
                    <a:lstStyle/>
                    <a:p>
                      <a:endParaRPr lang="en-US" sz="1800" dirty="0"/>
                    </a:p>
                  </a:txBody>
                  <a:tcPr marL="103632" marR="103632" marT="50292" marB="50292">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407924">
                <a:tc>
                  <a:txBody>
                    <a:bodyPr/>
                    <a:lstStyle/>
                    <a:p>
                      <a:endParaRPr lang="en-US" sz="1800" dirty="0"/>
                    </a:p>
                  </a:txBody>
                  <a:tcPr marL="103632" marR="103632" marT="50292" marB="50292">
                    <a:lnT w="12700" cap="flat" cmpd="sng" algn="ctr">
                      <a:solidFill>
                        <a:schemeClr val="bg1">
                          <a:lumMod val="50000"/>
                        </a:schemeClr>
                      </a:solidFill>
                      <a:prstDash val="solid"/>
                      <a:round/>
                      <a:headEnd type="none" w="med" len="med"/>
                      <a:tailEnd type="none" w="med" len="med"/>
                    </a:lnT>
                  </a:tcPr>
                </a:tc>
              </a:tr>
              <a:tr h="407924">
                <a:tc>
                  <a:txBody>
                    <a:bodyPr/>
                    <a:lstStyle/>
                    <a:p>
                      <a:r>
                        <a:rPr lang="en-US" sz="1800" b="1" dirty="0" smtClean="0"/>
                        <a:t>Which </a:t>
                      </a:r>
                      <a:r>
                        <a:rPr lang="en-US" sz="1800" b="1" u="sng" dirty="0" smtClean="0"/>
                        <a:t>key details</a:t>
                      </a:r>
                      <a:r>
                        <a:rPr lang="en-US" sz="1800" b="1" u="none" dirty="0" smtClean="0"/>
                        <a:t> </a:t>
                      </a:r>
                      <a:r>
                        <a:rPr lang="en-US" sz="1800" b="1" dirty="0" smtClean="0"/>
                        <a:t>help you know the </a:t>
                      </a:r>
                      <a:r>
                        <a:rPr lang="en-US" sz="1800" b="1" u="sng" dirty="0" smtClean="0"/>
                        <a:t>specific</a:t>
                      </a:r>
                      <a:r>
                        <a:rPr lang="en-US" sz="1800" b="1" u="sng" baseline="0" dirty="0" smtClean="0"/>
                        <a:t> focus</a:t>
                      </a:r>
                      <a:r>
                        <a:rPr lang="en-US" sz="1800" b="1" u="none" baseline="0" dirty="0" smtClean="0"/>
                        <a:t> </a:t>
                      </a:r>
                      <a:r>
                        <a:rPr lang="en-US" sz="1800" b="1" baseline="0" dirty="0" smtClean="0"/>
                        <a:t>of paragraph ____?</a:t>
                      </a:r>
                      <a:endParaRPr lang="en-US" sz="1800" b="1" dirty="0"/>
                    </a:p>
                  </a:txBody>
                  <a:tcPr marL="103632" marR="103632" marT="50292" marB="50292"/>
                </a:tc>
              </a:tr>
              <a:tr h="407924">
                <a:tc>
                  <a:txBody>
                    <a:bodyPr/>
                    <a:lstStyle/>
                    <a:p>
                      <a:endParaRPr lang="en-US" sz="1800" dirty="0"/>
                    </a:p>
                  </a:txBody>
                  <a:tcPr marL="103632" marR="103632" marT="50292" marB="50292">
                    <a:lnB w="12700" cap="flat" cmpd="sng" algn="ctr">
                      <a:solidFill>
                        <a:schemeClr val="bg1">
                          <a:lumMod val="50000"/>
                        </a:schemeClr>
                      </a:solidFill>
                      <a:prstDash val="solid"/>
                      <a:round/>
                      <a:headEnd type="none" w="med" len="med"/>
                      <a:tailEnd type="none" w="med" len="med"/>
                    </a:lnB>
                  </a:tcPr>
                </a:tc>
              </a:tr>
              <a:tr h="407924">
                <a:tc>
                  <a:txBody>
                    <a:bodyPr/>
                    <a:lstStyle/>
                    <a:p>
                      <a:endParaRPr lang="en-US" sz="1800" dirty="0"/>
                    </a:p>
                  </a:txBody>
                  <a:tcPr marL="103632" marR="103632" marT="50292" marB="50292">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407924">
                <a:tc>
                  <a:txBody>
                    <a:bodyPr/>
                    <a:lstStyle/>
                    <a:p>
                      <a:endParaRPr lang="en-US" sz="1800" dirty="0"/>
                    </a:p>
                  </a:txBody>
                  <a:tcPr marL="103632" marR="103632" marT="50292" marB="50292">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407924">
                <a:tc>
                  <a:txBody>
                    <a:bodyPr/>
                    <a:lstStyle/>
                    <a:p>
                      <a:endParaRPr lang="en-US" sz="1800" dirty="0"/>
                    </a:p>
                  </a:txBody>
                  <a:tcPr marL="103632" marR="103632" marT="50292" marB="50292">
                    <a:lnT w="12700" cap="flat" cmpd="sng" algn="ctr">
                      <a:solidFill>
                        <a:schemeClr val="bg1">
                          <a:lumMod val="50000"/>
                        </a:schemeClr>
                      </a:solidFill>
                      <a:prstDash val="solid"/>
                      <a:round/>
                      <a:headEnd type="none" w="med" len="med"/>
                      <a:tailEnd type="none" w="med" len="med"/>
                    </a:lnT>
                  </a:tcPr>
                </a:tc>
              </a:tr>
              <a:tr h="4079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smtClean="0"/>
                        <a:t>Which </a:t>
                      </a:r>
                      <a:r>
                        <a:rPr lang="en-US" sz="1800" b="1" u="sng" dirty="0" smtClean="0"/>
                        <a:t>key details</a:t>
                      </a:r>
                      <a:r>
                        <a:rPr lang="en-US" sz="1800" b="1" dirty="0" smtClean="0"/>
                        <a:t> help you know the </a:t>
                      </a:r>
                      <a:r>
                        <a:rPr lang="en-US" sz="1800" b="1" u="sng" dirty="0" smtClean="0"/>
                        <a:t>specific</a:t>
                      </a:r>
                      <a:r>
                        <a:rPr lang="en-US" sz="1800" b="1" u="sng" baseline="0" dirty="0" smtClean="0"/>
                        <a:t> focus</a:t>
                      </a:r>
                      <a:r>
                        <a:rPr lang="en-US" sz="1800" b="1" u="none" baseline="0" dirty="0" smtClean="0"/>
                        <a:t> </a:t>
                      </a:r>
                      <a:r>
                        <a:rPr lang="en-US" sz="1800" b="1" baseline="0" dirty="0" smtClean="0"/>
                        <a:t>of paragraph ____?</a:t>
                      </a:r>
                      <a:endParaRPr lang="en-US" sz="1800" b="1" dirty="0" smtClean="0"/>
                    </a:p>
                  </a:txBody>
                  <a:tcPr marL="103632" marR="103632" marT="50292" marB="50292"/>
                </a:tc>
              </a:tr>
              <a:tr h="407924">
                <a:tc>
                  <a:txBody>
                    <a:bodyPr/>
                    <a:lstStyle/>
                    <a:p>
                      <a:endParaRPr lang="en-US" sz="1800" dirty="0"/>
                    </a:p>
                  </a:txBody>
                  <a:tcPr marL="103632" marR="103632" marT="50292" marB="50292">
                    <a:lnB w="12700" cap="flat" cmpd="sng" algn="ctr">
                      <a:solidFill>
                        <a:schemeClr val="bg1">
                          <a:lumMod val="50000"/>
                        </a:schemeClr>
                      </a:solidFill>
                      <a:prstDash val="solid"/>
                      <a:round/>
                      <a:headEnd type="none" w="med" len="med"/>
                      <a:tailEnd type="none" w="med" len="med"/>
                    </a:lnB>
                  </a:tcPr>
                </a:tc>
              </a:tr>
              <a:tr h="407924">
                <a:tc>
                  <a:txBody>
                    <a:bodyPr/>
                    <a:lstStyle/>
                    <a:p>
                      <a:endParaRPr lang="en-US" sz="1800" dirty="0"/>
                    </a:p>
                  </a:txBody>
                  <a:tcPr marL="103632" marR="103632" marT="50292" marB="50292">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407924">
                <a:tc>
                  <a:txBody>
                    <a:bodyPr/>
                    <a:lstStyle/>
                    <a:p>
                      <a:endParaRPr lang="en-US" sz="1800" dirty="0"/>
                    </a:p>
                  </a:txBody>
                  <a:tcPr marL="103632" marR="103632" marT="50292" marB="50292">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407924">
                <a:tc>
                  <a:txBody>
                    <a:bodyPr/>
                    <a:lstStyle/>
                    <a:p>
                      <a:endParaRPr lang="en-US" sz="1800" dirty="0"/>
                    </a:p>
                  </a:txBody>
                  <a:tcPr marL="103632" marR="103632" marT="50292" marB="50292">
                    <a:lnT w="12700" cap="flat" cmpd="sng" algn="ctr">
                      <a:solidFill>
                        <a:schemeClr val="bg1">
                          <a:lumMod val="50000"/>
                        </a:schemeClr>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32676523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4203</TotalTime>
  <Words>12245</Words>
  <Application>Microsoft Office PowerPoint</Application>
  <PresentationFormat>Custom</PresentationFormat>
  <Paragraphs>1785</Paragraphs>
  <Slides>44</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44</vt:i4>
      </vt:variant>
    </vt:vector>
  </HeadingPairs>
  <TitlesOfParts>
    <vt:vector size="53" baseType="lpstr">
      <vt:lpstr>Arial</vt:lpstr>
      <vt:lpstr>Bookman Old Style</vt:lpstr>
      <vt:lpstr>Calibri</vt:lpstr>
      <vt:lpstr>Comic Sans MS</vt:lpstr>
      <vt:lpstr>GillSansMT</vt:lpstr>
      <vt:lpstr>Helvetica</vt:lpstr>
      <vt:lpstr>Lucida Handwriting</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 Richmond</dc:creator>
  <cp:lastModifiedBy>Richmond, Susan</cp:lastModifiedBy>
  <cp:revision>597</cp:revision>
  <cp:lastPrinted>2015-06-21T20:16:08Z</cp:lastPrinted>
  <dcterms:created xsi:type="dcterms:W3CDTF">2013-06-13T16:49:22Z</dcterms:created>
  <dcterms:modified xsi:type="dcterms:W3CDTF">2016-04-22T18:12:36Z</dcterms:modified>
</cp:coreProperties>
</file>