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497" r:id="rId2"/>
    <p:sldId id="498" r:id="rId3"/>
    <p:sldId id="543" r:id="rId4"/>
    <p:sldId id="499" r:id="rId5"/>
    <p:sldId id="500" r:id="rId6"/>
    <p:sldId id="501" r:id="rId7"/>
    <p:sldId id="421" r:id="rId8"/>
    <p:sldId id="503" r:id="rId9"/>
    <p:sldId id="504" r:id="rId10"/>
    <p:sldId id="505" r:id="rId11"/>
    <p:sldId id="544" r:id="rId12"/>
    <p:sldId id="506" r:id="rId13"/>
    <p:sldId id="507" r:id="rId14"/>
    <p:sldId id="508" r:id="rId15"/>
    <p:sldId id="509" r:id="rId16"/>
    <p:sldId id="510" r:id="rId17"/>
    <p:sldId id="512" r:id="rId18"/>
    <p:sldId id="545" r:id="rId19"/>
    <p:sldId id="511" r:id="rId20"/>
    <p:sldId id="513"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42" r:id="rId39"/>
    <p:sldId id="533" r:id="rId40"/>
    <p:sldId id="534" r:id="rId41"/>
    <p:sldId id="535" r:id="rId42"/>
    <p:sldId id="540" r:id="rId43"/>
    <p:sldId id="536" r:id="rId44"/>
    <p:sldId id="537" r:id="rId45"/>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6" autoAdjust="0"/>
    <p:restoredTop sz="99135" autoAdjust="0"/>
  </p:normalViewPr>
  <p:slideViewPr>
    <p:cSldViewPr>
      <p:cViewPr>
        <p:scale>
          <a:sx n="96" d="100"/>
          <a:sy n="96" d="100"/>
        </p:scale>
        <p:origin x="870" y="-216"/>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4/14/2016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4/14/2016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6</a:t>
            </a:fld>
            <a:endParaRPr lang="en-US" dirty="0"/>
          </a:p>
        </p:txBody>
      </p:sp>
    </p:spTree>
    <p:extLst>
      <p:ext uri="{BB962C8B-B14F-4D97-AF65-F5344CB8AC3E}">
        <p14:creationId xmlns:p14="http://schemas.microsoft.com/office/powerpoint/2010/main" val="117275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4" name="Shape 114"/>
          <p:cNvSpPr>
            <a:spLocks noGrp="1" noRot="1" noChangeAspect="1"/>
          </p:cNvSpPr>
          <p:nvPr>
            <p:ph type="sldImg" idx="2"/>
          </p:nvPr>
        </p:nvSpPr>
        <p:spPr>
          <a:xfrm>
            <a:off x="2176463" y="696913"/>
            <a:ext cx="26574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497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30</a:t>
            </a:fld>
            <a:endParaRPr lang="en-US" dirty="0"/>
          </a:p>
        </p:txBody>
      </p:sp>
    </p:spTree>
    <p:extLst>
      <p:ext uri="{BB962C8B-B14F-4D97-AF65-F5344CB8AC3E}">
        <p14:creationId xmlns:p14="http://schemas.microsoft.com/office/powerpoint/2010/main" val="41686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33</a:t>
            </a:fld>
            <a:endParaRPr lang="en-US" dirty="0"/>
          </a:p>
        </p:txBody>
      </p:sp>
    </p:spTree>
    <p:extLst>
      <p:ext uri="{BB962C8B-B14F-4D97-AF65-F5344CB8AC3E}">
        <p14:creationId xmlns:p14="http://schemas.microsoft.com/office/powerpoint/2010/main" val="73217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4/14/2016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pJFFPzLeFXzHDM&amp;tbnid=WBqg7bRdNYN4KM:&amp;ved=0CAUQjRw&amp;url=http://www.clker.com/clipart-14273.html&amp;ei=LZRAU7zWKIOGyAHNroHICA&amp;bvm=bv.64125504,d.aWc&amp;psig=AFQjCNEqoisjjFshM7teJ7SNhvvRoSr57g&amp;ust=1396827552438100"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NY6ex0-dNHHRpM&amp;tbnid=Rzimo78hwG2f1M:&amp;ved=0CAUQjRw&amp;url=http://orizens.github.io/oopjs-talk/&amp;ei=VnNAU8K9ILH8yAG_hYGgDQ&amp;bvm=bv.64125504,d.aWc&amp;psig=AFQjCNHd-stjcgO75LviCpkAeJ8K5waLYA&amp;ust=1396819076261139" TargetMode="External"/><Relationship Id="rId5" Type="http://schemas.openxmlformats.org/officeDocument/2006/relationships/image" Target="../media/image10.jpeg"/><Relationship Id="rId4" Type="http://schemas.microsoft.com/office/2007/relationships/hdphoto" Target="../media/hdphoto2.wdp"/><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1s38H2-WK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9.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hyperlink" Target="http://www.google.com/url?sa=i&amp;rct=j&amp;q=&amp;esrc=s&amp;source=images&amp;cd=&amp;cad=rja&amp;uact=8&amp;docid=NY6ex0-dNHHRpM&amp;tbnid=Rzimo78hwG2f1M:&amp;ved=0CAUQjRw&amp;url=http://orizens.github.io/oopjs-talk/&amp;ei=VnNAU8K9ILH8yAG_hYGgDQ&amp;bvm=bv.64125504,d.aWc&amp;psig=AFQjCNHd-stjcgO75LviCpkAeJ8K5waLYA&amp;ust=1396819076261139"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10.jpeg"/><Relationship Id="rId5" Type="http://schemas.microsoft.com/office/2007/relationships/hdphoto" Target="../media/hdphoto4.wdp"/><Relationship Id="rId15" Type="http://schemas.openxmlformats.org/officeDocument/2006/relationships/image" Target="../media/image20.png"/><Relationship Id="rId10" Type="http://schemas.openxmlformats.org/officeDocument/2006/relationships/image" Target="../media/image8.jpeg"/><Relationship Id="rId4" Type="http://schemas.openxmlformats.org/officeDocument/2006/relationships/image" Target="../media/image16.jpeg"/><Relationship Id="rId9" Type="http://schemas.microsoft.com/office/2007/relationships/hdphoto" Target="../media/hdphoto6.wdp"/><Relationship Id="rId14" Type="http://schemas.openxmlformats.org/officeDocument/2006/relationships/hyperlink" Target="http://www.google.com/url?sa=i&amp;rct=j&amp;q=&amp;esrc=s&amp;source=images&amp;cd=&amp;cad=rja&amp;uact=8&amp;docid=pJFFPzLeFXzHDM&amp;tbnid=WBqg7bRdNYN4KM:&amp;ved=0CAUQjRw&amp;url=http://www.clker.com/clipart-14273.html&amp;ei=LZRAU7zWKIOGyAHNroHICA&amp;bvm=bv.64125504,d.aWc&amp;psig=AFQjCNEqoisjjFshM7teJ7SNhvvRoSr57g&amp;ust=1396827552438100" TargetMode="External"/></Relationships>
</file>

<file path=ppt/slides/_rels/slide32.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8.wdp"/><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google.com/url?sa=i&amp;rct=j&amp;q=&amp;esrc=s&amp;source=images&amp;cd=&amp;cad=rja&amp;uact=8&amp;docid=NY6ex0-dNHHRpM&amp;tbnid=Rzimo78hwG2f1M:&amp;ved=0CAUQjRw&amp;url=http://orizens.github.io/oopjs-talk/&amp;ei=VnNAU8K9ILH8yAG_hYGgDQ&amp;bvm=bv.64125504,d.aWc&amp;psig=AFQjCNHd-stjcgO75LviCpkAeJ8K5waLYA&amp;ust=1396819076261139"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fbIPJMQr8Y" TargetMode="External"/><Relationship Id="rId2" Type="http://schemas.openxmlformats.org/officeDocument/2006/relationships/hyperlink" Target="https://www.youtube.com/watch?v=-1s38H2-WKI" TargetMode="External"/><Relationship Id="rId1" Type="http://schemas.openxmlformats.org/officeDocument/2006/relationships/slideLayout" Target="../slideLayouts/slideLayout2.xml"/><Relationship Id="rId4" Type="http://schemas.openxmlformats.org/officeDocument/2006/relationships/hyperlink" Target="https://www.youtube.com/watch?v=GRjux5cDk2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1</a:t>
            </a:fld>
            <a:endParaRPr lang="en-US" dirty="0"/>
          </a:p>
        </p:txBody>
      </p:sp>
      <p:grpSp>
        <p:nvGrpSpPr>
          <p:cNvPr id="16" name="Group 15"/>
          <p:cNvGrpSpPr/>
          <p:nvPr/>
        </p:nvGrpSpPr>
        <p:grpSpPr>
          <a:xfrm>
            <a:off x="762000" y="1005006"/>
            <a:ext cx="5492088" cy="4762411"/>
            <a:chOff x="762000" y="-362328"/>
            <a:chExt cx="5492088" cy="4762411"/>
          </a:xfrm>
        </p:grpSpPr>
        <p:sp>
          <p:nvSpPr>
            <p:cNvPr id="17" name="TextBox 16"/>
            <p:cNvSpPr txBox="1"/>
            <p:nvPr/>
          </p:nvSpPr>
          <p:spPr>
            <a:xfrm>
              <a:off x="767688" y="3317592"/>
              <a:ext cx="5486400" cy="1082491"/>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Quarter </a:t>
              </a:r>
              <a:r>
                <a:rPr lang="en-US" sz="3200" b="1" i="1" dirty="0" smtClean="0">
                  <a:effectLst>
                    <a:outerShdw blurRad="38100" dist="38100" dir="2700000" algn="tl">
                      <a:srgbClr val="000000">
                        <a:alpha val="43137"/>
                      </a:srgbClr>
                    </a:outerShdw>
                  </a:effectLst>
                </a:rPr>
                <a:t>4</a:t>
              </a:r>
              <a:r>
                <a:rPr lang="en-US" sz="3200" b="1" dirty="0" smtClean="0">
                  <a:effectLst>
                    <a:outerShdw blurRad="38100" dist="38100" dir="2700000" algn="tl">
                      <a:srgbClr val="000000">
                        <a:alpha val="43137"/>
                      </a:srgbClr>
                    </a:outerShdw>
                  </a:effectLst>
                </a:rPr>
                <a:t> Pre-Assessment</a:t>
              </a:r>
            </a:p>
            <a:p>
              <a:r>
                <a:rPr lang="en-US" sz="3200" b="1" dirty="0" smtClean="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804317" y="1684925"/>
            <a:ext cx="3240233" cy="2357903"/>
            <a:chOff x="3938156" y="232897"/>
            <a:chExt cx="3036281" cy="2586503"/>
          </a:xfrm>
        </p:grpSpPr>
        <p:grpSp>
          <p:nvGrpSpPr>
            <p:cNvPr id="14" name="Group 13"/>
            <p:cNvGrpSpPr/>
            <p:nvPr/>
          </p:nvGrpSpPr>
          <p:grpSpPr>
            <a:xfrm>
              <a:off x="3938156" y="678698"/>
              <a:ext cx="3036281" cy="2140702"/>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0"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5" cstate="print"/>
              <a:srcRect/>
              <a:stretch>
                <a:fillRect/>
              </a:stretch>
            </p:blipFill>
            <p:spPr bwMode="auto">
              <a:xfrm>
                <a:off x="4501915"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
        <p:nvSpPr>
          <p:cNvPr id="25" name="Rectangle 24"/>
          <p:cNvSpPr/>
          <p:nvPr/>
        </p:nvSpPr>
        <p:spPr>
          <a:xfrm>
            <a:off x="934720" y="5951220"/>
            <a:ext cx="4160520" cy="2747773"/>
          </a:xfrm>
          <a:prstGeom prst="rect">
            <a:avLst/>
          </a:prstGeom>
        </p:spPr>
        <p:txBody>
          <a:bodyPr wrap="square" lIns="96378" tIns="48189" rIns="96378" bIns="48189">
            <a:spAutoFit/>
          </a:bodyPr>
          <a:lstStyle/>
          <a:p>
            <a:r>
              <a:rPr lang="en-US" sz="1300" b="1" u="sng" dirty="0"/>
              <a:t>Readin</a:t>
            </a:r>
            <a:r>
              <a:rPr lang="en-US" sz="1300" b="1" dirty="0"/>
              <a:t>g</a:t>
            </a:r>
          </a:p>
          <a:p>
            <a:r>
              <a:rPr lang="en-US" sz="1300" b="1" dirty="0"/>
              <a:t>12 Selected-Response Items </a:t>
            </a:r>
          </a:p>
          <a:p>
            <a:r>
              <a:rPr lang="en-US" sz="1300" b="1" dirty="0"/>
              <a:t>  1 Constructed Response </a:t>
            </a:r>
          </a:p>
          <a:p>
            <a:r>
              <a:rPr lang="en-US" sz="1300" b="1" u="sng" dirty="0"/>
              <a:t>Research</a:t>
            </a:r>
          </a:p>
          <a:p>
            <a:r>
              <a:rPr lang="en-US" sz="1300" b="1" dirty="0"/>
              <a:t>  3 Constructed-Response</a:t>
            </a:r>
          </a:p>
          <a:p>
            <a:r>
              <a:rPr lang="en-US" sz="1300" b="1" u="sng" dirty="0"/>
              <a:t>Writing</a:t>
            </a:r>
          </a:p>
          <a:p>
            <a:r>
              <a:rPr lang="en-US" sz="1300" b="1" dirty="0"/>
              <a:t>  1 Full Composition (Performance Task)</a:t>
            </a:r>
          </a:p>
          <a:p>
            <a:r>
              <a:rPr lang="en-US" sz="1300" b="1" dirty="0"/>
              <a:t>  1 Brief Write </a:t>
            </a:r>
          </a:p>
          <a:p>
            <a:r>
              <a:rPr lang="en-US" sz="1300" b="1" dirty="0"/>
              <a:t>  1 Write to Revise </a:t>
            </a:r>
          </a:p>
          <a:p>
            <a:r>
              <a:rPr lang="en-US" sz="1300" b="1" u="sng" dirty="0"/>
              <a:t>Writing </a:t>
            </a:r>
            <a:r>
              <a:rPr lang="en-US" sz="1300" b="1" u="sng" dirty="0" smtClean="0"/>
              <a:t>w/ </a:t>
            </a:r>
            <a:r>
              <a:rPr lang="en-US" sz="1300" b="1" u="sng" dirty="0"/>
              <a:t>Integrated Language</a:t>
            </a:r>
          </a:p>
          <a:p>
            <a:r>
              <a:rPr lang="en-US" sz="1300" b="1" dirty="0"/>
              <a:t>  1 Language/Vocabulary</a:t>
            </a:r>
          </a:p>
          <a:p>
            <a:r>
              <a:rPr lang="en-US" sz="1300" b="1" dirty="0"/>
              <a:t>  1 Edit/Clarify</a:t>
            </a:r>
          </a:p>
          <a:p>
            <a:endParaRPr lang="en-US" sz="1300" dirty="0"/>
          </a:p>
        </p:txBody>
      </p:sp>
      <p:sp>
        <p:nvSpPr>
          <p:cNvPr id="26" name="Rectangle 25"/>
          <p:cNvSpPr/>
          <p:nvPr/>
        </p:nvSpPr>
        <p:spPr>
          <a:xfrm>
            <a:off x="426720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32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11" name="Table 10"/>
          <p:cNvGraphicFramePr>
            <a:graphicFrameLocks noGrp="1"/>
          </p:cNvGraphicFramePr>
          <p:nvPr/>
        </p:nvGraphicFramePr>
        <p:xfrm>
          <a:off x="502921" y="1784466"/>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3"/>
          <p:cNvGrpSpPr/>
          <p:nvPr/>
        </p:nvGrpSpPr>
        <p:grpSpPr>
          <a:xfrm>
            <a:off x="406401" y="240031"/>
            <a:ext cx="6451600" cy="8995670"/>
            <a:chOff x="406400" y="22860"/>
            <a:chExt cx="6451600" cy="9424035"/>
          </a:xfrm>
        </p:grpSpPr>
        <p:sp>
          <p:nvSpPr>
            <p:cNvPr id="5" name="Rectangle 4"/>
            <p:cNvSpPr/>
            <p:nvPr/>
          </p:nvSpPr>
          <p:spPr>
            <a:xfrm>
              <a:off x="406400" y="22860"/>
              <a:ext cx="6400800" cy="1531555"/>
            </a:xfrm>
            <a:prstGeom prst="rect">
              <a:avLst/>
            </a:prstGeom>
          </p:spPr>
          <p:txBody>
            <a:bodyPr wrap="square">
              <a:spAutoFit/>
            </a:bodyPr>
            <a:lstStyle/>
            <a:p>
              <a:endParaRPr lang="en-US" sz="1700" dirty="0"/>
            </a:p>
            <a:p>
              <a:endParaRPr lang="en-US" sz="1700" dirty="0"/>
            </a:p>
            <a:p>
              <a:r>
                <a:rPr lang="en-US" sz="1700" dirty="0"/>
                <a:t>Name_____________________     Passage_________________</a:t>
              </a:r>
            </a:p>
            <a:p>
              <a:endParaRPr lang="en-US" dirty="0" smtClean="0"/>
            </a:p>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p:txBody>
        </p:sp>
        <p:sp>
          <p:nvSpPr>
            <p:cNvPr id="12" name="Rectangle 11"/>
            <p:cNvSpPr/>
            <p:nvPr/>
          </p:nvSpPr>
          <p:spPr>
            <a:xfrm>
              <a:off x="457200" y="3319284"/>
              <a:ext cx="6400800" cy="709351"/>
            </a:xfrm>
            <a:prstGeom prst="rect">
              <a:avLst/>
            </a:prstGeom>
          </p:spPr>
          <p:txBody>
            <a:bodyPr wrap="square">
              <a:spAutoFit/>
            </a:bodyPr>
            <a:lstStyle/>
            <a:p>
              <a:r>
                <a:rPr lang="en-US" dirty="0" smtClean="0"/>
                <a:t>Tell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13" name="Rectangle 12"/>
            <p:cNvSpPr/>
            <p:nvPr/>
          </p:nvSpPr>
          <p:spPr>
            <a:xfrm>
              <a:off x="533401" y="4036695"/>
              <a:ext cx="6172201"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7826" y="240030"/>
            <a:ext cx="914400"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3" name="TextBox 2"/>
          <p:cNvSpPr txBox="1"/>
          <p:nvPr/>
        </p:nvSpPr>
        <p:spPr>
          <a:xfrm>
            <a:off x="1905000" y="240030"/>
            <a:ext cx="3581400" cy="323165"/>
          </a:xfrm>
          <a:prstGeom prst="rect">
            <a:avLst/>
          </a:prstGeom>
          <a:noFill/>
        </p:spPr>
        <p:txBody>
          <a:bodyPr wrap="square" lIns="86749" tIns="43375" rIns="86749" bIns="43375" rtlCol="0">
            <a:spAutoFit/>
          </a:bodyPr>
          <a:lstStyle/>
          <a:p>
            <a:pPr algn="ctr"/>
            <a:r>
              <a:rPr lang="en-US" sz="1500" u="sng" dirty="0"/>
              <a:t>Note-Taking Form</a:t>
            </a:r>
          </a:p>
        </p:txBody>
      </p:sp>
    </p:spTree>
    <p:extLst>
      <p:ext uri="{BB962C8B-B14F-4D97-AF65-F5344CB8AC3E}">
        <p14:creationId xmlns:p14="http://schemas.microsoft.com/office/powerpoint/2010/main" val="356624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320041"/>
            <a:ext cx="6339840" cy="8930793"/>
          </a:xfrm>
          <a:prstGeom prst="rect">
            <a:avLst/>
          </a:prstGeom>
          <a:noFill/>
        </p:spPr>
        <p:txBody>
          <a:bodyPr wrap="square" lIns="96661" tIns="48331" rIns="96661" bIns="48331" rtlCol="0">
            <a:spAutoFit/>
          </a:bodyPr>
          <a:lstStyle/>
          <a:p>
            <a:endParaRPr lang="en-US" sz="1500" dirty="0"/>
          </a:p>
          <a:p>
            <a:pPr algn="ctr"/>
            <a:r>
              <a:rPr lang="en-US" sz="1500" b="1" dirty="0"/>
              <a:t>Determining Grade Level Text</a:t>
            </a:r>
          </a:p>
          <a:p>
            <a:pPr algn="ctr"/>
            <a:endParaRPr lang="en-US" sz="1500" b="1" dirty="0"/>
          </a:p>
          <a:p>
            <a:r>
              <a:rPr lang="en-US" sz="1500" dirty="0"/>
              <a:t>Grade level text is determined by using a combination of both the CCSS new quantitative ranges and qualitative measures.</a:t>
            </a:r>
          </a:p>
          <a:p>
            <a:endParaRPr lang="en-US" sz="1500" dirty="0"/>
          </a:p>
          <a:p>
            <a:r>
              <a:rPr lang="en-US" sz="1500" b="1" dirty="0"/>
              <a:t>Example</a:t>
            </a:r>
            <a:r>
              <a:rPr lang="en-US" sz="1500" dirty="0"/>
              <a:t>:  If  the grade equivalent for a text is </a:t>
            </a:r>
            <a:r>
              <a:rPr lang="en-US" b="1" dirty="0">
                <a:solidFill>
                  <a:srgbClr val="0070C0"/>
                </a:solidFill>
              </a:rPr>
              <a:t>6.8</a:t>
            </a:r>
            <a:r>
              <a:rPr lang="en-US" sz="1500" dirty="0"/>
              <a:t> and has a lexile of </a:t>
            </a:r>
            <a:r>
              <a:rPr lang="en-US" b="1" dirty="0">
                <a:solidFill>
                  <a:srgbClr val="0070C0"/>
                </a:solidFill>
              </a:rPr>
              <a:t>970</a:t>
            </a:r>
            <a:r>
              <a:rPr lang="en-US" sz="1500" dirty="0"/>
              <a:t>, quantitative data shows that placement should be </a:t>
            </a:r>
            <a:r>
              <a:rPr lang="en-US" sz="1500" b="1" dirty="0"/>
              <a:t>between grades 4 and 8</a:t>
            </a:r>
            <a:r>
              <a:rPr lang="en-US" sz="1500" dirty="0"/>
              <a:t>.</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dirty="0"/>
              <a:t>Four qualitative </a:t>
            </a:r>
            <a:r>
              <a:rPr lang="en-US" sz="1500" dirty="0"/>
              <a:t>measures can be looked at from the lower grade band of grade 4 to the higher grade band of grade 8 to  determine a grade level readability.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dirty="0"/>
              <a:t>The combination of the </a:t>
            </a:r>
            <a:r>
              <a:rPr lang="en-US" sz="1500" b="1" dirty="0"/>
              <a:t>quantitative</a:t>
            </a:r>
            <a:r>
              <a:rPr lang="en-US" sz="1500" dirty="0"/>
              <a:t> ranges and </a:t>
            </a:r>
            <a:r>
              <a:rPr lang="en-US" sz="1500" b="1" dirty="0"/>
              <a:t>qualitative</a:t>
            </a:r>
            <a:r>
              <a:rPr lang="en-US" sz="1500" dirty="0"/>
              <a:t> measures for this particular text shows that grade 6 would be the best readability level for this text.</a:t>
            </a:r>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2175003343"/>
              </p:ext>
            </p:extLst>
          </p:nvPr>
        </p:nvGraphicFramePr>
        <p:xfrm>
          <a:off x="406400" y="2320290"/>
          <a:ext cx="6014720" cy="1936908"/>
        </p:xfrm>
        <a:graphic>
          <a:graphicData uri="http://schemas.openxmlformats.org/drawingml/2006/table">
            <a:tbl>
              <a:tblPr/>
              <a:tblGrid>
                <a:gridCol w="2124795"/>
                <a:gridCol w="1944624"/>
                <a:gridCol w="1945301"/>
              </a:tblGrid>
              <a:tr h="48739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0603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37">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003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03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6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2844800" y="3131426"/>
            <a:ext cx="3251200" cy="56007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3981775582"/>
              </p:ext>
            </p:extLst>
          </p:nvPr>
        </p:nvGraphicFramePr>
        <p:xfrm>
          <a:off x="243840" y="5015798"/>
          <a:ext cx="6908800" cy="2927604"/>
        </p:xfrm>
        <a:graphic>
          <a:graphicData uri="http://schemas.openxmlformats.org/drawingml/2006/table">
            <a:tbl>
              <a:tblPr firstRow="1" bandRow="1">
                <a:tableStyleId>{5940675A-B579-460E-94D1-54222C63F5DA}</a:tableStyleId>
              </a:tblPr>
              <a:tblGrid>
                <a:gridCol w="1381760"/>
                <a:gridCol w="1625600"/>
                <a:gridCol w="1219200"/>
                <a:gridCol w="1056640"/>
                <a:gridCol w="975360"/>
                <a:gridCol w="650240"/>
              </a:tblGrid>
              <a:tr h="32004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97536" marR="97536" marT="48006" marB="48006"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072">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97536" marR="97536" marT="48006" marB="48006"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97536" marR="97536" marT="48006" marB="48006"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97536" marR="97536" marT="48006" marB="48006"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97536" marR="97536" marT="48006" marB="48006"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97536" marR="97536" marT="48006" marB="48006" anchor="ctr">
                    <a:solidFill>
                      <a:schemeClr val="accent6">
                        <a:lumMod val="20000"/>
                        <a:lumOff val="80000"/>
                      </a:schemeClr>
                    </a:solidFill>
                  </a:tcPr>
                </a:tc>
              </a:tr>
              <a:tr h="400050">
                <a:tc>
                  <a:txBody>
                    <a:bodyPr/>
                    <a:lstStyle/>
                    <a:p>
                      <a:r>
                        <a:rPr lang="en-US" sz="1100" dirty="0" smtClean="0">
                          <a:solidFill>
                            <a:srgbClr val="002060"/>
                          </a:solidFill>
                        </a:rPr>
                        <a:t>Purpose/Meaning</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Structure</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Clarity</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Overall Placement</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869440" y="5953847"/>
            <a:ext cx="4876800" cy="1843866"/>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995680" y="8977747"/>
            <a:ext cx="5161280" cy="405383"/>
          </a:xfrm>
          <a:prstGeom prst="rect">
            <a:avLst/>
          </a:prstGeom>
        </p:spPr>
        <p:txBody>
          <a:bodyPr wrap="square" lIns="96661" tIns="48331" rIns="96661" bIns="4833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276780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www.clipartbest.com/cliparts/7ca/x6X/7cax6XzcA.jpe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4997670" y="6969355"/>
            <a:ext cx="1744161" cy="8245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71173411"/>
              </p:ext>
            </p:extLst>
          </p:nvPr>
        </p:nvGraphicFramePr>
        <p:xfrm>
          <a:off x="362761" y="404076"/>
          <a:ext cx="6421120" cy="4900829"/>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4 Pre-Assessment</a:t>
                      </a:r>
                      <a:r>
                        <a:rPr lang="en-US" sz="1400" b="1" baseline="0" dirty="0" smtClean="0">
                          <a:solidFill>
                            <a:schemeClr val="tx1"/>
                          </a:solidFill>
                          <a:effectLst/>
                        </a:rPr>
                        <a: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sng" dirty="0" smtClean="0">
                          <a:solidFill>
                            <a:schemeClr val="tx1"/>
                          </a:solidFill>
                        </a:rPr>
                        <a:t>Constructed Response</a:t>
                      </a:r>
                      <a:r>
                        <a:rPr lang="en-US" sz="1400" b="1" u="sng" baseline="0" dirty="0" smtClean="0">
                          <a:solidFill>
                            <a:schemeClr val="tx1"/>
                          </a:solidFill>
                        </a:rPr>
                        <a:t> </a:t>
                      </a:r>
                      <a:r>
                        <a:rPr lang="en-US" sz="1400" b="1" u="sng" dirty="0" smtClean="0">
                          <a:solidFill>
                            <a:schemeClr val="tx1"/>
                          </a:solidFill>
                        </a:rPr>
                        <a:t>Research Rubrics</a:t>
                      </a:r>
                      <a:r>
                        <a:rPr lang="en-US" sz="1400" b="1" u="sng" baseline="0" dirty="0" smtClean="0">
                          <a:solidFill>
                            <a:schemeClr val="tx1"/>
                          </a:solidFill>
                        </a:rPr>
                        <a:t> </a:t>
                      </a:r>
                      <a:r>
                        <a:rPr lang="en-US" sz="14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Locate, Select, Interpret and Integrate Information.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Question # 7 RL.1.6  Prompt:  Write the name of the bird or birds that spoke to Dale.  Then draw each bird above its name.</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a:t>
                      </a:r>
                      <a:r>
                        <a:rPr lang="en-US" sz="1100" b="1" u="none" dirty="0" smtClean="0">
                          <a:solidFill>
                            <a:schemeClr val="tx1"/>
                          </a:solidFill>
                        </a:rPr>
                        <a:t>:</a:t>
                      </a:r>
                      <a:r>
                        <a:rPr lang="en-US" sz="1100" b="1" u="none" baseline="0" dirty="0" smtClean="0">
                          <a:solidFill>
                            <a:schemeClr val="tx1"/>
                          </a:solidFill>
                        </a:rPr>
                        <a:t>  </a:t>
                      </a:r>
                      <a:r>
                        <a:rPr lang="en-US" sz="1100" b="0" u="none" dirty="0" smtClean="0">
                          <a:solidFill>
                            <a:schemeClr val="tx1"/>
                          </a:solidFill>
                        </a:rPr>
                        <a:t>gives sufficient evidence </a:t>
                      </a:r>
                      <a:r>
                        <a:rPr lang="en-US" sz="1100" u="none" dirty="0" smtClean="0">
                          <a:solidFill>
                            <a:schemeClr val="tx1"/>
                          </a:solidFill>
                        </a:rPr>
                        <a:t>of </a:t>
                      </a:r>
                      <a:r>
                        <a:rPr lang="en-US" sz="1100" dirty="0" smtClean="0">
                          <a:solidFill>
                            <a:schemeClr val="tx1"/>
                          </a:solidFill>
                        </a:rPr>
                        <a:t>the ability to </a:t>
                      </a:r>
                      <a:r>
                        <a:rPr lang="en-US" sz="1100" b="1" dirty="0" smtClean="0">
                          <a:solidFill>
                            <a:schemeClr val="tx1"/>
                          </a:solidFill>
                        </a:rPr>
                        <a:t>locate</a:t>
                      </a:r>
                      <a:r>
                        <a:rPr lang="en-US" sz="1100" b="1" baseline="0" dirty="0" smtClean="0">
                          <a:solidFill>
                            <a:schemeClr val="tx1"/>
                          </a:solidFill>
                        </a:rPr>
                        <a:t> and select information </a:t>
                      </a:r>
                      <a:r>
                        <a:rPr lang="en-US" sz="1100" baseline="0" dirty="0" smtClean="0">
                          <a:solidFill>
                            <a:schemeClr val="tx1"/>
                          </a:solidFill>
                        </a:rPr>
                        <a:t>that demonstrates an understanding of dialogue or who is speaking at various points in the text.</a:t>
                      </a:r>
                    </a:p>
                    <a:p>
                      <a:pPr marL="0" marR="0" indent="0" algn="l" defTabSz="914318"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The student  </a:t>
                      </a:r>
                      <a:r>
                        <a:rPr lang="en-US" sz="1100" b="1" baseline="0" dirty="0" smtClean="0">
                          <a:solidFill>
                            <a:schemeClr val="tx1"/>
                          </a:solidFill>
                        </a:rPr>
                        <a:t>interprets and integrates this </a:t>
                      </a:r>
                      <a:r>
                        <a:rPr lang="en-US" sz="1100" b="1" dirty="0" smtClean="0">
                          <a:solidFill>
                            <a:schemeClr val="tx1"/>
                          </a:solidFill>
                        </a:rPr>
                        <a:t>information </a:t>
                      </a:r>
                      <a:r>
                        <a:rPr lang="en-US" sz="1100" b="0" dirty="0" smtClean="0">
                          <a:solidFill>
                            <a:schemeClr val="tx1"/>
                          </a:solidFill>
                        </a:rPr>
                        <a:t>by selecting the bird that is speaking to Dale at specific times in the text, writing the bird’s name and drawing or illustrating the bird.</a:t>
                      </a:r>
                      <a:endParaRPr lang="en-US" sz="1100" b="0" i="0" u="none" baseline="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Examples</a:t>
                      </a:r>
                      <a:endParaRPr lang="en-US" sz="1200" b="1" dirty="0">
                        <a:solidFill>
                          <a:schemeClr val="tx1"/>
                        </a:solidFill>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100" b="0" i="1" baseline="0" dirty="0" smtClean="0">
                          <a:solidFill>
                            <a:schemeClr val="tx1"/>
                          </a:solidFill>
                        </a:rPr>
                        <a:t>Student has all three bird names correct.  The robin says, “Why are you walking?”  The crow says, “What are you doing,” and the geese say, “Dear duck, why have you chosen to walk all this way?”</a:t>
                      </a:r>
                      <a:endParaRPr lang="en-US" sz="1100" b="0" i="1" u="none" baseline="0" dirty="0" smtClean="0">
                        <a:solidFill>
                          <a:schemeClr val="tx1"/>
                        </a:solidFill>
                      </a:endParaRPr>
                    </a:p>
                  </a:txBody>
                  <a:tcPr marL="97536" marR="97536" marT="48006" marB="48006"/>
                </a:tc>
              </a:tr>
              <a:tr h="466474">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1" dirty="0" smtClean="0">
                          <a:solidFill>
                            <a:schemeClr val="tx1"/>
                          </a:solidFill>
                        </a:rPr>
                        <a:t>Student has two correct bird names.</a:t>
                      </a:r>
                    </a:p>
                  </a:txBody>
                  <a:tcPr marL="97536" marR="97536" marT="48006" marB="48006"/>
                </a:tc>
              </a:tr>
              <a:tr h="450965">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n-US" sz="1000" i="1" baseline="0" dirty="0" smtClean="0">
                          <a:solidFill>
                            <a:schemeClr val="tx1"/>
                          </a:solidFill>
                        </a:rPr>
                        <a:t>Student has one or no correct bird names.</a:t>
                      </a:r>
                    </a:p>
                  </a:txBody>
                  <a:tcPr marL="97536" marR="97536" marT="48006" marB="48006"/>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10163219"/>
              </p:ext>
            </p:extLst>
          </p:nvPr>
        </p:nvGraphicFramePr>
        <p:xfrm>
          <a:off x="304800" y="8305800"/>
          <a:ext cx="1844675" cy="560832"/>
        </p:xfrm>
        <a:graphic>
          <a:graphicData uri="http://schemas.openxmlformats.org/drawingml/2006/table">
            <a:tbl>
              <a:tblPr firstRow="1" firstCol="1" bandRow="1">
                <a:tableStyleId>{5940675A-B579-460E-94D1-54222C63F5DA}</a:tableStyleId>
              </a:tblPr>
              <a:tblGrid>
                <a:gridCol w="1844675"/>
              </a:tblGrid>
              <a:tr h="128768">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–Cl</a:t>
                      </a:r>
                      <a:endParaRPr lang="en-US" sz="800" dirty="0">
                        <a:effectLst/>
                        <a:latin typeface="Calibri"/>
                        <a:ea typeface="Calibri"/>
                        <a:cs typeface="Times New Roman"/>
                      </a:endParaRPr>
                    </a:p>
                  </a:txBody>
                  <a:tcPr marL="32100" marR="32100" marT="0" marB="0" anchor="ctr">
                    <a:solidFill>
                      <a:schemeClr val="tx2">
                        <a:lumMod val="20000"/>
                        <a:lumOff val="80000"/>
                      </a:schemeClr>
                    </a:solidFill>
                  </a:tcPr>
                </a:tc>
              </a:tr>
              <a:tr h="401383">
                <a:tc>
                  <a:txBody>
                    <a:bodyPr/>
                    <a:lstStyle/>
                    <a:p>
                      <a:pPr marL="0" marR="0" algn="l">
                        <a:lnSpc>
                          <a:spcPct val="115000"/>
                        </a:lnSpc>
                        <a:spcBef>
                          <a:spcPts val="0"/>
                        </a:spcBef>
                        <a:spcAft>
                          <a:spcPts val="0"/>
                        </a:spcAft>
                      </a:pPr>
                      <a:r>
                        <a:rPr lang="en-US" sz="800" dirty="0">
                          <a:effectLst/>
                        </a:rPr>
                        <a:t>Locate information (the part of the text) to identify specifically who is telling the story at various points in a </a:t>
                      </a:r>
                      <a:r>
                        <a:rPr lang="en-US" sz="800" u="sng" dirty="0">
                          <a:effectLst/>
                        </a:rPr>
                        <a:t>new text.</a:t>
                      </a:r>
                      <a:endParaRPr lang="en-US" sz="800" dirty="0">
                        <a:effectLst/>
                        <a:latin typeface="Calibri"/>
                        <a:ea typeface="Calibri"/>
                        <a:cs typeface="Times New Roman"/>
                      </a:endParaRPr>
                    </a:p>
                  </a:txBody>
                  <a:tcPr marL="32100" marR="32100" marT="0" marB="0">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9429468"/>
              </p:ext>
            </p:extLst>
          </p:nvPr>
        </p:nvGraphicFramePr>
        <p:xfrm>
          <a:off x="228600" y="5562600"/>
          <a:ext cx="6934200" cy="2694432"/>
        </p:xfrm>
        <a:graphic>
          <a:graphicData uri="http://schemas.openxmlformats.org/drawingml/2006/table">
            <a:tbl>
              <a:tblPr firstRow="1" bandRow="1">
                <a:tableStyleId>{5940675A-B579-460E-94D1-54222C63F5DA}</a:tableStyleId>
              </a:tblPr>
              <a:tblGrid>
                <a:gridCol w="2260600"/>
                <a:gridCol w="2159000"/>
                <a:gridCol w="2514600"/>
              </a:tblGrid>
              <a:tr h="609600">
                <a:tc gridSpan="3">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n-US" sz="1800" b="1" dirty="0" smtClean="0"/>
                        <a:t>Write the name of the bird</a:t>
                      </a:r>
                      <a:r>
                        <a:rPr lang="en-US" sz="1800" b="1" baseline="0" dirty="0" smtClean="0"/>
                        <a:t> or birds</a:t>
                      </a:r>
                      <a:r>
                        <a:rPr lang="en-US" sz="1800" b="1" dirty="0" smtClean="0"/>
                        <a:t> that spoke to Dale.  Then draw each</a:t>
                      </a:r>
                      <a:r>
                        <a:rPr lang="en-US" sz="1800" b="1" baseline="0" dirty="0" smtClean="0"/>
                        <a:t> </a:t>
                      </a:r>
                      <a:r>
                        <a:rPr lang="en-US" sz="1800" b="1" i="0" dirty="0" smtClean="0"/>
                        <a:t>above its name.</a:t>
                      </a:r>
                      <a:endParaRPr lang="en-US" sz="1800" i="0" dirty="0" smtClean="0"/>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9536">
                <a:tc>
                  <a:txBody>
                    <a:bodyPr/>
                    <a:lstStyle/>
                    <a:p>
                      <a:pPr algn="ctr"/>
                      <a:r>
                        <a:rPr lang="en-US" sz="1600" b="1" dirty="0" smtClean="0">
                          <a:solidFill>
                            <a:schemeClr val="tx1"/>
                          </a:solidFill>
                        </a:rPr>
                        <a:t>"Why are you walking?" </a:t>
                      </a: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u="sng" dirty="0" smtClean="0">
                          <a:solidFill>
                            <a:schemeClr val="tx1"/>
                          </a:solidFill>
                        </a:rPr>
                        <a:t>Robin</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600" b="1" dirty="0" smtClean="0">
                          <a:solidFill>
                            <a:schemeClr val="tx1"/>
                          </a:solidFill>
                        </a:rPr>
                        <a:t>"What are you doing?" </a:t>
                      </a: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u="sng" dirty="0" smtClean="0">
                          <a:solidFill>
                            <a:schemeClr val="tx1"/>
                          </a:solidFill>
                        </a:rPr>
                        <a:t>Crow</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600" b="1" dirty="0" smtClean="0">
                          <a:solidFill>
                            <a:schemeClr val="tx1"/>
                          </a:solidFill>
                        </a:rPr>
                        <a:t>"Dear duck, why have you chosen to walk all this way?”</a:t>
                      </a:r>
                    </a:p>
                    <a:p>
                      <a:pPr algn="ctr"/>
                      <a:r>
                        <a:rPr lang="en-US" sz="1600" b="1" dirty="0" smtClean="0">
                          <a:solidFill>
                            <a:schemeClr val="tx1"/>
                          </a:solidFill>
                        </a:rPr>
                        <a:t>  </a:t>
                      </a: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u="sng" dirty="0" smtClean="0">
                          <a:solidFill>
                            <a:schemeClr val="tx1"/>
                          </a:solidFill>
                        </a:rPr>
                        <a:t>Geese</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pic>
        <p:nvPicPr>
          <p:cNvPr id="7" name="Picture 2" descr="Image result for a robi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629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crow clip ar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819400" y="6629400"/>
            <a:ext cx="1365797" cy="109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61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15446621"/>
              </p:ext>
            </p:extLst>
          </p:nvPr>
        </p:nvGraphicFramePr>
        <p:xfrm>
          <a:off x="568961" y="669036"/>
          <a:ext cx="6421120" cy="6259068"/>
        </p:xfrm>
        <a:graphic>
          <a:graphicData uri="http://schemas.openxmlformats.org/drawingml/2006/table">
            <a:tbl>
              <a:tblPr firstRow="1" firstCol="1" bandRow="1"/>
              <a:tblGrid>
                <a:gridCol w="802639"/>
                <a:gridCol w="56184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Quarter 4 Pre-Assessment </a:t>
                      </a:r>
                      <a:r>
                        <a:rPr lang="en-US" sz="1600" b="1" u="sng" dirty="0" smtClean="0">
                          <a:effectLst>
                            <a:outerShdw blurRad="38100" dist="38100" dir="2700000" algn="tl">
                              <a:srgbClr val="000000">
                                <a:alpha val="43137"/>
                              </a:srgbClr>
                            </a:outerShdw>
                          </a:effectLst>
                        </a:rPr>
                        <a:t>Constructed Response</a:t>
                      </a:r>
                      <a:r>
                        <a:rPr lang="en-US" sz="1600" b="1" dirty="0" smtClean="0">
                          <a:effectLst>
                            <a:outerShdw blurRad="38100" dist="38100" dir="2700000" algn="tl">
                              <a:srgbClr val="000000">
                                <a:alpha val="43137"/>
                              </a:srgbClr>
                            </a:outerShdw>
                          </a:effectLst>
                        </a:rPr>
                        <a:t> Answer Key</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algn="l">
                        <a:lnSpc>
                          <a:spcPct val="100000"/>
                        </a:lnSpc>
                        <a:spcBef>
                          <a:spcPts val="0"/>
                        </a:spcBef>
                        <a:spcAft>
                          <a:spcPts val="0"/>
                        </a:spcAft>
                      </a:pPr>
                      <a:r>
                        <a:rPr lang="en-US" sz="1400" b="1" kern="1200" dirty="0">
                          <a:solidFill>
                            <a:srgbClr val="000000"/>
                          </a:solidFill>
                          <a:effectLst/>
                          <a:latin typeface="+mn-lt"/>
                          <a:ea typeface="Times New Roman"/>
                          <a:cs typeface="Times New Roman"/>
                        </a:rPr>
                        <a:t>Standard </a:t>
                      </a:r>
                      <a:r>
                        <a:rPr lang="en-US" sz="1400" b="1" kern="1200" dirty="0" smtClean="0">
                          <a:solidFill>
                            <a:srgbClr val="000000"/>
                          </a:solidFill>
                          <a:effectLst/>
                          <a:latin typeface="+mn-lt"/>
                          <a:ea typeface="Times New Roman"/>
                          <a:cs typeface="Times New Roman"/>
                        </a:rPr>
                        <a:t>RL.1.9:</a:t>
                      </a:r>
                      <a:r>
                        <a:rPr lang="en-US" sz="1400" b="1" u="none" kern="1200" baseline="0" dirty="0" smtClean="0">
                          <a:solidFill>
                            <a:srgbClr val="000000"/>
                          </a:solidFill>
                          <a:effectLst/>
                          <a:latin typeface="+mn-lt"/>
                          <a:ea typeface="Times New Roman"/>
                          <a:cs typeface="Times New Roman"/>
                        </a:rPr>
                        <a:t>   3-</a:t>
                      </a:r>
                      <a:r>
                        <a:rPr lang="en-US" sz="1400" b="1" u="none" kern="1200" dirty="0" smtClean="0">
                          <a:solidFill>
                            <a:srgbClr val="000000"/>
                          </a:solidFill>
                          <a:effectLst/>
                          <a:latin typeface="+mn-lt"/>
                          <a:ea typeface="Times New Roman"/>
                          <a:cs typeface="Times New Roman"/>
                        </a:rPr>
                        <a:t> </a:t>
                      </a:r>
                      <a:r>
                        <a:rPr lang="en-US" sz="1400" b="1" u="none" kern="1200" dirty="0">
                          <a:solidFill>
                            <a:srgbClr val="000000"/>
                          </a:solidFill>
                          <a:effectLst/>
                          <a:latin typeface="+mn-lt"/>
                          <a:ea typeface="Times New Roman"/>
                          <a:cs typeface="Times New Roman"/>
                        </a:rPr>
                        <a:t>Point </a:t>
                      </a:r>
                      <a:r>
                        <a:rPr lang="en-US" sz="1400" b="1" u="sng" kern="1200" dirty="0">
                          <a:solidFill>
                            <a:srgbClr val="000000"/>
                          </a:solidFill>
                          <a:effectLst/>
                          <a:latin typeface="+mn-lt"/>
                          <a:ea typeface="Times New Roman"/>
                          <a:cs typeface="Times New Roman"/>
                        </a:rPr>
                        <a:t>Reading Constructed Response </a:t>
                      </a:r>
                      <a:r>
                        <a:rPr lang="en-US" sz="1400" b="1" kern="1200" dirty="0">
                          <a:solidFill>
                            <a:srgbClr val="000000"/>
                          </a:solidFill>
                          <a:effectLst/>
                          <a:latin typeface="+mn-lt"/>
                          <a:ea typeface="Times New Roman"/>
                          <a:cs typeface="Times New Roman"/>
                        </a:rPr>
                        <a:t>Rubric</a:t>
                      </a:r>
                      <a:endParaRPr lang="en-US" sz="1400" dirty="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09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endParaRPr lang="en-US" sz="1400" b="1" kern="1200" dirty="0" smtClean="0">
                        <a:solidFill>
                          <a:srgbClr val="000000"/>
                        </a:solidFill>
                        <a:effectLst/>
                        <a:latin typeface="+mn-lt"/>
                        <a:ea typeface="Times New Roman"/>
                        <a:cs typeface="Arial"/>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400" b="1" kern="1200" dirty="0" smtClean="0">
                          <a:solidFill>
                            <a:srgbClr val="000000"/>
                          </a:solidFill>
                          <a:effectLst/>
                          <a:latin typeface="+mn-lt"/>
                          <a:ea typeface="Times New Roman"/>
                          <a:cs typeface="Arial"/>
                        </a:rPr>
                        <a:t>Question #8 Prompt:</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Both birds in the stories went for a walk.  How were their experiences different?  How were their experiences the same?</a:t>
                      </a:r>
                    </a:p>
                    <a:p>
                      <a:pPr marL="0" marR="0" lvl="0" indent="0" algn="l" defTabSz="966612" rtl="0" eaLnBrk="1" fontAlgn="auto" latinLnBrk="0" hangingPunct="1">
                        <a:lnSpc>
                          <a:spcPct val="100000"/>
                        </a:lnSpc>
                        <a:spcBef>
                          <a:spcPts val="0"/>
                        </a:spcBef>
                        <a:spcAft>
                          <a:spcPts val="0"/>
                        </a:spcAft>
                        <a:buClrTx/>
                        <a:buSzTx/>
                        <a:buFontTx/>
                        <a:buNone/>
                        <a:tabLst/>
                        <a:defRPr sz="1800" b="0" i="0"/>
                      </a:pPr>
                      <a:endParaRPr lang="en-US" sz="1400" b="1" kern="1200" dirty="0" smtClean="0">
                        <a:solidFill>
                          <a:srgbClr val="000000"/>
                        </a:solidFill>
                        <a:effectLst/>
                        <a:latin typeface="+mn-lt"/>
                        <a:ea typeface="Times New Roman"/>
                        <a:cs typeface="Arial"/>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43727">
                <a:tc gridSpan="2">
                  <a:txBody>
                    <a:bodyPr/>
                    <a:lstStyle/>
                    <a:p>
                      <a:pPr lvl="0" algn="l">
                        <a:defRPr sz="1800" b="0" i="0"/>
                      </a:pPr>
                      <a:r>
                        <a:rPr lang="en-US" sz="1000" kern="1200" dirty="0" smtClean="0">
                          <a:solidFill>
                            <a:srgbClr val="000000"/>
                          </a:solidFill>
                          <a:effectLst/>
                          <a:latin typeface="+mn-lt"/>
                          <a:ea typeface="Times New Roman"/>
                          <a:cs typeface="Arial"/>
                        </a:rPr>
                        <a:t>Directions for Scoring Notes:  Write an overview of what students could include in a proficient response with examples from the text.  Be very specific and “lengthy.”</a:t>
                      </a:r>
                      <a:r>
                        <a:rPr lang="en-US" sz="1000" u="sng" dirty="0" smtClean="0"/>
                        <a:t> Teacher Language and Scoring Notes:</a:t>
                      </a:r>
                      <a:endParaRPr lang="en-US" sz="1000" b="1" dirty="0" smtClean="0"/>
                    </a:p>
                    <a:p>
                      <a:pPr lvl="0" algn="l">
                        <a:defRPr sz="1800" b="0" i="0"/>
                      </a:pPr>
                      <a:r>
                        <a:rPr lang="en-US" sz="1000" b="1" dirty="0" smtClean="0"/>
                        <a:t>Sufficient Evidence (conclusion or central idea) </a:t>
                      </a:r>
                      <a:r>
                        <a:rPr lang="en-US" sz="1000" b="0" dirty="0" smtClean="0"/>
                        <a:t>of the prompt would be comparing how the character’s walks in both stories were the same and different.</a:t>
                      </a:r>
                      <a:endParaRPr lang="en-US" sz="1000" b="1" dirty="0" smtClean="0"/>
                    </a:p>
                    <a:p>
                      <a:pPr lvl="0" algn="l">
                        <a:defRPr sz="1800" b="0" i="0"/>
                      </a:pPr>
                      <a:r>
                        <a:rPr lang="en-US" sz="1000" b="1" dirty="0" smtClean="0"/>
                        <a:t>Specific</a:t>
                      </a:r>
                      <a:r>
                        <a:rPr lang="en-US" sz="1000" b="1" baseline="0" dirty="0" smtClean="0"/>
                        <a:t> </a:t>
                      </a:r>
                      <a:r>
                        <a:rPr lang="en-US" sz="1000" b="1" dirty="0" smtClean="0"/>
                        <a:t>i</a:t>
                      </a:r>
                      <a:r>
                        <a:rPr lang="en-US" sz="1000" b="1" dirty="0" smtClean="0">
                          <a:uFill>
                            <a:solidFill/>
                          </a:uFill>
                        </a:rPr>
                        <a:t>dentifications</a:t>
                      </a:r>
                      <a:r>
                        <a:rPr lang="en-US" sz="1000" b="0" baseline="0" dirty="0" smtClean="0">
                          <a:uFill>
                            <a:solidFill/>
                          </a:uFill>
                        </a:rPr>
                        <a:t> (key details) that could explain different aspects of the character’s walk in </a:t>
                      </a:r>
                      <a:r>
                        <a:rPr lang="en-US" sz="1000" b="1" i="1" u="sng" baseline="0" dirty="0" smtClean="0">
                          <a:uFill>
                            <a:solidFill/>
                          </a:uFill>
                        </a:rPr>
                        <a:t>Are You My Mother</a:t>
                      </a:r>
                      <a:r>
                        <a:rPr lang="en-US" sz="1000" b="1" i="1" u="none" baseline="0" dirty="0" smtClean="0">
                          <a:uFill>
                            <a:solidFill/>
                          </a:uFill>
                        </a:rPr>
                        <a:t>, </a:t>
                      </a:r>
                      <a:r>
                        <a:rPr lang="en-US" sz="1000" b="0" baseline="0" dirty="0" smtClean="0">
                          <a:uFill>
                            <a:solidFill/>
                          </a:uFill>
                        </a:rPr>
                        <a:t>may include:  (1) the different animals  the baby bird encountered (i.e., a kitten,  a hen,  a dog,  a cow,  an old car,  a boat, a plane, and a big “thing ”[a snort], (2) he was  walking because he was lost, (3) he finally got home with the help of the snort.</a:t>
                      </a:r>
                    </a:p>
                    <a:p>
                      <a:pPr lvl="0" algn="l">
                        <a:defRPr sz="1800" b="0" i="0"/>
                      </a:pPr>
                      <a:r>
                        <a:rPr lang="en-US" sz="1000" b="1" baseline="0" dirty="0" smtClean="0">
                          <a:uFill>
                            <a:solidFill/>
                          </a:uFill>
                        </a:rPr>
                        <a:t>Specific identifications (key details) </a:t>
                      </a:r>
                      <a:r>
                        <a:rPr lang="en-US" sz="1000" b="0" baseline="0" dirty="0" smtClean="0">
                          <a:uFill>
                            <a:solidFill/>
                          </a:uFill>
                        </a:rPr>
                        <a:t>that could explain the different aspects of Dale’s walk in </a:t>
                      </a:r>
                      <a:r>
                        <a:rPr lang="en-US" sz="1000" b="1" i="1" u="sng" baseline="0" dirty="0" smtClean="0">
                          <a:uFill>
                            <a:solidFill/>
                          </a:uFill>
                        </a:rPr>
                        <a:t>Dale the Duck</a:t>
                      </a:r>
                      <a:r>
                        <a:rPr lang="en-US" sz="1000" b="1" i="1" u="none" baseline="0" dirty="0" smtClean="0">
                          <a:uFill>
                            <a:solidFill/>
                          </a:uFill>
                        </a:rPr>
                        <a:t>, </a:t>
                      </a:r>
                      <a:r>
                        <a:rPr lang="en-US" sz="1000" b="0" baseline="0" dirty="0" smtClean="0">
                          <a:uFill>
                            <a:solidFill/>
                          </a:uFill>
                        </a:rPr>
                        <a:t>may include: (1) he encountered three birds, (2)he was walking to go South and (3) he learned what a bird is and thought maybe he was a bird.</a:t>
                      </a:r>
                    </a:p>
                    <a:p>
                      <a:pPr lvl="0" algn="l">
                        <a:defRPr sz="1800" b="0" i="0"/>
                      </a:pPr>
                      <a:r>
                        <a:rPr lang="en-US" sz="1000" b="0" baseline="0" dirty="0" smtClean="0">
                          <a:uFill>
                            <a:solidFill/>
                          </a:uFill>
                        </a:rPr>
                        <a:t>Similarities between both stories could include:  (1) both were birds, (2) both were walking, (3) both met other animals and (4) both were confused about some aspect of being a bird or what a bird looks like…</a:t>
                      </a:r>
                    </a:p>
                    <a:p>
                      <a:pPr lvl="0" algn="l">
                        <a:defRPr sz="1800" b="0" i="0"/>
                      </a:pPr>
                      <a:r>
                        <a:rPr lang="en-US" sz="1000" b="1" dirty="0" smtClean="0"/>
                        <a:t>Full Support</a:t>
                      </a:r>
                      <a:r>
                        <a:rPr lang="en-US" sz="1000" b="1" baseline="0" dirty="0" smtClean="0"/>
                        <a:t> (other details) </a:t>
                      </a:r>
                      <a:r>
                        <a:rPr lang="en-US" sz="1000" b="0" baseline="0" dirty="0" smtClean="0"/>
                        <a:t>could include specific details (only from the text )that support the prompt.</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57200">
                <a:tc>
                  <a:txBody>
                    <a:bodyPr/>
                    <a:lstStyle/>
                    <a:p>
                      <a:pPr lvl="0" algn="ctr">
                        <a:defRPr sz="1800" b="0" i="0"/>
                      </a:pPr>
                      <a:r>
                        <a:rPr lang="en-US" sz="1400" b="1" dirty="0" smtClean="0"/>
                        <a:t>3</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n-US" sz="1000" i="1" dirty="0" smtClean="0"/>
                        <a:t>In the Venn Diagram student lists proficient differences and similarities between the two birds’ experiences</a:t>
                      </a:r>
                      <a:r>
                        <a:rPr lang="en-US" sz="1000" i="1" baseline="0" dirty="0" smtClean="0"/>
                        <a:t> during their walk (please read Scoring Notes above)</a:t>
                      </a:r>
                      <a:endParaRPr lang="en-US" sz="1000" i="1"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defRPr sz="1800" b="0" i="0"/>
                      </a:pPr>
                      <a:r>
                        <a:rPr lang="en-US" sz="1400" b="1" dirty="0" smtClean="0"/>
                        <a:t>2</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In the Venn Diagram student lists sufficient differences and similarities between the two birds’ experiences during their walk (please read Scoring Notes above)</a:t>
                      </a:r>
                    </a:p>
                    <a:p>
                      <a:pPr lvl="0" algn="l">
                        <a:defRPr sz="1800" b="0" i="0"/>
                      </a:pPr>
                      <a:endParaRPr lang="en-U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defRPr sz="1800" b="0" i="0"/>
                      </a:pPr>
                      <a:r>
                        <a:rPr lang="en-US" sz="1400" b="1" dirty="0" smtClean="0"/>
                        <a:t>1</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In the Venn Diagram student lists minimal differences and similarities between the two birds’ experiences during their walk (please read Scoring Notes above)</a:t>
                      </a:r>
                    </a:p>
                    <a:p>
                      <a:pPr lvl="0" algn="l">
                        <a:defRPr sz="1800" b="0" i="0"/>
                      </a:pPr>
                      <a:endParaRPr lang="en-U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lvl="0" algn="ctr">
                        <a:defRPr sz="1800" b="0" i="0"/>
                      </a:pPr>
                      <a:r>
                        <a:rPr lang="en-US" sz="1400" b="1" dirty="0" smtClean="0"/>
                        <a:t>0</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In the Venn Diagram student lists vague or no differences and similarities between the two bird’s experiences during their walk (please read Scoring Notes above)</a:t>
                      </a:r>
                    </a:p>
                    <a:p>
                      <a:pPr lvl="0" algn="l">
                        <a:defRPr sz="1800" b="0" i="0"/>
                      </a:pPr>
                      <a:endParaRPr lang="en-U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2303379"/>
              </p:ext>
            </p:extLst>
          </p:nvPr>
        </p:nvGraphicFramePr>
        <p:xfrm>
          <a:off x="5181600" y="6845196"/>
          <a:ext cx="1752600" cy="538850"/>
        </p:xfrm>
        <a:graphic>
          <a:graphicData uri="http://schemas.openxmlformats.org/drawingml/2006/table">
            <a:tbl>
              <a:tblPr firstRow="1" firstCol="1" bandRow="1">
                <a:tableStyleId>{5940675A-B579-460E-94D1-54222C63F5DA}</a:tableStyleId>
              </a:tblPr>
              <a:tblGrid>
                <a:gridCol w="1752600"/>
              </a:tblGrid>
              <a:tr h="173090">
                <a:tc>
                  <a:txBody>
                    <a:bodyPr/>
                    <a:lstStyle/>
                    <a:p>
                      <a:pPr marL="0" marR="0" algn="l">
                        <a:lnSpc>
                          <a:spcPct val="100000"/>
                        </a:lnSpc>
                        <a:spcBef>
                          <a:spcPts val="0"/>
                        </a:spcBef>
                        <a:spcAft>
                          <a:spcPts val="0"/>
                        </a:spcAft>
                      </a:pPr>
                      <a:r>
                        <a:rPr lang="en-US" sz="800" dirty="0" smtClean="0">
                          <a:effectLst/>
                        </a:rPr>
                        <a:t>Toward RL.1.9          DOK </a:t>
                      </a:r>
                      <a:r>
                        <a:rPr lang="en-US" sz="800" dirty="0">
                          <a:effectLst/>
                        </a:rPr>
                        <a:t>3 - EVS</a:t>
                      </a:r>
                      <a:endParaRPr lang="en-US" sz="800" dirty="0">
                        <a:effectLst/>
                        <a:latin typeface="Calibri"/>
                        <a:ea typeface="Calibri"/>
                        <a:cs typeface="Times New Roman"/>
                      </a:endParaRPr>
                    </a:p>
                  </a:txBody>
                  <a:tcPr marL="30787" marR="30787" marT="0" marB="0" anchor="ctr">
                    <a:solidFill>
                      <a:schemeClr val="accent6">
                        <a:lumMod val="40000"/>
                        <a:lumOff val="60000"/>
                      </a:schemeClr>
                    </a:solidFill>
                  </a:tcPr>
                </a:tc>
              </a:tr>
              <a:tr h="360310">
                <a:tc>
                  <a:txBody>
                    <a:bodyPr/>
                    <a:lstStyle/>
                    <a:p>
                      <a:pPr marL="0" marR="0" algn="l">
                        <a:lnSpc>
                          <a:spcPct val="100000"/>
                        </a:lnSpc>
                        <a:spcBef>
                          <a:spcPts val="0"/>
                        </a:spcBef>
                        <a:spcAft>
                          <a:spcPts val="0"/>
                        </a:spcAft>
                      </a:pPr>
                      <a:r>
                        <a:rPr lang="en-US" sz="800" dirty="0">
                          <a:effectLst/>
                        </a:rPr>
                        <a:t>Write a concluding sentence about the main differences and similarities of character’s experiences or adventures.</a:t>
                      </a:r>
                      <a:endParaRPr lang="en-US" sz="800" dirty="0">
                        <a:effectLst/>
                        <a:latin typeface="Calibri"/>
                        <a:ea typeface="Calibri"/>
                        <a:cs typeface="Times New Roman"/>
                      </a:endParaRPr>
                    </a:p>
                  </a:txBody>
                  <a:tcPr marL="30787" marR="30787" marT="0" marB="0">
                    <a:solidFill>
                      <a:schemeClr val="accent4">
                        <a:lumMod val="20000"/>
                        <a:lumOff val="80000"/>
                      </a:schemeClr>
                    </a:solidFill>
                  </a:tcPr>
                </a:tc>
              </a:tr>
            </a:tbl>
          </a:graphicData>
        </a:graphic>
      </p:graphicFrame>
      <p:grpSp>
        <p:nvGrpSpPr>
          <p:cNvPr id="5" name="Group 31"/>
          <p:cNvGrpSpPr/>
          <p:nvPr/>
        </p:nvGrpSpPr>
        <p:grpSpPr>
          <a:xfrm>
            <a:off x="609600" y="6934200"/>
            <a:ext cx="3352800" cy="2133600"/>
            <a:chOff x="1078185" y="723491"/>
            <a:chExt cx="4941616" cy="3162709"/>
          </a:xfrm>
        </p:grpSpPr>
        <p:grpSp>
          <p:nvGrpSpPr>
            <p:cNvPr id="6" name="Group 29"/>
            <p:cNvGrpSpPr/>
            <p:nvPr/>
          </p:nvGrpSpPr>
          <p:grpSpPr>
            <a:xfrm>
              <a:off x="1078185" y="1066800"/>
              <a:ext cx="4941616" cy="2819400"/>
              <a:chOff x="1078185" y="914400"/>
              <a:chExt cx="4941616" cy="2819400"/>
            </a:xfrm>
          </p:grpSpPr>
          <p:grpSp>
            <p:nvGrpSpPr>
              <p:cNvPr id="8" name="Group 13"/>
              <p:cNvGrpSpPr/>
              <p:nvPr/>
            </p:nvGrpSpPr>
            <p:grpSpPr>
              <a:xfrm>
                <a:off x="1078185" y="914400"/>
                <a:ext cx="4941616" cy="2819400"/>
                <a:chOff x="943886" y="914400"/>
                <a:chExt cx="4529815" cy="2530231"/>
              </a:xfrm>
            </p:grpSpPr>
            <p:sp>
              <p:nvSpPr>
                <p:cNvPr id="16" name="Oval 15"/>
                <p:cNvSpPr/>
                <p:nvPr/>
              </p:nvSpPr>
              <p:spPr>
                <a:xfrm>
                  <a:off x="2735902" y="914400"/>
                  <a:ext cx="2737799" cy="2514140"/>
                </a:xfrm>
                <a:prstGeom prst="ellipse">
                  <a:avLst/>
                </a:prstGeom>
                <a:solidFill>
                  <a:srgbClr val="ABC3DF">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dirty="0">
                      <a:solidFill>
                        <a:srgbClr val="002060"/>
                      </a:solidFill>
                    </a:rPr>
                    <a:t>             </a:t>
                  </a:r>
                </a:p>
                <a:p>
                  <a:pPr marL="974422"/>
                  <a:r>
                    <a:rPr lang="en-US" sz="800" b="1" dirty="0">
                      <a:solidFill>
                        <a:srgbClr val="002060"/>
                      </a:solidFill>
                    </a:rPr>
                    <a:t>     </a:t>
                  </a:r>
                </a:p>
              </p:txBody>
            </p:sp>
            <p:sp>
              <p:nvSpPr>
                <p:cNvPr id="17" name="Oval 16"/>
                <p:cNvSpPr/>
                <p:nvPr/>
              </p:nvSpPr>
              <p:spPr>
                <a:xfrm>
                  <a:off x="943886" y="914400"/>
                  <a:ext cx="3036469" cy="2530231"/>
                </a:xfrm>
                <a:prstGeom prst="ellipse">
                  <a:avLst/>
                </a:prstGeom>
                <a:solidFill>
                  <a:srgbClr val="ABC3DF">
                    <a:alpha val="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lang="en-US" sz="800" dirty="0">
                    <a:solidFill>
                      <a:schemeClr val="tx1"/>
                    </a:solidFill>
                  </a:endParaRPr>
                </a:p>
              </p:txBody>
            </p:sp>
          </p:grpSp>
          <p:sp>
            <p:nvSpPr>
              <p:cNvPr id="9" name="TextBox 8"/>
              <p:cNvSpPr txBox="1"/>
              <p:nvPr/>
            </p:nvSpPr>
            <p:spPr>
              <a:xfrm>
                <a:off x="1447800" y="914400"/>
                <a:ext cx="2209801" cy="319360"/>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800" b="1" i="1" u="sng" dirty="0" smtClean="0">
                    <a:solidFill>
                      <a:srgbClr val="002060"/>
                    </a:solidFill>
                  </a:rPr>
                  <a:t>Baby Bird’s Walk</a:t>
                </a:r>
                <a:endParaRPr lang="en-US" sz="800" b="1" dirty="0">
                  <a:solidFill>
                    <a:srgbClr val="002060"/>
                  </a:solidFill>
                </a:endParaRPr>
              </a:p>
            </p:txBody>
          </p:sp>
          <p:sp>
            <p:nvSpPr>
              <p:cNvPr id="10" name="TextBox 9"/>
              <p:cNvSpPr txBox="1"/>
              <p:nvPr/>
            </p:nvSpPr>
            <p:spPr>
              <a:xfrm>
                <a:off x="3733800" y="914400"/>
                <a:ext cx="2286001" cy="409761"/>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800" b="1" i="1" u="sng" dirty="0" smtClean="0">
                    <a:solidFill>
                      <a:srgbClr val="002060"/>
                    </a:solidFill>
                  </a:rPr>
                  <a:t>Dale’s Walk</a:t>
                </a:r>
                <a:endParaRPr lang="en-US" sz="800" b="1" dirty="0">
                  <a:solidFill>
                    <a:srgbClr val="002060"/>
                  </a:solidFill>
                </a:endParaRPr>
              </a:p>
            </p:txBody>
          </p:sp>
          <p:cxnSp>
            <p:nvCxnSpPr>
              <p:cNvPr id="11" name="Straight Arrow Connector 10"/>
              <p:cNvCxnSpPr/>
              <p:nvPr/>
            </p:nvCxnSpPr>
            <p:spPr>
              <a:xfrm>
                <a:off x="2514601" y="1236910"/>
                <a:ext cx="1170153"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H="1">
                <a:off x="3610067" y="1209860"/>
                <a:ext cx="1019100"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4552968" y="120986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Down Arrow 13"/>
              <p:cNvSpPr/>
              <p:nvPr/>
            </p:nvSpPr>
            <p:spPr>
              <a:xfrm>
                <a:off x="2438400" y="1203633"/>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Down Arrow 14"/>
              <p:cNvSpPr/>
              <p:nvPr/>
            </p:nvSpPr>
            <p:spPr>
              <a:xfrm>
                <a:off x="3503174" y="914400"/>
                <a:ext cx="308850" cy="795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7" name="TextBox 6"/>
            <p:cNvSpPr txBox="1"/>
            <p:nvPr/>
          </p:nvSpPr>
          <p:spPr>
            <a:xfrm>
              <a:off x="2590800" y="723491"/>
              <a:ext cx="2272760" cy="409761"/>
            </a:xfrm>
            <a:prstGeom prst="rect">
              <a:avLst/>
            </a:prstGeom>
            <a:noFill/>
          </p:spPr>
          <p:txBody>
            <a:bodyPr wrap="square" rtlCol="0">
              <a:spAutoFit/>
            </a:bodyPr>
            <a:lstStyle/>
            <a:p>
              <a:pPr algn="ctr"/>
              <a:r>
                <a:rPr lang="en-US" sz="800" b="1" i="1" dirty="0" smtClean="0">
                  <a:solidFill>
                    <a:srgbClr val="002060"/>
                  </a:solidFill>
                </a:rPr>
                <a:t>Dale and Baby Bird’s Walk</a:t>
              </a:r>
              <a:endParaRPr lang="en-US" sz="800" b="1" i="1" dirty="0">
                <a:solidFill>
                  <a:srgbClr val="002060"/>
                </a:solidFill>
              </a:endParaRPr>
            </a:p>
          </p:txBody>
        </p:sp>
      </p:grpSp>
    </p:spTree>
    <p:extLst>
      <p:ext uri="{BB962C8B-B14F-4D97-AF65-F5344CB8AC3E}">
        <p14:creationId xmlns:p14="http://schemas.microsoft.com/office/powerpoint/2010/main" val="268161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s://encrypted-tbn3.gstatic.com/images?q=tbn:ANd9GcSyA9dqLQgnNY0J9rykheYi_7On2RehPvcGs4iPNfaZ0V8crbyN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939155">
            <a:off x="502770" y="4733590"/>
            <a:ext cx="1420352" cy="5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encrypted-tbn2.gstatic.com/images?q=tbn:ANd9GcTKY3Ue2wlAiCx8F4SaFEPqyMq_oSS0nJYVo-bx_obZ07k6QZ6N"/>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0423816">
            <a:off x="679810" y="6344949"/>
            <a:ext cx="1047100" cy="646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p:cNvGraphicFramePr>
            <a:graphicFrameLocks noGrp="1"/>
          </p:cNvGraphicFramePr>
          <p:nvPr>
            <p:extLst>
              <p:ext uri="{D42A27DB-BD31-4B8C-83A1-F6EECF244321}">
                <p14:modId xmlns:p14="http://schemas.microsoft.com/office/powerpoint/2010/main" val="2384595973"/>
              </p:ext>
            </p:extLst>
          </p:nvPr>
        </p:nvGraphicFramePr>
        <p:xfrm>
          <a:off x="228600" y="457200"/>
          <a:ext cx="6781800" cy="8202168"/>
        </p:xfrm>
        <a:graphic>
          <a:graphicData uri="http://schemas.openxmlformats.org/drawingml/2006/table">
            <a:tbl>
              <a:tblPr firstRow="1" bandRow="1">
                <a:tableStyleId>{5940675A-B579-460E-94D1-54222C63F5DA}</a:tableStyleId>
              </a:tblPr>
              <a:tblGrid>
                <a:gridCol w="1828800"/>
                <a:gridCol w="4953000"/>
              </a:tblGrid>
              <a:tr h="3048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rPr>
                        <a:t>Quarter 4 Pre-Assessment </a:t>
                      </a:r>
                      <a:r>
                        <a:rPr lang="en-US" sz="1400" b="1" u="sng" dirty="0" smtClean="0">
                          <a:solidFill>
                            <a:schemeClr val="tx1"/>
                          </a:solidFill>
                          <a:effectLst/>
                        </a:rPr>
                        <a:t>Research Constructed Response</a:t>
                      </a:r>
                      <a:r>
                        <a:rPr lang="en-US" sz="1400" b="1" dirty="0" smtClean="0">
                          <a:solidFill>
                            <a:schemeClr val="tx1"/>
                          </a:solidFill>
                          <a:effectLst/>
                        </a:rPr>
                        <a:t> Answer Key</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Constructed Response</a:t>
                      </a:r>
                      <a:r>
                        <a:rPr lang="en-US" sz="1200" b="1" u="sng" baseline="0" dirty="0" smtClean="0">
                          <a:solidFill>
                            <a:schemeClr val="tx1"/>
                          </a:solidFill>
                        </a:rPr>
                        <a:t> </a:t>
                      </a:r>
                      <a:r>
                        <a:rPr lang="en-US" sz="1200" b="1" u="sng" dirty="0" smtClean="0">
                          <a:solidFill>
                            <a:schemeClr val="tx1"/>
                          </a:solidFill>
                        </a:rPr>
                        <a:t>Research Rubrics</a:t>
                      </a:r>
                      <a:r>
                        <a:rPr lang="en-US" sz="1200" b="1" u="sng" baseline="0" dirty="0" smtClean="0">
                          <a:solidFill>
                            <a:schemeClr val="tx1"/>
                          </a:solidFill>
                        </a:rPr>
                        <a:t> </a:t>
                      </a:r>
                      <a:r>
                        <a:rPr lang="en-US" sz="1200" b="1" u="sng" dirty="0" smtClean="0">
                          <a:solidFill>
                            <a:schemeClr val="tx1"/>
                          </a:solidFill>
                        </a:rPr>
                        <a:t>Target</a:t>
                      </a:r>
                      <a:r>
                        <a:rPr lang="en-US" sz="1200" b="1" u="sng" baseline="0" dirty="0" smtClean="0">
                          <a:solidFill>
                            <a:schemeClr val="tx1"/>
                          </a:solidFill>
                        </a:rPr>
                        <a:t> 3</a:t>
                      </a:r>
                      <a:endParaRPr lang="en-US" sz="1200" b="1" u="sng" dirty="0" smtClean="0">
                        <a:solidFill>
                          <a:schemeClr val="tx1"/>
                        </a:solidFill>
                      </a:endParaRPr>
                    </a:p>
                    <a:p>
                      <a:pPr marL="231775" indent="-231775" algn="ctr"/>
                      <a:r>
                        <a:rPr lang="en-US" sz="1100" b="1" baseline="0" dirty="0" smtClean="0">
                          <a:solidFill>
                            <a:schemeClr val="tx1"/>
                          </a:solidFill>
                        </a:rPr>
                        <a:t>evidence of the ability to distinguish </a:t>
                      </a:r>
                      <a:r>
                        <a:rPr lang="en-US" sz="1100" b="1" u="sng" baseline="0" dirty="0" smtClean="0">
                          <a:solidFill>
                            <a:schemeClr val="tx1"/>
                          </a:solidFill>
                        </a:rPr>
                        <a:t>relevant</a:t>
                      </a:r>
                      <a:r>
                        <a:rPr lang="en-US" sz="1100" b="1" baseline="0" dirty="0" smtClean="0">
                          <a:solidFill>
                            <a:schemeClr val="tx1"/>
                          </a:solidFill>
                        </a:rPr>
                        <a:t> from irrelevant information such as fact from opinion</a:t>
                      </a:r>
                      <a:endParaRPr lang="en-US"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117475" lvl="0" indent="0" defTabSz="914400" fontAlgn="base">
                        <a:spcBef>
                          <a:spcPct val="0"/>
                        </a:spcBef>
                        <a:spcAft>
                          <a:spcPct val="0"/>
                        </a:spcAft>
                        <a:buNone/>
                      </a:pPr>
                      <a:r>
                        <a:rPr lang="en-US" sz="1600" b="1" i="0" baseline="0" dirty="0" smtClean="0">
                          <a:solidFill>
                            <a:schemeClr val="tx1"/>
                          </a:solidFill>
                        </a:rPr>
                        <a:t>Question Prompt #15 RI.1.6:  Based on the text </a:t>
                      </a:r>
                      <a:r>
                        <a:rPr lang="en-US" sz="1600" b="1" i="1" u="sng" baseline="0" dirty="0" smtClean="0">
                          <a:solidFill>
                            <a:schemeClr val="tx1"/>
                          </a:solidFill>
                        </a:rPr>
                        <a:t>What Makes a Bird</a:t>
                      </a:r>
                      <a:r>
                        <a:rPr lang="en-US" sz="1600" b="1" i="0" baseline="0" dirty="0" smtClean="0">
                          <a:solidFill>
                            <a:schemeClr val="tx1"/>
                          </a:solidFill>
                        </a:rPr>
                        <a:t>?, Draw a picture of what all birds have and write facts about each picture.</a:t>
                      </a:r>
                      <a:endParaRPr lang="en-US" sz="1600" i="1"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r>
              <a:tr h="304800">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u="sng" baseline="0" dirty="0" smtClean="0">
                          <a:solidFill>
                            <a:schemeClr val="tx1"/>
                          </a:solidFill>
                        </a:rPr>
                        <a:t>The response</a:t>
                      </a:r>
                      <a:r>
                        <a:rPr lang="en-US" sz="1000" b="1" u="none" baseline="0" dirty="0" smtClean="0">
                          <a:solidFill>
                            <a:schemeClr val="tx1"/>
                          </a:solidFill>
                        </a:rPr>
                        <a:t>: </a:t>
                      </a:r>
                      <a:r>
                        <a:rPr lang="en-US" sz="1000" b="0" u="none" baseline="0" dirty="0" smtClean="0">
                          <a:solidFill>
                            <a:schemeClr val="tx1"/>
                          </a:solidFill>
                        </a:rPr>
                        <a:t>gives sufficient evidence of the ability to</a:t>
                      </a:r>
                      <a:r>
                        <a:rPr lang="en-US" sz="1000" b="0" i="0" u="none" baseline="0" dirty="0" smtClean="0">
                          <a:solidFill>
                            <a:schemeClr val="tx1"/>
                          </a:solidFill>
                        </a:rPr>
                        <a:t> select relevant information to show what all birds have.</a:t>
                      </a:r>
                      <a:endParaRPr lang="en-US" sz="1000" i="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1000" b="1" i="0" baseline="0" dirty="0" smtClean="0">
                          <a:solidFill>
                            <a:schemeClr val="tx1"/>
                          </a:solidFill>
                        </a:rPr>
                        <a:t>Relevant details </a:t>
                      </a:r>
                      <a:r>
                        <a:rPr lang="en-US" sz="1000" b="0" i="0" baseline="0" dirty="0" smtClean="0">
                          <a:solidFill>
                            <a:schemeClr val="tx1"/>
                          </a:solidFill>
                        </a:rPr>
                        <a:t>that </a:t>
                      </a:r>
                      <a:r>
                        <a:rPr lang="en-US" sz="1000" b="1" i="0" baseline="0" dirty="0" smtClean="0">
                          <a:solidFill>
                            <a:schemeClr val="tx1"/>
                          </a:solidFill>
                        </a:rPr>
                        <a:t>explain what all birds have </a:t>
                      </a:r>
                      <a:r>
                        <a:rPr lang="en-US" sz="1000" b="0" i="0" baseline="0" dirty="0" smtClean="0">
                          <a:solidFill>
                            <a:schemeClr val="tx1"/>
                          </a:solidFill>
                        </a:rPr>
                        <a:t>would come explicitly from the text </a:t>
                      </a:r>
                      <a:r>
                        <a:rPr lang="en-US" sz="1000" b="1" i="1" u="sng" baseline="0" dirty="0" smtClean="0">
                          <a:solidFill>
                            <a:schemeClr val="tx1"/>
                          </a:solidFill>
                        </a:rPr>
                        <a:t>What Makes a Bird?</a:t>
                      </a:r>
                      <a:r>
                        <a:rPr lang="en-US" sz="1000" b="1" i="1" u="none" baseline="0" dirty="0" smtClean="0">
                          <a:solidFill>
                            <a:schemeClr val="tx1"/>
                          </a:solidFill>
                        </a:rPr>
                        <a:t>  </a:t>
                      </a:r>
                      <a:r>
                        <a:rPr lang="en-US" sz="1000" b="0" i="0" u="none" baseline="0" dirty="0" smtClean="0">
                          <a:solidFill>
                            <a:schemeClr val="tx1"/>
                          </a:solidFill>
                        </a:rPr>
                        <a:t>Examples of illustrations students may draw and details they may use are as follows:</a:t>
                      </a:r>
                      <a:endParaRPr lang="en-US" sz="1000" b="1" i="1" u="sng" baseline="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baseline="0" dirty="0" smtClean="0"/>
                    </a:p>
                  </a:txBody>
                  <a:tcPr marL="97536" marR="97536" marT="50292" marB="50292"/>
                </a:tc>
              </a:tr>
              <a:tr h="395563">
                <a:tc>
                  <a:txBody>
                    <a:bodyPr/>
                    <a:lstStyle/>
                    <a:p>
                      <a:pPr algn="ctr"/>
                      <a:r>
                        <a:rPr lang="en-US" sz="1600" b="1" dirty="0" smtClean="0">
                          <a:solidFill>
                            <a:schemeClr val="tx1"/>
                          </a:solidFill>
                        </a:rPr>
                        <a:t>Pictures</a:t>
                      </a: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rPr>
                        <a:t>Facts Students May Use….</a:t>
                      </a: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333">
                <a:tc>
                  <a:txBody>
                    <a:bodyPr/>
                    <a:lstStyle/>
                    <a:p>
                      <a:endParaRPr lang="en-US" sz="1600" dirty="0" smtClean="0">
                        <a:solidFill>
                          <a:schemeClr val="tx1"/>
                        </a:solidFill>
                      </a:endParaRPr>
                    </a:p>
                    <a:p>
                      <a:endParaRPr lang="en-US" sz="16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rPr>
                        <a:t>Backbone:</a:t>
                      </a:r>
                    </a:p>
                    <a:p>
                      <a:r>
                        <a:rPr lang="en-US" sz="1200" b="1" dirty="0" smtClean="0">
                          <a:solidFill>
                            <a:schemeClr val="tx1"/>
                          </a:solidFill>
                        </a:rPr>
                        <a:t>All</a:t>
                      </a:r>
                      <a:r>
                        <a:rPr lang="en-US" sz="1200" b="1" baseline="0" dirty="0" smtClean="0">
                          <a:solidFill>
                            <a:schemeClr val="tx1"/>
                          </a:solidFill>
                        </a:rPr>
                        <a:t> birds have a backbone.</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rPr>
                        <a:t>Beak or Bill:</a:t>
                      </a:r>
                    </a:p>
                    <a:p>
                      <a:r>
                        <a:rPr lang="en-US" sz="1200" b="1" dirty="0" smtClean="0">
                          <a:solidFill>
                            <a:schemeClr val="tx1"/>
                          </a:solidFill>
                        </a:rPr>
                        <a:t>A</a:t>
                      </a:r>
                      <a:r>
                        <a:rPr lang="en-US" sz="1200" b="1" baseline="0" dirty="0" smtClean="0">
                          <a:solidFill>
                            <a:schemeClr val="tx1"/>
                          </a:solidFill>
                        </a:rPr>
                        <a:t> bird’s beak is called a bill.</a:t>
                      </a:r>
                    </a:p>
                    <a:p>
                      <a:r>
                        <a:rPr lang="en-US" sz="1200" b="1" baseline="0" dirty="0" smtClean="0">
                          <a:solidFill>
                            <a:schemeClr val="tx1"/>
                          </a:solidFill>
                        </a:rPr>
                        <a:t>Birds use their beak to carry, drill and preen.</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144">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rPr>
                        <a:t>Feathers:</a:t>
                      </a:r>
                    </a:p>
                    <a:p>
                      <a:r>
                        <a:rPr lang="en-US" sz="1200" b="1" dirty="0" smtClean="0">
                          <a:solidFill>
                            <a:schemeClr val="tx1"/>
                          </a:solidFill>
                        </a:rPr>
                        <a:t>Feathers keep birds warm.</a:t>
                      </a:r>
                    </a:p>
                    <a:p>
                      <a:r>
                        <a:rPr lang="en-US" sz="1200" b="1" dirty="0" smtClean="0">
                          <a:solidFill>
                            <a:schemeClr val="tx1"/>
                          </a:solidFill>
                        </a:rPr>
                        <a:t>Feathers help birds fly.</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rPr>
                        <a:t>Two Legs:</a:t>
                      </a:r>
                    </a:p>
                    <a:p>
                      <a:r>
                        <a:rPr lang="en-US" sz="1200" b="1" dirty="0" smtClean="0">
                          <a:solidFill>
                            <a:schemeClr val="tx1"/>
                          </a:solidFill>
                        </a:rPr>
                        <a:t>Birds</a:t>
                      </a:r>
                      <a:r>
                        <a:rPr lang="en-US" sz="1200" b="1" baseline="0" dirty="0" smtClean="0">
                          <a:solidFill>
                            <a:schemeClr val="tx1"/>
                          </a:solidFill>
                        </a:rPr>
                        <a:t> use their legs for perching, walking, hopping or running.</a:t>
                      </a:r>
                    </a:p>
                    <a:p>
                      <a:r>
                        <a:rPr lang="en-US" sz="1200" b="1" baseline="0" dirty="0" smtClean="0">
                          <a:solidFill>
                            <a:schemeClr val="tx1"/>
                          </a:solidFill>
                        </a:rPr>
                        <a:t>Some birds have thin long legs.</a:t>
                      </a:r>
                    </a:p>
                    <a:p>
                      <a:r>
                        <a:rPr lang="en-US" sz="1200" b="1" baseline="0" dirty="0" smtClean="0">
                          <a:solidFill>
                            <a:schemeClr val="tx1"/>
                          </a:solidFill>
                        </a:rPr>
                        <a:t>Some birds have thick powerful legs.</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rPr>
                        <a:t>Wings:</a:t>
                      </a:r>
                    </a:p>
                    <a:p>
                      <a:r>
                        <a:rPr lang="en-US" sz="1200" b="1" dirty="0" smtClean="0">
                          <a:solidFill>
                            <a:schemeClr val="tx1"/>
                          </a:solidFill>
                        </a:rPr>
                        <a:t>Even birds that do not fly have wings.</a:t>
                      </a:r>
                    </a:p>
                    <a:p>
                      <a:r>
                        <a:rPr lang="en-US" sz="1200" b="1" dirty="0" smtClean="0">
                          <a:solidFill>
                            <a:schemeClr val="tx1"/>
                          </a:solidFill>
                        </a:rPr>
                        <a:t>Some wings are for swimming.</a:t>
                      </a:r>
                    </a:p>
                    <a:p>
                      <a:r>
                        <a:rPr lang="en-US" sz="1200" b="1" dirty="0" smtClean="0">
                          <a:solidFill>
                            <a:schemeClr val="tx1"/>
                          </a:solidFill>
                        </a:rPr>
                        <a:t>Some wings have different colors and help us identify the kind</a:t>
                      </a:r>
                      <a:r>
                        <a:rPr lang="en-US" sz="1200" b="1" baseline="0" dirty="0" smtClean="0">
                          <a:solidFill>
                            <a:schemeClr val="tx1"/>
                          </a:solidFill>
                        </a:rPr>
                        <a:t> of bird it is.</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n-US" sz="1600" b="1" dirty="0" smtClean="0">
                          <a:solidFill>
                            <a:schemeClr val="tx1"/>
                          </a:solidFill>
                          <a:effectLst>
                            <a:outerShdw blurRad="38100" dist="38100" dir="2700000" algn="tl">
                              <a:srgbClr val="000000">
                                <a:alpha val="43137"/>
                              </a:srgbClr>
                            </a:outerShdw>
                          </a:effectLst>
                        </a:rPr>
                        <a:t>3</a:t>
                      </a:r>
                      <a:endParaRPr lang="en-US"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1" dirty="0" smtClean="0">
                          <a:solidFill>
                            <a:schemeClr val="tx1"/>
                          </a:solidFill>
                        </a:rPr>
                        <a:t>Student</a:t>
                      </a:r>
                      <a:r>
                        <a:rPr lang="en-US" sz="1000" b="0" i="1" baseline="0" dirty="0" smtClean="0">
                          <a:solidFill>
                            <a:schemeClr val="tx1"/>
                          </a:solidFill>
                        </a:rPr>
                        <a:t> response includes pictures of all 5 illustrations from What Makes a Bird and proficient (all listed in detail)  facts about each illustration.</a:t>
                      </a:r>
                      <a:endParaRPr lang="en-US" sz="1000" b="0" i="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includes pictures of all 5 illustrations from What Makes a Bird and sufficient ( at least 1-2 facts listed per picture)  about each illustration.</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n-US" sz="1600" b="1" dirty="0" smtClean="0">
                          <a:solidFill>
                            <a:schemeClr val="tx1"/>
                          </a:solidFill>
                          <a:effectLst>
                            <a:outerShdw blurRad="38100" dist="38100" dir="2700000" algn="tl">
                              <a:srgbClr val="000000">
                                <a:alpha val="43137"/>
                              </a:srgbClr>
                            </a:outerShdw>
                          </a:effectLst>
                        </a:rPr>
                        <a:t>1</a:t>
                      </a:r>
                      <a:endParaRPr lang="en-US"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includes some pictures of the illustrations from What Makes a Bird and some or minimal facts about each illustration.</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n-US" sz="1600" b="1" dirty="0" smtClean="0">
                          <a:solidFill>
                            <a:schemeClr val="tx1"/>
                          </a:solidFill>
                          <a:effectLst>
                            <a:outerShdw blurRad="38100" dist="38100" dir="2700000" algn="tl">
                              <a:srgbClr val="000000">
                                <a:alpha val="43137"/>
                              </a:srgbClr>
                            </a:outerShdw>
                          </a:effectLst>
                        </a:rPr>
                        <a:t>0</a:t>
                      </a:r>
                      <a:endParaRPr lang="en-US"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response includes no pictures of the illustrations from What Makes a Bird and/or no facts about each illustration.</a:t>
                      </a:r>
                      <a:endParaRPr lang="en-US" sz="12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06023423"/>
              </p:ext>
            </p:extLst>
          </p:nvPr>
        </p:nvGraphicFramePr>
        <p:xfrm>
          <a:off x="242922" y="8839200"/>
          <a:ext cx="1920875" cy="435228"/>
        </p:xfrm>
        <a:graphic>
          <a:graphicData uri="http://schemas.openxmlformats.org/drawingml/2006/table">
            <a:tbl>
              <a:tblPr>
                <a:tableStyleId>{5940675A-B579-460E-94D1-54222C63F5DA}</a:tableStyleId>
              </a:tblPr>
              <a:tblGrid>
                <a:gridCol w="1920875"/>
              </a:tblGrid>
              <a:tr h="122237">
                <a:tc>
                  <a:txBody>
                    <a:bodyPr/>
                    <a:lstStyle/>
                    <a:p>
                      <a:pPr marL="0" marR="0" algn="ctr">
                        <a:lnSpc>
                          <a:spcPct val="115000"/>
                        </a:lnSpc>
                        <a:spcBef>
                          <a:spcPts val="0"/>
                        </a:spcBef>
                        <a:spcAft>
                          <a:spcPts val="0"/>
                        </a:spcAft>
                      </a:pPr>
                      <a:r>
                        <a:rPr lang="en-US" sz="800" dirty="0" smtClean="0"/>
                        <a:t>Toward RI.1.6  DOK </a:t>
                      </a:r>
                      <a:r>
                        <a:rPr lang="en-US" sz="800" dirty="0"/>
                        <a:t>2 – APn</a:t>
                      </a:r>
                      <a:endParaRPr lang="en-US" sz="800" dirty="0">
                        <a:latin typeface="Calibri"/>
                        <a:ea typeface="Calibri"/>
                        <a:cs typeface="Times New Roman"/>
                      </a:endParaRPr>
                    </a:p>
                  </a:txBody>
                  <a:tcPr marL="12995" marR="12995" marT="0" marB="0" anchor="ctr">
                    <a:solidFill>
                      <a:schemeClr val="tx2">
                        <a:lumMod val="20000"/>
                        <a:lumOff val="80000"/>
                      </a:schemeClr>
                    </a:solidFill>
                  </a:tcPr>
                </a:tc>
              </a:tr>
              <a:tr h="295020">
                <a:tc>
                  <a:txBody>
                    <a:bodyPr/>
                    <a:lstStyle/>
                    <a:p>
                      <a:pPr marL="0" marR="0" algn="l">
                        <a:lnSpc>
                          <a:spcPct val="115000"/>
                        </a:lnSpc>
                        <a:spcBef>
                          <a:spcPts val="0"/>
                        </a:spcBef>
                        <a:spcAft>
                          <a:spcPts val="0"/>
                        </a:spcAft>
                      </a:pPr>
                      <a:r>
                        <a:rPr lang="en-US" sz="800" dirty="0"/>
                        <a:t>Obtain (select the accurate source for…) information based on text and illustrations. </a:t>
                      </a:r>
                      <a:endParaRPr lang="en-US" sz="800" dirty="0">
                        <a:latin typeface="Calibri"/>
                        <a:ea typeface="Calibri"/>
                        <a:cs typeface="Times New Roman"/>
                      </a:endParaRPr>
                    </a:p>
                  </a:txBody>
                  <a:tcPr marL="12995" marR="12995" marT="0" marB="0">
                    <a:solidFill>
                      <a:schemeClr val="accent4">
                        <a:lumMod val="20000"/>
                        <a:lumOff val="80000"/>
                      </a:schemeClr>
                    </a:solidFill>
                  </a:tcPr>
                </a:tc>
              </a:tr>
            </a:tbl>
          </a:graphicData>
        </a:graphic>
      </p:graphicFrame>
      <p:pic>
        <p:nvPicPr>
          <p:cNvPr id="7" name="Picture 4" descr="http://www.inhs.illinois.edu/resources/virtualbird/teacher/images/L4beaks.jpg"/>
          <p:cNvPicPr>
            <a:picLocks noChangeAspect="1" noChangeArrowheads="1"/>
          </p:cNvPicPr>
          <p:nvPr/>
        </p:nvPicPr>
        <p:blipFill rotWithShape="1">
          <a:blip r:embed="rId5">
            <a:extLst>
              <a:ext uri="{28A0092B-C50C-407E-A947-70E740481C1C}">
                <a14:useLocalDpi xmlns:a14="http://schemas.microsoft.com/office/drawing/2010/main" val="0"/>
              </a:ext>
            </a:extLst>
          </a:blip>
          <a:srcRect l="20256" t="46369" r="53232" b="9449"/>
          <a:stretch/>
        </p:blipFill>
        <p:spPr bwMode="auto">
          <a:xfrm>
            <a:off x="616528" y="3788030"/>
            <a:ext cx="869738" cy="777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orizens.github.io/oopjs-talk/images/backbone.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968990">
            <a:off x="803455" y="3090040"/>
            <a:ext cx="533400" cy="627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clker.com/cliparts/3/a/6/a/11971011992050959266kelan_Long_Billed_Curlew_1.svg.med.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60487" y="5410200"/>
            <a:ext cx="832222" cy="77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6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527821316"/>
              </p:ext>
            </p:extLst>
          </p:nvPr>
        </p:nvGraphicFramePr>
        <p:xfrm>
          <a:off x="535492" y="654627"/>
          <a:ext cx="6421120" cy="7143819"/>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4 Pre-Assessment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45969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Constructed Response</a:t>
                      </a:r>
                      <a:r>
                        <a:rPr lang="en-US" sz="1200" b="1" u="sng" baseline="0" dirty="0" smtClean="0"/>
                        <a:t> </a:t>
                      </a:r>
                      <a:r>
                        <a:rPr lang="en-US" sz="1200" b="1" u="sng" dirty="0" smtClean="0"/>
                        <a:t>Research Rubrics</a:t>
                      </a:r>
                      <a:r>
                        <a:rPr lang="en-US" sz="1200" b="1" u="sng" baseline="0" dirty="0" smtClean="0"/>
                        <a:t> </a:t>
                      </a:r>
                      <a:r>
                        <a:rPr lang="en-US" sz="1200" b="1" u="sng" dirty="0" smtClean="0"/>
                        <a:t>Target</a:t>
                      </a:r>
                      <a:r>
                        <a:rPr lang="en-US" sz="1200" b="1" u="sng" baseline="0" dirty="0" smtClean="0"/>
                        <a:t> 3</a:t>
                      </a:r>
                      <a:endParaRPr lang="en-US" sz="1200" b="1" u="sng" dirty="0" smtClean="0"/>
                    </a:p>
                    <a:p>
                      <a:pPr marL="231775" indent="-231775" algn="ctr"/>
                      <a:r>
                        <a:rPr lang="en-US" sz="1100" b="1" baseline="0" dirty="0" smtClean="0"/>
                        <a:t>evidence of the ability to distinguish </a:t>
                      </a:r>
                      <a:r>
                        <a:rPr lang="en-US" sz="1100" b="1" u="sng" baseline="0" dirty="0" smtClean="0"/>
                        <a:t>relevant from irrelevant </a:t>
                      </a:r>
                      <a:r>
                        <a:rPr lang="en-US" sz="1100" b="1" baseline="0" dirty="0" smtClean="0"/>
                        <a:t>information such as fact from opinion</a:t>
                      </a:r>
                      <a:endParaRPr lang="en-US" sz="1100" b="1" dirty="0" smtClean="0"/>
                    </a:p>
                  </a:txBody>
                  <a:tcPr marL="97536" marR="97536" marT="48006" marB="48006"/>
                </a:tc>
                <a:tc hMerge="1">
                  <a:txBody>
                    <a:bodyPr/>
                    <a:lstStyle/>
                    <a:p>
                      <a:endParaRPr lang="en-US"/>
                    </a:p>
                  </a:txBody>
                  <a:tcPr/>
                </a:tc>
              </a:tr>
              <a:tr h="222227">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400" b="1" dirty="0" smtClean="0"/>
                        <a:t>Question #16  Prompt: </a:t>
                      </a:r>
                      <a:r>
                        <a:rPr lang="en-US" sz="1400" b="1" dirty="0" smtClean="0">
                          <a:solidFill>
                            <a:schemeClr val="tx1"/>
                          </a:solidFill>
                        </a:rPr>
                        <a:t>How are the 2 texts </a:t>
                      </a:r>
                      <a:r>
                        <a:rPr lang="en-US" sz="1400" b="1" i="1" u="sng" dirty="0" smtClean="0">
                          <a:solidFill>
                            <a:schemeClr val="tx1"/>
                          </a:solidFill>
                        </a:rPr>
                        <a:t>What Makes a Bird </a:t>
                      </a:r>
                      <a:r>
                        <a:rPr lang="en-US" sz="1400" b="1" i="1" u="none" dirty="0" smtClean="0">
                          <a:solidFill>
                            <a:schemeClr val="tx1"/>
                          </a:solidFill>
                        </a:rPr>
                        <a:t>? </a:t>
                      </a:r>
                      <a:r>
                        <a:rPr lang="en-US" sz="1400" b="1" dirty="0" smtClean="0">
                          <a:solidFill>
                            <a:schemeClr val="tx1"/>
                          </a:solidFill>
                        </a:rPr>
                        <a:t>and  </a:t>
                      </a:r>
                      <a:r>
                        <a:rPr lang="en-US" sz="1400" b="1" i="1" u="sng" dirty="0" smtClean="0">
                          <a:solidFill>
                            <a:schemeClr val="tx1"/>
                          </a:solidFill>
                        </a:rPr>
                        <a:t>Do All Birds Fly</a:t>
                      </a:r>
                      <a:r>
                        <a:rPr lang="en-US" sz="1400" b="1" i="1" u="none" dirty="0" smtClean="0">
                          <a:solidFill>
                            <a:schemeClr val="tx1"/>
                          </a:solidFill>
                        </a:rPr>
                        <a:t>?</a:t>
                      </a:r>
                      <a:r>
                        <a:rPr lang="en-US" sz="1400" b="1" i="1" u="none" baseline="0" dirty="0" smtClean="0">
                          <a:solidFill>
                            <a:schemeClr val="tx1"/>
                          </a:solidFill>
                        </a:rPr>
                        <a:t> </a:t>
                      </a:r>
                      <a:r>
                        <a:rPr lang="en-US" sz="1400" b="1" i="0" u="none" dirty="0" smtClean="0">
                          <a:solidFill>
                            <a:schemeClr val="tx1"/>
                          </a:solidFill>
                        </a:rPr>
                        <a:t>the</a:t>
                      </a:r>
                      <a:r>
                        <a:rPr lang="en-US" sz="1400" b="1" i="0" u="none" baseline="0" dirty="0" smtClean="0">
                          <a:solidFill>
                            <a:schemeClr val="tx1"/>
                          </a:solidFill>
                        </a:rPr>
                        <a:t>  same and different?</a:t>
                      </a:r>
                      <a:endParaRPr lang="en-US" sz="1400" b="1" i="1" u="sng" dirty="0" smtClean="0">
                        <a:solidFill>
                          <a:schemeClr val="tx1"/>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674855">
                <a:tc gridSpan="2">
                  <a:txBody>
                    <a:bodyPr/>
                    <a:lstStyle/>
                    <a:p>
                      <a:r>
                        <a:rPr lang="en-US" sz="1100" b="1" u="sng" dirty="0" smtClean="0"/>
                        <a:t>The response</a:t>
                      </a:r>
                      <a:r>
                        <a:rPr lang="en-US" sz="1100" b="1" u="none" dirty="0" smtClean="0"/>
                        <a:t> </a:t>
                      </a:r>
                      <a:r>
                        <a:rPr lang="en-US" sz="1100" dirty="0" smtClean="0"/>
                        <a:t>gives sufficient</a:t>
                      </a:r>
                      <a:r>
                        <a:rPr lang="en-US" sz="1100" baseline="0" dirty="0" smtClean="0"/>
                        <a:t> evidence of the ability to </a:t>
                      </a:r>
                      <a:r>
                        <a:rPr lang="en-US" sz="1100" dirty="0" smtClean="0"/>
                        <a:t>distinguish </a:t>
                      </a:r>
                      <a:r>
                        <a:rPr lang="en-US" sz="1100" u="sng" dirty="0" smtClean="0"/>
                        <a:t>relevant from irrelevant</a:t>
                      </a:r>
                      <a:r>
                        <a:rPr lang="en-US" sz="1100" u="none" dirty="0" smtClean="0"/>
                        <a:t> </a:t>
                      </a:r>
                      <a:r>
                        <a:rPr lang="en-US" sz="1100" dirty="0" smtClean="0"/>
                        <a:t>information</a:t>
                      </a:r>
                      <a:r>
                        <a:rPr lang="en-US" sz="1100" baseline="0" dirty="0" smtClean="0"/>
                        <a:t> about specific information that shows understanding of what is similar and different in both texts. </a:t>
                      </a:r>
                    </a:p>
                    <a:p>
                      <a:r>
                        <a:rPr lang="en-US" sz="1100" baseline="0" dirty="0" smtClean="0"/>
                        <a:t>Specific relevant information that demonstrates understanding of how the two texts are similar could include: (1) both are about birds, (2) wings can be for swimming and (3) not all birds that have wings can fly.</a:t>
                      </a:r>
                    </a:p>
                    <a:p>
                      <a:r>
                        <a:rPr lang="en-US" sz="1100" baseline="0" dirty="0" smtClean="0"/>
                        <a:t>Specific relevant information that demonstrates understanding of how the two texts are different from </a:t>
                      </a:r>
                      <a:r>
                        <a:rPr lang="en-US" sz="1100" b="1" i="1" u="sng" baseline="0" dirty="0" smtClean="0"/>
                        <a:t>Do All Birds Fly</a:t>
                      </a:r>
                      <a:r>
                        <a:rPr lang="en-US" sz="1100" baseline="0" dirty="0" smtClean="0"/>
                        <a:t> could include:  (1) some birds fly a little or not at all, (2) an ostrich uses its wings to fan and cool its eggs, (3) a penguin’s wings are for swimming and diving, (4) chickens’ wings help them fly a little to get away from danger and (5) peacocks’ wings are also for getting away from danger.  Relevant information that demonstrates understanding of how the two texts are different from </a:t>
                      </a:r>
                      <a:r>
                        <a:rPr lang="en-US" sz="1100" b="1" i="1" u="sng" baseline="0" dirty="0" smtClean="0"/>
                        <a:t>What Makes a Bird</a:t>
                      </a:r>
                      <a:r>
                        <a:rPr lang="en-US" sz="1100" b="1" i="1" u="none" baseline="0" dirty="0" smtClean="0"/>
                        <a:t> </a:t>
                      </a:r>
                      <a:r>
                        <a:rPr lang="en-US" sz="1100" baseline="0" dirty="0" smtClean="0"/>
                        <a:t>could include: (1) what all birds do have (i.e., backbone, beaks, feathers, wings, two legs), (2) what all birds do (i.e., lay eggs, talk to each other and navigate well), (3) specific facts about each of these areas (many and varied).</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n-US" sz="1000" i="1" dirty="0" smtClean="0"/>
                        <a:t>Student presents sufficient</a:t>
                      </a:r>
                      <a:r>
                        <a:rPr lang="en-US" sz="1000" i="1" baseline="0" dirty="0" smtClean="0"/>
                        <a:t> relevant information from both texts to demonstrate an understanding of how each of the texts are different and the same (not all details need or should be included as they are lengthy)</a:t>
                      </a:r>
                      <a:endParaRPr lang="en-US" sz="1100" i="0" baseline="0" dirty="0" smtClean="0">
                        <a:solidFill>
                          <a:schemeClr val="tx1"/>
                        </a:solidFill>
                      </a:endParaRPr>
                    </a:p>
                    <a:p>
                      <a:r>
                        <a:rPr lang="en-US" sz="1100" i="0" baseline="0" dirty="0" smtClean="0">
                          <a:solidFill>
                            <a:schemeClr val="tx1"/>
                          </a:solidFill>
                        </a:rPr>
                        <a:t>One of the stories is all about what all birds have like a backbone, a beak and feathers.  They have other things too.  All birds lay eggs and can talk to each other.  The other story said some birds can’t fly or just a little bit.  Some birds have wings for other things like swimming and not flying.  That is how the two stories are different.  But both stories are the same too because they are both about birds!</a:t>
                      </a:r>
                      <a:endParaRPr lang="en-US" sz="1000" i="1" baseline="0" dirty="0" smtClean="0"/>
                    </a:p>
                  </a:txBody>
                  <a:tcPr marL="97536" marR="97536" marT="50292" marB="50292"/>
                </a:tc>
              </a:tr>
              <a:tr h="553913">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presents partial  relevant information from both texts to demonstrate an understanding of how each of the texts are different and the same.</a:t>
                      </a:r>
                    </a:p>
                    <a:p>
                      <a:pPr marL="0" marR="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read two stories and they were both about birds and showed pictures of birds.  The stories are not the same because one has pictures of what birds do like lay eggs and one doesn’t.</a:t>
                      </a:r>
                    </a:p>
                  </a:txBody>
                  <a:tcPr marL="97536" marR="97536" marT="50292" marB="50292"/>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i="1" dirty="0" smtClean="0"/>
                        <a:t>Student</a:t>
                      </a:r>
                      <a:r>
                        <a:rPr lang="en-US" sz="1000" i="1" baseline="0" dirty="0" smtClean="0"/>
                        <a:t> presents no evidence to distinguish relevant from irrelevant information about the prompt.</a:t>
                      </a:r>
                    </a:p>
                    <a:p>
                      <a:r>
                        <a:rPr lang="en-US" sz="1100" i="0" baseline="0" dirty="0" smtClean="0"/>
                        <a:t>Birds can fly and are very pretty.  I like birds.  Do you?  My favorite is a red bird.</a:t>
                      </a:r>
                    </a:p>
                  </a:txBody>
                  <a:tcPr marL="97536" marR="97536" marT="50292" marB="50292"/>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9810509"/>
              </p:ext>
            </p:extLst>
          </p:nvPr>
        </p:nvGraphicFramePr>
        <p:xfrm>
          <a:off x="4648202" y="7848600"/>
          <a:ext cx="2285998" cy="536448"/>
        </p:xfrm>
        <a:graphic>
          <a:graphicData uri="http://schemas.openxmlformats.org/drawingml/2006/table">
            <a:tbl>
              <a:tblPr>
                <a:tableStyleId>{616DA210-FB5B-4158-B5E0-FEB733F419BA}</a:tableStyleId>
              </a:tblPr>
              <a:tblGrid>
                <a:gridCol w="2285998"/>
              </a:tblGrid>
              <a:tr h="140208">
                <a:tc>
                  <a:txBody>
                    <a:bodyPr/>
                    <a:lstStyle/>
                    <a:p>
                      <a:pPr marL="0" marR="0" algn="ctr">
                        <a:lnSpc>
                          <a:spcPct val="115000"/>
                        </a:lnSpc>
                        <a:spcBef>
                          <a:spcPts val="0"/>
                        </a:spcBef>
                        <a:spcAft>
                          <a:spcPts val="0"/>
                        </a:spcAft>
                      </a:pPr>
                      <a:r>
                        <a:rPr lang="en-US" sz="800" dirty="0" smtClean="0"/>
                        <a:t> Toward RI.1.9              DOK-3 </a:t>
                      </a:r>
                      <a:r>
                        <a:rPr lang="en-US" sz="800" dirty="0" err="1" smtClean="0"/>
                        <a:t>ANy</a:t>
                      </a:r>
                      <a:endParaRPr lang="en-US" sz="1200" i="0" dirty="0">
                        <a:latin typeface="Calibri"/>
                        <a:ea typeface="Calibri"/>
                        <a:cs typeface="Times New Roman"/>
                      </a:endParaRPr>
                    </a:p>
                  </a:txBody>
                  <a:tcPr marL="31850" marR="31850" marT="0" marB="0" anchor="ctr">
                    <a:solidFill>
                      <a:schemeClr val="accent6">
                        <a:lumMod val="40000"/>
                        <a:lumOff val="60000"/>
                      </a:schemeClr>
                    </a:solidFill>
                  </a:tcPr>
                </a:tc>
              </a:tr>
              <a:tr h="393192">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000" dirty="0" smtClean="0"/>
                        <a:t> </a:t>
                      </a:r>
                      <a:r>
                        <a:rPr lang="en-US" sz="800" dirty="0" smtClean="0"/>
                        <a:t>Identify basic similarities in and differences between two texts on the same topic (e.g., in illustrations, descriptions, or procedures</a:t>
                      </a:r>
                      <a:endParaRPr lang="en-US" sz="800" b="1" baseline="0" dirty="0" smtClean="0"/>
                    </a:p>
                  </a:txBody>
                  <a:tcPr marL="31850" marR="3185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1488116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0976994"/>
              </p:ext>
            </p:extLst>
          </p:nvPr>
        </p:nvGraphicFramePr>
        <p:xfrm>
          <a:off x="304800" y="366455"/>
          <a:ext cx="6629400" cy="7172911"/>
        </p:xfrm>
        <a:graphic>
          <a:graphicData uri="http://schemas.openxmlformats.org/drawingml/2006/table">
            <a:tbl>
              <a:tblPr firstRow="1" bandRow="1">
                <a:tableStyleId>{5940675A-B579-460E-94D1-54222C63F5DA}</a:tableStyleId>
              </a:tblPr>
              <a:tblGrid>
                <a:gridCol w="533400"/>
                <a:gridCol w="609600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1422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4 Pre-Assessment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 </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W.1.1c  Target::</a:t>
                      </a:r>
                      <a:r>
                        <a:rPr lang="en-US" sz="1100" baseline="0" dirty="0" smtClean="0">
                          <a:solidFill>
                            <a:schemeClr val="tx1"/>
                          </a:solidFill>
                        </a:rPr>
                        <a:t>  6</a:t>
                      </a:r>
                      <a:r>
                        <a:rPr lang="en-US" sz="1100" dirty="0" smtClean="0">
                          <a:solidFill>
                            <a:schemeClr val="tx1"/>
                          </a:solidFill>
                        </a:rPr>
                        <a:t>a</a:t>
                      </a:r>
                      <a:br>
                        <a:rPr lang="en-US" sz="1100" dirty="0" smtClean="0">
                          <a:solidFill>
                            <a:schemeClr val="tx1"/>
                          </a:solidFill>
                        </a:rPr>
                      </a:br>
                      <a:r>
                        <a:rPr lang="en-US" sz="1100" dirty="0" smtClean="0">
                          <a:solidFill>
                            <a:schemeClr val="tx1"/>
                          </a:solidFill>
                        </a:rPr>
                        <a:t>….connect opinion and reasons</a:t>
                      </a:r>
                      <a:endParaRPr lang="en-US" sz="1100" b="1" dirty="0" smtClean="0">
                        <a:solidFill>
                          <a:schemeClr val="tx1"/>
                        </a:solidFill>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58479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kern="1200" dirty="0" smtClean="0">
                          <a:solidFill>
                            <a:schemeClr val="tx1"/>
                          </a:solidFill>
                          <a:effectLst/>
                          <a:latin typeface="+mn-lt"/>
                          <a:ea typeface="+mn-ea"/>
                          <a:cs typeface="+mn-cs"/>
                        </a:rPr>
                        <a:t>CCSS.ELA-LITERACY.W.1.1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kern="1200" dirty="0" smtClean="0">
                          <a:solidFill>
                            <a:schemeClr val="tx1"/>
                          </a:solidFill>
                          <a:effectLst/>
                          <a:latin typeface="+mn-lt"/>
                          <a:ea typeface="+mn-ea"/>
                          <a:cs typeface="+mn-cs"/>
                        </a:rPr>
                        <a:t>Write opinion pieces in which they introduce the topic or name the book they are writing about, state an opinion, supply a reason for the opinion, and provide some sense of closure.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86066">
                <a:tc gridSpan="2">
                  <a:txBody>
                    <a:bodyPr/>
                    <a:lstStyle/>
                    <a:p>
                      <a:pPr marL="401638" marR="0" lvl="0" indent="-346075" algn="l" defTabSz="1018809"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17.  Read the end of the story Hungry Baby Robin.  The first part of the story is missing.  Write the first part of the story.</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1600" b="1" i="1" u="sng" strike="noStrike" kern="1200" cap="none" spc="0" normalizeH="0" baseline="0" noProof="0" dirty="0" smtClean="0">
                          <a:ln>
                            <a:noFill/>
                          </a:ln>
                          <a:solidFill>
                            <a:prstClr val="black"/>
                          </a:solidFill>
                          <a:effectLst/>
                          <a:uLnTx/>
                          <a:uFillTx/>
                          <a:latin typeface="+mn-lt"/>
                          <a:ea typeface="Times New Roman"/>
                          <a:cs typeface="Times New Roman"/>
                        </a:rPr>
                        <a:t>Hungry Baby Robin</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800" b="1" i="0" u="none" strike="noStrike" kern="1200" cap="none" spc="0" normalizeH="0" baseline="0" noProof="0" dirty="0" smtClean="0">
                          <a:ln>
                            <a:noFill/>
                          </a:ln>
                          <a:solidFill>
                            <a:prstClr val="black"/>
                          </a:solidFill>
                          <a:effectLst/>
                          <a:uLnTx/>
                          <a:uFillTx/>
                          <a:latin typeface="+mn-lt"/>
                          <a:ea typeface="Times New Roman"/>
                          <a:cs typeface="Times New Roman"/>
                        </a:rPr>
                        <a:t>       </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a:t>
                      </a:r>
                      <a:r>
                        <a:rPr kumimoji="0" lang="en-US" sz="1600" b="1" i="0" u="none" strike="noStrike" kern="1200" cap="none" spc="0" normalizeH="0" baseline="0" noProof="0" dirty="0" smtClean="0">
                          <a:ln>
                            <a:noFill/>
                          </a:ln>
                          <a:solidFill>
                            <a:prstClr val="black"/>
                          </a:solidFill>
                          <a:effectLst/>
                          <a:uLnTx/>
                          <a:uFillTx/>
                          <a:latin typeface="+mn-lt"/>
                          <a:ea typeface="Times New Roman"/>
                          <a:cs typeface="Times New Roman"/>
                        </a:rPr>
                        <a:t>Finally, </a:t>
                      </a: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the mother robin finds a worm. </a:t>
                      </a:r>
                      <a:r>
                        <a:rPr kumimoji="0" lang="en-US" sz="1600" b="1" i="0" u="none" strike="noStrike" kern="1200" cap="none" spc="0" normalizeH="0" baseline="0" noProof="0" dirty="0" smtClean="0">
                          <a:ln>
                            <a:noFill/>
                          </a:ln>
                          <a:solidFill>
                            <a:prstClr val="black"/>
                          </a:solidFill>
                          <a:effectLst/>
                          <a:uLnTx/>
                          <a:uFillTx/>
                          <a:latin typeface="+mn-lt"/>
                          <a:ea typeface="Times New Roman"/>
                          <a:cs typeface="Times New Roman"/>
                        </a:rPr>
                        <a:t>Now</a:t>
                      </a: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the mother robin is happy.  She takes the worm to her baby robin in the nest. The baby robin eats the worm and falls asleep.</a:t>
                      </a:r>
                    </a:p>
                    <a:p>
                      <a:pPr marL="288925" marR="0" lvl="0" indent="-288925" algn="r" defTabSz="1018809" rtl="0" eaLnBrk="1" fontAlgn="auto" latinLnBrk="0" hangingPunct="1">
                        <a:lnSpc>
                          <a:spcPct val="100000"/>
                        </a:lnSpc>
                        <a:spcBef>
                          <a:spcPts val="0"/>
                        </a:spcBef>
                        <a:spcAft>
                          <a:spcPts val="0"/>
                        </a:spcAft>
                        <a:buClrTx/>
                        <a:buSzTx/>
                        <a:buFont typeface="+mj-lt"/>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Helvetica" pitchFamily="34" charset="0"/>
                        </a:rPr>
                        <a:t>Write a Brief Text, W.1c  </a:t>
                      </a:r>
                      <a:r>
                        <a:rPr kumimoji="0" lang="en-US" sz="1000" b="1" i="1" u="sng" strike="noStrike" kern="1200" cap="none" spc="0" normalizeH="0" baseline="0" noProof="0" dirty="0" smtClean="0">
                          <a:ln>
                            <a:noFill/>
                          </a:ln>
                          <a:solidFill>
                            <a:prstClr val="black"/>
                          </a:solidFill>
                          <a:effectLst/>
                          <a:uLnTx/>
                          <a:uFillTx/>
                          <a:latin typeface="+mn-lt"/>
                          <a:ea typeface="+mn-ea"/>
                          <a:cs typeface="Helvetica" pitchFamily="34" charset="0"/>
                        </a:rPr>
                        <a:t>Reason for Opinion</a:t>
                      </a:r>
                      <a:r>
                        <a:rPr kumimoji="0" lang="en-US" sz="1000" b="1" i="1" u="none" strike="noStrike" kern="1200" cap="none" spc="0" normalizeH="0" baseline="0" noProof="0" dirty="0" smtClean="0">
                          <a:ln>
                            <a:noFill/>
                          </a:ln>
                          <a:solidFill>
                            <a:prstClr val="black"/>
                          </a:solidFill>
                          <a:effectLst/>
                          <a:uLnTx/>
                          <a:uFillTx/>
                          <a:latin typeface="+mn-lt"/>
                          <a:ea typeface="+mn-ea"/>
                          <a:cs typeface="Helvetica" pitchFamily="34" charset="0"/>
                        </a:rPr>
                        <a:t>, Target 6a</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285127">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Teacher</a:t>
                      </a:r>
                      <a:r>
                        <a:rPr lang="en-US" sz="1200" b="1" baseline="0" dirty="0" smtClean="0">
                          <a:solidFill>
                            <a:schemeClr val="tx1"/>
                          </a:solidFill>
                        </a:rPr>
                        <a:t> /Rubric Language Response</a:t>
                      </a:r>
                      <a:endParaRPr lang="en-US" sz="1200" b="1" dirty="0" smtClean="0">
                        <a:solidFill>
                          <a:schemeClr val="tx1"/>
                        </a:solidFill>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279603">
                <a:tc gridSpan="2">
                  <a:txBody>
                    <a:bodyPr/>
                    <a:lstStyle/>
                    <a:p>
                      <a:pPr lvl="0" algn="l">
                        <a:defRPr sz="1800" b="0" i="0"/>
                      </a:pPr>
                      <a:r>
                        <a:rPr lang="en-US" sz="1100" b="1" u="sng" kern="1200" dirty="0" smtClean="0">
                          <a:solidFill>
                            <a:schemeClr val="tx1"/>
                          </a:solidFill>
                          <a:effectLst/>
                          <a:latin typeface="+mn-lt"/>
                          <a:ea typeface="+mn-ea"/>
                          <a:cs typeface="+mn-cs"/>
                        </a:rPr>
                        <a:t>Directions</a:t>
                      </a:r>
                      <a:r>
                        <a:rPr lang="en-US" sz="1100" b="1"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solidFill>
                            <a:schemeClr val="tx1"/>
                          </a:solidFill>
                        </a:rPr>
                        <a:t> </a:t>
                      </a:r>
                    </a:p>
                    <a:p>
                      <a:pPr lvl="0" algn="l">
                        <a:defRPr sz="1800" b="0" i="0"/>
                      </a:pP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defRPr sz="1800" b="0" i="0"/>
                      </a:pPr>
                      <a:r>
                        <a:rPr lang="en-US" sz="1100" b="1" dirty="0" smtClean="0">
                          <a:solidFill>
                            <a:schemeClr val="tx1"/>
                          </a:solidFill>
                          <a:latin typeface="+mn-lt"/>
                        </a:rPr>
                        <a:t>The student response </a:t>
                      </a:r>
                      <a:r>
                        <a:rPr lang="en-US" sz="1100" b="0" dirty="0" smtClean="0">
                          <a:solidFill>
                            <a:schemeClr val="tx1"/>
                          </a:solidFill>
                          <a:latin typeface="+mn-lt"/>
                        </a:rPr>
                        <a:t>should include an opening paragraph that states the opinion of the writer based on the reasons in</a:t>
                      </a:r>
                      <a:r>
                        <a:rPr lang="en-US" sz="1100" b="0" baseline="0" dirty="0" smtClean="0">
                          <a:solidFill>
                            <a:schemeClr val="tx1"/>
                          </a:solidFill>
                          <a:latin typeface="+mn-lt"/>
                        </a:rPr>
                        <a:t> the text. </a:t>
                      </a:r>
                      <a:r>
                        <a:rPr lang="en-US" sz="1100" b="0" dirty="0" smtClean="0">
                          <a:solidFill>
                            <a:schemeClr val="tx1"/>
                          </a:solidFill>
                          <a:latin typeface="+mn-lt"/>
                        </a:rPr>
                        <a:t>Some of the reasons the writer states are (1) </a:t>
                      </a:r>
                      <a:r>
                        <a:rPr lang="en-US" sz="1100" b="1" dirty="0" smtClean="0">
                          <a:solidFill>
                            <a:schemeClr val="tx1"/>
                          </a:solidFill>
                          <a:latin typeface="+mn-lt"/>
                        </a:rPr>
                        <a:t>NOW</a:t>
                      </a:r>
                      <a:r>
                        <a:rPr lang="en-US" sz="1100" b="0" dirty="0" smtClean="0">
                          <a:solidFill>
                            <a:schemeClr val="tx1"/>
                          </a:solidFill>
                          <a:latin typeface="+mn-lt"/>
                        </a:rPr>
                        <a:t> the robin was happy</a:t>
                      </a:r>
                      <a:r>
                        <a:rPr lang="en-US" sz="1100" b="0" baseline="0" dirty="0" smtClean="0">
                          <a:solidFill>
                            <a:schemeClr val="tx1"/>
                          </a:solidFill>
                          <a:latin typeface="+mn-lt"/>
                        </a:rPr>
                        <a:t> (inferring that she wasn’t before she found the worm, </a:t>
                      </a:r>
                      <a:r>
                        <a:rPr lang="en-US" sz="1100" b="0" dirty="0" smtClean="0">
                          <a:solidFill>
                            <a:schemeClr val="tx1"/>
                          </a:solidFill>
                          <a:latin typeface="+mn-lt"/>
                        </a:rPr>
                        <a:t> (2) the baby</a:t>
                      </a:r>
                      <a:r>
                        <a:rPr lang="en-US" sz="1100" b="0" baseline="0" dirty="0" smtClean="0">
                          <a:solidFill>
                            <a:schemeClr val="tx1"/>
                          </a:solidFill>
                          <a:latin typeface="+mn-lt"/>
                        </a:rPr>
                        <a:t> bird got the worm and </a:t>
                      </a:r>
                      <a:r>
                        <a:rPr lang="en-US" sz="1100" b="0" dirty="0" smtClean="0">
                          <a:solidFill>
                            <a:schemeClr val="tx1"/>
                          </a:solidFill>
                          <a:latin typeface="+mn-lt"/>
                        </a:rPr>
                        <a:t> (3) the baby fell asleep.</a:t>
                      </a:r>
                    </a:p>
                    <a:p>
                      <a:pPr lvl="0" algn="l">
                        <a:defRPr sz="1800" b="0" i="0"/>
                      </a:pPr>
                      <a:r>
                        <a:rPr lang="en-US" sz="1100" b="0" dirty="0" smtClean="0">
                          <a:solidFill>
                            <a:schemeClr val="tx1"/>
                          </a:solidFill>
                          <a:uFill>
                            <a:solidFill/>
                          </a:uFill>
                          <a:latin typeface="+mn-lt"/>
                        </a:rPr>
                        <a:t>The student response should connect these reasons in an opening paragraph.</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65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Student Language Response Examples for a Brief</a:t>
                      </a:r>
                      <a:r>
                        <a:rPr lang="en-US" sz="1200" b="1" baseline="0" dirty="0" smtClean="0">
                          <a:solidFill>
                            <a:schemeClr val="tx1"/>
                          </a:solidFill>
                        </a:rPr>
                        <a:t> Write</a:t>
                      </a:r>
                      <a:endParaRPr lang="en-US" sz="1200" b="1" dirty="0" smtClean="0">
                        <a:solidFill>
                          <a:schemeClr val="tx1"/>
                        </a:solidFill>
                      </a:endParaRP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16052">
                <a:tc>
                  <a:txBody>
                    <a:bodyPr/>
                    <a:lstStyle/>
                    <a:p>
                      <a:pPr algn="ctr"/>
                      <a:r>
                        <a:rPr lang="en-US" sz="1400" b="1" i="0" baseline="0" dirty="0" smtClean="0">
                          <a:solidFill>
                            <a:schemeClr val="tx1"/>
                          </a:solidFill>
                        </a:rPr>
                        <a:t>2</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 provides an opening paragraph with an opinion statement(s) which</a:t>
                      </a:r>
                      <a:r>
                        <a:rPr lang="en-US" sz="1000" b="0" i="1" baseline="0" dirty="0" smtClean="0">
                          <a:solidFill>
                            <a:schemeClr val="tx1"/>
                          </a:solidFill>
                        </a:rPr>
                        <a:t> sufficiently support the reasons given.</a:t>
                      </a:r>
                      <a:endParaRPr lang="en-US" sz="1000" b="0" i="1"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rPr>
                        <a:t>The mother robin was sad.  Her baby was hungry.  She looked and looked for a worm.</a:t>
                      </a: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rPr>
                        <a:t>1</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 provides an opening paragraph with a</a:t>
                      </a:r>
                      <a:r>
                        <a:rPr lang="en-US" sz="1000" b="0" i="1" baseline="0" dirty="0" smtClean="0">
                          <a:solidFill>
                            <a:schemeClr val="tx1"/>
                          </a:solidFill>
                        </a:rPr>
                        <a:t> minimal opinion statement partially supporting the reasons given.</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solidFill>
                            <a:schemeClr val="tx1"/>
                          </a:solidFill>
                        </a:rPr>
                        <a:t>Mother robin wanted to find a worm.</a:t>
                      </a:r>
                      <a:endParaRPr lang="en-US" sz="1100" b="0" i="0" dirty="0" smtClean="0">
                        <a:solidFill>
                          <a:schemeClr val="tx1"/>
                        </a:solidFill>
                      </a:endParaRP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algn="ctr"/>
                      <a:r>
                        <a:rPr lang="en-US" sz="1400" b="1" i="0" dirty="0" smtClean="0">
                          <a:solidFill>
                            <a:schemeClr val="tx1"/>
                          </a:solidFill>
                        </a:rPr>
                        <a:t>0</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n-US" sz="1000" b="0" i="1" u="none" strike="noStrike" kern="1200" cap="none" spc="0" normalizeH="0" baseline="0" noProof="0" dirty="0" smtClean="0">
                          <a:ln>
                            <a:noFill/>
                          </a:ln>
                          <a:solidFill>
                            <a:schemeClr val="tx1"/>
                          </a:solidFill>
                          <a:effectLst/>
                          <a:uLnTx/>
                          <a:uFillTx/>
                          <a:latin typeface="+mn-lt"/>
                          <a:ea typeface="+mn-ea"/>
                          <a:cs typeface="+mn-cs"/>
                        </a:rPr>
                        <a:t>Student does not provide an opening paragraph stating an opinion supporting the reasons given.</a:t>
                      </a:r>
                    </a:p>
                    <a:p>
                      <a:r>
                        <a:rPr kumimoji="0" lang="en-US" sz="1100" b="0" i="0" u="none" strike="noStrike" kern="1200" cap="none" spc="0" normalizeH="0" baseline="0" noProof="0" dirty="0" smtClean="0">
                          <a:ln>
                            <a:noFill/>
                          </a:ln>
                          <a:solidFill>
                            <a:schemeClr val="tx1"/>
                          </a:solidFill>
                          <a:effectLst/>
                          <a:uLnTx/>
                          <a:uFillTx/>
                          <a:latin typeface="+mn-lt"/>
                          <a:ea typeface="+mn-ea"/>
                          <a:cs typeface="+mn-cs"/>
                        </a:rPr>
                        <a:t>Robins are red.  I like to see robins in my yard at my house.  </a:t>
                      </a:r>
                    </a:p>
                  </a:txBody>
                  <a:tcPr marL="97536" marR="97536" marT="48006" marB="48006">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919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4007327"/>
              </p:ext>
            </p:extLst>
          </p:nvPr>
        </p:nvGraphicFramePr>
        <p:xfrm>
          <a:off x="173884" y="396100"/>
          <a:ext cx="6967435" cy="5550815"/>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GillSansMT"/>
                        </a:rPr>
                        <a:t>3</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1723654"/>
              </p:ext>
            </p:extLst>
          </p:nvPr>
        </p:nvGraphicFramePr>
        <p:xfrm>
          <a:off x="173883" y="5922271"/>
          <a:ext cx="6967433" cy="2402356"/>
        </p:xfrm>
        <a:graphic>
          <a:graphicData uri="http://schemas.openxmlformats.org/drawingml/2006/table">
            <a:tbl>
              <a:tblPr firstRow="1" firstCol="1" bandRow="1"/>
              <a:tblGrid>
                <a:gridCol w="791855"/>
                <a:gridCol w="877427"/>
                <a:gridCol w="870930"/>
                <a:gridCol w="798352"/>
                <a:gridCol w="1016084"/>
                <a:gridCol w="1088661"/>
                <a:gridCol w="1524124"/>
              </a:tblGrid>
              <a:tr h="584765">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1</a:t>
                      </a:r>
                      <a:r>
                        <a:rPr lang="en-US" sz="1700" b="1" baseline="30000" dirty="0" smtClean="0">
                          <a:solidFill>
                            <a:srgbClr val="000000"/>
                          </a:solidFill>
                          <a:effectLst/>
                          <a:latin typeface="Calibri"/>
                          <a:ea typeface="Times New Roman"/>
                          <a:cs typeface="Times New Roman"/>
                        </a:rPr>
                        <a:t>st</a:t>
                      </a:r>
                      <a:r>
                        <a:rPr lang="en-US" sz="1700" b="1" dirty="0" smtClean="0">
                          <a:solidFill>
                            <a:srgbClr val="000000"/>
                          </a:solidFill>
                          <a:effectLst/>
                          <a:latin typeface="Calibri"/>
                          <a:ea typeface="Times New Roman"/>
                          <a:cs typeface="Times New Roman"/>
                        </a:rPr>
                        <a:t> Grade </a:t>
                      </a:r>
                      <a:r>
                        <a:rPr lang="en-US" sz="1700" b="1" dirty="0">
                          <a:solidFill>
                            <a:srgbClr val="000000"/>
                          </a:solidFill>
                          <a:effectLst/>
                          <a:latin typeface="Calibri"/>
                          <a:ea typeface="Times New Roman"/>
                          <a:cs typeface="Times New Roman"/>
                        </a:rPr>
                        <a:t>can . . . </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en-US" sz="30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3513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t>
                      </a:r>
                      <a:r>
                        <a:rPr lang="en-US" sz="900" dirty="0" smtClean="0">
                          <a:solidFill>
                            <a:srgbClr val="000000"/>
                          </a:solidFill>
                          <a:effectLst/>
                          <a:latin typeface="Calibri"/>
                          <a:ea typeface="Times New Roman"/>
                          <a:cs typeface="Times New Roman"/>
                        </a:rPr>
                        <a:t>a preference or opinion about </a:t>
                      </a:r>
                      <a:r>
                        <a:rPr lang="en-US" sz="900" dirty="0">
                          <a:solidFill>
                            <a:srgbClr val="000000"/>
                          </a:solidFill>
                          <a:effectLst/>
                          <a:latin typeface="Calibri"/>
                          <a:ea typeface="Times New Roman"/>
                          <a:cs typeface="Times New Roman"/>
                        </a:rPr>
                        <a:t>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an opinion about a familiar topic or story, &amp; give a reason for the opinion.</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&amp; give a reason for the opinion. </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introducing the topic &amp; giving a reason for the opinion, &amp; providing a sense of closure.</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68241" y="8153400"/>
            <a:ext cx="7141316" cy="1011359"/>
          </a:xfrm>
          <a:prstGeom prst="rect">
            <a:avLst/>
          </a:prstGeom>
          <a:solidFill>
            <a:schemeClr val="bg1"/>
          </a:solidFill>
        </p:spPr>
        <p:txBody>
          <a:bodyPr wrap="square" lIns="87179" tIns="43589" rIns="87179" bIns="43589">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n-US" b="1" i="1" dirty="0"/>
              <a:t>ELP </a:t>
            </a:r>
            <a:r>
              <a:rPr lang="en-US" b="1" i="1" dirty="0" smtClean="0"/>
              <a:t>1</a:t>
            </a:r>
            <a:r>
              <a:rPr lang="en-US" b="1" i="1" baseline="30000" dirty="0" smtClean="0"/>
              <a:t>st</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136296" y="9144000"/>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271244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Shape 108"/>
          <p:cNvGraphicFramePr/>
          <p:nvPr/>
        </p:nvGraphicFramePr>
        <p:xfrm>
          <a:off x="116535" y="983365"/>
          <a:ext cx="7071342" cy="7239769"/>
        </p:xfrm>
        <a:graphic>
          <a:graphicData uri="http://schemas.openxmlformats.org/drawingml/2006/table">
            <a:tbl>
              <a:tblPr>
                <a:noFill/>
              </a:tblPr>
              <a:tblGrid>
                <a:gridCol w="757129"/>
                <a:gridCol w="1233812"/>
                <a:gridCol w="1233812"/>
                <a:gridCol w="1326918"/>
                <a:gridCol w="1219200"/>
                <a:gridCol w="1300471"/>
              </a:tblGrid>
              <a:tr h="371438">
                <a:tc row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Score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Organization</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-L.K.1a, L.K.2a, &amp; L.K.2d </a:t>
                      </a:r>
                      <a:r>
                        <a:rPr lang="en-US" sz="600" b="1" u="sng">
                          <a:latin typeface="Calibri"/>
                          <a:ea typeface="Calibri"/>
                          <a:cs typeface="Calibri"/>
                          <a:sym typeface="Calibri"/>
                        </a:rPr>
                        <a:t>1st</a:t>
                      </a:r>
                      <a:r>
                        <a:rPr lang="en-US" sz="600" b="1">
                          <a:latin typeface="Calibri"/>
                          <a:ea typeface="Calibri"/>
                          <a:cs typeface="Calibri"/>
                          <a:sym typeface="Calibri"/>
                        </a:rPr>
                        <a:t>-L.1.1a, L.1.2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-L.2.2</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03762">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t>
                      </a:r>
                    </a:p>
                    <a:p>
                      <a:pPr marL="0" marR="0" lvl="0" indent="0" algn="ctr" rtl="0">
                        <a:lnSpc>
                          <a:spcPct val="115000"/>
                        </a:lnSpc>
                        <a:spcBef>
                          <a:spcPts val="0"/>
                        </a:spcBef>
                        <a:spcAft>
                          <a:spcPts val="0"/>
                        </a:spcAft>
                        <a:buSzPct val="25000"/>
                        <a:buNone/>
                      </a:pPr>
                      <a:r>
                        <a:rPr lang="en-US" sz="600" b="1" i="1" u="sng">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-W.1.1.1-4</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-W.2.1.1-4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EFEFEF"/>
                    </a:solidFill>
                  </a:tcPr>
                </a:tc>
                <a:tc>
                  <a:txBody>
                    <a:bodyPr/>
                    <a:lstStyle/>
                    <a:p>
                      <a:pPr marL="0" marR="0" lvl="0" indent="0" algn="ctr" rtl="0">
                        <a:spcBef>
                          <a:spcPts val="0"/>
                        </a:spcBef>
                        <a:buSzPct val="25000"/>
                        <a:buNone/>
                      </a:pPr>
                      <a:r>
                        <a:rPr lang="en-US" sz="1100" b="1" u="none" strike="noStrike" cap="none" baseline="0">
                          <a:latin typeface="Calibri"/>
                          <a:ea typeface="Calibri"/>
                          <a:cs typeface="Calibri"/>
                          <a:sym typeface="Calibri"/>
                        </a:rPr>
                        <a:t>Organization</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spcBef>
                          <a:spcPts val="0"/>
                        </a:spcBef>
                        <a:buSzPct val="25000"/>
                        <a:buNone/>
                      </a:pPr>
                      <a:r>
                        <a:rPr lang="en-US" sz="600" b="1">
                          <a:latin typeface="Calibri"/>
                          <a:ea typeface="Calibri"/>
                          <a:cs typeface="Calibri"/>
                          <a:sym typeface="Calibri"/>
                        </a:rPr>
                        <a:t>Text Types &amp; Purposes:</a:t>
                      </a:r>
                    </a:p>
                    <a:p>
                      <a:pPr marL="0" marR="0" lvl="0" indent="0" algn="ctr" rtl="0">
                        <a:spcBef>
                          <a:spcPts val="0"/>
                        </a:spcBef>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-none</a:t>
                      </a:r>
                    </a:p>
                    <a:p>
                      <a:pPr marL="0" marR="0" lvl="0" indent="0" algn="ctr" rtl="0">
                        <a:spcBef>
                          <a:spcPts val="0"/>
                        </a:spcBef>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-W.1.1.5</a:t>
                      </a:r>
                    </a:p>
                    <a:p>
                      <a:pPr marL="0" marR="0" lvl="0" indent="0" algn="ctr" rtl="0">
                        <a:spcBef>
                          <a:spcPts val="0"/>
                        </a:spcBef>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-W.2.1.4-5</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Purposes/Production and Distribution of Writing:</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-W.K.1.3</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-W.1.1.4 &amp; W.1.5.2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Language and Vocabulary</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 &amp; Vocab.  Acquisition: </a:t>
                      </a:r>
                      <a:r>
                        <a:rPr lang="en-US" sz="600" b="1" u="sng">
                          <a:latin typeface="Calibri"/>
                          <a:ea typeface="Calibri"/>
                          <a:cs typeface="Calibri"/>
                          <a:sym typeface="Calibri"/>
                        </a:rPr>
                        <a:t>Kinder</a:t>
                      </a:r>
                      <a:r>
                        <a:rPr lang="en-US" sz="600" b="1">
                          <a:latin typeface="Calibri"/>
                          <a:ea typeface="Calibri"/>
                          <a:cs typeface="Calibri"/>
                          <a:sym typeface="Calibri"/>
                        </a:rPr>
                        <a:t>-L.K.1b-f &amp; L.K.6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-L.1.1b-j &amp; L.1.6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-L.2.1 &amp; L.2.6</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25322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53975" marR="0" lvl="0" indent="-3175" algn="l" rtl="0">
                        <a:spcBef>
                          <a:spcPts val="0"/>
                        </a:spcBef>
                        <a:buSzPct val="25000"/>
                        <a:buNone/>
                      </a:pPr>
                      <a:r>
                        <a:rPr lang="en-US" sz="900" u="none" strike="noStrike" cap="none" baseline="0">
                          <a:latin typeface="Calibri"/>
                          <a:ea typeface="Calibri"/>
                          <a:cs typeface="Calibri"/>
                          <a:sym typeface="Calibri"/>
                        </a:rPr>
                        <a:t>Uses a combination of</a:t>
                      </a:r>
                    </a:p>
                    <a:p>
                      <a:pPr marL="53975" marR="0" lvl="0" indent="-3175" algn="l" rtl="0">
                        <a:spcBef>
                          <a:spcPts val="0"/>
                        </a:spcBef>
                        <a:buSzPct val="25000"/>
                        <a:buNone/>
                      </a:pPr>
                      <a:r>
                        <a:rPr lang="en-US" sz="900" u="none" strike="noStrike" cap="none" baseline="0">
                          <a:latin typeface="Calibri"/>
                          <a:ea typeface="Calibri"/>
                          <a:cs typeface="Calibri"/>
                          <a:sym typeface="Calibri"/>
                        </a:rPr>
                        <a:t>drawing, dictation, &amp;</a:t>
                      </a:r>
                    </a:p>
                    <a:p>
                      <a:pPr marL="53975" marR="0" lvl="0" indent="-3175" algn="l" rtl="0">
                        <a:spcBef>
                          <a:spcPts val="0"/>
                        </a:spcBef>
                        <a:buSzPct val="25000"/>
                        <a:buNone/>
                      </a:pPr>
                      <a:r>
                        <a:rPr lang="en-US" sz="900" u="none" strike="noStrike" cap="none" baseline="0">
                          <a:latin typeface="Calibri"/>
                          <a:ea typeface="Calibri"/>
                          <a:cs typeface="Calibri"/>
                          <a:sym typeface="Calibri"/>
                        </a:rPr>
                        <a:t>writing (K) to compose</a:t>
                      </a:r>
                    </a:p>
                    <a:p>
                      <a:pPr marL="53975" marR="0" lvl="0" indent="-3175" algn="l" rtl="0">
                        <a:spcBef>
                          <a:spcPts val="0"/>
                        </a:spcBef>
                        <a:buSzPct val="25000"/>
                        <a:buNone/>
                      </a:pPr>
                      <a:r>
                        <a:rPr lang="en-US" sz="900" u="none" strike="noStrike" cap="none" baseline="0">
                          <a:latin typeface="Calibri"/>
                          <a:ea typeface="Calibri"/>
                          <a:cs typeface="Calibri"/>
                          <a:sym typeface="Calibri"/>
                        </a:rPr>
                        <a:t>Explains something</a:t>
                      </a:r>
                    </a:p>
                    <a:p>
                      <a:pPr marL="53975" marR="0" lvl="0" indent="-3175" algn="l" rtl="0">
                        <a:spcBef>
                          <a:spcPts val="0"/>
                        </a:spcBef>
                        <a:buSzPct val="25000"/>
                        <a:buNone/>
                      </a:pPr>
                      <a:r>
                        <a:rPr lang="en-US" sz="900" u="none" strike="noStrike" cap="none" baseline="0">
                          <a:latin typeface="Calibri"/>
                          <a:ea typeface="Calibri"/>
                          <a:cs typeface="Calibri"/>
                          <a:sym typeface="Calibri"/>
                        </a:rPr>
                        <a:t>more about the topic</a:t>
                      </a:r>
                    </a:p>
                    <a:p>
                      <a:pPr marL="53975" marR="0" lvl="0" indent="-3175" algn="l" rtl="0">
                        <a:spcBef>
                          <a:spcPts val="0"/>
                        </a:spcBef>
                        <a:buSzPct val="25000"/>
                        <a:buNone/>
                      </a:pPr>
                      <a:r>
                        <a:rPr lang="en-US" sz="900" u="none" strike="noStrike" cap="none" baseline="0">
                          <a:latin typeface="Calibri"/>
                          <a:ea typeface="Calibri"/>
                          <a:cs typeface="Calibri"/>
                          <a:sym typeface="Calibri"/>
                        </a:rPr>
                        <a:t>OR</a:t>
                      </a:r>
                    </a:p>
                    <a:p>
                      <a:pPr marL="53975" marR="0" lvl="0" indent="-3175" algn="l" rtl="0">
                        <a:spcBef>
                          <a:spcPts val="0"/>
                        </a:spcBef>
                        <a:buSzPct val="25000"/>
                        <a:buNone/>
                      </a:pPr>
                      <a:r>
                        <a:rPr lang="en-US" sz="900" u="none" strike="noStrike" cap="none" baseline="0">
                          <a:latin typeface="Calibri"/>
                          <a:ea typeface="Calibri"/>
                          <a:cs typeface="Calibri"/>
                          <a:sym typeface="Calibri"/>
                        </a:rPr>
                        <a:t>A connection is made</a:t>
                      </a:r>
                    </a:p>
                    <a:p>
                      <a:pPr marL="53975" marR="0" lvl="0" indent="-3175" algn="l" rtl="0">
                        <a:spcBef>
                          <a:spcPts val="0"/>
                        </a:spcBef>
                        <a:buSzPct val="25000"/>
                        <a:buNone/>
                      </a:pPr>
                      <a:r>
                        <a:rPr lang="en-US" sz="900" u="none" strike="noStrike" cap="none" baseline="0">
                          <a:latin typeface="Calibri"/>
                          <a:ea typeface="Calibri"/>
                          <a:cs typeface="Calibri"/>
                          <a:sym typeface="Calibri"/>
                        </a:rPr>
                        <a:t>between topic &amp;</a:t>
                      </a:r>
                    </a:p>
                    <a:p>
                      <a:pPr marL="53975" marR="0" lvl="0" indent="-3175" algn="l" rtl="0">
                        <a:spcBef>
                          <a:spcPts val="0"/>
                        </a:spcBef>
                        <a:buSzPct val="25000"/>
                        <a:buNone/>
                      </a:pPr>
                      <a:r>
                        <a:rPr lang="en-US" sz="900" u="none" strike="noStrike" cap="none" baseline="0">
                          <a:latin typeface="Calibri"/>
                          <a:ea typeface="Calibri"/>
                          <a:cs typeface="Calibri"/>
                          <a:sym typeface="Calibri"/>
                        </a:rPr>
                        <a:t>broader idea(s)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and reason(s)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a:t>
                      </a:r>
                    </a:p>
                    <a:p>
                      <a:pPr marL="0" marR="0" lvl="0" indent="0" algn="l" rtl="0">
                        <a:spcBef>
                          <a:spcPts val="0"/>
                        </a:spcBef>
                        <a:buSzPct val="25000"/>
                        <a:buNone/>
                      </a:pPr>
                      <a:r>
                        <a:rPr lang="en-US" sz="900" u="none" strike="noStrike" cap="none" baseline="0">
                          <a:latin typeface="Calibri"/>
                          <a:ea typeface="Calibri"/>
                          <a:cs typeface="Calibri"/>
                          <a:sym typeface="Calibri"/>
                        </a:rPr>
                        <a:t>because, since, and,</a:t>
                      </a:r>
                    </a:p>
                    <a:p>
                      <a:pPr marL="0" marR="0" lvl="0" indent="0" algn="l" rtl="0">
                        <a:spcBef>
                          <a:spcPts val="0"/>
                        </a:spcBef>
                        <a:buSzPct val="25000"/>
                        <a:buNone/>
                      </a:pPr>
                      <a:r>
                        <a:rPr lang="en-US" sz="900" u="none" strike="noStrike" cap="none" baseline="0">
                          <a:latin typeface="Calibri"/>
                          <a:ea typeface="Calibri"/>
                          <a:cs typeface="Calibri"/>
                          <a:sym typeface="Calibri"/>
                        </a:rPr>
                        <a:t>also, for example,</a:t>
                      </a:r>
                    </a:p>
                    <a:p>
                      <a:pPr marL="0" marR="0" lvl="0" indent="0" algn="l" rtl="0">
                        <a:spcBef>
                          <a:spcPts val="0"/>
                        </a:spcBef>
                        <a:buSzPct val="25000"/>
                        <a:buNone/>
                      </a:pPr>
                      <a:r>
                        <a:rPr lang="en-US" sz="900" u="none" strike="noStrike" cap="none" baseline="0">
                          <a:latin typeface="Calibri"/>
                          <a:ea typeface="Calibri"/>
                          <a:cs typeface="Calibri"/>
                          <a:sym typeface="Calibri"/>
                        </a:rPr>
                        <a:t>since) to connect ideas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Elaborates using a</a:t>
                      </a:r>
                    </a:p>
                    <a:p>
                      <a:pPr marL="0" marR="0" lvl="0" indent="0" algn="l" rtl="0">
                        <a:spcBef>
                          <a:spcPts val="0"/>
                        </a:spcBef>
                        <a:buSzPct val="25000"/>
                        <a:buNone/>
                      </a:pPr>
                      <a:r>
                        <a:rPr lang="en-US" sz="900" u="none" strike="noStrike" cap="none" baseline="0">
                          <a:latin typeface="Calibri"/>
                          <a:ea typeface="Calibri"/>
                          <a:cs typeface="Calibri"/>
                          <a:sym typeface="Calibri"/>
                        </a:rPr>
                        <a:t>variety of relevant</a:t>
                      </a:r>
                    </a:p>
                    <a:p>
                      <a:pPr marL="0" marR="0" lvl="0" indent="0" algn="l" rtl="0">
                        <a:spcBef>
                          <a:spcPts val="0"/>
                        </a:spcBef>
                        <a:buSzPct val="25000"/>
                        <a:buNone/>
                      </a:pPr>
                      <a:r>
                        <a:rPr lang="en-US" sz="900" u="none" strike="noStrike" cap="none" baseline="0">
                          <a:latin typeface="Calibri"/>
                          <a:ea typeface="Calibri"/>
                          <a:cs typeface="Calibri"/>
                          <a:sym typeface="Calibri"/>
                        </a:rPr>
                        <a:t>details,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etc. to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(opinion) or</a:t>
                      </a:r>
                    </a:p>
                    <a:p>
                      <a:pPr marL="0" marR="0" lvl="0" indent="0" algn="l" rtl="0">
                        <a:spcBef>
                          <a:spcPts val="0"/>
                        </a:spcBef>
                        <a:buSzPct val="25000"/>
                        <a:buNone/>
                      </a:pPr>
                      <a:r>
                        <a:rPr lang="en-US" sz="900" u="none" strike="noStrike" cap="none" baseline="0">
                          <a:latin typeface="Calibri"/>
                          <a:ea typeface="Calibri"/>
                          <a:cs typeface="Calibri"/>
                          <a:sym typeface="Calibri"/>
                        </a:rPr>
                        <a:t>explain reasons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p>
                      <a:pPr marL="0" marR="0" lvl="0" indent="0" algn="l" rtl="0">
                        <a:spcBef>
                          <a:spcPts val="0"/>
                        </a:spcBef>
                        <a:buSzPct val="25000"/>
                        <a:buNone/>
                      </a:pPr>
                      <a:r>
                        <a:rPr lang="en-US" sz="900" u="none" strike="noStrike" cap="none" baseline="0">
                          <a:latin typeface="Calibri"/>
                          <a:ea typeface="Calibri"/>
                          <a:cs typeface="Calibri"/>
                          <a:sym typeface="Calibri"/>
                        </a:rPr>
                        <a:t>simile, exaggeration)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Chooses words and</a:t>
                      </a:r>
                    </a:p>
                    <a:p>
                      <a:pPr marL="0" marR="0" lvl="0" indent="0" algn="l" rtl="0">
                        <a:spcBef>
                          <a:spcPts val="0"/>
                        </a:spcBef>
                        <a:buSzPct val="25000"/>
                        <a:buNone/>
                      </a:pPr>
                      <a:r>
                        <a:rPr lang="en-US" sz="900" u="none" strike="noStrike" cap="none" baseline="0">
                          <a:latin typeface="Calibri"/>
                          <a:ea typeface="Calibri"/>
                          <a:cs typeface="Calibri"/>
                          <a:sym typeface="Calibri"/>
                        </a:rPr>
                        <a:t>phrases for effect (e.g.,</a:t>
                      </a:r>
                    </a:p>
                    <a:p>
                      <a:pPr marL="0" marR="0" lvl="0" indent="0" algn="l" rtl="0">
                        <a:spcBef>
                          <a:spcPts val="0"/>
                        </a:spcBef>
                        <a:buSzPct val="25000"/>
                        <a:buNone/>
                      </a:pPr>
                      <a:r>
                        <a:rPr lang="en-US" sz="900" u="none" strike="noStrike" cap="none" baseline="0">
                          <a:latin typeface="Calibri"/>
                          <a:ea typeface="Calibri"/>
                          <a:cs typeface="Calibri"/>
                          <a:sym typeface="Calibri"/>
                        </a:rPr>
                        <a:t>precise, concrete, or</a:t>
                      </a:r>
                    </a:p>
                    <a:p>
                      <a:pPr marL="0" marR="0" lvl="0" indent="0" algn="l" rtl="0">
                        <a:spcBef>
                          <a:spcPts val="0"/>
                        </a:spcBef>
                        <a:buSzPct val="25000"/>
                        <a:buNone/>
                      </a:pPr>
                      <a:r>
                        <a:rPr lang="en-US" sz="900" u="none" strike="noStrike" cap="none" baseline="0">
                          <a:latin typeface="Calibri"/>
                          <a:ea typeface="Calibri"/>
                          <a:cs typeface="Calibri"/>
                          <a:sym typeface="Calibri"/>
                        </a:rPr>
                        <a:t>sensory vocabulary)</a:t>
                      </a:r>
                    </a:p>
                    <a:p>
                      <a:pPr marL="0" marR="0" lvl="0" indent="0" algn="l" rtl="0">
                        <a:spcBef>
                          <a:spcPts val="0"/>
                        </a:spcBef>
                        <a:buSzPct val="25000"/>
                        <a:buNone/>
                      </a:pPr>
                      <a:r>
                        <a:rPr lang="en-US" sz="900" u="none" strike="noStrike" cap="none" baseline="0">
                          <a:latin typeface="Calibri"/>
                          <a:ea typeface="Calibri"/>
                          <a:cs typeface="Calibri"/>
                          <a:sym typeface="Calibri"/>
                        </a:rPr>
                        <a:t>Uses variety of</a:t>
                      </a:r>
                    </a:p>
                    <a:p>
                      <a:pPr marL="0" marR="0" lvl="0" indent="0" algn="l" rtl="0">
                        <a:spcBef>
                          <a:spcPts val="0"/>
                        </a:spcBef>
                        <a:buSzPct val="25000"/>
                        <a:buNone/>
                      </a:pPr>
                      <a:r>
                        <a:rPr lang="en-US" sz="900" u="none" strike="noStrike" cap="none" baseline="0">
                          <a:latin typeface="Calibri"/>
                          <a:ea typeface="Calibri"/>
                          <a:cs typeface="Calibri"/>
                          <a:sym typeface="Calibri"/>
                        </a:rPr>
                        <a:t>sentences (simple,</a:t>
                      </a:r>
                    </a:p>
                    <a:p>
                      <a:pPr marL="0" marR="0" lvl="0" indent="0" algn="l" rtl="0">
                        <a:spcBef>
                          <a:spcPts val="0"/>
                        </a:spcBef>
                        <a:buSzPct val="25000"/>
                        <a:buNone/>
                      </a:pPr>
                      <a:r>
                        <a:rPr lang="en-US" sz="900" u="none" strike="noStrike" cap="none" baseline="0">
                          <a:latin typeface="Calibri"/>
                          <a:ea typeface="Calibri"/>
                          <a:cs typeface="Calibri"/>
                          <a:sym typeface="Calibri"/>
                        </a:rPr>
                        <a:t>compound, with</a:t>
                      </a:r>
                    </a:p>
                    <a:p>
                      <a:pPr marL="0" marR="0" lvl="0" indent="0" algn="l" rtl="0">
                        <a:spcBef>
                          <a:spcPts val="0"/>
                        </a:spcBef>
                        <a:buSzPct val="25000"/>
                        <a:buNone/>
                      </a:pPr>
                      <a:r>
                        <a:rPr lang="en-US" sz="900" u="none" strike="noStrike" cap="none" baseline="0">
                          <a:latin typeface="Calibri"/>
                          <a:ea typeface="Calibri"/>
                          <a:cs typeface="Calibri"/>
                          <a:sym typeface="Calibri"/>
                        </a:rPr>
                        <a:t>prepositional phrases)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a:t>
                      </a:r>
                    </a:p>
                    <a:p>
                      <a:pPr marL="0" marR="0" lvl="0" indent="0" algn="l" rtl="0">
                        <a:spcBef>
                          <a:spcPts val="0"/>
                        </a:spcBef>
                        <a:buSzPct val="25000"/>
                        <a:buNone/>
                      </a:pPr>
                      <a:r>
                        <a:rPr lang="en-US" sz="900" u="none" strike="noStrike" cap="none" baseline="0">
                          <a:latin typeface="Calibri"/>
                          <a:ea typeface="Calibri"/>
                          <a:cs typeface="Calibri"/>
                          <a:sym typeface="Calibri"/>
                        </a:rPr>
                        <a:t>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or mechanics as</a:t>
                      </a:r>
                    </a:p>
                    <a:p>
                      <a:pPr marL="0" marR="0" lvl="0" indent="0" algn="l" rtl="0">
                        <a:spcBef>
                          <a:spcPts val="0"/>
                        </a:spcBef>
                        <a:buSzPct val="25000"/>
                        <a:buNone/>
                      </a:pPr>
                      <a:r>
                        <a:rPr lang="en-US" sz="900" u="none" strike="noStrike" cap="none" baseline="0">
                          <a:latin typeface="Calibri"/>
                          <a:ea typeface="Calibri"/>
                          <a:cs typeface="Calibri"/>
                          <a:sym typeface="Calibri"/>
                        </a:rPr>
                        <a:t>appropriate to grade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3751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b="0" i="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Clearly identifies topic</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p>
                      <a:pPr marL="0" marR="0" lvl="0" indent="0" algn="l" rtl="0">
                        <a:spcBef>
                          <a:spcPts val="0"/>
                        </a:spcBef>
                        <a:buSzPct val="25000"/>
                        <a:buNone/>
                      </a:pPr>
                      <a:r>
                        <a:rPr lang="en-US" sz="900" b="0" i="0" u="none" strike="noStrike" cap="none" baseline="0">
                          <a:latin typeface="Calibri"/>
                          <a:ea typeface="Calibri"/>
                          <a:cs typeface="Calibri"/>
                          <a:sym typeface="Calibri"/>
                        </a:rPr>
                        <a:t>Focus (opinion) about</a:t>
                      </a:r>
                    </a:p>
                    <a:p>
                      <a:pPr marL="0" marR="0" lvl="0" indent="0" algn="l" rtl="0">
                        <a:spcBef>
                          <a:spcPts val="0"/>
                        </a:spcBef>
                        <a:buSzPct val="25000"/>
                        <a:buNone/>
                      </a:pPr>
                      <a:r>
                        <a:rPr lang="en-US" sz="900" b="0" i="0" u="none" strike="noStrike" cap="none" baseline="0">
                          <a:latin typeface="Calibri"/>
                          <a:ea typeface="Calibri"/>
                          <a:cs typeface="Calibri"/>
                          <a:sym typeface="Calibri"/>
                        </a:rPr>
                        <a:t>topic is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intro, body, and</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1-3)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focus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States one or more</a:t>
                      </a:r>
                    </a:p>
                    <a:p>
                      <a:pPr marL="0" marR="0" lvl="0" indent="0" algn="l" rtl="0">
                        <a:spcBef>
                          <a:spcPts val="0"/>
                        </a:spcBef>
                        <a:buSzPct val="25000"/>
                        <a:buNone/>
                      </a:pPr>
                      <a:r>
                        <a:rPr lang="en-US" sz="900" b="0" i="0" u="none" strike="noStrike" cap="none" baseline="0">
                          <a:latin typeface="Calibri"/>
                          <a:ea typeface="Calibri"/>
                          <a:cs typeface="Calibri"/>
                          <a:sym typeface="Calibri"/>
                        </a:rPr>
                        <a:t>reasons for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(gr 1-3)</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(e.g.,</a:t>
                      </a:r>
                    </a:p>
                    <a:p>
                      <a:pPr marL="0" marR="0" lvl="0" indent="0" algn="l" rtl="0">
                        <a:spcBef>
                          <a:spcPts val="0"/>
                        </a:spcBef>
                        <a:buSzPct val="25000"/>
                        <a:buNone/>
                      </a:pPr>
                      <a:r>
                        <a:rPr lang="en-US" sz="900" b="0" i="0" u="none" strike="noStrike" cap="none" baseline="0">
                          <a:latin typeface="Calibri"/>
                          <a:ea typeface="Calibri"/>
                          <a:cs typeface="Calibri"/>
                          <a:sym typeface="Calibri"/>
                        </a:rPr>
                        <a:t>because, and)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 2-3)</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Drawings or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include relevant and</a:t>
                      </a:r>
                    </a:p>
                    <a:p>
                      <a:pPr marL="0" marR="0" lvl="0" indent="0" algn="l" rtl="0">
                        <a:spcBef>
                          <a:spcPts val="0"/>
                        </a:spcBef>
                        <a:buSzPct val="25000"/>
                        <a:buNone/>
                      </a:pPr>
                      <a:r>
                        <a:rPr lang="en-US" sz="900" b="0" i="0" u="none" strike="noStrike" cap="none" baseline="0">
                          <a:latin typeface="Calibri"/>
                          <a:ea typeface="Calibri"/>
                          <a:cs typeface="Calibri"/>
                          <a:sym typeface="Calibri"/>
                        </a:rPr>
                        <a:t>descriptive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labels/captions, facts,</a:t>
                      </a:r>
                    </a:p>
                    <a:p>
                      <a:pPr marL="0" marR="0" lvl="0" indent="0" algn="l" rtl="0">
                        <a:spcBef>
                          <a:spcPts val="0"/>
                        </a:spcBef>
                        <a:buSzPct val="25000"/>
                        <a:buNone/>
                      </a:pPr>
                      <a:r>
                        <a:rPr lang="en-US" sz="900" b="0" i="0" u="none" strike="noStrike" cap="none" baseline="0">
                          <a:latin typeface="Calibri"/>
                          <a:ea typeface="Calibri"/>
                          <a:cs typeface="Calibri"/>
                          <a:sym typeface="Calibri"/>
                        </a:rPr>
                        <a:t>or elaboration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the opinion or</a:t>
                      </a:r>
                    </a:p>
                    <a:p>
                      <a:pPr marL="0" marR="0" lvl="0" indent="0" algn="l" rtl="0">
                        <a:spcBef>
                          <a:spcPts val="0"/>
                        </a:spcBef>
                        <a:buSzPct val="25000"/>
                        <a:buNone/>
                      </a:pPr>
                      <a:r>
                        <a:rPr lang="en-US" sz="900" b="0" i="0" u="none" strike="noStrike" cap="none" baseline="0">
                          <a:latin typeface="Calibri"/>
                          <a:ea typeface="Calibri"/>
                          <a:cs typeface="Calibri"/>
                          <a:sym typeface="Calibri"/>
                        </a:rPr>
                        <a:t>reasons</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are explained,</a:t>
                      </a:r>
                    </a:p>
                    <a:p>
                      <a:pPr marL="0" marR="0" lvl="0" indent="0" algn="l" rtl="0">
                        <a:spcBef>
                          <a:spcPts val="0"/>
                        </a:spcBef>
                        <a:buSzPct val="25000"/>
                        <a:buNone/>
                      </a:pPr>
                      <a:r>
                        <a:rPr lang="en-US" sz="900" b="0" i="0" u="none" strike="noStrike" cap="none" baseline="0">
                          <a:latin typeface="Calibri"/>
                          <a:ea typeface="Calibri"/>
                          <a:cs typeface="Calibri"/>
                          <a:sym typeface="Calibri"/>
                        </a:rPr>
                        <a:t>not simply listed</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 verbs,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adjectives, etc.)</a:t>
                      </a:r>
                    </a:p>
                    <a:p>
                      <a:pPr marL="0" marR="0" lvl="0" indent="0" algn="l" rtl="0">
                        <a:spcBef>
                          <a:spcPts val="0"/>
                        </a:spcBef>
                        <a:buSzPct val="25000"/>
                        <a:buNone/>
                      </a:pPr>
                      <a:r>
                        <a:rPr lang="en-US" sz="900" b="0" i="0" u="none" strike="noStrike" cap="none" baseline="0">
                          <a:latin typeface="Calibri"/>
                          <a:ea typeface="Calibri"/>
                          <a:cs typeface="Calibri"/>
                          <a:sym typeface="Calibri"/>
                        </a:rPr>
                        <a:t>Uses some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sentence types</a:t>
                      </a:r>
                    </a:p>
                    <a:p>
                      <a:pPr marL="0" marR="0" lvl="0" indent="0" algn="l" rtl="0">
                        <a:spcBef>
                          <a:spcPts val="0"/>
                        </a:spcBef>
                        <a:buSzPct val="25000"/>
                        <a:buNone/>
                      </a:pPr>
                      <a:r>
                        <a:rPr lang="en-US" sz="900" b="0" i="0" u="none" strike="noStrike" cap="none" baseline="0">
                          <a:latin typeface="Calibri"/>
                          <a:ea typeface="Calibri"/>
                          <a:cs typeface="Calibri"/>
                          <a:sym typeface="Calibri"/>
                        </a:rPr>
                        <a:t>(statement, question,</a:t>
                      </a:r>
                    </a:p>
                    <a:p>
                      <a:pPr marL="0" marR="0" lvl="0" indent="0" algn="l" rtl="0">
                        <a:spcBef>
                          <a:spcPts val="0"/>
                        </a:spcBef>
                        <a:buSzPct val="25000"/>
                        <a:buNone/>
                      </a:pPr>
                      <a:r>
                        <a:rPr lang="en-US" sz="900" b="0" i="0" u="none" strike="noStrike" cap="none" baseline="0">
                          <a:latin typeface="Calibri"/>
                          <a:ea typeface="Calibri"/>
                          <a:cs typeface="Calibri"/>
                          <a:sym typeface="Calibri"/>
                        </a:rPr>
                        <a:t>exclamation)</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793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 (opinion),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a:t>
                      </a:r>
                    </a:p>
                    <a:p>
                      <a:pPr marL="0" marR="0" lvl="0" indent="0" algn="l" rtl="0">
                        <a:spcBef>
                          <a:spcPts val="0"/>
                        </a:spcBef>
                        <a:buSzPct val="25000"/>
                        <a:buNone/>
                      </a:pPr>
                      <a:r>
                        <a:rPr lang="en-US" sz="900" u="none" strike="noStrike" cap="none" baseline="0">
                          <a:latin typeface="Calibri"/>
                          <a:ea typeface="Calibri"/>
                          <a:cs typeface="Calibri"/>
                          <a:sym typeface="Calibri"/>
                        </a:rPr>
                        <a:t>(e.g.,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opinion to a</a:t>
                      </a:r>
                    </a:p>
                    <a:p>
                      <a:pPr marL="0" marR="0" lvl="0" indent="0" algn="l" rtl="0">
                        <a:spcBef>
                          <a:spcPts val="0"/>
                        </a:spcBef>
                        <a:buSzPct val="25000"/>
                        <a:buNone/>
                      </a:pPr>
                      <a:r>
                        <a:rPr lang="en-US" sz="900" u="none" strike="noStrike" cap="none" baseline="0">
                          <a:latin typeface="Calibri"/>
                          <a:ea typeface="Calibri"/>
                          <a:cs typeface="Calibri"/>
                          <a:sym typeface="Calibri"/>
                        </a:rPr>
                        <a:t>reason, but reason may</a:t>
                      </a:r>
                    </a:p>
                    <a:p>
                      <a:pPr marL="0" marR="0" lvl="0" indent="0" algn="l" rtl="0">
                        <a:spcBef>
                          <a:spcPts val="0"/>
                        </a:spcBef>
                        <a:buSzPct val="25000"/>
                        <a:buNone/>
                      </a:pPr>
                      <a:r>
                        <a:rPr lang="en-US" sz="900" u="none" strike="noStrike" cap="none" baseline="0">
                          <a:latin typeface="Calibri"/>
                          <a:ea typeface="Calibri"/>
                          <a:cs typeface="Calibri"/>
                          <a:sym typeface="Calibri"/>
                        </a:rPr>
                        <a:t>not make sense)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added with</a:t>
                      </a:r>
                    </a:p>
                    <a:p>
                      <a:pPr marL="0" marR="0" lvl="0" indent="0" algn="l" rtl="0">
                        <a:spcBef>
                          <a:spcPts val="0"/>
                        </a:spcBef>
                        <a:buSzPct val="25000"/>
                        <a:buNone/>
                      </a:pPr>
                      <a:r>
                        <a:rPr lang="en-US" sz="900" u="none" strike="noStrike" cap="none" baseline="0">
                          <a:latin typeface="Calibri"/>
                          <a:ea typeface="Calibri"/>
                          <a:cs typeface="Calibri"/>
                          <a:sym typeface="Calibri"/>
                        </a:rPr>
                        <a:t>support/ questioning</a:t>
                      </a:r>
                    </a:p>
                    <a:p>
                      <a:pPr marL="0" marR="0" lvl="0" indent="0" algn="l" rtl="0">
                        <a:spcBef>
                          <a:spcPts val="0"/>
                        </a:spcBef>
                        <a:buSzPct val="25000"/>
                        <a:buNone/>
                      </a:pPr>
                      <a:r>
                        <a:rPr lang="en-US" sz="900" u="none" strike="noStrike" cap="none" baseline="0">
                          <a:latin typeface="Calibri"/>
                          <a:ea typeface="Calibri"/>
                          <a:cs typeface="Calibri"/>
                          <a:sym typeface="Calibri"/>
                        </a:rPr>
                        <a:t>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opinion</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2135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(opinion) or may have</a:t>
                      </a:r>
                    </a:p>
                    <a:p>
                      <a:pPr marL="0" marR="0" lvl="0" indent="0" algn="l" rtl="0">
                        <a:spcBef>
                          <a:spcPts val="0"/>
                        </a:spcBef>
                        <a:buSzPct val="25000"/>
                        <a:buNone/>
                      </a:pPr>
                      <a:r>
                        <a:rPr lang="en-US" sz="900" u="none" strike="noStrike" cap="none" baseline="0">
                          <a:latin typeface="Calibri"/>
                          <a:ea typeface="Calibri"/>
                          <a:cs typeface="Calibri"/>
                          <a:sym typeface="Calibri"/>
                        </a:rPr>
                        <a:t>more than one topic or</a:t>
                      </a:r>
                    </a:p>
                    <a:p>
                      <a:pPr marL="0" marR="0" lvl="0" indent="0" algn="l" rtl="0">
                        <a:spcBef>
                          <a:spcPts val="0"/>
                        </a:spcBef>
                        <a:buSzPct val="25000"/>
                        <a:buNone/>
                      </a:pPr>
                      <a:r>
                        <a:rPr lang="en-US" sz="900" u="none" strike="noStrike" cap="none" baseline="0">
                          <a:latin typeface="Calibri"/>
                          <a:ea typeface="Calibri"/>
                          <a:cs typeface="Calibri"/>
                          <a:sym typeface="Calibri"/>
                        </a:rPr>
                        <a:t>confusing topic as</a:t>
                      </a:r>
                    </a:p>
                    <a:p>
                      <a:pPr marL="0" marR="0" lvl="0" indent="0" algn="l" rtl="0">
                        <a:spcBef>
                          <a:spcPts val="0"/>
                        </a:spcBef>
                        <a:buSzPct val="25000"/>
                        <a:buNone/>
                      </a:pPr>
                      <a:r>
                        <a:rPr lang="en-US" sz="900" u="none" strike="noStrike" cap="none" baseline="0">
                          <a:latin typeface="Calibri"/>
                          <a:ea typeface="Calibri"/>
                          <a:cs typeface="Calibri"/>
                          <a:sym typeface="Calibri"/>
                        </a:rPr>
                        <a:t>stated</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87082" marR="9906" marT="935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3767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0</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87082" marR="9906" marT="9355"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9" name="Shape 109"/>
          <p:cNvSpPr/>
          <p:nvPr/>
        </p:nvSpPr>
        <p:spPr>
          <a:xfrm>
            <a:off x="885293" y="651517"/>
            <a:ext cx="5544612" cy="330489"/>
          </a:xfrm>
          <a:prstGeom prst="rect">
            <a:avLst/>
          </a:prstGeom>
          <a:noFill/>
          <a:ln>
            <a:noFill/>
          </a:ln>
        </p:spPr>
        <p:txBody>
          <a:bodyPr lIns="91905" tIns="45941" rIns="91905" bIns="45941" anchor="t" anchorCtr="0">
            <a:noAutofit/>
          </a:bodyPr>
          <a:lstStyle/>
          <a:p>
            <a:pPr>
              <a:buSzPct val="25000"/>
            </a:pPr>
            <a:r>
              <a:rPr lang="en-US" sz="1500" b="1" dirty="0">
                <a:solidFill>
                  <a:schemeClr val="dk1"/>
                </a:solidFill>
                <a:latin typeface="Calibri"/>
                <a:ea typeface="Calibri"/>
                <a:cs typeface="Calibri"/>
                <a:sym typeface="Calibri"/>
              </a:rPr>
              <a:t> Grades K - 2: Generic 4-Point Opinion Writing Rubric </a:t>
            </a:r>
          </a:p>
        </p:txBody>
      </p:sp>
      <p:sp>
        <p:nvSpPr>
          <p:cNvPr id="111" name="Shape 111"/>
          <p:cNvSpPr txBox="1">
            <a:spLocks noGrp="1"/>
          </p:cNvSpPr>
          <p:nvPr>
            <p:ph type="sldNum" idx="12"/>
          </p:nvPr>
        </p:nvSpPr>
        <p:spPr>
          <a:xfrm>
            <a:off x="6741460" y="9090026"/>
            <a:ext cx="554472" cy="511173"/>
          </a:xfrm>
          <a:prstGeom prst="rect">
            <a:avLst/>
          </a:prstGeom>
          <a:noFill/>
          <a:ln>
            <a:noFill/>
          </a:ln>
        </p:spPr>
        <p:txBody>
          <a:bodyPr lIns="96649" tIns="48313" rIns="96649" bIns="48313" anchor="ctr" anchorCtr="0">
            <a:noAutofit/>
          </a:bodyPr>
          <a:lstStyle/>
          <a:p>
            <a:pPr>
              <a:buSzPct val="25000"/>
            </a:pPr>
            <a:r>
              <a:rPr lang="en-US"/>
              <a:t> </a:t>
            </a:r>
          </a:p>
        </p:txBody>
      </p:sp>
    </p:spTree>
    <p:extLst>
      <p:ext uri="{BB962C8B-B14F-4D97-AF65-F5344CB8AC3E}">
        <p14:creationId xmlns:p14="http://schemas.microsoft.com/office/powerpoint/2010/main" val="320429616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5788297"/>
              </p:ext>
            </p:extLst>
          </p:nvPr>
        </p:nvGraphicFramePr>
        <p:xfrm>
          <a:off x="152400" y="150902"/>
          <a:ext cx="7019818" cy="4677108"/>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84984">
                <a:tc gridSpan="6">
                  <a:txBody>
                    <a:bodyPr/>
                    <a:lstStyle/>
                    <a:p>
                      <a:pPr marL="0" marR="0" algn="l">
                        <a:lnSpc>
                          <a:spcPct val="100000"/>
                        </a:lnSpc>
                        <a:spcBef>
                          <a:spcPts val="0"/>
                        </a:spcBef>
                        <a:spcAft>
                          <a:spcPts val="0"/>
                        </a:spcAft>
                      </a:pPr>
                      <a:r>
                        <a:rPr lang="en-US" sz="900" b="1" dirty="0" smtClean="0">
                          <a:solidFill>
                            <a:schemeClr val="tx1"/>
                          </a:solidFill>
                        </a:rPr>
                        <a:t>CCSS.ELA-LITERACY.W.1.1</a:t>
                      </a:r>
                    </a:p>
                    <a:p>
                      <a:pPr marL="0" marR="0" algn="l">
                        <a:lnSpc>
                          <a:spcPct val="100000"/>
                        </a:lnSpc>
                        <a:spcBef>
                          <a:spcPts val="0"/>
                        </a:spcBef>
                        <a:spcAft>
                          <a:spcPts val="0"/>
                        </a:spcAft>
                      </a:pPr>
                      <a:r>
                        <a:rPr lang="en-US" sz="900" b="1" dirty="0" smtClean="0">
                          <a:solidFill>
                            <a:schemeClr val="tx1"/>
                          </a:solidFill>
                        </a:rPr>
                        <a:t>Write opinion pieces in which they </a:t>
                      </a:r>
                      <a:r>
                        <a:rPr lang="en-US" sz="900" b="1" baseline="0" dirty="0" smtClean="0">
                          <a:solidFill>
                            <a:schemeClr val="tx1"/>
                          </a:solidFill>
                        </a:rPr>
                        <a:t> </a:t>
                      </a:r>
                      <a:r>
                        <a:rPr lang="en-US" sz="900" b="1" dirty="0" smtClean="0">
                          <a:solidFill>
                            <a:schemeClr val="tx1"/>
                          </a:solidFill>
                        </a:rPr>
                        <a:t>a. introduce the topic or name the book they are writing about,</a:t>
                      </a:r>
                      <a:r>
                        <a:rPr lang="en-US" sz="900" b="1" baseline="0" dirty="0" smtClean="0">
                          <a:solidFill>
                            <a:schemeClr val="tx1"/>
                          </a:solidFill>
                        </a:rPr>
                        <a:t> </a:t>
                      </a:r>
                      <a:r>
                        <a:rPr lang="en-US" sz="900" b="1" dirty="0" smtClean="0">
                          <a:solidFill>
                            <a:schemeClr val="tx1"/>
                          </a:solidFill>
                        </a:rPr>
                        <a:t>b. state an opinion, </a:t>
                      </a:r>
                      <a:r>
                        <a:rPr lang="en-US" sz="900" b="1" baseline="0" dirty="0" smtClean="0">
                          <a:solidFill>
                            <a:schemeClr val="tx1"/>
                          </a:solidFill>
                        </a:rPr>
                        <a:t> </a:t>
                      </a:r>
                      <a:r>
                        <a:rPr lang="en-US" sz="900" b="1" dirty="0" smtClean="0">
                          <a:solidFill>
                            <a:schemeClr val="tx1"/>
                          </a:solidFill>
                        </a:rPr>
                        <a:t>c. supply a reason for the opinion, </a:t>
                      </a:r>
                      <a:r>
                        <a:rPr lang="en-US" sz="900" b="1" baseline="0" dirty="0" smtClean="0">
                          <a:solidFill>
                            <a:schemeClr val="tx1"/>
                          </a:solidFill>
                        </a:rPr>
                        <a:t> </a:t>
                      </a:r>
                      <a:r>
                        <a:rPr lang="en-US" sz="900" b="1" dirty="0" smtClean="0">
                          <a:solidFill>
                            <a:schemeClr val="tx1"/>
                          </a:solidFill>
                        </a:rPr>
                        <a:t>d. and provide some sense of closure.</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618">
                <a:tc gridSpan="6">
                  <a:txBody>
                    <a:bodyPr/>
                    <a:lstStyle/>
                    <a:p>
                      <a:pPr marL="0" marR="0" algn="ctr">
                        <a:lnSpc>
                          <a:spcPct val="100000"/>
                        </a:lnSpc>
                        <a:spcBef>
                          <a:spcPts val="0"/>
                        </a:spcBef>
                        <a:spcAft>
                          <a:spcPts val="0"/>
                        </a:spcAft>
                      </a:pPr>
                      <a:r>
                        <a:rPr lang="en-US" sz="1200" kern="1200" dirty="0" smtClean="0">
                          <a:effectLst/>
                        </a:rPr>
                        <a:t>Opinion Full </a:t>
                      </a:r>
                      <a:r>
                        <a:rPr lang="en-US" sz="1200" kern="1200" dirty="0">
                          <a:effectLst/>
                        </a:rPr>
                        <a:t>Composition </a:t>
                      </a:r>
                      <a:r>
                        <a:rPr lang="en-US" sz="1200" kern="1200" dirty="0" smtClean="0">
                          <a:effectLst/>
                        </a:rPr>
                        <a:t>Performance Task Score “4” Example</a:t>
                      </a:r>
                      <a:endParaRPr lang="en-US" sz="90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00000"/>
                        </a:lnSpc>
                        <a:spcBef>
                          <a:spcPts val="0"/>
                        </a:spcBef>
                        <a:spcAft>
                          <a:spcPts val="0"/>
                        </a:spcAft>
                      </a:pPr>
                      <a:r>
                        <a:rPr lang="en-US" sz="1400" b="1" kern="1200" dirty="0">
                          <a:effectLst/>
                        </a:rPr>
                        <a:t>score</a:t>
                      </a:r>
                      <a:endParaRPr lang="en-US" sz="900" b="1" dirty="0">
                        <a:effectLst/>
                        <a:latin typeface="Calibri"/>
                        <a:ea typeface="Calibri"/>
                        <a:cs typeface="Times New Roman"/>
                      </a:endParaRPr>
                    </a:p>
                  </a:txBody>
                  <a:tcPr marR="72474" marT="36752" marB="36752" anchor="ctr"/>
                </a:tc>
                <a:tc gridSpan="2">
                  <a:txBody>
                    <a:bodyPr/>
                    <a:lstStyle/>
                    <a:p>
                      <a:pPr marL="0" marR="0" algn="ctr">
                        <a:lnSpc>
                          <a:spcPct val="100000"/>
                        </a:lnSpc>
                        <a:spcBef>
                          <a:spcPts val="0"/>
                        </a:spcBef>
                        <a:spcAft>
                          <a:spcPts val="0"/>
                        </a:spcAft>
                      </a:pPr>
                      <a:r>
                        <a:rPr lang="en-US" sz="1000" b="1" kern="1200" dirty="0">
                          <a:effectLst/>
                        </a:rPr>
                        <a:t>Statement of Purpose/Focus and Organization</a:t>
                      </a:r>
                      <a:endParaRPr lang="en-US" sz="900" b="1" dirty="0">
                        <a:effectLst/>
                        <a:latin typeface="Calibri"/>
                        <a:ea typeface="Calibri"/>
                        <a:cs typeface="Times New Roman"/>
                      </a:endParaRPr>
                    </a:p>
                  </a:txBody>
                  <a:tcPr marR="72474" marT="36752" marB="3675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b="1" kern="1200" dirty="0">
                          <a:effectLst/>
                        </a:rPr>
                        <a:t>Development: Language and Elaboration</a:t>
                      </a:r>
                      <a:endParaRPr lang="en-US" sz="900" b="1" dirty="0">
                        <a:effectLst/>
                      </a:endParaRPr>
                    </a:p>
                    <a:p>
                      <a:pPr marL="0" marR="0" algn="ctr">
                        <a:lnSpc>
                          <a:spcPct val="100000"/>
                        </a:lnSpc>
                        <a:spcBef>
                          <a:spcPts val="0"/>
                        </a:spcBef>
                        <a:spcAft>
                          <a:spcPts val="0"/>
                        </a:spcAft>
                      </a:pPr>
                      <a:r>
                        <a:rPr lang="en-US" sz="1000" b="1" kern="1200" dirty="0">
                          <a:effectLst/>
                        </a:rPr>
                        <a:t>of Evidence</a:t>
                      </a:r>
                      <a:endParaRPr lang="en-US" sz="900" b="1" dirty="0">
                        <a:effectLst/>
                        <a:latin typeface="Calibri"/>
                        <a:ea typeface="Calibri"/>
                        <a:cs typeface="Times New Roman"/>
                      </a:endParaRPr>
                    </a:p>
                  </a:txBody>
                  <a:tcPr marR="72474" marT="36752" marB="3675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b="1" dirty="0" smtClean="0">
                          <a:effectLst/>
                          <a:latin typeface="Calibri"/>
                          <a:ea typeface="Calibri"/>
                          <a:cs typeface="Times New Roman"/>
                        </a:rPr>
                        <a:t>Conventions</a:t>
                      </a:r>
                      <a:endParaRPr lang="en-US" sz="900" b="1" dirty="0">
                        <a:effectLst/>
                        <a:latin typeface="Calibri"/>
                        <a:ea typeface="Calibri"/>
                        <a:cs typeface="Times New Roman"/>
                      </a:endParaRPr>
                    </a:p>
                  </a:txBody>
                  <a:tcPr marR="72474" marT="36752" marB="36752"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508760">
                <a:tc>
                  <a:txBody>
                    <a:bodyPr/>
                    <a:lstStyle/>
                    <a:p>
                      <a:pPr marL="0" marR="0" algn="ctr">
                        <a:lnSpc>
                          <a:spcPct val="100000"/>
                        </a:lnSpc>
                        <a:spcBef>
                          <a:spcPts val="0"/>
                        </a:spcBef>
                        <a:spcAft>
                          <a:spcPts val="0"/>
                        </a:spcAft>
                      </a:pPr>
                      <a:r>
                        <a:rPr lang="en-US" sz="1600" b="1" dirty="0" smtClean="0">
                          <a:effectLst/>
                          <a:latin typeface="Calibri"/>
                          <a:ea typeface="Calibri"/>
                          <a:cs typeface="Times New Roman"/>
                        </a:rPr>
                        <a:t>4</a:t>
                      </a:r>
                    </a:p>
                    <a:p>
                      <a:pPr marL="0" marR="0" algn="ctr">
                        <a:lnSpc>
                          <a:spcPct val="100000"/>
                        </a:lnSpc>
                        <a:spcBef>
                          <a:spcPts val="0"/>
                        </a:spcBef>
                        <a:spcAft>
                          <a:spcPts val="0"/>
                        </a:spcAft>
                      </a:pPr>
                      <a:r>
                        <a:rPr lang="en-US" sz="1600" b="1" dirty="0" smtClean="0">
                          <a:effectLst/>
                          <a:latin typeface="Calibri"/>
                          <a:ea typeface="Calibri"/>
                          <a:cs typeface="Times New Roman"/>
                        </a:rPr>
                        <a:t>Rubric</a:t>
                      </a:r>
                    </a:p>
                    <a:p>
                      <a:pPr marL="0" marR="0" algn="ctr">
                        <a:lnSpc>
                          <a:spcPct val="100000"/>
                        </a:lnSpc>
                        <a:spcBef>
                          <a:spcPts val="0"/>
                        </a:spcBef>
                        <a:spcAft>
                          <a:spcPts val="0"/>
                        </a:spcAft>
                      </a:pPr>
                      <a:endParaRPr lang="en-US" sz="1600" b="1" dirty="0">
                        <a:effectLst/>
                        <a:latin typeface="Calibri"/>
                        <a:ea typeface="Calibri"/>
                        <a:cs typeface="Times New Roman"/>
                      </a:endParaRPr>
                    </a:p>
                  </a:txBody>
                  <a:tcPr marR="72474" marT="36752" marB="36752" anchor="ctr"/>
                </a:tc>
                <a:tc>
                  <a:txBody>
                    <a:bodyPr/>
                    <a:lstStyle/>
                    <a:p>
                      <a:pPr marL="53975" indent="0" algn="l"/>
                      <a:r>
                        <a:rPr lang="en-US" sz="900" baseline="0" dirty="0" smtClean="0">
                          <a:latin typeface="+mn-lt"/>
                        </a:rPr>
                        <a:t>Uses a combination of</a:t>
                      </a:r>
                    </a:p>
                    <a:p>
                      <a:pPr marL="53975" indent="0" algn="l"/>
                      <a:r>
                        <a:rPr lang="en-US" sz="900" baseline="0" dirty="0" smtClean="0">
                          <a:latin typeface="+mn-lt"/>
                        </a:rPr>
                        <a:t>drawing, dictation, &amp;</a:t>
                      </a:r>
                    </a:p>
                    <a:p>
                      <a:pPr marL="53975" indent="0" algn="l"/>
                      <a:r>
                        <a:rPr lang="en-US" sz="900" baseline="0" dirty="0" smtClean="0">
                          <a:latin typeface="+mn-lt"/>
                        </a:rPr>
                        <a:t>writing (K) to compose</a:t>
                      </a:r>
                    </a:p>
                    <a:p>
                      <a:pPr marL="53975" indent="0" algn="l"/>
                      <a:r>
                        <a:rPr lang="en-US" sz="900" baseline="0" dirty="0" smtClean="0">
                          <a:latin typeface="+mn-lt"/>
                        </a:rPr>
                        <a:t>Explains something</a:t>
                      </a:r>
                    </a:p>
                    <a:p>
                      <a:pPr marL="53975" indent="0" algn="l"/>
                      <a:r>
                        <a:rPr lang="en-US" sz="900" baseline="0" dirty="0" smtClean="0">
                          <a:latin typeface="+mn-lt"/>
                        </a:rPr>
                        <a:t>more about the topic</a:t>
                      </a:r>
                    </a:p>
                    <a:p>
                      <a:pPr marL="53975" indent="0" algn="l"/>
                      <a:r>
                        <a:rPr lang="en-US" sz="900" baseline="0" dirty="0" smtClean="0">
                          <a:latin typeface="+mn-lt"/>
                        </a:rPr>
                        <a:t>OR</a:t>
                      </a:r>
                    </a:p>
                    <a:p>
                      <a:pPr marL="53975" indent="0" algn="l"/>
                      <a:r>
                        <a:rPr lang="en-US" sz="900" baseline="0" dirty="0" smtClean="0">
                          <a:latin typeface="+mn-lt"/>
                        </a:rPr>
                        <a:t>A connection is made</a:t>
                      </a:r>
                    </a:p>
                    <a:p>
                      <a:pPr marL="53975" indent="0" algn="l"/>
                      <a:r>
                        <a:rPr lang="en-US" sz="900" baseline="0" dirty="0" smtClean="0">
                          <a:latin typeface="+mn-lt"/>
                        </a:rPr>
                        <a:t>between topic &amp;</a:t>
                      </a:r>
                    </a:p>
                    <a:p>
                      <a:pPr marL="53975" indent="0" algn="l"/>
                      <a:r>
                        <a:rPr lang="en-US" sz="900" baseline="0" dirty="0" smtClean="0">
                          <a:latin typeface="+mn-lt"/>
                        </a:rPr>
                        <a:t>broader idea(s)</a:t>
                      </a:r>
                      <a:endParaRPr lang="en-US" sz="900" b="0" i="0" u="none" strike="noStrike" dirty="0">
                        <a:solidFill>
                          <a:srgbClr val="000000"/>
                        </a:solidFill>
                        <a:latin typeface="+mn-lt"/>
                      </a:endParaRPr>
                    </a:p>
                  </a:txBody>
                  <a:tcPr marL="87093" marR="9897" marT="9348" marB="0"/>
                </a:tc>
                <a:tc>
                  <a:txBody>
                    <a:bodyPr/>
                    <a:lstStyle/>
                    <a:p>
                      <a:pPr algn="l"/>
                      <a:r>
                        <a:rPr lang="en-US" sz="900" baseline="0" dirty="0" smtClean="0">
                          <a:latin typeface="+mn-lt"/>
                        </a:rPr>
                        <a:t>Intro, body, and</a:t>
                      </a:r>
                    </a:p>
                    <a:p>
                      <a:pPr algn="l"/>
                      <a:r>
                        <a:rPr lang="en-US" sz="900" baseline="0" dirty="0" smtClean="0">
                          <a:latin typeface="+mn-lt"/>
                        </a:rPr>
                        <a:t>conclusion support</a:t>
                      </a:r>
                    </a:p>
                    <a:p>
                      <a:pPr algn="l"/>
                      <a:r>
                        <a:rPr lang="en-US" sz="900" baseline="0" dirty="0" smtClean="0">
                          <a:latin typeface="+mn-lt"/>
                        </a:rPr>
                        <a:t>focus and reason(s)</a:t>
                      </a:r>
                    </a:p>
                    <a:p>
                      <a:pPr algn="l"/>
                      <a:r>
                        <a:rPr lang="en-US" sz="900" baseline="0" dirty="0" smtClean="0">
                          <a:latin typeface="+mn-lt"/>
                        </a:rPr>
                        <a:t>Uses several transitions</a:t>
                      </a:r>
                    </a:p>
                    <a:p>
                      <a:pPr algn="l"/>
                      <a:r>
                        <a:rPr lang="en-US" sz="900" baseline="0" dirty="0" smtClean="0">
                          <a:latin typeface="+mn-lt"/>
                        </a:rPr>
                        <a:t>appropriately (e.g.,</a:t>
                      </a:r>
                    </a:p>
                    <a:p>
                      <a:pPr algn="l"/>
                      <a:r>
                        <a:rPr lang="en-US" sz="900" baseline="0" dirty="0" smtClean="0">
                          <a:latin typeface="+mn-lt"/>
                        </a:rPr>
                        <a:t>because, since, and,</a:t>
                      </a:r>
                    </a:p>
                    <a:p>
                      <a:pPr algn="l"/>
                      <a:r>
                        <a:rPr lang="en-US" sz="900" baseline="0" dirty="0" smtClean="0">
                          <a:latin typeface="+mn-lt"/>
                        </a:rPr>
                        <a:t>also, for example,</a:t>
                      </a:r>
                    </a:p>
                    <a:p>
                      <a:pPr algn="l"/>
                      <a:r>
                        <a:rPr lang="en-US" sz="900" baseline="0" dirty="0" smtClean="0">
                          <a:latin typeface="+mn-lt"/>
                        </a:rPr>
                        <a:t>since) to connect ideas</a:t>
                      </a:r>
                      <a:endParaRPr lang="en-US" sz="900" dirty="0">
                        <a:latin typeface="+mn-lt"/>
                      </a:endParaRPr>
                    </a:p>
                  </a:txBody>
                  <a:tcPr marL="87093" marR="9897" marT="9348" marB="0"/>
                </a:tc>
                <a:tc>
                  <a:txBody>
                    <a:bodyPr/>
                    <a:lstStyle/>
                    <a:p>
                      <a:pPr algn="l"/>
                      <a:r>
                        <a:rPr lang="en-US" sz="900" baseline="0" dirty="0" smtClean="0">
                          <a:latin typeface="+mn-lt"/>
                        </a:rPr>
                        <a:t>Elaborates using a</a:t>
                      </a:r>
                    </a:p>
                    <a:p>
                      <a:pPr algn="l"/>
                      <a:r>
                        <a:rPr lang="en-US" sz="900" baseline="0" dirty="0" smtClean="0">
                          <a:latin typeface="+mn-lt"/>
                        </a:rPr>
                        <a:t>variety of relevant</a:t>
                      </a:r>
                    </a:p>
                    <a:p>
                      <a:pPr algn="l"/>
                      <a:r>
                        <a:rPr lang="en-US" sz="900" baseline="0" dirty="0" smtClean="0">
                          <a:latin typeface="+mn-lt"/>
                        </a:rPr>
                        <a:t>details, examples,</a:t>
                      </a:r>
                    </a:p>
                    <a:p>
                      <a:pPr algn="l"/>
                      <a:r>
                        <a:rPr lang="en-US" sz="900" baseline="0" dirty="0" smtClean="0">
                          <a:latin typeface="+mn-lt"/>
                        </a:rPr>
                        <a:t>quotes, etc. to support</a:t>
                      </a:r>
                    </a:p>
                    <a:p>
                      <a:pPr algn="l"/>
                      <a:r>
                        <a:rPr lang="en-US" sz="900" baseline="0" dirty="0" smtClean="0">
                          <a:latin typeface="+mn-lt"/>
                        </a:rPr>
                        <a:t>focus (opinion) or</a:t>
                      </a:r>
                    </a:p>
                    <a:p>
                      <a:pPr algn="l"/>
                      <a:r>
                        <a:rPr lang="en-US" sz="900" baseline="0" dirty="0" smtClean="0">
                          <a:latin typeface="+mn-lt"/>
                        </a:rPr>
                        <a:t>explain reasons</a:t>
                      </a:r>
                    </a:p>
                    <a:p>
                      <a:pPr algn="l"/>
                      <a:r>
                        <a:rPr lang="en-US" sz="900" baseline="0" dirty="0" smtClean="0">
                          <a:latin typeface="+mn-lt"/>
                        </a:rPr>
                        <a:t>May use figurative</a:t>
                      </a:r>
                    </a:p>
                    <a:p>
                      <a:pPr algn="l"/>
                      <a:r>
                        <a:rPr lang="en-US" sz="900" baseline="0" dirty="0" smtClean="0">
                          <a:latin typeface="+mn-lt"/>
                        </a:rPr>
                        <a:t>language (e.g., imagery,</a:t>
                      </a:r>
                    </a:p>
                    <a:p>
                      <a:pPr algn="l"/>
                      <a:r>
                        <a:rPr lang="en-US" sz="900" baseline="0" dirty="0" smtClean="0">
                          <a:latin typeface="+mn-lt"/>
                        </a:rPr>
                        <a:t>simile, exaggeration)</a:t>
                      </a:r>
                      <a:endParaRPr lang="en-US" sz="900" b="0" i="0" u="none" strike="noStrike" kern="1200" baseline="0" dirty="0" smtClean="0">
                        <a:solidFill>
                          <a:schemeClr val="tx1"/>
                        </a:solidFill>
                        <a:latin typeface="+mn-lt"/>
                        <a:ea typeface="+mn-ea"/>
                        <a:cs typeface="+mn-cs"/>
                      </a:endParaRPr>
                    </a:p>
                  </a:txBody>
                  <a:tcPr marL="87093" marR="9897" marT="9348" marB="0"/>
                </a:tc>
                <a:tc>
                  <a:txBody>
                    <a:bodyPr/>
                    <a:lstStyle/>
                    <a:p>
                      <a:pPr algn="l"/>
                      <a:r>
                        <a:rPr lang="en-US" sz="900" baseline="0" dirty="0" smtClean="0">
                          <a:latin typeface="+mn-lt"/>
                        </a:rPr>
                        <a:t>Chooses words and</a:t>
                      </a:r>
                    </a:p>
                    <a:p>
                      <a:pPr algn="l"/>
                      <a:r>
                        <a:rPr lang="en-US" sz="900" baseline="0" dirty="0" smtClean="0">
                          <a:latin typeface="+mn-lt"/>
                        </a:rPr>
                        <a:t>phrases for effect (e.g.,</a:t>
                      </a:r>
                    </a:p>
                    <a:p>
                      <a:pPr algn="l"/>
                      <a:r>
                        <a:rPr lang="en-US" sz="900" baseline="0" dirty="0" smtClean="0">
                          <a:latin typeface="+mn-lt"/>
                        </a:rPr>
                        <a:t>precise, concrete, or</a:t>
                      </a:r>
                    </a:p>
                    <a:p>
                      <a:pPr algn="l"/>
                      <a:r>
                        <a:rPr lang="en-US" sz="900" baseline="0" dirty="0" smtClean="0">
                          <a:latin typeface="+mn-lt"/>
                        </a:rPr>
                        <a:t>sensory vocabulary)</a:t>
                      </a:r>
                    </a:p>
                    <a:p>
                      <a:pPr algn="l"/>
                      <a:r>
                        <a:rPr lang="en-US" sz="900" baseline="0" dirty="0" smtClean="0">
                          <a:latin typeface="+mn-lt"/>
                        </a:rPr>
                        <a:t>Uses variety of</a:t>
                      </a:r>
                    </a:p>
                    <a:p>
                      <a:pPr algn="l"/>
                      <a:r>
                        <a:rPr lang="en-US" sz="900" baseline="0" dirty="0" smtClean="0">
                          <a:latin typeface="+mn-lt"/>
                        </a:rPr>
                        <a:t>sentences (simple,</a:t>
                      </a:r>
                    </a:p>
                    <a:p>
                      <a:pPr algn="l"/>
                      <a:r>
                        <a:rPr lang="en-US" sz="900" baseline="0" dirty="0" smtClean="0">
                          <a:latin typeface="+mn-lt"/>
                        </a:rPr>
                        <a:t>compound, with</a:t>
                      </a:r>
                    </a:p>
                    <a:p>
                      <a:pPr algn="l"/>
                      <a:r>
                        <a:rPr lang="en-US" sz="900" baseline="0" dirty="0" smtClean="0">
                          <a:latin typeface="+mn-lt"/>
                        </a:rPr>
                        <a:t>prepositional phrases)</a:t>
                      </a:r>
                      <a:endParaRPr lang="en-US" sz="900" dirty="0">
                        <a:latin typeface="+mn-lt"/>
                      </a:endParaRPr>
                    </a:p>
                  </a:txBody>
                  <a:tcPr marL="87093" marR="9897" marT="9348" marB="0"/>
                </a:tc>
                <a:tc>
                  <a:txBody>
                    <a:bodyPr/>
                    <a:lstStyle/>
                    <a:p>
                      <a:pPr algn="l"/>
                      <a:r>
                        <a:rPr lang="en-US" sz="900" baseline="0" dirty="0" smtClean="0">
                          <a:latin typeface="+mn-lt"/>
                        </a:rPr>
                        <a:t>Edits with support/</a:t>
                      </a:r>
                    </a:p>
                    <a:p>
                      <a:pPr algn="l"/>
                      <a:r>
                        <a:rPr lang="en-US" sz="900" baseline="0" dirty="0" smtClean="0">
                          <a:latin typeface="+mn-lt"/>
                        </a:rPr>
                        <a:t>resources</a:t>
                      </a:r>
                    </a:p>
                    <a:p>
                      <a:pPr algn="l"/>
                      <a:r>
                        <a:rPr lang="en-US" sz="900" baseline="0" dirty="0" smtClean="0">
                          <a:latin typeface="+mn-lt"/>
                        </a:rPr>
                        <a:t>Has few or no errors in</a:t>
                      </a:r>
                    </a:p>
                    <a:p>
                      <a:pPr algn="l"/>
                      <a:r>
                        <a:rPr lang="en-US" sz="900" baseline="0" dirty="0" smtClean="0">
                          <a:latin typeface="+mn-lt"/>
                        </a:rPr>
                        <a:t>grammar, word usage,</a:t>
                      </a:r>
                    </a:p>
                    <a:p>
                      <a:pPr algn="l"/>
                      <a:r>
                        <a:rPr lang="en-US" sz="900" baseline="0" dirty="0" smtClean="0">
                          <a:latin typeface="+mn-lt"/>
                        </a:rPr>
                        <a:t>or mechanics as</a:t>
                      </a:r>
                    </a:p>
                    <a:p>
                      <a:pPr algn="l"/>
                      <a:r>
                        <a:rPr lang="en-US" sz="900" baseline="0" dirty="0" smtClean="0">
                          <a:latin typeface="+mn-lt"/>
                        </a:rPr>
                        <a:t>appropriate to grade</a:t>
                      </a:r>
                      <a:endParaRPr lang="en-US" sz="900" b="0" i="0" u="none" strike="noStrike" kern="1200" baseline="0" dirty="0" smtClean="0">
                        <a:solidFill>
                          <a:schemeClr val="tx1"/>
                        </a:solidFill>
                        <a:latin typeface="+mn-lt"/>
                        <a:ea typeface="+mn-ea"/>
                        <a:cs typeface="+mn-cs"/>
                      </a:endParaRPr>
                    </a:p>
                  </a:txBody>
                  <a:tcPr marL="87093" marR="9897" marT="9348" marB="0"/>
                </a:tc>
              </a:tr>
              <a:tr h="1597504">
                <a:tc>
                  <a:txBody>
                    <a:bodyPr/>
                    <a:lstStyle/>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Student Scoring</a:t>
                      </a:r>
                    </a:p>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Explanation</a:t>
                      </a:r>
                      <a:endParaRPr lang="en-US" sz="900" b="1"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n-US" sz="1000" dirty="0">
                          <a:solidFill>
                            <a:schemeClr val="tx1"/>
                          </a:solidFill>
                          <a:effectLst/>
                        </a:rPr>
                        <a:t>The </a:t>
                      </a:r>
                      <a:r>
                        <a:rPr lang="en-US" sz="1000" dirty="0" smtClean="0">
                          <a:solidFill>
                            <a:schemeClr val="tx1"/>
                          </a:solidFill>
                          <a:effectLst/>
                        </a:rPr>
                        <a:t>student</a:t>
                      </a:r>
                      <a:r>
                        <a:rPr lang="en-US" sz="1000" baseline="0" dirty="0" smtClean="0">
                          <a:solidFill>
                            <a:schemeClr val="tx1"/>
                          </a:solidFill>
                          <a:effectLst/>
                        </a:rPr>
                        <a:t> states an opinion and connects the opinion to the topic:  “Is it important for birds to have wings?</a:t>
                      </a:r>
                      <a:endParaRPr lang="en-US" sz="900"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student </a:t>
                      </a:r>
                      <a:r>
                        <a:rPr lang="en-US" sz="1000" baseline="0" dirty="0" smtClean="0">
                          <a:solidFill>
                            <a:schemeClr val="tx1"/>
                          </a:solidFill>
                          <a:effectLst/>
                        </a:rPr>
                        <a:t>moves the opinion piece forward with transitional words ( first, and , so) to connect ideas.</a:t>
                      </a:r>
                      <a:endParaRPr lang="en-US" sz="900"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a:t>
                      </a:r>
                      <a:r>
                        <a:rPr lang="en-US" sz="1000" dirty="0" smtClean="0">
                          <a:solidFill>
                            <a:schemeClr val="tx1"/>
                          </a:solidFill>
                          <a:effectLst/>
                        </a:rPr>
                        <a:t>student elaborates on the topic of why birds should have wings by using concrete details  (reasons).</a:t>
                      </a:r>
                      <a:endParaRPr lang="en-US" sz="900"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student’s voice is knowledgeable about the information.  The student </a:t>
                      </a:r>
                      <a:r>
                        <a:rPr lang="en-US" sz="1000" dirty="0" smtClean="0">
                          <a:solidFill>
                            <a:schemeClr val="tx1"/>
                          </a:solidFill>
                          <a:effectLst/>
                        </a:rPr>
                        <a:t>uses </a:t>
                      </a:r>
                      <a:r>
                        <a:rPr lang="en-US" sz="1000" b="1" dirty="0" smtClean="0">
                          <a:solidFill>
                            <a:schemeClr val="tx1"/>
                          </a:solidFill>
                          <a:effectLst/>
                        </a:rPr>
                        <a:t>precise vocabulary </a:t>
                      </a:r>
                      <a:r>
                        <a:rPr lang="en-US" sz="1000" b="0" dirty="0" smtClean="0">
                          <a:solidFill>
                            <a:schemeClr val="tx1"/>
                          </a:solidFill>
                          <a:effectLst/>
                        </a:rPr>
                        <a:t>(wings, danger, swimming) </a:t>
                      </a:r>
                      <a:r>
                        <a:rPr lang="en-US" sz="1000" b="0" baseline="0" dirty="0" smtClean="0">
                          <a:solidFill>
                            <a:schemeClr val="tx1"/>
                          </a:solidFill>
                          <a:effectLst/>
                        </a:rPr>
                        <a:t>and uses a </a:t>
                      </a:r>
                      <a:r>
                        <a:rPr lang="en-US" sz="1000" b="1" dirty="0" smtClean="0">
                          <a:solidFill>
                            <a:schemeClr val="tx1"/>
                          </a:solidFill>
                          <a:effectLst/>
                        </a:rPr>
                        <a:t>variety </a:t>
                      </a:r>
                      <a:r>
                        <a:rPr lang="en-US" sz="1000" b="1" dirty="0">
                          <a:solidFill>
                            <a:schemeClr val="tx1"/>
                          </a:solidFill>
                          <a:effectLst/>
                        </a:rPr>
                        <a:t>of sentence structures</a:t>
                      </a:r>
                      <a:r>
                        <a:rPr lang="en-US" sz="1000" dirty="0">
                          <a:solidFill>
                            <a:srgbClr val="FF0000"/>
                          </a:solidFill>
                          <a:effectLst/>
                        </a:rPr>
                        <a:t>.</a:t>
                      </a:r>
                      <a:endParaRPr lang="en-US" sz="900" dirty="0">
                        <a:solidFill>
                          <a:srgbClr val="FF0000"/>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dirty="0">
                          <a:solidFill>
                            <a:schemeClr val="tx1"/>
                          </a:solidFill>
                          <a:effectLst/>
                        </a:rPr>
                        <a:t>The student has </a:t>
                      </a:r>
                      <a:r>
                        <a:rPr lang="en-US" sz="1000" dirty="0" smtClean="0">
                          <a:solidFill>
                            <a:schemeClr val="tx1"/>
                          </a:solidFill>
                          <a:effectLst/>
                        </a:rPr>
                        <a:t> few </a:t>
                      </a:r>
                      <a:r>
                        <a:rPr lang="en-US" sz="1000" dirty="0">
                          <a:solidFill>
                            <a:schemeClr val="tx1"/>
                          </a:solidFill>
                          <a:effectLst/>
                        </a:rPr>
                        <a:t>or no errors in grammar, word usage, or mechanics as appropriate to grade</a:t>
                      </a:r>
                      <a:r>
                        <a:rPr lang="en-US" sz="1000" dirty="0" smtClean="0">
                          <a:solidFill>
                            <a:schemeClr val="tx1"/>
                          </a:solidFill>
                          <a:effectLst/>
                        </a:rPr>
                        <a:t>.  </a:t>
                      </a:r>
                      <a:endParaRPr lang="en-US" sz="900" b="1" dirty="0">
                        <a:solidFill>
                          <a:schemeClr val="tx1"/>
                        </a:solidFill>
                        <a:effectLst/>
                        <a:latin typeface="Calibri"/>
                        <a:ea typeface="Calibri"/>
                        <a:cs typeface="Times New Roman"/>
                      </a:endParaRPr>
                    </a:p>
                  </a:txBody>
                  <a:tcPr marR="72474" marT="36752" marB="36752"/>
                </a:tc>
              </a:tr>
            </a:tbl>
          </a:graphicData>
        </a:graphic>
      </p:graphicFrame>
      <p:grpSp>
        <p:nvGrpSpPr>
          <p:cNvPr id="2" name="Group 1"/>
          <p:cNvGrpSpPr/>
          <p:nvPr/>
        </p:nvGrpSpPr>
        <p:grpSpPr>
          <a:xfrm>
            <a:off x="197148" y="4949664"/>
            <a:ext cx="6813176" cy="2975138"/>
            <a:chOff x="209470" y="5185350"/>
            <a:chExt cx="7239000" cy="3116806"/>
          </a:xfrm>
        </p:grpSpPr>
        <p:sp>
          <p:nvSpPr>
            <p:cNvPr id="6" name="Rectangle 5"/>
            <p:cNvSpPr/>
            <p:nvPr/>
          </p:nvSpPr>
          <p:spPr>
            <a:xfrm>
              <a:off x="209470" y="5185350"/>
              <a:ext cx="7239000" cy="2756794"/>
            </a:xfrm>
            <a:prstGeom prst="rect">
              <a:avLst/>
            </a:prstGeom>
          </p:spPr>
          <p:txBody>
            <a:bodyPr wrap="square">
              <a:spAutoFit/>
            </a:bodyPr>
            <a:lstStyle/>
            <a:p>
              <a:r>
                <a:rPr lang="en-US" sz="1400" b="1" u="sng" dirty="0"/>
                <a:t>Performance </a:t>
              </a:r>
              <a:r>
                <a:rPr lang="en-US" sz="1400" b="1" u="sng" dirty="0" smtClean="0"/>
                <a:t>Task Example Response</a:t>
              </a:r>
            </a:p>
            <a:p>
              <a:endParaRPr lang="en-US" sz="1100" b="1" u="sng" dirty="0"/>
            </a:p>
            <a:p>
              <a:endParaRPr lang="en-US" sz="1100" b="1" u="sng" dirty="0"/>
            </a:p>
            <a:p>
              <a:r>
                <a:rPr lang="en-US" sz="1200" dirty="0" smtClean="0"/>
                <a:t>It is important for all birds to have wings.  </a:t>
              </a:r>
            </a:p>
            <a:p>
              <a:endParaRPr lang="en-US" sz="1200" dirty="0"/>
            </a:p>
            <a:p>
              <a:r>
                <a:rPr lang="en-US" sz="1200" dirty="0" smtClean="0"/>
                <a:t>A bird needs wings for lots of things.</a:t>
              </a:r>
            </a:p>
            <a:p>
              <a:endParaRPr lang="en-US" sz="1200" dirty="0"/>
            </a:p>
            <a:p>
              <a:endParaRPr lang="en-US" sz="1100" b="1" u="sng" dirty="0" smtClean="0"/>
            </a:p>
            <a:p>
              <a:r>
                <a:rPr lang="en-US" sz="1200" b="1" dirty="0" smtClean="0"/>
                <a:t>First</a:t>
              </a:r>
              <a:r>
                <a:rPr lang="en-US" sz="1200" dirty="0" smtClean="0"/>
                <a:t>, Birds need wings to fly.  </a:t>
              </a:r>
              <a:r>
                <a:rPr lang="en-US" sz="1200" b="1" dirty="0" smtClean="0"/>
                <a:t>And</a:t>
              </a:r>
              <a:r>
                <a:rPr lang="en-US" sz="1200" dirty="0"/>
                <a:t> b</a:t>
              </a:r>
              <a:r>
                <a:rPr lang="en-US" sz="1200" dirty="0" smtClean="0"/>
                <a:t>irds need wings to get away from danger and even swimming.</a:t>
              </a:r>
            </a:p>
            <a:p>
              <a:endParaRPr lang="en-US" sz="1200" dirty="0"/>
            </a:p>
            <a:p>
              <a:endParaRPr lang="en-US" sz="1200" dirty="0" smtClean="0"/>
            </a:p>
            <a:p>
              <a:r>
                <a:rPr lang="en-US" sz="1200" b="1" dirty="0" smtClean="0"/>
                <a:t>So</a:t>
              </a:r>
              <a:r>
                <a:rPr lang="en-US" sz="1200" dirty="0" smtClean="0"/>
                <a:t> that is why it is important that birds have wings.  Don’t you agree?</a:t>
              </a:r>
              <a:endParaRPr lang="en-US" sz="1200" dirty="0"/>
            </a:p>
            <a:p>
              <a:pPr algn="ctr"/>
              <a:endParaRPr lang="en-US" sz="1100" b="1" u="sng" dirty="0"/>
            </a:p>
            <a:p>
              <a:endParaRPr lang="en-US" sz="1100" dirty="0"/>
            </a:p>
          </p:txBody>
        </p:sp>
        <p:sp>
          <p:nvSpPr>
            <p:cNvPr id="7" name="TextBox 6"/>
            <p:cNvSpPr txBox="1"/>
            <p:nvPr/>
          </p:nvSpPr>
          <p:spPr>
            <a:xfrm>
              <a:off x="277058" y="5499347"/>
              <a:ext cx="1117204" cy="241824"/>
            </a:xfrm>
            <a:prstGeom prst="rect">
              <a:avLst/>
            </a:prstGeom>
            <a:solidFill>
              <a:schemeClr val="bg2"/>
            </a:solidFill>
            <a:ln w="9525">
              <a:solidFill>
                <a:schemeClr val="tx1"/>
              </a:solidFill>
            </a:ln>
          </p:spPr>
          <p:txBody>
            <a:bodyPr wrap="square" rtlCol="0">
              <a:spAutoFit/>
            </a:bodyPr>
            <a:lstStyle/>
            <a:p>
              <a:r>
                <a:rPr lang="en-US" sz="900" b="1" i="1" dirty="0"/>
                <a:t>States opinion </a:t>
              </a:r>
            </a:p>
          </p:txBody>
        </p:sp>
        <p:sp>
          <p:nvSpPr>
            <p:cNvPr id="10" name="TextBox 9"/>
            <p:cNvSpPr txBox="1"/>
            <p:nvPr/>
          </p:nvSpPr>
          <p:spPr>
            <a:xfrm>
              <a:off x="470204" y="8060332"/>
              <a:ext cx="4790570" cy="241824"/>
            </a:xfrm>
            <a:prstGeom prst="rect">
              <a:avLst/>
            </a:prstGeom>
            <a:solidFill>
              <a:schemeClr val="bg2"/>
            </a:solidFill>
            <a:ln w="9525">
              <a:solidFill>
                <a:schemeClr val="tx1"/>
              </a:solidFill>
            </a:ln>
          </p:spPr>
          <p:txBody>
            <a:bodyPr wrap="square" rtlCol="0">
              <a:spAutoFit/>
            </a:bodyPr>
            <a:lstStyle/>
            <a:p>
              <a:r>
                <a:rPr lang="en-US" sz="900" b="1" i="1" dirty="0"/>
                <a:t>Student uses transitional words first, </a:t>
              </a:r>
              <a:r>
                <a:rPr lang="en-US" sz="900" b="1" i="1" dirty="0" smtClean="0"/>
                <a:t>and, so…..to connect ideas.</a:t>
              </a:r>
              <a:endParaRPr lang="en-US" sz="900" b="1" i="1" dirty="0"/>
            </a:p>
          </p:txBody>
        </p:sp>
        <p:sp>
          <p:nvSpPr>
            <p:cNvPr id="11" name="TextBox 10"/>
            <p:cNvSpPr txBox="1"/>
            <p:nvPr/>
          </p:nvSpPr>
          <p:spPr>
            <a:xfrm>
              <a:off x="1991811" y="6942747"/>
              <a:ext cx="4144912" cy="241824"/>
            </a:xfrm>
            <a:prstGeom prst="rect">
              <a:avLst/>
            </a:prstGeom>
            <a:solidFill>
              <a:schemeClr val="bg2"/>
            </a:solidFill>
            <a:ln w="9525">
              <a:solidFill>
                <a:schemeClr val="tx1"/>
              </a:solidFill>
            </a:ln>
          </p:spPr>
          <p:txBody>
            <a:bodyPr wrap="square" rtlCol="0">
              <a:spAutoFit/>
            </a:bodyPr>
            <a:lstStyle/>
            <a:p>
              <a:r>
                <a:rPr lang="en-US" sz="900" b="1" i="1" dirty="0"/>
                <a:t>Uses topic vocabulary from texts and a variety of sentence types.</a:t>
              </a:r>
            </a:p>
          </p:txBody>
        </p:sp>
        <p:sp>
          <p:nvSpPr>
            <p:cNvPr id="9" name="TextBox 8"/>
            <p:cNvSpPr txBox="1"/>
            <p:nvPr/>
          </p:nvSpPr>
          <p:spPr>
            <a:xfrm>
              <a:off x="238630" y="6426275"/>
              <a:ext cx="6157408" cy="241824"/>
            </a:xfrm>
            <a:prstGeom prst="rect">
              <a:avLst/>
            </a:prstGeom>
            <a:solidFill>
              <a:schemeClr val="bg2"/>
            </a:solidFill>
            <a:ln w="9525">
              <a:solidFill>
                <a:schemeClr val="tx1"/>
              </a:solidFill>
            </a:ln>
          </p:spPr>
          <p:txBody>
            <a:bodyPr wrap="square" rtlCol="0">
              <a:spAutoFit/>
            </a:bodyPr>
            <a:lstStyle/>
            <a:p>
              <a:r>
                <a:rPr lang="en-US" sz="900" b="1" i="1" dirty="0"/>
                <a:t>A connection is made between </a:t>
              </a:r>
              <a:r>
                <a:rPr lang="en-US" sz="900" b="1" i="1" dirty="0" smtClean="0"/>
                <a:t>wings and why the writer feels it is important that birds have wings using reason.</a:t>
              </a:r>
              <a:endParaRPr lang="en-US" sz="900" b="1" i="1" dirty="0"/>
            </a:p>
          </p:txBody>
        </p:sp>
        <p:sp>
          <p:nvSpPr>
            <p:cNvPr id="39" name="TextBox 38"/>
            <p:cNvSpPr txBox="1"/>
            <p:nvPr/>
          </p:nvSpPr>
          <p:spPr>
            <a:xfrm>
              <a:off x="1925811" y="7618665"/>
              <a:ext cx="4018060" cy="241824"/>
            </a:xfrm>
            <a:prstGeom prst="rect">
              <a:avLst/>
            </a:prstGeom>
            <a:solidFill>
              <a:schemeClr val="bg2"/>
            </a:solidFill>
            <a:ln w="9525">
              <a:solidFill>
                <a:schemeClr val="tx1"/>
              </a:solidFill>
            </a:ln>
          </p:spPr>
          <p:txBody>
            <a:bodyPr wrap="square" rtlCol="0">
              <a:spAutoFit/>
            </a:bodyPr>
            <a:lstStyle/>
            <a:p>
              <a:r>
                <a:rPr lang="en-US" sz="900" b="1" i="1" dirty="0"/>
                <a:t>Has a clear and logical conclusion that is consistent with topic.</a:t>
              </a:r>
            </a:p>
          </p:txBody>
        </p:sp>
        <p:sp>
          <p:nvSpPr>
            <p:cNvPr id="21" name="TextBox 20"/>
            <p:cNvSpPr txBox="1"/>
            <p:nvPr/>
          </p:nvSpPr>
          <p:spPr>
            <a:xfrm>
              <a:off x="3132674" y="5834471"/>
              <a:ext cx="2877197" cy="392143"/>
            </a:xfrm>
            <a:prstGeom prst="rect">
              <a:avLst/>
            </a:prstGeom>
            <a:solidFill>
              <a:schemeClr val="bg2"/>
            </a:solidFill>
            <a:ln w="9525">
              <a:solidFill>
                <a:schemeClr val="tx1"/>
              </a:solidFill>
            </a:ln>
          </p:spPr>
          <p:txBody>
            <a:bodyPr wrap="square" lIns="96378" tIns="48189" rIns="96378" bIns="48189" rtlCol="0">
              <a:spAutoFit/>
            </a:bodyPr>
            <a:lstStyle/>
            <a:p>
              <a:r>
                <a:rPr lang="en-US" sz="900" b="1" i="1" dirty="0"/>
                <a:t>Conventions for grammar and mechanics are used appropriately throughout.  </a:t>
              </a:r>
            </a:p>
          </p:txBody>
        </p:sp>
      </p:grpSp>
    </p:spTree>
    <p:extLst>
      <p:ext uri="{BB962C8B-B14F-4D97-AF65-F5344CB8AC3E}">
        <p14:creationId xmlns:p14="http://schemas.microsoft.com/office/powerpoint/2010/main" val="1904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2067742342"/>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113279"/>
                <a:gridCol w="2275840"/>
                <a:gridCol w="573998"/>
              </a:tblGrid>
              <a:tr h="272034">
                <a:tc gridSpan="4">
                  <a:txBody>
                    <a:bodyPr/>
                    <a:lstStyle/>
                    <a:p>
                      <a:pPr algn="ctr"/>
                      <a:r>
                        <a:rPr lang="en-US" sz="1100" b="1" dirty="0" smtClean="0"/>
                        <a:t>Opinion Writing and Language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6a</a:t>
                      </a:r>
                      <a:endParaRPr lang="en-US" sz="1100" b="1" dirty="0"/>
                    </a:p>
                  </a:txBody>
                  <a:tcPr marL="97536" marR="97536" marT="48006" marB="48006">
                    <a:solidFill>
                      <a:srgbClr val="FFFFCC"/>
                    </a:solidFill>
                  </a:tcPr>
                </a:tc>
                <a:tc>
                  <a:txBody>
                    <a:bodyPr/>
                    <a:lstStyle/>
                    <a:p>
                      <a:r>
                        <a:rPr lang="en-US" sz="1100" b="1" dirty="0" smtClean="0"/>
                        <a:t>Brief Opinion</a:t>
                      </a:r>
                      <a:r>
                        <a:rPr lang="en-US" sz="1100" b="1" baseline="0" dirty="0" smtClean="0"/>
                        <a:t> </a:t>
                      </a:r>
                      <a:r>
                        <a:rPr lang="en-US" sz="1100" b="1" dirty="0" smtClean="0"/>
                        <a:t>Write</a:t>
                      </a:r>
                      <a:endParaRPr lang="en-US" sz="1100" b="1" dirty="0"/>
                    </a:p>
                  </a:txBody>
                  <a:tcPr marL="97536" marR="97536" marT="48006" marB="48006">
                    <a:solidFill>
                      <a:srgbClr val="FFFFCC"/>
                    </a:solidFill>
                  </a:tcPr>
                </a:tc>
                <a:tc>
                  <a:txBody>
                    <a:bodyPr/>
                    <a:lstStyle/>
                    <a:p>
                      <a:r>
                        <a:rPr lang="en-US" sz="1100" b="1" dirty="0" smtClean="0"/>
                        <a:t>W.1a,</a:t>
                      </a:r>
                      <a:r>
                        <a:rPr lang="en-US" sz="1100" b="1" baseline="0" dirty="0" smtClean="0"/>
                        <a:t> W.1b,  W.1c, W.1d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6b</a:t>
                      </a:r>
                      <a:endParaRPr lang="en-US" sz="1100" b="1" dirty="0"/>
                    </a:p>
                  </a:txBody>
                  <a:tcPr marL="97536" marR="97536" marT="48006" marB="48006">
                    <a:solidFill>
                      <a:srgbClr val="FFFFCC"/>
                    </a:solidFill>
                  </a:tcPr>
                </a:tc>
                <a:tc>
                  <a:txBody>
                    <a:bodyPr/>
                    <a:lstStyle/>
                    <a:p>
                      <a:r>
                        <a:rPr lang="en-US" sz="1100" b="1" dirty="0" smtClean="0"/>
                        <a:t>Write-Revise Opinion</a:t>
                      </a:r>
                      <a:endParaRPr lang="en-US" sz="1100" b="1" dirty="0"/>
                    </a:p>
                  </a:txBody>
                  <a:tcPr marL="97536" marR="97536" marT="48006" marB="48006">
                    <a:solidFill>
                      <a:srgbClr val="FFFFCC"/>
                    </a:solidFill>
                  </a:tcPr>
                </a:tc>
                <a:tc>
                  <a:txBody>
                    <a:bodyPr/>
                    <a:lstStyle/>
                    <a:p>
                      <a:r>
                        <a:rPr lang="en-US" sz="1100" b="1" dirty="0" smtClean="0"/>
                        <a:t>W.1a,</a:t>
                      </a:r>
                      <a:r>
                        <a:rPr lang="en-US" sz="1100" b="1" baseline="0" dirty="0" smtClean="0"/>
                        <a:t> W.1b,  W.1c, W.3d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n-US" sz="1100" b="1" dirty="0" smtClean="0"/>
                        <a:t>Full Opinion Composition</a:t>
                      </a:r>
                      <a:endParaRPr lang="en-US" sz="1100" b="1" dirty="0"/>
                    </a:p>
                  </a:txBody>
                  <a:tcPr marL="97536" marR="97536" marT="48006" marB="48006">
                    <a:solidFill>
                      <a:srgbClr val="FFFFCC"/>
                    </a:solidFill>
                  </a:tcPr>
                </a:tc>
                <a:tc>
                  <a:txBody>
                    <a:bodyPr/>
                    <a:lstStyle/>
                    <a:p>
                      <a:r>
                        <a:rPr lang="pl-PL" sz="1100" b="1" dirty="0" smtClean="0"/>
                        <a:t>W</a:t>
                      </a:r>
                      <a:r>
                        <a:rPr lang="en-US" sz="1100" b="1" dirty="0" smtClean="0"/>
                        <a:t>1</a:t>
                      </a:r>
                      <a:r>
                        <a:rPr lang="pl-PL" sz="1100" b="1" dirty="0" smtClean="0"/>
                        <a:t>a, W</a:t>
                      </a:r>
                      <a:r>
                        <a:rPr lang="en-US" sz="1100" b="1" dirty="0" smtClean="0"/>
                        <a:t>1</a:t>
                      </a:r>
                      <a:r>
                        <a:rPr lang="pl-PL" sz="1100" b="1" dirty="0" smtClean="0"/>
                        <a:t>b, W</a:t>
                      </a:r>
                      <a:r>
                        <a:rPr lang="en-US" sz="1100" b="1" dirty="0" smtClean="0"/>
                        <a:t>1</a:t>
                      </a:r>
                      <a:r>
                        <a:rPr lang="pl-PL" sz="1100" b="1" dirty="0" smtClean="0"/>
                        <a:t>c, W</a:t>
                      </a:r>
                      <a:r>
                        <a:rPr lang="en-US" sz="1100" b="1" dirty="0" smtClean="0"/>
                        <a:t>1d</a:t>
                      </a:r>
                      <a:r>
                        <a:rPr lang="pl-PL" sz="1100" b="1" dirty="0" smtClean="0"/>
                        <a:t>, W4, </a:t>
                      </a:r>
                      <a:r>
                        <a:rPr lang="en-US" sz="1100" b="1" baseline="0" dirty="0" smtClean="0"/>
                        <a:t> </a:t>
                      </a:r>
                      <a:r>
                        <a:rPr lang="pl-PL" sz="1100" b="1" dirty="0" smtClean="0"/>
                        <a:t>W5, W8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n-US" sz="1100" b="1" dirty="0" smtClean="0"/>
                        <a:t>Language-Vocabulary Use</a:t>
                      </a:r>
                      <a:endParaRPr lang="en-US" sz="1100" b="1" dirty="0"/>
                    </a:p>
                  </a:txBody>
                  <a:tcPr marL="97536" marR="97536" marT="48006" marB="48006">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n-US" sz="1100" b="1" dirty="0" smtClean="0"/>
                        <a:t>Edit and Clarify</a:t>
                      </a:r>
                      <a:endParaRPr lang="en-US" sz="1100" b="1" dirty="0"/>
                    </a:p>
                  </a:txBody>
                  <a:tcPr marL="97536" marR="97536" marT="48006" marB="48006">
                    <a:solidFill>
                      <a:srgbClr val="FFFFCC"/>
                    </a:solidFill>
                  </a:tcPr>
                </a:tc>
                <a:tc>
                  <a:txBody>
                    <a:bodyPr/>
                    <a:lstStyle/>
                    <a:p>
                      <a:r>
                        <a:rPr lang="en-US" sz="1100" b="1" dirty="0" smtClean="0">
                          <a:solidFill>
                            <a:schemeClr val="tx1"/>
                          </a:solidFill>
                        </a:rPr>
                        <a:t>L.1.1.c</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12209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n-US" sz="2500" b="1" dirty="0">
                <a:solidFill>
                  <a:schemeClr val="accent1">
                    <a:lumMod val="75000"/>
                  </a:schemeClr>
                </a:solidFill>
                <a:latin typeface="Bookman Old Style" pitchFamily="18" charset="0"/>
              </a:rPr>
              <a:t>Quarter </a:t>
            </a:r>
            <a:r>
              <a:rPr lang="en-US" sz="2500" b="1" dirty="0" smtClean="0">
                <a:solidFill>
                  <a:schemeClr val="accent1">
                    <a:lumMod val="75000"/>
                  </a:schemeClr>
                </a:solidFill>
                <a:latin typeface="Bookman Old Style" pitchFamily="18" charset="0"/>
              </a:rPr>
              <a:t>Four </a:t>
            </a:r>
            <a:r>
              <a:rPr lang="en-US" sz="2500" b="1" dirty="0">
                <a:solidFill>
                  <a:schemeClr val="accent1">
                    <a:lumMod val="75000"/>
                  </a:schemeClr>
                </a:solidFill>
                <a:latin typeface="Bookman Old Style" pitchFamily="18" charset="0"/>
              </a:rPr>
              <a:t>2014-15</a:t>
            </a:r>
          </a:p>
          <a:p>
            <a:r>
              <a:rPr lang="en-US" sz="2300" b="1" dirty="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082546" y="5715000"/>
            <a:ext cx="5382459" cy="374599"/>
          </a:xfrm>
          <a:prstGeom prst="rect">
            <a:avLst/>
          </a:prstGeom>
          <a:noFill/>
        </p:spPr>
        <p:txBody>
          <a:bodyPr wrap="square" lIns="96655" tIns="48328" rIns="96655" bIns="48328" rtlCol="0">
            <a:spAutoFit/>
          </a:bodyPr>
          <a:lstStyle/>
          <a:p>
            <a:pPr lvl="0" algn="ctr"/>
            <a:r>
              <a:rPr lang="en-US" sz="900" b="1" i="1" dirty="0">
                <a:solidFill>
                  <a:prstClr val="black"/>
                </a:solidFill>
                <a:latin typeface="Calibri" panose="020F0502020204030204" pitchFamily="34" charset="0"/>
              </a:rPr>
              <a:t>Note:  There may be more than one standard per target. Standards can have different DOKs per target.</a:t>
            </a:r>
          </a:p>
          <a:p>
            <a:pPr lvl="0" algn="ctr"/>
            <a:r>
              <a:rPr lang="en-US" sz="900" b="1" i="1" dirty="0">
                <a:solidFill>
                  <a:prstClr val="black"/>
                </a:solidFill>
                <a:latin typeface="Calibri" panose="020F0502020204030204" pitchFamily="34" charset="0"/>
              </a:rPr>
              <a:t>  Actual assessed writing standards are boxed.</a:t>
            </a:r>
          </a:p>
        </p:txBody>
      </p:sp>
      <p:graphicFrame>
        <p:nvGraphicFramePr>
          <p:cNvPr id="27" name="Table 26"/>
          <p:cNvGraphicFramePr>
            <a:graphicFrameLocks noGrp="1"/>
          </p:cNvGraphicFramePr>
          <p:nvPr>
            <p:extLst>
              <p:ext uri="{D42A27DB-BD31-4B8C-83A1-F6EECF244321}">
                <p14:modId xmlns:p14="http://schemas.microsoft.com/office/powerpoint/2010/main" val="1794514793"/>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solidFill>
                            <a:schemeClr val="tx1"/>
                          </a:solidFill>
                        </a:rPr>
                        <a:t>Reading: Literature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Reasoning and Evidence</a:t>
                      </a: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solidFill>
                      <a:srgbClr val="FFFFCC"/>
                    </a:solidFill>
                  </a:tcPr>
                </a:tc>
                <a:tc>
                  <a:txBody>
                    <a:bodyPr/>
                    <a:lstStyle/>
                    <a:p>
                      <a:r>
                        <a:rPr lang="en-US" sz="1100" b="1" dirty="0" smtClean="0">
                          <a:solidFill>
                            <a:schemeClr val="tx1"/>
                          </a:solidFill>
                        </a:rPr>
                        <a:t>RL.6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RL.9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53445411"/>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n-US" sz="1100" b="1" dirty="0" smtClean="0">
                          <a:solidFill>
                            <a:schemeClr val="tx1"/>
                          </a:solidFill>
                        </a:rPr>
                        <a:t>Reading: Informational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RI.9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514812" y="6716107"/>
            <a:ext cx="38472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4052976" y="7010399"/>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657600" y="7315200"/>
            <a:ext cx="19812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Tree>
    <p:extLst>
      <p:ext uri="{BB962C8B-B14F-4D97-AF65-F5344CB8AC3E}">
        <p14:creationId xmlns:p14="http://schemas.microsoft.com/office/powerpoint/2010/main" val="180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829618"/>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n-US" sz="1300" b="1" i="0" u="none" strike="noStrike" dirty="0" smtClean="0">
                          <a:solidFill>
                            <a:srgbClr val="000000"/>
                          </a:solidFill>
                          <a:latin typeface="Calibri"/>
                        </a:rPr>
                        <a:t>Opinion Writing  Pre-Assessment</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n-US" sz="11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6" y="698198"/>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76048" y="845015"/>
            <a:ext cx="544652" cy="1257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78209" y="989186"/>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91616" y="540624"/>
            <a:ext cx="569174" cy="1272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87328" y="681331"/>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80900" y="839711"/>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81831" y="984693"/>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82012" y="1132638"/>
            <a:ext cx="308034" cy="13369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59801" y="542916"/>
            <a:ext cx="659896" cy="115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90235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sp>
        <p:nvSpPr>
          <p:cNvPr id="2" name="Rectangle 1"/>
          <p:cNvSpPr/>
          <p:nvPr/>
        </p:nvSpPr>
        <p:spPr>
          <a:xfrm>
            <a:off x="304800" y="304800"/>
            <a:ext cx="6629400" cy="38471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4 Pre-Assessment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 Key</a:t>
            </a:r>
          </a:p>
        </p:txBody>
      </p:sp>
      <p:graphicFrame>
        <p:nvGraphicFramePr>
          <p:cNvPr id="3" name="Table 2"/>
          <p:cNvGraphicFramePr>
            <a:graphicFrameLocks noGrp="1"/>
          </p:cNvGraphicFramePr>
          <p:nvPr>
            <p:extLst>
              <p:ext uri="{D42A27DB-BD31-4B8C-83A1-F6EECF244321}">
                <p14:modId xmlns:p14="http://schemas.microsoft.com/office/powerpoint/2010/main" val="3769270272"/>
              </p:ext>
            </p:extLst>
          </p:nvPr>
        </p:nvGraphicFramePr>
        <p:xfrm>
          <a:off x="304800" y="867920"/>
          <a:ext cx="6629402" cy="7019351"/>
        </p:xfrm>
        <a:graphic>
          <a:graphicData uri="http://schemas.openxmlformats.org/drawingml/2006/table">
            <a:tbl>
              <a:tblPr firstRow="1" bandRow="1">
                <a:effectLst>
                  <a:innerShdw blurRad="114300">
                    <a:prstClr val="black"/>
                  </a:innerShdw>
                </a:effectLst>
                <a:tableStyleId>{5C22544A-7EE6-4342-B048-85BDC9FD1C3A}</a:tableStyleId>
              </a:tblPr>
              <a:tblGrid>
                <a:gridCol w="5270692"/>
                <a:gridCol w="679355"/>
                <a:gridCol w="679355"/>
              </a:tblGrid>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Where had Dale grown up?</a:t>
                      </a:r>
                      <a:r>
                        <a:rPr lang="en-US" sz="1100" b="0" u="none" baseline="0" dirty="0" smtClean="0">
                          <a:solidFill>
                            <a:schemeClr val="tx1"/>
                          </a:solidFill>
                          <a:effectLst/>
                          <a:latin typeface="+mn-lt"/>
                        </a:rPr>
                        <a:t> </a:t>
                      </a:r>
                      <a:r>
                        <a:rPr lang="en-US" sz="1100" b="0" baseline="0" dirty="0" smtClean="0">
                          <a:solidFill>
                            <a:schemeClr val="tx1"/>
                          </a:solidFill>
                          <a:effectLst/>
                          <a:latin typeface="+mn-lt"/>
                          <a:cs typeface="Helvetica" panose="020B0604020202020204" pitchFamily="34" charset="0"/>
                          <a:sym typeface="Helvetica"/>
                        </a:rPr>
                        <a:t>Toward RL.1.3, DOK-1 CF</a:t>
                      </a:r>
                      <a:endParaRPr lang="en-US" sz="1100" b="0" dirty="0" smtClean="0">
                        <a:solidFill>
                          <a:schemeClr val="tx1"/>
                        </a:solidFill>
                        <a:effectLst/>
                        <a:latin typeface="+mn-lt"/>
                        <a:cs typeface="Helvetica" panose="020B0604020202020204" pitchFamily="34" charset="0"/>
                        <a:sym typeface="Helvetica"/>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2</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two answers tell why Dale did not know he was a bird?</a:t>
                      </a:r>
                      <a:r>
                        <a:rPr lang="en-US" sz="1100" b="0" u="none" baseline="0" dirty="0" smtClean="0">
                          <a:solidFill>
                            <a:schemeClr val="tx1"/>
                          </a:solidFill>
                          <a:effectLst/>
                          <a:latin typeface="+mn-lt"/>
                        </a:rPr>
                        <a:t> </a:t>
                      </a:r>
                      <a:r>
                        <a:rPr lang="en-US" sz="1100" b="0" baseline="0" dirty="0" smtClean="0">
                          <a:solidFill>
                            <a:schemeClr val="tx1"/>
                          </a:solidFill>
                          <a:effectLst/>
                          <a:latin typeface="+mn-lt"/>
                          <a:cs typeface="Helvetica" panose="020B0604020202020204" pitchFamily="34" charset="0"/>
                          <a:sym typeface="Helvetica"/>
                        </a:rPr>
                        <a:t>Toward  RL.1.3, DOK-2 Ck (both must be correct)</a:t>
                      </a:r>
                      <a:endParaRPr lang="en-US" sz="1100" b="0" dirty="0" smtClean="0">
                        <a:solidFill>
                          <a:schemeClr val="tx1"/>
                        </a:solidFill>
                        <a:effectLst/>
                        <a:latin typeface="+mn-lt"/>
                        <a:cs typeface="Helvetica" panose="020B0604020202020204" pitchFamily="34" charset="0"/>
                        <a:sym typeface="Helvetica"/>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3</a:t>
                      </a:r>
                      <a:r>
                        <a:rPr lang="en-US" sz="1100" b="0" i="0" u="none" dirty="0" smtClean="0">
                          <a:solidFill>
                            <a:schemeClr val="tx1"/>
                          </a:solidFill>
                          <a:effectLst>
                            <a:outerShdw blurRad="38100" dist="38100" dir="2700000" algn="tl">
                              <a:srgbClr val="000000">
                                <a:alpha val="43137"/>
                              </a:srgbClr>
                            </a:outerShdw>
                          </a:effectLst>
                          <a:latin typeface="+mn-lt"/>
                        </a:rPr>
                        <a:t>  </a:t>
                      </a:r>
                      <a:r>
                        <a:rPr lang="en-US" sz="1100" b="0" i="0" u="none" dirty="0" smtClean="0">
                          <a:solidFill>
                            <a:schemeClr val="tx1"/>
                          </a:solidFill>
                          <a:effectLst/>
                          <a:latin typeface="+mn-lt"/>
                        </a:rPr>
                        <a:t>Who first told Dale that he was a bird?</a:t>
                      </a:r>
                      <a:r>
                        <a:rPr lang="en-US" sz="1100" b="0" i="0" u="none" baseline="0" dirty="0" smtClean="0">
                          <a:solidFill>
                            <a:schemeClr val="tx1"/>
                          </a:solidFill>
                          <a:effectLst/>
                          <a:latin typeface="+mn-lt"/>
                        </a:rPr>
                        <a:t> </a:t>
                      </a:r>
                      <a:r>
                        <a:rPr lang="en-US" sz="1100" b="0" baseline="0" dirty="0" smtClean="0">
                          <a:solidFill>
                            <a:schemeClr val="tx1"/>
                          </a:solidFill>
                          <a:effectLst/>
                          <a:latin typeface="+mn-lt"/>
                        </a:rPr>
                        <a:t>Toward RL.1.6 </a:t>
                      </a:r>
                      <a:r>
                        <a:rPr lang="en-US" sz="1100" b="0" dirty="0" smtClean="0">
                          <a:solidFill>
                            <a:schemeClr val="tx1"/>
                          </a:solidFill>
                          <a:effectLst/>
                          <a:latin typeface="+mn-lt"/>
                        </a:rPr>
                        <a:t>DOK-1</a:t>
                      </a:r>
                      <a:r>
                        <a:rPr lang="en-US" sz="1100" b="0" baseline="0" dirty="0" smtClean="0">
                          <a:solidFill>
                            <a:schemeClr val="tx1"/>
                          </a:solidFill>
                          <a:effectLst/>
                          <a:latin typeface="+mn-lt"/>
                        </a:rPr>
                        <a:t> </a:t>
                      </a:r>
                      <a:r>
                        <a:rPr lang="en-US" sz="1100" b="0" baseline="0" dirty="0" err="1" smtClean="0">
                          <a:solidFill>
                            <a:schemeClr val="tx1"/>
                          </a:solidFill>
                          <a:effectLst/>
                          <a:latin typeface="+mn-lt"/>
                        </a:rPr>
                        <a:t>Cf</a:t>
                      </a:r>
                      <a:endParaRPr lang="en-US" sz="1100" b="0" dirty="0" smtClean="0">
                        <a:solidFill>
                          <a:schemeClr val="tx1"/>
                        </a:solidFill>
                        <a:effectLst/>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4</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Which sentence below tells that someone is  speaking?</a:t>
                      </a:r>
                      <a:r>
                        <a:rPr lang="en-US" sz="1100" b="0" u="none" baseline="0" dirty="0" smtClean="0">
                          <a:solidFill>
                            <a:schemeClr val="tx1"/>
                          </a:solidFill>
                          <a:effectLst/>
                          <a:latin typeface="+mn-lt"/>
                        </a:rPr>
                        <a:t> Toward RL.1.6,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DOK-2 Ch</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100" b="1" u="sng" dirty="0" smtClean="0">
                          <a:solidFill>
                            <a:schemeClr val="tx1"/>
                          </a:solidFill>
                          <a:effectLst>
                            <a:outerShdw blurRad="38100" dist="38100" dir="2700000" algn="tl">
                              <a:srgbClr val="000000">
                                <a:alpha val="43137"/>
                              </a:srgbClr>
                            </a:outerShdw>
                          </a:effectLst>
                          <a:latin typeface="+mn-lt"/>
                        </a:rPr>
                        <a:t>Question 5</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does Dale do the same as the character in the story Are You My Mother?</a:t>
                      </a:r>
                      <a:r>
                        <a:rPr lang="en-US" sz="1100" b="0" u="none" baseline="0" dirty="0" smtClean="0">
                          <a:solidFill>
                            <a:schemeClr val="tx1"/>
                          </a:solidFill>
                          <a:effectLst/>
                          <a:latin typeface="+mn-lt"/>
                        </a:rPr>
                        <a:t> Toward RL.1.9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DOK-2 Cl</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6</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How are the two characters’ problems different ?</a:t>
                      </a:r>
                      <a:r>
                        <a:rPr lang="en-US" sz="1100" b="0" u="none" baseline="0" dirty="0" smtClean="0">
                          <a:solidFill>
                            <a:schemeClr val="tx1"/>
                          </a:solidFill>
                          <a:effectLst/>
                          <a:latin typeface="+mn-lt"/>
                        </a:rPr>
                        <a:t> </a:t>
                      </a:r>
                      <a:r>
                        <a:rPr lang="en-US" sz="1100" b="0" baseline="0" dirty="0" smtClean="0">
                          <a:latin typeface="+mn-lt"/>
                          <a:cs typeface="Helvetica" panose="020B0604020202020204" pitchFamily="34" charset="0"/>
                          <a:sym typeface="Helvetica"/>
                        </a:rPr>
                        <a:t>Toward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RL.1.9 DOK-3 Cu</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Literature</a:t>
                      </a:r>
                      <a:r>
                        <a:rPr lang="en-US" sz="1100" b="1" u="sng" baseline="0" dirty="0" smtClean="0">
                          <a:solidFill>
                            <a:schemeClr val="tx1"/>
                          </a:solidFill>
                          <a:effectLst>
                            <a:outerShdw blurRad="38100" dist="38100" dir="2700000" algn="tl">
                              <a:srgbClr val="000000">
                                <a:alpha val="43137"/>
                              </a:srgbClr>
                            </a:outerShdw>
                          </a:effectLst>
                          <a:latin typeface="+mn-lt"/>
                        </a:rPr>
                        <a:t> Text Constructed Response</a:t>
                      </a:r>
                      <a:endParaRPr lang="en-US" sz="1100" b="0" u="none" baseline="0" dirty="0" smtClean="0">
                        <a:solidFill>
                          <a:schemeClr val="tx1"/>
                        </a:solidFill>
                        <a:effectLst/>
                        <a:latin typeface="+mn-lt"/>
                      </a:endParaRP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Literature</a:t>
                      </a:r>
                      <a:r>
                        <a:rPr lang="en-US" sz="1100" b="1" u="sng" baseline="0" dirty="0" smtClean="0">
                          <a:solidFill>
                            <a:schemeClr val="tx1"/>
                          </a:solidFill>
                          <a:effectLst>
                            <a:outerShdw blurRad="38100" dist="38100" dir="2700000" algn="tl">
                              <a:srgbClr val="000000">
                                <a:alpha val="43137"/>
                              </a:srgbClr>
                            </a:outerShdw>
                          </a:effectLst>
                          <a:latin typeface="+mn-lt"/>
                        </a:rPr>
                        <a:t> Text Constructed Response</a:t>
                      </a:r>
                      <a:endParaRPr lang="en-US" sz="1100" b="0" u="none" dirty="0" smtClean="0">
                        <a:solidFill>
                          <a:schemeClr val="tx1"/>
                        </a:solidFill>
                        <a:effectLst/>
                        <a:latin typeface="+mn-lt"/>
                      </a:endParaRP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9</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is one way birds can be different from each</a:t>
                      </a:r>
                      <a:r>
                        <a:rPr lang="en-US" sz="1100" b="0" u="none" baseline="0" dirty="0" smtClean="0">
                          <a:solidFill>
                            <a:schemeClr val="tx1"/>
                          </a:solidFill>
                          <a:effectLst/>
                          <a:latin typeface="+mn-lt"/>
                        </a:rPr>
                        <a:t> </a:t>
                      </a:r>
                      <a:r>
                        <a:rPr lang="en-US" sz="1100" b="0" u="none" dirty="0" smtClean="0">
                          <a:solidFill>
                            <a:schemeClr val="tx1"/>
                          </a:solidFill>
                          <a:effectLst/>
                          <a:latin typeface="+mn-lt"/>
                        </a:rPr>
                        <a:t>other?</a:t>
                      </a:r>
                      <a:r>
                        <a:rPr lang="en-US" sz="1100" b="0" u="none" baseline="0" dirty="0" smtClean="0">
                          <a:solidFill>
                            <a:schemeClr val="tx1"/>
                          </a:solidFill>
                          <a:effectLst/>
                          <a:latin typeface="+mn-lt"/>
                        </a:rPr>
                        <a:t> </a:t>
                      </a:r>
                      <a:r>
                        <a:rPr lang="en-US" sz="1100" b="0" baseline="0" dirty="0" smtClean="0">
                          <a:effectLst/>
                          <a:latin typeface="+mn-lt"/>
                          <a:cs typeface="Helvetica" pitchFamily="34" charset="0"/>
                        </a:rPr>
                        <a:t>Toward </a:t>
                      </a:r>
                      <a:r>
                        <a:rPr lang="en-US" sz="1100" b="0" baseline="0" dirty="0" smtClean="0">
                          <a:solidFill>
                            <a:srgbClr val="000000"/>
                          </a:solidFill>
                          <a:effectLst/>
                          <a:latin typeface="+mn-lt"/>
                          <a:ea typeface="Times New Roman"/>
                          <a:cs typeface="Times New Roman"/>
                        </a:rPr>
                        <a:t>RI.1.3 DOK-2 ANs</a:t>
                      </a:r>
                      <a:endParaRPr lang="en-US" sz="1100" b="0" dirty="0" smtClean="0">
                        <a:effectLst/>
                        <a:latin typeface="+mn-lt"/>
                        <a:ea typeface="Calibri"/>
                        <a:cs typeface="Times New Roman"/>
                      </a:endParaRPr>
                    </a:p>
                  </a:txBody>
                  <a:tcP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10</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kind of bird flaps its wings to jump high?</a:t>
                      </a:r>
                      <a:r>
                        <a:rPr lang="en-US" sz="1100" b="0" u="none" baseline="0" dirty="0" smtClean="0">
                          <a:solidFill>
                            <a:schemeClr val="tx1"/>
                          </a:solidFill>
                          <a:effectLst/>
                          <a:latin typeface="+mn-lt"/>
                        </a:rPr>
                        <a:t> </a:t>
                      </a:r>
                      <a:r>
                        <a:rPr lang="en-US" sz="1100" b="0" baseline="0" dirty="0" smtClean="0">
                          <a:effectLst/>
                          <a:latin typeface="+mn-lt"/>
                          <a:cs typeface="Helvetica" pitchFamily="34" charset="0"/>
                        </a:rPr>
                        <a:t>Toward </a:t>
                      </a:r>
                      <a:r>
                        <a:rPr lang="en-US" sz="1100" b="0" dirty="0" smtClean="0">
                          <a:solidFill>
                            <a:srgbClr val="000000"/>
                          </a:solidFill>
                          <a:effectLst/>
                          <a:latin typeface="+mn-lt"/>
                          <a:ea typeface="Times New Roman"/>
                          <a:cs typeface="Times New Roman"/>
                        </a:rPr>
                        <a:t>RI.1.3 DOK-3 Cu</a:t>
                      </a:r>
                      <a:endParaRPr lang="en-US" sz="1100" b="0" dirty="0" smtClean="0">
                        <a:effectLst/>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11</a:t>
                      </a:r>
                      <a:r>
                        <a:rPr lang="en-US" sz="1100" b="0" u="none" dirty="0" smtClean="0">
                          <a:solidFill>
                            <a:schemeClr val="tx1"/>
                          </a:solidFill>
                          <a:effectLst/>
                          <a:latin typeface="+mn-lt"/>
                        </a:rPr>
                        <a:t>  What does a bird use for drilling? Toward </a:t>
                      </a:r>
                      <a:r>
                        <a:rPr lang="en-US" sz="1100" b="0" dirty="0" smtClean="0">
                          <a:latin typeface="+mn-lt"/>
                          <a:ea typeface="Calibri"/>
                          <a:cs typeface="Times New Roman"/>
                        </a:rPr>
                        <a:t>RI.1.6  DOK-1 </a:t>
                      </a:r>
                      <a:r>
                        <a:rPr lang="en-US" sz="1100" b="0" dirty="0" err="1" smtClean="0">
                          <a:latin typeface="+mn-lt"/>
                          <a:ea typeface="Calibri"/>
                          <a:cs typeface="Times New Roman"/>
                        </a:rPr>
                        <a:t>Cf</a:t>
                      </a:r>
                      <a:endParaRPr lang="en-US" sz="1100" b="0" dirty="0" smtClean="0">
                        <a:latin typeface="+mn-lt"/>
                        <a:ea typeface="Calibri"/>
                        <a:cs typeface="Times New Roman"/>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50889">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12</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might birds do when they navigate? </a:t>
                      </a:r>
                      <a:r>
                        <a:rPr lang="en-US" sz="1100" b="0" baseline="0" dirty="0" smtClean="0">
                          <a:effectLst/>
                          <a:latin typeface="+mn-lt"/>
                          <a:cs typeface="Helvetica" pitchFamily="34" charset="0"/>
                        </a:rPr>
                        <a:t>Toward </a:t>
                      </a:r>
                      <a:r>
                        <a:rPr lang="en-US" sz="1100" b="0" dirty="0" smtClean="0">
                          <a:solidFill>
                            <a:srgbClr val="000000"/>
                          </a:solidFill>
                          <a:effectLst/>
                          <a:latin typeface="+mn-lt"/>
                          <a:ea typeface="Times New Roman"/>
                          <a:cs typeface="Times New Roman"/>
                        </a:rPr>
                        <a:t>RI.1.6  DOK-2 Ch</a:t>
                      </a:r>
                      <a:endParaRPr lang="en-US" sz="1100" b="0" dirty="0" smtClean="0">
                        <a:effectLst/>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7089">
                <a:tc>
                  <a:txBody>
                    <a:bodyPr/>
                    <a:lstStyle/>
                    <a:p>
                      <a:pPr marL="0" indent="0">
                        <a:buNone/>
                      </a:pPr>
                      <a:r>
                        <a:rPr lang="en-US" sz="1100" b="1" u="sng" dirty="0" smtClean="0">
                          <a:solidFill>
                            <a:schemeClr val="tx1"/>
                          </a:solidFill>
                          <a:effectLst>
                            <a:outerShdw blurRad="38100" dist="38100" dir="2700000" algn="tl">
                              <a:srgbClr val="000000">
                                <a:alpha val="43137"/>
                              </a:srgbClr>
                            </a:outerShdw>
                          </a:effectLst>
                          <a:latin typeface="+mn-lt"/>
                        </a:rPr>
                        <a:t>Question</a:t>
                      </a:r>
                      <a:r>
                        <a:rPr lang="en-US" sz="1100" b="1" u="sng" baseline="0" dirty="0" smtClean="0">
                          <a:solidFill>
                            <a:schemeClr val="tx1"/>
                          </a:solidFill>
                          <a:effectLst>
                            <a:outerShdw blurRad="38100" dist="38100" dir="2700000" algn="tl">
                              <a:srgbClr val="000000">
                                <a:alpha val="43137"/>
                              </a:srgbClr>
                            </a:outerShdw>
                          </a:effectLst>
                          <a:latin typeface="+mn-lt"/>
                        </a:rPr>
                        <a:t> 13</a:t>
                      </a:r>
                      <a:r>
                        <a:rPr lang="en-US" sz="1100" b="0" u="none" baseline="0" dirty="0" smtClean="0">
                          <a:solidFill>
                            <a:schemeClr val="tx1"/>
                          </a:solidFill>
                          <a:effectLst/>
                          <a:latin typeface="+mn-lt"/>
                        </a:rPr>
                        <a:t>  </a:t>
                      </a:r>
                      <a:r>
                        <a:rPr lang="en-US" sz="1100" b="0" dirty="0" smtClean="0">
                          <a:latin typeface="+mn-lt"/>
                          <a:cs typeface="Helvetica" pitchFamily="34" charset="0"/>
                        </a:rPr>
                        <a:t>What can you learn from </a:t>
                      </a:r>
                      <a:r>
                        <a:rPr lang="en-US" sz="1100" b="0" u="sng" dirty="0" smtClean="0">
                          <a:latin typeface="+mn-lt"/>
                          <a:cs typeface="Helvetica" pitchFamily="34" charset="0"/>
                        </a:rPr>
                        <a:t>both</a:t>
                      </a:r>
                      <a:r>
                        <a:rPr lang="en-US" sz="1100" b="0" dirty="0" smtClean="0">
                          <a:latin typeface="+mn-lt"/>
                          <a:cs typeface="Helvetica" pitchFamily="34" charset="0"/>
                        </a:rPr>
                        <a:t> texts about birds</a:t>
                      </a:r>
                      <a:r>
                        <a:rPr lang="en-US" sz="1100" b="0" baseline="0" dirty="0" smtClean="0">
                          <a:latin typeface="+mn-lt"/>
                          <a:cs typeface="Helvetica" pitchFamily="34" charset="0"/>
                        </a:rPr>
                        <a:t> </a:t>
                      </a:r>
                      <a:r>
                        <a:rPr lang="en-US" sz="1100" b="0" dirty="0" smtClean="0">
                          <a:latin typeface="+mn-lt"/>
                          <a:cs typeface="Helvetica" pitchFamily="34" charset="0"/>
                        </a:rPr>
                        <a:t>that do not</a:t>
                      </a:r>
                      <a:r>
                        <a:rPr lang="en-US" sz="1100" b="0" baseline="0" dirty="0" smtClean="0">
                          <a:latin typeface="+mn-lt"/>
                          <a:cs typeface="Helvetica" pitchFamily="34" charset="0"/>
                        </a:rPr>
                        <a:t> </a:t>
                      </a:r>
                      <a:r>
                        <a:rPr lang="en-US" sz="1100" b="0" dirty="0" smtClean="0">
                          <a:latin typeface="+mn-lt"/>
                          <a:cs typeface="Helvetica" pitchFamily="34" charset="0"/>
                        </a:rPr>
                        <a:t>fly?</a:t>
                      </a:r>
                      <a:r>
                        <a:rPr lang="en-US" sz="1100" b="0" baseline="0" dirty="0" smtClean="0">
                          <a:latin typeface="+mn-lt"/>
                          <a:cs typeface="Helvetica" pitchFamily="34" charset="0"/>
                        </a:rPr>
                        <a:t> Toward </a:t>
                      </a: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RI.1.9  DOK-2 CL</a:t>
                      </a:r>
                      <a:endParaRPr lang="en-US" sz="11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100" b="1" u="sng" dirty="0" smtClean="0">
                          <a:solidFill>
                            <a:schemeClr val="tx1"/>
                          </a:solidFill>
                          <a:effectLst>
                            <a:outerShdw blurRad="38100" dist="38100" dir="2700000" algn="tl">
                              <a:srgbClr val="000000">
                                <a:alpha val="43137"/>
                              </a:srgbClr>
                            </a:outerShdw>
                          </a:effectLst>
                          <a:latin typeface="+mn-lt"/>
                        </a:rPr>
                        <a:t>Question</a:t>
                      </a:r>
                      <a:r>
                        <a:rPr lang="en-US" sz="1100" b="1" u="sng" baseline="0" dirty="0" smtClean="0">
                          <a:solidFill>
                            <a:schemeClr val="tx1"/>
                          </a:solidFill>
                          <a:effectLst>
                            <a:outerShdw blurRad="38100" dist="38100" dir="2700000" algn="tl">
                              <a:srgbClr val="000000">
                                <a:alpha val="43137"/>
                              </a:srgbClr>
                            </a:outerShdw>
                          </a:effectLst>
                          <a:latin typeface="+mn-lt"/>
                        </a:rPr>
                        <a:t> 14</a:t>
                      </a:r>
                      <a:r>
                        <a:rPr lang="en-US" sz="1100" b="1" u="none" baseline="0" dirty="0" smtClean="0">
                          <a:solidFill>
                            <a:schemeClr val="tx1"/>
                          </a:solidFill>
                          <a:effectLst>
                            <a:outerShdw blurRad="38100" dist="38100" dir="2700000" algn="tl">
                              <a:srgbClr val="000000">
                                <a:alpha val="43137"/>
                              </a:srgbClr>
                            </a:outerShdw>
                          </a:effectLst>
                          <a:latin typeface="+mn-lt"/>
                        </a:rPr>
                        <a:t> </a:t>
                      </a:r>
                      <a:r>
                        <a:rPr lang="en-US" sz="1100" b="0" u="none" baseline="0" dirty="0" smtClean="0">
                          <a:solidFill>
                            <a:schemeClr val="tx1"/>
                          </a:solidFill>
                          <a:effectLst/>
                          <a:latin typeface="+mn-lt"/>
                        </a:rPr>
                        <a:t>Which picture shows a bill? </a:t>
                      </a:r>
                      <a:r>
                        <a:rPr lang="en-US" sz="1100" b="0" baseline="0" dirty="0" smtClean="0">
                          <a:latin typeface="+mn-lt"/>
                          <a:cs typeface="Helvetica" pitchFamily="34" charset="0"/>
                        </a:rPr>
                        <a:t>Toward </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RI.1.9  DOK-1 </a:t>
                      </a:r>
                      <a:r>
                        <a:rPr kumimoji="0" lang="en-US" sz="1100" b="0" i="0" u="none" strike="noStrike" kern="1200" cap="none" spc="0" normalizeH="0" baseline="0" noProof="0" dirty="0" err="1" smtClean="0">
                          <a:ln>
                            <a:noFill/>
                          </a:ln>
                          <a:solidFill>
                            <a:prstClr val="black"/>
                          </a:solidFill>
                          <a:effectLst/>
                          <a:uLnTx/>
                          <a:uFillTx/>
                          <a:latin typeface="+mn-lt"/>
                          <a:ea typeface="Calibri"/>
                          <a:cs typeface="Times New Roman"/>
                        </a:rPr>
                        <a:t>ANo</a:t>
                      </a:r>
                      <a:endParaRPr lang="en-US" sz="11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15</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none" dirty="0" smtClean="0">
                          <a:solidFill>
                            <a:schemeClr val="tx1"/>
                          </a:solidFill>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a:t>
                      </a:r>
                      <a:r>
                        <a:rPr lang="en-US" sz="1100" b="1" u="sng" baseline="0" dirty="0" smtClean="0">
                          <a:solidFill>
                            <a:schemeClr val="tx1"/>
                          </a:solidFill>
                          <a:effectLst>
                            <a:outerShdw blurRad="38100" dist="38100" dir="2700000" algn="tl">
                              <a:srgbClr val="000000">
                                <a:alpha val="43137"/>
                              </a:srgbClr>
                            </a:outerShdw>
                          </a:effectLst>
                          <a:latin typeface="+mn-lt"/>
                        </a:rPr>
                        <a:t> Response</a:t>
                      </a:r>
                      <a:r>
                        <a:rPr lang="en-US" sz="1100" b="0" i="1" u="none" baseline="0" dirty="0" smtClean="0">
                          <a:solidFill>
                            <a:schemeClr val="tx1"/>
                          </a:solidFill>
                          <a:effectLst/>
                          <a:latin typeface="+mn-lt"/>
                        </a:rPr>
                        <a:t>          </a:t>
                      </a:r>
                      <a:endParaRPr lang="en-US" sz="1100" b="0" i="1" u="none" dirty="0" smtClean="0">
                        <a:solidFill>
                          <a:schemeClr val="tx1"/>
                        </a:solidFill>
                        <a:effectLst/>
                        <a:latin typeface="+mn-lt"/>
                      </a:endParaRPr>
                    </a:p>
                  </a:txBody>
                  <a:tcPr anchor="ctr">
                    <a:solidFill>
                      <a:schemeClr val="bg1">
                        <a:lumMod val="85000"/>
                      </a:schemeClr>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16</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 Response</a:t>
                      </a:r>
                    </a:p>
                  </a:txBody>
                  <a:tcPr anchor="ctr">
                    <a:solidFill>
                      <a:schemeClr val="bg2"/>
                    </a:solidFill>
                  </a:tcPr>
                </a:tc>
                <a:tc>
                  <a:txBody>
                    <a:bodyPr/>
                    <a:lstStyle/>
                    <a:p>
                      <a:pPr algn="ct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Write</a:t>
                      </a:r>
                      <a:r>
                        <a:rPr lang="en-US" sz="1100" b="1" u="sng" baseline="0" dirty="0" smtClean="0">
                          <a:solidFill>
                            <a:schemeClr val="tx1"/>
                          </a:solidFill>
                          <a:effectLst>
                            <a:outerShdw blurRad="38100" dist="38100" dir="2700000" algn="tl">
                              <a:srgbClr val="000000">
                                <a:alpha val="43137"/>
                              </a:srgbClr>
                            </a:outerShdw>
                          </a:effectLst>
                          <a:latin typeface="+mn-lt"/>
                        </a:rPr>
                        <a:t> and Revise</a:t>
                      </a:r>
                      <a:endParaRPr lang="en-US" sz="1100" b="1" u="sng" dirty="0" smtClean="0">
                        <a:solidFill>
                          <a:schemeClr val="tx1"/>
                        </a:solidFill>
                        <a:effectLst>
                          <a:outerShdw blurRad="38100" dist="38100" dir="2700000" algn="tl">
                            <a:srgbClr val="000000">
                              <a:alpha val="43137"/>
                            </a:srgbClr>
                          </a:outerShdw>
                        </a:effectLst>
                        <a:latin typeface="+mn-l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baseline="0" dirty="0" smtClean="0">
                          <a:solidFill>
                            <a:schemeClr val="tx1"/>
                          </a:solidFill>
                          <a:effectLst>
                            <a:outerShdw blurRad="38100" dist="38100" dir="2700000" algn="tl">
                              <a:srgbClr val="000000">
                                <a:alpha val="43137"/>
                              </a:srgbClr>
                            </a:outerShdw>
                          </a:effectLst>
                          <a:latin typeface="+mn-lt"/>
                        </a:rPr>
                        <a:t>Brief Write</a:t>
                      </a:r>
                      <a:endParaRPr lang="en-US" sz="1100" b="1" u="sng" dirty="0" smtClean="0">
                        <a:solidFill>
                          <a:schemeClr val="tx1"/>
                        </a:solidFill>
                        <a:effectLst>
                          <a:outerShdw blurRad="38100" dist="38100" dir="2700000" algn="tl">
                            <a:srgbClr val="000000">
                              <a:alpha val="43137"/>
                            </a:srgbClr>
                          </a:outerShdw>
                        </a:effectLst>
                        <a:latin typeface="+mn-l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W.1.1c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Which sentence could begin the paragraph that tells the student’s opinion about birds?</a:t>
                      </a:r>
                      <a:r>
                        <a:rPr lang="en-US" sz="1100" b="0" u="none" baseline="0" dirty="0" smtClean="0">
                          <a:solidFill>
                            <a:schemeClr val="tx1"/>
                          </a:solidFill>
                          <a:effectLst/>
                          <a:latin typeface="+mn-lt"/>
                        </a:rPr>
                        <a:t> </a:t>
                      </a:r>
                      <a:r>
                        <a:rPr lang="en-US" sz="1100" b="0" dirty="0" smtClean="0">
                          <a:effectLst/>
                          <a:latin typeface="+mn-lt"/>
                          <a:ea typeface="Times New Roman"/>
                          <a:cs typeface="Helvetica" panose="020B0604020202020204" pitchFamily="34" charset="0"/>
                        </a:rPr>
                        <a:t>W.1.1b</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19</a:t>
                      </a:r>
                      <a:r>
                        <a:rPr lang="en-US" sz="1100" b="0" u="none" dirty="0" smtClean="0">
                          <a:solidFill>
                            <a:schemeClr val="tx1"/>
                          </a:solidFill>
                          <a:effectLst/>
                          <a:latin typeface="+mn-lt"/>
                        </a:rPr>
                        <a:t>  What is the best way to join these two sentences together?</a:t>
                      </a:r>
                      <a:r>
                        <a:rPr lang="en-US" sz="1100" b="0" u="none" baseline="0" dirty="0" smtClean="0">
                          <a:solidFill>
                            <a:schemeClr val="tx1"/>
                          </a:solidFill>
                          <a:effectLst/>
                          <a:latin typeface="+mn-lt"/>
                        </a:rPr>
                        <a:t> </a:t>
                      </a:r>
                      <a:r>
                        <a:rPr lang="en-US" sz="1100" b="0" u="none" dirty="0" smtClean="0">
                          <a:solidFill>
                            <a:schemeClr val="tx1"/>
                          </a:solidFill>
                          <a:effectLst/>
                          <a:latin typeface="+mn-lt"/>
                        </a:rPr>
                        <a:t>L.1.6</a:t>
                      </a:r>
                      <a:endParaRPr lang="en-US" sz="1100" b="0" u="sng" dirty="0" smtClean="0">
                        <a:solidFill>
                          <a:schemeClr val="tx1"/>
                        </a:solidFill>
                        <a:effectLst>
                          <a:outerShdw blurRad="38100" dist="38100" dir="2700000" algn="tl">
                            <a:srgbClr val="000000">
                              <a:alpha val="43137"/>
                            </a:srgbClr>
                          </a:outerShdw>
                        </a:effectLst>
                        <a:latin typeface="+mn-l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20</a:t>
                      </a:r>
                      <a:r>
                        <a:rPr lang="en-US" sz="1100" b="0" u="none" dirty="0" smtClean="0">
                          <a:solidFill>
                            <a:schemeClr val="tx1"/>
                          </a:solidFill>
                          <a:effectLst/>
                          <a:latin typeface="+mn-lt"/>
                        </a:rPr>
                        <a:t>  Which word should go in the blank to finish the sentence?</a:t>
                      </a:r>
                      <a:r>
                        <a:rPr lang="en-US" sz="1100" b="0" u="none" baseline="0" dirty="0" smtClean="0">
                          <a:solidFill>
                            <a:schemeClr val="tx1"/>
                          </a:solidFill>
                          <a:effectLst/>
                          <a:latin typeface="+mn-lt"/>
                        </a:rPr>
                        <a:t> </a:t>
                      </a:r>
                      <a:r>
                        <a:rPr lang="en-US" sz="1100" b="0" u="none" dirty="0" smtClean="0">
                          <a:solidFill>
                            <a:schemeClr val="tx1"/>
                          </a:solidFill>
                          <a:effectLst/>
                          <a:latin typeface="+mn-lt"/>
                        </a:rPr>
                        <a:t>L.1.1c</a:t>
                      </a:r>
                      <a:endParaRPr lang="en-US" sz="1100" b="0" u="none" dirty="0" smtClean="0">
                        <a:latin typeface="+mn-lt"/>
                        <a:cs typeface="Helvetica" pitchFamily="34" charset="0"/>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1566233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22</a:t>
            </a:fld>
            <a:endParaRPr lang="en-US"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62000" y="1420504"/>
            <a:ext cx="5617274" cy="6254592"/>
            <a:chOff x="762000" y="1420504"/>
            <a:chExt cx="5617274" cy="6254592"/>
          </a:xfrm>
        </p:grpSpPr>
        <p:grpSp>
          <p:nvGrpSpPr>
            <p:cNvPr id="16" name="Group 15"/>
            <p:cNvGrpSpPr/>
            <p:nvPr/>
          </p:nvGrpSpPr>
          <p:grpSpPr>
            <a:xfrm>
              <a:off x="762000" y="1420504"/>
              <a:ext cx="5492088" cy="5867100"/>
              <a:chOff x="762000" y="53170"/>
              <a:chExt cx="5492088" cy="5867100"/>
            </a:xfrm>
          </p:grpSpPr>
          <p:sp>
            <p:nvSpPr>
              <p:cNvPr id="17" name="TextBox 16"/>
              <p:cNvSpPr txBox="1"/>
              <p:nvPr/>
            </p:nvSpPr>
            <p:spPr>
              <a:xfrm>
                <a:off x="767688" y="3360452"/>
                <a:ext cx="5486400" cy="2559818"/>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Student Copy</a:t>
                </a:r>
              </a:p>
              <a:p>
                <a:r>
                  <a:rPr lang="en-US" sz="3200" b="1" dirty="0" smtClean="0">
                    <a:effectLst>
                      <a:outerShdw blurRad="38100" dist="38100" dir="2700000" algn="tl">
                        <a:srgbClr val="000000">
                          <a:alpha val="43137"/>
                        </a:srgbClr>
                      </a:outerShdw>
                    </a:effectLst>
                  </a:rPr>
                  <a:t>Pre-Assessment Quarter 4</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Name____________________</a:t>
                </a:r>
              </a:p>
              <a:p>
                <a:pPr algn="ctr"/>
                <a:endParaRPr lang="en-US" sz="3200" b="1" dirty="0" smtClean="0">
                  <a:effectLst>
                    <a:outerShdw blurRad="38100" dist="38100" dir="2700000" algn="tl">
                      <a:srgbClr val="000000">
                        <a:alpha val="43137"/>
                      </a:srgbClr>
                    </a:outerShdw>
                  </a:effectLst>
                </a:endParaRPr>
              </a:p>
            </p:txBody>
          </p:sp>
          <p:sp>
            <p:nvSpPr>
              <p:cNvPr id="19" name="Rectangle 18"/>
              <p:cNvSpPr/>
              <p:nvPr/>
            </p:nvSpPr>
            <p:spPr>
              <a:xfrm>
                <a:off x="762000" y="53170"/>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en-US" dirty="0" smtClean="0"/>
                <a:t>Directions:</a:t>
              </a:r>
            </a:p>
            <a:p>
              <a:r>
                <a:rPr lang="en-US" dirty="0" smtClean="0"/>
                <a:t>Read each story.</a:t>
              </a:r>
            </a:p>
            <a:p>
              <a:r>
                <a:rPr lang="en-US" dirty="0" smtClean="0"/>
                <a:t>Then answer the questions about the story.</a:t>
              </a:r>
              <a:endParaRPr lang="en-US" dirty="0"/>
            </a:p>
          </p:txBody>
        </p:sp>
      </p:grpSp>
      <p:grpSp>
        <p:nvGrpSpPr>
          <p:cNvPr id="14" name="Group 13"/>
          <p:cNvGrpSpPr/>
          <p:nvPr/>
        </p:nvGrpSpPr>
        <p:grpSpPr>
          <a:xfrm>
            <a:off x="789024" y="2327512"/>
            <a:ext cx="3168949" cy="2198699"/>
            <a:chOff x="3842164" y="220000"/>
            <a:chExt cx="3132273" cy="2411864"/>
          </a:xfrm>
        </p:grpSpPr>
        <p:grpSp>
          <p:nvGrpSpPr>
            <p:cNvPr id="15" name="Group 14"/>
            <p:cNvGrpSpPr/>
            <p:nvPr/>
          </p:nvGrpSpPr>
          <p:grpSpPr>
            <a:xfrm>
              <a:off x="3938156" y="491164"/>
              <a:ext cx="3036281" cy="2140700"/>
              <a:chOff x="3513083" y="49290"/>
              <a:chExt cx="3623568" cy="2568001"/>
            </a:xfrm>
          </p:grpSpPr>
          <p:grpSp>
            <p:nvGrpSpPr>
              <p:cNvPr id="20"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42164" y="220000"/>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846271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TextBox 4"/>
          <p:cNvSpPr txBox="1"/>
          <p:nvPr/>
        </p:nvSpPr>
        <p:spPr>
          <a:xfrm>
            <a:off x="152400" y="290945"/>
            <a:ext cx="7010400" cy="6781737"/>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a:t>Part 1</a:t>
            </a:r>
            <a:r>
              <a:rPr lang="en-US" sz="1500" b="1" dirty="0"/>
              <a:t> </a:t>
            </a:r>
          </a:p>
          <a:p>
            <a:endParaRPr lang="en-US" sz="900" b="1" dirty="0"/>
          </a:p>
          <a:p>
            <a:r>
              <a:rPr lang="en-US" sz="1500" dirty="0" smtClean="0"/>
              <a:t>You </a:t>
            </a:r>
            <a:r>
              <a:rPr lang="en-US" sz="1500" dirty="0"/>
              <a:t>will read </a:t>
            </a:r>
            <a:r>
              <a:rPr lang="en-US" sz="1500" dirty="0" smtClean="0"/>
              <a:t>texts about birds and watch a video.</a:t>
            </a:r>
          </a:p>
          <a:p>
            <a:endParaRPr lang="en-US" sz="1500" dirty="0"/>
          </a:p>
          <a:p>
            <a:pPr marL="342900" indent="-342900">
              <a:lnSpc>
                <a:spcPct val="150000"/>
              </a:lnSpc>
              <a:buFont typeface="+mj-lt"/>
              <a:buAutoNum type="arabicPeriod"/>
            </a:pPr>
            <a:r>
              <a:rPr lang="en-US" sz="1500" dirty="0"/>
              <a:t>Read </a:t>
            </a:r>
            <a:r>
              <a:rPr lang="en-US" sz="1500" dirty="0" smtClean="0"/>
              <a:t>all the texts</a:t>
            </a:r>
          </a:p>
          <a:p>
            <a:pPr marL="342900" indent="-342900">
              <a:lnSpc>
                <a:spcPct val="150000"/>
              </a:lnSpc>
              <a:buFont typeface="+mj-lt"/>
              <a:buAutoNum type="arabicPeriod"/>
            </a:pPr>
            <a:r>
              <a:rPr lang="en-US" sz="1500" dirty="0" smtClean="0"/>
              <a:t>Watch the video.</a:t>
            </a:r>
            <a:endParaRPr lang="en-US" sz="900" dirty="0"/>
          </a:p>
          <a:p>
            <a:pPr marL="342900" indent="-342900">
              <a:lnSpc>
                <a:spcPct val="150000"/>
              </a:lnSpc>
              <a:buFont typeface="+mj-lt"/>
              <a:buAutoNum type="arabicPeriod"/>
            </a:pPr>
            <a:r>
              <a:rPr lang="en-US" sz="1500" dirty="0"/>
              <a:t>Take notes about the texts</a:t>
            </a:r>
            <a:r>
              <a:rPr lang="en-US" sz="1500" dirty="0" smtClean="0"/>
              <a:t>.</a:t>
            </a:r>
            <a:endParaRPr lang="en-US" sz="900" dirty="0"/>
          </a:p>
          <a:p>
            <a:pPr marL="342900" indent="-342900">
              <a:lnSpc>
                <a:spcPct val="150000"/>
              </a:lnSpc>
              <a:buFont typeface="+mj-lt"/>
              <a:buAutoNum type="arabicPeriod"/>
            </a:pPr>
            <a:r>
              <a:rPr lang="en-US" sz="1500" dirty="0"/>
              <a:t>Answer the questions.</a:t>
            </a:r>
          </a:p>
          <a:p>
            <a:endParaRPr lang="en-US" sz="900" b="1" u="sng" dirty="0"/>
          </a:p>
          <a:p>
            <a:r>
              <a:rPr lang="en-US" sz="1500" b="1" u="sng" dirty="0"/>
              <a:t>Part 2</a:t>
            </a:r>
            <a:r>
              <a:rPr lang="en-US" sz="1500" b="1" dirty="0"/>
              <a:t> </a:t>
            </a:r>
          </a:p>
          <a:p>
            <a:endParaRPr lang="en-US" sz="1500" dirty="0" smtClean="0"/>
          </a:p>
          <a:p>
            <a:r>
              <a:rPr lang="en-US" sz="1500" dirty="0" smtClean="0"/>
              <a:t>You are going to write an </a:t>
            </a:r>
            <a:r>
              <a:rPr lang="en-US" sz="1500" b="1" dirty="0" smtClean="0"/>
              <a:t>opinion</a:t>
            </a:r>
            <a:r>
              <a:rPr lang="en-US" sz="1500" dirty="0" smtClean="0"/>
              <a:t> </a:t>
            </a:r>
            <a:r>
              <a:rPr lang="en-US" sz="1500" b="1" dirty="0" smtClean="0"/>
              <a:t>story</a:t>
            </a:r>
            <a:r>
              <a:rPr lang="en-US" sz="1500" dirty="0" smtClean="0"/>
              <a:t>. </a:t>
            </a:r>
            <a:r>
              <a:rPr lang="en-US" sz="1500" dirty="0"/>
              <a:t>This means you will tell how you feel about something. You will write </a:t>
            </a:r>
            <a:r>
              <a:rPr lang="en-US" sz="1500" b="1" dirty="0"/>
              <a:t>reasons</a:t>
            </a:r>
            <a:r>
              <a:rPr lang="en-US" sz="1500" dirty="0"/>
              <a:t> to explain why you feel the way you do</a:t>
            </a:r>
            <a:r>
              <a:rPr lang="en-US" sz="1500" dirty="0" smtClean="0"/>
              <a:t>.  Use the stories you read and the video you saw to support your answer with reasons for how you feel.</a:t>
            </a:r>
          </a:p>
          <a:p>
            <a:endParaRPr lang="en-US" sz="1500" dirty="0"/>
          </a:p>
          <a:p>
            <a:r>
              <a:rPr lang="en-US" sz="1500" dirty="0" smtClean="0"/>
              <a:t>To write your story you will answer this question:  </a:t>
            </a:r>
            <a:r>
              <a:rPr lang="en-US" sz="1500" b="1" dirty="0" smtClean="0"/>
              <a:t>Is it important for birds to have wings? Give as many details as you can from the stories to explain your answer.</a:t>
            </a:r>
            <a:endParaRPr lang="en-US" sz="1500" b="1" dirty="0"/>
          </a:p>
          <a:p>
            <a:endParaRPr lang="en-US" sz="9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800" dirty="0"/>
          </a:p>
          <a:p>
            <a:pPr marL="325309" indent="-325309">
              <a:buAutoNum type="arabicPeriod"/>
            </a:pPr>
            <a:r>
              <a:rPr lang="en-US" sz="1500" dirty="0"/>
              <a:t>Write – Revise and Edit your first draft.</a:t>
            </a:r>
          </a:p>
          <a:p>
            <a:pPr marL="325309" indent="-325309">
              <a:buAutoNum type="arabicPeriod"/>
            </a:pPr>
            <a:endParaRPr lang="en-US" sz="800" dirty="0"/>
          </a:p>
          <a:p>
            <a:pPr marL="325309" indent="-325309">
              <a:buAutoNum type="arabicPeriod"/>
            </a:pPr>
            <a:r>
              <a:rPr lang="en-US" sz="1500" dirty="0"/>
              <a:t>Write a final draft </a:t>
            </a:r>
            <a:r>
              <a:rPr lang="en-US" sz="1500" dirty="0" smtClean="0"/>
              <a:t>about</a:t>
            </a:r>
          </a:p>
          <a:p>
            <a:pPr algn="ctr"/>
            <a:endParaRPr lang="en-US" sz="1500" dirty="0"/>
          </a:p>
          <a:p>
            <a:pPr algn="ctr"/>
            <a:r>
              <a:rPr lang="en-US" sz="1500" b="1" u="sng" dirty="0" smtClean="0"/>
              <a:t>How You Will be Scored</a:t>
            </a:r>
          </a:p>
          <a:p>
            <a:r>
              <a:rPr lang="en-US" sz="1500" b="1" dirty="0" smtClean="0"/>
              <a:t>	</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4289190596"/>
              </p:ext>
            </p:extLst>
          </p:nvPr>
        </p:nvGraphicFramePr>
        <p:xfrm>
          <a:off x="1600200" y="6932815"/>
          <a:ext cx="4294094" cy="1753985"/>
        </p:xfrm>
        <a:graphic>
          <a:graphicData uri="http://schemas.openxmlformats.org/drawingml/2006/table">
            <a:tbl>
              <a:tblPr firstRow="1" bandRow="1">
                <a:tableStyleId>{5940675A-B579-460E-94D1-54222C63F5DA}</a:tableStyleId>
              </a:tblPr>
              <a:tblGrid>
                <a:gridCol w="1004047"/>
                <a:gridCol w="3290047"/>
              </a:tblGrid>
              <a:tr h="290945">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Did  you tell your opinion?   Is all of your writing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900" b="1" dirty="0" smtClean="0"/>
                        <a:t>Are your ideas easy to understand from the first of your writing to the end?</a:t>
                      </a:r>
                      <a:r>
                        <a:rPr lang="en-US" sz="900" b="1" baseline="0" dirty="0" smtClean="0"/>
                        <a:t>    Did you use words like because, and , also?</a:t>
                      </a:r>
                      <a:endParaRPr lang="en-US" sz="900" b="1"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Did</a:t>
                      </a:r>
                      <a:r>
                        <a:rPr lang="en-US" sz="900" b="1" baseline="0" dirty="0" smtClean="0"/>
                        <a:t> </a:t>
                      </a:r>
                      <a:r>
                        <a:rPr lang="en-US" sz="900" b="1" dirty="0" smtClean="0"/>
                        <a:t> you get ideas  (evidence) from the texts to tell more about your opinion?</a:t>
                      </a:r>
                      <a:r>
                        <a:rPr lang="en-US" sz="900" b="1" baseline="0" dirty="0" smtClean="0"/>
                        <a:t> </a:t>
                      </a:r>
                      <a:r>
                        <a:rPr lang="en-US" sz="900" b="1" dirty="0" smtClean="0"/>
                        <a:t> Did you use examples?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Do your ideas make sense?  Did you use words from the passages to help write about your ideas?</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9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83744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0603" y="228600"/>
            <a:ext cx="6451144" cy="8463855"/>
            <a:chOff x="310603" y="866526"/>
            <a:chExt cx="6451144" cy="8463855"/>
          </a:xfrm>
        </p:grpSpPr>
        <p:sp>
          <p:nvSpPr>
            <p:cNvPr id="2" name="Rectangle 1"/>
            <p:cNvSpPr/>
            <p:nvPr/>
          </p:nvSpPr>
          <p:spPr>
            <a:xfrm>
              <a:off x="589547" y="866526"/>
              <a:ext cx="6172200" cy="8463855"/>
            </a:xfrm>
            <a:prstGeom prst="rect">
              <a:avLst/>
            </a:prstGeom>
          </p:spPr>
          <p:txBody>
            <a:bodyPr wrap="square">
              <a:spAutoFit/>
            </a:bodyPr>
            <a:lstStyle/>
            <a:p>
              <a:pPr algn="ctr"/>
              <a:r>
                <a:rPr lang="en-US" sz="1400" b="1" u="sng" dirty="0" smtClean="0"/>
                <a:t>Dale </a:t>
              </a:r>
              <a:r>
                <a:rPr lang="en-US" sz="1400" b="1" u="sng" dirty="0"/>
                <a:t>the </a:t>
              </a:r>
              <a:r>
                <a:rPr lang="en-US" sz="1400" b="1" u="sng" dirty="0" smtClean="0"/>
                <a:t>Duck</a:t>
              </a:r>
            </a:p>
            <a:p>
              <a:pPr algn="ctr"/>
              <a:endParaRPr lang="en-US" sz="1400" b="1" u="sng" dirty="0"/>
            </a:p>
            <a:p>
              <a:pPr algn="ctr"/>
              <a:r>
                <a:rPr lang="en-US" sz="1200" b="1" dirty="0" smtClean="0"/>
                <a:t>By Ginger Jay</a:t>
              </a:r>
            </a:p>
            <a:p>
              <a:endParaRPr lang="en-US" sz="1400" dirty="0" smtClean="0"/>
            </a:p>
            <a:p>
              <a:endParaRPr lang="en-US" sz="1400" dirty="0"/>
            </a:p>
            <a:p>
              <a:endParaRPr lang="en-US" sz="1400" dirty="0"/>
            </a:p>
            <a:p>
              <a:r>
                <a:rPr lang="en-US" sz="1400" b="1" dirty="0" smtClean="0"/>
                <a:t>1</a:t>
              </a:r>
            </a:p>
            <a:p>
              <a:r>
                <a:rPr lang="en-US" sz="1400" dirty="0" smtClean="0"/>
                <a:t>Dale </a:t>
              </a:r>
              <a:r>
                <a:rPr lang="en-US" sz="1400" dirty="0"/>
                <a:t>the duck was walking south for the winter.  Did you notice I said walking?  </a:t>
              </a:r>
              <a:r>
                <a:rPr lang="en-US" sz="1400" dirty="0" smtClean="0"/>
                <a:t> See, </a:t>
              </a:r>
              <a:r>
                <a:rPr lang="en-US" sz="1400" dirty="0"/>
                <a:t>Dale the duck didn't know that he could fly.  He didn't even know that he was a bird. Dale the duck had grown up on a farm full of dogs.  All of his friends were dogs, and he thought he was a dog too.</a:t>
              </a:r>
            </a:p>
            <a:p>
              <a:r>
                <a:rPr lang="en-US" sz="1400" dirty="0"/>
                <a:t> </a:t>
              </a:r>
            </a:p>
            <a:p>
              <a:r>
                <a:rPr lang="en-US" sz="1400" b="1" dirty="0" smtClean="0"/>
                <a:t>2</a:t>
              </a:r>
            </a:p>
            <a:p>
              <a:r>
                <a:rPr lang="en-US" sz="1400" dirty="0" smtClean="0"/>
                <a:t>As </a:t>
              </a:r>
              <a:r>
                <a:rPr lang="en-US" sz="1400" dirty="0"/>
                <a:t>he was walking, a robin stopped to say hello.  </a:t>
              </a:r>
              <a:endParaRPr lang="en-US" sz="1400" dirty="0" smtClean="0"/>
            </a:p>
            <a:p>
              <a:r>
                <a:rPr lang="en-US" sz="1400" dirty="0" smtClean="0"/>
                <a:t>"</a:t>
              </a:r>
              <a:r>
                <a:rPr lang="en-US" sz="1400" dirty="0"/>
                <a:t>Why are you walking?" asked the robin.  </a:t>
              </a:r>
              <a:endParaRPr lang="en-US" sz="1400" dirty="0" smtClean="0"/>
            </a:p>
            <a:p>
              <a:r>
                <a:rPr lang="en-US" sz="1400" dirty="0" smtClean="0"/>
                <a:t>Dale </a:t>
              </a:r>
              <a:r>
                <a:rPr lang="en-US" sz="1400" dirty="0"/>
                <a:t>told him he was walking south for the winter. </a:t>
              </a:r>
              <a:endParaRPr lang="en-US" sz="1400" dirty="0" smtClean="0"/>
            </a:p>
            <a:p>
              <a:r>
                <a:rPr lang="en-US" sz="1400" dirty="0" smtClean="0"/>
                <a:t> </a:t>
              </a:r>
              <a:r>
                <a:rPr lang="en-US" sz="1400" dirty="0"/>
                <a:t>"But you are a bird silly! You should be flying south </a:t>
              </a:r>
              <a:endParaRPr lang="en-US" sz="1400" dirty="0" smtClean="0"/>
            </a:p>
            <a:p>
              <a:r>
                <a:rPr lang="en-US" sz="1400" dirty="0" smtClean="0"/>
                <a:t>for </a:t>
              </a:r>
              <a:r>
                <a:rPr lang="en-US" sz="1400" dirty="0"/>
                <a:t>the winter," said the robin.  Dale paid no attention to him and kept on walking.</a:t>
              </a:r>
            </a:p>
            <a:p>
              <a:r>
                <a:rPr lang="en-US" sz="1400" dirty="0"/>
                <a:t> </a:t>
              </a:r>
            </a:p>
            <a:p>
              <a:r>
                <a:rPr lang="en-US" sz="1400" b="1" dirty="0" smtClean="0"/>
                <a:t>3</a:t>
              </a:r>
            </a:p>
            <a:p>
              <a:pPr marL="1712913" indent="-1712913"/>
              <a:r>
                <a:rPr lang="en-US" sz="1400" dirty="0" smtClean="0"/>
                <a:t>	 A </a:t>
              </a:r>
              <a:r>
                <a:rPr lang="en-US" sz="1400" dirty="0"/>
                <a:t>few miles later Dale walked past a crow on a fence.  </a:t>
              </a:r>
              <a:r>
                <a:rPr lang="en-US" sz="1400" dirty="0" smtClean="0"/>
                <a:t>      "</a:t>
              </a:r>
              <a:r>
                <a:rPr lang="en-US" sz="1400" dirty="0"/>
                <a:t>What are you doing?" </a:t>
              </a:r>
              <a:r>
                <a:rPr lang="en-US" sz="1400" dirty="0" smtClean="0"/>
                <a:t>called </a:t>
              </a:r>
              <a:r>
                <a:rPr lang="en-US" sz="1400" dirty="0"/>
                <a:t>the crow. Dale told him he was walking south for the winter.  </a:t>
              </a:r>
              <a:r>
                <a:rPr lang="en-US" sz="1400" dirty="0" smtClean="0"/>
                <a:t>"</a:t>
              </a:r>
              <a:r>
                <a:rPr lang="en-US" sz="1400" dirty="0"/>
                <a:t>But you have such beautiful feathers my friend!  You </a:t>
              </a:r>
              <a:r>
                <a:rPr lang="en-US" sz="1400" dirty="0" smtClean="0"/>
                <a:t>should </a:t>
              </a:r>
              <a:r>
                <a:rPr lang="en-US" sz="1400" dirty="0"/>
                <a:t>be </a:t>
              </a:r>
              <a:r>
                <a:rPr lang="en-US" sz="1400" dirty="0" smtClean="0"/>
                <a:t>flying </a:t>
              </a:r>
              <a:r>
                <a:rPr lang="en-US" sz="1400" dirty="0"/>
                <a:t>south for the winter," replied the crow.  This time Dale stopped </a:t>
              </a:r>
              <a:r>
                <a:rPr lang="en-US" sz="1400" dirty="0" smtClean="0"/>
                <a:t>to </a:t>
              </a:r>
              <a:r>
                <a:rPr lang="en-US" sz="1400" dirty="0"/>
                <a:t>listen for a moment. Then he kept on walking.</a:t>
              </a:r>
            </a:p>
            <a:p>
              <a:r>
                <a:rPr lang="en-US" sz="1400" dirty="0"/>
                <a:t> </a:t>
              </a:r>
            </a:p>
            <a:p>
              <a:r>
                <a:rPr lang="en-US" sz="1400" dirty="0" smtClean="0"/>
                <a:t>4</a:t>
              </a:r>
            </a:p>
            <a:p>
              <a:r>
                <a:rPr lang="en-US" sz="1400" dirty="0" smtClean="0"/>
                <a:t>Near </a:t>
              </a:r>
              <a:r>
                <a:rPr lang="en-US" sz="1400" dirty="0"/>
                <a:t>the end of his long trip Dale came to a flock of geese.  They all shouted, "Dear duck, why have you chosen to walk all this way? You have  hollow bones and strong wings that would have helped you fly here so fast!" By now Dale was starting to wonder if maybe he was a bird.  He decided to maybe try flying back home when winter was over.</a:t>
              </a:r>
            </a:p>
            <a:p>
              <a:r>
                <a:rPr lang="en-US" sz="1400" dirty="0"/>
                <a:t> </a:t>
              </a:r>
              <a:endParaRPr lang="en-US" sz="1400" dirty="0" smtClean="0"/>
            </a:p>
            <a:p>
              <a:endParaRPr lang="en-US" sz="1400" dirty="0"/>
            </a:p>
            <a:p>
              <a:endParaRPr lang="en-US" sz="1400" dirty="0" smtClean="0"/>
            </a:p>
            <a:p>
              <a:endParaRPr lang="en-US" sz="1400" dirty="0"/>
            </a:p>
            <a:p>
              <a:r>
                <a:rPr lang="en-US" sz="1400" dirty="0" smtClean="0"/>
                <a:t>5</a:t>
              </a:r>
            </a:p>
            <a:p>
              <a:r>
                <a:rPr lang="en-US" sz="1400" dirty="0" smtClean="0"/>
                <a:t>But </a:t>
              </a:r>
              <a:r>
                <a:rPr lang="en-US" sz="1400" dirty="0"/>
                <a:t>right now, he needed a nap!</a:t>
              </a:r>
            </a:p>
          </p:txBody>
        </p:sp>
        <p:pic>
          <p:nvPicPr>
            <p:cNvPr id="3082" name="Picture 10" descr="http://www.clipartbest.com/cliparts/7ca/x6X/7cax6XzcA.jpe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132639" y="7772400"/>
              <a:ext cx="3183522" cy="1505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row clip 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10603" y="4968766"/>
              <a:ext cx="1876425" cy="15003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 robi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233245"/>
              <a:ext cx="1295400"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AutoShape 6" descr="Image result for geese flock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ese flock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334000" y="232419"/>
            <a:ext cx="1609674" cy="830997"/>
          </a:xfrm>
          <a:prstGeom prst="rect">
            <a:avLst/>
          </a:prstGeom>
          <a:noFill/>
        </p:spPr>
        <p:txBody>
          <a:bodyPr wrap="square" rtlCol="0">
            <a:spAutoFit/>
          </a:bodyPr>
          <a:lstStyle/>
          <a:p>
            <a:pPr lvl="0" algn="ctr"/>
            <a:endParaRPr lang="en-US" sz="800" b="1" i="1" dirty="0"/>
          </a:p>
          <a:p>
            <a:pPr lvl="0" algn="r"/>
            <a:r>
              <a:rPr lang="en-US" sz="800" dirty="0">
                <a:solidFill>
                  <a:prstClr val="black"/>
                </a:solidFill>
              </a:rPr>
              <a:t>Grade Equivalent 1.9</a:t>
            </a:r>
          </a:p>
          <a:p>
            <a:pPr lvl="0" algn="r"/>
            <a:r>
              <a:rPr lang="en-US" sz="800" dirty="0">
                <a:solidFill>
                  <a:srgbClr val="333333"/>
                </a:solidFill>
              </a:rPr>
              <a:t>Lexile Measure  600L</a:t>
            </a:r>
          </a:p>
          <a:p>
            <a:pPr lvl="0" algn="r"/>
            <a:r>
              <a:rPr lang="en-US" sz="800" dirty="0">
                <a:solidFill>
                  <a:srgbClr val="333333"/>
                </a:solidFill>
              </a:rPr>
              <a:t>Mean Sentence Length  10.28</a:t>
            </a:r>
          </a:p>
          <a:p>
            <a:pPr lvl="0" algn="r"/>
            <a:r>
              <a:rPr lang="en-US" sz="800" dirty="0">
                <a:solidFill>
                  <a:srgbClr val="333333"/>
                </a:solidFill>
              </a:rPr>
              <a:t>Mean Log  Word Frequency  3.77</a:t>
            </a:r>
          </a:p>
          <a:p>
            <a:pPr lvl="0" algn="r"/>
            <a:r>
              <a:rPr lang="en-US" sz="800" dirty="0">
                <a:solidFill>
                  <a:srgbClr val="333333"/>
                </a:solidFill>
              </a:rPr>
              <a:t>Word Count  257</a:t>
            </a:r>
            <a:endParaRPr lang="en-US" sz="800" dirty="0">
              <a:solidFill>
                <a:prstClr val="black"/>
              </a:solidFill>
            </a:endParaRPr>
          </a:p>
        </p:txBody>
      </p:sp>
    </p:spTree>
    <p:extLst>
      <p:ext uri="{BB962C8B-B14F-4D97-AF65-F5344CB8AC3E}">
        <p14:creationId xmlns:p14="http://schemas.microsoft.com/office/powerpoint/2010/main" val="97672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72200" y="8946444"/>
            <a:ext cx="792481" cy="287163"/>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25</a:t>
            </a:fld>
            <a:endParaRPr sz="130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1219200" y="1387092"/>
            <a:ext cx="5130916" cy="255981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numCol="1" anchor="t">
            <a:spAutoFit/>
          </a:bodyPr>
          <a:lstStyle/>
          <a:p>
            <a:pPr marL="342900" lvl="0" indent="-342900">
              <a:buAutoNum type="arabicPeriod"/>
              <a:defRPr sz="1800"/>
            </a:pPr>
            <a:r>
              <a:rPr lang="en-US" sz="1600" b="1" dirty="0" smtClean="0">
                <a:latin typeface="Helvetica" panose="020B0604020202020204" pitchFamily="34" charset="0"/>
                <a:cs typeface="Helvetica" panose="020B0604020202020204" pitchFamily="34" charset="0"/>
                <a:sym typeface="Helvetica"/>
              </a:rPr>
              <a:t>Where had Dale grown up?</a:t>
            </a:r>
          </a:p>
          <a:p>
            <a:pPr lvl="0">
              <a:defRPr sz="1800"/>
            </a:pPr>
            <a:endParaRPr lang="en-U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on a farm full of dogs</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in a nest</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600" dirty="0">
                <a:latin typeface="Helvetica" panose="020B0604020202020204" pitchFamily="34" charset="0"/>
                <a:cs typeface="Helvetica" panose="020B0604020202020204" pitchFamily="34" charset="0"/>
                <a:sym typeface="Helvetica"/>
              </a:rPr>
              <a:t>i</a:t>
            </a:r>
            <a:r>
              <a:rPr lang="en-US" sz="1600" dirty="0" smtClean="0">
                <a:latin typeface="Helvetica" panose="020B0604020202020204" pitchFamily="34" charset="0"/>
                <a:cs typeface="Helvetica" panose="020B0604020202020204" pitchFamily="34" charset="0"/>
                <a:sym typeface="Helvetica"/>
              </a:rPr>
              <a:t>n the city</a:t>
            </a: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79" name="Shape 79"/>
          <p:cNvSpPr/>
          <p:nvPr/>
        </p:nvSpPr>
        <p:spPr>
          <a:xfrm>
            <a:off x="1196810" y="1955800"/>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1196810" y="2895600"/>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1219200" y="2438400"/>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1145494" y="5257800"/>
            <a:ext cx="5204622" cy="4283367"/>
          </a:xfrm>
          <a:prstGeom prst="rect">
            <a:avLst/>
          </a:prstGeom>
          <a:no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a:spAutoFit/>
          </a:bodyPr>
          <a:lstStyle/>
          <a:p>
            <a:pPr marL="342900" lvl="0" indent="-342900">
              <a:buAutoNum type="arabicPeriod" startAt="2"/>
              <a:defRPr sz="1800"/>
            </a:pPr>
            <a:r>
              <a:rPr lang="en-US" sz="1600" b="1" dirty="0" smtClean="0">
                <a:latin typeface="Helvetica" panose="020B0604020202020204" pitchFamily="34" charset="0"/>
                <a:cs typeface="Helvetica" panose="020B0604020202020204" pitchFamily="34" charset="0"/>
              </a:rPr>
              <a:t>What </a:t>
            </a:r>
            <a:r>
              <a:rPr lang="en-US" sz="1600" b="1" u="sng" dirty="0" smtClean="0">
                <a:latin typeface="Helvetica" panose="020B0604020202020204" pitchFamily="34" charset="0"/>
                <a:cs typeface="Helvetica" panose="020B0604020202020204" pitchFamily="34" charset="0"/>
              </a:rPr>
              <a:t>two</a:t>
            </a:r>
            <a:r>
              <a:rPr lang="en-US" sz="1600" b="1" dirty="0" smtClean="0">
                <a:latin typeface="Helvetica" panose="020B0604020202020204" pitchFamily="34" charset="0"/>
                <a:cs typeface="Helvetica" panose="020B0604020202020204" pitchFamily="34" charset="0"/>
              </a:rPr>
              <a:t> answers tell why Dale did not know he was a bird?</a:t>
            </a:r>
          </a:p>
          <a:p>
            <a:pPr marL="342900" lvl="0" indent="-342900">
              <a:buAutoNum type="arabicPeriod" startAt="2"/>
              <a:defRPr sz="1800"/>
            </a:pPr>
            <a:endParaRPr lang="en-US" sz="1600" b="1"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He thought he was a dog.</a:t>
            </a:r>
          </a:p>
          <a:p>
            <a:pPr marL="342900" lvl="0" indent="-342900">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All his friends were dogs.</a:t>
            </a:r>
          </a:p>
          <a:p>
            <a:pPr marL="342900" lvl="0" indent="-342900">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r>
              <a:rPr lang="en-US" sz="1600" dirty="0" smtClean="0">
                <a:latin typeface="Helvetica" panose="020B0604020202020204" pitchFamily="34" charset="0"/>
                <a:cs typeface="Helvetica" panose="020B0604020202020204" pitchFamily="34" charset="0"/>
                <a:sym typeface="Helvetica"/>
              </a:rPr>
              <a:t>His mother did not tell him.</a:t>
            </a:r>
            <a:endParaRPr lang="en-US" sz="1600" dirty="0">
              <a:latin typeface="Helvetica" panose="020B0604020202020204" pitchFamily="34" charset="0"/>
              <a:cs typeface="Helvetica" panose="020B0604020202020204" pitchFamily="34" charset="0"/>
              <a:sym typeface="Helvetica"/>
            </a:endParaRPr>
          </a:p>
          <a:p>
            <a:pPr marL="342900" lvl="0" indent="-342900">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endParaRPr lang="en-US" sz="1600" dirty="0">
              <a:latin typeface="Helvetica" panose="020B0604020202020204" pitchFamily="34" charset="0"/>
              <a:cs typeface="Helvetica" panose="020B0604020202020204" pitchFamily="34" charset="0"/>
              <a:sym typeface="Helvetica"/>
            </a:endParaRPr>
          </a:p>
          <a:p>
            <a:pPr lvl="0">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342900">
              <a:buAutoNum type="alphaUcPeriod"/>
              <a:defRPr sz="1800"/>
            </a:pPr>
            <a:endParaRPr lang="en-US" sz="1600" dirty="0">
              <a:latin typeface="Helvetica" panose="020B0604020202020204" pitchFamily="34" charset="0"/>
              <a:cs typeface="Helvetica" panose="020B0604020202020204" pitchFamily="34" charset="0"/>
              <a:sym typeface="Helvetica"/>
            </a:endParaRPr>
          </a:p>
          <a:p>
            <a:pPr lvl="0">
              <a:defRPr sz="1800"/>
            </a:pPr>
            <a:endParaRPr lang="en-US" sz="1600" dirty="0">
              <a:latin typeface="Helvetica" panose="020B0604020202020204" pitchFamily="34" charset="0"/>
              <a:cs typeface="Helvetica" panose="020B0604020202020204" pitchFamily="34" charset="0"/>
              <a:sym typeface="Helvetica"/>
            </a:endParaRPr>
          </a:p>
          <a:p>
            <a:pPr marL="342900" lvl="0" indent="-342900">
              <a:buFont typeface="+mj-lt"/>
              <a:buAutoNum type="alphaUcPeriod" startAt="2"/>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342900">
              <a:defRPr sz="1800"/>
            </a:pPr>
            <a:endParaRPr lang="en-US" sz="1600" dirty="0">
              <a:latin typeface="Helvetica" panose="020B0604020202020204" pitchFamily="34" charset="0"/>
              <a:cs typeface="Helvetica" panose="020B0604020202020204" pitchFamily="34" charset="0"/>
              <a:sym typeface="Helvetica"/>
            </a:endParaRPr>
          </a:p>
          <a:p>
            <a:pPr marL="342900" lvl="0" indent="-342900">
              <a:defRPr sz="1800"/>
            </a:pPr>
            <a:endParaRPr lang="en-US" sz="1600"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9" name="Shape 90"/>
          <p:cNvSpPr/>
          <p:nvPr/>
        </p:nvSpPr>
        <p:spPr>
          <a:xfrm>
            <a:off x="864661" y="70005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65812" y="65183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746562925"/>
              </p:ext>
            </p:extLst>
          </p:nvPr>
        </p:nvGraphicFramePr>
        <p:xfrm>
          <a:off x="4800600" y="3699936"/>
          <a:ext cx="1821541" cy="560832"/>
        </p:xfrm>
        <a:graphic>
          <a:graphicData uri="http://schemas.openxmlformats.org/drawingml/2006/table">
            <a:tbl>
              <a:tblPr firstRow="1" firstCol="1" bandRow="1">
                <a:tableStyleId>{5940675A-B579-460E-94D1-54222C63F5DA}</a:tableStyleId>
              </a:tblPr>
              <a:tblGrid>
                <a:gridCol w="1821541"/>
              </a:tblGrid>
              <a:tr h="96740">
                <a:tc>
                  <a:txBody>
                    <a:bodyPr/>
                    <a:lstStyle/>
                    <a:p>
                      <a:pPr marL="0" marR="0" algn="ctr">
                        <a:lnSpc>
                          <a:spcPct val="115000"/>
                        </a:lnSpc>
                        <a:spcBef>
                          <a:spcPts val="0"/>
                        </a:spcBef>
                        <a:spcAft>
                          <a:spcPts val="0"/>
                        </a:spcAft>
                      </a:pPr>
                      <a:r>
                        <a:rPr lang="en-US" sz="800" dirty="0" smtClean="0">
                          <a:effectLst/>
                        </a:rPr>
                        <a:t>Toward RL.1.3     DOK </a:t>
                      </a:r>
                      <a:r>
                        <a:rPr lang="en-US" sz="800" dirty="0">
                          <a:effectLst/>
                        </a:rPr>
                        <a:t>1 - </a:t>
                      </a:r>
                      <a:r>
                        <a:rPr lang="en-US" sz="800" dirty="0" err="1">
                          <a:effectLst/>
                        </a:rPr>
                        <a:t>Cf</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335279">
                <a:tc>
                  <a:txBody>
                    <a:bodyPr/>
                    <a:lstStyle/>
                    <a:p>
                      <a:pPr marL="45720" marR="0" algn="l">
                        <a:lnSpc>
                          <a:spcPct val="115000"/>
                        </a:lnSpc>
                        <a:spcBef>
                          <a:spcPts val="0"/>
                        </a:spcBef>
                        <a:spcAft>
                          <a:spcPts val="0"/>
                        </a:spcAft>
                      </a:pPr>
                      <a:r>
                        <a:rPr lang="en-US" sz="800" dirty="0">
                          <a:effectLst/>
                        </a:rPr>
                        <a:t>Answers questions about who the (characters), what (majors events/plot), where and when (setting) in the story.</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30112337"/>
              </p:ext>
            </p:extLst>
          </p:nvPr>
        </p:nvGraphicFramePr>
        <p:xfrm>
          <a:off x="4876800" y="8305800"/>
          <a:ext cx="1828800" cy="381000"/>
        </p:xfrm>
        <a:graphic>
          <a:graphicData uri="http://schemas.openxmlformats.org/drawingml/2006/table">
            <a:tbl>
              <a:tblPr>
                <a:tableStyleId>{5940675A-B579-460E-94D1-54222C63F5DA}</a:tableStyleId>
              </a:tblPr>
              <a:tblGrid>
                <a:gridCol w="1828800"/>
              </a:tblGrid>
              <a:tr h="70503">
                <a:tc>
                  <a:txBody>
                    <a:bodyPr/>
                    <a:lstStyle/>
                    <a:p>
                      <a:pPr marL="0" marR="0" algn="ctr">
                        <a:lnSpc>
                          <a:spcPct val="100000"/>
                        </a:lnSpc>
                        <a:spcBef>
                          <a:spcPts val="0"/>
                        </a:spcBef>
                        <a:spcAft>
                          <a:spcPts val="0"/>
                        </a:spcAft>
                      </a:pPr>
                      <a:r>
                        <a:rPr lang="en-US" sz="800" dirty="0" smtClean="0">
                          <a:effectLst/>
                        </a:rPr>
                        <a:t>Toward RL.1.3      DOK </a:t>
                      </a:r>
                      <a:r>
                        <a:rPr lang="en-US" sz="800" dirty="0">
                          <a:effectLst/>
                        </a:rPr>
                        <a:t>2 - Ck</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259080">
                <a:tc>
                  <a:txBody>
                    <a:bodyPr/>
                    <a:lstStyle/>
                    <a:p>
                      <a:pPr marL="0" marR="0" algn="l">
                        <a:lnSpc>
                          <a:spcPct val="100000"/>
                        </a:lnSpc>
                        <a:spcBef>
                          <a:spcPts val="0"/>
                        </a:spcBef>
                        <a:spcAft>
                          <a:spcPts val="0"/>
                        </a:spcAft>
                      </a:pPr>
                      <a:r>
                        <a:rPr lang="en-US" sz="800" dirty="0">
                          <a:effectLst/>
                        </a:rPr>
                        <a:t>Identify major events from the story using key details</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805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988668" y="1447800"/>
            <a:ext cx="5185834" cy="2098154"/>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numCol="1" anchor="t">
            <a:spAutoFit/>
          </a:bodyPr>
          <a:lstStyle/>
          <a:p>
            <a:pPr marL="342900" lvl="0" indent="-342900">
              <a:buAutoNum type="arabicPeriod" startAt="3"/>
              <a:defRPr sz="1800"/>
            </a:pPr>
            <a:r>
              <a:rPr lang="en-US" sz="1700" b="1" dirty="0" smtClean="0">
                <a:latin typeface="Helvetica" panose="020B0604020202020204" pitchFamily="34" charset="0"/>
                <a:cs typeface="Helvetica" panose="020B0604020202020204" pitchFamily="34" charset="0"/>
                <a:sym typeface="Helvetica"/>
              </a:rPr>
              <a:t>Who first told Dale that he was a bird?</a:t>
            </a:r>
          </a:p>
          <a:p>
            <a:pPr marL="342900" lvl="0" indent="-342900">
              <a:buFont typeface="+mj-lt"/>
              <a:buAutoNum type="alphaUcPeriod"/>
              <a:defRPr sz="1800"/>
            </a:pPr>
            <a:endParaRPr lang="en-US" sz="1700" b="1"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 crow</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 geese</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 robin</a:t>
            </a: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172200" y="8946444"/>
            <a:ext cx="792481" cy="287163"/>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26</a:t>
            </a:fld>
            <a:endParaRPr sz="1300">
              <a:solidFill>
                <a:srgbClr val="888888"/>
              </a:solidFill>
            </a:endParaRPr>
          </a:p>
        </p:txBody>
      </p:sp>
      <p:sp>
        <p:nvSpPr>
          <p:cNvPr id="103" name="Shape 103"/>
          <p:cNvSpPr/>
          <p:nvPr/>
        </p:nvSpPr>
        <p:spPr>
          <a:xfrm>
            <a:off x="498986" y="4343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1170705" y="5181600"/>
            <a:ext cx="5153896" cy="2113542"/>
          </a:xfrm>
          <a:prstGeom prst="rect">
            <a:avLst/>
          </a:prstGeom>
          <a:no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a:spAutoFit/>
          </a:bodyPr>
          <a:lstStyle/>
          <a:p>
            <a:pPr marL="287338" lvl="0" indent="-287338">
              <a:defRPr sz="1800"/>
            </a:pPr>
            <a:r>
              <a:rPr lang="en-US" sz="1700" b="1" dirty="0" smtClean="0">
                <a:latin typeface="Helvetica" panose="020B0604020202020204" pitchFamily="34" charset="0"/>
                <a:cs typeface="Helvetica" panose="020B0604020202020204" pitchFamily="34" charset="0"/>
                <a:sym typeface="Helvetica"/>
              </a:rPr>
              <a:t>4</a:t>
            </a:r>
            <a:r>
              <a:rPr sz="1700" b="1" dirty="0" smtClean="0">
                <a:latin typeface="Helvetica" panose="020B0604020202020204" pitchFamily="34" charset="0"/>
                <a:cs typeface="Helvetica" panose="020B0604020202020204" pitchFamily="34" charset="0"/>
                <a:sym typeface="Helvetica"/>
              </a:rPr>
              <a:t>. </a:t>
            </a:r>
            <a:r>
              <a:rPr lang="en-US" sz="1700" b="1" dirty="0" smtClean="0">
                <a:latin typeface="Helvetica" panose="020B0604020202020204" pitchFamily="34" charset="0"/>
                <a:cs typeface="Helvetica" panose="020B0604020202020204" pitchFamily="34" charset="0"/>
                <a:sym typeface="Helvetica"/>
              </a:rPr>
              <a:t> Which sentence below shows that someone is  speaking?</a:t>
            </a:r>
          </a:p>
          <a:p>
            <a:pPr lvl="0">
              <a:defRPr sz="1800"/>
            </a:pPr>
            <a:endParaRPr lang="en-US" sz="1700" b="1"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Dale was very tired.</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“Why are you walking?" </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Dale began to listen.</a:t>
            </a:r>
            <a:endParaRPr sz="16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1056404" y="29718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1054188" y="253074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1054187" y="20574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1108221" y="696383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1107204" y="64769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1143000" y="599016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4" name="Table 3"/>
          <p:cNvGraphicFramePr>
            <a:graphicFrameLocks noGrp="1"/>
          </p:cNvGraphicFramePr>
          <p:nvPr>
            <p:extLst>
              <p:ext uri="{D42A27DB-BD31-4B8C-83A1-F6EECF244321}">
                <p14:modId xmlns:p14="http://schemas.microsoft.com/office/powerpoint/2010/main" val="3716296712"/>
              </p:ext>
            </p:extLst>
          </p:nvPr>
        </p:nvGraphicFramePr>
        <p:xfrm>
          <a:off x="5005724" y="3532632"/>
          <a:ext cx="1395076" cy="609917"/>
        </p:xfrm>
        <a:graphic>
          <a:graphicData uri="http://schemas.openxmlformats.org/drawingml/2006/table">
            <a:tbl>
              <a:tblPr>
                <a:tableStyleId>{5940675A-B579-460E-94D1-54222C63F5DA}</a:tableStyleId>
              </a:tblPr>
              <a:tblGrid>
                <a:gridCol w="1395076"/>
              </a:tblGrid>
              <a:tr h="122237">
                <a:tc>
                  <a:txBody>
                    <a:bodyPr/>
                    <a:lstStyle/>
                    <a:p>
                      <a:pPr marL="0" marR="0" algn="ctr">
                        <a:lnSpc>
                          <a:spcPct val="100000"/>
                        </a:lnSpc>
                        <a:spcBef>
                          <a:spcPts val="0"/>
                        </a:spcBef>
                        <a:spcAft>
                          <a:spcPts val="0"/>
                        </a:spcAft>
                      </a:pPr>
                      <a:r>
                        <a:rPr lang="en-US" sz="800" dirty="0" smtClean="0">
                          <a:effectLst/>
                        </a:rPr>
                        <a:t>Toward RL.1.6  DOK </a:t>
                      </a:r>
                      <a:r>
                        <a:rPr lang="en-US" sz="800" dirty="0">
                          <a:effectLst/>
                        </a:rPr>
                        <a:t>1 - </a:t>
                      </a:r>
                      <a:r>
                        <a:rPr lang="en-US" sz="800" dirty="0" err="1">
                          <a:effectLst/>
                        </a:rPr>
                        <a:t>Cf</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0">
                <a:tc>
                  <a:txBody>
                    <a:bodyPr/>
                    <a:lstStyle/>
                    <a:p>
                      <a:pPr marL="0" marR="0" algn="l">
                        <a:lnSpc>
                          <a:spcPct val="100000"/>
                        </a:lnSpc>
                        <a:spcBef>
                          <a:spcPts val="0"/>
                        </a:spcBef>
                        <a:spcAft>
                          <a:spcPts val="0"/>
                        </a:spcAft>
                      </a:pPr>
                      <a:r>
                        <a:rPr lang="en-US" sz="800" dirty="0">
                          <a:effectLst/>
                        </a:rPr>
                        <a:t>Answers questions about who is speaking in a text (that has been read and discussed in class).</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0159297"/>
              </p:ext>
            </p:extLst>
          </p:nvPr>
        </p:nvGraphicFramePr>
        <p:xfrm>
          <a:off x="4954192" y="8153400"/>
          <a:ext cx="1676400" cy="701040"/>
        </p:xfrm>
        <a:graphic>
          <a:graphicData uri="http://schemas.openxmlformats.org/drawingml/2006/table">
            <a:tbl>
              <a:tblPr>
                <a:tableStyleId>{5940675A-B579-460E-94D1-54222C63F5DA}</a:tableStyleId>
              </a:tblPr>
              <a:tblGrid>
                <a:gridCol w="1676400"/>
              </a:tblGrid>
              <a:tr h="76200">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 Ch</a:t>
                      </a:r>
                      <a:endParaRPr lang="en-US" sz="800" dirty="0">
                        <a:effectLst/>
                        <a:latin typeface="Calibri"/>
                        <a:ea typeface="Calibri"/>
                        <a:cs typeface="Times New Roman"/>
                      </a:endParaRPr>
                    </a:p>
                  </a:txBody>
                  <a:tcPr marL="32100" marR="32100" marT="0" marB="0" anchor="ctr">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417876">
                <a:tc>
                  <a:txBody>
                    <a:bodyPr/>
                    <a:lstStyle/>
                    <a:p>
                      <a:pPr marL="0" marR="0" algn="l">
                        <a:lnSpc>
                          <a:spcPct val="115000"/>
                        </a:lnSpc>
                        <a:spcBef>
                          <a:spcPts val="0"/>
                        </a:spcBef>
                        <a:spcAft>
                          <a:spcPts val="0"/>
                        </a:spcAft>
                      </a:pPr>
                      <a:r>
                        <a:rPr lang="en-US" sz="800" u="sng" dirty="0">
                          <a:effectLst/>
                        </a:rPr>
                        <a:t>Concept Development</a:t>
                      </a:r>
                      <a:endParaRPr lang="en-US" sz="800" dirty="0">
                        <a:effectLst/>
                      </a:endParaRPr>
                    </a:p>
                    <a:p>
                      <a:pPr marL="0" marR="0" algn="l">
                        <a:lnSpc>
                          <a:spcPct val="115000"/>
                        </a:lnSpc>
                        <a:spcBef>
                          <a:spcPts val="0"/>
                        </a:spcBef>
                        <a:spcAft>
                          <a:spcPts val="0"/>
                        </a:spcAft>
                      </a:pPr>
                      <a:r>
                        <a:rPr lang="en-US" sz="800" dirty="0">
                          <a:effectLst/>
                        </a:rPr>
                        <a:t>Understands that there are clues in a text to tell us when someone is speaking.  Can give examples.</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62280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2" name="Rectangle 1"/>
          <p:cNvSpPr/>
          <p:nvPr/>
        </p:nvSpPr>
        <p:spPr>
          <a:xfrm>
            <a:off x="533400" y="457200"/>
            <a:ext cx="6172200" cy="723275"/>
          </a:xfrm>
          <a:prstGeom prst="rect">
            <a:avLst/>
          </a:prstGeom>
        </p:spPr>
        <p:txBody>
          <a:bodyPr wrap="square">
            <a:spAutoFit/>
          </a:bodyPr>
          <a:lstStyle/>
          <a:p>
            <a:pPr algn="ctr"/>
            <a:r>
              <a:rPr lang="en-US" sz="1400" i="1" dirty="0" smtClean="0"/>
              <a:t>Listen to </a:t>
            </a:r>
            <a:r>
              <a:rPr lang="en-US" sz="1400" i="1" dirty="0"/>
              <a:t>the </a:t>
            </a:r>
            <a:r>
              <a:rPr lang="en-US" sz="1400" i="1" dirty="0" smtClean="0"/>
              <a:t>Story</a:t>
            </a:r>
          </a:p>
          <a:p>
            <a:pPr algn="ctr"/>
            <a:r>
              <a:rPr lang="en-US" sz="900" i="1" dirty="0" smtClean="0">
                <a:hlinkClick r:id="rId2"/>
              </a:rPr>
              <a:t>https</a:t>
            </a:r>
            <a:r>
              <a:rPr lang="en-US" sz="900" i="1" dirty="0">
                <a:hlinkClick r:id="rId2"/>
              </a:rPr>
              <a:t>://www.youtube.com/watch?v=-</a:t>
            </a:r>
            <a:r>
              <a:rPr lang="en-US" sz="900" i="1" dirty="0" smtClean="0">
                <a:hlinkClick r:id="rId2"/>
              </a:rPr>
              <a:t>1s38H2-WKI</a:t>
            </a:r>
            <a:endParaRPr lang="en-US" sz="900" i="1" dirty="0" smtClean="0"/>
          </a:p>
          <a:p>
            <a:pPr algn="ctr"/>
            <a:r>
              <a:rPr lang="en-US" sz="1800" b="1" u="sng" dirty="0" smtClean="0"/>
              <a:t>Are You My Mother</a:t>
            </a:r>
            <a:r>
              <a:rPr lang="en-US" sz="1800" b="1" dirty="0" smtClean="0"/>
              <a:t>?</a:t>
            </a:r>
            <a:endParaRPr lang="en-US" sz="1800" dirty="0"/>
          </a:p>
        </p:txBody>
      </p:sp>
      <p:pic>
        <p:nvPicPr>
          <p:cNvPr id="2050" name="Picture 2" descr="http://www.supercoloring.com/sites/default/files/styles/coloring_full/public/cif/2014/03/a-mother-bird-sat-on-her-egg-coloring-page.jpg"/>
          <p:cNvPicPr>
            <a:picLocks noChangeAspect="1" noChangeArrowheads="1"/>
          </p:cNvPicPr>
          <p:nvPr/>
        </p:nvPicPr>
        <p:blipFill rotWithShape="1">
          <a:blip r:embed="rId3">
            <a:extLst>
              <a:ext uri="{28A0092B-C50C-407E-A947-70E740481C1C}">
                <a14:useLocalDpi xmlns:a14="http://schemas.microsoft.com/office/drawing/2010/main" val="0"/>
              </a:ext>
            </a:extLst>
          </a:blip>
          <a:srcRect t="22451" b="6187"/>
          <a:stretch/>
        </p:blipFill>
        <p:spPr bwMode="auto">
          <a:xfrm>
            <a:off x="914400" y="1981200"/>
            <a:ext cx="5595425" cy="564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09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72200" y="8946444"/>
            <a:ext cx="792481" cy="287163"/>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28</a:t>
            </a:fld>
            <a:endParaRPr sz="1300">
              <a:solidFill>
                <a:srgbClr val="888888"/>
              </a:solidFill>
            </a:endParaRPr>
          </a:p>
        </p:txBody>
      </p:sp>
      <p:sp>
        <p:nvSpPr>
          <p:cNvPr id="119"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820205" y="5196530"/>
            <a:ext cx="5580595" cy="3083039"/>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numCol="1" anchor="t">
            <a:spAutoFit/>
          </a:bodyPr>
          <a:lstStyle/>
          <a:p>
            <a:pPr marL="342900" lvl="0" indent="-342900">
              <a:buAutoNum type="arabicPeriod" startAt="6"/>
              <a:defRPr sz="1800"/>
            </a:pPr>
            <a:r>
              <a:rPr lang="en-US" sz="1700" b="1" dirty="0" smtClean="0">
                <a:latin typeface="Helvetica" panose="020B0604020202020204" pitchFamily="34" charset="0"/>
                <a:cs typeface="Helvetica" panose="020B0604020202020204" pitchFamily="34" charset="0"/>
                <a:sym typeface="Helvetica"/>
              </a:rPr>
              <a:t>How are the two characters’ problems different ?</a:t>
            </a:r>
          </a:p>
          <a:p>
            <a:pPr lvl="0">
              <a:defRPr sz="1800"/>
            </a:pPr>
            <a:endParaRPr sz="1700" b="1"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They are both birds who are tired of walking.</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One was looking for mother and the other was tired of walking.</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One found his mother and the other did not find his mother.</a:t>
            </a:r>
          </a:p>
          <a:p>
            <a:pPr marL="796885"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n-US" sz="1600" dirty="0">
              <a:latin typeface="Helvetica" panose="020B0604020202020204" pitchFamily="34" charset="0"/>
              <a:cs typeface="Helvetica" panose="020B0604020202020204" pitchFamily="34" charset="0"/>
              <a:sym typeface="Helvetica"/>
            </a:endParaRPr>
          </a:p>
        </p:txBody>
      </p:sp>
      <p:sp>
        <p:nvSpPr>
          <p:cNvPr id="122" name="Shape 122"/>
          <p:cNvSpPr/>
          <p:nvPr/>
        </p:nvSpPr>
        <p:spPr>
          <a:xfrm>
            <a:off x="931062" y="6978869"/>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926531" y="6310856"/>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926533" y="5770915"/>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762000" y="838200"/>
            <a:ext cx="5791199" cy="2682929"/>
          </a:xfrm>
          <a:prstGeom prst="rect">
            <a:avLst/>
          </a:prstGeom>
          <a:no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8331" tIns="48331" rIns="48331" bIns="48331">
            <a:spAutoFit/>
          </a:bodyPr>
          <a:lstStyle/>
          <a:p>
            <a:pPr marL="341313" lvl="0" indent="-341313">
              <a:defRPr sz="1800"/>
            </a:pPr>
            <a:r>
              <a:rPr lang="en-US" b="1" dirty="0" smtClean="0">
                <a:latin typeface="Helvetica" panose="020B0604020202020204" pitchFamily="34" charset="0"/>
                <a:cs typeface="Helvetica" panose="020B0604020202020204" pitchFamily="34" charset="0"/>
                <a:sym typeface="Helvetica"/>
              </a:rPr>
              <a:t>5</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 What does Dale do the same as the character in the story </a:t>
            </a:r>
            <a:r>
              <a:rPr lang="en-US" b="1" i="1" u="sng" dirty="0" smtClean="0">
                <a:latin typeface="Helvetica" panose="020B0604020202020204" pitchFamily="34" charset="0"/>
                <a:cs typeface="Helvetica" panose="020B0604020202020204" pitchFamily="34" charset="0"/>
                <a:sym typeface="Helvetica"/>
              </a:rPr>
              <a:t>Are You My Mother</a:t>
            </a:r>
            <a:r>
              <a:rPr lang="en-US" b="1" i="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a:t>
            </a:r>
            <a:endParaRPr sz="1000" b="1" i="1" dirty="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sz="2000" dirty="0" smtClean="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look for mother</a:t>
            </a:r>
          </a:p>
          <a:p>
            <a:pPr marL="864943"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go south</a:t>
            </a:r>
          </a:p>
          <a:p>
            <a:pPr marL="864943"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walk </a:t>
            </a: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996805" y="265668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996805" y="221578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996805" y="172900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450821317"/>
              </p:ext>
            </p:extLst>
          </p:nvPr>
        </p:nvGraphicFramePr>
        <p:xfrm>
          <a:off x="4952997" y="3352800"/>
          <a:ext cx="1600202" cy="490920"/>
        </p:xfrm>
        <a:graphic>
          <a:graphicData uri="http://schemas.openxmlformats.org/drawingml/2006/table">
            <a:tbl>
              <a:tblPr firstRow="1" firstCol="1" bandRow="1">
                <a:tableStyleId>{5940675A-B579-460E-94D1-54222C63F5DA}</a:tableStyleId>
              </a:tblPr>
              <a:tblGrid>
                <a:gridCol w="1600202"/>
              </a:tblGrid>
              <a:tr h="55000">
                <a:tc>
                  <a:txBody>
                    <a:bodyPr/>
                    <a:lstStyle/>
                    <a:p>
                      <a:pPr marL="0" marR="0" algn="ctr">
                        <a:lnSpc>
                          <a:spcPct val="100000"/>
                        </a:lnSpc>
                        <a:spcBef>
                          <a:spcPts val="0"/>
                        </a:spcBef>
                        <a:spcAft>
                          <a:spcPts val="0"/>
                        </a:spcAft>
                      </a:pPr>
                      <a:r>
                        <a:rPr lang="en-US" sz="800" dirty="0" smtClean="0">
                          <a:effectLst/>
                        </a:rPr>
                        <a:t>Toward RL.9</a:t>
                      </a:r>
                      <a:r>
                        <a:rPr lang="en-US" sz="800" baseline="0" dirty="0" smtClean="0">
                          <a:effectLst/>
                        </a:rPr>
                        <a:t>   </a:t>
                      </a:r>
                      <a:r>
                        <a:rPr lang="en-US" sz="800" dirty="0" smtClean="0">
                          <a:effectLst/>
                        </a:rPr>
                        <a:t> DOK 2 </a:t>
                      </a:r>
                      <a:r>
                        <a:rPr lang="en-US" sz="800" dirty="0">
                          <a:effectLst/>
                        </a:rPr>
                        <a:t>- </a:t>
                      </a:r>
                      <a:r>
                        <a:rPr lang="en-US" sz="800" dirty="0" smtClean="0">
                          <a:effectLst/>
                        </a:rPr>
                        <a:t>Cl</a:t>
                      </a:r>
                      <a:endParaRPr lang="en-US" sz="800" b="0" dirty="0">
                        <a:effectLst/>
                        <a:latin typeface="Calibri"/>
                        <a:ea typeface="Calibri"/>
                        <a:cs typeface="Times New Roman"/>
                      </a:endParaRPr>
                    </a:p>
                  </a:txBody>
                  <a:tcPr marL="32087" marR="320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369000">
                <a:tc>
                  <a:txBody>
                    <a:bodyPr/>
                    <a:lstStyle/>
                    <a:p>
                      <a:pPr marL="0" marR="0" algn="l">
                        <a:lnSpc>
                          <a:spcPct val="100000"/>
                        </a:lnSpc>
                        <a:spcBef>
                          <a:spcPts val="0"/>
                        </a:spcBef>
                        <a:spcAft>
                          <a:spcPts val="0"/>
                        </a:spcAft>
                      </a:pPr>
                      <a:r>
                        <a:rPr lang="en-US" sz="800" dirty="0" smtClean="0">
                          <a:effectLst/>
                        </a:rPr>
                        <a:t>Locate information about characters’ adventures or experiences in two stories</a:t>
                      </a:r>
                      <a:endParaRPr lang="en-US" sz="800" b="1" dirty="0">
                        <a:effectLst/>
                        <a:latin typeface="+mn-lt"/>
                        <a:ea typeface="Calibri"/>
                        <a:cs typeface="Times New Roman"/>
                      </a:endParaRPr>
                    </a:p>
                  </a:txBody>
                  <a:tcPr marL="32087" marR="320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59970297"/>
              </p:ext>
            </p:extLst>
          </p:nvPr>
        </p:nvGraphicFramePr>
        <p:xfrm>
          <a:off x="4803230" y="8305800"/>
          <a:ext cx="1905000" cy="500200"/>
        </p:xfrm>
        <a:graphic>
          <a:graphicData uri="http://schemas.openxmlformats.org/drawingml/2006/table">
            <a:tbl>
              <a:tblPr firstRow="1" firstCol="1" bandRow="1">
                <a:tableStyleId>{5940675A-B579-460E-94D1-54222C63F5DA}</a:tableStyleId>
              </a:tblPr>
              <a:tblGrid>
                <a:gridCol w="1905000"/>
              </a:tblGrid>
              <a:tr h="131200">
                <a:tc>
                  <a:txBody>
                    <a:bodyPr/>
                    <a:lstStyle/>
                    <a:p>
                      <a:pPr marL="0" marR="0" algn="ctr">
                        <a:lnSpc>
                          <a:spcPct val="100000"/>
                        </a:lnSpc>
                        <a:spcBef>
                          <a:spcPts val="0"/>
                        </a:spcBef>
                        <a:spcAft>
                          <a:spcPts val="0"/>
                        </a:spcAft>
                      </a:pPr>
                      <a:r>
                        <a:rPr lang="en-US" sz="800" dirty="0" smtClean="0">
                          <a:effectLst/>
                        </a:rPr>
                        <a:t>Toward RL.9            DOK 3 </a:t>
                      </a:r>
                      <a:r>
                        <a:rPr lang="en-US" sz="800" dirty="0">
                          <a:effectLst/>
                        </a:rPr>
                        <a:t>- </a:t>
                      </a:r>
                      <a:r>
                        <a:rPr lang="en-US" sz="800" dirty="0" smtClean="0">
                          <a:effectLst/>
                        </a:rPr>
                        <a:t>Cu</a:t>
                      </a:r>
                      <a:endParaRPr lang="en-US" sz="800" b="0" dirty="0">
                        <a:effectLst/>
                        <a:latin typeface="Calibri"/>
                        <a:ea typeface="Calibri"/>
                        <a:cs typeface="Times New Roman"/>
                      </a:endParaRPr>
                    </a:p>
                  </a:txBody>
                  <a:tcPr marL="32087" marR="320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369000">
                <a:tc>
                  <a:txBody>
                    <a:bodyPr/>
                    <a:lstStyle/>
                    <a:p>
                      <a:pPr marL="0" marR="0" algn="l">
                        <a:lnSpc>
                          <a:spcPct val="100000"/>
                        </a:lnSpc>
                        <a:spcBef>
                          <a:spcPts val="0"/>
                        </a:spcBef>
                        <a:spcAft>
                          <a:spcPts val="0"/>
                        </a:spcAft>
                      </a:pPr>
                      <a:r>
                        <a:rPr lang="en-US" sz="800" dirty="0" smtClean="0">
                          <a:effectLst/>
                        </a:rPr>
                        <a:t>Distinguishes which details in a text show similarities and differences in characters’ experiences or adventures.</a:t>
                      </a:r>
                      <a:endParaRPr lang="en-US" sz="800" b="0" dirty="0">
                        <a:effectLst/>
                        <a:latin typeface="Calibri"/>
                        <a:ea typeface="Calibri"/>
                        <a:cs typeface="Times New Roman"/>
                      </a:endParaRPr>
                    </a:p>
                  </a:txBody>
                  <a:tcPr marL="32087" marR="320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543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29</a:t>
            </a:fld>
            <a:endParaRPr sz="1300">
              <a:solidFill>
                <a:srgbClr val="88888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93660811"/>
              </p:ext>
            </p:extLst>
          </p:nvPr>
        </p:nvGraphicFramePr>
        <p:xfrm>
          <a:off x="5257800" y="4724400"/>
          <a:ext cx="1844675" cy="560832"/>
        </p:xfrm>
        <a:graphic>
          <a:graphicData uri="http://schemas.openxmlformats.org/drawingml/2006/table">
            <a:tbl>
              <a:tblPr firstRow="1" firstCol="1" bandRow="1">
                <a:tableStyleId>{5940675A-B579-460E-94D1-54222C63F5DA}</a:tableStyleId>
              </a:tblPr>
              <a:tblGrid>
                <a:gridCol w="1844675"/>
              </a:tblGrid>
              <a:tr h="128768">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–Cl</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401383">
                <a:tc>
                  <a:txBody>
                    <a:bodyPr/>
                    <a:lstStyle/>
                    <a:p>
                      <a:pPr marL="0" marR="0" algn="l">
                        <a:lnSpc>
                          <a:spcPct val="115000"/>
                        </a:lnSpc>
                        <a:spcBef>
                          <a:spcPts val="0"/>
                        </a:spcBef>
                        <a:spcAft>
                          <a:spcPts val="0"/>
                        </a:spcAft>
                      </a:pPr>
                      <a:r>
                        <a:rPr lang="en-US" sz="800" dirty="0">
                          <a:effectLst/>
                        </a:rPr>
                        <a:t>Locate information (the part of the text) to identify specifically who is telling the story at various points in a </a:t>
                      </a:r>
                      <a:r>
                        <a:rPr lang="en-US" sz="800" u="sng" dirty="0">
                          <a:effectLst/>
                        </a:rPr>
                        <a:t>new text.</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28326340"/>
              </p:ext>
            </p:extLst>
          </p:nvPr>
        </p:nvGraphicFramePr>
        <p:xfrm>
          <a:off x="228600" y="381000"/>
          <a:ext cx="6934200" cy="4157472"/>
        </p:xfrm>
        <a:graphic>
          <a:graphicData uri="http://schemas.openxmlformats.org/drawingml/2006/table">
            <a:tbl>
              <a:tblPr firstRow="1" bandRow="1">
                <a:tableStyleId>{5940675A-B579-460E-94D1-54222C63F5DA}</a:tableStyleId>
              </a:tblPr>
              <a:tblGrid>
                <a:gridCol w="2260600"/>
                <a:gridCol w="2159000"/>
                <a:gridCol w="2514600"/>
              </a:tblGrid>
              <a:tr h="609600">
                <a:tc gridSpan="3">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n-US" sz="1800" b="1" dirty="0" smtClean="0"/>
                        <a:t>Write the name of the bird</a:t>
                      </a:r>
                      <a:r>
                        <a:rPr lang="en-US" sz="1800" b="1" baseline="0" dirty="0" smtClean="0"/>
                        <a:t> or birds</a:t>
                      </a:r>
                      <a:r>
                        <a:rPr lang="en-US" sz="1800" b="1" dirty="0" smtClean="0"/>
                        <a:t> that spoke to Dale.  Then draw a picture of each</a:t>
                      </a:r>
                      <a:r>
                        <a:rPr lang="en-US" sz="1800" b="1" baseline="0" dirty="0" smtClean="0"/>
                        <a:t> bird </a:t>
                      </a:r>
                      <a:r>
                        <a:rPr lang="en-US" sz="1800" b="1" i="0" dirty="0" smtClean="0"/>
                        <a:t>above its name.</a:t>
                      </a:r>
                      <a:endParaRPr lang="en-US" sz="1800" i="0" dirty="0" smtClean="0"/>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9536">
                <a:tc>
                  <a:txBody>
                    <a:bodyPr/>
                    <a:lstStyle/>
                    <a:p>
                      <a:pPr algn="ctr"/>
                      <a:r>
                        <a:rPr lang="en-US" sz="1600" b="1" dirty="0" smtClean="0">
                          <a:solidFill>
                            <a:schemeClr val="tx1"/>
                          </a:solidFill>
                        </a:rPr>
                        <a:t>"Why are you walking?" </a:t>
                      </a: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dirty="0" smtClean="0">
                          <a:solidFill>
                            <a:schemeClr val="tx1"/>
                          </a:solidFill>
                        </a:rPr>
                        <a:t> ______________</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600" b="1" dirty="0" smtClean="0">
                          <a:solidFill>
                            <a:schemeClr val="tx1"/>
                          </a:solidFill>
                        </a:rPr>
                        <a:t>"What are you doing?" </a:t>
                      </a: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dirty="0" smtClean="0">
                          <a:solidFill>
                            <a:schemeClr val="tx1"/>
                          </a:solidFill>
                        </a:rPr>
                        <a:t>______________</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600" b="1" dirty="0" smtClean="0">
                          <a:solidFill>
                            <a:schemeClr val="tx1"/>
                          </a:solidFill>
                        </a:rPr>
                        <a:t>"Dear duck, why have you chosen to walk all this way?”</a:t>
                      </a:r>
                    </a:p>
                    <a:p>
                      <a:pPr algn="ctr"/>
                      <a:r>
                        <a:rPr lang="en-US" sz="1600" b="1" dirty="0" smtClean="0">
                          <a:solidFill>
                            <a:schemeClr val="tx1"/>
                          </a:solidFill>
                        </a:rPr>
                        <a:t>  </a:t>
                      </a: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endParaRPr lang="en-US" sz="1600" b="1" dirty="0" smtClean="0">
                        <a:solidFill>
                          <a:schemeClr val="tx1"/>
                        </a:solidFill>
                      </a:endParaRPr>
                    </a:p>
                    <a:p>
                      <a:pPr algn="ctr"/>
                      <a:r>
                        <a:rPr lang="en-US" sz="1600" b="1" dirty="0" smtClean="0">
                          <a:solidFill>
                            <a:schemeClr val="tx1"/>
                          </a:solidFill>
                        </a:rPr>
                        <a:t>_________________</a:t>
                      </a:r>
                    </a:p>
                    <a:p>
                      <a:pPr algn="ctr"/>
                      <a:r>
                        <a:rPr lang="en-US" sz="1600" b="1" dirty="0" smtClean="0">
                          <a:solidFill>
                            <a:schemeClr val="tx1"/>
                          </a:solidFill>
                        </a:rPr>
                        <a:t>bird</a:t>
                      </a:r>
                      <a:endParaRPr lang="en-U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590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36" y="203551"/>
            <a:ext cx="2734733" cy="12860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1421" tIns="45711" rIns="91421" bIns="45711"/>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71097533"/>
              </p:ext>
            </p:extLst>
          </p:nvPr>
        </p:nvGraphicFramePr>
        <p:xfrm>
          <a:off x="975360" y="640080"/>
          <a:ext cx="5120640" cy="6059424"/>
        </p:xfrm>
        <a:graphic>
          <a:graphicData uri="http://schemas.openxmlformats.org/drawingml/2006/table">
            <a:tbl>
              <a:tblPr firstRow="1" bandRow="1">
                <a:tableStyleId>{5940675A-B579-460E-94D1-54222C63F5DA}</a:tableStyleId>
              </a:tblPr>
              <a:tblGrid>
                <a:gridCol w="2600960"/>
                <a:gridCol w="2519680"/>
              </a:tblGrid>
              <a:tr h="1296162">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0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65947" y="-151686"/>
            <a:ext cx="32512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61" tIns="48331" rIns="96661" bIns="48331" numCol="1" anchor="t" anchorCtr="0" compatLnSpc="1">
            <a:prstTxWarp prst="textNoShape">
              <a:avLst/>
            </a:prstTxWarp>
          </a:bodyPr>
          <a:lstStyle/>
          <a:p>
            <a:endParaRPr lang="en-US"/>
          </a:p>
        </p:txBody>
      </p:sp>
    </p:spTree>
    <p:extLst>
      <p:ext uri="{BB962C8B-B14F-4D97-AF65-F5344CB8AC3E}">
        <p14:creationId xmlns:p14="http://schemas.microsoft.com/office/powerpoint/2010/main" val="328843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7" name="Rectangle 16"/>
          <p:cNvSpPr/>
          <p:nvPr/>
        </p:nvSpPr>
        <p:spPr>
          <a:xfrm>
            <a:off x="310055" y="667706"/>
            <a:ext cx="6705600" cy="780094"/>
          </a:xfrm>
          <a:prstGeom prst="rect">
            <a:avLst/>
          </a:prstGeom>
        </p:spPr>
        <p:txBody>
          <a:bodyPr wrap="square" lIns="86749" tIns="43375" rIns="86749" bIns="43375">
            <a:spAutoFit/>
          </a:bodyPr>
          <a:lstStyle/>
          <a:p>
            <a:pPr marL="461963" indent="-407988" defTabSz="867491" fontAlgn="base">
              <a:spcBef>
                <a:spcPct val="0"/>
              </a:spcBef>
              <a:spcAft>
                <a:spcPct val="0"/>
              </a:spcAft>
            </a:pPr>
            <a:r>
              <a:rPr lang="en-US" sz="1500" b="1" dirty="0" smtClean="0">
                <a:latin typeface="Helvetica" pitchFamily="34" charset="0"/>
                <a:cs typeface="Helvetica" pitchFamily="34" charset="0"/>
              </a:rPr>
              <a:t>8.     Both birds in the stories went for a walk.  How were their experiences different?  How were their experiences the same?</a:t>
            </a:r>
          </a:p>
          <a:p>
            <a:pPr marL="54218" defTabSz="867491" fontAlgn="base">
              <a:spcBef>
                <a:spcPct val="0"/>
              </a:spcBef>
              <a:spcAft>
                <a:spcPct val="0"/>
              </a:spcAft>
            </a:pPr>
            <a:r>
              <a:rPr lang="en-US" sz="1500" b="1" dirty="0">
                <a:latin typeface="Helvetica" pitchFamily="34" charset="0"/>
                <a:cs typeface="Helvetica" pitchFamily="34" charset="0"/>
              </a:rPr>
              <a:t> </a:t>
            </a:r>
            <a:r>
              <a:rPr lang="en-US" sz="1500" b="1" dirty="0" smtClean="0">
                <a:latin typeface="Helvetica" pitchFamily="34" charset="0"/>
                <a:cs typeface="Helvetica" pitchFamily="34" charset="0"/>
              </a:rPr>
              <a:t>       </a:t>
            </a:r>
            <a:endParaRPr lang="en-US" sz="1100" dirty="0">
              <a:latin typeface="Helvetica" pitchFamily="34" charset="0"/>
              <a:cs typeface="Helvetica" pitchFamily="34" charset="0"/>
            </a:endParaRPr>
          </a:p>
        </p:txBody>
      </p:sp>
      <p:grpSp>
        <p:nvGrpSpPr>
          <p:cNvPr id="5" name="Group 31"/>
          <p:cNvGrpSpPr/>
          <p:nvPr/>
        </p:nvGrpSpPr>
        <p:grpSpPr>
          <a:xfrm>
            <a:off x="0" y="1478498"/>
            <a:ext cx="7315200" cy="4688617"/>
            <a:chOff x="1078185" y="852390"/>
            <a:chExt cx="4941616" cy="3033810"/>
          </a:xfrm>
        </p:grpSpPr>
        <p:grpSp>
          <p:nvGrpSpPr>
            <p:cNvPr id="6" name="Group 29"/>
            <p:cNvGrpSpPr/>
            <p:nvPr/>
          </p:nvGrpSpPr>
          <p:grpSpPr>
            <a:xfrm>
              <a:off x="1078185" y="1066800"/>
              <a:ext cx="4941616" cy="2819400"/>
              <a:chOff x="1078185" y="914400"/>
              <a:chExt cx="4941616" cy="2819400"/>
            </a:xfrm>
          </p:grpSpPr>
          <p:grpSp>
            <p:nvGrpSpPr>
              <p:cNvPr id="8" name="Group 13"/>
              <p:cNvGrpSpPr/>
              <p:nvPr/>
            </p:nvGrpSpPr>
            <p:grpSpPr>
              <a:xfrm>
                <a:off x="1078185" y="914400"/>
                <a:ext cx="4941616" cy="2819400"/>
                <a:chOff x="943886" y="914400"/>
                <a:chExt cx="4529815" cy="2530231"/>
              </a:xfrm>
            </p:grpSpPr>
            <p:sp>
              <p:nvSpPr>
                <p:cNvPr id="15" name="Oval 14"/>
                <p:cNvSpPr/>
                <p:nvPr/>
              </p:nvSpPr>
              <p:spPr>
                <a:xfrm>
                  <a:off x="2735902" y="914400"/>
                  <a:ext cx="2737799" cy="2514140"/>
                </a:xfrm>
                <a:prstGeom prst="ellipse">
                  <a:avLst/>
                </a:prstGeom>
                <a:solidFill>
                  <a:srgbClr val="ABC3DF">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a:solidFill>
                        <a:srgbClr val="002060"/>
                      </a:solidFill>
                    </a:rPr>
                    <a:t>             </a:t>
                  </a:r>
                </a:p>
                <a:p>
                  <a:pPr marL="974422"/>
                  <a:r>
                    <a:rPr lang="en-US" sz="1100" b="1" dirty="0">
                      <a:solidFill>
                        <a:srgbClr val="002060"/>
                      </a:solidFill>
                    </a:rPr>
                    <a:t>     </a:t>
                  </a:r>
                </a:p>
              </p:txBody>
            </p:sp>
            <p:sp>
              <p:nvSpPr>
                <p:cNvPr id="16" name="Oval 15"/>
                <p:cNvSpPr/>
                <p:nvPr/>
              </p:nvSpPr>
              <p:spPr>
                <a:xfrm>
                  <a:off x="943886" y="914400"/>
                  <a:ext cx="3036469" cy="2530231"/>
                </a:xfrm>
                <a:prstGeom prst="ellipse">
                  <a:avLst/>
                </a:prstGeom>
                <a:solidFill>
                  <a:srgbClr val="ABC3DF">
                    <a:alpha val="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lang="en-US" sz="1100" dirty="0">
                    <a:solidFill>
                      <a:schemeClr val="tx1"/>
                    </a:solidFill>
                  </a:endParaRPr>
                </a:p>
              </p:txBody>
            </p:sp>
          </p:grpSp>
          <p:sp>
            <p:nvSpPr>
              <p:cNvPr id="9" name="TextBox 8"/>
              <p:cNvSpPr txBox="1"/>
              <p:nvPr/>
            </p:nvSpPr>
            <p:spPr>
              <a:xfrm>
                <a:off x="1447800" y="914400"/>
                <a:ext cx="2209800" cy="171088"/>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100" b="1" i="1" u="sng" dirty="0" smtClean="0">
                    <a:solidFill>
                      <a:srgbClr val="002060"/>
                    </a:solidFill>
                  </a:rPr>
                  <a:t>Baby Birds’ Walk</a:t>
                </a:r>
                <a:endParaRPr lang="en-US" sz="1100" b="1" dirty="0">
                  <a:solidFill>
                    <a:srgbClr val="002060"/>
                  </a:solidFill>
                </a:endParaRPr>
              </a:p>
            </p:txBody>
          </p:sp>
          <p:sp>
            <p:nvSpPr>
              <p:cNvPr id="10" name="TextBox 9"/>
              <p:cNvSpPr txBox="1"/>
              <p:nvPr/>
            </p:nvSpPr>
            <p:spPr>
              <a:xfrm>
                <a:off x="3733800" y="914400"/>
                <a:ext cx="2286000" cy="171088"/>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100" b="1" i="1" u="sng" dirty="0" smtClean="0">
                    <a:solidFill>
                      <a:srgbClr val="002060"/>
                    </a:solidFill>
                  </a:rPr>
                  <a:t>Dale’s Walk</a:t>
                </a:r>
                <a:endParaRPr lang="en-US" sz="1100" b="1" dirty="0">
                  <a:solidFill>
                    <a:srgbClr val="002060"/>
                  </a:solidFill>
                </a:endParaRPr>
              </a:p>
            </p:txBody>
          </p:sp>
          <p:cxnSp>
            <p:nvCxnSpPr>
              <p:cNvPr id="11" name="Straight Arrow Connector 10"/>
              <p:cNvCxnSpPr>
                <a:stCxn id="14" idx="0"/>
              </p:cNvCxnSpPr>
              <p:nvPr/>
            </p:nvCxnSpPr>
            <p:spPr>
              <a:xfrm>
                <a:off x="2514600" y="1098177"/>
                <a:ext cx="1170152"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H="1">
                <a:off x="3684752" y="1098177"/>
                <a:ext cx="1019100"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4627652" y="1098177"/>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2438400" y="1098177"/>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3503174" y="914400"/>
                <a:ext cx="308851" cy="655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2590800" y="852390"/>
              <a:ext cx="2272760" cy="190098"/>
            </a:xfrm>
            <a:prstGeom prst="rect">
              <a:avLst/>
            </a:prstGeom>
            <a:noFill/>
          </p:spPr>
          <p:txBody>
            <a:bodyPr wrap="square" rtlCol="0">
              <a:spAutoFit/>
            </a:bodyPr>
            <a:lstStyle/>
            <a:p>
              <a:pPr algn="ctr"/>
              <a:r>
                <a:rPr lang="en-US" sz="1300" b="1" i="1" dirty="0" smtClean="0">
                  <a:solidFill>
                    <a:srgbClr val="002060"/>
                  </a:solidFill>
                </a:rPr>
                <a:t>Dale and Baby Bird’s Walk</a:t>
              </a:r>
              <a:endParaRPr lang="en-US" sz="1300" b="1" i="1" dirty="0">
                <a:solidFill>
                  <a:srgbClr val="002060"/>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3934631379"/>
              </p:ext>
            </p:extLst>
          </p:nvPr>
        </p:nvGraphicFramePr>
        <p:xfrm>
          <a:off x="5367167" y="6553200"/>
          <a:ext cx="1752600" cy="573331"/>
        </p:xfrm>
        <a:graphic>
          <a:graphicData uri="http://schemas.openxmlformats.org/drawingml/2006/table">
            <a:tbl>
              <a:tblPr firstRow="1" firstCol="1" bandRow="1">
                <a:tableStyleId>{5940675A-B579-460E-94D1-54222C63F5DA}</a:tableStyleId>
              </a:tblPr>
              <a:tblGrid>
                <a:gridCol w="1752600"/>
              </a:tblGrid>
              <a:tr h="173090">
                <a:tc>
                  <a:txBody>
                    <a:bodyPr/>
                    <a:lstStyle/>
                    <a:p>
                      <a:pPr marL="0" marR="0" algn="l">
                        <a:lnSpc>
                          <a:spcPct val="100000"/>
                        </a:lnSpc>
                        <a:spcBef>
                          <a:spcPts val="0"/>
                        </a:spcBef>
                        <a:spcAft>
                          <a:spcPts val="0"/>
                        </a:spcAft>
                      </a:pPr>
                      <a:r>
                        <a:rPr lang="en-US" sz="800" dirty="0" smtClean="0">
                          <a:effectLst/>
                        </a:rPr>
                        <a:t>Toward RL.1.9          DOK </a:t>
                      </a:r>
                      <a:r>
                        <a:rPr lang="en-US" sz="800" dirty="0">
                          <a:effectLst/>
                        </a:rPr>
                        <a:t>3 - EVS</a:t>
                      </a:r>
                      <a:endParaRPr lang="en-US" sz="800" dirty="0">
                        <a:effectLst/>
                        <a:latin typeface="Calibri"/>
                        <a:ea typeface="Calibri"/>
                        <a:cs typeface="Times New Roman"/>
                      </a:endParaRPr>
                    </a:p>
                  </a:txBody>
                  <a:tcPr marL="30787" marR="307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400241">
                <a:tc>
                  <a:txBody>
                    <a:bodyPr/>
                    <a:lstStyle/>
                    <a:p>
                      <a:pPr marL="0" marR="0" algn="l">
                        <a:lnSpc>
                          <a:spcPct val="100000"/>
                        </a:lnSpc>
                        <a:spcBef>
                          <a:spcPts val="0"/>
                        </a:spcBef>
                        <a:spcAft>
                          <a:spcPts val="0"/>
                        </a:spcAft>
                      </a:pPr>
                      <a:r>
                        <a:rPr lang="en-US" sz="800" dirty="0">
                          <a:effectLst/>
                        </a:rPr>
                        <a:t>Write </a:t>
                      </a:r>
                      <a:r>
                        <a:rPr lang="en-US" sz="800" dirty="0" smtClean="0">
                          <a:effectLst/>
                        </a:rPr>
                        <a:t>about </a:t>
                      </a:r>
                      <a:r>
                        <a:rPr lang="en-US" sz="800" dirty="0">
                          <a:effectLst/>
                        </a:rPr>
                        <a:t>the main differences and similarities of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2013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19458" name="AutoShape 2" descr="data:image/jpeg;base64,/9j/4AAQSkZJRgABAQAAAQABAAD/2wCEAAkGBxQTEhIUEhQSFBQXFBQWGBgYDxQXEBcZFRQWHBcUGBgYHCggGBslGxQUITEhJSorLi4uFx8zODMsNygtLisBCgoKDg0OGhAQGy8kICQvNDQwNDQsNCwvLjQsMiwsLyw0NDAsLDQsLCwsLywsLCwsLyw0LCwsLCwsLCwsLCw0LP/AABEIAMIBBAMBEQACEQEDEQH/xAAcAAEAAgMBAQEAAAAAAAAAAAAABAUBAgMGBwj/xABEEAACAgECBAQEAwQGBgsAAAABAgARAwQhBRIxQRNRYXEGIoGRMkKhFFKxwQgjM2JykgdTo7KzwhUkNENjc3SC0fDx/8QAGgEBAAMBAQEAAAAAAAAAAAAAAAIDBAEFBv/EADcRAAIBAwEECAYBBAIDAQAAAAABAgMEESESMUFRBRNhcYGxwfAiMpGh0eEUFSPC8UJygqKyJP/aAAwDAQACEQMRAD8A+2wcEAQBAEAQBAEAQBAEAQBAEAQBAEAQBAEAQBAEAQBAEAQBAEAQBAEAQBAEAQBAEAQBAEAQBAEAQBAEAQBAEAQBAEAQBAEAQBAEAQBAEAQBAEAQBAEAQBAEAQBAEAQBAEAQBAEAQBAEAQBAEAQBAEAQBAEAQBAEAQBAEAQBAEAQBAEAQBAEAQBAM1B0zywBywDhqtSmNebI6IvmzAD23kZTjFZk8EoU5TeIrLGl1C5EV13VhamqsHofY9YjJSWVuE4OEnGW9HWSICAIAgCAIAgCAIAgCAIAgCAIAgCAIAgCAIAgCAIAgGYBmpw6LnMncELiXFEwqC9mzQAFkmr+naZbq8p28dqf2NFC2nWeIkLV8T5tMMtbEjYNTD5iAVb94Gu3aUSv8WyuEvDxx9S2Npmu6OfHwydeBcWGZN68Ra5gPW+V67A8p27EEb1cutLuNzDbimtcFVxbujLZbycfiXgQ1YxgvyFCxvl5tmAsVY8hv6SVxQVZLXGC20unbtvGcnbgeYHmxpviwcuAMervjUc5vyXZf8QcdhNEIqEVFcDJUm5zcnxefqWtSWSBidOGIAgCAIAgCAIAgCAIAgCAIAgCAIAgCAIAgCAIBhjQJ328hZ+g7wDGDUK6hkIZTe4PcGiPQgggjsROMkjYtItncGhaQbJYPBfEz58mqKY75SVAXtYFcxv3P0M+duqkateVOW/Kwuemj+71PfslSp0VJlr8L6XL4GRNStqWtVNc234unQWBX1M9G3oJUXSnH4eXvtMd5Vh1qnSeuNX77CsxcSbDm5xjoAsGxjY8rKLUX35lxmz5H96eXa3/AFFSUZxwnw3Y9r8mmtZqtGLUtVx35PRazj6posur5TyphyZeU7NeNW+X3JWp9DSqKpFSXE8etSdKTi+B1+F9GcGk0+NjbjGGyH97K/z5X9zkZz9ZbtFWC1XILqxfWr396nVJZxxGy8ZOknkjgwROkTEAQBAEAQBAEAQBAEAQBAEAQBAEHRAEAQBAMiAZM42dRS8T0LozZ9LXi7F8ZNYtQAKpuyZKAAyegDWAKjk7gkcO4kmfGuTGTRsEEU6spIfG6/ldWBBHYgyqTwTislJxbjeRMjIoUAEb0SxsA31rvPAvekq1KpKEUlg9a3s6c6am2zvpuJfIMuYgfMQgC9NtyOp8xLLe82qSr18LXTT78XzKp2/x9XS8SRruJjGoauYN0oj3+1XNNxeRoxU8ZT5FdG2dSTjuweT+IOK82QMEPJyAdKYtZO5G3pPMryp3clKPDf78j1rWg6cHFvXJ2+Jc6ZuE5kw8zBuRCm5ygNnTnWhuaVjv3G89mhWpQitUkub3HkXVGrtvaWX2cT1+fiSIdzuewBLV5kdhI1r+hQxtyK4W857kVvC+FPjy+KGRlN9zZVvp16H6TJaWdSnW66Mk0/umari6hUpdW00/VHpFae6meW0biTTImDOnCNg12N2ZUdXKgFuUghb6AkdDsdvSQjUjJtJ5wTlSnFKUljJIkyAgCAIAgCAIAgCAIAgCAIBmAIAgCAIBmcBT4OOpkzDGgNfNbHa6HQD+Z8p5dPpKnVr9VBc9e7l+zfOynTpdZL6EzPqFWgTRJAHnvLq1zTpNKbw28LxKIU5S1SPIaTiIx6vLkJXHjyrWUb8pzY6Vcy7bFkHKw78mPyN4KXSanPq5LDWdeGhvl0fJLag89h3zcXx5HAKJkXmoOG7E9Rt/PtMdxdU5VerqQT139/vmXwtZwhtKTT5Ejienxsn4lXwwTYqgALIPpLri3pVYKMXjZ5eRXQqVIS3ZyVfCR4iOCw8OgR3IYnYgduhvznm0otU5xqvEV9n2e9TZcPYknFa+hR63KwOVW2CjIE68rOAeQE0dia9rkoUYxxsPL0z3cePItmpSp5pfMzhxFSMXhqCi5cbHmDA5KyAgMCOjAfwk428nNVKm9Yxy09GScFVUlnsPcaFRqMWHKxpjiXm7i6BNHuLvebbuxheOMm8HjxqOlmO8ttHi5BXMSPWtvb0m60o9RTVNSbS5merLbecFP8Y6bUOuNtOXAQOXC5eQ/lo9RdU33krpTaUo8N+pqsJUYtqolrjGVksvhfVq2IYwzM6KvOzWSzEbtZNkXY39JKwu6daOzBttb88e0z3tGcZ7TWE93Z2FrrdP4mPIn7yMv+YEfzm+UdqLjzMdOWxNS5Mqfhj4f/ZFyDn5y5Xfk5QAoNCrPmZRa23UprOcmq9vP5LTxjHbku5qMQgCAIAgCAIAgCAIAgCAIBmAIAgCAAIBpnujy1fa+nsZFnTxOv0uZ9Vjy6ZaHP8AOCQGx5AbyLkHYFWHTZgbF2CfIq2ezcKrTW/2/qezb3NJ28oVXr7xgu+IthOQB35Wq+tWO1k7DvMt/bWtatF1ZYklzxle/EoodaoNxWUea+KmwvhDYq5jqdOhoUSM2ox42O/pkJHa6vyllKNtXk3Dfr3/AOi/ra9vhy13b/e8PpcC5RhXKLqgOW9wOhYbcxIuvWYa1mp1G1L7GyNapsbbiVObXKjMrKTyllIuga26+Uop2jjPV/Q1JOUU1xLDTPjw4cbAgF/mNnzHQd6BuL+g6kEoozPanUafAnfsCZUHiDq3OKNdqG/lvcssaLpU8S3lTqyhL4Sh4zo/CAVjzAO3hm/m8NjzDGx78hLAeles0VJt1NmKwsfous9pqTb3svvh7VeDotP4jBsnhLYHQtXzUK2XmvtNFa6p0k2vBcTD1FSc8S38WtxP4dx0O4RwFZvw7/Ka6jfv0+8Wd712U1hnLizcFtR1RI4txbwzyBbsb2dqPUD6d5C/6S6iXVqOcrUrt7bbW02SuD8PxKFyYuccw7t2PYj3H6TZY21CKVWllZXP7FVzXqyzCeNC5Uz1UYGZIkjggCAIAgCAIAgCAIAgCAIAgCAIAgCAZEA0YyDJIouNafIp8fTANlUU+LmCrnQX8lnZcgslWO25U7GxU3wJpcTzvE9XjzKcyDKHKXyMlHmrYEE2pHda7VtPlrmpb1K7c209zT3ZXbnd70PdtduMVHTHPsIOJrTSh0IOXW4l3/8ABTJmuj258A+vtN1jQVJTl7wVX88zjFPQvsvBMOTKXYHmNHZiBYoA7d+kx9JXX8emqiWufyRVxUhDZRnXaZPwsAw2O4vcdLvr9ZG1u3cUusawdpSlvWhS/EKJ4YJG6mlAodfy9OlD9JfGWWbLfa2tOJJ4bqEGNeUsF7AkkijuPvKqleNN4kyFSEnJ5Kn40yDLjwYcZYZ8uoxriZTTKAebM9H8SjGGsGxZXvU2WdSNTaljMUtfT7mSq5U2tl4Zf8T4b4iAYzysoAUXS0CNtvSV1KcZtTfD6F1Gv1b+LVMg8K0baRjky/MxHIoDfLRok31scvSu/wBkq0beKnjOS2rNXPwR3by4yNjz+HkahStacw5zTbDbeupuV3CpV4RuZrRJ5XF66Lz1MiU6LdNfXgTtLxYD5SvkMaILdq/Ko79t9gBuSBvNXRN/O5ck4YisYxw7PaMlzSUMPOWy40ysfmer7KDar6X3Pr9vX3kYiSZMiaqwPQ32+3WcTT3HWsGZ04IB5n4l0mtbNibTOQgANc4VQwO/OOrqRW2/eYrmFdzTpvT3v5npWdS1jTkqq1+unZyf0PRaYsVHiBQ1bhWJW/QkA19JsjnGu88+ezn4dx0nSIgCAIAgCAIAgCAIAgCAZnGCl+KeKtpsPOihm5gNweUCjbGu21duomW5qunDaRts7dV6mzJ4NOC63JmxLkyKqc26gXddmN+fUDyrzlVOcpx2pLBKvThTqOEXnBRfFumdf6zECxZgCAtkbHcDv0nkXfR8Z1etfHgb7GrF/BLgVGTVrnTS07DNptSr5QUYOGVHVkYNRHMuUkHp07S2rdK2SjJZyvf+iPUKtOTg9E/f+yz4zxbwlxst2xvy+UDce+4lM1CrFZWVv1RbRobbcZcDQcUxvVOLNbE/Nv295S47KwloTVGUeBz1FMKYAjyMzuo09CyKa1RD1zcmIlSqhR3IAA9ztfvK9hVaqciaxnMjXgei5si6hxzOMfJjfxCVCMeYlVHy2dvm6kACWXLrKHVUHhZ1WMa9+/HYU1oU3NTXI9XpswWy2wrr7SnpWlOpbrHBrPbnTzMc4OTSRC4rxPE2NxZ3U7jE7ldj8wUDmYjsALM0WDjGjG3m9pt+C+vL3oThRqUvjfD79h5vScRfT+IQrLkyBKbJhp1QHcnExBVmG4DdNrXtPSp//nk4Yyu/x9TTOH8ympReyj2vwtgw+EMmIs7OAHyOQc5I/K5Gy0SflUBRewFz0rdU1D+2kl2HjV6c4TcZ7z0CTYjMyF8QBvAfkJBFE0aNA7/pMXSin/FnsPDXlx+xfabPXLaIHwnhyBWLWENFQe57sPTpMPQNOtGm3P5Xu/Jf0jODkkt63l/PfPOEAQBAEAQBAEAQBAEAQBAEAQBAMzjByeQZNHB5RItiRckzyLYlPxXhiZQ35HK8oyKB4gG9ddjVkgGwLmOvSjUSUuD9/U00puDbieY+E9acuJ9LqgG1OlIxZA2/OoH9XnF70y0b63fnO3UMPbjufvB22qNaZ1RL/wCiFXIXBJuzRrqes8ytmSxwPSVduOCt+JeILgVWfIuNSSLJAs9gB1PfpO29DrZNYydVWnBZm8HnNPwLNxI8+sOTFpR/ZYgeXI5/12Sxtt0Hr23Lbevp2nw0UnLi+C7F7/WGdOVy9qekeC9X7/drj+B8eMWur4iAPyjW8q/oshPpCSi5OEX4HI2cc4UpfUm6Xhemx8rO+qyZL+Xn1edxfYkFuXv3EqV461GSaS7kkXxs3GonHOnNlxotJ4ivQJYctfu7ne/pMFCh1sZY3rGORfVq9XJZ3FXxjSlci4yEJPL8ws0Wb8JO3psfObqFN0/7baz5FlOopxc1k9hxTU/s/IuFUQVvWMAbdB/GaOkbypa7MaSxz0+x5NCkq+XUbfiXPCXyMgbJQJ3AC1Q7X6z1bGdadJTq73wx71MNwoRm4w4E3JjDKVPQij7HqJslBTi4y3MoTcXlGwkyJG4lz+E/hbPXy1V39dpRc9Z1Uuq+bGntltDY6xdZu4lf8O+OoZc4fc8ylmB9x1sdj95h6M/kxUo10+abee9Gq+6ltOk124OnHeMeByUoYsTsTWw//ZZ0hf8A8VRwstkbO069vLxgm8P1RyIr8pSxYBIuvPbtNVtW66mqmzjJnrU+rm45zgkS8qEAQBAEAQBAEAQBAEAQDM4wccwNGphv6dSpbzhS+ZrC1xjtLIvXUq24giuMfMGctVDt7n+U8no+c7eP8evPannm3hY4t+OhsVCcouolhHbIJ6kkVxIWpagTPPu6vU0nU5GimsvB5TifB1zavDqcLvizYhWQhQUy4mv+pfcdxYO9e9Vmhf8AWW8tiOc7k+a5cy2VDElPOCHxb4o065xpue8vVq/CpNBUPcuxYUos+0y0qNzWtuskuOnavwubL6denGpssj6XhGnz6nx3ByZERQnMbxJRPzKp6Ndb+gre5dSqVqdHq9yz4strW8dtVJHpFxytQOORIx45dGJW5DPwzHkKlgfluqNda8vb9TNCpprDRFV5wzgs8bKKFgeQsD9JoUoxeG0jK03qed+HGXPnfmRgBztVbC2+UN67n/KZjtrVO4c+G/xZ6F3J0qKSfJHtwt9d57qSe88NvG4i8Z4mcCqQobmNbtXQe0z3147WCko5y+eC21tlXk1nGCXwzVNlxq7KF5twLvbtZ9es1WlaVakqkljPAouKap1HBPOCVNJSIBo+VRsWUH1YAzjaR1Rb3I0yY0yL8wV167gMu3eQnThVjiSTX1JRlOnLKbTOwlhAQDXJkCgsegBJ9gN5GUlFOT3I7FOTSRW8K42mdmUBlIsi+hUEC9uh3G0wWfSVO5k4RTTXka7iynQipN5/JaT0TGIAgCAIBiAIAgCAcs6uf7NkU+bYy/6BlgFbqeEZmN/t2qT0TFouT/aadj+sizqPI/EGlz6R1yHJ4wLA+I2JUbnvo/JS2dtwFvfaeDd2SjXVaHF58f2e7Y1Y1KTp1HuX2/R6bjGtOPEDykMwqv3SRvZ9Jbf3Do0sre9O4y2tFVKmM6L7kdNSmXCWbsPnAYhhXXob7XKI1qdei5SWea37veSyVOVKrsrwPEfH/wATpoNNeAk5cvMmM7kqeXfIxYGyLWgdz9DMllYRq3XW05rZXDv4Y5C6qzhDE1qzzH+hf4dORsmvzWx5mTGW3JY75Mtncnflv1ee5fVNFTRktYa7bPqLadMYLBQPOlF7zxqmIx2mempSm8ZGjyBwSBVHpIUZqoso7Vi4PBK5aBPkCfXaaMYWSjOXgq346wpceFsuVyRjRWAXzLZGP4EA6tR6gAEkAxsq/XyaaxjXPviSuaXVJNPOSB8QaTJWM5suIORbcocYx5co3LV59T12ldZKFy+O0tOxbtexmixm9jGDPDuH5bTw8udTkO2RMhCkA7tysCjVR/EprykaFW4jVjGEcRb3Y0fPXAulSnB7WjX1R6rHwbUGg3ENTX93Bo1c+58Ej7AT6ZY5Hz7LPScHxICOU5C34myu2XI25NFnJIAJNKKAvYCSnTjUWJpNdojOUHmLwTwoAAAAAFAAbD0lkUksIg228sTpwQDynxP8Kvqc65FdAvKqMCDzUCSWBANn5um3TrPPubN1pqWT1LLpCNCk4NPO9HqkUAAAUAKA7ADoJ6GMHltt6szAPOpxXOdS2IKOWzQZSKUfnsf/AHeeHG9uneOio6dq3Ln77j1Ha0Fbqo3r2c+R6Ge4eWRNBw5MRcoK5mv2FD5R6XZ+sy29pToOTgt79ruL61xOqoqT3e8ktjL6ktmDlyTKEcdPqObau30nhdD9Nu+m6coYaWcp6frs3ltSns6nefQFQgCAYgCAIAgC4BsZFnUVXxHw79o0uow/6zDkQeYLIQpHqDR+kgyXArdJx7T59MuQsCHx8xQghr5fmSj+YEEe4nm1bq3eac2uTTNlKlVypR8GUOo4ZqExsyinAAIWntWsMBY6jbt5+U+e6O2K7m6eXjTHY8nrfyqMpJPd9N248BpPibQ6nU+HrBjdMalsTtZwsxADKyVRb93qDv3qb69jd0KW1bZTe9Lf2YfLn+DJXuaNSpsvVLd78j6jw3hq6XBiw4UpFBoVf4jzG/qxkL6tcxjCUVtSe/CytyIUow1W5HXPqMd8jkWRv5C62Jk5VqelOpva15dxbCnPG3E46zU4dNXNsT2UW1eZ36S5UqdLcsHYKrX3FTxzjLIrctv4pGPEi8vPkZ9lCHzO5JPQAk9JnhK4nXcI7u1aJc/fcWNUqUFKW9efIlaLhuRMbrzK2SwGVSC3ICa3qzuekhcUZdXKFJ65y0t+PfA7OtCU1NrC4N8zsnw82YAZAVUf3qcewo+Z2MjY2FxtKU9F36+T9CM7yNP5NX9vQ9HwrhaYF5cfNXXd2O/nR2H0qfR0qSgsI8yvXlVe1LyI3xD8QJpfDU2WZlJ26Yww5296sAf/ABOVrhUse9OJO1tJV8tbl58C/QirHSbEYGccupRTTMqk9AWAJ+8jKrCDxKST7yUac5LMU34G6OCAQQQehBsGTjJSWVuItNPDNp04IBGz8QxowRnAY9Bv+p6D6zNVvKFKapzlhv34eJbChUnFyitESZpKhAEAQCvTDl8Ym6xkna7B28u288WFvefzZTb/ALT4ZznTl37zXKdLqUsfETlUDoAPpPTo2tGhnqoKOeSwZXJvebS84IAgGLgC4AuALgC4BlTAMsJBokjzOt+GwMhbAEUMxdgbC87G2YD1JsjzJPeeB0l0VO4q9ZBpZWv5+h6NtdRp03CWTzvxDreI4QyZU0fgZOZBkRsxzgFehBAUN13G23TtJULKjYUvgj8bWG8v1JW1Lr62nyrXHYeN03wTgfLizBTibG6OFRVCPTBhYr0raZa3S1WktiOuc+D3G24sqMpJpY7j6FpeMFFCsvN5HmogeXTeZLTpGVOGxJZwJ2inLKeCB+2FtVbL/VkgjtQAqye+9GTlVoTqKq+e7y98i7YcKGynqdviDjGj5Q+d8Jxrl8IMMoIGRtuUlT26sD0CknpJVq9xUrSoxp7otrGr3aS7t3lvMNKoqUdpSxnQxw/Q6dtXjyk/hxFMQUquFGc/NkXlAPiMu3NfTbvJ9H385p0a2mdz3Pu/Hadr0JP+7q8c9S44Vw1RlLq5YDoKIbfzPcdZPo+lQnWlOlPOOxrf28feTlxcTdNRksZL9VnvpYPNbOyLLUiDZC4lw3DmfEMqK5BZhf7oFEHzHMybdJydGFTG0s4J07ipSzsPGSxY9hLzOUnGeBnPkV+cLsFI5ewJNg313nkX/RjuqqntY0xu7/yehaX3UQccZ4lyooADoNp6ySSwjz286szc6BcA89xD4eL5SysoVtzdlge9Dv8AefO3fQkq1dzhJKL378r33np0b9QpqMlqi50WA41Cl2eu7Vftt297nt29F0YKDk5d/vzyYKtRTltYwbaxn8N/C5Tk5Tyhvwlq2B3EtntbL2d5yns7S293EovhbVaw8w1WNuUm1chFYealdiR619+2W1lXeesXkbr2FssOjLXlq/uejubDzhcAXAFwBcAXANbgC4AuALgC4AuAdFa5wGGEiySZ8x+LuJ+EFXVuVLveNXchSyg7jeiAG9twO4nyUYX9SrJT2kt75eHD6d571F28XHZaX29+J4HR/ELJxAYcurrSgF3tlRkIVuXEuRQG2cpsDdexm2tZr+N1tGn/AHOGMvitcbt2dXx8DPXq7Nd09r4eP4yR+NcdzDXodDl1eq0yhGONcmfMhY/jS8nNuaFsLqz3mm2talezcLiKUsvGiXjpj9mR1+rrbVN6e9D2/CtVrtRy8nDc+MEG2z5FwoD2/EOYr13Cn2nnf0CWdai+hr/qK4RJmp/0aaNvE1PEeXnZfmGJ8i4VJoBr/FkftdAG91uezbwdrS2HPKXPy/WpkkncVPhjq+R14DpNZhDto8ia/ThivLqAMOu2UEhM9U/X/vAJKlCjPMoRxnikdrxrUmozeezO4vdD8R6bEf8ArCZ9E/Q/tOMrh69s4vCdz+9fpIW3R1G2bdJb+3JVO4lPSR6HHlXKobDkR162rhlPkbWY+mLG6uYwVvLGHl8NeDz2e9cEYTit5tqOI4sdKzg5K2RfmzN7ItsfeqHeezRhKMIqby0tXuy+fiVNmNIr/NkyLTsAAgYEoguku6LkkkkbXQshQTaRKLgvxcM2ZsT4/DsnkNknb8r+R29u0w0b5TnsSWM7j07no10qanF55/oueIcVx4Sofmsi9lvb1k7q/o2zSqZ17DLQtKlZNw4ErBm51DAEAixfWj0M005qcVJcSicdiTi+B0uTIi4AuALgC4AuALgC4AuALgC4AuAawBAEAQBAEAXAOi5POAfC/wCktl/rNAvkmdv8zYx/yQCo/o6i+J5v/R5P+NgnJHUfooiV4JGvJObJ3JG4jw9c2Nsb3ytV1V7MDtftITpKcdlllKtKlNTjvRjhXDEwYxjx3ygk7m2JPUmdp0lCOyjtavKrPblvJwWWJFGSBqOAaVzzZNNpnPm2nxsfuVk0cJGnwY8Y5cSJjXyVFUfYCdOG1wCB/wBD4uc5ACHLc1hz+Imya6TF/T6HWdak9rOd73mr+ZV2Orb0xjcbcQ4XjzEFwbGwIYjby8p26saNy06i3dpGhdVKKagTRNiWDOIAgCAIAgCAIAgCAIAgCAYgCAIAgCAIAgCAfBP6R3/atH/5Df8AEMAhf0d8oHE8l/m0mUf7XCf+WAfo8MJzB3JmowMmrsFBJIAHcmhIyaist4R1ZbwjiddjAvnUjpYN/wAJX19LGdpY+vkT6qpnGGbpqARa7jzqWxaksohJOLwzBYmSImsAQDTJlVfxMo92A/jITqQh8zS73glGEpblkzjyq34SD7EH+E7GpCfytMOMo71g2kiJwy5MgPyopHmctH7cpmepOspfBBNf9sejLYxptay17v2dMb3+7fcBrqWwltLXGex5/BCSwbyZEQBAEAQBAEAQBAEAzAEA2QQDDvXaUSqNFiimR31JmeVxJFipo4PrTKJXc0WKjE4PxFpRK+qIsVvE4txR5S+kapNW0D53/pO+Fc3E8mB0yY08NGU8/NZtgRXKD6yyj0tsp9YmyM7PPysp/gf4H1PD9Zj1HjYWVQ6sq89lXQit18yD9IrdMwcGoRaZyFi1L4msH0xuOZb2I9uWeW+l7jOjNis6WNwPHcnnD6Yr8x/CpmjccyHb+IsTj6WrtbySsqa1Ccbyjv8AYVIrpa4xvDs6Te44Z+JFjzNzEj++wG3TYGriHSVfjJvv/WCcbaK0il9CM2udr/tG8wz5D/vGpytc1Kj+OX3b8mWKjCO7C8F6HXFqe5VXatgypyj0sJf3uQjdQbw4p9uERlT5PH1/JJxa5j1Qg+mVq/lX2l7vJZ+HP1a9Sp0Irc/siRh1xUVy2PUs5/W5ZC+qRWGvOXmVyopvOfJeRsOK5vy1yjyQg/YyX9Qun8rwu78j+LR47+8203GNQxrw6Hm1D7VL6d/d9j+3ocnaW6XzfQtDqOcU6hgeoKgj7GbnXdSOzNZRj6tReYvBnE64/wAGOr68mMX9ZOnKFL5IYzyRyUXU+aX1Z01HEggBZGo/4BX3YS2rfKlFSknjwXm0Rhb7baTX3/BzXXrksY8gU/4f6wewNg/YzlO+hXlilNfTXw5iVvKnrOOfIh6zVHEQn7TbsejnTK+9AAA8uxP90nrJ1qsofDGWW+2Ka+uPJllKkqnxbGEuW016+aI+LVZC1PkOM0f7TxEGx7fIgJ9iZhpzqxn/AH6mzlcZY/xivuy6VOns5hHPdh+svQm5M4WgH1DXXzogyJ/BqmuUoxScak+9fF6MzqDlvjFdjey/NHVHawQ+oI9cCAH7oCIhOTaalNr/AKpf4pnHGOGmo5/7P8ssAfSvtPQTyZWZnTggCAZgCAZEAyT6SLimdyzQoPKRdKLO7bNThXykHbwfAl1kjU6VfKRdpTfA710jU6JPKRdlS5HevmcX4cL25QPVST9+YfwlUuj4NrGMd37XkTVy8a+f6Njw3H5frJf06hyOfyahHbhHzWGUL5eEeb/Nzfylb6MpZLFdvG7Xv/Xqb5eFoBYUGvN+UfejIVeiqDWkU+949GcjdTzq/X1KPW6VCQXxOFDbVnXwyffk8r7zz3QlB4jQ/wDbT/5N9Oo8YU9e7XzO+n4OXUFflTsGB5vurC/rUmui51dflXbv+zWfsQleKDw9X75omNwpfwrjr+8xV19yvOGI+s1f0yl8uw+/Kfrko/lyfxSl4ar0wbJwJa+cYmPmMJC/Yuf4yyPRVKK0xnu/ZF3ss/Dn6/pEXWcIy7DGuCv/AHAfX09pguOiq0niOzjnqmX0rulvm5EvBwpgoB8Pm7/i5foO00Ueho0l8zb7W2vT1KJXacuODVOGups04325wv2Ax/znV0fUhLOFJd+Pts+pJ3MJLG7wz/l6FXqseXI9J4mIb7HTtX1YNZ+lTLtOc9lU5Lvi/NP0NUHCEcyaf/l6YJWi0ROxzOPPlx5Rf1yX+kspWsajwpyXhLzkn9iqrXx/wX1XpgkazA60Ac7qf3UW/qwZTcur204aJykuxLzzFldKpGer2U+1v8Mm4tAhWmDm+xyZL/3jU20bSEY8fFv8szzuJbWmPovwdMmix8u2NWroGPMN+tcxoSyrbUpLWCljdnXzIRrzz82M++BCXAQebJ4iKKCqhcjv+XF0+0yRpuL2qicUtyi35Q3GhzTWzDDfFvHnIxj0Sl+ZMRAPU+Nkxt9UIBkqdnQlLrIRaz2yi/poJV5qOzOWfBP7nTU6IDc4my++QMfam/lJXFCO90tvxT8/2Qp1W9NrZ8MeRC4e+cttiyovr4IX2oqpqebb07+UswexHk4p+kPsaK6oqOsk34/llnmzZfy4/cnla/YBxPWnUrxXwxz9PLaRkjCl/wApea9Gd9NlYgcysp72ABfoAxoS6jUnKPxxafh6NldSMU/heV77EdpcViAIBmAIAgCAIAgCAIAgCAIBhlBFHceRG0BPG40w6dEvkVVvc8qgX6mus4oqO5EpTlL5nk6zpExAEAQBAEA4ZtDjZldkRmXoxUFh7GQcIt5a1LI1Zxi4ptJkiTKzFQBAEAQBAEAQBAEAQBAEA2gCAIAgCAIAgCAIAgCAIAgCAIAgCAIAgCAIAgCAIAgCAIAgCAIAgCAKgGYOCAIAgCAIAgCAIAgCAIAgCAIAgCAIAgCAIAgCAIAgCAIAgCAIAgCAIAgCAIAgCAIAgCAIAgCAIAgCAIAgCAIAgCAIAgCAIAgCAIAgCAIAgCAIB//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data:image/jpeg;base64,/9j/4AAQSkZJRgABAQAAAQABAAD/2wCEAAkGBxITEhUSExISFhUWFRUZGRQYFhYVFhsYGRUYGSAbFxcaHCsgGiAxHxgYITEhJSkrLy4wGyMzODMsNygtLisBCgoKDg0OGxAQGiwkICU0LDAsMTQsLCw0LDI3LCwvLDEsLCwsLCw0LDUwLDQtLCwsLCwsMiw0LCwsLCwsNCwsLP/AABEIANMA7wMBEQACEQEDEQH/xAAbAAEAAgMBAQAAAAAAAAAAAAAABAUCAwYBB//EAEQQAAIBAgMFBQMKBAUCBwAAAAECAAMRBBIhBQYxQVETImFxgRQykQcjQlJygpKhsdEkM1OyFWJjwfBzwhY0Q0ST0/H/xAAaAQEAAwEBAQAAAAAAAAAAAAAAAQIEAwUG/8QAPxEAAgECAwIMBAQEBQUAAAAAAAECAxEEITESQQUiQlFhcYGRobHR8BMjMsEGFVLhFHKi8RYkgrLCMzRTYpL/2gAMAwEAAhEDEQA/APteLxSU0LubKP8Alh1MpUqRpx2pPI6U6cqklGKuzlcTvLWc/NgIviAzet9BPLqY+cnxFZHs0uDKcFeo7vuXqa6W1MUNe0v4EKR+kosXW5/BFng8NpbxZd7J24KhyVAFfkfot4eB8JuoYtVHsyyZ5+JwLprag7rxRczYYBAEAQBAEAQBAEAQBAEAQBAEAQBAEAQBAEAQBAEAQBAOM3sxJeuKf0aYH4mF7/Cw+M8bH1HKoobl5nv8GUlCk6m9+X9zDAYW8y6DFYjYRbjAC0cbU8Z42Vytx+EtCdz08Lids6XZOJNSkrHjqD5g2v8Alee9QqbdNSZ5uJpqnVcUTJ1OAgCAIAgCAIAgCAIAgCAIAgCAIAgCAIAgCAIAgCAIBw28FHLin6NlYfC36gzxMZFqu3z29D6Lg+SeGSW6/r9yfsxxM0jz8fFsugwtNMakdk8Yq9pOJmWp6WAi7llu9Sy0QfrEt8TYfkBPcwitSRGMadaVveRZTQZRAEAQBAEAQBAEAQBAEAQBAEAQBAEAQBAEAQBAEAQCs25soV1FjZ1vlPLyPhM2Jw6qx6Voa8HinQlno9Tl1Z6RyupU9D/seB9J5E4Sg7SVj2GqdeN4O5NG0dOM52RieATZIwWBesbsCtPrwJ8F/ebaGElN3krIidanQVoZvyOlUACw4DlPXPK1PYAgCAIAgCAIAgCAIAgCAIAgCAIAgCAIAgCAIAgCAIAgGLoCLEAjoReQ0nqSm07op8JtDCeznFqgWmodmPZ2dchIbMoFwQQZRbCW1Y1zoV/jfAbu3bfk76Z6GdXa5XFU6TBeyr0yaVQX1qLqVJ4arYjyMttWdiFh1KhKa+qLzXRz9+T7C3ljIIAgCAIAgCAIAgCAIAgCAIAgCAIAgCAIAgCAIAgCAIAgCAc1gUFHG18MwHZYpTXQHhn0WqvrdXt/mMospNc56NRurhoVV9UOK+rWL813Ffhdns9Cts4tathWVsPUPEKDmov6WKH7JlUstnm0+xonWUKscUlxZ5SXTpJduqOk3f2oMTQSrbK2qunNKinKynyYH8peMrq552KofAquGq3PnW59xYyxnEAQBAEAQCNmL8CVXqLXbyuNB48+XiB57KPr1fxmAe9geVSoPwn+5TAMqdQg5Wsb8GGl/Ajr+sA2vUAtcgX0FzaAZQBAEAQBAEAQBAEAQBAEAQBAEAQCg3xoMKS4mmL1MK4rADiUGlRfVC3raUqaXW438HzXxHSlpNbPbufY7EfeCstM4faVM3RQFqkfSw9W3e8crFX8ryJZWkdMLFzU8JPV5rokt3asu4yY+y40N/6GNIB6LiQND99RbzUdZOkusj/uMNblU/GP7PwZ0sueaIAgCAIBrxAJRgvvZTblrbSAYUHUqMvC1gOFraWtytwtygg2QBAMKtMMNb6G4INiD4H/AJxgXMUoKOVyeJOpPmTANWGqomZSwXvGyHSw0HdHMG19OsEm32xOeYDqUdV9WIsIBvBvqIB7AEAQBAEAQBAEAQBAEAQBAPCL6HhAOa3aogJiNnVBdaJKqDrmw9UEp52BZPuznBax92PSxkm5QxUNZZvoktfXtI2zcJ2+FrbOqse1w5CLU+llHeo1R42A9VMhK8dl7vaOlap8GvDFQXFnnbwlH3uaLrdnabV6ALjLWQmnWT6tVNG9D7w8CJeMrox4ygqNW0c4vOL509PR9JayxlEAQBAMKtUKLk2/foBzPhAI6C7Z8uUWt/mboWHLwvrry4SSrZvggQBAEAXgC8A1U+69h7rXNujDXTzFz6eMFkyTIJEAQBAEAQBAEAQBAEAQBAEA5zeH5jEYfGD3b9hW+xUIyMfKpb0YyksmmejhPnUZ0N/1R61qu1eR5vEfZ69HHcE0o1+nZu3dc/ZcjXoxiWTTGE+fSlh9/wBUetartXikebQ/hcYmI4UcTlpVei1RpTc+fuE/Zh8V35yaX+Yw7pcqF3HpXKXZqu06WXPNEAQDTiKpFlXib6ngAOJPXlpBDdjWlEA3Ny31jx9Og8BLWKXNsAQBAEAQBAEA1P76ebf2mQyYkqQXEAQBAEAQBAEAQBAEAQBAEAibVwC16NSg/u1EZT4XHEeI4+kiSUlZnWhWlRqRqR1TuVew6nteCNLEC7gPQrjnnXuMb+OjA+IlY8aNpdpqxK/hsTt0tMpR6nmvQj7Ipe1YSrgsTrUpXoVDzNhdKo81ysD1kRzjss6V5fw+IjiKOkuMvuux3XUTd1doPUpGnW/n0GNKr4svBx4Mtm9T0loO6z1OGNoxhU2qf0Szj6djyLqWMYgEfG6AP9U3P2bEE+gN/SSiJLIyljkeQBAEAQBAEAQDWdaiDoGP5Af935SGWhqS5U6CAIAgCAIAgCAIAgCAIAgCAIBzo/h9odKeMT0Fekv/AHU/7Jz0l1nof9bCdNN/0v0fmY7Y/hsXSxY0p1cuHrdASfmnPkxKE9HHSTLiu5OH+fh5Ud8eNH/ku7PsPNun2XE08aNKb5aOI6AE/N1T9ljlJ6N4RLJ3Jw3+Yoyw/KXGj/yXas+tHSy55ogAwCEvcsh4cFPUfVPiPz+MsmcpRsbZJQQBAEAQBAMKr2GgubgAcNSbC55CCVmzbQo2uSbseJ4C3QDkJQ7JWN0EiAIAgCAIAgCAIAgCAIAgCAIBTb24FquHY0x89SK1qX/UpnMB6i6/elZptZGzA1Y06yU/plxZdT9NTYwpY7B/6eIpeozD9QfzEZTj1lU6mExHTF++8ibCq+1YRqGJF6iZ6FderKLFh9oEMD4yI8ZWfadcTH+HrqpR0dpR6v20Zluni3yPhaxvWwxCMTxdLXp1PVePiDEHlZ7iMdTjtKtT+mefU967H4WL6XMIgGLqCLEAg8jqIBoOFI9xiPA94fuPjbwk3KOCZhTcm9xYg2PMX8DzEujk1Z2M4IEAQBAMKqXFr21BB6EG4gJ2NmHqsSVa1wAQRoCDflyOko1Y7xlckSCwgCAIAgCAIAgCAIAgCAIAgCAIBzm7nzFfEYM6KG7ej07OqxzKPs1M3owlI5No9HF/NpQr7/pl1rTvXkzzH/w2Np1+FLFZaNXoKov2TnzF0/DDylfnFL5+GlT5UOMurlL7943mBw9Wnj1BsnzdcDnQY+9YcSjWbyLRLLjDB/OhLDPV5x/mW7tWXXY6NTfUcJc849gCAaMTXy91dWPAdPFvD9eElK5WUrI1U0sLfmeJPMmXM7dzK8kgXgC8AXgC8AYQXLNy0UfdJufiSPSUkd6asiVKnQQBAEAQBAEAQBAEAQBAEAQBAEA53e0dkaOOH/t3tUtrehUsr6Djbuv92c55WlzHoYD5m1h3yll/Ms136dpZ7a2cuJoVKJNg66MPotxVh4ggH0lpR2lYzYes6FVVFu9tEXd/G+1YW1ZRnGejXpnhnXuuCOh4+TCIu6zOuKpfw9e9N5ZSi+jVe+cj7qVmp9pgahJfD2yMeL0G/lt5ixQ+K+MiGXF5jpjoqeziIaT16Jb1911l9VqBQWJsB/zQcz4S555DfEO3DuD0L/sPz9IKOfMYoAOHPieJPmTxk3ObVzPNFyLDNFxYZouLDNFxYZouLDNFxY9wVewWm1weAPENbnfkba2PjxteQdovImwWEAQBAEAQBAEAQBAEAQBAEAQBANWJoLURqbi6upVh1BFiPgYauWhNwkpR1WZTbnV27E4eob1MK5oseZVdUf1QqfjKQ0tzGzhCC+Iqsfpmtpfddjuaqx9mx6vwpYyyN0GIRe6fvICvmokfTLrLx+fhWuVTz/0vXuefae72U2pGnjqYJbD37QDi+Hb3x5iwcfZPWTPLjIjAyVTaw0tJ6dEt3fp2lzVAq0wUYENlZW4g6hh6GXMEotNxepEbMpysACQSCDcEAgdBY6j4yryOeyM0rcWGaLiwzRcWGaLiwzRcWGaLiwzRcWMaje79un/eslMJFtLlxAEAQBAEAQBAEAQBAEAQBAEAQBAOc2h/D46lW4U8SBQqeFQXakx8+8nqJR5Svzno0vnYWVPfDjLq5X2feWW8OzPaMO9IHKxAZH+rUU5kb0YCTOO0rGbC1/gVVPVb1zp5Ndxju/tH2nDrUZbMQVqIfo1FOV1I8wfSIS2lcnFUfgVnFPLVPnWqZW7t1PZnq4Fz3aQ7SgxPHDseFz9Q3U+GWRDLimjGL40I4lb8pfzc/as+8kVsZnbNawAIUc7Ei5PnYacrfCJO55x528qB28AdvAHbwB28AdvAHbwDPDPmqIvjc+gJ/W0tHUF3OgEAQBAEAQBAEAQBAEAQBAEAQBAEArd4tm+0YepSBsxF0b6tRTmRvRgJWcbqxpwlf4NaM3pv6U8n4Hu720vaMPTrWsWXvL9Vx3WU+TAiIyurkYuh8CtKnzadK3PuK2n/AA2PK8KWM7w6DEIuo+8gv5oesjSXWaX8/C35VP8A2vTufgzZvdhGyLiqS5quGJcL9emRapT8brqB1Aiaeq3FcDUjtOjP6Z5dT5L7H4XGBwVKsgejWJQhSNMxAZQwBN+jDjrJ2Mk9z0MdSnKnJwks0bxsQ/1T+EfvGwihrGySSwWst1NiMl7GwNj3hyIPrDp2zA/wSp/WT/4j/wDZI2AY0tkOwDCujAgEEUzYg6gg9pJdNp2YMv8ABqn10/CR/vI2Aef4PV+sn5/tGwB/hFX6yfE/tGwCThtmvTDMHVqmVglwQgJ4XAJJ1Aub8OFpZKwPlm9VPerOtzT7LMM3sZAFr/5rVuF+EkHZ1cZthcxarscBL5rnEjLZQ5vrp3SD5GAZ06+2mtZ9kHNe3/mdbcba8oBstt3rsn4Yn94Att3rsn4Yn94BjVfbai7NskDqRibam3WAXuwvbMje2ezZ83d7DtMuWw459b3vALEm2pgGKVVJIBBIsSAeR4QDOAIAgCAIAgCAIAgHObM/h8dWw/BMQDiKfTOLLVUeuV/vGUWUrHo1vnYaNXfDivq1i/NdiJ282zTXw7KhtVUipSb6tVDmU/EWPgTJkrrI4YOuqNVOX0vKXU8mbth7SGIoU6wFsy6rzVhoynxDAj0iMtpXKYmg6FWVN7vFbn3HEbk7RSlj8Rhl7tKpUqdmvINTY6Dwy3+Anv4zB7OBpTSzilfqefmcp1pVajlN3forH0aeEVOB3Y27faeKpE92q7ZftUu7+aj8hPdxuEtgqU1rFK/U8/MqpXbR1+3cV2WGrVOaUnI8wpt+dp5OGp/ErQhzteZa9jnPk+2i1bAtRVgKtEFFYi4AK3QkcwOFv8s3cNUHTruceVn27/XtK03dZmOI2ptXsi/s+R9CiLZz3keoFfQ6i1OkbWBJJzKNZ5cbXz9+7+HYS72y9+/uusnYlsfcFXIBqm47JNKZxS0xa/SiWe55i9rd0o9PvJ/ewbfvrPcRjsaKWDIpntHFI1wFuBrTzrlAJBs1QjUAZeJ0VoeuRZq1yVu2MTY9uWsoRVUqBc5FLMW1J7xYW4CQvpV+jyRD1y6fN/Yu5IOc2nu9271btTKsxupFyM1GkuVhf/TVvUeZLVP3qn9h78GvuajupxANNVNepUNlILrUxFOsyuB4IU8RbykPT3z3LX99liPsHY1WljA9s9EUbJVulhcUwFXvFmWy6CygXY3N5K0z96FX78TOjutVHZd+lemVvUs+diHpsap1/mMEZTe/v8SLqXv317w9e/32GI3PYCmoemVXISrBrBwKN6q6+/ek3H+oTfjdvJ3e+kywG6DIgDVAzLchyWN6nzdqtuT9wk8TrxMLd75iH78TTT3Pq9xTUp5F7QBbEsEqK6sGci9S4a92PLXMe9IaurdFvMs5Z36b+RuqbqOVAVqSdxVyqGyowRUFWnw765e7cc+MtfjX6fT0OdsrdHr6ltsDY5w4IzA5kp3tcXdQQzm/M934SFlFL3oizzk371ZbwBAEAQBAEAQBAKDfGiwpLiUF6mFcVgBxKAWqL6oW9QJSppdbjfwfJOo6MtJrZ7eS++xd4esrqrqQVZQykcCCLgj0lzFOLhJxlqjn8F/DY56PClis1Wn0FZR84vqLP+KUWUrc5vqfPwyqcqHFfVyX2adxT4fYZbCPVoIBUp4lq9A5sxqBLL3mvrnVT0FyDPUx+IqqSSlnspNWt0tW6O8z4R0lV2aq4ryfR09nlkdjsvaCV6KVqZujqGHhfkfEG4PlPNTurnOvRlRqOnLVFFursikaTMaa29pepSbNmYhSFWpmvxOW5tYG/DWenjcRUU1Ha5KTWnS1boucrZlnvUgOErAjN3dEzZczXGVCbjQtZeN9dJnwTarxads9dbLe+xZkPQz2TspKS02CKtQUUptlvqFAsDr3rW0JufHWVr4idRtN3V2+8k27TqVR2YpZbtUCszIzhVysxNlYdAL3trM+8PQ5eptvHpmQU1JBX5w4euVUHNcuA12JNgFUEAG5Y2IkZ2XZ5epO/wB8/oW+x9sVWdqeIUKxqZKeSnVCHuO5HaP7xARiWyqOAF7iWt9yP2L6QBAOZ2psTEvXLpUy0zVDkLVak38uimY/NsGI7NrKdDn1ItC1G730mgbu4sPSJxLsqObgVnp2pq9Psybo3aN2aEMDbMXbXXQun3/cPo9/2Og2Lh3p4ejTfLmSmiHKSVuqgaEgG2nSS3d3ISsTZBIgCAIAgCAIAgCAIAgCAIAgHjAEWOoPKAnY57dAml2uCbjhnsnU0H71M+mqfdnOGXF5j0Mfaps4hctZ/wAyyfr2knezZhr0DkuKtMipTI0OdeV/EXX706xUdqLlomjhha3wpPmkmn2+jzN27GT2ShkAC9kgsL6EKLjXXjfjO2Km51pSbvdvo8DhOm6cth7inRWw1ethlAyYpatXD30UVsvzlPwBNnH3ukz0rRqLa0vf1PQq/wCYw6q8qFlLpXJf2fYXW71MLhqKgBctNAVBzAEKARfnrfWaMVJzrTk3e7fR4HnOOzkad5KBdaIyBlGIos92y2UNfN42NjYy+FmoOTvZ7Lt3aBR2sibtTFGlRq1VRqjU6buKa+85VSQq+Jtb1mRhK7sctW3wrKmY0qRHZVnzhyUHZozKGKZlXOVKi7fQbibAz79+ZCzt798x7it8KicKaPYVu8pIR8iuVamTqQWTKQAbE8fdzQ3ZX97/AEJSu7e93qZbQ3ixCtky0VdHUXJYCoM9iKZK90BbZzrYG9o/f7+hW/2+3r73X2w9qCvTVrgPlDMnCwLMoPEixKNYgkG2hI1lmEWUgkQBAEAQBAEAQBAEAQBAEAQBAEAQBAEA5zeD5jE4fGD3SfZ632Kh7jHyqW9HMpLJpno4X51GdDf9UetartXkdHLnnFNgT2OIeiSctS9SnpoDoGUG3radZceO1vWvVuNNRbdNTW7J+pnvNsxq9EimQK1NhUot0qJqL+B1U+DGZ5xustScHXVKpxvpeUup+7rpI27e0lqKrKoVKwLBfpLVGlSmQeYIPSd9r4lNT3rJ/b0LYug6cnF5teK3MusVh1qIyNwYWMrCTjJSW4yRk4u6NGzKzMmVwA6d1he/DgfUay1SKTy0ZeokndaM07wYsU6JJRHDlaeV2yUz2jBO+9jZdeh6W1nO+ZzKWrvgwbIKVC5JCscTZAVtmNVuy+bU37jWbPpot5F/v9/Qe/L1N2y95zUq0kKKBWL+82WohFMVFQ0wpuctySxUaczYS1t3vVoqnfP3ojpAgBJsLm1zbU24XMgsZQBAEAQBAEAQBAEAQBAEAQBAEAQBAEAQCJtfZ64ihUoP7tRGUnmLjQjxBsfSQ1dWOtCtKjUjUjqnch7q7Qath17T+bTLUqo/1KZysfW2b1lYNtZ6nbG0Y06z2Ppecep5r0Im9RrML4fKamHHbW5tYg9n95Qw+E7O8aUmtXp072XwXw9q1XSWXV09hdbPxiVqSVUN0qKGU+BF9fGc001dGWrTlSm4S1WRzZSnQx4XOuSu+cJY92v2bXs3BcwANjxIM6R4kW/1ZL7/AGNzcq+GvbOCs3zxurZdHkdZKHmkDADNUq1LAAlVDA3zZbgk6246ek6zdoxj7R1nlFRJzKCLEAjoZyORh2Sm/dXW19BrbhAMuzF72F+ttfjAMrwBAEAQBAEAQBAEAQBAEAQBAEAQBAEAQBAEA5wH2baBvpTxaX8BXpLr+Kn/AGTn9Mus9G3x8J/7U3/S/R+ZabGBKdq2XNVOa68Mv0Rfn3bRRnOcE5Pq6jPilGM9iN7Ryz59/iVWwSMNiK2DOiG9eh0yM3fQfZc38mERey2u00Yn59KFda/TLrWj7V4ozxGyvasK5JVatUiolRdcrKb0mB52st+F9ZSDnUpLafSujmHxlhsQkk7Ryae/dI2YHbbVcJ2oVRXv2TU2NgtcNkKnX62vG5EVKklTvHXTtIlhIwxOxJ8TW63xte/d4lvhMOtNFRRYATQ5Sk7yd2YZy2pNnG/KXvL7PT7BTTY1UZXTMy1QrCwZCNBrfj8DrMmKrbCsYMZX2I7K3958q2FvBXwtVKiVHIUi6FjlYc1I4cOfLjPNp1pQd0zyaVedOSaZYbY34xmINIlwhpEkGndbseZF9dNLcOPWXniZytusdKmMqTtusRdkb2YzDEmlWazPnZWs4Zud82ovzsQTKwr1IaMpTxNSGjPt26e3RjcOK4QJdiuXNmII66C37WnrUanxI7R7lCt8WG1YuZ1OwgCAIAgCAIAgCAIAgCAIAgCAIAgCAIByvykVjTwnarTZmpVabqy27hU+8w4lT7ptyac6mh6nBEVPEbDlZNNdfQuneuo37ibbXE4YELlyd2w4Aa2AubmwFvS/OccLPiuDVtnLs3eA4WwjoV7t32s/Ui/KHjFw9Ohisrl6VYWKi6lWGV0c/RDLcA/WCztU5y3BNN1pzo3VpLxWjXU/C5K3E22uJwylVy5LLYcANbAXN9LW9Jxws+K4NW2cuzd4FeFsI6Fe7d9rP1OW3x22MFjiBSOSt2NRi9xT7SmwtUQqbk27rA24A684xCdnsq7yfaj0+DcL/E4e7lnHaWWtmtHfvXdkfRcFilqotRb5WFxfQzRTmqkVJaM+crUpUpuEtUVu8+7yY2mtN2KqGBJULnIH0QzA5dbHTpK1aSqKzMtaiqq2WfKvlI3ewmB7NaJrF3uxVmVlCjTTu5rk+PIzPPDU1kkXpYDDyi04+Lv5kGpuFtBVBOGY3W/cZGIJHBhmBHjxnB4KW4wy4Ki77M+rL7k3ZXyaY6qAzinRF+Dk57dQqg/AkcJEcFUeuRmjwdUdrtI7f5Pd1MTgnrdrVHZk2WmpurG4+cI+ibC1uPXgJqw1CVNu7yNmEw06Td3l7zO4ms3CAIAgCAIAgCAIAgCAIAgCAIBi9QAXJAHUm0iUlFXbsVlOMVeTsVtfeHDJxqqfs3b9BMU+EsLDWfdn5Hn1OF8HT1qJ9WfkQqm+GHHAVD6AfqZllw3h1om+z9zFP8RYVaKT7F6mht9KfKk58yBOT4dpboPwOL/EtHdB+BHrb5KwKnDhlIIILixB0IIy8JzfDy/8fj+xz/xRsu8aX9X7FPu5tdcGj06VK6M5ZVL3y35Xtr5+E4w4acW2oa9OngbMf+MnitiXwuMlaWfllzdWZYYzeztUam+HRkYEMpYkEH0lnw7J8hd5gh+KasJKUIJNaZ/sVO7O1GwVM0qahlLswzXuATwuOPnOceGpxbaiszbwl+MpYtwnGklK1pZ5X6Ojr6s9TPeLawxlE0atGnbirC+ZW6qb/wD7D4bqPWK8TPgvxhisLVVSMF0rPNd5P2fvY9OmlPs0OVQL3I4SYcNzgtnZTS7CcZ+KNvETlSheLbte97dOpOpb6j6VE+Ye/wCRE7x4eXKh4/sc4fiZcqn3P9jiflL2vRxiqEpOKlMkZyRqp4iw462Phr1nrwqqtTVRLU+owOLjWgpJWUuc6Hdr5Q0GGpLiUrGqqBWYBTmI0zG7A3IAJneMssy1SUVJ2Ow2Vt7D4hA9Oov2WIVx5reHUitWc3Vgsm0iyBl7nRO57AEAQBAEAQBAEAQBAEAQBAPCIBCrbJpObsHJ/wCrV/IZplng6U3eV/8A6l6mKpwfQqO8rv8A1S9TRU3dwzcUJ86lQ/q05S4Mw0tY37ZepwlwPg5/VFv/AFS9TX/4Xwv9M/jf95T8pwn6fF+pX8jwP6PGXqP/AAvhf6Z/G/7x+U4T9Pi/Uj8iwX6PF+pE2ru/hqdGpUWkCURmAaqyKSBfVibAeJkPgnC/p8X6j8iwX6PF+pzyNQcItOgpqOaejVKq2V/Z++RxA+eaw55LX4kSuCMI+Tz72Q+AsCuS+9+poqIlE2qUTVZquIsisVIVKj00WnzYkpr7xu3EAgSsuCcKl9L730v7FvyDBfp5t76OnpJeFpUXrUqQpU3DgE1ErnKblwRTzEFioUEgA8eUn8nwt7bL72UfAWCtfZfezzHLSp1KtM4Orann+dzOafcpmty1PzeXhpmJHKFwRhXyfF++b2iXwDgVyX3v3z+HOY4OglVMyYemLGmpvVcjM+JejcZbi1kz6E3uBf6Ufk+F/S+981yPyLBfpfezDZIpVHoLUw6p2tuFV2YZqFOsAFIBNs5Ba1hlGgvpL4Gwt7WfePyHBWvsvvZ1R3Tw3R/xSn5NhuZ95X/D+D5n3mDbn4Y8c/4h+0mPBNGP0uS7S0eA8PD6ZSXVIh1vk+wjcDWX7LL/ALqZtp0dhW2m+u3oehSw3w1bbk+u3pczo7h4VeDVr9cyk/2zPiMBGvlOcrc2XoZcVwXHEq1SpK3NxUv9pKpbqUl92riF8nUfos4R4HpQ+mc12r0M0OAaMPpqTXU0vsT8Pswpa2IxB8GZG/VLzXTwrhpUm+tp+aN1LBSp6VpvrafnEsJrNwgCAIAgCAIAgCAIAgCAIAgCAIAgCAIAgCAIAgCAIAgCAIAgCAIAgCAIAgCAIAgCAf/Z"/>
          <p:cNvSpPr>
            <a:spLocks noChangeAspect="1" noChangeArrowheads="1"/>
          </p:cNvSpPr>
          <p:nvPr/>
        </p:nvSpPr>
        <p:spPr bwMode="auto">
          <a:xfrm>
            <a:off x="1" y="-472786"/>
            <a:ext cx="301625" cy="28791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AutoShape 18" descr="data:image/jpeg;base64,/9j/4AAQSkZJRgABAQAAAQABAAD/2wCEAAkGBwgHBhQIBxMVFhUWGR8aGBgXGCQgHxwiJR4dICIiGx8eKCgjHB4nJyEcLTEiLDUtLi4wGB8zODMsNy0uMCsBCgoKBQUFDgUFDisZExkrKysrKysrKysrKysrKysrKysrKysrKysrKysrKysrKysrKysrKysrKysrKysrKysrK//AABEIANMA7gMBIgACEQEDEQH/xAAcAAEAAwADAQEAAAAAAAAAAAAABQYHAgQIAQP/xABGEAABAwMDAQYDBQQIAQ0AAAABAAIDBAURBhIhMQcTIkFRYTJxgRQVI0KRYnKhsQgzQ1JTc4LBshYXJVSDkpOio7PS4fH/xAAUAQEAAAAAAAAAAAAAAAAAAAAA/8QAFBEBAAAAAAAAAAAAAAAAAAAAAP/aAAwDAQACEQMRAD8A3FERAREQEREBfCQBkr6qh2i6lZabJLQ28Olq5WFsUMTS9/IxuLW5IaOTnzxhBRL9qvUet7zLbNJTxU9NE4tMhmEckuPiLTy4N64IHQZJ8lWrxpS00FK66UF6YyqaCS37R3hcfRsrAxwJ5/Kfn5qLvejL7cqw3q/CloGS7SGyvEeAGgeGPl2cDluM5znCvFqoHXW523/k/DHEafburNoi+0saBvEMR8UgP+J069MoPvZX2nXCdjKXVT2OY+QRRzFwDw8jID2dSw9N/kcA5zxtSw7tKtOnLtZqi7WeNjZTOGSukzEYXNY4kEEdXkAc8EuGOeVr+mqw3DTtNWOOTJCxxPuWgn+KCSREQEREBERAREQEREBERAREQEREBERAREQERVPV3aFYNLfg1UneTeUMXieT5Zxw3Pugtiq2qu0DTmlwWXCZpkH9lH4n/UD4frhUxg7RNfnc/wD6No3dBg964fXDvr4R069VZtMdl2mdPuE/dmeXqZZzuOfYfCP0z7lBTJdadoGtZe70nRugp8/1r+CRn/EdgD3DASM9VLU+gNU1dJ3VXVwU2eXfZmP3k+rpS8Pf83ErUmgNbtbwAvqDNo9D3i3211DXvjucBOdlTlso9e7kJcB7A+eOQueg9G2OhqDqS3yVcjhG6EQzOBMQHBixgEObjaBnGPXqtGULbGsmrq2LkAyBpwccmJmcEdDyEGK9rDGGzi+WWZrYZiKWRjST3uwl0ZdnJ3NaMEnkOBHste7M5DLoCicf8Fv8OFiPazZamjgc+nc18MdVKHDB3xOkw9odyQ5rmgEOxnJcCegWx9kU3fdndIfRhb+jiguKIiAiIgIiICIiAiIgIiICIiAiIgIiICjb/frZp23mvvEjY2D16k+jQOXH2CjNc6vptJ24PLTJPKdsELfikd9OjRkZPuPMqtae0FW3utbqHtFd303WOn/s4R1wQOCfbkeu7qgjpb7rDtGkNPphjqOiPDqmQYe8fsfP9n6uHRW7SHZ5YdLjvoGd7OeXTy+J5Pt5N+nPqSrYxrWNDWAADoAvqAiIgIiICr1lfHUU9XVOGcVMh+seGj/gVhVb0SzbRVUT/wDrlTkH9qZ7h+oI/VBm2tdPXPUdPJftPFoo5aaOUt4JkfHveA8HyG5wPPXqMKzdjF/t9xt9Ra6CR8ncyFwdI0Nc9sniLi0cDx7xgdBt9VCXC8jSdwbSyuextLLUyOYInOj7uSVvctO0YDTGX7T0Dm4K6Gpr/W2LtDguVvYNjmEshZDtfMwu2vYS3Idt2l7XdD5dUG4ounabnSXi3MuFucHxyDLSP9/Q+y7iAiIgIiICIiAiIgIiICIiAiIgIiIM70FTjVN/n1rXjI3uho2no2NpwXgf3nHPy5WiLr0FFS26kbSULGsjaMNa0YA+S7CAiIgIiICIiAq9QO+7tXz0b/hqWieM/tMDY5B6dO6IHnl3orCq9rNjoKBl4hB3UjxLx1LMFsjeOTlhcceZa1B1dY05w+50JayaBni74YhmjcTmOQnw4yOHdWEjyJByC6mxagpIamlmnoHMdviiqWO7hpPJEMzRmJhwPMAcYHRble7eb3AyDd+A8HcWO2u5HBaehaQSCPR2R0VEveo5qVgszo4KVgiLY4LgzMUzG8AslaSA7bjcx4J5b7oK7YK+q0VeBQ2AtLXEd7RVVSxrtzsbTA92GPzzgtcd3GQCtPn1nTUFH9qvME8DQMucdjwPXmJzyQPXCyOOvtQ0xNVx2+B1PsgfLJA7Lo5DnazZNva4szy0+HDhkcqUh7TtLiighibK9waYxTspomMBJ4cN2Qx37pLT5tCDQ6HtJ0ZXNzDXQj/MJj/9wNU9S3a21jA+lmieD0LXg/yKzae7V/3QA6jdDudhk730jCfYhwLD+gKqlfZqv/ljHeam0EQbcSFrRM2R2P6zbC5rQf3eOvBQegAQRkL6vP8AcaupsLGzuMtQ2Qkj7NDNSSQY8gAA0t9nZPzUzYdZyyWoVFHcpojngXKNndvAJBDJWN3Od9c8dEGzostf2sS0NdJDUUzp449mZIctcd+AMRShrnDJwCODwfNWm0doOm7pKKfvu5l/wp2mN/6O4P0JQWlFxY9sjQ9hBB6ELkgIiICIiAiIgIiICIiAiIgIiICIiAuMjGSxmOQZBGCD5hckQVzREjoKCSyzHLqSQxDPnH8UR9/AWj5tI8llna/cp9NXOGgH2gscydwlfKHud3oa0sY54JYxuBkdcO4IWmXh33HrCC7f2VUBTTezwS6Fx9sl7Pm9vqqZ/SGs0lzs8NZSlpdTb3PbuG4MdsG7HmA5rR9UGLxVlCamOmtzZ+7e9vexF2Q7hg4AI3O3d4Rn+80eRXGmo7YytdNe21UcLhuj7pjSSDy3JcQMY8xlQrHujeHsJBHII6j5K22KpqqW4uoqbbWb6dzRl7trGd2TIMHgODQR7EDCCV0tZLtBIJ6GQtjnje+lgmDXiqDOTG+PdjxDPl16YKvD62xxWqbTtI0U1UXNc6mNQ5oa/aMGkl5a13PwnGSMHA5OU1FBfn0sVJPIwMp2OkjPeN8DXbHkAg5JG4HHUZKmtCW6nura/TzIY5qp0bnRTh2QdjmktaTwNwBw7g884QaB2f326Vlpno7nWyzmFh7yBsThUxjOMsm3N3lvn8WcHGeAe9Z7jeLmHUFHXU9VCXYbLGxnfs/z4HNDZGcgOLcOxyuNFpGq0xVVElNXuooZXxtga1rHZke0DEu8OJw7gDPTnIVAp7Bd5ZxqC5Mc908zoWT0kgieyRrnM3ObgMG8g+mfYnkLVcTbbhdZNGX+mpYawN3iupWMAjDR3jXOzh8fAwW56OGOuVQIrjcdR2s6diNRVPY/eScSeBpOXxF/jjOCBtBIPsc5sN4qoK+2R2jXFFWfbYY3Olq2Bu8Rh3hcfKVgBAOTx65UbpTS1EypfU0sslU0j8F9FK2OZjuvjjlLSPpnHuggPv64aYqWnTNwnLccsLXMLCPyyRu3Rkj2Lh8lfdLdulxp/DqWHvWAY7yIbXZ8sgnac8+ir1fq2upoXUWr4YamRjg0R1EQ73YQcOE8fO4YGQeTkHJ5x++ntS6bs7DXtpaxtNKTHLB3jJIJDtBILXgHIBBBzkevVBsum+0/SuoABBMYnZxsnGw5PQZyWk8dASrkxzXtDmEEHoQvI82obdab4arSEcgheMSQ1O17HjPwubyC355I9VMO1Hc/tdTeNBvlpKWFrC+J0uWhzuPDGct5OcDyA8s4QeoUWD6f7W9XU7GyXmkE0RjMu5o2OLAcOcPyuwcZ9FeLJ2sWa4Nd9thqafYxr3OfHlga44a7c3JDT6kAe6DQEXRtd5tl3i722TRyj9hwP8l3kBERAREQEREBERAREQEREHQvlrgvVpkt1V8L24yOrT5OHoQcEH2UFpuvmvtvfaruQyrp3NjqWhoO8A5DgHAgxygH9XDghWxU7W9lr46pmqNNAGqgGHR+VRF1MZx+YdWn1/gGPdpnZtJamvvNljLYRudLG543M/EcA5rR/ZkYI9OiziguFVb3PdRuLS9jo3EebXDDh7ZHC9S2aW2aznh1LZ3tHhMVTE9ocXNwSI3jyLXcg+mfVZ9rzskuFyvU9xtLYo290x+xvDXych7WD8vQEeu4IKBaJKK86opLbZYGxMkEUMneYeXnfue/JHBPTjyaB5q8UlXf7TLJp491aRO+WdkjwPxNzhiPc0lse1vGRkjjAHCyGqpKy3TBtWySN3UB7S09eozg9R19l+lJX9w6V8zBI6RhZl/JaSR4h+1wR9UG818dg+0VtTcKsVRD4qpkFO/Mn4TQ0j0I45x0aCeF171cKOOiGnbPFHFT3KF1RHNUSO2967Dg1mMiNzSGkHOAccetKpdQWeTScU8j4462jDTTysYWyO2kYjlaOHtI43gn3HXPQOrqO53KKB8UUNMwvkMcm57TJI0h/wAIJa0kkgAAN/igtrqis0/S02orq+WSaB5orhFMS7LH5cMerdu0jHXw9VxvNm0lA2W56YmhNJLTy99GXNLmPDd0Xdh3ja7cRwPRVKWtu+prdLb6CTewCEvY97TK8xs2bo+G7mDk464AJXSlpqWhfTx/ahJDtdKGvhdHwRyGl7SDuIIDhkAhBLUVihqY6my0sT3u3UplnjhM7ox3TjLtwQR+JjgHkAjyUFTSRWuobQTPmgex7y4vb4SQCI3OicODy4HI6OX61TLLb6F9Ta5Z4qgvbJB4g78It5a58eNsm72/Ljzypem1491ETe3trHsYGRiaHxFr2Ykb3wcHDaehIdnbnjKDoSOmqbU6GirIcCBk5j2tadzW909gIHxhvOPzD3HPas2n7XBSVMNTco4Jw0d2WyExzMc0Ha7wjg9OuQerehPOh1fpNrwKm2Oa37O6B2yYEuyQd/iYMPGDzk/F7LizXkcVJRstkUcE1JG5hmcN3fAjGxzGjGD1OSefMeYVyXUVa22NttvfLFFs2yMEzi1553O29Gh3m0cHC+ffUeNpgjwafuSMnqBxJ++Dg+nC+0cVokopbhdZHd4XERwRNxk9dznHhkYz0AJOCBjGVYbTadMS2wUMcrH1MjN0tRK4shpm+YYOssn8EFRtlZHRSOkewuJYQwh5YWO8n5b12+nQrR9Eds90sdOKO+NdVM3fG5/4jRjoCR4/Xk591U4LFp988k8tftp4zta7uvxZSACe7i3cDn4nEDlWua51OnWRW4/YnSPc3u4Z6aNz2MdjaaiUbWsdjBxhx55Pmg3rTGpLXqm2ivs79zc4cDw5p9HDyKl15+sfa3PbrW6Wmp6Fsm8NMMUbmOf5BwLRsPy6rTdKas1FeYxJXWt8TSzcHd6Bk5xtLXtaQfPzCC6IiICIiAiIgIiICIiAiIgzjWWkbjbbu7V2iQ3v9p76AjwzDzIAI8fXjz46HrAW3Xtt1nbGWKpa6mronNfB3riWd7GdzdzuD1bghw8+pK2ZZ52l9mFDq2F1bQYiqwOHflk9pP8A5dR7oI2KefUcIOsrfHUytkEe2Jp3U4kcGuD2uySGgbhIMg4PTqaRfuxK9U1REy0ObJ3jpA7PDYwCSwl3nluM8fF69Rf+y3V0s1UdMaoYIq6EbQXDBlaB6+bgB8iOR5qVufaLSUl+NupYnTbCWTBvEkZ4w7a7AdFg8vBw3zQeZr1YbnY7jJQXKNzXx43eY56HI4wfJfKaxXiraHUtNO8Hpticc/oFrGrdRN0XWVlro2uE1U+Gdjmub3e3e13iOcsJAcwjlvAcMZXasWsWx1ktuuVU1lPM8mSOaZ8c1OXHce6lZkPZkkjBHBHI5QZSzRuqXuwKCr+sDx/ML8qyxXKirY6e/tfTh3h3StOGj5deMjj3WgVeuaXSl6lqNPVBrSRIyPvg/MWSMHvHF3fMG3gZGc5XYsHZhqPW9ab3q6R0LJHF+3HjOeu1h4jHA6+g4QZsYLbQ3tjIT9siBGWtDo9/7I/MPmrZZuz3WFbdxc7NRmlbuLoxM4YYPIESZc7jzI5XoPTekLFpmAR2iBrSOryMvPzceVOoM2ZpfWtVQFldJb2y7cNmbD42dM+W0g+Ywoey9j16tlRJUQ3KNjpPjxSNfnknjccNHJ6BbCiDKKXsKsHema4zzyOJycbWNOfYNJH0KsVB2VaLofhpGv8A8xznfzKuqIIem0pp6lGIKSnH/ZN/3C7VVZrXVyd5V08L3dMujaT+pC7yIOrS22go3bqSGNh/YYB/ILtIiAiIgIiICIiAiIgIiICIiAiIgpXaLo517jZebN4K6mIfC8fn2nOx3qD5Z9fQlZxY9Ti5Ust+uETW1FLI19ZFsB71gGwOYyT+qlzta7GOBnrwN8Xn/tGsMVF2x0oaC2GsfCX44DvxQ17T88NJHTxBBd7V2c2jU1IL7q+Fzqmcb3NEjmtjafgY0NI+Fu0fPKmKbsu0XTfBRsP7xc7/AIiVcAABgL6goWq+yvTt4szqa2QR08w5jkjbjkeTsdWn/wC1F9mWtauCtOjdYZZVw+GNz/7QDoMnq7HQ/mGPPrqKz7tc0M3Utq+8rdltXANzC3gvA5259fNp8j80Ggosi7H+06rvtYNPX8Dvg07Jehft6teP72MnPng+fXXUBERAREQEREBERAREQEREBERAREQEREBERAREQFk39ICH7PQUV7jHignHPoDh382tWsrOe30t/wCbx+7/ABY8fr/+oL/QVTK2hZVRdHtDhj3GV+6pHYzcjc+zumc/rGHRH/SSG/8Al2q7oCIiDzrru1M0P2tU91pPBFLI2X2aS7EgHtyTj9rHkvRIORkLM+3+yfeWi/vCMeOmeHf6XeFw/i0/6Srlom5G76RpLg85c+Fhcf2sAO/iCgm0REBERAREQEREBERAREQEREBERAREQEREBERAWMf0kroI7ZS2pp5e90hHs0YGfqf4FbOsOq7e3tB7bHbvFT0QaH+h2Enb/qeXfQFBoHZHZJrDoOCmqhiR+ZHD03HIHzDduffKuKAYGAiAiIg6N9t7LtZZrfKMiWNzP1BCo/YTWPl0YbfNnfTTPjOfLnOP4rRlluij9xdrtzsZ4ZUAVMefXOXY/wC+7/w0GpIiICIiAiIgIiICIiAiIgIiICIiAiIgIiICIiCD1rfWab0vUXV+MsYdgPm88NH6kfTKrXYpp+S0aS+31uTNVu755PXB+EH6ZPzeVDdq9RJqTWNDoik+FzxLUfu88H5NDjg+ZYtYjjZFGI4xgAYA9AEHJERAREQFlHaPJ9wdp1rv44bITDIR5jOOfYb8/Raust/pEUnfaJjqW9Y6hpz6Ate3j6lv6INSRQ+j7sL5pemueeZIml372MO/jlTCAiIgIiICIiAiIgIiICIiAiIgIiICIiAvyq6mKjpX1VQcMY0ucT5ADJP6L9Vlvb9qb7q0y2zwH8SqJB9mDG79Tgfr6IOl2MiTUmpK/WdWPjf3UefyjgkfRuz9Vr6rHZrZBp/RVNREYds3v/ed4j/PH0Cs6AiIgIiICz/t1YHdm05Pk6M/+o0f7q06n1JbNLW8V94c5sZcGZawu5IJGdoOOh5WTdqPabprUWjZrTa3yOkeWYzGQOHtceT7AoI3sa7S7Zp21ust/LmMDt0TwMgZ6tcByOeQeep6Y53m3V9Lc6JtbQPD43jLXDofksE/o9VZGpX01HCdpgPfSF2eQ7LSOBtzkjbznr5L0IgIiICIiAiIgIiICIiAiIgIiICIiAvhIaMlVXVWsZ7FUfZqO31tU7GcwwuLPkX4I/TKzPV9L2h9pIjh+wupIG5O18mNxOOX7sE4xx4eMlBp187QtK2RjjVVUbnAfBG7e75YbnB+a886wuN51hrxtQyBxkk29xCeTs6tBA4GeSfTJ+akdTaAtOjrG5+oKvfWPH4NPBjg/wB6QkElvX+7nHGVpvYbon7hsv3zcWEVE44Dhgsj8hg9C7qfbaEFz0heLhdreReaWSmnjO17HDwn3jd0c0+xOOnuZ5EQEREBRd/orrW0wZZqkU7vNxiEmfoS3HzUoiDMLvoHW11gdTVV53MdwW9wGgj04d0UVbOxOagnZNBVRNc1pBd3BeXEnrte/a0jp0+hWyIggtIaVt2k7caS3AkuO6R7vie71OOB7AcBTqIgIiICIiAiIgIiICIiAiIgIiICIiAiIgyfsqsNrulbUX25RCWoFRIBJIS4jDiBgE4yB54ytYREBERAREQEREBERAREQEREBERAREQf/9k="/>
          <p:cNvSpPr>
            <a:spLocks noChangeAspect="1" noChangeArrowheads="1"/>
          </p:cNvSpPr>
          <p:nvPr/>
        </p:nvSpPr>
        <p:spPr bwMode="auto">
          <a:xfrm>
            <a:off x="0" y="-137896"/>
            <a:ext cx="304800" cy="290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https://encrypted-tbn1.gstatic.com/images?q=tbn:ANd9GcTpoP6TFh7-vZSDvzlMyhZrdWt_vsb8VQ4MJX008C7pFYvy-BGM"/>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6000" contrast="16000"/>
                    </a14:imgEffect>
                  </a14:imgLayer>
                </a14:imgProps>
              </a:ext>
              <a:ext uri="{28A0092B-C50C-407E-A947-70E740481C1C}">
                <a14:useLocalDpi xmlns:a14="http://schemas.microsoft.com/office/drawing/2010/main" val="0"/>
              </a:ext>
            </a:extLst>
          </a:blip>
          <a:srcRect l="3848" t="5466" r="6138" b="16237"/>
          <a:stretch/>
        </p:blipFill>
        <p:spPr bwMode="auto">
          <a:xfrm>
            <a:off x="2408183" y="5911986"/>
            <a:ext cx="1653699" cy="10799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0" y="-137896"/>
            <a:ext cx="7211763" cy="9308204"/>
            <a:chOff x="43636" y="-192375"/>
            <a:chExt cx="7211763" cy="9308204"/>
          </a:xfrm>
        </p:grpSpPr>
        <p:pic>
          <p:nvPicPr>
            <p:cNvPr id="31" name="Picture 14" descr="https://encrypted-tbn2.gstatic.com/images?q=tbn:ANd9GcTKY3Ue2wlAiCx8F4SaFEPqyMq_oSS0nJYVo-bx_obZ07k6QZ6N"/>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0423816">
              <a:off x="857408" y="2232868"/>
              <a:ext cx="1873982" cy="115727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3636" y="-192375"/>
              <a:ext cx="7211763" cy="9308204"/>
              <a:chOff x="27237" y="-201537"/>
              <a:chExt cx="7211763" cy="9751452"/>
            </a:xfrm>
          </p:grpSpPr>
          <p:grpSp>
            <p:nvGrpSpPr>
              <p:cNvPr id="28" name="Group 27"/>
              <p:cNvGrpSpPr/>
              <p:nvPr/>
            </p:nvGrpSpPr>
            <p:grpSpPr>
              <a:xfrm>
                <a:off x="228600" y="5801380"/>
                <a:ext cx="6853352" cy="3748535"/>
                <a:chOff x="228600" y="5801380"/>
                <a:chExt cx="6853352" cy="3748535"/>
              </a:xfrm>
            </p:grpSpPr>
            <p:pic>
              <p:nvPicPr>
                <p:cNvPr id="1050" name="Picture 26" descr="https://encrypted-tbn0.gstatic.com/images?q=tbn:ANd9GcRH1y33rXbKvHWvalXedH6KnhW8TmlePRgduXlf50N0Ofs4V97Rxw"/>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l="6013" t="11947" r="22387"/>
                <a:stretch/>
              </p:blipFill>
              <p:spPr bwMode="auto">
                <a:xfrm>
                  <a:off x="4647235" y="7712758"/>
                  <a:ext cx="2024474" cy="124485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0.gstatic.com/images?q=tbn:ANd9GcTFmcIoRxb1R0IQj242Wf4mcyBFDsVWvwoKLETkIVCre4GIdaT9Lg"/>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4803" t="9646" r="9302"/>
                <a:stretch/>
              </p:blipFill>
              <p:spPr bwMode="auto">
                <a:xfrm>
                  <a:off x="228600" y="7375926"/>
                  <a:ext cx="1652341" cy="14734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01625" y="9001780"/>
                  <a:ext cx="6780327" cy="548135"/>
                </a:xfrm>
                <a:prstGeom prst="rect">
                  <a:avLst/>
                </a:prstGeom>
              </p:spPr>
              <p:txBody>
                <a:bodyPr wrap="square">
                  <a:spAutoFit/>
                </a:bodyPr>
                <a:lstStyle/>
                <a:p>
                  <a:r>
                    <a:rPr lang="en-US" sz="1400" dirty="0" smtClean="0"/>
                    <a:t>Only </a:t>
                  </a:r>
                  <a:r>
                    <a:rPr lang="en-US" sz="1400" dirty="0"/>
                    <a:t>birds have all these features.  Birds may have differences but only birds have all these features.</a:t>
                  </a:r>
                </a:p>
              </p:txBody>
            </p:sp>
            <p:grpSp>
              <p:nvGrpSpPr>
                <p:cNvPr id="23" name="Group 22"/>
                <p:cNvGrpSpPr/>
                <p:nvPr/>
              </p:nvGrpSpPr>
              <p:grpSpPr>
                <a:xfrm>
                  <a:off x="304800" y="5801380"/>
                  <a:ext cx="6705086" cy="2748797"/>
                  <a:chOff x="541067" y="5462081"/>
                  <a:chExt cx="6705086" cy="2748797"/>
                </a:xfrm>
              </p:grpSpPr>
              <p:sp>
                <p:nvSpPr>
                  <p:cNvPr id="9" name="TextBox 8"/>
                  <p:cNvSpPr txBox="1"/>
                  <p:nvPr/>
                </p:nvSpPr>
                <p:spPr>
                  <a:xfrm>
                    <a:off x="541067" y="5872942"/>
                    <a:ext cx="1844965" cy="1450947"/>
                  </a:xfrm>
                  <a:prstGeom prst="rect">
                    <a:avLst/>
                  </a:prstGeom>
                  <a:noFill/>
                </p:spPr>
                <p:txBody>
                  <a:bodyPr wrap="square" rtlCol="0">
                    <a:spAutoFit/>
                  </a:bodyPr>
                  <a:lstStyle/>
                  <a:p>
                    <a:r>
                      <a:rPr lang="en-US" sz="1400" b="1" u="sng" dirty="0"/>
                      <a:t>All birds lay eggs</a:t>
                    </a:r>
                    <a:endParaRPr lang="en-US" sz="1400" dirty="0"/>
                  </a:p>
                  <a:p>
                    <a:r>
                      <a:rPr lang="en-US" sz="1400" dirty="0"/>
                      <a:t>Egg sizes, shapes and colors are different for each </a:t>
                    </a:r>
                    <a:r>
                      <a:rPr lang="en-US" sz="1400" dirty="0" smtClean="0"/>
                      <a:t>bird.  </a:t>
                    </a:r>
                    <a:r>
                      <a:rPr lang="en-US" sz="1400" dirty="0"/>
                      <a:t>Some birds lay many eggs and some only one.</a:t>
                    </a:r>
                  </a:p>
                </p:txBody>
              </p:sp>
              <p:sp>
                <p:nvSpPr>
                  <p:cNvPr id="13" name="TextBox 12"/>
                  <p:cNvSpPr txBox="1"/>
                  <p:nvPr/>
                </p:nvSpPr>
                <p:spPr>
                  <a:xfrm>
                    <a:off x="2644449" y="6985634"/>
                    <a:ext cx="1933221" cy="1225244"/>
                  </a:xfrm>
                  <a:prstGeom prst="rect">
                    <a:avLst/>
                  </a:prstGeom>
                  <a:noFill/>
                </p:spPr>
                <p:txBody>
                  <a:bodyPr wrap="square" rtlCol="0">
                    <a:spAutoFit/>
                  </a:bodyPr>
                  <a:lstStyle/>
                  <a:p>
                    <a:r>
                      <a:rPr lang="en-US" sz="1400" b="1" u="sng" dirty="0"/>
                      <a:t>All birds talk to each other</a:t>
                    </a:r>
                  </a:p>
                  <a:p>
                    <a:r>
                      <a:rPr lang="en-US" sz="1400" dirty="0"/>
                      <a:t>Sometimes they talk in songs or calls.  Mom birds talk to the babies</a:t>
                    </a:r>
                    <a:r>
                      <a:rPr lang="en-US" sz="1400" dirty="0" smtClean="0"/>
                      <a:t>.</a:t>
                    </a:r>
                    <a:endParaRPr lang="en-US" sz="1400" dirty="0"/>
                  </a:p>
                </p:txBody>
              </p:sp>
              <p:sp>
                <p:nvSpPr>
                  <p:cNvPr id="14" name="TextBox 13"/>
                  <p:cNvSpPr txBox="1"/>
                  <p:nvPr/>
                </p:nvSpPr>
                <p:spPr>
                  <a:xfrm>
                    <a:off x="4800600" y="5769858"/>
                    <a:ext cx="2445553" cy="1676649"/>
                  </a:xfrm>
                  <a:prstGeom prst="rect">
                    <a:avLst/>
                  </a:prstGeom>
                  <a:noFill/>
                </p:spPr>
                <p:txBody>
                  <a:bodyPr wrap="square" rtlCol="0">
                    <a:spAutoFit/>
                  </a:bodyPr>
                  <a:lstStyle/>
                  <a:p>
                    <a:r>
                      <a:rPr lang="en-US" sz="1400" b="1" u="sng" dirty="0"/>
                      <a:t>All birds can navigate well</a:t>
                    </a:r>
                  </a:p>
                  <a:p>
                    <a:r>
                      <a:rPr lang="en-US" sz="1400" dirty="0"/>
                      <a:t>Even birds that don’t </a:t>
                    </a:r>
                    <a:r>
                      <a:rPr lang="en-US" sz="1400" dirty="0" smtClean="0"/>
                      <a:t>fly can navigate well. </a:t>
                    </a:r>
                    <a:r>
                      <a:rPr lang="en-US" sz="1400" dirty="0"/>
                      <a:t>This means they can fly for many miles and not be lost.  Birds that do not fly use navigation to find the same food or nesting sites</a:t>
                    </a:r>
                    <a:r>
                      <a:rPr lang="en-US" sz="1400" dirty="0" smtClean="0"/>
                      <a:t>.</a:t>
                    </a:r>
                    <a:endParaRPr lang="en-US" sz="1400" dirty="0"/>
                  </a:p>
                </p:txBody>
              </p:sp>
              <p:sp>
                <p:nvSpPr>
                  <p:cNvPr id="17" name="TextBox 16"/>
                  <p:cNvSpPr txBox="1"/>
                  <p:nvPr/>
                </p:nvSpPr>
                <p:spPr>
                  <a:xfrm>
                    <a:off x="541067" y="5462081"/>
                    <a:ext cx="1845570" cy="322433"/>
                  </a:xfrm>
                  <a:prstGeom prst="rect">
                    <a:avLst/>
                  </a:prstGeom>
                  <a:noFill/>
                </p:spPr>
                <p:txBody>
                  <a:bodyPr wrap="none" rtlCol="0">
                    <a:spAutoFit/>
                  </a:bodyPr>
                  <a:lstStyle/>
                  <a:p>
                    <a:r>
                      <a:rPr lang="en-US" sz="1400" b="1" i="1" u="sng" dirty="0" smtClean="0"/>
                      <a:t>What can all birds do?</a:t>
                    </a:r>
                    <a:endParaRPr lang="en-US" sz="1400" b="1" i="1" u="sng" dirty="0"/>
                  </a:p>
                </p:txBody>
              </p:sp>
            </p:grpSp>
          </p:grpSp>
          <p:grpSp>
            <p:nvGrpSpPr>
              <p:cNvPr id="25" name="Group 24"/>
              <p:cNvGrpSpPr/>
              <p:nvPr/>
            </p:nvGrpSpPr>
            <p:grpSpPr>
              <a:xfrm>
                <a:off x="218221" y="-201537"/>
                <a:ext cx="7001149" cy="5905620"/>
                <a:chOff x="218221" y="-201537"/>
                <a:chExt cx="7001149" cy="5905620"/>
              </a:xfrm>
            </p:grpSpPr>
            <p:pic>
              <p:nvPicPr>
                <p:cNvPr id="1038" name="Picture 14" descr="https://encrypted-tbn2.gstatic.com/images?q=tbn:ANd9GcTKY3Ue2wlAiCx8F4SaFEPqyMq_oSS0nJYVo-bx_obZ07k6QZ6N"/>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0423816">
                  <a:off x="1721891" y="4491698"/>
                  <a:ext cx="1873982" cy="12123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static.com/images?q=tbn:ANd9GcSyA9dqLQgnNY0J9rykheYi_7On2RehPvcGs4iPNfaZ0V8crbyN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939155">
                  <a:off x="5325084" y="1885056"/>
                  <a:ext cx="1780610" cy="739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hs.illinois.edu/resources/virtualbird/teacher/images/L4beaks.jpg"/>
                <p:cNvPicPr>
                  <a:picLocks noChangeAspect="1" noChangeArrowheads="1"/>
                </p:cNvPicPr>
                <p:nvPr/>
              </p:nvPicPr>
              <p:blipFill rotWithShape="1">
                <a:blip r:embed="rId11">
                  <a:extLst>
                    <a:ext uri="{28A0092B-C50C-407E-A947-70E740481C1C}">
                      <a14:useLocalDpi xmlns:a14="http://schemas.microsoft.com/office/drawing/2010/main" val="0"/>
                    </a:ext>
                  </a:extLst>
                </a:blip>
                <a:srcRect l="20256" t="46369" r="53232" b="9449"/>
                <a:stretch/>
              </p:blipFill>
              <p:spPr bwMode="auto">
                <a:xfrm>
                  <a:off x="2990820" y="1634947"/>
                  <a:ext cx="1250739" cy="11718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18221" y="-201537"/>
                  <a:ext cx="7001149" cy="5820194"/>
                  <a:chOff x="218221" y="-201537"/>
                  <a:chExt cx="7001149" cy="5820194"/>
                </a:xfrm>
              </p:grpSpPr>
              <p:sp>
                <p:nvSpPr>
                  <p:cNvPr id="5" name="TextBox 4"/>
                  <p:cNvSpPr txBox="1"/>
                  <p:nvPr/>
                </p:nvSpPr>
                <p:spPr>
                  <a:xfrm>
                    <a:off x="4993406" y="4167710"/>
                    <a:ext cx="2225964" cy="1450947"/>
                  </a:xfrm>
                  <a:prstGeom prst="rect">
                    <a:avLst/>
                  </a:prstGeom>
                  <a:noFill/>
                </p:spPr>
                <p:txBody>
                  <a:bodyPr wrap="square" rtlCol="0">
                    <a:spAutoFit/>
                  </a:bodyPr>
                  <a:lstStyle/>
                  <a:p>
                    <a:r>
                      <a:rPr lang="en-US" sz="1400" b="1" u="sng" dirty="0"/>
                      <a:t>All birds have two legs </a:t>
                    </a:r>
                  </a:p>
                  <a:p>
                    <a:r>
                      <a:rPr lang="en-US" sz="1400" dirty="0"/>
                      <a:t>All birds have two legs for perching, walking, hopping or running. Some birds have </a:t>
                    </a:r>
                    <a:r>
                      <a:rPr lang="en-US" sz="1400" dirty="0" smtClean="0"/>
                      <a:t>thin </a:t>
                    </a:r>
                    <a:r>
                      <a:rPr lang="en-US" sz="1400" dirty="0"/>
                      <a:t>long legs. Some have thick powerful legs.</a:t>
                    </a:r>
                  </a:p>
                </p:txBody>
              </p:sp>
              <p:sp>
                <p:nvSpPr>
                  <p:cNvPr id="8" name="TextBox 7"/>
                  <p:cNvSpPr txBox="1"/>
                  <p:nvPr/>
                </p:nvSpPr>
                <p:spPr>
                  <a:xfrm>
                    <a:off x="275085" y="1932427"/>
                    <a:ext cx="1844965" cy="773838"/>
                  </a:xfrm>
                  <a:prstGeom prst="rect">
                    <a:avLst/>
                  </a:prstGeom>
                  <a:noFill/>
                </p:spPr>
                <p:txBody>
                  <a:bodyPr wrap="square" rtlCol="0">
                    <a:spAutoFit/>
                  </a:bodyPr>
                  <a:lstStyle/>
                  <a:p>
                    <a:r>
                      <a:rPr lang="en-US" sz="1400" b="1" u="sng" dirty="0"/>
                      <a:t>Backbones</a:t>
                    </a:r>
                  </a:p>
                  <a:p>
                    <a:r>
                      <a:rPr lang="en-US" sz="1400" dirty="0"/>
                      <a:t>All birds have a backbone. </a:t>
                    </a:r>
                  </a:p>
                </p:txBody>
              </p:sp>
              <p:sp>
                <p:nvSpPr>
                  <p:cNvPr id="10" name="TextBox 9"/>
                  <p:cNvSpPr txBox="1"/>
                  <p:nvPr/>
                </p:nvSpPr>
                <p:spPr>
                  <a:xfrm>
                    <a:off x="2802270" y="2572109"/>
                    <a:ext cx="1844965" cy="1225244"/>
                  </a:xfrm>
                  <a:prstGeom prst="rect">
                    <a:avLst/>
                  </a:prstGeom>
                  <a:noFill/>
                </p:spPr>
                <p:txBody>
                  <a:bodyPr wrap="square" rtlCol="0">
                    <a:spAutoFit/>
                  </a:bodyPr>
                  <a:lstStyle/>
                  <a:p>
                    <a:r>
                      <a:rPr lang="en-US" sz="1400" b="1" u="sng" dirty="0"/>
                      <a:t>All birds have a beak.  </a:t>
                    </a:r>
                  </a:p>
                  <a:p>
                    <a:r>
                      <a:rPr lang="en-US" sz="1400" dirty="0"/>
                      <a:t>It is called a bill.  Birds use their bills for carrying, drilling and preening.</a:t>
                    </a:r>
                  </a:p>
                </p:txBody>
              </p:sp>
              <p:sp>
                <p:nvSpPr>
                  <p:cNvPr id="11" name="TextBox 10"/>
                  <p:cNvSpPr txBox="1"/>
                  <p:nvPr/>
                </p:nvSpPr>
                <p:spPr>
                  <a:xfrm>
                    <a:off x="218221" y="3516998"/>
                    <a:ext cx="2743200" cy="1450947"/>
                  </a:xfrm>
                  <a:prstGeom prst="rect">
                    <a:avLst/>
                  </a:prstGeom>
                  <a:noFill/>
                </p:spPr>
                <p:txBody>
                  <a:bodyPr wrap="square" rtlCol="0">
                    <a:spAutoFit/>
                  </a:bodyPr>
                  <a:lstStyle/>
                  <a:p>
                    <a:r>
                      <a:rPr lang="en-US" sz="1400" b="1" u="sng" dirty="0"/>
                      <a:t>All birds have wings. </a:t>
                    </a:r>
                  </a:p>
                  <a:p>
                    <a:r>
                      <a:rPr lang="en-US" sz="1400" dirty="0"/>
                      <a:t>Even birds that do not fly have wings! Some wings are used for swimming. Wings have different colors and help us identify the kind of bird it is</a:t>
                    </a:r>
                    <a:r>
                      <a:rPr lang="en-US" sz="1400" dirty="0" smtClean="0"/>
                      <a:t>. </a:t>
                    </a:r>
                    <a:endParaRPr lang="en-US" sz="1400" dirty="0"/>
                  </a:p>
                </p:txBody>
              </p:sp>
              <p:sp>
                <p:nvSpPr>
                  <p:cNvPr id="12" name="TextBox 11"/>
                  <p:cNvSpPr txBox="1"/>
                  <p:nvPr/>
                </p:nvSpPr>
                <p:spPr>
                  <a:xfrm>
                    <a:off x="4861098" y="2477240"/>
                    <a:ext cx="2117435" cy="999541"/>
                  </a:xfrm>
                  <a:prstGeom prst="rect">
                    <a:avLst/>
                  </a:prstGeom>
                  <a:noFill/>
                </p:spPr>
                <p:txBody>
                  <a:bodyPr wrap="square" rtlCol="0">
                    <a:spAutoFit/>
                  </a:bodyPr>
                  <a:lstStyle/>
                  <a:p>
                    <a:r>
                      <a:rPr lang="en-US" sz="1400" b="1" u="sng" dirty="0"/>
                      <a:t>All birds have feathers.  </a:t>
                    </a:r>
                  </a:p>
                  <a:p>
                    <a:r>
                      <a:rPr lang="en-US" sz="1400" dirty="0"/>
                      <a:t>The feathers keep them warm.  Some feathers help birds fly.</a:t>
                    </a:r>
                  </a:p>
                </p:txBody>
              </p:sp>
              <p:sp>
                <p:nvSpPr>
                  <p:cNvPr id="6" name="TextBox 5"/>
                  <p:cNvSpPr txBox="1"/>
                  <p:nvPr/>
                </p:nvSpPr>
                <p:spPr>
                  <a:xfrm>
                    <a:off x="365625" y="-201537"/>
                    <a:ext cx="6380716" cy="1676649"/>
                  </a:xfrm>
                  <a:prstGeom prst="rect">
                    <a:avLst/>
                  </a:prstGeom>
                  <a:noFill/>
                </p:spPr>
                <p:txBody>
                  <a:bodyPr wrap="square" rtlCol="0">
                    <a:spAutoFit/>
                  </a:bodyPr>
                  <a:lstStyle/>
                  <a:p>
                    <a:pPr algn="ctr"/>
                    <a:endParaRPr lang="en-US" sz="1600" b="1" u="sng" dirty="0" smtClean="0"/>
                  </a:p>
                  <a:p>
                    <a:pPr algn="ctr"/>
                    <a:r>
                      <a:rPr lang="en-US" sz="1600" b="1" u="sng" dirty="0" smtClean="0"/>
                      <a:t>What </a:t>
                    </a:r>
                    <a:r>
                      <a:rPr lang="en-US" sz="1600" b="1" u="sng" dirty="0"/>
                      <a:t>Makes a Bird</a:t>
                    </a:r>
                    <a:r>
                      <a:rPr lang="en-US" sz="1600" b="1" u="sng" dirty="0" smtClean="0"/>
                      <a:t>?</a:t>
                    </a:r>
                  </a:p>
                  <a:p>
                    <a:pPr algn="ctr"/>
                    <a:endParaRPr lang="en-US" sz="1200" b="1" dirty="0" smtClean="0"/>
                  </a:p>
                  <a:p>
                    <a:pPr algn="ctr"/>
                    <a:r>
                      <a:rPr lang="en-US" sz="1200" b="1" dirty="0" smtClean="0"/>
                      <a:t>By Elizabeth Yeo</a:t>
                    </a:r>
                  </a:p>
                  <a:p>
                    <a:endParaRPr lang="en-US" sz="1400" dirty="0" smtClean="0"/>
                  </a:p>
                  <a:p>
                    <a:r>
                      <a:rPr lang="en-US" sz="1400" dirty="0" smtClean="0"/>
                      <a:t>What </a:t>
                    </a:r>
                    <a:r>
                      <a:rPr lang="en-US" sz="1400" dirty="0"/>
                      <a:t>is a bird? </a:t>
                    </a:r>
                    <a:r>
                      <a:rPr lang="en-US" sz="1400" dirty="0" smtClean="0"/>
                      <a:t> All </a:t>
                    </a:r>
                    <a:r>
                      <a:rPr lang="en-US" sz="1400" dirty="0"/>
                      <a:t>birds have some things </a:t>
                    </a:r>
                    <a:r>
                      <a:rPr lang="en-US" sz="1400" dirty="0" smtClean="0"/>
                      <a:t>that are the </a:t>
                    </a:r>
                    <a:r>
                      <a:rPr lang="en-US" sz="1400" dirty="0"/>
                      <a:t>same. What do all birds have?</a:t>
                    </a:r>
                  </a:p>
                  <a:p>
                    <a:r>
                      <a:rPr lang="en-US" sz="1400" b="1" i="1" u="sng" dirty="0" smtClean="0"/>
                      <a:t>What </a:t>
                    </a:r>
                    <a:r>
                      <a:rPr lang="en-US" sz="1400" b="1" i="1" u="sng" dirty="0"/>
                      <a:t>do birds look like?</a:t>
                    </a:r>
                  </a:p>
                </p:txBody>
              </p:sp>
            </p:grpSp>
            <p:pic>
              <p:nvPicPr>
                <p:cNvPr id="1026" name="Picture 2" descr="http://orizens.github.io/oopjs-talk/images/backbone.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9595" y="2724653"/>
                  <a:ext cx="601517" cy="4718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clker.com/cliparts/3/a/6/a/11971011992050959266kelan_Long_Billed_Curlew_1.svg.med.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4089119" y="3746557"/>
                  <a:ext cx="1441823" cy="141177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Connector 26"/>
              <p:cNvCxnSpPr/>
              <p:nvPr/>
            </p:nvCxnSpPr>
            <p:spPr>
              <a:xfrm>
                <a:off x="27237" y="5746310"/>
                <a:ext cx="7211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Arrow Connector 2"/>
            <p:cNvCxnSpPr/>
            <p:nvPr/>
          </p:nvCxnSpPr>
          <p:spPr>
            <a:xfrm>
              <a:off x="1183421" y="2445824"/>
              <a:ext cx="536615" cy="3656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491048" y="174208"/>
            <a:ext cx="1720715" cy="707886"/>
          </a:xfrm>
          <a:prstGeom prst="rect">
            <a:avLst/>
          </a:prstGeom>
          <a:noFill/>
        </p:spPr>
        <p:txBody>
          <a:bodyPr wrap="square" rtlCol="0">
            <a:spAutoFit/>
          </a:bodyPr>
          <a:lstStyle/>
          <a:p>
            <a:pPr algn="r"/>
            <a:r>
              <a:rPr lang="en-US" sz="800" dirty="0"/>
              <a:t>Grade Equivalent 1.3</a:t>
            </a:r>
          </a:p>
          <a:p>
            <a:pPr algn="r"/>
            <a:r>
              <a:rPr lang="en-US" sz="800" dirty="0"/>
              <a:t>Lexile Measure 490L</a:t>
            </a:r>
          </a:p>
          <a:p>
            <a:pPr algn="r"/>
            <a:r>
              <a:rPr lang="en-US" sz="800" dirty="0"/>
              <a:t>Mean Sentence Length 7.72</a:t>
            </a:r>
          </a:p>
          <a:p>
            <a:pPr algn="r"/>
            <a:r>
              <a:rPr lang="en-US" sz="800" dirty="0"/>
              <a:t>Mean Log Word Frequency 3.52</a:t>
            </a:r>
          </a:p>
          <a:p>
            <a:pPr algn="r"/>
            <a:r>
              <a:rPr lang="en-US" sz="800" dirty="0"/>
              <a:t>Word Count 224</a:t>
            </a:r>
          </a:p>
        </p:txBody>
      </p:sp>
    </p:spTree>
    <p:extLst>
      <p:ext uri="{BB962C8B-B14F-4D97-AF65-F5344CB8AC3E}">
        <p14:creationId xmlns:p14="http://schemas.microsoft.com/office/powerpoint/2010/main" val="62684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3" name="AutoShape 2" descr="data:image/jpeg;base64,/9j/4AAQSkZJRgABAQAAAQABAAD/2wCEAAkGBxMTEhQUExQUFRQUFBgbGRcYFxoWGRYaGhwYHhoZGBsbHiggHR8lHhgXIzIhJSkrLy4vGR8zODMwNyotMCsBCgoKDg0OGxAQGiwkICQvLCwsLCwsLCwsLCwsLCwsLCwsLCwsLCwsLCwsLC0sLCwsLCwsLCwsLCw0LCwsLCwsLP/AABEIAR4AsAMBIgACEQEDEQH/xAAcAAEAAgIDAQAAAAAAAAAAAAAABgcDBQECBAj/xABCEAACAQIEAwYEAwYDBgcAAAABAhEAAwQSITEFQVEGBxMiYYEycZGhQrHwFCNScsHhgpLRJDNDYqKyFRY0g8LT8f/EABgBAQEBAQEAAAAAAAAAAAAAAAABAgME/8QAIhEBAQACAgICAgMAAAAAAAAAAAECEQMxEiFBUSIyBBNC/9oADAMBAAIRAxEAPwC8aUpQKUpQKUpQKUpQKUpQKUpQKUpQKUpQdblwKCzEBVBJJMAAbkk7CohiO3CXGdMIviZPiutK2l3Hl5uZG2m+9ePvX4mRatYRdDiW8zSZCLqQAN5MDXSJ35eLshwxDgwsEBtdNDpr+vata1jtrCeWWnXCdvLtph4ii6rgsPK1rOASGNssSDBB0MDT3rd8E7x8Hiby2V8RLrGMlxcpnppIPsahfDuwyYQuxe44OwETu2gloAh3nkcxrUdreEW1KXWW1ZVdVAdxcmZ+JV0gxEHTlWNu+XFjZ9VflKoLhuC4piUDYY8SZDtc/bLltT6jxLiyPlNWt2Aw/ELeHZOIMHcP5CSGfJA0croTMwd+tVwyx18pPSlKMlKUoFKUoFKUoFKUoFKUoFKUoFKUoID3qYJow+IGotOVjoW1Df8ASF1/i21rp2euXFsovhzp9akXbeP2VgROa5bA9DnXWvNwpMqCeQ330611n6JLZl6Qztx2hfDjQAMwMSZj1P6516e7/sObwXGcRBuO2tq0/wAKqdmddiTyU7bnXbwJhlx/GEtMM1uxNxwYIIUiBppBZlEdKuGsWabudrgCNBtXNKVlkpSlApSlApSlApSlApSlApSlApSlApSlBoe2g/2f/wBy37ebT7xXjBKWHOphOcCd+XIVt+0uF8TDXFAkgBgOpQhgB6nLFaRrufCtBJlDv8vnyH9K3v8AExn5I93K2Qxx1/8AE15U+QVc0D/OPpVn1Vncpicr43DncXFuDSN5U/8Aav1q06ze1vZSlKiFKUoFKUoFKUoFKUoFKUoFKUoFKUoFKUoFQZZs3rmHcQJlDOjIx0+RG3zB9pzWj7VcPz2xdX47Pm03ZPxJ77/MVZ9LjdVVNvG/+HcVt3zpZclLp/5HiWPQKcrf4avFWBAIMg7Ec6pvtRhlvW2kRueW8V37sO2/gOuAxTDJMWLh0yk7W3J5GYXptzETG79fTty4f6i4qUpRwKUpQKUpQKUpQKUpQKUpQKUpQKUpQKUpQKUpQVL3gYF8PehR+6uAsmggEfEvtIj0YdKiN3shiMUMy29Op0B/U1enaLAi7anKC1oh1kTqu49xI+cdKwYS9b8MFdjB0Hy5VJjq7dv7vx8dIz3b9pb0/sGOkYm2JtOxnxrY5Zti6/UjXUhqsGqt7dYA6XbRIvWWFxbijZgQeXIztz161O+ynGhjMLbvgQWEOv8AC40YfXUehFbyny47ZOO8WGHRTlLu7ZVUc+p0B0ArTpx1pzF7c/wySuuXTfllP1NZu0KJdxNm2XjIlxnAOwJtgE9Oe/rUb45xqwt1AuU27WUmIJ+ISvzhRM9fStY4ypUn4qt3EKmRmtrlBZY1lo0JnlsBG5+VRzH8Pu2RK3AXOsAQ7HaZWCJjfWvfie09tvDCZlDsrZiIgEnrzBy9a25ykAqQNOR8x9S3v9xVlsRqMP2mxFtP3ioxWZ3zxoRMeh3iOdb/AIDx+3igcuhAncEEdQd99NQDUdv463ZuhZzZ3fMw5ETAn3OnOCdq12FunD8RthCuW+dY+HQMWIkaeUSflNLjLBZVKx2L6uMykFddRsYMGOu1ZK5NFKVhxWKS0pe46oi7s7BVHzJ0FBmpUF4v3s8Ms6Lce+w5WVzD2ZiqH2ao9ie/Kz/w8Jdb+e4if9uateNTa26VSrd+r8sCseuIP/1VnTv1GmbBN6xfB+koJp4U2uOlVZhu/HBkgXMPiUHMgW3A9s4P2qV8J7wuG4iPDxdoMfw3D4TT0h4n2qeNXaUUrgGa5qBVHcD7eZbhsGMqXGEkR5UUgDTWZCx86n3eV23tYDDuquDi7iEWkEFlmR4jDko1Ou5Eda+abV5gZBMmZ5kzMk/U11wnr2zVocW7crN5VbygjKD8TSuhBHQzMmpB3H8dFx8XYnmLqj0Jh/uUqjZnf+/OpT3UcTNji2GIPlus1pvUXAY/6gh9qt60ReWMtj9qubEuSuVmjQhcxIP4fL7zpWezcDMLVm2hQDKXcaErppEF4kDcD56xFOL37v7YVQgO9xkLRJALRmn00AnoPaU8R4hYwNkBmgrIRfxPtsJGs/ZTUs6VpeOcFk/u2dnHIhQsxtAHQjQbesa8cCwuLjzYZsoGgc5STuRBMwZ56aR0r0cA47qxKXFuXMzEMjAovTQRsARodNyI12GJ4oR5vFK5W3fIq6wPNptqRp0nQQatt6RoeMdpMJ4QbEWyjAgMpEFXUsBt6yeW551De03bFGvWr9jUI8E81iJ0noRB2PKpB2ixwvW7tjyftCHw2Mhg/lGXN/MoHpqRyNU1iVKsVOhBII1+la1ND6H7ve2Nq/ays9u0tpbdtEPl1CjQEnYDKAOoblAEo452gw2Et+JiLqIsSBMs/oijVj8hXyWx+9Y0UDp+VY8Iu1udou+i85K4O0tpNvEuee4fUL8K/I5qrfi/GMRimz4i7cunfzsSF/lX4V9gK8ANdp/X69q1JIjr4VZRZ9aK1ZC8CeVUdDb/AFpXQ2+f00+tdVYkgj6aT89fSsl2Buxn3gH9dKDBcWsLJWQvJ0UnTfQT+Zn3rGVg7/Xl9Km0bPhXaLF4dctjFX7S/wAK3GCeyzl+1bPEdvuKspU429B0JUqp/wAygEH5GowzDnI/v1FcBgIPsegqbg73bjMxZ2LMxksxLMfUk6mgPT9elC0f2ox56VRyW51sOzDEY3CZSZ/arO2/+8WtWxrddhhm4jggdP8AarW+3xrQfSl/s6f2q5iFKk3AsBtMhC5ZEDUaTGmpNebHcKsLcGKdczqYX4njkMiZso5AECYA3qVsNKj4voFz3SA1kQQTENBAif4tY5wRXKWtI1xlcbcAuEm0uuS0mhPQs24MDlHz2mA8bwvE5IW3ce1BzIxXKwI8wOcgARyG1W61/wAa4C0BB5lDdORO2+hynnUG7xO1FzDZVRsQrES1xDZCFtfIVdSWyjkpTSNSdusvwinbmJvAgvnBUQCZDROgk6mNPoKx4nFNcbMxLHmTqT8+p9d6Y7FNec3Gy52PmKqqSeZIAieprEG2iaqG5rll+tcgiD9P71uOx2GV8SpeSU8wAjUqQY1/t8xRTBdmcRcGYgIvVpGvSADHvFdcbwO7bJEhhprqPnv+dWXiwiopzKXbM2UbKB8OggARBzH+mldca44zDw1KsAd8sA9DlMzV9I1dzDsu8bTvP0isTsTAif6V1Ykncz6bCfU7n/TeuFkKrTJB9/SsqyJoCee3P9Rr+ddraSZ2Cnl+etdFKhTm/FEfUH8j9q4v3yDCyBqD+vY/Wmx3vXRoiQZOpjYCZ39voesV5maD1MnT9fIVzZtxqYkgx+v1vXJVgPMQBEnrrppWNq6ZdGnfQn01iOlYyn5THXf+mtZplNNmbSeYEyT+uRrh9CCeQ1/XXUCg5y6A+g//AH9cqwgwT6VkUAaHpt+v1vXFxRJ+Q9tP7VpGE1K+7Lhly/xHC5Bol5GY66BZbl/IaiYr6W7m+zyWMEl0r+8uktmIGYBggKz0BU/U1LdQTrF3Cq6CZMfKoonB1Jd3VQwbMvyUkgTznc/zDpUvuJII61qnsOBnf8EQo2LGPMY1IG0abH35y6aQ7tniRas3sSqNFpMqMLhSSSupj8MkKNZMQBzqh8Zjrl1mYz5twC0EzuQSTueZNXL2wxd3E27lllZVZlLZoUSpVgVAkn4en+tQDHcCynUMpHI6ZpkAyfqPyr0Yz0wh4Wenqa7vp5elevHhnuC0qnQwqqslp5gASSRWK7ZymG+IbjePSmh5XECev2A/X51KuC9kWNsXr102ZAKZTJ8wkA859BO9eLsxgBexKK0FVlmB2gcvyq5OH8HBt+LHwWyEUwAh18uvUQT6n0imtCD8XFrB4JUKXGa5PmJGdjIk3GPw/hhddtuleG6GYsAFG3rr6+3IDepp3p3M2JgFSEthQSgJMbxmmJJOwHLeQaiWEw5JVB8TGI33j+x9qUYLFjPcVB+Ngo5SZ01+fP8A1rviVynSQInUQToTrUv4d2fFqzcvMsNZvXWQET/u/FRRH8wRvaoYrFxLSWdiSd5Jn1qWDA1s6MTOs1na1mAaQFI22jl+f9a74u35Y5DN9o3+o+leO8kbE8tPz09qzYrJebNovKdftP2H1rEygmSTtudfkB965IX68uYiNJrhwT6CI0+YrOhnssGWOibe5++1YMShAg/ExEj5c/yrswZNAxAP3ro0mSx6a+lUBd+RPXp/esTsZj9GuHPIVyqdNdOXQak/aorJgsM1xwiiSZ+wJP2Br7J4ZhRatW7Y/CgE9TGp9zJqnu53u/K3Di8SgOUIbQJ1l7YYkjpluAfMelXVWcvohXDqCCDsa5pWVQXtbbS2QwVtzlA1JO2kgga6Cf61D04BdxMOSZOw5CTAHTUwNdPlIBs3j3ChdAHm30KicpkHUCec8ufpTg2BCEBdACQR7AgjmI2/PUV1meommpfsSn7A1gSLrjW4AM8FpNsMdhEjpJJPMV87cSttbvOjo1uG0VgymPwmH11EGedfXlR7tN2Ow2NIe4uW6AALqgZsoJMa/Mx0ms4567LHzDw/iRtXc6gEQQQTowO/9PvVqdlOIX8aytetm3h9MtsZiL2XMQ7NpKrn22J56Vhudh8Nh8U1zMrojOSseRIaFglhmaNxqAY3O0mwWIc5wgawhADN+NsxgKsaiZG55jQbjtv0yjHbngv7XfXwFIhgjz8xLKddFBPU6+hrednexVrDBXgFhJDtpyglQeknUnY+9bPhOAYuQEdURxl8pAYRuTExM7emu9S4eYw0ZR8Q31iQCfTQ+461nLLS6fOvbnjFy7irtoMVtW2KBAcpJU/iga61HksnSAJOnX7/AK2qz+2HYkPjbt1XCW2YNc01BzDPHzAJGh1mtr2b7IWCFc2yADI5ZoBKlgJ2C7TGvOtb+U0qzifDfARc/wAbahdR5SFM/KdPY+2rNgkTpH5Gp9214Q1zHIIhXtCN48pYGPbL9RUc4wiW7KWirC8rEvMQP+UxMmAPl9aWCPXV6ent8p964zidBAOvtpXNwEn1n6Vyg0O0D7kxFZ0Md46ydht9v715nuTtyrI5zHT9a/r6V7uHcEv3mi3bZj5OQgZgSsnYSAxE8gfWppXk4dgXvOEtqWYzAHRQWJ9gCfare7pu7hmU4nFIVDAeGpGpRgQ5PMSDlg8ietS/un7D/sWGc4hFN6+fMDrlSICfdp+dWABWLl9LIKoAAAgDYDlXNKVhSlKUCugtLJaBmPONf1oPpXelArz8RulbVxhuttiPmATXorpdthlKsJDAgjqDvQVZw7wWdc7gW0Ewdi0qRM9BO/M9Yra4Ii8VzKDbgiFZSTqMrTmABBX71quIdn7uDfzOptl2yRrcI+0RoDrz6aje8FKsBmzEeIq5ZPPNJJ3hYM+oPv3t+Yy31hpBKEyZJJggRpuNyOgj25a/ivEksWws5nOaJOpYkEMT+tBXk4hxdyxS1owYZQFkHLIVdPWJ/uawp2bukq91iXIMwefIH/Qe1Yk+1eXheGa9e/eElQ2ZzyZtYA6AAGts2IVoRMwS2wDFYkxnGUEnXU69PpWK05Rntr5bVmczDdiAdB13PUk/Iz7ldLekAZdYMQpJGw2n4pPOraIb3gYxrGHDiBcdglsQv7uQxYiABmygiRrVM4qSffSdfmdasfvE7Q2r1tbcy4KMQNQpykMSdjodBVfhA5CjUmAAASSWMBQNyx00rpOk1XittJhfQk8o5z00itv2Z7KYniD5MOha2rgPcOigxJ1iJiYHqKtbsv3QIBbfGPJGUmymiyCTDtz1KmBpoRJFWdw7h1qwnh2UW2gJMKI1JkmsZZz4NK27Fd0Ni1bD40eJdZACgY5EJ1O0S3KZjTTerD4ZwWxh58K2qyV5a+RBbUA+iiPc9a2FK5W2tFKUqBSlKBSlKBSlKBSlKCK9u+G3HW3ethmazn8igknMBBAHqoG3PpNeHsnwO41lfEGQSTqDJDKuwnTd9TzNTila8rrSaVxcx/7IHuXlylXys5mMzSBHtP09ZqMcX70buRlwy5Hzt52EgJJKlVn4iI3GkHrp172e2FvFXFw1g5rdhyzXBs9yMsJ1CgsJ5k6bSYBYwty/cS1bE3LrhFHUsYGvQbk8hJ5U8nfDjmt1YvYnj7XMOWcsz+MQxI0knMNec/b5AV17w+K3fCtEMU8dmGmhK28uoPqboHoVNWl2c7N2cJhbeGCq6oJYsAc7n4nM8yfoIHKqu73sWLnEFTQixZUfJnJY8v4fD+opc/TPHjMs1cuNPzqxO5LsqLl1sbcXy2TltSN7hHmb/CDA9WP8NQniShbROu0+28V9HdluFDC4SxYH/DtgN6sdXPuxY+9Tbpy+m1pSlR5ylKUClKUClKUClKUClKUClKUCox3hYq4uGW1bJU4m6tlnG6IyuWI9SFyzyzVJ6i3eQ4/YwDoGv2RP8MOrT/0x71L03x/tNqR7W8Js2cQLGFNx2WVdTrBGuh+RqRdznBieJM9wf+mskiRs7nKp/wAviVrcRh7NtsZda4SGJCNPmMkTrvPKatPum4GMPgLdwg+NigLtxj8RDSba+kIRp1Ldazj1HfluolHGcd4GHvXiMwtWneOuVSY+1UNxfCuLwN5s969+9cj19CdBOgHSOlfQdxAwIIBBEEHUEHcGqT7U8GTDX3Ds0W4thiZJs3dbTNzOVg1snmBNXKJ/Hyk2h+MRna3C+Rriqv8AzGR/Uivp6qEgPj+HWcsJbvWuejQyn/4/er7q49M893SlKVXApSlApSlApSlApSlApSlApSlAqOdvsOLmDa3GrOkHmCGDSPXympHWj7UnyKOmZo5yFIH51L03xzeUUxwPs2MRxLD4e5LWfNduLyKINj6Fiqn0Jr6CUACBoBVdd3GAzYzF4gwfCRLCkbSfPcHzH7urGpGua/kVBO9LgzPbXEoMxtjJdtxPiW2ZSPWVbUfzNU7rHiLQdWU7MCPrSzbGOXjdqPOGFq5gb6GVTFWNCNQGYD7A/lV6VUnbLD5cDiVGj2HzL8Rja4pUDTQkrrAGSeVWthb4uIjjZ1DD5ESPzrOF+Hb+R3Ky0pStvOUpSgUpSgUpSgUpSgUpSgUpSgVouP3ATl9NOsgFjzEjRedb2q87dY4lMQyTIwzBYUMC10wgbpPhqZ/RxndR14ZvJvO7qzGCW6fixD3Lx0ic7HLuT+AJzNSevLwrBizZtWhtatog/wAKgf0r1Vtzyu7spSlEQXtfhjmxCiAL1gzJKg5Z5gHfxGH+A1s+7PGG7wzClpzIhtmd5ss1uT88k+9ertTbhbdz+C4J1I8reVtRsArMfao/3UYmFxmGMTYxJYAEmFuiRqdT5lua1iTWVd8r5ccv0ntKUrbgUpSgUpSgUpSgUpSgUpSgUpSg8+PeLbQYJEA9CdAfqarLjxFy5bWR+94hh7aiTJS26BjAMEDK+4MVYPaPGC1Ye4fwKzbxMA6fWKgLW3S/wq2xeDfDNOTKXKXGJEeaZYnXT7Vyzv5SPTxTWNq0qUpXV5ilKUHi41hRdsXEP4kI+oiarHsTxHJxbWFGNsEMM0/vUAaD0g+MI9atm4sgjqIqhe1L3MLjWuLo2HvpeCgScrEOyyORJuD61m9u/H7xsX5SsWFxC3ES4hlXUMp6hhIP0NZa04FKUoFKUoFKUoFKUoFKUoFKUoIZ3iYh/CFtRmN2/Zthds0nMR8oGvQA1He0l3w8XgbjC1nGLtBsltgYZgplzuADMc6lXa7hqi9h8a93LbwxOdGMJ5wUD+jDOfnI2qDd5r3XZGtKctnLdLSCsA+Vl1gyR9ta4ZS+cevjsuGlyUqmn7yuIFVbw7eXU5rdpmV8sZiQXlRqDGhgjWpPwvvNw/hg4kXVYEhnWxd8PadoLAxuNevOu244XiykT6leXh3EbV9Bcs3EuIdmRgw+23yr1VXMqm+9TCn9sDAE5rOVgP52y7fP71clQ7tpgFNwO4DLcTLG0lSTHpoza8t+UHGe5Nx24P301Hc12jz2Dgrpi9hpyAyC1nlEgfATl+WWrIqiO0XARZtjFWbjJcRvjWbZBhoygFmHl3zETO2pFSrsH3m23sKvEH8K6CQLzLFu6ORLAZUbeZgGJHQWZbOTj1dxZtK1X/mTBRm/a8NHXxrcf91e3CY61dE2riXB1Rgw+oNacXopSlApSlApSlApSlApSlB4+McLtYmy9i8ua3cEMJIOhBBBGoIIB9qgfG+yGIw9pLWDRMRh0WPDuEG4uskAkgMp105GOmtkUqXGXtrHO49Ko4txfFLbAu8JuvlEeVPEAWCCPIDAioxi+K3cY3g4XD3Evu2Xy5wqyuTNczCFhSRM7D2q/qVmYSdOn9+Sm+zvYLiPDcfYu2mS9Ydwl42zk/dkGfERjqF3BBJkcpq5KUrpbtxK0Xa3gBxdtQl02bttsyOBmEwQQyyJBB6giB772lSzay2XcUdZ4ZcuNisJiGNy5YuEFlABIYFgwzTAk6mCYI6VoVuHDM1i7tBykDRl1WUzCGUydx8quHtJ2JW/eOJsXnw+IKQSuqOR8JcbyIAkHkOlRDH9kOI4hns3DgSRBzk3CdcwBAyCPxaA7md65eHt68eaa99tFYw3DrrS1qzJbMcpa1oFiAuomYOhHStT2k4ClhLd7CW7tu6jSzhwGgSQVYEwYjmOYq48J3e4LwbaXrK3Li21V7gLWy7AAFvKwiSJrBe7sMAdheQdBdYg/wCfMfpW5LK55cmNliFd23eViDet4fGv4qXWCLdKhXtufgDxoysfLMbkSaumotiO77h7HDsLORsMyFGRirHIVYeIf+Jqo1aTqddalNbtlecpSlQf/9k="/>
          <p:cNvSpPr>
            <a:spLocks noChangeAspect="1" noChangeArrowheads="1"/>
          </p:cNvSpPr>
          <p:nvPr/>
        </p:nvSpPr>
        <p:spPr bwMode="auto">
          <a:xfrm>
            <a:off x="63500" y="-137896"/>
            <a:ext cx="304800" cy="290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USEhQWFhQVFRQUFBcXFBQXFBQVFRQWFxQVFRQYHCggGBolHBcUITEhJSksLi4uFx8zODMsNygtLisBCgoKDg0OGxAQGiwkHyQvLC4sLCwsLCwsLCwsLCwsLCwsLCwsLCwsLCwsLCwsLCwsLCwsLCwsLCwsLCwsLCwsLP/AABEIALcBFAMBIgACEQEDEQH/xAAbAAEAAgMBAQAAAAAAAAAAAAAAAwUCBAYBB//EADgQAAIBAgMFBgQEBwADAAAAAAABAgMRBCExBRJBUWFxgZGhsfAiwdHhEzJC8QYUFVJigpIHJHL/xAAaAQEAAwEBAQAAAAAAAAAAAAAAAgQFAwEG/8QAKREAAgICAgIBAwMFAAAAAAAAAAECAxEhBDESQRMFUWEiI5EyQlJxgf/aAAwDAQACEQMRAD8A+4gAAAAAAAAAAAAAAAAAAAAAAAAGnjsZuZcSMpKKyz1Jt4Rttnjkc5VxspPUKs3xKj5i9I7fA/udGpGRQUpyXFlnhsTzOlfIUtMjKpo3AeJnpZOQAAAAAAAAAAAAAAAAAAAAAAAAAAAAAAAAAAAAAAAAAAOa25iLSfkdBiayhFyeiOQ2oqrvUjH8S93u3UexKVn5lPmTxDC7LHHhmWWY4ad4J8Xm+XQ3ML2GlgoWgsrSt8UV+m+bXUg27Ov/AClWWFjvVrLcT3XnvK73Xq1qlxaRn1x8mslmejpKUbr6cepJA+bf+McRjp1JzxX4m6ouL301vTveNk0rWSd7ZH0ClUzLLWDj2WFLE2NyFRNXTuUlfMz2fXcXbgda78S8WQnVrKLsHiZ6XiuAAAAAAAAAAAAAAAAAAAAAAAAAAAAAAAAAAAAAAAQYzDKpHdle3RtehzmMwjTajZr/AC173Y6llRjofEytyK1JHamxxZzGHpSdXce9BpN9OGmqaz4FzhqUkne3Jrg+tjyvh1O3BxzjLiuv2JKU3pK1/J9UZ1VSqZbss+RE+9fLP3wMMTStG66W5mUZEWLrq1s0TsmlFtkIR2ayqt6maq9hB+L4cSCriFz7jLV/htstfHk6nZ+J3lbl71N05bY+Kz1yOng7n0PEv+WtSM2+vwlgyABaOIAAAAAAAAAAAAAAAAAAAAAAAAAAAAAAAAAAAAK/aUdGWBrY+F4sjNaPY9lPfiQYieeXzM94iqJmZc9Futb2R18Zbt72ates32vmK1VXs8red8k8tFmaOJbTzbvq+C7nyMPkXSWcmhVWj2rjbLLjx+TNSNS/eRLP0+5Ju2zfzMycvLsvxioos9nVnFrPs5LuOswOOuviZw9Kqlr52NmltKzWZrfTuf8ADHxkUOVxvk2jv1IyOawW342s2XOF2hCejPp6uTXYtMyJ0zg9o3AeXPTucgAAAAAAAAAAAAAAAAAAAAAAAAAAAAAAAAAQ4z8jJiLExvFnj6COckyOdTJ9cjKvqQTbt71f7mTe9F6C2atbDJfF1u79faKnEJ70s8+r4X66l5WqK2enDut9imx7vLsfm75eRhcmpejRok87NR1rRb455XedvsYzxi3dbWzeemXpc0cfilC7k8lGy5Xta7RzmBqylKUm9ba3zzyy5HOviqScmXMov6uIlN3jpy46Fhs+j/c+ttfHkVuHVkn+aXPJJFng5y4rLtRGSx0eykWlJLVLvMXWnCScb+i7DLDR4k2JpXV2m+yTXzLEG8FSWM7LjZm3msp6HSYeupJNM+aKqr2Ts+mfi+JZYPGSi8paeZqcb6hKGp7KV3DT3E78FLs3a+9lPJ8y5TNqu2NizEzZwcHhnoAOhEAAAAAAAAAAAAAAAAAAAAAAAAAAAEeIfwvsJCHFq8WePoI5mtxuQzefYbGIjmaVVGRfo0K8GtjJ/btevqioxlXgtLrv5+Vi0xOfevfvqU1ak279V6ow75PyNKpLBze0qX4kktOS1yu88+42cNseW6nnyyX0Wf2Nmlhd6V3la6uuCjn8/QuPwr5K2fzztms9Tp5vGEdXLBUU8PuvLPqs7f7FrhqafDP/AFb88/Ak/l11v3eXI2cJSV803zV7u3ZxRw8XKRBz0beDoyfB+FreJvOhl1+x5CrZWWS7/WxOnlf0zNKFaSKcptsosbTa0vfn7RrQrtavPLWyZdY+naDlfJa3V1m+SsznsfaLzks+Pt/Qr2w8dosVvy0byxTTT59WdVsbaukZM+erE2dmr8V8si72fi72se8XkyqnkjyKFKPR9HTPSn2NjL/C+65cH1Fdisj5Iw5wcXhgAHQiAAAAAAAAAAAAAAAAAAADy4B6CKVeK1kjxYmP9yPMoYJjGayEZJ6M9PQc/tGlusq651GPwu8r8Uc7iaRn8qBbpkivqrmV+KyTkstfLT5llUNHFT/Qj57kJLbNSooqFSzcXknK64Zt6X98ORd0otJeFn9Sqq4DevdrxzLPDYmySlfLJuzzWmh5RKD7J259G3Cknws/fIQwjUrp296rke068b5yVno7o3P5mML3ene+0tKuC3kruUujydRxSvr0dn+xHiseoLLW3G3tkGJrSk7xtbhlf0K2vh5OWbdu3LpchZyPHUScKs9nuJ23KVmnfmrOPHnnmauKxO+0nZat6u/hoYVaVnnbTTh2PmYUmm7R42XnbUqSulLTLarjHo8VC3xK/jp2plphHdLmZ0MMt1p6558G9eZJSo/C0+GtsvC+pKMGnshKaaLfZOI+JNX1Oxpu6RxGyoNW99x2tD8q7D6H6a24bMbmJKWiQAGmUwAAAAAAAAAAYzmlqAe3MZVEuJoYmtvZaLzdtCFHmT1ItKNVSV1za5aEho4OebXPMmxWI3F14Himmsnri84PcRiVHt5FZWxcpdFyRBUqXd2zwrysb6O0a0uz3d98+0zbEUZKJzZNCM3wdmbeGx+dp26Ph39TVjSzv0S48L8O88qU7kVZKO0HGMuy6NLHYHezWpHs3E57kv8AV/Isi3FxsiVmnBnH4rCtNprQrZUbN399DvcRhozWaOb2js5wfQyuZwc/qRfo5PplJDDZqVl4aKxhLDpLXPm1lmWMo8CDdTdnxfcZMqVEuqeTUo4ZN8+bduPPmbscMtbLLLS3DVfsSU42du1mxC1s/wBiUY/cjKZF+Ckrrs92NfEU8srW4fvwLD19feRFOKa8CTgsEVLZy+Mp3lbutytrmZ4bBW8tPDvN3E0m5Lo30/fgT0JXvlfNrz0tzzKsK257LMrMIxhSfh65adTew+ESzPIQy0z628Ub+Hj0+xo1UpvZUnYxhaefedLQWS7CswOFu7stoo2uLX4rJnXz8megAtnAAHlwALlTj8Y27R/Lx6jCY+y3ZacHxXacvljnBP43jJaTnZGnKbWdz38ZT0PJollM8weSxEuZA2ZyRFNo8csEkg5HqMYyPWzhO3TwdYwFOpace23kzSxWLc5t3y0XYRbYxG5TlJcFl26fM1MDoijK/H7ZZjVrzLCLM4kUSSJZi9HKS2SpkiIkySMiWSBKj1oxgzNo87R6malXW6yazLvD1N6KlzKaqjd2RPJrk/U947xJojcsxyWJHVpKSs+JIC8Vjl9q7PcePwsq5tLuO3r0FJWaOW2ngHB81wMjm8V/1RL/AB786ZouquHfpkTPEJ5Lr6No0JtJ24u68PaJIr5vzv8AVGMnLJd8UbcsRr98vd0YSzfI1s9e02KS9+pNJt4PHhGpjKbTVvdzYwyyztd69uRniaWi9CTD036HSNeJkXLRJSi7ljhqfcQ0qSWRY4WBo0VPOyrZM3cJCyNkxjGxka0VhYKLeWAASPAeNHoAKXHUHF9HoaZ0VakpJplHi8M4PPTg/fEq21tbR3rnnREpciaGMlbPPtNe4Rw82ujs4pm08U+hjGRDcyTDm32FFIluZNkNxOdiDZ6kyo/iap8EY/3Tgu5PefoS4NWQ2thm6cZvjPLoknbxzYw2hTlBq7L9os+SdWjbRIjBGSL8eis+ySJkmYIyRI8J4skIkZxGSODCoifZX5mui9SCoyXZkvib6fMVasQmv0stgR/iGLrovlXBMYVKSkrNXRE8SjGWNitWvFEHKPs9UZeip2l/D8ZfkysnlzKGth3CVnlpkX22/wCI4Uo/C1Kb0is8ur4I5D+oVqs5Tk7XySX5YoxedZxq3rv8GrxKb5xy+i0jTvl795m1GFuvv9zmcTtbcVofFJ8f0r6s6z+FYxqQlKbTlkrcUrFfizhbNRWsnbk0yqr830Rfg7zuzapUC6jg48iaOHiuBrR4eDLd5V0aFyxw1C2pPGCWhkWoVKJxlNsAA6kAAAAAAAa2LStnmjZMZwvqePo9Rz1ejb8ry5Ph2P6kCmXVfZ6ejK+vseT0ZStqfcUW4WR9s10zNMilsqutJLvVwsBiP8PCX1Kj+Rf2s7Yh/kiVyMYR3nn+X1+xnDZtX9RN/TpHeutvckc5NLSZBtGopQa5Wa7vsaOGZY1NnyNOeFlHWLt0TfoeciEnLywe1yio4ySbxnFmr+NFZN+Kf0Jac09Gn3oipHri2bCZIkRRTM20s20kT8kRwyaLMt4ghiIPSUfEwljYXsrvsV0HOP3Hi/sTVJFd/XKdKThK98r2SsZzlOUvhuo8rLvuYYnYMKnxTjeXNNp+RyfzN5r7/J1j8S1Z1+Dbp7eovSfk/oKu0aUlbfi1/wDRUV/4VX6ZOPat5fIrMVsaUHbfi/8AqP1ON3K5dUf3IrB3r43Gm/0zZHicG7v/ANiKi72s81yvn1NZYW2snPrbLwepsU8DGLu7t8Lv5GcYOcrRhPL/AAluvvaszEdjsz4L+MmmmlpvX/Ea+Go70v38CbERTW5Ztabqvd9tuBaQ2PUtkrPs+5vbH2fUT3ZQsueXkShw7nYlNNZ99nKfKrSyn16KDZ2x3Ka34tQ4830yLqtsv8JqphnOL4xzaa6fQ6WlgbGzHDpG7X9MioePv7+zMu+oucs+vt6IdnVZygnNWlxRuoxijI1q4uMUm8mXJpvKAAJngAAAAAAAAAAAAAAAAAAAAAPHEAAjnQi9Un3I1qmyqL1px8LegBCUYvtElJrpiOzIJWV/+petzB7GpPNxb7ZSfqwCPxwfaR78ks9nsdkUl+nzZNDA01pFAHqrgukg5yfsmjRiuCPdxAE8IhlnkqSZXPYVJtt3d3e18s+wA42012YU4p/7JRslHpk9LZlKOkIp9mfibKorkAdI1xjpLAcpPtmSprkZKIBLBE9AB6AAAAAAAAAAAAD/2Q=="/>
          <p:cNvSpPr>
            <a:spLocks noChangeAspect="1" noChangeArrowheads="1"/>
          </p:cNvSpPr>
          <p:nvPr/>
        </p:nvSpPr>
        <p:spPr bwMode="auto">
          <a:xfrm>
            <a:off x="215900" y="7577"/>
            <a:ext cx="304800" cy="290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 y="581891"/>
            <a:ext cx="7211763" cy="8510155"/>
            <a:chOff x="0" y="609600"/>
            <a:chExt cx="7211763" cy="8915400"/>
          </a:xfrm>
        </p:grpSpPr>
        <p:grpSp>
          <p:nvGrpSpPr>
            <p:cNvPr id="15" name="Group 14"/>
            <p:cNvGrpSpPr/>
            <p:nvPr/>
          </p:nvGrpSpPr>
          <p:grpSpPr>
            <a:xfrm>
              <a:off x="368300" y="609600"/>
              <a:ext cx="6690407" cy="8915400"/>
              <a:chOff x="368300" y="609600"/>
              <a:chExt cx="6690407" cy="8915400"/>
            </a:xfrm>
          </p:grpSpPr>
          <p:grpSp>
            <p:nvGrpSpPr>
              <p:cNvPr id="14" name="Group 13"/>
              <p:cNvGrpSpPr/>
              <p:nvPr/>
            </p:nvGrpSpPr>
            <p:grpSpPr>
              <a:xfrm>
                <a:off x="368300" y="1694910"/>
                <a:ext cx="6690407" cy="7830090"/>
                <a:chOff x="368300" y="1466310"/>
                <a:chExt cx="6690407" cy="7830090"/>
              </a:xfrm>
            </p:grpSpPr>
            <p:sp>
              <p:nvSpPr>
                <p:cNvPr id="2" name="Rectangle 1"/>
                <p:cNvSpPr/>
                <p:nvPr/>
              </p:nvSpPr>
              <p:spPr>
                <a:xfrm>
                  <a:off x="774319" y="1466310"/>
                  <a:ext cx="5041900" cy="548135"/>
                </a:xfrm>
                <a:prstGeom prst="rect">
                  <a:avLst/>
                </a:prstGeom>
              </p:spPr>
              <p:txBody>
                <a:bodyPr wrap="square">
                  <a:spAutoFit/>
                </a:bodyPr>
                <a:lstStyle/>
                <a:p>
                  <a:r>
                    <a:rPr lang="en-US" sz="1400" dirty="0" smtClean="0"/>
                    <a:t>All birds have wings.  All birds have feathers.  But some birds fly only a little and some birds do not fly at all!  </a:t>
                  </a:r>
                </a:p>
              </p:txBody>
            </p:sp>
            <p:grpSp>
              <p:nvGrpSpPr>
                <p:cNvPr id="13" name="Group 12"/>
                <p:cNvGrpSpPr/>
                <p:nvPr/>
              </p:nvGrpSpPr>
              <p:grpSpPr>
                <a:xfrm>
                  <a:off x="772260" y="2315573"/>
                  <a:ext cx="5778900" cy="3094627"/>
                  <a:chOff x="772260" y="1553573"/>
                  <a:chExt cx="5778900" cy="3094627"/>
                </a:xfrm>
              </p:grpSpPr>
              <p:grpSp>
                <p:nvGrpSpPr>
                  <p:cNvPr id="10" name="Group 9"/>
                  <p:cNvGrpSpPr/>
                  <p:nvPr/>
                </p:nvGrpSpPr>
                <p:grpSpPr>
                  <a:xfrm>
                    <a:off x="772260" y="2177601"/>
                    <a:ext cx="5778900" cy="2470599"/>
                    <a:chOff x="772260" y="1740254"/>
                    <a:chExt cx="5778900" cy="2470599"/>
                  </a:xfrm>
                </p:grpSpPr>
                <p:pic>
                  <p:nvPicPr>
                    <p:cNvPr id="1032" name="Picture 8" descr="Vintage Ostrich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88744" y="2301267"/>
                      <a:ext cx="1175608" cy="19095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TJZrzfLVqj5Syo4NCn0ZhcI7yE8fnUTqqlQc5rm-Cex9ihGwKXT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5423130" y="1895039"/>
                      <a:ext cx="1128030" cy="12557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49269" y="2057400"/>
                      <a:ext cx="2209800" cy="773838"/>
                    </a:xfrm>
                    <a:prstGeom prst="rect">
                      <a:avLst/>
                    </a:prstGeom>
                    <a:noFill/>
                  </p:spPr>
                  <p:txBody>
                    <a:bodyPr wrap="square" rtlCol="0">
                      <a:spAutoFit/>
                    </a:bodyPr>
                    <a:lstStyle/>
                    <a:p>
                      <a:r>
                        <a:rPr lang="en-US" sz="1400" dirty="0"/>
                        <a:t>A penguin </a:t>
                      </a:r>
                      <a:r>
                        <a:rPr lang="en-US" sz="1400" dirty="0" smtClean="0"/>
                        <a:t>cannot </a:t>
                      </a:r>
                      <a:r>
                        <a:rPr lang="en-US" sz="1400" dirty="0"/>
                        <a:t>fly.  A penguin’s wings are better for swimming and </a:t>
                      </a:r>
                      <a:r>
                        <a:rPr lang="en-US" sz="1400" dirty="0" smtClean="0"/>
                        <a:t>diving.</a:t>
                      </a:r>
                      <a:endParaRPr lang="en-US" sz="1400" dirty="0"/>
                    </a:p>
                  </p:txBody>
                </p:sp>
                <p:sp>
                  <p:nvSpPr>
                    <p:cNvPr id="16" name="TextBox 15"/>
                    <p:cNvSpPr txBox="1"/>
                    <p:nvPr/>
                  </p:nvSpPr>
                  <p:spPr>
                    <a:xfrm>
                      <a:off x="772260" y="1740254"/>
                      <a:ext cx="2209800" cy="1225244"/>
                    </a:xfrm>
                    <a:prstGeom prst="rect">
                      <a:avLst/>
                    </a:prstGeom>
                    <a:noFill/>
                  </p:spPr>
                  <p:txBody>
                    <a:bodyPr wrap="square" rtlCol="0">
                      <a:spAutoFit/>
                    </a:bodyPr>
                    <a:lstStyle/>
                    <a:p>
                      <a:r>
                        <a:rPr lang="en-US" sz="1400" dirty="0"/>
                        <a:t>The mighty ostrich </a:t>
                      </a:r>
                      <a:r>
                        <a:rPr lang="en-US" sz="1400" dirty="0" smtClean="0"/>
                        <a:t>cannot </a:t>
                      </a:r>
                      <a:r>
                        <a:rPr lang="en-US" sz="1400" dirty="0"/>
                        <a:t>fly.  It is the largest living bird.  The ostrich uses its wings to fan and cool </a:t>
                      </a:r>
                      <a:r>
                        <a:rPr lang="en-US" sz="1400" dirty="0" smtClean="0"/>
                        <a:t>its </a:t>
                      </a:r>
                      <a:r>
                        <a:rPr lang="en-US" sz="1400" dirty="0"/>
                        <a:t>eggs.</a:t>
                      </a:r>
                    </a:p>
                  </p:txBody>
                </p:sp>
              </p:grpSp>
              <p:sp>
                <p:nvSpPr>
                  <p:cNvPr id="6" name="TextBox 5"/>
                  <p:cNvSpPr txBox="1"/>
                  <p:nvPr/>
                </p:nvSpPr>
                <p:spPr>
                  <a:xfrm>
                    <a:off x="2329752" y="1553573"/>
                    <a:ext cx="2439034" cy="354676"/>
                  </a:xfrm>
                  <a:prstGeom prst="rect">
                    <a:avLst/>
                  </a:prstGeom>
                  <a:noFill/>
                </p:spPr>
                <p:txBody>
                  <a:bodyPr wrap="square" rtlCol="0">
                    <a:spAutoFit/>
                  </a:bodyPr>
                  <a:lstStyle/>
                  <a:p>
                    <a:pPr algn="ctr"/>
                    <a:r>
                      <a:rPr lang="en-US" sz="1600" b="1" u="sng" dirty="0" smtClean="0"/>
                      <a:t>Birds that Do Not Fly</a:t>
                    </a:r>
                    <a:endParaRPr lang="en-US" sz="1600" b="1" u="sng" dirty="0"/>
                  </a:p>
                </p:txBody>
              </p:sp>
            </p:grpSp>
            <p:grpSp>
              <p:nvGrpSpPr>
                <p:cNvPr id="11" name="Group 10"/>
                <p:cNvGrpSpPr/>
                <p:nvPr/>
              </p:nvGrpSpPr>
              <p:grpSpPr>
                <a:xfrm>
                  <a:off x="368300" y="5857875"/>
                  <a:ext cx="6690407" cy="3438525"/>
                  <a:chOff x="368300" y="5095875"/>
                  <a:chExt cx="6690407" cy="3438525"/>
                </a:xfrm>
              </p:grpSpPr>
              <p:grpSp>
                <p:nvGrpSpPr>
                  <p:cNvPr id="5" name="Group 4"/>
                  <p:cNvGrpSpPr/>
                  <p:nvPr/>
                </p:nvGrpSpPr>
                <p:grpSpPr>
                  <a:xfrm>
                    <a:off x="368300" y="5095875"/>
                    <a:ext cx="6690407" cy="3438525"/>
                    <a:chOff x="368300" y="4800600"/>
                    <a:chExt cx="6690407" cy="3438525"/>
                  </a:xfrm>
                </p:grpSpPr>
                <p:pic>
                  <p:nvPicPr>
                    <p:cNvPr id="1026" name="Picture 2" descr="https://encrypted-tbn1.gstatic.com/images?q=tbn:ANd9GcSs5nvP_yD_7NFeVIctrQ-EErAPD-pkk8NkcDIoLqSapU0jJlHl"/>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915582" y="6096000"/>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68300" y="4800600"/>
                      <a:ext cx="5803900" cy="2959986"/>
                      <a:chOff x="368300" y="5486400"/>
                      <a:chExt cx="5803900" cy="2959986"/>
                    </a:xfrm>
                  </p:grpSpPr>
                  <p:pic>
                    <p:nvPicPr>
                      <p:cNvPr id="1042" name="Picture 18" descr="http://nccga.org/wp-content/uploads/egg.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t="-209" r="7454" b="3988"/>
                      <a:stretch/>
                    </p:blipFill>
                    <p:spPr bwMode="auto">
                      <a:xfrm>
                        <a:off x="368300" y="5486400"/>
                        <a:ext cx="1257301" cy="15156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2777" y="6995439"/>
                        <a:ext cx="2209800" cy="1450947"/>
                      </a:xfrm>
                      <a:prstGeom prst="rect">
                        <a:avLst/>
                      </a:prstGeom>
                      <a:noFill/>
                    </p:spPr>
                    <p:txBody>
                      <a:bodyPr wrap="square" rtlCol="0">
                        <a:spAutoFit/>
                      </a:bodyPr>
                      <a:lstStyle/>
                      <a:p>
                        <a:r>
                          <a:rPr lang="en-US" sz="1400" dirty="0"/>
                          <a:t>Chickens can fly, but just a little.  Their wings are too </a:t>
                        </a:r>
                        <a:r>
                          <a:rPr lang="en-US" sz="1400" dirty="0" smtClean="0"/>
                          <a:t>small </a:t>
                        </a:r>
                        <a:r>
                          <a:rPr lang="en-US" sz="1400" dirty="0"/>
                          <a:t>to fly for long.  They use their wings to fly away from danger.  They flap their wings and jump </a:t>
                        </a:r>
                        <a:r>
                          <a:rPr lang="en-US" sz="1400" dirty="0" smtClean="0"/>
                          <a:t>high.</a:t>
                        </a:r>
                        <a:endParaRPr lang="en-US" sz="1400" dirty="0"/>
                      </a:p>
                    </p:txBody>
                  </p:sp>
                  <p:sp>
                    <p:nvSpPr>
                      <p:cNvPr id="18" name="TextBox 17"/>
                      <p:cNvSpPr txBox="1"/>
                      <p:nvPr/>
                    </p:nvSpPr>
                    <p:spPr>
                      <a:xfrm>
                        <a:off x="3962400" y="6629400"/>
                        <a:ext cx="2209800" cy="1450947"/>
                      </a:xfrm>
                      <a:prstGeom prst="rect">
                        <a:avLst/>
                      </a:prstGeom>
                      <a:noFill/>
                    </p:spPr>
                    <p:txBody>
                      <a:bodyPr wrap="square" rtlCol="0">
                        <a:spAutoFit/>
                      </a:bodyPr>
                      <a:lstStyle/>
                      <a:p>
                        <a:r>
                          <a:rPr lang="en-US" sz="1400" dirty="0"/>
                          <a:t>Peacocks can fly, but just a little.  They can fly up into trees to get away from </a:t>
                        </a:r>
                        <a:r>
                          <a:rPr lang="en-US" sz="1400" dirty="0" smtClean="0"/>
                          <a:t>danger.  </a:t>
                        </a:r>
                        <a:r>
                          <a:rPr lang="en-US" sz="1400" dirty="0"/>
                          <a:t>Like chickens, when they fly it looks like they are </a:t>
                        </a:r>
                        <a:r>
                          <a:rPr lang="en-US" sz="1400" dirty="0" smtClean="0"/>
                          <a:t>jumping.</a:t>
                        </a:r>
                        <a:endParaRPr lang="en-US" sz="1400" dirty="0"/>
                      </a:p>
                    </p:txBody>
                  </p:sp>
                </p:grpSp>
              </p:grpSp>
              <p:sp>
                <p:nvSpPr>
                  <p:cNvPr id="20" name="TextBox 19"/>
                  <p:cNvSpPr txBox="1"/>
                  <p:nvPr/>
                </p:nvSpPr>
                <p:spPr>
                  <a:xfrm>
                    <a:off x="2329752" y="5410200"/>
                    <a:ext cx="2439034" cy="354676"/>
                  </a:xfrm>
                  <a:prstGeom prst="rect">
                    <a:avLst/>
                  </a:prstGeom>
                  <a:noFill/>
                </p:spPr>
                <p:txBody>
                  <a:bodyPr wrap="square" rtlCol="0">
                    <a:spAutoFit/>
                  </a:bodyPr>
                  <a:lstStyle/>
                  <a:p>
                    <a:pPr algn="ctr"/>
                    <a:r>
                      <a:rPr lang="en-US" sz="1600" b="1" u="sng" dirty="0" smtClean="0"/>
                      <a:t>Birds that Fly a Little</a:t>
                    </a:r>
                    <a:endParaRPr lang="en-US" sz="1600" b="1" u="sng" dirty="0"/>
                  </a:p>
                </p:txBody>
              </p:sp>
            </p:grpSp>
          </p:grpSp>
          <p:sp>
            <p:nvSpPr>
              <p:cNvPr id="24" name="TextBox 23"/>
              <p:cNvSpPr txBox="1"/>
              <p:nvPr/>
            </p:nvSpPr>
            <p:spPr>
              <a:xfrm>
                <a:off x="1920106" y="609600"/>
                <a:ext cx="3221152" cy="935054"/>
              </a:xfrm>
              <a:prstGeom prst="rect">
                <a:avLst/>
              </a:prstGeom>
              <a:noFill/>
            </p:spPr>
            <p:txBody>
              <a:bodyPr wrap="square" rtlCol="0">
                <a:spAutoFit/>
              </a:bodyPr>
              <a:lstStyle/>
              <a:p>
                <a:pPr algn="ctr"/>
                <a:r>
                  <a:rPr lang="en-US" sz="2400" b="1" u="sng" dirty="0" smtClean="0"/>
                  <a:t>Do all Birds Fly?</a:t>
                </a:r>
              </a:p>
              <a:p>
                <a:pPr algn="ctr"/>
                <a:endParaRPr lang="en-US" sz="1400" b="1" u="sng" dirty="0"/>
              </a:p>
              <a:p>
                <a:pPr algn="ctr"/>
                <a:r>
                  <a:rPr lang="en-US" sz="1400" b="1" dirty="0" smtClean="0"/>
                  <a:t>Elizabeth Yeo</a:t>
                </a:r>
              </a:p>
            </p:txBody>
          </p:sp>
        </p:grpSp>
        <p:cxnSp>
          <p:nvCxnSpPr>
            <p:cNvPr id="25" name="Straight Connector 24"/>
            <p:cNvCxnSpPr/>
            <p:nvPr/>
          </p:nvCxnSpPr>
          <p:spPr>
            <a:xfrm>
              <a:off x="0" y="5734878"/>
              <a:ext cx="7211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562601" y="207428"/>
            <a:ext cx="1626510" cy="707886"/>
          </a:xfrm>
          <a:prstGeom prst="rect">
            <a:avLst/>
          </a:prstGeom>
        </p:spPr>
        <p:txBody>
          <a:bodyPr wrap="square">
            <a:spAutoFit/>
          </a:bodyPr>
          <a:lstStyle/>
          <a:p>
            <a:r>
              <a:rPr lang="en-US" sz="800" dirty="0"/>
              <a:t>Grade Equivalent 1.7</a:t>
            </a:r>
          </a:p>
          <a:p>
            <a:r>
              <a:rPr lang="en-US" sz="800" dirty="0"/>
              <a:t>Lexile Measure 500L</a:t>
            </a:r>
          </a:p>
          <a:p>
            <a:r>
              <a:rPr lang="en-US" sz="800" dirty="0"/>
              <a:t>Mean Sentence Length 8.00</a:t>
            </a:r>
          </a:p>
          <a:p>
            <a:r>
              <a:rPr lang="en-US" sz="800" dirty="0"/>
              <a:t>Mean Log Word Frequency 3.56</a:t>
            </a:r>
          </a:p>
          <a:p>
            <a:r>
              <a:rPr lang="en-US" sz="800" dirty="0"/>
              <a:t>Word Count 128</a:t>
            </a:r>
          </a:p>
        </p:txBody>
      </p:sp>
    </p:spTree>
    <p:extLst>
      <p:ext uri="{BB962C8B-B14F-4D97-AF65-F5344CB8AC3E}">
        <p14:creationId xmlns:p14="http://schemas.microsoft.com/office/powerpoint/2010/main" val="3261585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0403" y="990600"/>
            <a:ext cx="5650397" cy="2713707"/>
          </a:xfrm>
          <a:prstGeom prst="rect">
            <a:avLst/>
          </a:prstGeom>
        </p:spPr>
        <p:txBody>
          <a:bodyPr wrap="square" lIns="96661" tIns="48331" rIns="96661" bIns="48331">
            <a:spAutoFit/>
          </a:bodyPr>
          <a:lstStyle/>
          <a:p>
            <a:pPr marL="342900" indent="-342900">
              <a:buAutoNum type="arabicPeriod" startAt="9"/>
            </a:pPr>
            <a:r>
              <a:rPr lang="en-US" sz="1700" b="1" dirty="0" smtClean="0">
                <a:latin typeface="Helvetica" panose="020B0604020202020204" pitchFamily="34" charset="0"/>
                <a:ea typeface="Calibri" pitchFamily="34" charset="0"/>
                <a:cs typeface="Helvetica" panose="020B0604020202020204" pitchFamily="34" charset="0"/>
              </a:rPr>
              <a:t>What is one way birds can be different from each</a:t>
            </a:r>
          </a:p>
          <a:p>
            <a:r>
              <a:rPr lang="en-US" sz="1700" b="1" dirty="0">
                <a:latin typeface="Helvetica" panose="020B0604020202020204" pitchFamily="34" charset="0"/>
                <a:ea typeface="Calibri" pitchFamily="34" charset="0"/>
                <a:cs typeface="Helvetica" panose="020B0604020202020204" pitchFamily="34" charset="0"/>
              </a:rPr>
              <a:t> </a:t>
            </a:r>
            <a:r>
              <a:rPr lang="en-US" sz="1700" b="1" dirty="0" smtClean="0">
                <a:latin typeface="Helvetica" panose="020B0604020202020204" pitchFamily="34" charset="0"/>
                <a:ea typeface="Calibri" pitchFamily="34" charset="0"/>
                <a:cs typeface="Helvetica" panose="020B0604020202020204" pitchFamily="34" charset="0"/>
              </a:rPr>
              <a:t>     other?</a:t>
            </a:r>
          </a:p>
          <a:p>
            <a:endParaRPr lang="en-US" sz="1700" b="1" dirty="0">
              <a:latin typeface="Helvetica" pitchFamily="34" charset="0"/>
              <a:cs typeface="Helvetica" pitchFamily="34" charset="0"/>
            </a:endParaRPr>
          </a:p>
          <a:p>
            <a:pPr marL="568325">
              <a:buFont typeface="+mj-lt"/>
              <a:buAutoNum type="alphaUcPeriod"/>
            </a:pPr>
            <a:r>
              <a:rPr lang="en-US" sz="1700" dirty="0" smtClean="0">
                <a:latin typeface="Helvetica" pitchFamily="34" charset="0"/>
                <a:cs typeface="Helvetica" pitchFamily="34" charset="0"/>
              </a:rPr>
              <a:t> Some have thin legs and some have thick legs.</a:t>
            </a:r>
          </a:p>
          <a:p>
            <a:pPr marL="568325">
              <a:buFont typeface="+mj-lt"/>
              <a:buAutoNum type="alphaUcPeriod"/>
            </a:pPr>
            <a:endParaRPr lang="en-US" sz="1700" dirty="0">
              <a:latin typeface="Helvetica" pitchFamily="34" charset="0"/>
              <a:cs typeface="Helvetica" pitchFamily="34" charset="0"/>
            </a:endParaRPr>
          </a:p>
          <a:p>
            <a:pPr marL="568325">
              <a:buFont typeface="+mj-lt"/>
              <a:buAutoNum type="alphaUcPeriod"/>
            </a:pPr>
            <a:r>
              <a:rPr lang="en-US" sz="1700" dirty="0" smtClean="0">
                <a:latin typeface="Helvetica" pitchFamily="34" charset="0"/>
                <a:cs typeface="Helvetica" pitchFamily="34" charset="0"/>
              </a:rPr>
              <a:t> Some birds do not have beaks.</a:t>
            </a:r>
          </a:p>
          <a:p>
            <a:pPr marL="568325">
              <a:buFont typeface="+mj-lt"/>
              <a:buAutoNum type="alphaUcPeriod"/>
            </a:pPr>
            <a:endParaRPr lang="en-US" sz="1700" dirty="0">
              <a:latin typeface="Helvetica" pitchFamily="34" charset="0"/>
              <a:cs typeface="Helvetica" pitchFamily="34" charset="0"/>
            </a:endParaRPr>
          </a:p>
          <a:p>
            <a:pPr marL="568325">
              <a:buFont typeface="+mj-lt"/>
              <a:buAutoNum type="alphaUcPeriod"/>
            </a:pPr>
            <a:r>
              <a:rPr lang="en-US" sz="1700" dirty="0" smtClean="0">
                <a:latin typeface="Helvetica" pitchFamily="34" charset="0"/>
                <a:cs typeface="Helvetica" pitchFamily="34" charset="0"/>
              </a:rPr>
              <a:t> Some birds lay eggs and some birds do not.</a:t>
            </a:r>
          </a:p>
          <a:p>
            <a:pPr marL="568325"/>
            <a:endParaRPr lang="en-US" sz="1700" dirty="0" smtClean="0">
              <a:latin typeface="Helvetica" pitchFamily="34" charset="0"/>
              <a:cs typeface="Helvetica" pitchFamily="34" charset="0"/>
            </a:endParaRPr>
          </a:p>
          <a:p>
            <a:pPr marL="568325">
              <a:buFont typeface="+mj-lt"/>
              <a:buAutoNum type="alphaUcPeriod"/>
            </a:pPr>
            <a:endParaRPr lang="en-US" sz="1700" dirty="0" smtClean="0">
              <a:latin typeface="Helvetica" pitchFamily="34" charset="0"/>
              <a:cs typeface="Helvetica"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58786716"/>
              </p:ext>
            </p:extLst>
          </p:nvPr>
        </p:nvGraphicFramePr>
        <p:xfrm>
          <a:off x="4824248" y="3704307"/>
          <a:ext cx="1798196" cy="706374"/>
        </p:xfrm>
        <a:graphic>
          <a:graphicData uri="http://schemas.openxmlformats.org/drawingml/2006/table">
            <a:tbl>
              <a:tblPr>
                <a:tableStyleId>{5940675A-B579-460E-94D1-54222C63F5DA}</a:tableStyleId>
              </a:tblPr>
              <a:tblGrid>
                <a:gridCol w="1798196"/>
              </a:tblGrid>
              <a:tr h="150564">
                <a:tc>
                  <a:txBody>
                    <a:bodyPr/>
                    <a:lstStyle/>
                    <a:p>
                      <a:pPr marL="0" marR="0" algn="ctr">
                        <a:lnSpc>
                          <a:spcPct val="115000"/>
                        </a:lnSpc>
                        <a:spcBef>
                          <a:spcPts val="0"/>
                        </a:spcBef>
                        <a:spcAft>
                          <a:spcPts val="0"/>
                        </a:spcAft>
                      </a:pPr>
                      <a:r>
                        <a:rPr lang="en-US" sz="900" dirty="0" smtClean="0"/>
                        <a:t>toward  RI.1.3</a:t>
                      </a:r>
                      <a:r>
                        <a:rPr lang="en-US" sz="900" baseline="0" dirty="0" smtClean="0"/>
                        <a:t>        </a:t>
                      </a:r>
                      <a:r>
                        <a:rPr lang="en-US" sz="900" dirty="0" smtClean="0"/>
                        <a:t>DOK </a:t>
                      </a:r>
                      <a:r>
                        <a:rPr lang="en-US" sz="900" dirty="0"/>
                        <a:t>2 – ANs</a:t>
                      </a:r>
                      <a:endParaRPr lang="en-US" sz="900" b="1"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523702">
                <a:tc>
                  <a:txBody>
                    <a:bodyPr/>
                    <a:lstStyle/>
                    <a:p>
                      <a:pPr marL="0" marR="0" algn="l">
                        <a:lnSpc>
                          <a:spcPct val="100000"/>
                        </a:lnSpc>
                        <a:spcBef>
                          <a:spcPts val="0"/>
                        </a:spcBef>
                        <a:spcAft>
                          <a:spcPts val="0"/>
                        </a:spcAft>
                      </a:pPr>
                      <a:r>
                        <a:rPr lang="en-US" sz="900" dirty="0"/>
                        <a:t>Distinguish information (two: individuals, events or ideas) in a text </a:t>
                      </a:r>
                      <a:r>
                        <a:rPr lang="en-US" sz="900" dirty="0" smtClean="0"/>
                        <a:t>connected by </a:t>
                      </a:r>
                      <a:r>
                        <a:rPr lang="en-US" sz="900" dirty="0"/>
                        <a:t>time, sequence or cause and effect.</a:t>
                      </a:r>
                      <a:endParaRPr lang="en-US" sz="900" b="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cxnSp>
        <p:nvCxnSpPr>
          <p:cNvPr id="11" name="Straight Connector 10"/>
          <p:cNvCxnSpPr/>
          <p:nvPr/>
        </p:nvCxnSpPr>
        <p:spPr>
          <a:xfrm>
            <a:off x="415796" y="4648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32324" y="186082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032324" y="235126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50403" y="658575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62000" y="610423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62000" y="702323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31826" y="28194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15538" y="5554469"/>
            <a:ext cx="6006906" cy="2098154"/>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10.  What kind of bird flaps its wings to jump high?</a:t>
            </a:r>
          </a:p>
          <a:p>
            <a:endParaRPr lang="en-US" sz="1600" dirty="0" smtClean="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Birds that can fly.</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Birds that can’t fly.</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Birds that can fly a little.</a:t>
            </a:r>
          </a:p>
          <a:p>
            <a:pPr marL="866775" indent="-466725">
              <a:buFont typeface="+mj-lt"/>
              <a:buAutoNum type="alphaUcPeriod"/>
            </a:pPr>
            <a:endParaRPr lang="en-US" sz="1600" dirty="0">
              <a:latin typeface="Helvetica" pitchFamily="34" charset="0"/>
              <a:cs typeface="Helvetica"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977160645"/>
              </p:ext>
            </p:extLst>
          </p:nvPr>
        </p:nvGraphicFramePr>
        <p:xfrm>
          <a:off x="4953000" y="7909049"/>
          <a:ext cx="1752600" cy="701551"/>
        </p:xfrm>
        <a:graphic>
          <a:graphicData uri="http://schemas.openxmlformats.org/drawingml/2006/table">
            <a:tbl>
              <a:tblPr>
                <a:tableStyleId>{5940675A-B579-460E-94D1-54222C63F5DA}</a:tableStyleId>
              </a:tblPr>
              <a:tblGrid>
                <a:gridCol w="1752600"/>
              </a:tblGrid>
              <a:tr h="150564">
                <a:tc>
                  <a:txBody>
                    <a:bodyPr/>
                    <a:lstStyle/>
                    <a:p>
                      <a:pPr marL="0" marR="0" algn="l">
                        <a:lnSpc>
                          <a:spcPct val="115000"/>
                        </a:lnSpc>
                        <a:spcBef>
                          <a:spcPts val="0"/>
                        </a:spcBef>
                        <a:spcAft>
                          <a:spcPts val="0"/>
                        </a:spcAft>
                      </a:pPr>
                      <a:r>
                        <a:rPr lang="en-US" sz="900" dirty="0" smtClean="0"/>
                        <a:t>toward RI.1.3</a:t>
                      </a:r>
                      <a:r>
                        <a:rPr lang="en-US" sz="900" baseline="0" dirty="0" smtClean="0"/>
                        <a:t>          </a:t>
                      </a:r>
                      <a:r>
                        <a:rPr lang="en-US" sz="900" dirty="0" smtClean="0"/>
                        <a:t>DOK </a:t>
                      </a:r>
                      <a:r>
                        <a:rPr lang="en-US" sz="900" dirty="0"/>
                        <a:t>3 - Cu</a:t>
                      </a:r>
                      <a:endParaRPr lang="en-US" sz="900" b="1"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543817">
                <a:tc>
                  <a:txBody>
                    <a:bodyPr/>
                    <a:lstStyle/>
                    <a:p>
                      <a:pPr marL="0" marR="0" algn="l">
                        <a:lnSpc>
                          <a:spcPct val="100000"/>
                        </a:lnSpc>
                        <a:spcBef>
                          <a:spcPts val="0"/>
                        </a:spcBef>
                        <a:spcAft>
                          <a:spcPts val="0"/>
                        </a:spcAft>
                      </a:pPr>
                      <a:r>
                        <a:rPr lang="en-US" sz="800" dirty="0"/>
                        <a:t>Describe the connection of time, sequence or cause and effect between two individuals, events, ideas, or pieces of information in a text</a:t>
                      </a:r>
                      <a:r>
                        <a:rPr lang="en-US" sz="900" dirty="0"/>
                        <a:t>.</a:t>
                      </a:r>
                      <a:endParaRPr lang="en-US" sz="900" b="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23706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8993" y="5181600"/>
            <a:ext cx="6327607" cy="2375153"/>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12.  What might birds do when they navigate?</a:t>
            </a:r>
          </a:p>
          <a:p>
            <a:pPr marL="342900" indent="-342900">
              <a:buAutoNum type="arabicPeriod" startAt="5"/>
            </a:pPr>
            <a:endParaRPr lang="en-US" sz="1800" b="1" dirty="0">
              <a:latin typeface="Helvetica" pitchFamily="34" charset="0"/>
              <a:cs typeface="Helvetica" pitchFamily="34" charset="0"/>
            </a:endParaRPr>
          </a:p>
          <a:p>
            <a:pPr marL="628650" indent="-285750">
              <a:buFont typeface="+mj-lt"/>
              <a:buAutoNum type="alphaUcPeriod"/>
            </a:pPr>
            <a:r>
              <a:rPr lang="en-US" sz="1600" dirty="0" smtClean="0">
                <a:latin typeface="Helvetica" pitchFamily="34" charset="0"/>
                <a:cs typeface="Helvetica" pitchFamily="34" charset="0"/>
              </a:rPr>
              <a:t>The birds might fly in a V shape.</a:t>
            </a:r>
          </a:p>
          <a:p>
            <a:pPr marL="628650" indent="-285750">
              <a:buFont typeface="+mj-lt"/>
              <a:buAutoNum type="alphaUcPeriod"/>
            </a:pPr>
            <a:endParaRPr lang="en-US" sz="1600" dirty="0">
              <a:latin typeface="Helvetica" pitchFamily="34" charset="0"/>
              <a:cs typeface="Helvetica" pitchFamily="34" charset="0"/>
            </a:endParaRPr>
          </a:p>
          <a:p>
            <a:pPr marL="628650" indent="-285750">
              <a:buFont typeface="+mj-lt"/>
              <a:buAutoNum type="alphaUcPeriod"/>
            </a:pPr>
            <a:r>
              <a:rPr lang="en-US" sz="1600" dirty="0" smtClean="0">
                <a:latin typeface="Helvetica" pitchFamily="34" charset="0"/>
                <a:cs typeface="Helvetica" pitchFamily="34" charset="0"/>
              </a:rPr>
              <a:t>The birds wings flap up and down.</a:t>
            </a:r>
          </a:p>
          <a:p>
            <a:pPr marL="628650" indent="-285750">
              <a:buFont typeface="+mj-lt"/>
              <a:buAutoNum type="alphaUcPeriod"/>
            </a:pPr>
            <a:endParaRPr lang="en-US" sz="1600" dirty="0">
              <a:latin typeface="Helvetica" pitchFamily="34" charset="0"/>
              <a:cs typeface="Helvetica" pitchFamily="34" charset="0"/>
            </a:endParaRPr>
          </a:p>
          <a:p>
            <a:pPr marL="628650" indent="-285750">
              <a:buFont typeface="+mj-lt"/>
              <a:buAutoNum type="alphaUcPeriod"/>
            </a:pPr>
            <a:r>
              <a:rPr lang="en-US" sz="1600" dirty="0" smtClean="0">
                <a:latin typeface="Helvetica" pitchFamily="34" charset="0"/>
                <a:cs typeface="Helvetica" pitchFamily="34" charset="0"/>
              </a:rPr>
              <a:t>They fly up into trees to get away from danger.</a:t>
            </a:r>
          </a:p>
          <a:p>
            <a:pPr marL="628650" indent="-285750">
              <a:buFont typeface="+mj-lt"/>
              <a:buAutoNum type="alphaUcPeriod"/>
            </a:pPr>
            <a:endParaRPr lang="en-US" sz="1600" dirty="0">
              <a:latin typeface="Helvetica" pitchFamily="34" charset="0"/>
              <a:cs typeface="Helvetica" pitchFamily="34" charset="0"/>
            </a:endParaRPr>
          </a:p>
          <a:p>
            <a:pPr marL="342900"/>
            <a:endParaRPr lang="en-US" sz="1600" dirty="0" smtClean="0">
              <a:latin typeface="Helvetica" pitchFamily="34" charset="0"/>
              <a:cs typeface="Helvetica"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594304259"/>
              </p:ext>
            </p:extLst>
          </p:nvPr>
        </p:nvGraphicFramePr>
        <p:xfrm>
          <a:off x="4758561" y="3505200"/>
          <a:ext cx="1904999" cy="557256"/>
        </p:xfrm>
        <a:graphic>
          <a:graphicData uri="http://schemas.openxmlformats.org/drawingml/2006/table">
            <a:tbl>
              <a:tblPr>
                <a:tableStyleId>{5940675A-B579-460E-94D1-54222C63F5DA}</a:tableStyleId>
              </a:tblPr>
              <a:tblGrid>
                <a:gridCol w="765309"/>
                <a:gridCol w="1139690"/>
              </a:tblGrid>
              <a:tr h="150564">
                <a:tc gridSpan="2">
                  <a:txBody>
                    <a:bodyPr/>
                    <a:lstStyle/>
                    <a:p>
                      <a:pPr marL="0" marR="0" algn="ctr">
                        <a:lnSpc>
                          <a:spcPct val="115000"/>
                        </a:lnSpc>
                        <a:spcBef>
                          <a:spcPts val="0"/>
                        </a:spcBef>
                        <a:spcAft>
                          <a:spcPts val="0"/>
                        </a:spcAft>
                      </a:pPr>
                      <a:r>
                        <a:rPr lang="en-US" sz="900" dirty="0" smtClean="0"/>
                        <a:t>toward RI.1.6           DOK </a:t>
                      </a:r>
                      <a:r>
                        <a:rPr lang="en-US" sz="900" dirty="0"/>
                        <a:t>1 – Cf</a:t>
                      </a:r>
                      <a:endParaRPr lang="en-US" sz="900" b="1"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hMerge="1">
                  <a:txBody>
                    <a:bodyPr/>
                    <a:lstStyle/>
                    <a:p>
                      <a:pPr marL="0" marR="0" algn="ctr">
                        <a:lnSpc>
                          <a:spcPct val="115000"/>
                        </a:lnSpc>
                        <a:spcBef>
                          <a:spcPts val="0"/>
                        </a:spcBef>
                        <a:spcAft>
                          <a:spcPts val="0"/>
                        </a:spcAft>
                      </a:pPr>
                      <a:endParaRPr lang="en-US" sz="600">
                        <a:latin typeface="Calibri"/>
                        <a:ea typeface="Calibri"/>
                        <a:cs typeface="Times New Roman"/>
                      </a:endParaRPr>
                    </a:p>
                  </a:txBody>
                  <a:tcPr marL="12995" marR="1299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99522">
                <a:tc gridSpan="2">
                  <a:txBody>
                    <a:bodyPr/>
                    <a:lstStyle/>
                    <a:p>
                      <a:pPr marL="0" marR="0" algn="l">
                        <a:lnSpc>
                          <a:spcPct val="100000"/>
                        </a:lnSpc>
                        <a:spcBef>
                          <a:spcPts val="0"/>
                        </a:spcBef>
                        <a:spcAft>
                          <a:spcPts val="0"/>
                        </a:spcAft>
                      </a:pPr>
                      <a:r>
                        <a:rPr lang="en-US" sz="800" dirty="0"/>
                        <a:t>Ask and answer who, what, when, why, and how questions about information provided by illustrations and by text.</a:t>
                      </a:r>
                      <a:endParaRPr lang="en-US" sz="800" b="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600">
                        <a:latin typeface="Calibri"/>
                        <a:ea typeface="Calibri"/>
                        <a:cs typeface="Times New Roman"/>
                      </a:endParaRPr>
                    </a:p>
                  </a:txBody>
                  <a:tcPr marL="12995" marR="129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2A1C7"/>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3" name="Rectangle 2"/>
          <p:cNvSpPr/>
          <p:nvPr/>
        </p:nvSpPr>
        <p:spPr>
          <a:xfrm>
            <a:off x="959941" y="1407046"/>
            <a:ext cx="5413001" cy="2098154"/>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11.   What does a bird use for drilling?</a:t>
            </a:r>
          </a:p>
          <a:p>
            <a:pPr marL="801688" indent="-342900"/>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i</a:t>
            </a:r>
            <a:r>
              <a:rPr lang="en-US" sz="1600" dirty="0" smtClean="0">
                <a:latin typeface="Helvetica" pitchFamily="34" charset="0"/>
                <a:cs typeface="Helvetica" pitchFamily="34" charset="0"/>
              </a:rPr>
              <a:t>ts wings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i</a:t>
            </a:r>
            <a:r>
              <a:rPr lang="en-US" sz="1600" dirty="0" smtClean="0">
                <a:latin typeface="Helvetica" pitchFamily="34" charset="0"/>
                <a:cs typeface="Helvetica" pitchFamily="34" charset="0"/>
              </a:rPr>
              <a:t>ts beak</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i</a:t>
            </a:r>
            <a:r>
              <a:rPr lang="en-US" sz="1600" dirty="0" smtClean="0">
                <a:latin typeface="Helvetica" pitchFamily="34" charset="0"/>
                <a:cs typeface="Helvetica" pitchFamily="34" charset="0"/>
              </a:rPr>
              <a:t>ts legs</a:t>
            </a:r>
          </a:p>
          <a:p>
            <a:pPr marL="801688" indent="-342900">
              <a:buFont typeface="+mj-lt"/>
              <a:buAutoNum type="alphaUcPeriod"/>
            </a:pPr>
            <a:endParaRPr lang="en-US" sz="1600" dirty="0">
              <a:latin typeface="Helvetica" pitchFamily="34" charset="0"/>
              <a:cs typeface="Helvetica" pitchFamily="34" charset="0"/>
            </a:endParaRPr>
          </a:p>
        </p:txBody>
      </p:sp>
      <p:sp>
        <p:nvSpPr>
          <p:cNvPr id="15" name="Oval 14"/>
          <p:cNvSpPr/>
          <p:nvPr/>
        </p:nvSpPr>
        <p:spPr>
          <a:xfrm>
            <a:off x="1077742" y="199470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079070" y="245837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082570" y="291949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09792" y="4362565"/>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74216" y="572265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874216" y="623461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74216" y="670745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967571612"/>
              </p:ext>
            </p:extLst>
          </p:nvPr>
        </p:nvGraphicFramePr>
        <p:xfrm>
          <a:off x="4876800" y="7810857"/>
          <a:ext cx="1828800" cy="723900"/>
        </p:xfrm>
        <a:graphic>
          <a:graphicData uri="http://schemas.openxmlformats.org/drawingml/2006/table">
            <a:tbl>
              <a:tblPr>
                <a:tableStyleId>{5940675A-B579-460E-94D1-54222C63F5DA}</a:tableStyleId>
              </a:tblPr>
              <a:tblGrid>
                <a:gridCol w="1828800"/>
              </a:tblGrid>
              <a:tr h="185739">
                <a:tc>
                  <a:txBody>
                    <a:bodyPr/>
                    <a:lstStyle/>
                    <a:p>
                      <a:pPr marL="0" marR="0" algn="ctr">
                        <a:lnSpc>
                          <a:spcPct val="115000"/>
                        </a:lnSpc>
                        <a:spcBef>
                          <a:spcPts val="0"/>
                        </a:spcBef>
                        <a:spcAft>
                          <a:spcPts val="0"/>
                        </a:spcAft>
                      </a:pPr>
                      <a:r>
                        <a:rPr lang="en-US" sz="900" dirty="0" smtClean="0"/>
                        <a:t>toward RI.1.6        DOK </a:t>
                      </a:r>
                      <a:r>
                        <a:rPr lang="en-US" sz="900" dirty="0"/>
                        <a:t>2 – Ch</a:t>
                      </a:r>
                      <a:endParaRPr lang="en-US" sz="900" b="1"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538161">
                <a:tc>
                  <a:txBody>
                    <a:bodyPr/>
                    <a:lstStyle/>
                    <a:p>
                      <a:pPr marL="0" marR="0" algn="l">
                        <a:lnSpc>
                          <a:spcPct val="100000"/>
                        </a:lnSpc>
                        <a:spcBef>
                          <a:spcPts val="0"/>
                        </a:spcBef>
                        <a:spcAft>
                          <a:spcPts val="0"/>
                        </a:spcAft>
                      </a:pPr>
                      <a:r>
                        <a:rPr lang="en-US" sz="800" u="sng" dirty="0"/>
                        <a:t>Concept Development</a:t>
                      </a:r>
                      <a:endParaRPr lang="en-US" sz="800" dirty="0"/>
                    </a:p>
                    <a:p>
                      <a:pPr marL="0" marR="0" algn="l">
                        <a:lnSpc>
                          <a:spcPct val="100000"/>
                        </a:lnSpc>
                        <a:spcBef>
                          <a:spcPts val="0"/>
                        </a:spcBef>
                        <a:spcAft>
                          <a:spcPts val="0"/>
                        </a:spcAft>
                      </a:pPr>
                      <a:r>
                        <a:rPr lang="en-US" sz="800" dirty="0"/>
                        <a:t>Understands that information is provided by </a:t>
                      </a:r>
                      <a:r>
                        <a:rPr lang="en-US" sz="800" dirty="0" smtClean="0"/>
                        <a:t>pictures.</a:t>
                      </a:r>
                      <a:r>
                        <a:rPr lang="en-US" sz="800" baseline="0" dirty="0"/>
                        <a:t> </a:t>
                      </a:r>
                      <a:r>
                        <a:rPr lang="en-US" sz="800" dirty="0" smtClean="0"/>
                        <a:t>Understands </a:t>
                      </a:r>
                      <a:r>
                        <a:rPr lang="en-US" sz="800" dirty="0"/>
                        <a:t>that information is provided by text.</a:t>
                      </a:r>
                      <a:endParaRPr lang="en-US" sz="800" b="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32222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4192" y="533400"/>
            <a:ext cx="6146178" cy="2898373"/>
          </a:xfrm>
          <a:prstGeom prst="rect">
            <a:avLst/>
          </a:prstGeom>
        </p:spPr>
        <p:txBody>
          <a:bodyPr wrap="square" lIns="96661" tIns="48331" rIns="96661" bIns="48331">
            <a:spAutoFit/>
          </a:bodyPr>
          <a:lstStyle/>
          <a:p>
            <a:pPr marL="342900" indent="-342900">
              <a:buAutoNum type="arabicPeriod" startAt="13"/>
            </a:pPr>
            <a:r>
              <a:rPr lang="en-US" sz="1800" b="1" dirty="0" smtClean="0">
                <a:latin typeface="Helvetica" pitchFamily="34" charset="0"/>
                <a:cs typeface="Helvetica" pitchFamily="34" charset="0"/>
              </a:rPr>
              <a:t> What can you learn from </a:t>
            </a:r>
            <a:r>
              <a:rPr lang="en-US" sz="1800" b="1" u="sng" dirty="0" smtClean="0">
                <a:latin typeface="Helvetica" pitchFamily="34" charset="0"/>
                <a:cs typeface="Helvetica" pitchFamily="34" charset="0"/>
              </a:rPr>
              <a:t>both</a:t>
            </a:r>
            <a:r>
              <a:rPr lang="en-US" sz="1800" b="1" dirty="0" smtClean="0">
                <a:latin typeface="Helvetica" pitchFamily="34" charset="0"/>
                <a:cs typeface="Helvetica" pitchFamily="34" charset="0"/>
              </a:rPr>
              <a:t> texts about birds</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that do not fly?</a:t>
            </a:r>
          </a:p>
          <a:p>
            <a:endParaRPr lang="en-US" sz="18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anose="020B0604020202020204" pitchFamily="34" charset="0"/>
                <a:cs typeface="Helvetica" panose="020B0604020202020204" pitchFamily="34" charset="0"/>
              </a:rPr>
              <a:t>Birds that </a:t>
            </a:r>
            <a:r>
              <a:rPr lang="en-US" sz="1600" dirty="0">
                <a:latin typeface="Helvetica" panose="020B0604020202020204" pitchFamily="34" charset="0"/>
                <a:cs typeface="Helvetica" panose="020B0604020202020204" pitchFamily="34" charset="0"/>
              </a:rPr>
              <a:t>do not fly navigate to find food</a:t>
            </a:r>
            <a:r>
              <a:rPr lang="en-US" sz="1600" dirty="0" smtClean="0">
                <a:latin typeface="Helvetica" panose="020B0604020202020204" pitchFamily="34" charset="0"/>
                <a:cs typeface="Helvetica" panose="020B0604020202020204" pitchFamily="34" charset="0"/>
              </a:rPr>
              <a:t>.</a:t>
            </a:r>
          </a:p>
          <a:p>
            <a:pPr marL="792163" indent="-342900">
              <a:buFont typeface="+mj-lt"/>
              <a:buAutoNum type="alphaUcPeriod"/>
            </a:pPr>
            <a:endParaRPr lang="en-US" sz="1600" dirty="0">
              <a:latin typeface="Helvetica" panose="020B0604020202020204" pitchFamily="34" charset="0"/>
              <a:cs typeface="Helvetica" panose="020B0604020202020204" pitchFamily="34" charset="0"/>
            </a:endParaRPr>
          </a:p>
          <a:p>
            <a:pPr marL="792163" indent="-342900">
              <a:buFont typeface="+mj-lt"/>
              <a:buAutoNum type="alphaUcPeriod"/>
            </a:pPr>
            <a:r>
              <a:rPr lang="en-US" sz="1600" dirty="0" smtClean="0">
                <a:latin typeface="Helvetica" panose="020B0604020202020204" pitchFamily="34" charset="0"/>
                <a:cs typeface="Helvetica" panose="020B0604020202020204" pitchFamily="34" charset="0"/>
              </a:rPr>
              <a:t>Some birds that do not fly use their wings to fan and cool eggs.</a:t>
            </a:r>
          </a:p>
          <a:p>
            <a:pPr marL="792163" indent="-342900">
              <a:buFont typeface="+mj-lt"/>
              <a:buAutoNum type="alphaUcPeriod"/>
            </a:pPr>
            <a:endParaRPr lang="en-US" sz="1600" dirty="0">
              <a:latin typeface="Helvetica" panose="020B0604020202020204" pitchFamily="34" charset="0"/>
              <a:cs typeface="Helvetica" panose="020B0604020202020204" pitchFamily="34" charset="0"/>
            </a:endParaRPr>
          </a:p>
          <a:p>
            <a:pPr marL="792163" indent="-342900">
              <a:buFont typeface="+mj-lt"/>
              <a:buAutoNum type="alphaUcPeriod"/>
            </a:pPr>
            <a:r>
              <a:rPr lang="en-US" sz="1600" dirty="0">
                <a:latin typeface="Helvetica" panose="020B0604020202020204" pitchFamily="34" charset="0"/>
                <a:cs typeface="Helvetica" panose="020B0604020202020204" pitchFamily="34" charset="0"/>
              </a:rPr>
              <a:t>Some birds that do not fly use their wings for </a:t>
            </a:r>
            <a:r>
              <a:rPr lang="en-US" sz="1600" dirty="0" smtClean="0">
                <a:latin typeface="Helvetica" panose="020B0604020202020204" pitchFamily="34" charset="0"/>
                <a:cs typeface="Helvetica" panose="020B0604020202020204" pitchFamily="34" charset="0"/>
              </a:rPr>
              <a:t>swimming.</a:t>
            </a:r>
          </a:p>
          <a:p>
            <a:pPr marL="792163" indent="-342900">
              <a:buFont typeface="+mj-lt"/>
              <a:buAutoNum type="alphaUcPeriod"/>
            </a:pPr>
            <a:endParaRPr lang="en-US" sz="1600" dirty="0">
              <a:latin typeface="Helvetica" panose="020B0604020202020204" pitchFamily="34" charset="0"/>
              <a:cs typeface="Helvetica" panose="020B0604020202020204" pitchFamily="34" charset="0"/>
            </a:endParaRPr>
          </a:p>
          <a:p>
            <a:pPr marL="449263"/>
            <a:endParaRPr lang="en-US" sz="1600" dirty="0">
              <a:latin typeface="Helvetica" panose="020B0604020202020204" pitchFamily="34" charset="0"/>
              <a:cs typeface="Helvetica"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79396582"/>
              </p:ext>
            </p:extLst>
          </p:nvPr>
        </p:nvGraphicFramePr>
        <p:xfrm>
          <a:off x="5082541" y="3679364"/>
          <a:ext cx="1699259" cy="435436"/>
        </p:xfrm>
        <a:graphic>
          <a:graphicData uri="http://schemas.openxmlformats.org/drawingml/2006/table">
            <a:tbl>
              <a:tblPr>
                <a:tableStyleId>{5940675A-B579-460E-94D1-54222C63F5DA}</a:tableStyleId>
              </a:tblPr>
              <a:tblGrid>
                <a:gridCol w="1699259"/>
              </a:tblGrid>
              <a:tr h="150564">
                <a:tc>
                  <a:txBody>
                    <a:bodyPr/>
                    <a:lstStyle/>
                    <a:p>
                      <a:pPr marL="0" marR="0" algn="ctr">
                        <a:lnSpc>
                          <a:spcPct val="115000"/>
                        </a:lnSpc>
                        <a:spcBef>
                          <a:spcPts val="0"/>
                        </a:spcBef>
                        <a:spcAft>
                          <a:spcPts val="0"/>
                        </a:spcAft>
                      </a:pPr>
                      <a:r>
                        <a:rPr lang="en-US" sz="900" dirty="0" smtClean="0"/>
                        <a:t>toward RI.1.</a:t>
                      </a:r>
                      <a:r>
                        <a:rPr lang="en-US" sz="900" baseline="0" dirty="0" smtClean="0"/>
                        <a:t>9           </a:t>
                      </a:r>
                      <a:r>
                        <a:rPr lang="en-US" sz="900" dirty="0" smtClean="0"/>
                        <a:t>DOK </a:t>
                      </a:r>
                      <a:r>
                        <a:rPr lang="en-US" sz="900" dirty="0"/>
                        <a:t>2 - Cl</a:t>
                      </a:r>
                      <a:endParaRPr lang="en-US" sz="900" b="1" dirty="0">
                        <a:latin typeface="Calibri"/>
                        <a:ea typeface="Calibri"/>
                        <a:cs typeface="Times New Roman"/>
                      </a:endParaRPr>
                    </a:p>
                  </a:txBody>
                  <a:tcPr marL="11378" marR="1137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277702">
                <a:tc>
                  <a:txBody>
                    <a:bodyPr/>
                    <a:lstStyle/>
                    <a:p>
                      <a:pPr marL="0" marR="0" algn="l">
                        <a:lnSpc>
                          <a:spcPct val="100000"/>
                        </a:lnSpc>
                        <a:spcBef>
                          <a:spcPts val="0"/>
                        </a:spcBef>
                        <a:spcAft>
                          <a:spcPts val="0"/>
                        </a:spcAft>
                      </a:pPr>
                      <a:r>
                        <a:rPr lang="en-US" sz="900" dirty="0"/>
                        <a:t>Practices locating information from two texts about the same </a:t>
                      </a:r>
                      <a:r>
                        <a:rPr lang="en-US" sz="900" dirty="0" smtClean="0"/>
                        <a:t>topic.</a:t>
                      </a:r>
                      <a:endParaRPr lang="en-US" sz="900" b="0" dirty="0">
                        <a:latin typeface="Calibri"/>
                        <a:ea typeface="Calibri"/>
                        <a:cs typeface="Times New Roman"/>
                      </a:endParaRPr>
                    </a:p>
                  </a:txBody>
                  <a:tcPr marL="11378" marR="1137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cxnSp>
        <p:nvCxnSpPr>
          <p:cNvPr id="10" name="Straight Connector 9"/>
          <p:cNvCxnSpPr/>
          <p:nvPr/>
        </p:nvCxnSpPr>
        <p:spPr>
          <a:xfrm>
            <a:off x="385996" y="4309137"/>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53686" y="146882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841608" y="193127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41608" y="2590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24192" y="4948205"/>
            <a:ext cx="6464612" cy="3144594"/>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14.  Which picture shows a bill?</a:t>
            </a:r>
          </a:p>
          <a:p>
            <a:pPr marL="449263" indent="-449263">
              <a:buAutoNum type="arabicPeriod" startAt="9"/>
            </a:pPr>
            <a:endParaRPr lang="en-US" sz="1800" b="1" dirty="0">
              <a:latin typeface="Helvetica" pitchFamily="34" charset="0"/>
              <a:cs typeface="Helvetica" pitchFamily="34" charset="0"/>
            </a:endParaRP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a:t>
            </a:r>
            <a:r>
              <a:rPr lang="en-US" sz="1800" dirty="0" smtClean="0">
                <a:latin typeface="Helvetica" pitchFamily="34" charset="0"/>
                <a:cs typeface="Helvetica" pitchFamily="34" charset="0"/>
              </a:rPr>
              <a:t>A.</a:t>
            </a:r>
          </a:p>
          <a:p>
            <a:endParaRPr lang="en-US" sz="1800" dirty="0">
              <a:latin typeface="Helvetica" pitchFamily="34" charset="0"/>
              <a:cs typeface="Helvetica" pitchFamily="34" charset="0"/>
            </a:endParaRPr>
          </a:p>
          <a:p>
            <a:r>
              <a:rPr lang="en-US" sz="1800" dirty="0" smtClean="0">
                <a:latin typeface="Helvetica" pitchFamily="34" charset="0"/>
                <a:cs typeface="Helvetica" pitchFamily="34" charset="0"/>
              </a:rPr>
              <a:t>        B.</a:t>
            </a:r>
            <a:endParaRPr lang="en-US" sz="1800" dirty="0">
              <a:latin typeface="Helvetica" pitchFamily="34" charset="0"/>
              <a:cs typeface="Helvetica" pitchFamily="34" charset="0"/>
            </a:endParaRPr>
          </a:p>
          <a:p>
            <a:pPr marL="449263"/>
            <a:endParaRPr lang="en-US" sz="1800" dirty="0" smtClean="0">
              <a:latin typeface="Helvetica" pitchFamily="34" charset="0"/>
              <a:cs typeface="Helvetica" pitchFamily="34" charset="0"/>
            </a:endParaRPr>
          </a:p>
          <a:p>
            <a:pPr marL="449263"/>
            <a:endParaRPr lang="en-US" sz="1800" dirty="0">
              <a:latin typeface="Helvetica" pitchFamily="34" charset="0"/>
              <a:cs typeface="Helvetica" pitchFamily="34" charset="0"/>
            </a:endParaRPr>
          </a:p>
          <a:p>
            <a:pPr marL="449263"/>
            <a:r>
              <a:rPr lang="en-US" sz="1800" dirty="0" smtClean="0">
                <a:latin typeface="Helvetica" pitchFamily="34" charset="0"/>
                <a:cs typeface="Helvetica" pitchFamily="34" charset="0"/>
              </a:rPr>
              <a:t> C.</a:t>
            </a:r>
          </a:p>
          <a:p>
            <a:pPr marL="449263"/>
            <a:endParaRPr lang="en-US" sz="1800" dirty="0">
              <a:latin typeface="Helvetica" pitchFamily="34" charset="0"/>
              <a:cs typeface="Helvetica" pitchFamily="34" charset="0"/>
            </a:endParaRPr>
          </a:p>
          <a:p>
            <a:pPr marL="449263"/>
            <a:endParaRPr lang="en-US" sz="1800" dirty="0" smtClean="0">
              <a:latin typeface="Helvetica" pitchFamily="34" charset="0"/>
              <a:cs typeface="Helvetica" pitchFamily="34" charset="0"/>
            </a:endParaRPr>
          </a:p>
        </p:txBody>
      </p:sp>
      <p:grpSp>
        <p:nvGrpSpPr>
          <p:cNvPr id="25" name="Group 24"/>
          <p:cNvGrpSpPr/>
          <p:nvPr/>
        </p:nvGrpSpPr>
        <p:grpSpPr>
          <a:xfrm>
            <a:off x="1540704" y="5694263"/>
            <a:ext cx="1732917" cy="2024318"/>
            <a:chOff x="775625" y="1035676"/>
            <a:chExt cx="1732917" cy="2120714"/>
          </a:xfrm>
        </p:grpSpPr>
        <p:sp>
          <p:nvSpPr>
            <p:cNvPr id="27" name="Oval 26"/>
            <p:cNvSpPr/>
            <p:nvPr/>
          </p:nvSpPr>
          <p:spPr>
            <a:xfrm>
              <a:off x="805570" y="1195953"/>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97417" y="1800634"/>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75625" y="2640206"/>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4" descr="http://www.inhs.illinois.edu/resources/virtualbird/teacher/images/L4beak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56" t="46369" r="53232" b="9449"/>
            <a:stretch/>
          </p:blipFill>
          <p:spPr bwMode="auto">
            <a:xfrm>
              <a:off x="1524000" y="1035676"/>
              <a:ext cx="738753" cy="6921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ttps://encrypted-tbn3.gstatic.com/images?q=tbn:ANd9GcSyA9dqLQgnNY0J9rykheYi_7On2RehPvcGs4iPNfaZ0V8crbyN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0903">
              <a:off x="1479286" y="1821897"/>
              <a:ext cx="1029256" cy="4276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orizens.github.io/oopjs-talk/images/backbon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2430" y="2438739"/>
              <a:ext cx="738996" cy="71765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8" name="Table 37"/>
          <p:cNvGraphicFramePr>
            <a:graphicFrameLocks noGrp="1"/>
          </p:cNvGraphicFramePr>
          <p:nvPr>
            <p:extLst>
              <p:ext uri="{D42A27DB-BD31-4B8C-83A1-F6EECF244321}">
                <p14:modId xmlns:p14="http://schemas.microsoft.com/office/powerpoint/2010/main" val="633451791"/>
              </p:ext>
            </p:extLst>
          </p:nvPr>
        </p:nvGraphicFramePr>
        <p:xfrm>
          <a:off x="5181600" y="8382000"/>
          <a:ext cx="1770647" cy="645414"/>
        </p:xfrm>
        <a:graphic>
          <a:graphicData uri="http://schemas.openxmlformats.org/drawingml/2006/table">
            <a:tbl>
              <a:tblPr>
                <a:tableStyleId>{5940675A-B579-460E-94D1-54222C63F5DA}</a:tableStyleId>
              </a:tblPr>
              <a:tblGrid>
                <a:gridCol w="1770647"/>
              </a:tblGrid>
              <a:tr h="150564">
                <a:tc>
                  <a:txBody>
                    <a:bodyPr/>
                    <a:lstStyle/>
                    <a:p>
                      <a:pPr marL="0" marR="0" algn="ctr">
                        <a:lnSpc>
                          <a:spcPct val="115000"/>
                        </a:lnSpc>
                        <a:spcBef>
                          <a:spcPts val="0"/>
                        </a:spcBef>
                        <a:spcAft>
                          <a:spcPts val="0"/>
                        </a:spcAft>
                      </a:pPr>
                      <a:r>
                        <a:rPr lang="en-US" sz="900" dirty="0" smtClean="0"/>
                        <a:t>toward RI.1.9</a:t>
                      </a:r>
                      <a:r>
                        <a:rPr lang="en-US" sz="900" baseline="0" dirty="0" smtClean="0"/>
                        <a:t>           </a:t>
                      </a:r>
                      <a:r>
                        <a:rPr lang="en-US" sz="900" dirty="0" smtClean="0"/>
                        <a:t>DOK </a:t>
                      </a:r>
                      <a:r>
                        <a:rPr lang="en-US" sz="900" dirty="0"/>
                        <a:t>1 - </a:t>
                      </a:r>
                      <a:r>
                        <a:rPr lang="en-US" sz="900" dirty="0" err="1"/>
                        <a:t>ANo</a:t>
                      </a:r>
                      <a:endParaRPr lang="en-US" sz="900" b="1" dirty="0">
                        <a:latin typeface="Calibri"/>
                        <a:ea typeface="Calibri"/>
                        <a:cs typeface="Times New Roman"/>
                      </a:endParaRPr>
                    </a:p>
                  </a:txBody>
                  <a:tcPr marL="11378" marR="1137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465513">
                <a:tc>
                  <a:txBody>
                    <a:bodyPr/>
                    <a:lstStyle/>
                    <a:p>
                      <a:pPr marL="0" marR="0" algn="l">
                        <a:lnSpc>
                          <a:spcPct val="100000"/>
                        </a:lnSpc>
                        <a:spcBef>
                          <a:spcPts val="0"/>
                        </a:spcBef>
                        <a:spcAft>
                          <a:spcPts val="0"/>
                        </a:spcAft>
                      </a:pPr>
                      <a:r>
                        <a:rPr lang="en-US" sz="800" dirty="0"/>
                        <a:t>Identify specific text features (titles, captions, etc...)</a:t>
                      </a:r>
                      <a:r>
                        <a:rPr lang="en-US" sz="800" u="sng" dirty="0"/>
                        <a:t>within </a:t>
                      </a:r>
                      <a:r>
                        <a:rPr lang="en-US" sz="800" dirty="0" smtClean="0"/>
                        <a:t>illustrations,</a:t>
                      </a:r>
                      <a:r>
                        <a:rPr lang="en-US" sz="800" baseline="0" dirty="0"/>
                        <a:t> </a:t>
                      </a:r>
                      <a:r>
                        <a:rPr lang="en-US" sz="800" dirty="0" smtClean="0"/>
                        <a:t>descriptions </a:t>
                      </a:r>
                      <a:r>
                        <a:rPr lang="en-US" sz="800" dirty="0"/>
                        <a:t>or procedures in order to answer questions about a text.</a:t>
                      </a:r>
                      <a:endParaRPr lang="en-US" sz="800" b="0" dirty="0">
                        <a:latin typeface="Calibri"/>
                        <a:ea typeface="Calibri"/>
                        <a:cs typeface="Times New Roman"/>
                      </a:endParaRPr>
                    </a:p>
                  </a:txBody>
                  <a:tcPr marL="11378" marR="1137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37838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917248391"/>
              </p:ext>
            </p:extLst>
          </p:nvPr>
        </p:nvGraphicFramePr>
        <p:xfrm>
          <a:off x="228600" y="457200"/>
          <a:ext cx="6781800" cy="5126059"/>
        </p:xfrm>
        <a:graphic>
          <a:graphicData uri="http://schemas.openxmlformats.org/drawingml/2006/table">
            <a:tbl>
              <a:tblPr firstRow="1" bandRow="1">
                <a:tableStyleId>{5940675A-B579-460E-94D1-54222C63F5DA}</a:tableStyleId>
              </a:tblPr>
              <a:tblGrid>
                <a:gridCol w="1905000"/>
                <a:gridCol w="4876800"/>
              </a:tblGrid>
              <a:tr h="304800">
                <a:tc gridSpan="2">
                  <a:txBody>
                    <a:bodyPr/>
                    <a:lstStyle/>
                    <a:p>
                      <a:pPr marL="461963" lvl="0" indent="-344488" defTabSz="914400" fontAlgn="base">
                        <a:spcBef>
                          <a:spcPct val="0"/>
                        </a:spcBef>
                        <a:spcAft>
                          <a:spcPct val="0"/>
                        </a:spcAft>
                        <a:buNone/>
                      </a:pPr>
                      <a:r>
                        <a:rPr lang="en-US" sz="1600" b="1" i="0" baseline="0" dirty="0" smtClean="0">
                          <a:solidFill>
                            <a:schemeClr val="tx1"/>
                          </a:solidFill>
                        </a:rPr>
                        <a:t>15.  Based on the text </a:t>
                      </a:r>
                      <a:r>
                        <a:rPr lang="en-US" sz="1600" b="1" i="1" u="sng" baseline="0" dirty="0" smtClean="0">
                          <a:solidFill>
                            <a:schemeClr val="tx1"/>
                          </a:solidFill>
                        </a:rPr>
                        <a:t>What Makes a Bird</a:t>
                      </a:r>
                      <a:r>
                        <a:rPr lang="en-US" sz="1600" b="1" i="0" baseline="0" dirty="0" smtClean="0">
                          <a:solidFill>
                            <a:schemeClr val="tx1"/>
                          </a:solidFill>
                        </a:rPr>
                        <a:t>?, draw a picture of what all birds   have and write facts about each picture.</a:t>
                      </a:r>
                      <a:endParaRPr lang="en-US" sz="1600" i="1"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95563">
                <a:tc>
                  <a:txBody>
                    <a:bodyPr/>
                    <a:lstStyle/>
                    <a:p>
                      <a:pPr algn="ctr"/>
                      <a:r>
                        <a:rPr lang="en-US" sz="1600" b="1" dirty="0" smtClean="0">
                          <a:solidFill>
                            <a:schemeClr val="tx1"/>
                          </a:solidFill>
                        </a:rPr>
                        <a:t>Picture</a:t>
                      </a: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rPr>
                        <a:t>Facts</a:t>
                      </a:r>
                      <a:endParaRPr lang="en-US"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28269806"/>
              </p:ext>
            </p:extLst>
          </p:nvPr>
        </p:nvGraphicFramePr>
        <p:xfrm>
          <a:off x="5486400" y="5745163"/>
          <a:ext cx="1463675" cy="587628"/>
        </p:xfrm>
        <a:graphic>
          <a:graphicData uri="http://schemas.openxmlformats.org/drawingml/2006/table">
            <a:tbl>
              <a:tblPr>
                <a:tableStyleId>{5940675A-B579-460E-94D1-54222C63F5DA}</a:tableStyleId>
              </a:tblPr>
              <a:tblGrid>
                <a:gridCol w="1463675"/>
              </a:tblGrid>
              <a:tr h="122237">
                <a:tc>
                  <a:txBody>
                    <a:bodyPr/>
                    <a:lstStyle/>
                    <a:p>
                      <a:pPr marL="0" marR="0" algn="ctr">
                        <a:lnSpc>
                          <a:spcPct val="115000"/>
                        </a:lnSpc>
                        <a:spcBef>
                          <a:spcPts val="0"/>
                        </a:spcBef>
                        <a:spcAft>
                          <a:spcPts val="0"/>
                        </a:spcAft>
                      </a:pPr>
                      <a:r>
                        <a:rPr lang="en-US" sz="800" dirty="0" smtClean="0"/>
                        <a:t>Toward RI.1.6  DOK </a:t>
                      </a:r>
                      <a:r>
                        <a:rPr lang="en-US" sz="800" dirty="0"/>
                        <a:t>2 – APn</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r>
              <a:tr h="447420">
                <a:tc>
                  <a:txBody>
                    <a:bodyPr/>
                    <a:lstStyle/>
                    <a:p>
                      <a:pPr marL="0" marR="0" algn="l">
                        <a:lnSpc>
                          <a:spcPct val="115000"/>
                        </a:lnSpc>
                        <a:spcBef>
                          <a:spcPts val="0"/>
                        </a:spcBef>
                        <a:spcAft>
                          <a:spcPts val="0"/>
                        </a:spcAft>
                      </a:pPr>
                      <a:r>
                        <a:rPr lang="en-US" sz="800" dirty="0"/>
                        <a:t>Obtain (select the accurate source for…) information based on text and illustrations. </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53914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11659127"/>
              </p:ext>
            </p:extLst>
          </p:nvPr>
        </p:nvGraphicFramePr>
        <p:xfrm>
          <a:off x="381000" y="533400"/>
          <a:ext cx="6553200" cy="6644640"/>
        </p:xfrm>
        <a:graphic>
          <a:graphicData uri="http://schemas.openxmlformats.org/drawingml/2006/table">
            <a:tbl>
              <a:tblPr firstRow="1" bandRow="1">
                <a:tableStyleId>{5C22544A-7EE6-4342-B048-85BDC9FD1C3A}</a:tableStyleId>
              </a:tblPr>
              <a:tblGrid>
                <a:gridCol w="6553200"/>
              </a:tblGrid>
              <a:tr h="370840">
                <a:tc>
                  <a:txBody>
                    <a:bodyPr/>
                    <a:lstStyle/>
                    <a:p>
                      <a:r>
                        <a:rPr lang="en-US" sz="1200" b="0" i="1" dirty="0" smtClean="0">
                          <a:solidFill>
                            <a:schemeClr val="tx1"/>
                          </a:solidFill>
                        </a:rPr>
                        <a:t>Teachers:  Although this can be done with a VENN diagram, please allow</a:t>
                      </a:r>
                      <a:r>
                        <a:rPr lang="en-US" sz="1200" b="0" i="1" baseline="0" dirty="0" smtClean="0">
                          <a:solidFill>
                            <a:schemeClr val="tx1"/>
                          </a:solidFill>
                        </a:rPr>
                        <a:t> students some practice time writing this in paragraph form for practice.  Advise students that they do not have to include every detail as there are so many, but enough to show they understand what difference and same mean.</a:t>
                      </a:r>
                      <a:endParaRPr lang="en-US" sz="12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461963" marR="0" lvl="0" indent="-461963"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16.   </a:t>
                      </a:r>
                      <a:r>
                        <a:rPr lang="en-US" sz="1800" b="1" smtClean="0">
                          <a:solidFill>
                            <a:schemeClr val="tx1"/>
                          </a:solidFill>
                        </a:rPr>
                        <a:t>How is the information in the 2 </a:t>
                      </a:r>
                      <a:r>
                        <a:rPr lang="en-US" sz="1800" b="1" dirty="0" smtClean="0">
                          <a:solidFill>
                            <a:schemeClr val="tx1"/>
                          </a:solidFill>
                        </a:rPr>
                        <a:t>texts </a:t>
                      </a:r>
                      <a:r>
                        <a:rPr lang="en-US" sz="1800" b="1" i="1" u="sng" dirty="0" smtClean="0">
                          <a:solidFill>
                            <a:schemeClr val="tx1"/>
                          </a:solidFill>
                        </a:rPr>
                        <a:t>What Makes a Bird </a:t>
                      </a:r>
                      <a:r>
                        <a:rPr lang="en-US" sz="1800" b="1" i="1" u="none" dirty="0" smtClean="0">
                          <a:solidFill>
                            <a:schemeClr val="tx1"/>
                          </a:solidFill>
                        </a:rPr>
                        <a:t>? </a:t>
                      </a:r>
                      <a:r>
                        <a:rPr lang="en-US" sz="1800" b="1" dirty="0" smtClean="0">
                          <a:solidFill>
                            <a:schemeClr val="tx1"/>
                          </a:solidFill>
                        </a:rPr>
                        <a:t>And  </a:t>
                      </a:r>
                      <a:r>
                        <a:rPr lang="en-US" sz="1800" b="1" i="1" u="sng" dirty="0" smtClean="0">
                          <a:solidFill>
                            <a:schemeClr val="tx1"/>
                          </a:solidFill>
                        </a:rPr>
                        <a:t>Do All   Birds Fly</a:t>
                      </a:r>
                      <a:r>
                        <a:rPr lang="en-US" sz="1800" b="1" i="1" u="none" dirty="0" smtClean="0">
                          <a:solidFill>
                            <a:schemeClr val="tx1"/>
                          </a:solidFill>
                        </a:rPr>
                        <a:t>?</a:t>
                      </a:r>
                      <a:r>
                        <a:rPr lang="en-US" sz="1800" b="1" i="1" u="none" baseline="0" dirty="0" smtClean="0">
                          <a:solidFill>
                            <a:schemeClr val="tx1"/>
                          </a:solidFill>
                        </a:rPr>
                        <a:t> </a:t>
                      </a:r>
                      <a:r>
                        <a:rPr lang="en-US" sz="1800" b="1" i="0" u="none" dirty="0" smtClean="0">
                          <a:solidFill>
                            <a:schemeClr val="tx1"/>
                          </a:solidFill>
                        </a:rPr>
                        <a:t>the</a:t>
                      </a:r>
                      <a:r>
                        <a:rPr lang="en-US" sz="1800" b="1" i="0" u="none" baseline="0" dirty="0" smtClean="0">
                          <a:solidFill>
                            <a:schemeClr val="tx1"/>
                          </a:solidFill>
                        </a:rPr>
                        <a:t>  same and different?</a:t>
                      </a:r>
                      <a:endParaRPr lang="en-US" sz="1800" b="1" i="1" u="sng"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7506282"/>
              </p:ext>
            </p:extLst>
          </p:nvPr>
        </p:nvGraphicFramePr>
        <p:xfrm>
          <a:off x="5029200" y="7467600"/>
          <a:ext cx="1768475" cy="951530"/>
        </p:xfrm>
        <a:graphic>
          <a:graphicData uri="http://schemas.openxmlformats.org/drawingml/2006/table">
            <a:tbl>
              <a:tblPr>
                <a:tableStyleId>{5940675A-B579-460E-94D1-54222C63F5DA}</a:tableStyleId>
              </a:tblPr>
              <a:tblGrid>
                <a:gridCol w="1768475"/>
              </a:tblGrid>
              <a:tr h="152400">
                <a:tc>
                  <a:txBody>
                    <a:bodyPr/>
                    <a:lstStyle/>
                    <a:p>
                      <a:pPr marL="0" marR="0" algn="ctr">
                        <a:lnSpc>
                          <a:spcPct val="115000"/>
                        </a:lnSpc>
                        <a:spcBef>
                          <a:spcPts val="0"/>
                        </a:spcBef>
                        <a:spcAft>
                          <a:spcPts val="0"/>
                        </a:spcAft>
                      </a:pPr>
                      <a:r>
                        <a:rPr lang="en-US" sz="800" dirty="0" smtClean="0"/>
                        <a:t>Toward RI.1.9     DOK </a:t>
                      </a:r>
                      <a:r>
                        <a:rPr lang="en-US" sz="800" dirty="0"/>
                        <a:t>3 - </a:t>
                      </a:r>
                      <a:r>
                        <a:rPr lang="en-US" sz="800" dirty="0" err="1"/>
                        <a:t>ANy</a:t>
                      </a:r>
                      <a:endParaRPr lang="en-US" sz="800" dirty="0">
                        <a:latin typeface="Calibri"/>
                        <a:ea typeface="Calibri"/>
                        <a:cs typeface="Times New Roman"/>
                      </a:endParaRPr>
                    </a:p>
                  </a:txBody>
                  <a:tcPr marL="11378" marR="1137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799130">
                <a:tc>
                  <a:txBody>
                    <a:bodyPr/>
                    <a:lstStyle/>
                    <a:p>
                      <a:pPr marL="0" marR="0" algn="l">
                        <a:lnSpc>
                          <a:spcPct val="115000"/>
                        </a:lnSpc>
                        <a:spcBef>
                          <a:spcPts val="0"/>
                        </a:spcBef>
                        <a:spcAft>
                          <a:spcPts val="0"/>
                        </a:spcAft>
                      </a:pPr>
                      <a:r>
                        <a:rPr lang="en-US" sz="800" dirty="0"/>
                        <a:t>Analyze similarities of information in two new texts on the same topic and differences between two new texts on the same topic (graphics, paragraph prompt, speech, discussions, etc</a:t>
                      </a:r>
                      <a:r>
                        <a:rPr lang="en-US" sz="800" dirty="0" smtClean="0"/>
                        <a:t>...</a:t>
                      </a:r>
                      <a:endParaRPr lang="en-US" sz="800" b="1" dirty="0" smtClean="0">
                        <a:solidFill>
                          <a:srgbClr val="000000"/>
                        </a:solidFill>
                        <a:latin typeface="Calibri"/>
                        <a:ea typeface="Times New Roman"/>
                        <a:cs typeface="Times New Roman"/>
                      </a:endParaRPr>
                    </a:p>
                  </a:txBody>
                  <a:tcPr marL="11378" marR="1137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944892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98948878"/>
              </p:ext>
            </p:extLst>
          </p:nvPr>
        </p:nvGraphicFramePr>
        <p:xfrm>
          <a:off x="176596" y="381001"/>
          <a:ext cx="6681404" cy="7315198"/>
        </p:xfrm>
        <a:graphic>
          <a:graphicData uri="http://schemas.openxmlformats.org/drawingml/2006/table">
            <a:tbl>
              <a:tblPr firstRow="1" bandRow="1">
                <a:tableStyleId>{5940675A-B579-460E-94D1-54222C63F5DA}</a:tableStyleId>
              </a:tblPr>
              <a:tblGrid>
                <a:gridCol w="6681404"/>
              </a:tblGrid>
              <a:tr h="2837410">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Read the end of the story</a:t>
                      </a:r>
                      <a:r>
                        <a:rPr lang="en-US" sz="1600" b="1" baseline="0" dirty="0" smtClean="0">
                          <a:solidFill>
                            <a:schemeClr val="tx1"/>
                          </a:solidFill>
                        </a:rPr>
                        <a:t> </a:t>
                      </a:r>
                      <a:r>
                        <a:rPr lang="en-US" sz="1600" b="1" i="1" u="sng" baseline="0" dirty="0" smtClean="0">
                          <a:solidFill>
                            <a:schemeClr val="tx1"/>
                          </a:solidFill>
                        </a:rPr>
                        <a:t>Hungry Baby Robin</a:t>
                      </a:r>
                      <a:r>
                        <a:rPr lang="en-US" sz="1600" b="1" baseline="0" dirty="0" smtClean="0">
                          <a:solidFill>
                            <a:schemeClr val="tx1"/>
                          </a:solidFill>
                        </a:rPr>
                        <a:t>.  The first part of the story is missing.  Write the first part of the story.</a:t>
                      </a:r>
                      <a:endParaRPr lang="en-US" sz="1600" b="1"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600" b="1" i="0" u="sng" kern="1200" dirty="0" smtClean="0">
                          <a:solidFill>
                            <a:schemeClr val="tx1"/>
                          </a:solidFill>
                          <a:effectLst/>
                          <a:latin typeface="+mn-lt"/>
                          <a:ea typeface="Times New Roman"/>
                          <a:cs typeface="Times New Roman"/>
                        </a:rPr>
                        <a:t>Hungry Baby</a:t>
                      </a:r>
                      <a:r>
                        <a:rPr lang="en-US" sz="1600" b="1" i="0" u="sng" kern="1200" baseline="0" dirty="0" smtClean="0">
                          <a:solidFill>
                            <a:schemeClr val="tx1"/>
                          </a:solidFill>
                          <a:effectLst/>
                          <a:latin typeface="+mn-lt"/>
                          <a:ea typeface="Times New Roman"/>
                          <a:cs typeface="Times New Roman"/>
                        </a:rPr>
                        <a:t> Robin</a:t>
                      </a:r>
                      <a:endParaRPr lang="en-US" sz="16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chemeClr val="tx1"/>
                          </a:solidFill>
                          <a:effectLst/>
                          <a:latin typeface="+mn-lt"/>
                          <a:ea typeface="Times New Roman"/>
                          <a:cs typeface="Times New Roman"/>
                        </a:rPr>
                        <a:t>       </a:t>
                      </a:r>
                    </a:p>
                    <a:p>
                      <a:pPr marL="288925" marR="0" indent="-288925" algn="r" defTabSz="1018809" rtl="0" eaLnBrk="1" fontAlgn="auto" latinLnBrk="0" hangingPunct="1">
                        <a:lnSpc>
                          <a:spcPct val="100000"/>
                        </a:lnSpc>
                        <a:spcBef>
                          <a:spcPts val="0"/>
                        </a:spcBef>
                        <a:spcAft>
                          <a:spcPts val="0"/>
                        </a:spcAft>
                        <a:buClrTx/>
                        <a:buSzTx/>
                        <a:buFont typeface="+mj-lt"/>
                        <a:buNone/>
                        <a:tabLst/>
                        <a:defRPr/>
                      </a:pPr>
                      <a:r>
                        <a:rPr lang="en-US" sz="1000" b="1" i="1" dirty="0" smtClean="0">
                          <a:solidFill>
                            <a:schemeClr val="tx1"/>
                          </a:solidFill>
                          <a:latin typeface="+mn-lt"/>
                          <a:cs typeface="Helvetica" pitchFamily="34" charset="0"/>
                        </a:rPr>
                        <a:t>Write a Brief</a:t>
                      </a:r>
                      <a:r>
                        <a:rPr lang="en-US" sz="1000" b="1" i="1" baseline="0" dirty="0" smtClean="0">
                          <a:solidFill>
                            <a:schemeClr val="tx1"/>
                          </a:solidFill>
                          <a:latin typeface="+mn-lt"/>
                          <a:cs typeface="Helvetica" pitchFamily="34" charset="0"/>
                        </a:rPr>
                        <a:t> Text, W.1c  </a:t>
                      </a:r>
                      <a:r>
                        <a:rPr lang="en-US" sz="1000" b="1" i="1" u="sng" baseline="0" dirty="0" smtClean="0">
                          <a:solidFill>
                            <a:schemeClr val="tx1"/>
                          </a:solidFill>
                          <a:latin typeface="+mn-lt"/>
                          <a:cs typeface="Helvetica" pitchFamily="34" charset="0"/>
                        </a:rPr>
                        <a:t>Reason for Opinion</a:t>
                      </a:r>
                      <a:r>
                        <a:rPr lang="en-US" sz="1000" b="1" i="1" baseline="0" dirty="0" smtClean="0">
                          <a:solidFill>
                            <a:schemeClr val="tx1"/>
                          </a:solidFill>
                          <a:latin typeface="+mn-lt"/>
                          <a:cs typeface="Helvetica" pitchFamily="34" charset="0"/>
                        </a:rPr>
                        <a:t>, Target 6a</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Write the first part of the story here:</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endParaRPr lang="en-US" sz="1600" dirty="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103" name="Picture 7" descr="Image result for hungry robi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96" y="5348028"/>
            <a:ext cx="2057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3" name="AutoShape 2" descr="Image result for hungry robi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76596" y="7848600"/>
            <a:ext cx="6529004" cy="584775"/>
          </a:xfrm>
          <a:prstGeom prst="rect">
            <a:avLst/>
          </a:prstGeom>
          <a:noFill/>
        </p:spPr>
        <p:txBody>
          <a:bodyPr wrap="square" rtlCol="0">
            <a:spAutoFit/>
          </a:bodyPr>
          <a:lstStyle/>
          <a:p>
            <a:pPr marL="288925" indent="-288925" defTabSz="1018809">
              <a:defRPr/>
            </a:pPr>
            <a:r>
              <a:rPr lang="en-US" sz="1600" b="1" dirty="0">
                <a:latin typeface="Helvetica" panose="020B0604020202020204" pitchFamily="34" charset="0"/>
                <a:ea typeface="Times New Roman"/>
                <a:cs typeface="Helvetica" panose="020B0604020202020204" pitchFamily="34" charset="0"/>
              </a:rPr>
              <a:t>Then the robin was happy.  She took the worm to her baby in the nest.  The baby ate the worm.  Then the baby fell asleep.</a:t>
            </a:r>
            <a:endParaRPr lang="en-US" sz="1600" b="1" dirty="0">
              <a:latin typeface="Helvetica" panose="020B0604020202020204" pitchFamily="34" charset="0"/>
              <a:cs typeface="Helvetica" panose="020B0604020202020204" pitchFamily="34" charset="0"/>
            </a:endParaRPr>
          </a:p>
        </p:txBody>
      </p:sp>
      <p:sp>
        <p:nvSpPr>
          <p:cNvPr id="7" name="Rectangle 6"/>
          <p:cNvSpPr/>
          <p:nvPr/>
        </p:nvSpPr>
        <p:spPr>
          <a:xfrm>
            <a:off x="155575" y="2531680"/>
            <a:ext cx="6778625" cy="601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068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122481" cy="4575737"/>
          </a:xfrm>
          <a:prstGeom prst="rect">
            <a:avLst/>
          </a:prstGeom>
          <a:noFill/>
        </p:spPr>
        <p:txBody>
          <a:bodyPr wrap="square" lIns="96643" tIns="48322" rIns="96643" bIns="48322">
            <a:spAutoFit/>
          </a:bodyPr>
          <a:lstStyle/>
          <a:p>
            <a:pPr marL="379527" indent="-379527"/>
            <a:r>
              <a:rPr lang="en-US" sz="1600" b="1" dirty="0">
                <a:latin typeface="Helvetica" panose="020B0604020202020204" pitchFamily="34" charset="0"/>
                <a:ea typeface="Times New Roman"/>
                <a:cs typeface="Helvetica" panose="020B0604020202020204" pitchFamily="34" charset="0"/>
              </a:rPr>
              <a:t> 18. </a:t>
            </a:r>
            <a:r>
              <a:rPr lang="en-US" sz="1600" b="1" dirty="0" smtClean="0">
                <a:latin typeface="Helvetica" panose="020B0604020202020204" pitchFamily="34" charset="0"/>
                <a:ea typeface="Times New Roman"/>
                <a:cs typeface="Helvetica" panose="020B0604020202020204" pitchFamily="34" charset="0"/>
              </a:rPr>
              <a:t>Read the paragraph a student wrote about birds.</a:t>
            </a:r>
          </a:p>
          <a:p>
            <a:pPr marL="379527" indent="-379527"/>
            <a:endParaRPr lang="en-US" sz="900" i="1" dirty="0">
              <a:latin typeface="Helvetica" panose="020B0604020202020204" pitchFamily="34" charset="0"/>
              <a:ea typeface="Times New Roman"/>
              <a:cs typeface="Helvetica" panose="020B0604020202020204" pitchFamily="34" charset="0"/>
            </a:endParaRPr>
          </a:p>
          <a:p>
            <a:pPr marL="379527" indent="-379527" algn="r"/>
            <a:r>
              <a:rPr lang="en-US" sz="900" b="1" i="1" dirty="0" smtClean="0">
                <a:latin typeface="Helvetica" panose="020B0604020202020204" pitchFamily="34" charset="0"/>
                <a:cs typeface="Helvetica" panose="020B0604020202020204" pitchFamily="34" charset="0"/>
              </a:rPr>
              <a:t>Revising </a:t>
            </a:r>
            <a:r>
              <a:rPr lang="en-US" sz="900" b="1" i="1" dirty="0">
                <a:latin typeface="Helvetica" panose="020B0604020202020204" pitchFamily="34" charset="0"/>
                <a:cs typeface="Helvetica" panose="020B0604020202020204" pitchFamily="34" charset="0"/>
              </a:rPr>
              <a:t>a </a:t>
            </a:r>
            <a:r>
              <a:rPr lang="en-US" sz="900" b="1" i="1" dirty="0" smtClean="0">
                <a:latin typeface="Helvetica" panose="020B0604020202020204" pitchFamily="34" charset="0"/>
                <a:cs typeface="Helvetica" panose="020B0604020202020204" pitchFamily="34" charset="0"/>
              </a:rPr>
              <a:t>text W.1b state an opinion 6b</a:t>
            </a:r>
          </a:p>
          <a:p>
            <a:pPr marL="379527" indent="-379527" algn="r"/>
            <a:endParaRPr lang="en-US" sz="900" b="1" dirty="0">
              <a:latin typeface="Helvetica" panose="020B0604020202020204" pitchFamily="34" charset="0"/>
              <a:cs typeface="Helvetica" panose="020B0604020202020204" pitchFamily="34" charset="0"/>
            </a:endParaRPr>
          </a:p>
          <a:p>
            <a:pPr marL="287338" indent="-287338"/>
            <a:r>
              <a:rPr lang="en-US" sz="1600" dirty="0" smtClean="0">
                <a:latin typeface="Helvetica" panose="020B0604020202020204" pitchFamily="34" charset="0"/>
                <a:cs typeface="Helvetica" panose="020B0604020202020204" pitchFamily="34" charset="0"/>
              </a:rPr>
              <a:t>     </a:t>
            </a:r>
          </a:p>
          <a:p>
            <a:pPr marL="403225" indent="-403225"/>
            <a:r>
              <a:rPr lang="en-US" sz="1600" dirty="0" smtClean="0">
                <a:latin typeface="Helvetica" panose="020B0604020202020204" pitchFamily="34" charset="0"/>
                <a:cs typeface="Helvetica" panose="020B0604020202020204" pitchFamily="34" charset="0"/>
              </a:rPr>
              <a:t>       Birds are different than other animals.  They can fly.  They have beaks.  Birds have feathers.  Birds have wings.</a:t>
            </a:r>
          </a:p>
          <a:p>
            <a:pPr marL="403225" indent="-403225"/>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Birds have two legs.  They lay eggs!</a:t>
            </a:r>
            <a:endParaRPr lang="en-US" sz="1600" dirty="0">
              <a:latin typeface="Helvetica" panose="020B0604020202020204" pitchFamily="34" charset="0"/>
              <a:cs typeface="Helvetica" panose="020B0604020202020204" pitchFamily="34" charset="0"/>
            </a:endParaRP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231775">
              <a:lnSpc>
                <a:spcPct val="115000"/>
              </a:lnSpc>
            </a:pPr>
            <a:r>
              <a:rPr lang="en-US" sz="1600" b="1" dirty="0" smtClean="0">
                <a:latin typeface="Helvetica" panose="020B0604020202020204" pitchFamily="34" charset="0"/>
                <a:ea typeface="Times New Roman"/>
                <a:cs typeface="Helvetica" panose="020B0604020202020204" pitchFamily="34" charset="0"/>
              </a:rPr>
              <a:t>Which sentence could begin the paragraph that tells the student’s opinion about birds?</a:t>
            </a:r>
          </a:p>
          <a:p>
            <a:pPr marL="231775">
              <a:lnSpc>
                <a:spcPct val="115000"/>
              </a:lnSpc>
            </a:pPr>
            <a:endParaRPr lang="en-US" sz="1600" b="1"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Birds like to eat worms.</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Birds are very special.</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Birds can navigate well.</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3" name="Rectangle 2"/>
          <p:cNvSpPr/>
          <p:nvPr/>
        </p:nvSpPr>
        <p:spPr>
          <a:xfrm>
            <a:off x="914400" y="1524000"/>
            <a:ext cx="581768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 y="3505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9600" y="405409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09600" y="459524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340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635" y="145474"/>
            <a:ext cx="6177280" cy="8099780"/>
          </a:xfrm>
          <a:prstGeom prst="rect">
            <a:avLst/>
          </a:prstGeom>
          <a:noFill/>
        </p:spPr>
        <p:txBody>
          <a:bodyPr wrap="square" lIns="96647" tIns="48323" rIns="96647" bIns="48323" rtlCol="0">
            <a:spAutoFit/>
          </a:bodyPr>
          <a:lstStyle/>
          <a:p>
            <a:r>
              <a:rPr lang="en-US" sz="1600" b="1" dirty="0" smtClean="0"/>
              <a:t>IMPORTANT! </a:t>
            </a:r>
            <a:r>
              <a:rPr lang="en-US" sz="1400" dirty="0" smtClean="0"/>
              <a:t>Standard RL.1.9 requires the comparison of two texts.  After students have answered questions # 1 – 4, have them view the following video:</a:t>
            </a:r>
            <a:endParaRPr lang="en-US" sz="1600" b="1" dirty="0"/>
          </a:p>
          <a:p>
            <a:r>
              <a:rPr lang="en-US" sz="1000" dirty="0" smtClean="0">
                <a:hlinkClick r:id="rId2"/>
              </a:rPr>
              <a:t>https</a:t>
            </a:r>
            <a:r>
              <a:rPr lang="en-US" sz="1000" dirty="0">
                <a:hlinkClick r:id="rId2"/>
              </a:rPr>
              <a:t>://www.youtube.com/watch?v=-</a:t>
            </a:r>
            <a:r>
              <a:rPr lang="en-US" sz="1000" dirty="0" smtClean="0">
                <a:hlinkClick r:id="rId2"/>
              </a:rPr>
              <a:t>1s38H2-WKI</a:t>
            </a:r>
            <a:endParaRPr lang="en-US" sz="1000" dirty="0" smtClean="0"/>
          </a:p>
          <a:p>
            <a:endParaRPr lang="en-US" sz="1000" dirty="0"/>
          </a:p>
          <a:p>
            <a:r>
              <a:rPr lang="en-US" sz="1000" dirty="0" smtClean="0"/>
              <a:t>This </a:t>
            </a:r>
            <a:r>
              <a:rPr lang="en-US" sz="1000" dirty="0"/>
              <a:t>is a pre-assessment to measure the task of writing an </a:t>
            </a:r>
            <a:r>
              <a:rPr lang="en-US" sz="1000" b="1" dirty="0"/>
              <a:t>opinion text. </a:t>
            </a:r>
            <a:r>
              <a:rPr lang="en-US" sz="1000" dirty="0"/>
              <a:t>Full compositions are always part of a Performance Task.   A complete performance task would have:</a:t>
            </a:r>
          </a:p>
          <a:p>
            <a:endParaRPr lang="en-US" sz="1000" dirty="0"/>
          </a:p>
          <a:p>
            <a:r>
              <a:rPr lang="en-US" sz="1000" b="1" i="1" dirty="0"/>
              <a:t>Part 1</a:t>
            </a:r>
          </a:p>
          <a:p>
            <a:pPr marL="172370" indent="-172370">
              <a:buFont typeface="Arial" panose="020B0604020202020204" pitchFamily="34" charset="0"/>
              <a:buChar char="•"/>
            </a:pPr>
            <a:r>
              <a:rPr lang="en-US" sz="1000" dirty="0"/>
              <a:t>A Classroom Activity (30 Minutes)</a:t>
            </a:r>
          </a:p>
          <a:p>
            <a:r>
              <a:rPr lang="en-US" sz="1000" b="1" i="1" dirty="0"/>
              <a:t>Activity should include </a:t>
            </a:r>
          </a:p>
          <a:p>
            <a:pPr marL="228584" indent="-228584">
              <a:buFontTx/>
              <a:buAutoNum type="arabicPeriod"/>
            </a:pPr>
            <a:r>
              <a:rPr lang="en-US" sz="1000" dirty="0"/>
              <a:t>New language and vocabulary students may encounter in passages (taught through a source that does not pre-teach the actual passages).  Vocabulary that may be new to students in the passages in this assessment may include: </a:t>
            </a:r>
            <a:r>
              <a:rPr lang="en-US" sz="1000" i="1" dirty="0"/>
              <a:t> </a:t>
            </a:r>
            <a:r>
              <a:rPr lang="en-US" sz="1000" i="1" dirty="0" smtClean="0"/>
              <a:t>South, grown up, robin, crow, geese, winter, hollow bones, backbone, beak, bill, drilling, preening, identify, perching, thin and thick legs, navigate and nesting sites.</a:t>
            </a:r>
            <a:endParaRPr lang="en-US" sz="1000" i="1" dirty="0" smtClean="0">
              <a:solidFill>
                <a:srgbClr val="FF0000"/>
              </a:solidFill>
            </a:endParaRPr>
          </a:p>
          <a:p>
            <a:pPr marL="228584" indent="-228584">
              <a:buAutoNum type="arabicPeriod"/>
            </a:pPr>
            <a:r>
              <a:rPr lang="en-US" sz="1000" dirty="0" smtClean="0"/>
              <a:t>A </a:t>
            </a:r>
            <a:r>
              <a:rPr lang="en-US" sz="1000" dirty="0"/>
              <a:t>video, class/group activity or read aloud to build background about </a:t>
            </a:r>
            <a:r>
              <a:rPr lang="en-US" sz="1000" dirty="0" smtClean="0"/>
              <a:t>birds</a:t>
            </a:r>
            <a:r>
              <a:rPr lang="en-US" sz="1000" dirty="0"/>
              <a:t> </a:t>
            </a:r>
            <a:r>
              <a:rPr lang="en-US" sz="1000" dirty="0" smtClean="0"/>
              <a:t>and hibernation: </a:t>
            </a:r>
            <a:r>
              <a:rPr lang="en-US" sz="1000" dirty="0" smtClean="0">
                <a:latin typeface="Times New Roman" panose="02020603050405020304" pitchFamily="18" charset="0"/>
                <a:cs typeface="Times New Roman" panose="02020603050405020304" pitchFamily="18" charset="0"/>
                <a:hlinkClick r:id="rId3"/>
              </a:rPr>
              <a:t>https</a:t>
            </a:r>
            <a:r>
              <a:rPr lang="en-US" sz="1000" dirty="0">
                <a:latin typeface="Times New Roman" panose="02020603050405020304" pitchFamily="18" charset="0"/>
                <a:cs typeface="Times New Roman" panose="02020603050405020304" pitchFamily="18" charset="0"/>
                <a:hlinkClick r:id="rId3"/>
              </a:rPr>
              <a:t>://</a:t>
            </a:r>
            <a:r>
              <a:rPr lang="en-US" sz="1000" dirty="0" smtClean="0">
                <a:latin typeface="Times New Roman" panose="02020603050405020304" pitchFamily="18" charset="0"/>
                <a:cs typeface="Times New Roman" panose="02020603050405020304" pitchFamily="18" charset="0"/>
                <a:hlinkClick r:id="rId3"/>
              </a:rPr>
              <a:t>www.youtube.com/watch?v=mfbIPJMQr8Y</a:t>
            </a:r>
            <a:r>
              <a:rPr lang="en-US" sz="1000" dirty="0" smtClean="0"/>
              <a:t>  Another video about birds  is a read aloud book: All Birds Have </a:t>
            </a:r>
            <a:r>
              <a:rPr lang="en-US" sz="1000" dirty="0"/>
              <a:t>Feathers </a:t>
            </a:r>
            <a:r>
              <a:rPr lang="en-US" sz="1000" dirty="0">
                <a:hlinkClick r:id="rId4"/>
              </a:rPr>
              <a:t>https://</a:t>
            </a:r>
            <a:r>
              <a:rPr lang="en-US" sz="1000" dirty="0" smtClean="0">
                <a:hlinkClick r:id="rId4"/>
              </a:rPr>
              <a:t>www.youtube.com/watch?v=GRjux5cDk2U</a:t>
            </a:r>
            <a:endParaRPr lang="en-US" sz="1000" dirty="0" smtClean="0"/>
          </a:p>
          <a:p>
            <a:pPr marL="228584" indent="-228584">
              <a:buAutoNum type="arabicPeriod"/>
            </a:pPr>
            <a:r>
              <a:rPr lang="en-US" sz="1000" dirty="0" smtClean="0"/>
              <a:t>(35 </a:t>
            </a:r>
            <a:r>
              <a:rPr lang="en-US" sz="1000" dirty="0"/>
              <a:t>minutes – Independent work)</a:t>
            </a:r>
          </a:p>
          <a:p>
            <a:pPr marL="172370" indent="-172370">
              <a:buFont typeface="Arial" panose="020B0604020202020204" pitchFamily="34" charset="0"/>
              <a:buChar char="•"/>
            </a:pPr>
            <a:r>
              <a:rPr lang="en-US" sz="1000" dirty="0"/>
              <a:t>Passages or stimuli to </a:t>
            </a:r>
            <a:r>
              <a:rPr lang="en-US" sz="1000" dirty="0" smtClean="0"/>
              <a:t>read </a:t>
            </a:r>
            <a:endParaRPr lang="en-US" sz="1000" dirty="0"/>
          </a:p>
          <a:p>
            <a:pPr marL="172370" indent="-172370">
              <a:buFont typeface="Arial" panose="020B0604020202020204" pitchFamily="34" charset="0"/>
              <a:buChar char="•"/>
            </a:pPr>
            <a:r>
              <a:rPr lang="en-US" sz="1000" dirty="0"/>
              <a:t>3 Research </a:t>
            </a:r>
            <a:r>
              <a:rPr lang="en-US" sz="1000" dirty="0" smtClean="0"/>
              <a:t>questions </a:t>
            </a:r>
            <a:endParaRPr lang="en-US" sz="1000" dirty="0"/>
          </a:p>
          <a:p>
            <a:pPr marL="172370" indent="-172370">
              <a:buFont typeface="Arial" panose="020B0604020202020204" pitchFamily="34" charset="0"/>
              <a:buChar char="•"/>
            </a:pPr>
            <a:r>
              <a:rPr lang="en-US" sz="1000" dirty="0"/>
              <a:t>There may be other constructed response questions.</a:t>
            </a:r>
          </a:p>
          <a:p>
            <a:r>
              <a:rPr lang="en-US" sz="1000" b="1" i="1" dirty="0"/>
              <a:t>Part 2</a:t>
            </a:r>
          </a:p>
          <a:p>
            <a:pPr marL="172370" indent="-172370">
              <a:buFont typeface="Arial" panose="020B0604020202020204" pitchFamily="34" charset="0"/>
              <a:buChar char="•"/>
            </a:pPr>
            <a:r>
              <a:rPr lang="en-US" sz="1000" dirty="0"/>
              <a:t>A Full-Composition (70 Minutes)</a:t>
            </a:r>
          </a:p>
          <a:p>
            <a:r>
              <a:rPr lang="en-US" sz="1000" dirty="0"/>
              <a:t>Students should have access to spell-check resources but no grammar-check resources.  Students can refer back to their passages, notes and 3 research questions and any other constructed responses, as often they’d like.</a:t>
            </a:r>
            <a:r>
              <a:rPr lang="en-US" sz="1000" dirty="0">
                <a:solidFill>
                  <a:srgbClr val="FF0000"/>
                </a:solidFill>
              </a:rPr>
              <a:t>  </a:t>
            </a:r>
            <a:r>
              <a:rPr lang="en-US" sz="1000" dirty="0"/>
              <a:t>The note-taking forms in this pre-assessment were created for informational text.  If you choose to use these, please have your students take notes while reading the informational passages.</a:t>
            </a:r>
          </a:p>
          <a:p>
            <a:endParaRPr lang="en-US" sz="1000" dirty="0"/>
          </a:p>
          <a:p>
            <a:r>
              <a:rPr lang="en-US" sz="1000" u="sng" dirty="0"/>
              <a:t>Directions</a:t>
            </a:r>
          </a:p>
          <a:p>
            <a:r>
              <a:rPr lang="en-US" sz="1000" b="1" dirty="0"/>
              <a:t>30 minutes</a:t>
            </a:r>
          </a:p>
          <a:p>
            <a:pPr marL="229825" indent="-229825">
              <a:buAutoNum type="arabicPeriod"/>
            </a:pPr>
            <a:r>
              <a:rPr lang="en-US" sz="1000" dirty="0"/>
              <a:t>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culture).The classroom activity </a:t>
            </a:r>
            <a:r>
              <a:rPr lang="en-US" sz="1000" b="1" dirty="0"/>
              <a:t>DOES NOT </a:t>
            </a:r>
            <a:r>
              <a:rPr lang="en-US" sz="1000" dirty="0"/>
              <a:t>pre-teach any of the </a:t>
            </a:r>
            <a:r>
              <a:rPr lang="en-US" sz="1000" b="1" dirty="0"/>
              <a:t>specific content </a:t>
            </a:r>
            <a:r>
              <a:rPr lang="en-US" sz="1000" dirty="0"/>
              <a:t>that will be assessed!</a:t>
            </a:r>
          </a:p>
          <a:p>
            <a:r>
              <a:rPr lang="en-US" sz="1000" b="1" dirty="0"/>
              <a:t>35 minutes</a:t>
            </a:r>
          </a:p>
          <a:p>
            <a:pPr marL="229825" indent="-229825">
              <a:buAutoNum type="arabicPeriod" startAt="2"/>
            </a:pPr>
            <a:r>
              <a:rPr lang="en-US" sz="1000" dirty="0"/>
              <a:t>Students read the passages independently.  If you have students who can not read the passages you may read them to those students but please make note of the accommodation.   Remind students to take notes as they read.  During an actual SBAC assessment students are allowed to keep their notes as a reference.</a:t>
            </a:r>
          </a:p>
          <a:p>
            <a:pPr marL="233018" indent="-233018">
              <a:buFont typeface="+mj-lt"/>
              <a:buAutoNum type="arabicPeriod" startAt="3"/>
            </a:pPr>
            <a:r>
              <a:rPr lang="en-US" sz="1000" dirty="0"/>
              <a:t>Students answer the 3 research questions or other constructed response questions. Students should also refer to their answers when writing their full opinion piece.</a:t>
            </a:r>
          </a:p>
          <a:p>
            <a:r>
              <a:rPr lang="en-US" sz="1000" b="1" dirty="0"/>
              <a:t>15 minute break</a:t>
            </a:r>
          </a:p>
          <a:p>
            <a:r>
              <a:rPr lang="en-US" sz="1000" b="1" dirty="0"/>
              <a:t>70 Minutes</a:t>
            </a:r>
          </a:p>
          <a:p>
            <a:r>
              <a:rPr lang="en-US" sz="1000" dirty="0"/>
              <a:t>4.     Students write their full composition (opinion piece).</a:t>
            </a:r>
          </a:p>
          <a:p>
            <a:endParaRPr lang="en-US" sz="1000" dirty="0"/>
          </a:p>
          <a:p>
            <a:r>
              <a:rPr lang="en-US" sz="1000" b="1" u="sng" dirty="0"/>
              <a:t>SCORING</a:t>
            </a:r>
          </a:p>
          <a:p>
            <a:r>
              <a:rPr lang="en-US" sz="1000" dirty="0"/>
              <a:t>A Narrative</a:t>
            </a:r>
            <a:r>
              <a:rPr lang="en-US" sz="1000" dirty="0">
                <a:solidFill>
                  <a:srgbClr val="FF0000"/>
                </a:solidFill>
              </a:rPr>
              <a:t> </a:t>
            </a:r>
            <a:r>
              <a:rPr lang="en-US" sz="1000" dirty="0"/>
              <a:t>Rubric is provided.  Students receive three scores:</a:t>
            </a:r>
          </a:p>
          <a:p>
            <a:endParaRPr lang="en-US" sz="1000" dirty="0"/>
          </a:p>
          <a:p>
            <a:pPr marL="229825" indent="-229825">
              <a:buAutoNum type="arabicPeriod"/>
            </a:pPr>
            <a:r>
              <a:rPr lang="en-US" sz="1000" dirty="0"/>
              <a:t>Organization and Purpose</a:t>
            </a:r>
          </a:p>
          <a:p>
            <a:pPr marL="229825" indent="-229825">
              <a:buAutoNum type="arabicPeriod"/>
            </a:pPr>
            <a:r>
              <a:rPr lang="en-US" sz="1000" dirty="0"/>
              <a:t>Evidence and Elaboration</a:t>
            </a:r>
          </a:p>
          <a:p>
            <a:pPr marL="229825" indent="-229825">
              <a:buAutoNum type="arabicPeriod"/>
            </a:pPr>
            <a:r>
              <a:rPr lang="en-US" sz="1000" dirty="0"/>
              <a:t>Conventions</a:t>
            </a:r>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977177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25" name="TextBox 24"/>
          <p:cNvSpPr txBox="1"/>
          <p:nvPr/>
        </p:nvSpPr>
        <p:spPr>
          <a:xfrm>
            <a:off x="658405" y="457200"/>
            <a:ext cx="5918622" cy="3600986"/>
          </a:xfrm>
          <a:prstGeom prst="rect">
            <a:avLst/>
          </a:prstGeom>
          <a:noFill/>
        </p:spPr>
        <p:txBody>
          <a:bodyPr wrap="square" rtlCol="0">
            <a:spAutoFit/>
          </a:bodyPr>
          <a:lstStyle/>
          <a:p>
            <a:pPr marL="342900" indent="-342900">
              <a:buAutoNum type="arabicPeriod" startAt="19"/>
            </a:pPr>
            <a:r>
              <a:rPr lang="en-US" sz="1600" b="1" dirty="0">
                <a:latin typeface="Helvetica" pitchFamily="34" charset="0"/>
              </a:rPr>
              <a:t> </a:t>
            </a:r>
            <a:r>
              <a:rPr lang="en-US" sz="1600" b="1" dirty="0" smtClean="0">
                <a:latin typeface="Helvetica" pitchFamily="34" charset="0"/>
              </a:rPr>
              <a:t>Read the two sentences.</a:t>
            </a:r>
          </a:p>
          <a:p>
            <a:pPr marL="342900" indent="-342900">
              <a:buAutoNum type="arabicPeriod" startAt="19"/>
            </a:pPr>
            <a:endParaRPr lang="en-US" sz="1600" b="1" dirty="0" smtClean="0">
              <a:latin typeface="Helvetica" pitchFamily="34" charset="0"/>
            </a:endParaRPr>
          </a:p>
          <a:p>
            <a:pPr algn="ctr"/>
            <a:r>
              <a:rPr lang="en-US" sz="1600" dirty="0">
                <a:latin typeface="Helvetica" pitchFamily="34" charset="0"/>
              </a:rPr>
              <a:t> </a:t>
            </a:r>
            <a:r>
              <a:rPr lang="en-US" sz="1600" dirty="0" smtClean="0">
                <a:latin typeface="Helvetica" pitchFamily="34" charset="0"/>
              </a:rPr>
              <a:t>     The bird can fly.     The bird can hop. </a:t>
            </a:r>
            <a:endParaRPr lang="en-US" sz="1600" b="1" i="1" dirty="0" smtClean="0">
              <a:latin typeface="Helvetica" pitchFamily="34" charset="0"/>
            </a:endParaRPr>
          </a:p>
          <a:p>
            <a:pPr marL="342900" indent="-342900">
              <a:buAutoNum type="arabicPeriod" startAt="19"/>
            </a:pPr>
            <a:endParaRPr lang="en-US" sz="1600" b="1" i="1" u="sng" dirty="0">
              <a:latin typeface="Helvetica" pitchFamily="34" charset="0"/>
            </a:endParaRPr>
          </a:p>
          <a:p>
            <a:pPr marL="461963" indent="-461963" algn="r"/>
            <a:r>
              <a:rPr lang="en-US" sz="900" b="1" i="1" dirty="0" smtClean="0">
                <a:latin typeface="Helvetica" pitchFamily="34" charset="0"/>
              </a:rPr>
              <a:t>Language and Vocabulary L.1.6  Lang. Use  - Conjunctions, Target 8</a:t>
            </a:r>
          </a:p>
          <a:p>
            <a:pPr marL="461963" indent="-461963" algn="r"/>
            <a:endParaRPr lang="en-US" sz="900" b="1" i="1" dirty="0">
              <a:latin typeface="Helvetica" pitchFamily="34" charset="0"/>
            </a:endParaRPr>
          </a:p>
          <a:p>
            <a:pPr marL="284163" lvl="0"/>
            <a:r>
              <a:rPr lang="en-US" sz="1600" b="1" dirty="0" smtClean="0">
                <a:solidFill>
                  <a:prstClr val="black"/>
                </a:solidFill>
                <a:latin typeface="Helvetica" pitchFamily="34" charset="0"/>
              </a:rPr>
              <a:t>What </a:t>
            </a:r>
            <a:r>
              <a:rPr lang="en-US" sz="1600" b="1" dirty="0">
                <a:solidFill>
                  <a:prstClr val="black"/>
                </a:solidFill>
                <a:latin typeface="Helvetica" pitchFamily="34" charset="0"/>
              </a:rPr>
              <a:t>is the best way to join these two sentences   </a:t>
            </a:r>
            <a:r>
              <a:rPr lang="en-US" sz="1600" b="1" dirty="0" smtClean="0">
                <a:solidFill>
                  <a:prstClr val="black"/>
                </a:solidFill>
                <a:latin typeface="Helvetica" pitchFamily="34" charset="0"/>
              </a:rPr>
              <a:t> together</a:t>
            </a:r>
            <a:r>
              <a:rPr lang="en-US" sz="1600" b="1" dirty="0">
                <a:solidFill>
                  <a:prstClr val="black"/>
                </a:solidFill>
                <a:latin typeface="Helvetica" pitchFamily="34" charset="0"/>
              </a:rPr>
              <a:t>?</a:t>
            </a:r>
          </a:p>
          <a:p>
            <a:pPr marL="461963" indent="-461963"/>
            <a:endParaRPr lang="en-US" sz="1600" b="1" dirty="0" smtClean="0">
              <a:latin typeface="Helvetica" pitchFamily="34" charset="0"/>
            </a:endParaRPr>
          </a:p>
          <a:p>
            <a:endParaRPr lang="en-US" sz="500" b="1" dirty="0">
              <a:latin typeface="Helvetica" pitchFamily="34" charset="0"/>
            </a:endParaRPr>
          </a:p>
          <a:p>
            <a:pPr marL="741363" indent="-342900">
              <a:buFont typeface="+mj-lt"/>
              <a:buAutoNum type="alphaUcPeriod"/>
            </a:pPr>
            <a:r>
              <a:rPr lang="en-US" sz="1600" dirty="0" smtClean="0">
                <a:latin typeface="Helvetica" pitchFamily="34" charset="0"/>
              </a:rPr>
              <a:t>The bird can fly </a:t>
            </a:r>
            <a:r>
              <a:rPr lang="en-US" sz="1600" u="sng" dirty="0" smtClean="0">
                <a:latin typeface="Helvetica" pitchFamily="34" charset="0"/>
              </a:rPr>
              <a:t>because</a:t>
            </a:r>
            <a:r>
              <a:rPr lang="en-US" sz="1600" dirty="0" smtClean="0">
                <a:latin typeface="Helvetica" pitchFamily="34" charset="0"/>
              </a:rPr>
              <a:t> it can hop.</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The bird can hop </a:t>
            </a:r>
            <a:r>
              <a:rPr lang="en-US" sz="1600" u="sng" dirty="0" smtClean="0">
                <a:latin typeface="Helvetica" pitchFamily="34" charset="0"/>
              </a:rPr>
              <a:t>so</a:t>
            </a:r>
            <a:r>
              <a:rPr lang="en-US" sz="1600" dirty="0" smtClean="0">
                <a:latin typeface="Helvetica" pitchFamily="34" charset="0"/>
              </a:rPr>
              <a:t> the bird can fly.</a:t>
            </a: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The bird can fly </a:t>
            </a:r>
            <a:r>
              <a:rPr lang="en-US" sz="1600" u="sng" dirty="0" smtClean="0">
                <a:latin typeface="Helvetica" pitchFamily="34" charset="0"/>
              </a:rPr>
              <a:t>and</a:t>
            </a:r>
            <a:r>
              <a:rPr lang="en-US" sz="1600" dirty="0" smtClean="0">
                <a:latin typeface="Helvetica" pitchFamily="34" charset="0"/>
              </a:rPr>
              <a:t> hop.</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398463"/>
            <a:endParaRPr lang="en-US" sz="500" dirty="0" smtClean="0">
              <a:latin typeface="Helvetica" pitchFamily="34" charset="0"/>
            </a:endParaRPr>
          </a:p>
        </p:txBody>
      </p:sp>
      <p:sp>
        <p:nvSpPr>
          <p:cNvPr id="27" name="Oval 26"/>
          <p:cNvSpPr/>
          <p:nvPr/>
        </p:nvSpPr>
        <p:spPr>
          <a:xfrm>
            <a:off x="781103" y="296129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81103" y="34290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81103" y="2552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0" y="4267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185487"/>
          </a:xfrm>
          <a:prstGeom prst="rect">
            <a:avLst/>
          </a:prstGeom>
          <a:noFill/>
        </p:spPr>
        <p:txBody>
          <a:bodyPr wrap="square" rtlCol="0">
            <a:spAutoFit/>
          </a:bodyPr>
          <a:lstStyle/>
          <a:p>
            <a:pPr marL="461963" lvl="0" indent="-461963"/>
            <a:r>
              <a:rPr lang="en-US" sz="1600" b="1" dirty="0" smtClean="0">
                <a:latin typeface="Helvetica" pitchFamily="34" charset="0"/>
              </a:rPr>
              <a:t>20. Read the sentence below</a:t>
            </a:r>
            <a:r>
              <a:rPr lang="en-US" sz="1400" b="1" dirty="0" smtClean="0">
                <a:latin typeface="Helvetica" pitchFamily="34" charset="0"/>
              </a:rPr>
              <a:t>. </a:t>
            </a:r>
          </a:p>
          <a:p>
            <a:pPr marL="461963" lvl="0" indent="-461963" algn="r"/>
            <a:r>
              <a:rPr lang="en-US" sz="900" b="1" i="1" dirty="0" smtClean="0">
                <a:latin typeface="Helvetica" pitchFamily="34" charset="0"/>
              </a:rPr>
              <a:t>Edit and Clarify L.1.1c  singular-plural verb tenses Target 9</a:t>
            </a:r>
            <a:endParaRPr lang="en-US" sz="900" b="1" i="1" dirty="0">
              <a:latin typeface="Helvetica" pitchFamily="34" charset="0"/>
            </a:endParaRPr>
          </a:p>
          <a:p>
            <a:endParaRPr lang="en-US" sz="1600" dirty="0"/>
          </a:p>
          <a:p>
            <a:pPr marL="398463" algn="ctr"/>
            <a:r>
              <a:rPr lang="en-US" sz="1600" dirty="0" smtClean="0">
                <a:latin typeface="Helvetica" pitchFamily="34" charset="0"/>
              </a:rPr>
              <a:t>The two _____ shared the worm.</a:t>
            </a:r>
          </a:p>
          <a:p>
            <a:endParaRPr lang="en-US" sz="1600" b="1" dirty="0" smtClean="0">
              <a:latin typeface="Helvetica" pitchFamily="34" charset="0"/>
            </a:endParaRPr>
          </a:p>
          <a:p>
            <a:r>
              <a:rPr lang="en-US" sz="1600" b="1" dirty="0" smtClean="0">
                <a:latin typeface="Helvetica" pitchFamily="34" charset="0"/>
              </a:rPr>
              <a:t>       Which word should go in the blank to finish the sentence?</a:t>
            </a:r>
          </a:p>
          <a:p>
            <a:endParaRPr lang="en-US" sz="1600" b="1" dirty="0" smtClean="0">
              <a:latin typeface="Helvetica" pitchFamily="34" charset="0"/>
            </a:endParaRPr>
          </a:p>
          <a:p>
            <a:r>
              <a:rPr lang="en-US" sz="1600" dirty="0" smtClean="0">
                <a:latin typeface="Helvetica" pitchFamily="34" charset="0"/>
              </a:rPr>
              <a:t>       A. birds</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bird</a:t>
            </a:r>
          </a:p>
          <a:p>
            <a:endParaRPr lang="en-US" sz="1600" dirty="0">
              <a:latin typeface="Helvetica" pitchFamily="34" charset="0"/>
            </a:endParaRPr>
          </a:p>
          <a:p>
            <a:r>
              <a:rPr lang="en-US" sz="1600" dirty="0" smtClean="0">
                <a:latin typeface="Helvetica" pitchFamily="34" charset="0"/>
              </a:rPr>
              <a:t>       C. </a:t>
            </a:r>
            <a:r>
              <a:rPr lang="en-US" sz="1600" dirty="0" err="1" smtClean="0">
                <a:latin typeface="Helvetica" pitchFamily="34" charset="0"/>
              </a:rPr>
              <a:t>birdes</a:t>
            </a:r>
            <a:endParaRPr lang="en-US" sz="1600" dirty="0" smtClean="0">
              <a:latin typeface="Helvetica" pitchFamily="34" charset="0"/>
            </a:endParaRPr>
          </a:p>
          <a:p>
            <a:endParaRPr lang="en-US" sz="1600" dirty="0">
              <a:latin typeface="Helvetica" pitchFamily="34" charset="0"/>
            </a:endParaRPr>
          </a:p>
        </p:txBody>
      </p:sp>
      <p:sp>
        <p:nvSpPr>
          <p:cNvPr id="10" name="Oval 9"/>
          <p:cNvSpPr/>
          <p:nvPr/>
        </p:nvSpPr>
        <p:spPr>
          <a:xfrm>
            <a:off x="699248" y="630388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9248" y="676268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77978" y="724990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00201" y="9144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88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5" name="TextBox 4"/>
          <p:cNvSpPr txBox="1"/>
          <p:nvPr/>
        </p:nvSpPr>
        <p:spPr>
          <a:xfrm>
            <a:off x="152400" y="290945"/>
            <a:ext cx="7010400" cy="4427247"/>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smtClean="0"/>
              <a:t>Part </a:t>
            </a:r>
            <a:r>
              <a:rPr lang="en-US" sz="1500" b="1" u="sng" dirty="0"/>
              <a:t>2</a:t>
            </a:r>
            <a:r>
              <a:rPr lang="en-US" sz="1500" b="1" dirty="0"/>
              <a:t> </a:t>
            </a:r>
          </a:p>
          <a:p>
            <a:endParaRPr lang="en-US" sz="1500" smtClean="0"/>
          </a:p>
          <a:p>
            <a:r>
              <a:rPr lang="en-US" sz="1500" smtClean="0"/>
              <a:t>You </a:t>
            </a:r>
            <a:r>
              <a:rPr lang="en-US" sz="1500" dirty="0" smtClean="0"/>
              <a:t>are going to write an </a:t>
            </a:r>
            <a:r>
              <a:rPr lang="en-US" sz="1500" b="1" dirty="0" smtClean="0"/>
              <a:t>opinion</a:t>
            </a:r>
            <a:r>
              <a:rPr lang="en-US" sz="1500" dirty="0" smtClean="0"/>
              <a:t> </a:t>
            </a:r>
            <a:r>
              <a:rPr lang="en-US" sz="1500" b="1" dirty="0" smtClean="0"/>
              <a:t>story</a:t>
            </a:r>
            <a:r>
              <a:rPr lang="en-US" sz="1500" dirty="0" smtClean="0"/>
              <a:t>. </a:t>
            </a:r>
            <a:r>
              <a:rPr lang="en-US" sz="1500" dirty="0"/>
              <a:t>This means you will tell how you feel about something. You will write </a:t>
            </a:r>
            <a:r>
              <a:rPr lang="en-US" sz="1500" b="1" dirty="0"/>
              <a:t>reasons</a:t>
            </a:r>
            <a:r>
              <a:rPr lang="en-US" sz="1500" dirty="0"/>
              <a:t> to explain why you feel the way you do</a:t>
            </a:r>
            <a:r>
              <a:rPr lang="en-US" sz="1500" dirty="0" smtClean="0"/>
              <a:t>.  Use the stories you read and the video you saw to support your answer with reasons for how you feel.</a:t>
            </a:r>
          </a:p>
          <a:p>
            <a:endParaRPr lang="en-US" sz="1500" dirty="0"/>
          </a:p>
          <a:p>
            <a:pPr lvl="0"/>
            <a:r>
              <a:rPr lang="en-US" sz="1500" dirty="0" smtClean="0"/>
              <a:t>To write your story you will answer this question:  </a:t>
            </a:r>
            <a:r>
              <a:rPr lang="en-US" sz="1500" b="1" dirty="0">
                <a:solidFill>
                  <a:prstClr val="black"/>
                </a:solidFill>
              </a:rPr>
              <a:t>Is it important for birds to have wings? Give as many details as you can from the stories to explain your answer.</a:t>
            </a:r>
          </a:p>
          <a:p>
            <a:endParaRPr lang="en-US" sz="9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800" dirty="0"/>
          </a:p>
          <a:p>
            <a:pPr marL="325309" indent="-325309">
              <a:buAutoNum type="arabicPeriod"/>
            </a:pPr>
            <a:r>
              <a:rPr lang="en-US" sz="1500" dirty="0"/>
              <a:t>Write – Revise and Edit your first draft.</a:t>
            </a:r>
          </a:p>
          <a:p>
            <a:pPr marL="325309" indent="-325309">
              <a:buAutoNum type="arabicPeriod"/>
            </a:pPr>
            <a:endParaRPr lang="en-US" sz="800" dirty="0"/>
          </a:p>
          <a:p>
            <a:pPr marL="325309" indent="-325309">
              <a:buAutoNum type="arabicPeriod"/>
            </a:pPr>
            <a:r>
              <a:rPr lang="en-US" sz="1500" dirty="0"/>
              <a:t>Write a final draft </a:t>
            </a:r>
            <a:r>
              <a:rPr lang="en-US" sz="1500" dirty="0" smtClean="0"/>
              <a:t>about</a:t>
            </a:r>
          </a:p>
          <a:p>
            <a:pPr algn="ctr"/>
            <a:endParaRPr lang="en-US" sz="1500" dirty="0"/>
          </a:p>
          <a:p>
            <a:r>
              <a:rPr lang="en-US" sz="1500" b="1" u="sng" dirty="0" smtClean="0"/>
              <a:t>How you </a:t>
            </a:r>
            <a:r>
              <a:rPr lang="en-US" sz="1500" b="1" u="sng" dirty="0"/>
              <a:t>w</a:t>
            </a:r>
            <a:r>
              <a:rPr lang="en-US" sz="1500" b="1" u="sng" dirty="0" smtClean="0"/>
              <a:t>ill be scored</a:t>
            </a:r>
          </a:p>
          <a:p>
            <a:r>
              <a:rPr lang="en-US" sz="1500" b="1" dirty="0" smtClean="0"/>
              <a:t>	</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781352885"/>
              </p:ext>
            </p:extLst>
          </p:nvPr>
        </p:nvGraphicFramePr>
        <p:xfrm>
          <a:off x="838200" y="4800600"/>
          <a:ext cx="5056094" cy="1753985"/>
        </p:xfrm>
        <a:graphic>
          <a:graphicData uri="http://schemas.openxmlformats.org/drawingml/2006/table">
            <a:tbl>
              <a:tblPr firstRow="1" bandRow="1">
                <a:tableStyleId>{5940675A-B579-460E-94D1-54222C63F5DA}</a:tableStyleId>
              </a:tblPr>
              <a:tblGrid>
                <a:gridCol w="1216325"/>
                <a:gridCol w="3839769"/>
              </a:tblGrid>
              <a:tr h="290945">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Did  you tell your opinion?   Is all of your writing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900" b="1" dirty="0" smtClean="0"/>
                        <a:t>Are your ideas easy to understand from the first of your writing to the end?</a:t>
                      </a:r>
                      <a:r>
                        <a:rPr lang="en-US" sz="900" b="1" baseline="0" dirty="0" smtClean="0"/>
                        <a:t>    Did you use words like because, and , also?</a:t>
                      </a:r>
                      <a:endParaRPr lang="en-US" sz="900" b="1"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Did</a:t>
                      </a:r>
                      <a:r>
                        <a:rPr lang="en-US" sz="900" b="1" baseline="0" dirty="0" smtClean="0"/>
                        <a:t> </a:t>
                      </a:r>
                      <a:r>
                        <a:rPr lang="en-US" sz="900" b="1" dirty="0" smtClean="0"/>
                        <a:t> you get ideas  (evidence) from the texts to tell more about your opinion?</a:t>
                      </a:r>
                      <a:r>
                        <a:rPr lang="en-US" sz="900" b="1" baseline="0" dirty="0" smtClean="0"/>
                        <a:t> </a:t>
                      </a:r>
                      <a:r>
                        <a:rPr lang="en-US" sz="900" b="1" dirty="0" smtClean="0"/>
                        <a:t> Did you use examples?</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Do your ideas make sense?  Did you use words from the passages to help write about your ideas?</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9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203687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6" name="Table 5"/>
          <p:cNvGraphicFramePr>
            <a:graphicFrameLocks noGrp="1"/>
          </p:cNvGraphicFramePr>
          <p:nvPr>
            <p:extLst/>
          </p:nvPr>
        </p:nvGraphicFramePr>
        <p:xfrm>
          <a:off x="533401" y="363683"/>
          <a:ext cx="6248400" cy="7768237"/>
        </p:xfrm>
        <a:graphic>
          <a:graphicData uri="http://schemas.openxmlformats.org/drawingml/2006/table">
            <a:tbl>
              <a:tblPr firstRow="1" bandRow="1">
                <a:tableStyleId>{5940675A-B579-460E-94D1-54222C63F5DA}</a:tableStyleId>
              </a:tblPr>
              <a:tblGrid>
                <a:gridCol w="6248400"/>
              </a:tblGrid>
              <a:tr h="698269">
                <a:tc>
                  <a:txBody>
                    <a:bodyPr/>
                    <a:lstStyle/>
                    <a:p>
                      <a:r>
                        <a:rPr lang="en-US" sz="2000" dirty="0" smtClean="0"/>
                        <a:t>Name____________________________</a:t>
                      </a:r>
                    </a:p>
                    <a:p>
                      <a:endParaRPr lang="en-US" sz="2000" dirty="0"/>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92776">
                <a:tc>
                  <a:txBody>
                    <a:bodyPr/>
                    <a:lstStyle/>
                    <a:p>
                      <a:pPr algn="ctr"/>
                      <a:endParaRPr lang="en-US" sz="2000" b="1" u="sng"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18170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2" name="TextBox 1"/>
          <p:cNvSpPr txBox="1"/>
          <p:nvPr/>
        </p:nvSpPr>
        <p:spPr>
          <a:xfrm>
            <a:off x="619836" y="6248400"/>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3053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826152"/>
              </p:ext>
            </p:extLst>
          </p:nvPr>
        </p:nvGraphicFramePr>
        <p:xfrm>
          <a:off x="381000" y="3962400"/>
          <a:ext cx="6324600" cy="3302000"/>
        </p:xfrm>
        <a:graphic>
          <a:graphicData uri="http://schemas.openxmlformats.org/drawingml/2006/table">
            <a:tbl>
              <a:tblPr firstRow="1" bandRow="1">
                <a:tableStyleId>{5940675A-B579-460E-94D1-54222C63F5DA}</a:tableStyleId>
              </a:tblPr>
              <a:tblGrid>
                <a:gridCol w="685800"/>
                <a:gridCol w="3429000"/>
                <a:gridCol w="533400"/>
                <a:gridCol w="609600"/>
                <a:gridCol w="533400"/>
                <a:gridCol w="533400"/>
              </a:tblGrid>
              <a:tr h="304800">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Informational Text</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I can tell what caused something to happen (connecting ideas)  RI.1.3</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Calibri"/>
                        </a:rPr>
                        <a:t>I can describe how the topic is connected to a fact (i.e., dolphins have blowholes because...</a:t>
                      </a: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RI.1.3</a:t>
                      </a:r>
                      <a:endPar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dirty="0"/>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 can ask and answer who, what, when, why, and how questions about information in pictures and text.</a:t>
                      </a:r>
                      <a:r>
                        <a:rPr lang="en-US" sz="1100" b="1" baseline="0" dirty="0" smtClean="0">
                          <a:latin typeface="+mn-lt"/>
                          <a:ea typeface="Times New Roman"/>
                          <a:cs typeface="Times New Roman"/>
                        </a:rPr>
                        <a:t>  </a:t>
                      </a:r>
                      <a:r>
                        <a:rPr lang="en-US" sz="1000" b="0" i="1" baseline="0" dirty="0" smtClean="0">
                          <a:latin typeface="+mn-lt"/>
                          <a:ea typeface="Times New Roman"/>
                          <a:cs typeface="Times New Roman"/>
                        </a:rPr>
                        <a:t>RI.1.6</a:t>
                      </a:r>
                      <a:endParaRPr lang="en-US" sz="1100" b="1"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ea typeface="Times New Roman"/>
                          <a:cs typeface="Times New Roman"/>
                        </a:rPr>
                        <a:t>I</a:t>
                      </a:r>
                      <a:r>
                        <a:rPr lang="en-US" sz="1100" b="0" baseline="0" dirty="0" smtClean="0">
                          <a:solidFill>
                            <a:schemeClr val="tx1"/>
                          </a:solidFill>
                          <a:latin typeface="+mn-lt"/>
                          <a:ea typeface="Times New Roman"/>
                          <a:cs typeface="Times New Roman"/>
                        </a:rPr>
                        <a:t> </a:t>
                      </a:r>
                      <a:r>
                        <a:rPr lang="en-US" sz="1100" b="0" dirty="0" smtClean="0">
                          <a:solidFill>
                            <a:srgbClr val="000000"/>
                          </a:solidFill>
                          <a:latin typeface="+mn-lt"/>
                          <a:ea typeface="Times New Roman"/>
                          <a:cs typeface="Times New Roman"/>
                        </a:rPr>
                        <a:t>know that information can be found in pictures</a:t>
                      </a:r>
                      <a:r>
                        <a:rPr lang="en-US" sz="1100" b="0" baseline="0" dirty="0" smtClean="0">
                          <a:solidFill>
                            <a:srgbClr val="000000"/>
                          </a:solidFill>
                          <a:latin typeface="+mn-lt"/>
                          <a:ea typeface="Times New Roman"/>
                          <a:cs typeface="Times New Roman"/>
                        </a:rPr>
                        <a:t> and text.</a:t>
                      </a:r>
                      <a:r>
                        <a:rPr lang="en-US" sz="1100" b="0" baseline="0" dirty="0" smtClean="0">
                          <a:solidFill>
                            <a:schemeClr val="tx1"/>
                          </a:solidFill>
                          <a:latin typeface="+mn-lt"/>
                          <a:ea typeface="Times New Roman"/>
                          <a:cs typeface="Times New Roman"/>
                        </a:rPr>
                        <a:t> </a:t>
                      </a:r>
                      <a:r>
                        <a:rPr lang="en-US" sz="1000" b="0" i="1" baseline="0" dirty="0" smtClean="0">
                          <a:latin typeface="+mn-lt"/>
                          <a:ea typeface="Times New Roman"/>
                          <a:cs typeface="Times New Roman"/>
                        </a:rPr>
                        <a:t>RI.1.6</a:t>
                      </a:r>
                      <a:endParaRPr lang="en-US" sz="1100" b="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a:cs typeface="Times New Roman"/>
                        </a:rPr>
                        <a:t>I can find information in two texts about the same topic.</a:t>
                      </a:r>
                      <a:r>
                        <a:rPr lang="en-US" sz="1000" b="0" baseline="0" dirty="0" smtClean="0">
                          <a:latin typeface="+mn-lt"/>
                          <a:ea typeface="Calibri"/>
                          <a:cs typeface="Times New Roman"/>
                        </a:rPr>
                        <a:t> </a:t>
                      </a:r>
                      <a:r>
                        <a:rPr lang="en-US" sz="1000" b="0" i="0" baseline="0" dirty="0" smtClean="0">
                          <a:latin typeface="+mn-lt"/>
                          <a:ea typeface="Times New Roman"/>
                          <a:cs typeface="Times New Roman"/>
                        </a:rPr>
                        <a:t>RI.1.9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1981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latin typeface="+mn-lt"/>
                          <a:ea typeface="Times New Roman"/>
                          <a:cs typeface="Times New Roman"/>
                        </a:rPr>
                        <a:t>I can find information in titles, captions and other</a:t>
                      </a:r>
                      <a:r>
                        <a:rPr lang="en-US" sz="1000" b="0" baseline="0" dirty="0" smtClean="0">
                          <a:solidFill>
                            <a:srgbClr val="000000"/>
                          </a:solidFill>
                          <a:latin typeface="+mn-lt"/>
                          <a:ea typeface="Times New Roman"/>
                          <a:cs typeface="Times New Roman"/>
                        </a:rPr>
                        <a:t> informational text features.</a:t>
                      </a:r>
                      <a:r>
                        <a:rPr lang="en-US" sz="1000" b="0" baseline="0" dirty="0" smtClean="0">
                          <a:solidFill>
                            <a:schemeClr val="tx1"/>
                          </a:solidFill>
                          <a:latin typeface="+mn-lt"/>
                          <a:ea typeface="Times New Roman"/>
                          <a:cs typeface="Times New Roman"/>
                        </a:rPr>
                        <a:t> </a:t>
                      </a:r>
                      <a:r>
                        <a:rPr lang="en-US" sz="1000" b="0" i="0" baseline="0" dirty="0" smtClean="0">
                          <a:latin typeface="+mn-lt"/>
                          <a:ea typeface="Times New Roman"/>
                          <a:cs typeface="Times New Roman"/>
                        </a:rPr>
                        <a:t>RI.1.9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baseline="0" dirty="0" smtClean="0">
                          <a:latin typeface="+mn-lt"/>
                          <a:ea typeface="Times New Roman"/>
                          <a:cs typeface="Times New Roman"/>
                        </a:rPr>
                        <a:t>I can choose the right information from pictures and text to answer questions. RI.1.6</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baseline="0" dirty="0" smtClean="0">
                          <a:effectLst>
                            <a:outerShdw blurRad="38100" dist="38100" dir="2700000" algn="tl">
                              <a:srgbClr val="000000">
                                <a:alpha val="43137"/>
                              </a:srgbClr>
                            </a:outerShdw>
                          </a:effectLst>
                          <a:latin typeface="+mn-lt"/>
                          <a:ea typeface="Times New Roman"/>
                          <a:cs typeface="Times New Roman"/>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dirty="0" smtClean="0">
                          <a:latin typeface="+mn-lt"/>
                          <a:ea typeface="+mn-ea"/>
                          <a:cs typeface="+mn-cs"/>
                        </a:rPr>
                        <a:t>I can find information about the same  topic from two texts and explain how the information is the same and different. RI.1.9</a:t>
                      </a:r>
                      <a:endParaRPr lang="en-US" sz="1000" b="1" i="0" dirty="0" smtClean="0">
                        <a:latin typeface="+mn-lt"/>
                        <a:ea typeface="Calibri"/>
                        <a:cs typeface="Times New Roman"/>
                      </a:endParaRPr>
                    </a:p>
                  </a:txBody>
                  <a:tcPr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18425056"/>
              </p:ext>
            </p:extLst>
          </p:nvPr>
        </p:nvGraphicFramePr>
        <p:xfrm>
          <a:off x="381001" y="846794"/>
          <a:ext cx="6324601" cy="3129280"/>
        </p:xfrm>
        <a:graphic>
          <a:graphicData uri="http://schemas.openxmlformats.org/drawingml/2006/table">
            <a:tbl>
              <a:tblPr firstRow="1" bandRow="1">
                <a:tableStyleId>{5940675A-B579-460E-94D1-54222C63F5DA}</a:tableStyleId>
              </a:tblPr>
              <a:tblGrid>
                <a:gridCol w="807666"/>
                <a:gridCol w="3611933"/>
                <a:gridCol w="419101"/>
                <a:gridCol w="419101"/>
                <a:gridCol w="533400"/>
                <a:gridCol w="533400"/>
              </a:tblGrid>
              <a:tr h="143806">
                <a:tc gridSpan="6">
                  <a:txBody>
                    <a:bodyPr/>
                    <a:lstStyle/>
                    <a:p>
                      <a:pPr algn="ctr">
                        <a:lnSpc>
                          <a:spcPct val="100000"/>
                        </a:lnSpc>
                        <a:spcAft>
                          <a:spcPts val="0"/>
                        </a:spcAft>
                      </a:pPr>
                      <a:r>
                        <a:rPr lang="en-US" sz="1400" b="1" dirty="0" smtClean="0"/>
                        <a:t>Literary Text</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baseline="0" dirty="0" smtClean="0">
                          <a:solidFill>
                            <a:srgbClr val="000000"/>
                          </a:solidFill>
                          <a:effectLst/>
                          <a:latin typeface="+mn-lt"/>
                          <a:ea typeface="Times New Roman"/>
                          <a:cs typeface="Times New Roman"/>
                        </a:rPr>
                        <a:t>I know what a character, setting or event is in a story. RL.1.3</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baseline="0" dirty="0" smtClean="0">
                          <a:effectLst/>
                          <a:latin typeface="+mn-lt"/>
                          <a:ea typeface="Times New Roman"/>
                          <a:cs typeface="Calibri"/>
                        </a:rPr>
                        <a:t>I can answer questions about a character, setting or event in a story. RL.1.3</a:t>
                      </a:r>
                    </a:p>
                  </a:txBody>
                  <a:tcPr anchor="ctr">
                    <a:solidFill>
                      <a:schemeClr val="bg1"/>
                    </a:solidFill>
                  </a:tcPr>
                </a:tc>
                <a:tc hMerge="1">
                  <a:txBody>
                    <a:bodyPr/>
                    <a:lstStyle/>
                    <a:p>
                      <a:endParaRPr lang="en-US"/>
                    </a:p>
                  </a:txBody>
                  <a:tcPr/>
                </a:tc>
                <a:tc hMerge="1">
                  <a:txBody>
                    <a:bodyPr/>
                    <a:lstStyle/>
                    <a:p>
                      <a:endParaRPr lang="en-US" dirty="0"/>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I can tell who is speaking in a story. </a:t>
                      </a:r>
                      <a:r>
                        <a:rPr lang="en-US" sz="1000" b="0" i="0" baseline="0" dirty="0" smtClean="0">
                          <a:latin typeface="+mn-lt"/>
                          <a:ea typeface="Calibri"/>
                          <a:cs typeface="Times New Roman"/>
                        </a:rPr>
                        <a:t>RL.1.6</a:t>
                      </a:r>
                      <a:endParaRPr lang="en-US" sz="1100" b="0" i="0"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I can find clues to tell when someone is speaking</a:t>
                      </a:r>
                      <a:r>
                        <a:rPr lang="en-US" sz="1000" b="0" baseline="0" dirty="0" smtClean="0">
                          <a:solidFill>
                            <a:srgbClr val="000000"/>
                          </a:solidFill>
                          <a:effectLst/>
                          <a:latin typeface="+mn-lt"/>
                          <a:ea typeface="Times New Roman"/>
                          <a:cs typeface="Times New Roman"/>
                        </a:rPr>
                        <a:t> in a story RL.1.6</a:t>
                      </a:r>
                      <a:endParaRPr lang="en-US" sz="1100" b="0" i="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0" i="0" dirty="0" smtClean="0">
                          <a:solidFill>
                            <a:srgbClr val="000000"/>
                          </a:solidFill>
                          <a:effectLst/>
                          <a:latin typeface="+mn-lt"/>
                          <a:ea typeface="Times New Roman"/>
                          <a:cs typeface="Times New Roman"/>
                        </a:rPr>
                        <a:t>I can tell</a:t>
                      </a:r>
                      <a:r>
                        <a:rPr lang="en-US" sz="1000" b="0" i="0" baseline="0" dirty="0" smtClean="0">
                          <a:solidFill>
                            <a:srgbClr val="000000"/>
                          </a:solidFill>
                          <a:effectLst/>
                          <a:latin typeface="+mn-lt"/>
                          <a:ea typeface="Times New Roman"/>
                          <a:cs typeface="Times New Roman"/>
                        </a:rPr>
                        <a:t> about </a:t>
                      </a:r>
                      <a:r>
                        <a:rPr lang="en-US" sz="1000" b="0" i="0" dirty="0" smtClean="0">
                          <a:solidFill>
                            <a:srgbClr val="000000"/>
                          </a:solidFill>
                          <a:effectLst/>
                          <a:latin typeface="+mn-lt"/>
                          <a:ea typeface="Times New Roman"/>
                          <a:cs typeface="Times New Roman"/>
                        </a:rPr>
                        <a:t>characters’ adventures or experiences from two different stories.</a:t>
                      </a:r>
                      <a:endParaRPr lang="en-US" sz="1000" b="0" i="0" dirty="0" smtClean="0">
                        <a:effectLst/>
                        <a:latin typeface="+mn-lt"/>
                        <a:ea typeface="Calibri"/>
                        <a:cs typeface="Times New Roman"/>
                      </a:endParaRPr>
                    </a:p>
                    <a:p>
                      <a:pPr marL="0" marR="0" algn="l">
                        <a:lnSpc>
                          <a:spcPct val="115000"/>
                        </a:lnSpc>
                        <a:spcBef>
                          <a:spcPts val="0"/>
                        </a:spcBef>
                        <a:spcAft>
                          <a:spcPts val="0"/>
                        </a:spcAft>
                      </a:pPr>
                      <a:r>
                        <a:rPr lang="en-US" sz="1000" b="0" i="0" baseline="0" dirty="0" smtClean="0">
                          <a:solidFill>
                            <a:srgbClr val="000000"/>
                          </a:solidFill>
                          <a:effectLst/>
                          <a:latin typeface="+mn-lt"/>
                          <a:ea typeface="Times New Roman"/>
                          <a:cs typeface="Arial"/>
                        </a:rPr>
                        <a:t>RL.1.9</a:t>
                      </a:r>
                      <a:endParaRPr lang="en-US"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effectLst/>
                          <a:latin typeface="+mn-lt"/>
                          <a:ea typeface="Times New Roman"/>
                          <a:cs typeface="Times New Roman"/>
                        </a:rPr>
                        <a:t>I can find details to tell what is the same and different</a:t>
                      </a:r>
                      <a:r>
                        <a:rPr lang="en-US" sz="1000" b="0" i="0" baseline="0" dirty="0" smtClean="0">
                          <a:solidFill>
                            <a:srgbClr val="000000"/>
                          </a:solidFill>
                          <a:effectLst/>
                          <a:latin typeface="+mn-lt"/>
                          <a:ea typeface="Times New Roman"/>
                          <a:cs typeface="Times New Roman"/>
                        </a:rPr>
                        <a:t> about </a:t>
                      </a:r>
                      <a:r>
                        <a:rPr lang="en-US" sz="1000" b="0" i="0" dirty="0" smtClean="0">
                          <a:solidFill>
                            <a:srgbClr val="000000"/>
                          </a:solidFill>
                          <a:effectLst/>
                          <a:latin typeface="+mn-lt"/>
                          <a:ea typeface="Times New Roman"/>
                          <a:cs typeface="Times New Roman"/>
                        </a:rPr>
                        <a:t>characters’ experiences or adventures. </a:t>
                      </a:r>
                      <a:r>
                        <a:rPr lang="en-US" sz="1000" b="0" i="0" dirty="0" smtClean="0">
                          <a:latin typeface="+mn-lt"/>
                          <a:ea typeface="Calibri"/>
                          <a:cs typeface="Times New Roman"/>
                        </a:rPr>
                        <a:t>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can find information to identify specifically who is telling a story. RL.1.6</a:t>
                      </a:r>
                      <a:endParaRPr kumimoji="0" lang="en-US" sz="11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I can write to tell what is the same and different about characters’ experiences or adventures.</a:t>
                      </a: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 R</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L.1.9</a:t>
                      </a: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381000" y="530423"/>
            <a:ext cx="6248399" cy="307777"/>
          </a:xfrm>
          <a:prstGeom prst="rect">
            <a:avLst/>
          </a:prstGeom>
          <a:noFill/>
        </p:spPr>
        <p:txBody>
          <a:bodyPr wrap="square" rtlCol="0">
            <a:spAutoFit/>
          </a:bodyPr>
          <a:lstStyle/>
          <a:p>
            <a:r>
              <a:rPr lang="en-US" sz="1200" dirty="0" smtClean="0"/>
              <a:t>Color the box green if your answer was correct. Color the box red if your answer was not correct</a:t>
            </a:r>
            <a:r>
              <a:rPr lang="en-US" sz="1400" dirty="0" smtClean="0"/>
              <a:t>.  </a:t>
            </a:r>
            <a:endParaRPr lang="en-US" sz="14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084914" y="990011"/>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96930873"/>
              </p:ext>
            </p:extLst>
          </p:nvPr>
        </p:nvGraphicFramePr>
        <p:xfrm>
          <a:off x="381000" y="7315200"/>
          <a:ext cx="6340475" cy="1682930"/>
        </p:xfrm>
        <a:graphic>
          <a:graphicData uri="http://schemas.openxmlformats.org/drawingml/2006/table">
            <a:tbl>
              <a:tblPr firstRow="1" bandRow="1">
                <a:tableStyleId>{5940675A-B579-460E-94D1-54222C63F5DA}</a:tableStyleId>
              </a:tblPr>
              <a:tblGrid>
                <a:gridCol w="533400"/>
                <a:gridCol w="4011704"/>
                <a:gridCol w="579470"/>
                <a:gridCol w="563531"/>
                <a:gridCol w="652370"/>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179042">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chemeClr val="tx1"/>
                          </a:solidFill>
                          <a:effectLst/>
                          <a:latin typeface="+mn-lt"/>
                          <a:ea typeface="Times New Roman"/>
                          <a:cs typeface="Times New Roman"/>
                        </a:rPr>
                        <a:t>Write the first part of the story. W.1.1c  (Brief Write)</a:t>
                      </a:r>
                      <a:endParaRPr lang="en-US" sz="11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159448">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solidFill>
                            <a:schemeClr val="tx1"/>
                          </a:solidFill>
                          <a:latin typeface="+mn-lt"/>
                          <a:cs typeface="Helvetica" panose="020B0604020202020204" pitchFamily="34" charset="0"/>
                        </a:rPr>
                        <a:t>Which sentence could begin the paragraph that tells the student’s opinion about birds?</a:t>
                      </a:r>
                      <a:r>
                        <a:rPr lang="en-US" sz="1100" b="0" baseline="0" dirty="0" smtClean="0">
                          <a:solidFill>
                            <a:schemeClr val="tx1"/>
                          </a:solidFill>
                          <a:latin typeface="+mn-lt"/>
                          <a:cs typeface="Helvetica" panose="020B0604020202020204" pitchFamily="34" charset="0"/>
                        </a:rPr>
                        <a:t> </a:t>
                      </a:r>
                      <a:r>
                        <a:rPr lang="en-US" sz="1100" b="0" dirty="0" smtClean="0">
                          <a:solidFill>
                            <a:schemeClr val="tx1"/>
                          </a:solidFill>
                          <a:latin typeface="+mn-lt"/>
                          <a:cs typeface="Helvetica" panose="020B0604020202020204" pitchFamily="34" charset="0"/>
                        </a:rPr>
                        <a:t>W.1.3b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15509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cs typeface="Helvetica" panose="020B0604020202020204" pitchFamily="34" charset="0"/>
                        </a:rPr>
                        <a:t>What is the best way to join these two sentences together?</a:t>
                      </a:r>
                      <a:r>
                        <a:rPr lang="en-US" sz="1100" b="0" baseline="0" dirty="0" smtClean="0">
                          <a:solidFill>
                            <a:schemeClr val="tx1"/>
                          </a:solidFill>
                          <a:latin typeface="+mn-lt"/>
                          <a:cs typeface="Helvetica" panose="020B0604020202020204" pitchFamily="34" charset="0"/>
                        </a:rPr>
                        <a:t> </a:t>
                      </a:r>
                      <a:r>
                        <a:rPr lang="en-US" sz="1100" b="0" dirty="0" smtClean="0">
                          <a:solidFill>
                            <a:schemeClr val="tx1"/>
                          </a:solidFill>
                          <a:latin typeface="+mn-lt"/>
                          <a:cs typeface="Helvetica" panose="020B0604020202020204" pitchFamily="34" charset="0"/>
                        </a:rPr>
                        <a:t>L.1.6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0">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rPr>
                        <a:t>Which word should go in the blank to finish the sentence?</a:t>
                      </a:r>
                      <a:r>
                        <a:rPr lang="en-US" sz="1100" b="0" baseline="0" dirty="0" smtClean="0">
                          <a:latin typeface="+mn-lt"/>
                        </a:rPr>
                        <a:t> </a:t>
                      </a:r>
                      <a:r>
                        <a:rPr kumimoji="0" lang="en-US" sz="11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L.1.1C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521726">
            <a:off x="5588499" y="4036379"/>
            <a:ext cx="774087" cy="3238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77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48" y="457201"/>
            <a:ext cx="6415655" cy="1590286"/>
          </a:xfrm>
          <a:prstGeom prst="rect">
            <a:avLst/>
          </a:prstGeom>
          <a:noFill/>
        </p:spPr>
        <p:txBody>
          <a:bodyPr wrap="square" lIns="96623" tIns="48313" rIns="96623" bIns="48313" rtlCol="0">
            <a:spAutoFit/>
          </a:bodyPr>
          <a:lstStyle/>
          <a:p>
            <a:pPr lvl="0"/>
            <a:r>
              <a:rPr lang="en-US" sz="1700" b="1" u="sng" dirty="0">
                <a:solidFill>
                  <a:prstClr val="black"/>
                </a:solidFill>
              </a:rPr>
              <a:t>Directions</a:t>
            </a:r>
            <a:endParaRPr lang="en-US" sz="1500" dirty="0"/>
          </a:p>
          <a:p>
            <a:r>
              <a:rPr lang="en-US" sz="10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000" dirty="0"/>
          </a:p>
          <a:p>
            <a:r>
              <a:rPr lang="en-US" sz="1000" dirty="0"/>
              <a:t>All students should “move toward” taking the assessments independently but many will need scaffolding strategies. If students </a:t>
            </a:r>
            <a:r>
              <a:rPr lang="en-US" sz="1000" b="1" dirty="0"/>
              <a:t>are not </a:t>
            </a:r>
            <a:r>
              <a:rPr lang="en-US" sz="1000" dirty="0"/>
              <a:t>reading at grade level and can’t read the text, </a:t>
            </a:r>
            <a:r>
              <a:rPr lang="en-US" sz="1000" b="1" dirty="0"/>
              <a:t>please read the stories </a:t>
            </a:r>
            <a:r>
              <a:rPr lang="en-US" sz="1000" dirty="0"/>
              <a:t>to the students and ask the questions.  Allow students to read the parts of the text that they can. Please note the level of  differentiation a student needed.</a:t>
            </a:r>
          </a:p>
        </p:txBody>
      </p:sp>
      <p:sp>
        <p:nvSpPr>
          <p:cNvPr id="6" name="Rectangle 5"/>
          <p:cNvSpPr/>
          <p:nvPr/>
        </p:nvSpPr>
        <p:spPr>
          <a:xfrm>
            <a:off x="4782527" y="71824"/>
            <a:ext cx="2504440" cy="56217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44" tIns="50921" rIns="101844" bIns="50921" rtlCol="0" anchor="t"/>
          <a:lstStyle/>
          <a:p>
            <a:r>
              <a:rPr lang="en-US" sz="12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61726" y="1905000"/>
            <a:ext cx="6478494" cy="616952"/>
          </a:xfrm>
          <a:prstGeom prst="rect">
            <a:avLst/>
          </a:prstGeom>
        </p:spPr>
        <p:txBody>
          <a:bodyPr wrap="square" lIns="86742" tIns="43372" rIns="86742" bIns="43372">
            <a:spAutoFit/>
          </a:bodyPr>
          <a:lstStyle/>
          <a:p>
            <a:pPr algn="ctr"/>
            <a:r>
              <a:rPr lang="en-US" sz="1300" b="1" dirty="0"/>
              <a:t>About this Assessment</a:t>
            </a:r>
          </a:p>
          <a:p>
            <a:endParaRPr lang="en-US" sz="1000" b="1" dirty="0"/>
          </a:p>
          <a:p>
            <a:r>
              <a:rPr lang="en-US" sz="1000" b="1" dirty="0"/>
              <a:t>This assessment includes:  </a:t>
            </a:r>
            <a:r>
              <a:rPr lang="en-US" sz="10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779041795"/>
              </p:ext>
            </p:extLst>
          </p:nvPr>
        </p:nvGraphicFramePr>
        <p:xfrm>
          <a:off x="511273" y="2588721"/>
          <a:ext cx="6086752" cy="1242060"/>
        </p:xfrm>
        <a:graphic>
          <a:graphicData uri="http://schemas.openxmlformats.org/drawingml/2006/table">
            <a:tbl>
              <a:tblPr firstRow="1" bandRow="1">
                <a:tableStyleId>{5940675A-B579-460E-94D1-54222C63F5DA}</a:tableStyleId>
              </a:tblPr>
              <a:tblGrid>
                <a:gridCol w="1711975"/>
                <a:gridCol w="2653552"/>
                <a:gridCol w="1721225"/>
              </a:tblGrid>
              <a:tr h="392776">
                <a:tc gridSpan="3">
                  <a:txBody>
                    <a:bodyPr/>
                    <a:lstStyle/>
                    <a:p>
                      <a:pPr algn="ctr"/>
                      <a:r>
                        <a:rPr lang="en-US" sz="1100" b="1" dirty="0" smtClean="0"/>
                        <a:t>Types of SBAC Constructed Response</a:t>
                      </a:r>
                      <a:r>
                        <a:rPr lang="en-US" sz="11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49284">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marL="86061" marR="86061" marT="43642" marB="43642">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marL="86061" marR="86061" marT="43642" marB="43642">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85157087"/>
              </p:ext>
            </p:extLst>
          </p:nvPr>
        </p:nvGraphicFramePr>
        <p:xfrm>
          <a:off x="596967" y="3962400"/>
          <a:ext cx="6208015" cy="4862946"/>
        </p:xfrm>
        <a:graphic>
          <a:graphicData uri="http://schemas.openxmlformats.org/drawingml/2006/table">
            <a:tbl>
              <a:tblPr firstRow="1" bandRow="1">
                <a:tableStyleId>{5940675A-B579-460E-94D1-54222C63F5DA}</a:tableStyleId>
              </a:tblPr>
              <a:tblGrid>
                <a:gridCol w="3342777"/>
                <a:gridCol w="2865238"/>
              </a:tblGrid>
              <a:tr h="581891">
                <a:tc gridSpan="2">
                  <a:txBody>
                    <a:bodyPr/>
                    <a:lstStyle/>
                    <a:p>
                      <a:pPr algn="ctr"/>
                      <a:r>
                        <a:rPr lang="en-US" sz="1300" b="1" dirty="0" smtClean="0"/>
                        <a:t>Quarter 4</a:t>
                      </a:r>
                      <a:r>
                        <a:rPr lang="en-US" sz="1300" b="1" baseline="0" dirty="0" smtClean="0"/>
                        <a:t> </a:t>
                      </a:r>
                      <a:r>
                        <a:rPr lang="en-US" sz="13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n-US" sz="1100" b="1" u="sng" dirty="0" smtClean="0"/>
                        <a:t>Part 1</a:t>
                      </a:r>
                      <a:endParaRPr lang="en-US" sz="1100" b="1" u="sng" dirty="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u="sng" dirty="0" smtClean="0"/>
                        <a:t>Part 2</a:t>
                      </a:r>
                      <a:endParaRPr lang="en-US" sz="1100" b="1" u="sng" dirty="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40480">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Class</a:t>
                      </a:r>
                      <a:r>
                        <a:rPr lang="en-US" sz="1000" baseline="0" dirty="0" smtClean="0"/>
                        <a:t> Activity</a:t>
                      </a:r>
                      <a:endParaRPr lang="en-US" sz="1000" dirty="0" smtClean="0"/>
                    </a:p>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opinion pieces:</a:t>
                      </a:r>
                      <a:endParaRPr lang="en-US" sz="900" b="1" dirty="0" smtClean="0">
                        <a:effectLst/>
                        <a:latin typeface="+mn-lt"/>
                        <a:ea typeface="Calibri"/>
                        <a:cs typeface="Times New Roman"/>
                      </a:endParaRPr>
                    </a:p>
                    <a:p>
                      <a:pPr marL="168275" indent="-168275">
                        <a:buFont typeface="+mj-lt"/>
                        <a:buAutoNum type="arabicPeriod"/>
                      </a:pPr>
                      <a:r>
                        <a:rPr lang="en-US" sz="900" b="1" dirty="0" smtClean="0">
                          <a:effectLst/>
                          <a:latin typeface="+mn-lt"/>
                          <a:ea typeface="Calibri"/>
                          <a:cs typeface="Times New Roman"/>
                        </a:rPr>
                        <a:t>Statement of Purpose/Focus:  </a:t>
                      </a:r>
                      <a:r>
                        <a:rPr lang="en-US" sz="900" b="0" dirty="0" smtClean="0">
                          <a:effectLst/>
                          <a:latin typeface="+mn-lt"/>
                          <a:ea typeface="Calibri"/>
                          <a:cs typeface="Times New Roman"/>
                        </a:rPr>
                        <a:t>Do</a:t>
                      </a:r>
                      <a:r>
                        <a:rPr lang="en-US" sz="900" b="0" baseline="0" dirty="0" smtClean="0">
                          <a:effectLst/>
                          <a:latin typeface="+mn-lt"/>
                          <a:ea typeface="Calibri"/>
                          <a:cs typeface="Times New Roman"/>
                        </a:rPr>
                        <a:t> you clearly state your opinion?  Do you stay on topic?</a:t>
                      </a:r>
                      <a:endParaRPr lang="en-US" sz="900" b="1" dirty="0" smtClean="0">
                        <a:effectLst/>
                        <a:latin typeface="+mn-lt"/>
                        <a:ea typeface="Calibri"/>
                        <a:cs typeface="Times New Roman"/>
                      </a:endParaRPr>
                    </a:p>
                    <a:p>
                      <a:pPr marL="168275" indent="-168275">
                        <a:buFont typeface="+mj-lt"/>
                        <a:buAutoNum type="arabicPeriod"/>
                      </a:pPr>
                      <a:r>
                        <a:rPr lang="en-US" sz="900" b="1" dirty="0" smtClean="0">
                          <a:effectLst/>
                          <a:latin typeface="+mn-lt"/>
                          <a:ea typeface="Calibri"/>
                          <a:cs typeface="Times New Roman"/>
                        </a:rPr>
                        <a:t>Organization:  </a:t>
                      </a:r>
                      <a:r>
                        <a:rPr lang="en-US" sz="900" b="0" dirty="0" smtClean="0">
                          <a:effectLst/>
                          <a:latin typeface="+mn-lt"/>
                          <a:ea typeface="Calibri"/>
                          <a:cs typeface="Times New Roman"/>
                        </a:rPr>
                        <a:t>Do your ideas flow logically from the introduction to conclusion?  Do you use effective transitions?</a:t>
                      </a:r>
                    </a:p>
                    <a:p>
                      <a:pPr marL="168275" indent="-168275">
                        <a:buFont typeface="+mj-lt"/>
                        <a:buAutoNum type="arabicPeriod"/>
                      </a:pPr>
                      <a:r>
                        <a:rPr lang="en-US" sz="900" b="1" dirty="0" smtClean="0">
                          <a:effectLst/>
                          <a:latin typeface="+mn-lt"/>
                          <a:ea typeface="Calibri"/>
                          <a:cs typeface="Times New Roman"/>
                        </a:rPr>
                        <a:t>Elaboration</a:t>
                      </a:r>
                      <a:r>
                        <a:rPr lang="en-US" sz="900" b="1" baseline="0" dirty="0" smtClean="0">
                          <a:effectLst/>
                          <a:latin typeface="+mn-lt"/>
                          <a:ea typeface="Calibri"/>
                          <a:cs typeface="Times New Roman"/>
                        </a:rPr>
                        <a:t> of Evidence:  </a:t>
                      </a:r>
                      <a:r>
                        <a:rPr lang="en-US" sz="900" b="0" baseline="0" dirty="0" smtClean="0">
                          <a:effectLst/>
                          <a:latin typeface="+mn-lt"/>
                          <a:ea typeface="Calibri"/>
                          <a:cs typeface="Times New Roman"/>
                        </a:rPr>
                        <a:t>Do you provide evidence from sources about your opinions and elaborate with specific information?</a:t>
                      </a:r>
                    </a:p>
                    <a:p>
                      <a:pPr marL="168275" indent="-168275">
                        <a:buFont typeface="+mj-lt"/>
                        <a:buAutoNum type="arabicPeriod"/>
                      </a:pPr>
                      <a:r>
                        <a:rPr lang="en-US" sz="900" b="1" baseline="0" dirty="0" smtClean="0">
                          <a:effectLst/>
                          <a:latin typeface="+mn-lt"/>
                          <a:ea typeface="Calibri"/>
                          <a:cs typeface="Times New Roman"/>
                        </a:rPr>
                        <a:t>Language and Vocabulary:  </a:t>
                      </a:r>
                      <a:r>
                        <a:rPr lang="en-US" sz="900" b="0" baseline="0" dirty="0" smtClean="0">
                          <a:effectLst/>
                          <a:latin typeface="+mn-lt"/>
                          <a:ea typeface="Calibri"/>
                          <a:cs typeface="Times New Roman"/>
                        </a:rPr>
                        <a:t>Do you express your ideas effectively?  Do you use precise language that is appropriate for your audience and purpose?</a:t>
                      </a:r>
                    </a:p>
                    <a:p>
                      <a:pPr marL="168275" indent="-168275">
                        <a:buFont typeface="+mj-lt"/>
                        <a:buAutoNum type="arabicPeriod"/>
                      </a:pPr>
                      <a:r>
                        <a:rPr lang="en-US" sz="900" b="1" baseline="0" dirty="0" smtClean="0">
                          <a:effectLst/>
                          <a:latin typeface="+mn-lt"/>
                          <a:ea typeface="Calibri"/>
                          <a:cs typeface="Times New Roman"/>
                        </a:rPr>
                        <a:t>Conventions:  </a:t>
                      </a:r>
                      <a:r>
                        <a:rPr lang="en-US" sz="900" b="0" baseline="0" dirty="0" smtClean="0">
                          <a:effectLst/>
                          <a:latin typeface="+mn-lt"/>
                          <a:ea typeface="Calibri"/>
                          <a:cs typeface="Times New Roman"/>
                        </a:rPr>
                        <a:t>Do you use punctuation, capitalization and spelling correctly?</a:t>
                      </a: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29325" y="8839200"/>
            <a:ext cx="6096000" cy="503096"/>
          </a:xfrm>
          <a:prstGeom prst="rect">
            <a:avLst/>
          </a:prstGeom>
        </p:spPr>
        <p:txBody>
          <a:bodyPr wrap="square" lIns="86742" tIns="43372" rIns="86742" bIns="43372">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71360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381000" y="2865120"/>
          <a:ext cx="6472238" cy="1402080"/>
        </p:xfrm>
        <a:graphic>
          <a:graphicData uri="http://schemas.openxmlformats.org/drawingml/2006/table">
            <a:tbl>
              <a:tblPr firstRow="1" firstCol="1" bandRow="1"/>
              <a:tblGrid>
                <a:gridCol w="777875"/>
                <a:gridCol w="878762"/>
                <a:gridCol w="850039"/>
                <a:gridCol w="697260"/>
                <a:gridCol w="760580"/>
                <a:gridCol w="674068"/>
                <a:gridCol w="695788"/>
                <a:gridCol w="1137866"/>
              </a:tblGrid>
              <a:tr h="12607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375505">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52400" y="228600"/>
            <a:ext cx="6947893" cy="7486430"/>
            <a:chOff x="152400" y="228600"/>
            <a:chExt cx="6947893" cy="7486430"/>
          </a:xfrm>
        </p:grpSpPr>
        <p:sp>
          <p:nvSpPr>
            <p:cNvPr id="6" name="TextBox 5"/>
            <p:cNvSpPr txBox="1"/>
            <p:nvPr/>
          </p:nvSpPr>
          <p:spPr>
            <a:xfrm>
              <a:off x="352425" y="228600"/>
              <a:ext cx="6553200" cy="7140416"/>
            </a:xfrm>
            <a:prstGeom prst="rect">
              <a:avLst/>
            </a:prstGeom>
            <a:noFill/>
          </p:spPr>
          <p:txBody>
            <a:bodyPr wrap="square" rtlCol="0">
              <a:spAutoFit/>
            </a:bodyPr>
            <a:lstStyle/>
            <a:p>
              <a:pPr algn="ctr"/>
              <a:r>
                <a:rPr lang="en-US" sz="1400" b="1" u="sng" dirty="0" smtClean="0"/>
                <a:t>Pre-Assessment and Learning Progressions</a:t>
              </a:r>
            </a:p>
            <a:p>
              <a:pPr algn="ctr"/>
              <a:endParaRPr lang="en-US" sz="1400" b="1" u="sng" dirty="0" smtClean="0"/>
            </a:p>
            <a:p>
              <a:endParaRPr lang="en-US" sz="800" dirty="0"/>
            </a:p>
            <a:p>
              <a:r>
                <a:rPr lang="en-US" sz="1100" dirty="0" smtClean="0"/>
                <a:t>The </a:t>
              </a:r>
              <a:r>
                <a:rPr lang="en-US" sz="1100" b="1" i="1" u="sng" dirty="0" smtClean="0">
                  <a:effectLst>
                    <a:outerShdw blurRad="38100" dist="38100" dir="2700000" algn="tl">
                      <a:srgbClr val="000000">
                        <a:alpha val="43137"/>
                      </a:srgbClr>
                    </a:outerShdw>
                  </a:effectLst>
                </a:rPr>
                <a:t>pre-assessments</a:t>
              </a:r>
              <a:r>
                <a:rPr lang="en-US" sz="1100" dirty="0" smtClean="0"/>
                <a:t> measure progress </a:t>
              </a:r>
              <a:r>
                <a:rPr lang="en-US" sz="1100" b="1" i="1" u="sng" dirty="0" smtClean="0">
                  <a:effectLst>
                    <a:outerShdw blurRad="38100" dist="38100" dir="2700000" algn="tl">
                      <a:srgbClr val="000000">
                        <a:alpha val="43137"/>
                      </a:srgbClr>
                    </a:outerShdw>
                  </a:effectLst>
                </a:rPr>
                <a:t>toward standard mastery</a:t>
              </a:r>
              <a:r>
                <a:rPr lang="en-US" sz="1100" b="1" i="1" dirty="0" smtClean="0"/>
                <a:t>.</a:t>
              </a:r>
              <a:endParaRPr lang="en-US" sz="1100" dirty="0" smtClean="0"/>
            </a:p>
            <a:p>
              <a:endParaRPr lang="en-US" sz="800" dirty="0"/>
            </a:p>
            <a:p>
              <a:r>
                <a:rPr lang="en-US" sz="1100" dirty="0" smtClean="0"/>
                <a:t>Unlike the </a:t>
              </a:r>
              <a:r>
                <a:rPr lang="en-US" sz="1100" b="1" u="sng" dirty="0" smtClean="0"/>
                <a:t>C</a:t>
              </a:r>
              <a:r>
                <a:rPr lang="en-US" sz="1100" dirty="0" smtClean="0"/>
                <a:t>ommon </a:t>
              </a:r>
              <a:r>
                <a:rPr lang="en-US" sz="1100" b="1" u="sng" dirty="0" smtClean="0"/>
                <a:t>F</a:t>
              </a:r>
              <a:r>
                <a:rPr lang="en-US" sz="1100" dirty="0" smtClean="0"/>
                <a:t>ormative </a:t>
              </a:r>
              <a:r>
                <a:rPr lang="en-US" sz="1100" b="1" u="sng" dirty="0" smtClean="0"/>
                <a:t>A</a:t>
              </a:r>
              <a:r>
                <a:rPr lang="en-US" sz="1100" dirty="0" smtClean="0"/>
                <a:t>ssessments which measure standard mastery, the pre-assessments are more like a base-line picture of a student’s strengths and gaps, measuring skills and concepts, students need “</a:t>
              </a:r>
              <a:r>
                <a:rPr lang="en-US" sz="1100" b="1" i="1" dirty="0" smtClean="0"/>
                <a:t>along the way</a:t>
              </a:r>
              <a:r>
                <a:rPr lang="en-US" sz="1100" dirty="0" smtClean="0"/>
                <a:t>,” in order to achieve standard mastery.</a:t>
              </a:r>
            </a:p>
            <a:p>
              <a:endParaRPr lang="en-US" sz="1100" dirty="0" smtClean="0"/>
            </a:p>
            <a:p>
              <a:endParaRPr lang="en-US" sz="1100" dirty="0"/>
            </a:p>
            <a:p>
              <a:endParaRPr lang="en-US" sz="11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100" dirty="0"/>
            </a:p>
            <a:p>
              <a:endParaRPr lang="en-US" sz="1100" dirty="0" smtClean="0"/>
            </a:p>
            <a:p>
              <a:r>
                <a:rPr lang="en-US" sz="1100" dirty="0" smtClean="0"/>
                <a:t>So what about a “post-assessment?”  There is not a standardized post-assessment.</a:t>
              </a:r>
            </a:p>
            <a:p>
              <a:r>
                <a:rPr lang="en-US" sz="1100" dirty="0" smtClean="0"/>
                <a:t>The true measure of how students are doing “</a:t>
              </a:r>
              <a:r>
                <a:rPr lang="en-US" sz="1100" b="1" i="1" dirty="0" smtClean="0"/>
                <a:t>along the way</a:t>
              </a:r>
              <a:r>
                <a:rPr lang="en-US" sz="1100" dirty="0" smtClean="0"/>
                <a:t>,” is assessed in the classroom during instruction and classroom formative assessment.  For this reason The CFA’s are not called  “post-assessments.”  The CFAs measure the “</a:t>
              </a:r>
              <a:r>
                <a:rPr lang="en-US" sz="1100" b="1" i="1" dirty="0" smtClean="0"/>
                <a:t>end goal</a:t>
              </a:r>
              <a:r>
                <a:rPr lang="en-US" sz="1100" dirty="0" smtClean="0"/>
                <a:t>,” or standard mastery.  However, without the pre-assessments, how will we know what our instruction should focus on throughout each quarter?</a:t>
              </a:r>
            </a:p>
            <a:p>
              <a:endParaRPr lang="en-US" sz="800" dirty="0"/>
            </a:p>
            <a:p>
              <a:r>
                <a:rPr lang="en-US" sz="1100" b="1" u="sng" dirty="0" smtClean="0"/>
                <a:t>Learning Progressions</a:t>
              </a:r>
              <a:r>
                <a:rPr lang="en-US" sz="1100" dirty="0" smtClean="0"/>
                <a:t>: are the </a:t>
              </a:r>
              <a:r>
                <a:rPr lang="en-US" sz="1100" dirty="0"/>
                <a:t>predicted set of skills needed to be able to complete the required task demand of each standard. </a:t>
              </a:r>
              <a:r>
                <a:rPr lang="en-US" sz="1100" dirty="0" smtClean="0"/>
                <a:t>The learning progressions were aligned to Hess’ </a:t>
              </a:r>
              <a:r>
                <a:rPr lang="en-US" sz="1100" b="1" i="1" dirty="0" smtClean="0"/>
                <a:t>Cognitive Rigor Matrix</a:t>
              </a:r>
              <a:r>
                <a:rPr lang="en-US" sz="1100" dirty="0" smtClean="0"/>
                <a:t>.</a:t>
              </a:r>
            </a:p>
            <a:p>
              <a:endParaRPr lang="en-US" sz="800" dirty="0"/>
            </a:p>
            <a:p>
              <a:r>
                <a:rPr lang="en-US" sz="1100" dirty="0" smtClean="0"/>
                <a:t>The pre-assessments measure student proficiency indicated on the boxes in </a:t>
              </a:r>
              <a:r>
                <a:rPr lang="en-US" sz="1100" b="1" i="1" dirty="0" smtClean="0"/>
                <a:t>purple </a:t>
              </a:r>
              <a:r>
                <a:rPr lang="en-US" sz="1100" dirty="0"/>
                <a:t>(</a:t>
              </a:r>
              <a:r>
                <a:rPr lang="en-US" sz="1100" dirty="0" smtClean="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100" dirty="0" smtClean="0"/>
                <a:t>There is a Reading Learning Progression checklist for each standard in each grade that can be used to monitor progress.  It is available at: </a:t>
              </a:r>
              <a:endParaRPr lang="en-US" sz="1100" dirty="0"/>
            </a:p>
          </p:txBody>
        </p:sp>
        <p:sp>
          <p:nvSpPr>
            <p:cNvPr id="28" name="Rectangle 27"/>
            <p:cNvSpPr/>
            <p:nvPr/>
          </p:nvSpPr>
          <p:spPr>
            <a:xfrm>
              <a:off x="1985778" y="7468809"/>
              <a:ext cx="2667000" cy="246221"/>
            </a:xfrm>
            <a:prstGeom prst="rect">
              <a:avLst/>
            </a:prstGeom>
          </p:spPr>
          <p:txBody>
            <a:bodyPr wrap="square">
              <a:spAutoFit/>
            </a:bodyPr>
            <a:lstStyle/>
            <a:p>
              <a:r>
                <a:rPr lang="en-US" sz="1000" dirty="0" smtClean="0">
                  <a:hlinkClick r:id="rId3"/>
                </a:rPr>
                <a:t>http</a:t>
              </a:r>
              <a:r>
                <a:rPr lang="en-US" sz="1000" dirty="0">
                  <a:hlinkClick r:id="rId3"/>
                </a:rPr>
                <a:t>://</a:t>
              </a:r>
              <a:r>
                <a:rPr lang="en-US" sz="1000" dirty="0" smtClean="0">
                  <a:hlinkClick r:id="rId3"/>
                </a:rPr>
                <a:t>sresource.homestead.com/Grade-2.html</a:t>
              </a:r>
              <a:endParaRPr lang="en-US" sz="1000" dirty="0" smtClean="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tx1"/>
                      </a:solidFill>
                    </a:rPr>
                    <a:t>Example of a </a:t>
                  </a:r>
                  <a:r>
                    <a:rPr lang="en-US" sz="1100" b="1" i="1" dirty="0" smtClean="0">
                      <a:solidFill>
                        <a:schemeClr val="tx1"/>
                      </a:solidFill>
                    </a:rPr>
                    <a:t>Learning Progression </a:t>
                  </a:r>
                  <a:r>
                    <a:rPr lang="en-US" sz="1100" dirty="0" smtClean="0">
                      <a:solidFill>
                        <a:schemeClr val="tx1"/>
                      </a:solidFill>
                    </a:rPr>
                    <a:t>for RL.2.1</a:t>
                  </a:r>
                </a:p>
                <a:p>
                  <a:pPr algn="ctr"/>
                  <a:r>
                    <a:rPr lang="en-US" sz="1100" dirty="0" smtClean="0">
                      <a:solidFill>
                        <a:schemeClr val="tx1"/>
                      </a:solidFill>
                    </a:rPr>
                    <a:t>Pre-Assessments Measure </a:t>
                  </a:r>
                  <a:r>
                    <a:rPr lang="en-US" sz="1100" b="1" i="1" dirty="0" smtClean="0">
                      <a:solidFill>
                        <a:schemeClr val="tx1"/>
                      </a:solidFill>
                    </a:rPr>
                    <a:t>Adjustment Points</a:t>
                  </a:r>
                  <a:r>
                    <a:rPr lang="en-US" sz="1100" i="1" dirty="0" smtClean="0">
                      <a:solidFill>
                        <a:schemeClr val="tx1"/>
                      </a:solidFill>
                    </a:rPr>
                    <a:t> </a:t>
                  </a:r>
                  <a:r>
                    <a:rPr lang="en-US" sz="1100" dirty="0" smtClean="0">
                      <a:solidFill>
                        <a:schemeClr val="tx1"/>
                      </a:solidFill>
                    </a:rPr>
                    <a:t>(in purple)</a:t>
                  </a:r>
                  <a:endParaRPr lang="en-US" sz="1100" dirty="0">
                    <a:solidFill>
                      <a:schemeClr val="tx1"/>
                    </a:solidFill>
                  </a:endParaRP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chemeClr val="tx1"/>
                      </a:solidFill>
                    </a:rPr>
                    <a:t>CFA</a:t>
                  </a:r>
                </a:p>
                <a:p>
                  <a:r>
                    <a:rPr lang="en-US" sz="1000" dirty="0" smtClean="0">
                      <a:solidFill>
                        <a:schemeClr val="tx1"/>
                      </a:solidFill>
                    </a:rPr>
                    <a:t>RL.2.1 </a:t>
                  </a:r>
                  <a:r>
                    <a:rPr lang="en-US" sz="1000" b="1" dirty="0" smtClean="0">
                      <a:solidFill>
                        <a:schemeClr val="tx1"/>
                      </a:solidFill>
                    </a:rPr>
                    <a:t>grade-leve</a:t>
                  </a:r>
                  <a:r>
                    <a:rPr lang="en-US" sz="1000" dirty="0" smtClean="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smtClean="0">
                      <a:solidFill>
                        <a:schemeClr val="tx1"/>
                      </a:solidFill>
                    </a:rPr>
                    <a:t>After the pre-assessment is given, Learning Progressions provide informal formative assessment </a:t>
                  </a:r>
                  <a:r>
                    <a:rPr lang="en-US" sz="1000" b="1" i="1" dirty="0" smtClean="0">
                      <a:solidFill>
                        <a:schemeClr val="tx1"/>
                      </a:solidFill>
                    </a:rPr>
                    <a:t>below and near grade-level  “</a:t>
                  </a:r>
                  <a:r>
                    <a:rPr lang="en-US" sz="1000" dirty="0" smtClean="0">
                      <a:solidFill>
                        <a:schemeClr val="tx1"/>
                      </a:solidFill>
                    </a:rPr>
                    <a:t>tasks” </a:t>
                  </a:r>
                  <a:r>
                    <a:rPr lang="en-US" sz="1000" b="1" i="1" dirty="0" smtClean="0">
                      <a:solidFill>
                        <a:schemeClr val="tx1"/>
                      </a:solidFill>
                    </a:rPr>
                    <a:t>throughout each quarter.</a:t>
                  </a:r>
                  <a:endParaRPr lang="en-US" sz="10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effectLst>
                      <a:outerShdw blurRad="38100" dist="38100" dir="2700000" algn="tl">
                        <a:srgbClr val="000000">
                          <a:alpha val="43137"/>
                        </a:srgbClr>
                      </a:outerShdw>
                    </a:effectLst>
                  </a:rPr>
                  <a:t>Beg. </a:t>
                </a:r>
                <a:r>
                  <a:rPr lang="en-US" sz="1200" b="1" dirty="0">
                    <a:solidFill>
                      <a:schemeClr val="tx1"/>
                    </a:solidFill>
                    <a:effectLst>
                      <a:outerShdw blurRad="38100" dist="38100" dir="2700000" algn="tl">
                        <a:srgbClr val="000000">
                          <a:alpha val="43137"/>
                        </a:srgbClr>
                      </a:outerShdw>
                    </a:effectLst>
                  </a:rPr>
                  <a:t>o</a:t>
                </a:r>
                <a:r>
                  <a:rPr lang="en-US" sz="1200" b="1" dirty="0" smtClean="0">
                    <a:solidFill>
                      <a:schemeClr val="tx1"/>
                    </a:solidFill>
                    <a:effectLst>
                      <a:outerShdw blurRad="38100" dist="38100" dir="2700000" algn="tl">
                        <a:srgbClr val="000000">
                          <a:alpha val="43137"/>
                        </a:srgbClr>
                      </a:outerShdw>
                    </a:effectLst>
                  </a:rPr>
                  <a:t>f QTR</a:t>
                </a:r>
                <a:endParaRPr lang="en-US" sz="12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outerShdw blurRad="38100" dist="38100" dir="2700000" algn="tl">
                        <a:srgbClr val="000000">
                          <a:alpha val="43137"/>
                        </a:srgbClr>
                      </a:outerShdw>
                    </a:effectLst>
                  </a:rPr>
                  <a:t>Throughout the QTR</a:t>
                </a:r>
                <a:endParaRPr lang="en-US" sz="9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a:t>
                </a:r>
                <a:r>
                  <a:rPr lang="en-US" sz="900" b="1" dirty="0" smtClean="0">
                    <a:solidFill>
                      <a:schemeClr val="tx1"/>
                    </a:solidFill>
                    <a:effectLst>
                      <a:outerShdw blurRad="38100" dist="38100" dir="2700000" algn="tl">
                        <a:srgbClr val="000000">
                          <a:alpha val="43137"/>
                        </a:srgbClr>
                      </a:outerShdw>
                    </a:effectLst>
                  </a:rPr>
                  <a:t>ND of  QTR</a:t>
                </a:r>
                <a:endParaRPr lang="en-US" sz="900" b="1" dirty="0">
                  <a:solidFill>
                    <a:schemeClr val="tx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399244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0151657"/>
              </p:ext>
            </p:extLst>
          </p:nvPr>
        </p:nvGraphicFramePr>
        <p:xfrm>
          <a:off x="365126" y="3200400"/>
          <a:ext cx="6584948" cy="1682496"/>
        </p:xfrm>
        <a:graphic>
          <a:graphicData uri="http://schemas.openxmlformats.org/drawingml/2006/table">
            <a:tbl>
              <a:tblPr firstRow="1" firstCol="1" bandRow="1"/>
              <a:tblGrid>
                <a:gridCol w="621222"/>
                <a:gridCol w="807588"/>
                <a:gridCol w="869710"/>
                <a:gridCol w="776527"/>
                <a:gridCol w="869710"/>
                <a:gridCol w="900771"/>
                <a:gridCol w="900771"/>
                <a:gridCol w="838649"/>
              </a:tblGrid>
              <a:tr h="1292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–Ck</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–Cl</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29532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Retell details about characters in a story (read and discussed in class).</a:t>
                      </a:r>
                      <a:endParaRPr lang="en-US" sz="80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setting, identify, telling, speaking and phrase “points in a text.”</a:t>
                      </a:r>
                      <a:endParaRPr lang="en-US" sz="80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Uses correct words to explain who spoke in a text (i.e., “___</a:t>
                      </a:r>
                      <a:r>
                        <a:rPr lang="en-US" sz="800" dirty="0" err="1">
                          <a:solidFill>
                            <a:srgbClr val="000000"/>
                          </a:solidFill>
                          <a:effectLst/>
                          <a:latin typeface="Calibri"/>
                          <a:ea typeface="Times New Roman"/>
                          <a:cs typeface="Times New Roman"/>
                        </a:rPr>
                        <a:t>said”or</a:t>
                      </a:r>
                      <a:r>
                        <a:rPr lang="en-US" sz="800" dirty="0">
                          <a:solidFill>
                            <a:srgbClr val="000000"/>
                          </a:solidFill>
                          <a:effectLst/>
                          <a:latin typeface="Calibri"/>
                          <a:ea typeface="Times New Roman"/>
                          <a:cs typeface="Times New Roman"/>
                        </a:rPr>
                        <a:t>“__ is telling the story now...”).</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who is speaking in a text (that has been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Understands that there are clues in a text to tell us when someone is speaking.  Can give examples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Identifies different parts of a text that shows when a character is speaking (read in class, but not discussed).</a:t>
                      </a:r>
                      <a:endParaRPr lang="en-US" sz="80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(the part of the text) to identify specifically who is telling the story at various points in a </a:t>
                      </a:r>
                      <a:r>
                        <a:rPr lang="en-US" sz="800" b="1" u="sng" dirty="0">
                          <a:solidFill>
                            <a:srgbClr val="000000"/>
                          </a:solidFill>
                          <a:effectLst/>
                          <a:latin typeface="Calibri"/>
                          <a:ea typeface="Times New Roman"/>
                          <a:cs typeface="Times New Roman"/>
                        </a:rPr>
                        <a:t>new text</a:t>
                      </a:r>
                      <a:r>
                        <a:rPr lang="en-US" sz="800" b="1" u="sng"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u="sng"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u="none" dirty="0" smtClean="0">
                          <a:solidFill>
                            <a:srgbClr val="000000"/>
                          </a:solidFill>
                          <a:effectLst/>
                          <a:latin typeface="Calibri"/>
                          <a:ea typeface="Calibri"/>
                          <a:cs typeface="Times New Roman"/>
                        </a:rPr>
                        <a:t>CONSTRUCTED RESPONSE</a:t>
                      </a:r>
                      <a:endParaRPr lang="en-US" sz="800" u="none"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RL.1.6</a:t>
                      </a:r>
                      <a:r>
                        <a:rPr lang="en-US" sz="800" dirty="0">
                          <a:effectLst/>
                          <a:latin typeface="Calibri"/>
                          <a:ea typeface="Calibri"/>
                          <a:cs typeface="Helvetica"/>
                        </a:rPr>
                        <a:t> Identify who is telling the story at various points in a text.</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2" name="Rectangle 1"/>
          <p:cNvSpPr/>
          <p:nvPr/>
        </p:nvSpPr>
        <p:spPr>
          <a:xfrm>
            <a:off x="304800" y="609600"/>
            <a:ext cx="6858000" cy="646331"/>
          </a:xfrm>
          <a:prstGeom prst="rect">
            <a:avLst/>
          </a:prstGeom>
        </p:spPr>
        <p:txBody>
          <a:bodyPr wrap="square">
            <a:spAutoFit/>
          </a:bodyPr>
          <a:lstStyle/>
          <a:p>
            <a:r>
              <a:rPr lang="en-US" sz="1200" b="1" dirty="0"/>
              <a:t>Quarter </a:t>
            </a:r>
            <a:r>
              <a:rPr lang="en-US" sz="1200" b="1" dirty="0" smtClean="0"/>
              <a:t>Three:  </a:t>
            </a:r>
            <a:r>
              <a:rPr lang="en-US" sz="1200" dirty="0" smtClean="0"/>
              <a:t>Reading Literary </a:t>
            </a:r>
            <a:r>
              <a:rPr lang="en-US" sz="1200" dirty="0"/>
              <a:t>Learning </a:t>
            </a:r>
            <a:r>
              <a:rPr lang="en-US" sz="1200" dirty="0" smtClean="0"/>
              <a:t>Progressions </a:t>
            </a:r>
            <a:endParaRPr lang="en-US" sz="1200" dirty="0"/>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graphicFrame>
        <p:nvGraphicFramePr>
          <p:cNvPr id="11" name="Table 10"/>
          <p:cNvGraphicFramePr>
            <a:graphicFrameLocks noGrp="1"/>
          </p:cNvGraphicFramePr>
          <p:nvPr>
            <p:extLst>
              <p:ext uri="{D42A27DB-BD31-4B8C-83A1-F6EECF244321}">
                <p14:modId xmlns:p14="http://schemas.microsoft.com/office/powerpoint/2010/main" val="3220974523"/>
              </p:ext>
            </p:extLst>
          </p:nvPr>
        </p:nvGraphicFramePr>
        <p:xfrm>
          <a:off x="365125" y="5105400"/>
          <a:ext cx="6584949" cy="3110484"/>
        </p:xfrm>
        <a:graphic>
          <a:graphicData uri="http://schemas.openxmlformats.org/drawingml/2006/table">
            <a:tbl>
              <a:tblPr firstRow="1" firstCol="1" bandRow="1"/>
              <a:tblGrid>
                <a:gridCol w="443929"/>
                <a:gridCol w="680691"/>
                <a:gridCol w="562310"/>
                <a:gridCol w="473524"/>
                <a:gridCol w="473524"/>
                <a:gridCol w="503120"/>
                <a:gridCol w="536377"/>
                <a:gridCol w="469863"/>
                <a:gridCol w="596937"/>
                <a:gridCol w="533400"/>
                <a:gridCol w="685800"/>
                <a:gridCol w="625474"/>
              </a:tblGrid>
              <a:tr h="17309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smtClean="0">
                          <a:solidFill>
                            <a:srgbClr val="000000"/>
                          </a:solidFill>
                          <a:effectLst/>
                          <a:latin typeface="Calibri"/>
                          <a:ea typeface="Times New Roman"/>
                          <a:cs typeface="Times New Roman"/>
                        </a:rPr>
                        <a:t>–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Ci</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778906">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or locate </a:t>
                      </a:r>
                      <a:r>
                        <a:rPr lang="en-US" sz="800" u="sng">
                          <a:solidFill>
                            <a:srgbClr val="000000"/>
                          </a:solidFill>
                          <a:effectLst/>
                          <a:latin typeface="Calibri"/>
                          <a:ea typeface="Times New Roman"/>
                          <a:cs typeface="Times New Roman"/>
                        </a:rPr>
                        <a:t>characters </a:t>
                      </a:r>
                      <a:r>
                        <a:rPr lang="en-US" sz="800">
                          <a:solidFill>
                            <a:srgbClr val="000000"/>
                          </a:solidFill>
                          <a:effectLst/>
                          <a:latin typeface="Calibri"/>
                          <a:ea typeface="Times New Roman"/>
                          <a:cs typeface="Times New Roman"/>
                        </a:rPr>
                        <a:t>in a story read and discussed in class.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experience, compare, contrast, adventures and stories.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Identify a character, a setting and an event sequence in a story (general understanding).</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Answers who, what, when, where or how questions about specific </a:t>
                      </a:r>
                      <a:r>
                        <a:rPr lang="en-US" sz="800" u="sng" dirty="0">
                          <a:solidFill>
                            <a:srgbClr val="000000"/>
                          </a:solidFill>
                          <a:effectLst/>
                          <a:latin typeface="Calibri"/>
                          <a:ea typeface="Times New Roman"/>
                          <a:cs typeface="Times New Roman"/>
                        </a:rPr>
                        <a:t>experiences</a:t>
                      </a:r>
                      <a:r>
                        <a:rPr lang="en-US" sz="800" dirty="0">
                          <a:solidFill>
                            <a:srgbClr val="000000"/>
                          </a:solidFill>
                          <a:effectLst/>
                          <a:latin typeface="Calibri"/>
                          <a:ea typeface="Times New Roman"/>
                          <a:cs typeface="Times New Roman"/>
                        </a:rPr>
                        <a:t> of characters.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effectLst/>
                          <a:latin typeface="Calibri"/>
                          <a:ea typeface="Times New Roman"/>
                          <a:cs typeface="Times New Roman"/>
                        </a:rPr>
                        <a:t>Summarize a character’s </a:t>
                      </a:r>
                      <a:r>
                        <a:rPr lang="en-US" sz="800" b="1" u="sng" dirty="0">
                          <a:solidFill>
                            <a:srgbClr val="000000"/>
                          </a:solidFill>
                          <a:effectLst/>
                          <a:latin typeface="Calibri"/>
                          <a:ea typeface="Times New Roman"/>
                          <a:cs typeface="Times New Roman"/>
                        </a:rPr>
                        <a:t>adventure</a:t>
                      </a:r>
                      <a:r>
                        <a:rPr lang="en-US" sz="800" b="1" dirty="0">
                          <a:solidFill>
                            <a:srgbClr val="000000"/>
                          </a:solidFill>
                          <a:effectLst/>
                          <a:latin typeface="Calibri"/>
                          <a:ea typeface="Times New Roman"/>
                          <a:cs typeface="Times New Roman"/>
                        </a:rPr>
                        <a:t> in a story read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1200"/>
                        </a:spcAft>
                      </a:pPr>
                      <a:endParaRPr lang="en-US" sz="800" b="1" dirty="0" smtClean="0">
                        <a:solidFill>
                          <a:srgbClr val="000000"/>
                        </a:solidFill>
                        <a:effectLst/>
                        <a:latin typeface="Calibri"/>
                        <a:ea typeface="Times New Roman"/>
                        <a:cs typeface="Times New Roman"/>
                      </a:endParaRPr>
                    </a:p>
                    <a:p>
                      <a:pPr marL="0" marR="0" indent="0" algn="l" defTabSz="966612" rtl="0" eaLnBrk="1" fontAlgn="auto" latinLnBrk="0" hangingPunct="1">
                        <a:lnSpc>
                          <a:spcPct val="115000"/>
                        </a:lnSpc>
                        <a:spcBef>
                          <a:spcPts val="0"/>
                        </a:spcBef>
                        <a:spcAft>
                          <a:spcPts val="1200"/>
                        </a:spcAft>
                        <a:buClrTx/>
                        <a:buSzTx/>
                        <a:buFontTx/>
                        <a:buNone/>
                        <a:tabLst/>
                        <a:defRPr/>
                      </a:pPr>
                      <a:r>
                        <a:rPr lang="en-US" sz="700" b="1" i="1" dirty="0" smtClean="0">
                          <a:solidFill>
                            <a:srgbClr val="FF0000"/>
                          </a:solidFill>
                          <a:effectLst/>
                          <a:latin typeface="+mn-lt"/>
                          <a:ea typeface="Calibri"/>
                          <a:cs typeface="Times New Roman"/>
                        </a:rPr>
                        <a:t>NOT</a:t>
                      </a:r>
                      <a:r>
                        <a:rPr lang="en-US" sz="700" b="1" i="1" baseline="0" dirty="0" smtClean="0">
                          <a:solidFill>
                            <a:srgbClr val="FF0000"/>
                          </a:solidFill>
                          <a:effectLst/>
                          <a:latin typeface="+mn-lt"/>
                          <a:ea typeface="Calibri"/>
                          <a:cs typeface="Times New Roman"/>
                        </a:rPr>
                        <a:t> ASSESSED</a:t>
                      </a:r>
                      <a:endParaRPr lang="en-US" sz="700" i="1" dirty="0" smtClean="0">
                        <a:solidFill>
                          <a:srgbClr val="FF0000"/>
                        </a:solidFill>
                        <a:effectLst/>
                        <a:latin typeface="+mn-lt"/>
                        <a:ea typeface="Calibri"/>
                        <a:cs typeface="Times New Roman"/>
                      </a:endParaRPr>
                    </a:p>
                    <a:p>
                      <a:pPr marL="0" marR="0" algn="l">
                        <a:lnSpc>
                          <a:spcPct val="115000"/>
                        </a:lnSpc>
                        <a:spcBef>
                          <a:spcPts val="0"/>
                        </a:spcBef>
                        <a:spcAft>
                          <a:spcPts val="1200"/>
                        </a:spcAft>
                      </a:pPr>
                      <a:endParaRPr lang="en-US" sz="800" b="1" dirty="0" smtClean="0">
                        <a:solidFill>
                          <a:srgbClr val="000000"/>
                        </a:solidFill>
                        <a:effectLst/>
                        <a:latin typeface="Calibri"/>
                        <a:ea typeface="Times New Roman"/>
                        <a:cs typeface="Times New Roman"/>
                      </a:endParaRPr>
                    </a:p>
                    <a:p>
                      <a:pPr marL="0" marR="0" algn="l">
                        <a:lnSpc>
                          <a:spcPct val="115000"/>
                        </a:lnSpc>
                        <a:spcBef>
                          <a:spcPts val="0"/>
                        </a:spcBef>
                        <a:spcAft>
                          <a:spcPts val="120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1200"/>
                        </a:spcAft>
                      </a:pP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stories tell about experiences and adventures of characters (and gives examples).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about characters’ adventures or experiences in two stories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Lists on a graph details about the adventures or experiences of 2 characters.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Distinguishes which details in a text show similarities and differences in characters’ experiences or adventures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Determine similarities and differences between characters’ adventures in a new text.</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700" b="1" dirty="0" smtClean="0">
                          <a:solidFill>
                            <a:srgbClr val="000000"/>
                          </a:solidFill>
                          <a:effectLst/>
                          <a:latin typeface="Calibri"/>
                          <a:ea typeface="Calibri"/>
                          <a:cs typeface="Times New Roman"/>
                        </a:rPr>
                        <a:t>CONSTRUCTED RESPONSE</a:t>
                      </a:r>
                      <a:endParaRPr lang="en-US" sz="7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RL.1.9</a:t>
                      </a:r>
                      <a:r>
                        <a:rPr lang="en-US" sz="800" dirty="0">
                          <a:effectLst/>
                          <a:latin typeface="Calibri"/>
                          <a:ea typeface="Calibri"/>
                          <a:cs typeface="Helvetica"/>
                        </a:rPr>
                        <a:t> Compare and contrast the adventures and experiences of characters in stories.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32700115"/>
              </p:ext>
            </p:extLst>
          </p:nvPr>
        </p:nvGraphicFramePr>
        <p:xfrm>
          <a:off x="365125" y="1676400"/>
          <a:ext cx="6584950" cy="1402080"/>
        </p:xfrm>
        <a:graphic>
          <a:graphicData uri="http://schemas.openxmlformats.org/drawingml/2006/table">
            <a:tbl>
              <a:tblPr firstRow="1" firstCol="1" bandRow="1"/>
              <a:tblGrid>
                <a:gridCol w="867286"/>
                <a:gridCol w="1027895"/>
                <a:gridCol w="1025819"/>
                <a:gridCol w="965727"/>
                <a:gridCol w="899408"/>
                <a:gridCol w="770921"/>
                <a:gridCol w="513947"/>
                <a:gridCol w="513947"/>
              </a:tblGrid>
              <a:tr h="130351">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297739">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the characters, setting, and major events in a story (read and discussed in class).</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 understand the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characters, setting, major (key), events, (key) details, describe.</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Identifies characters, setting or events in a text to demonstrate an understanding of the accurate use of academic language</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i="1" dirty="0" smtClean="0">
                          <a:solidFill>
                            <a:srgbClr val="FF0000"/>
                          </a:solidFill>
                          <a:effectLst/>
                          <a:latin typeface="Calibri"/>
                          <a:ea typeface="Calibri"/>
                          <a:cs typeface="Times New Roman"/>
                        </a:rPr>
                        <a:t>NOT</a:t>
                      </a:r>
                      <a:r>
                        <a:rPr lang="en-US" sz="800" b="1" i="1" baseline="0" dirty="0" smtClean="0">
                          <a:solidFill>
                            <a:srgbClr val="FF0000"/>
                          </a:solidFill>
                          <a:effectLst/>
                          <a:latin typeface="Calibri"/>
                          <a:ea typeface="Calibri"/>
                          <a:cs typeface="Times New Roman"/>
                        </a:rPr>
                        <a:t> ASSESSED</a:t>
                      </a:r>
                      <a:endParaRPr lang="en-US" sz="800" i="1" dirty="0">
                        <a:solidFill>
                          <a:srgbClr val="FF0000"/>
                        </a:solidFill>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4572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who the (characters), what (majors events/plot), where and when (setting) in the story</a:t>
                      </a:r>
                      <a:r>
                        <a:rPr lang="en-US" sz="800" b="1" dirty="0" smtClean="0">
                          <a:solidFill>
                            <a:srgbClr val="000000"/>
                          </a:solidFill>
                          <a:effectLst/>
                          <a:latin typeface="Calibri"/>
                          <a:ea typeface="Times New Roman"/>
                          <a:cs typeface="Times New Roman"/>
                        </a:rPr>
                        <a:t>.</a:t>
                      </a:r>
                    </a:p>
                    <a:p>
                      <a:pPr marL="4572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Show the relationships between key details and characters, setting or major events.</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major events from the story using key </a:t>
                      </a:r>
                      <a:r>
                        <a:rPr lang="en-US" sz="800" b="1" dirty="0" smtClean="0">
                          <a:solidFill>
                            <a:srgbClr val="000000"/>
                          </a:solidFill>
                          <a:effectLst/>
                          <a:latin typeface="Calibri"/>
                          <a:ea typeface="Times New Roman"/>
                          <a:cs typeface="Times New Roman"/>
                        </a:rPr>
                        <a:t>details</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b="1" u="sng" dirty="0">
                          <a:effectLst/>
                          <a:latin typeface="Calibri"/>
                          <a:ea typeface="Calibri"/>
                          <a:cs typeface="Calibri"/>
                        </a:rPr>
                        <a:t>RL.1.3</a:t>
                      </a:r>
                      <a:r>
                        <a:rPr lang="en-US" sz="800" dirty="0">
                          <a:effectLst/>
                          <a:latin typeface="Calibri"/>
                          <a:ea typeface="Calibri"/>
                          <a:cs typeface="Calibri"/>
                        </a:rPr>
                        <a:t> Describe characters, settings, and major events in a story, using key details.</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575196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570297879"/>
              </p:ext>
            </p:extLst>
          </p:nvPr>
        </p:nvGraphicFramePr>
        <p:xfrm>
          <a:off x="228600" y="6314071"/>
          <a:ext cx="6781800" cy="2906129"/>
        </p:xfrm>
        <a:graphic>
          <a:graphicData uri="http://schemas.openxmlformats.org/drawingml/2006/table">
            <a:tbl>
              <a:tblPr/>
              <a:tblGrid>
                <a:gridCol w="533400"/>
                <a:gridCol w="533400"/>
                <a:gridCol w="533400"/>
                <a:gridCol w="441160"/>
                <a:gridCol w="494897"/>
                <a:gridCol w="587943"/>
                <a:gridCol w="435004"/>
                <a:gridCol w="326996"/>
                <a:gridCol w="685800"/>
                <a:gridCol w="685800"/>
                <a:gridCol w="762000"/>
                <a:gridCol w="7620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Path to DOK - 3</a:t>
                      </a:r>
                      <a:endParaRPr lang="en-US" sz="100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294">
                <a:tc gridSpan="11">
                  <a:txBody>
                    <a:bodyPr/>
                    <a:lstStyle/>
                    <a:p>
                      <a:pPr marL="0" marR="0" algn="r">
                        <a:lnSpc>
                          <a:spcPct val="115000"/>
                        </a:lnSpc>
                        <a:spcBef>
                          <a:spcPts val="0"/>
                        </a:spcBef>
                        <a:spcAft>
                          <a:spcPts val="0"/>
                        </a:spcAft>
                      </a:pP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1378" marR="11378"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Ck</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Cl</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ANt</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r>
              <a:tr h="2275193">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basics facts from two texts read and discussed in class.</a:t>
                      </a: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 Standard Academic Language: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 Similarities, differences, between illustrations, descriptions, procedures and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requiring student to explain information found in illustrations, descriptions or procedures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800" b="1" i="1" dirty="0" smtClean="0">
                          <a:solidFill>
                            <a:srgbClr val="FF0000"/>
                          </a:solidFill>
                          <a:latin typeface="+mn-lt"/>
                          <a:ea typeface="Calibri"/>
                          <a:cs typeface="Times New Roman"/>
                        </a:rPr>
                        <a:t>NOT</a:t>
                      </a:r>
                      <a:r>
                        <a:rPr lang="en-US" sz="800" b="1" i="1" baseline="0" dirty="0" smtClean="0">
                          <a:solidFill>
                            <a:srgbClr val="FF0000"/>
                          </a:solidFill>
                          <a:latin typeface="+mn-lt"/>
                          <a:ea typeface="Calibri"/>
                          <a:cs typeface="Times New Roman"/>
                        </a:rPr>
                        <a:t> ASSESSEED</a:t>
                      </a:r>
                      <a:endParaRPr lang="en-US" sz="800" b="1" i="1" dirty="0" smtClean="0">
                        <a:solidFill>
                          <a:srgbClr val="FF0000"/>
                        </a:solidFill>
                        <a:latin typeface="+mn-lt"/>
                        <a:ea typeface="Calibri"/>
                        <a:cs typeface="Times New Roman"/>
                      </a:endParaRPr>
                    </a:p>
                    <a:p>
                      <a:pPr marL="0" marR="0" algn="l">
                        <a:lnSpc>
                          <a:spcPct val="115000"/>
                        </a:lnSpc>
                        <a:spcBef>
                          <a:spcPts val="0"/>
                        </a:spcBef>
                        <a:spcAft>
                          <a:spcPts val="0"/>
                        </a:spcAft>
                      </a:pP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two texts on the same topic will have similarities and differences.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Identifies or explains the purpose of an illustration, a description or procedure </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(in general).</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Practices locating information from two texts about the same topic (i.e., which text uses an illustration to show </a:t>
                      </a:r>
                      <a:r>
                        <a:rPr lang="en-US" sz="800" b="1" dirty="0" smtClean="0">
                          <a:solidFill>
                            <a:srgbClr val="000000"/>
                          </a:solidFill>
                          <a:latin typeface="Calibri"/>
                          <a:ea typeface="Times New Roman"/>
                          <a:cs typeface="Times New Roman"/>
                        </a:rPr>
                        <a:t>____?).</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Lists information found in two texts’ illustrations, descriptions or procedures to obtain and show understanding of a topic (can categorize information on a graphic organizer).</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Identify specific text features (titles, captions, etc...)</a:t>
                      </a:r>
                      <a:r>
                        <a:rPr lang="en-US" sz="800" b="1" u="sng" dirty="0">
                          <a:solidFill>
                            <a:srgbClr val="000000"/>
                          </a:solidFill>
                          <a:latin typeface="Calibri"/>
                          <a:ea typeface="Times New Roman"/>
                          <a:cs typeface="Times New Roman"/>
                        </a:rPr>
                        <a:t>within </a:t>
                      </a:r>
                      <a:r>
                        <a:rPr lang="en-US" sz="800" b="1" dirty="0">
                          <a:solidFill>
                            <a:srgbClr val="000000"/>
                          </a:solidFill>
                          <a:latin typeface="Calibri"/>
                          <a:ea typeface="Times New Roman"/>
                          <a:cs typeface="Times New Roman"/>
                        </a:rPr>
                        <a:t>illustrations,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descriptions or procedures in order to answer questions about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latin typeface="Calibri"/>
                          <a:ea typeface="Calibri"/>
                          <a:cs typeface="Calibri"/>
                        </a:rPr>
                        <a:t>Identify basic similarities of two new texts on the same topic.</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Calibri"/>
                          <a:cs typeface="Calibri"/>
                        </a:rPr>
                        <a:t>Identify basic differences between two new texts on the same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Analyze similarities of information in two new texts on the same topic and differences between two new texts on the same topic (graphics, paragraph prompt, speech, discussions, etc</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RI.1.9</a:t>
                      </a:r>
                      <a:r>
                        <a:rPr lang="en-US" sz="800" dirty="0">
                          <a:latin typeface="Calibri"/>
                          <a:ea typeface="Calibri"/>
                          <a:cs typeface="Helvetica"/>
                        </a:rPr>
                        <a:t> Identify basic similarities in and differences between two texts on the same topic (e.g.,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2" name="Rectangle 1"/>
          <p:cNvSpPr/>
          <p:nvPr/>
        </p:nvSpPr>
        <p:spPr>
          <a:xfrm>
            <a:off x="210239" y="838200"/>
            <a:ext cx="6858000" cy="646331"/>
          </a:xfrm>
          <a:prstGeom prst="rect">
            <a:avLst/>
          </a:prstGeom>
        </p:spPr>
        <p:txBody>
          <a:bodyPr wrap="square">
            <a:spAutoFit/>
          </a:bodyPr>
          <a:lstStyle/>
          <a:p>
            <a:r>
              <a:rPr lang="en-US" sz="1200" b="1" dirty="0"/>
              <a:t>Quarter </a:t>
            </a:r>
            <a:r>
              <a:rPr lang="en-US" sz="1200" b="1" dirty="0" smtClean="0"/>
              <a:t>Four:  </a:t>
            </a:r>
            <a:r>
              <a:rPr lang="en-US" sz="1200" dirty="0" smtClean="0"/>
              <a:t>Reading Informational  </a:t>
            </a:r>
            <a:r>
              <a:rPr lang="en-US" sz="1200" dirty="0"/>
              <a:t>Learning </a:t>
            </a:r>
            <a:r>
              <a:rPr lang="en-US" sz="1200" dirty="0" smtClean="0"/>
              <a:t>Progressions </a:t>
            </a:r>
            <a:endParaRPr lang="en-US" sz="1200" dirty="0"/>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graphicFrame>
        <p:nvGraphicFramePr>
          <p:cNvPr id="10" name="Table 9"/>
          <p:cNvGraphicFramePr>
            <a:graphicFrameLocks noGrp="1"/>
          </p:cNvGraphicFramePr>
          <p:nvPr>
            <p:extLst>
              <p:ext uri="{D42A27DB-BD31-4B8C-83A1-F6EECF244321}">
                <p14:modId xmlns:p14="http://schemas.microsoft.com/office/powerpoint/2010/main" val="93190801"/>
              </p:ext>
            </p:extLst>
          </p:nvPr>
        </p:nvGraphicFramePr>
        <p:xfrm>
          <a:off x="228600" y="4114800"/>
          <a:ext cx="6629400" cy="1986815"/>
        </p:xfrm>
        <a:graphic>
          <a:graphicData uri="http://schemas.openxmlformats.org/drawingml/2006/table">
            <a:tbl>
              <a:tblPr/>
              <a:tblGrid>
                <a:gridCol w="895863"/>
                <a:gridCol w="806279"/>
                <a:gridCol w="627106"/>
                <a:gridCol w="683814"/>
                <a:gridCol w="212051"/>
                <a:gridCol w="895865"/>
                <a:gridCol w="684380"/>
                <a:gridCol w="858373"/>
                <a:gridCol w="965669"/>
              </a:tblGrid>
              <a:tr h="100376">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Path to DOK - 2</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376">
                <a:tc gridSpan="8">
                  <a:txBody>
                    <a:bodyPr/>
                    <a:lstStyle/>
                    <a:p>
                      <a:pPr marL="0" marR="0" algn="r">
                        <a:lnSpc>
                          <a:spcPct val="115000"/>
                        </a:lnSpc>
                        <a:spcBef>
                          <a:spcPts val="0"/>
                        </a:spcBef>
                        <a:spcAft>
                          <a:spcPts val="0"/>
                        </a:spcAft>
                      </a:pP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r>
              <a:tr h="304319">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Cf</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600">
                        <a:latin typeface="Calibri"/>
                        <a:ea typeface="Calibri"/>
                        <a:cs typeface="Times New Roman"/>
                      </a:endParaRPr>
                    </a:p>
                  </a:txBody>
                  <a:tcPr marL="12995" marR="1299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Ck</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6A6A6"/>
                    </a:solidFill>
                  </a:tcPr>
                </a:tc>
              </a:tr>
              <a:tr h="814344">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Locate a picture, caption or text in a story that has been read and discussed in class.</a:t>
                      </a:r>
                      <a:endParaRPr lang="en-US" sz="80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illustrations, text, information, words, pictures, provide and  distinguish between.</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Select appropriate term when referring to information provided by pictures (illustrations) or by text (words).</a:t>
                      </a:r>
                      <a:endParaRPr lang="en-US" sz="80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Ask and answer who, what, when, why, and how questions about information provided by illustrations and by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600">
                        <a:latin typeface="Calibri"/>
                        <a:ea typeface="Calibri"/>
                        <a:cs typeface="Times New Roman"/>
                      </a:endParaRPr>
                    </a:p>
                  </a:txBody>
                  <a:tcPr marL="12995" marR="129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Understands that information is provided by pictures.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Understands that information is provided by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information provided by pictures.</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information provided by the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Obtain (select the accurate source for…) information based on text and illustrations. </a:t>
                      </a:r>
                      <a:endParaRPr lang="en-US" sz="800" b="1" dirty="0" smtClean="0">
                        <a:solidFill>
                          <a:srgbClr val="000000"/>
                        </a:solidFill>
                        <a:latin typeface="Calibri"/>
                        <a:ea typeface="Times New Roman"/>
                        <a:cs typeface="Times New Roman"/>
                      </a:endParaRP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 RESONSE</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RI.1.6</a:t>
                      </a:r>
                      <a:r>
                        <a:rPr lang="en-US" sz="800" dirty="0">
                          <a:latin typeface="Calibri"/>
                          <a:ea typeface="Calibri"/>
                          <a:cs typeface="Helvetica"/>
                        </a:rPr>
                        <a:t> Distinguish between information provided by pictures or other illustrations and information provided by the words in a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73672693"/>
              </p:ext>
            </p:extLst>
          </p:nvPr>
        </p:nvGraphicFramePr>
        <p:xfrm>
          <a:off x="238539" y="1682080"/>
          <a:ext cx="6400800" cy="2389632"/>
        </p:xfrm>
        <a:graphic>
          <a:graphicData uri="http://schemas.openxmlformats.org/drawingml/2006/table">
            <a:tbl>
              <a:tblPr/>
              <a:tblGrid>
                <a:gridCol w="533400"/>
                <a:gridCol w="609600"/>
                <a:gridCol w="578764"/>
                <a:gridCol w="523122"/>
                <a:gridCol w="523122"/>
                <a:gridCol w="464998"/>
                <a:gridCol w="435935"/>
                <a:gridCol w="581247"/>
                <a:gridCol w="604497"/>
                <a:gridCol w="639371"/>
                <a:gridCol w="459184"/>
                <a:gridCol w="447560"/>
              </a:tblGrid>
              <a:tr h="133835">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Path to DOK - 3</a:t>
                      </a:r>
                      <a:endParaRPr lang="en-US" sz="80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835">
                <a:tc gridSpan="10">
                  <a:txBody>
                    <a:bodyPr/>
                    <a:lstStyle/>
                    <a:p>
                      <a:pPr marL="0" marR="0" algn="r">
                        <a:lnSpc>
                          <a:spcPct val="115000"/>
                        </a:lnSpc>
                        <a:spcBef>
                          <a:spcPts val="0"/>
                        </a:spcBef>
                        <a:spcAft>
                          <a:spcPts val="0"/>
                        </a:spcAft>
                      </a:pP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r>
              <a:tr h="267670">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Cd</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Ci</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ANp</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DOK 2 – ANs</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latin typeface="Calibri"/>
                          <a:ea typeface="Times New Roman"/>
                          <a:cs typeface="Times New Roman"/>
                        </a:rPr>
                        <a:t>DOK 3 - Cu</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APx</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719488">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events and information in a text.</a:t>
                      </a:r>
                      <a:endParaRPr lang="en-US" sz="80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Define terms “individual”, “event”, “idea/piece of information”, “connection”.</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 Identify individuals, events, ideas, or pieces of information in a text.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Describe individuals, events, ideas or pieces of information in a text</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latin typeface="Calibri"/>
                          <a:ea typeface="Calibri"/>
                          <a:cs typeface="Times New Roman"/>
                        </a:rPr>
                        <a:t>NOT ASSESSED THIS QUARTER</a:t>
                      </a:r>
                    </a:p>
                    <a:p>
                      <a:pPr marL="0" marR="0" algn="l">
                        <a:lnSpc>
                          <a:spcPct val="100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00000"/>
                        </a:lnSpc>
                        <a:spcBef>
                          <a:spcPts val="0"/>
                        </a:spcBef>
                        <a:spcAft>
                          <a:spcPts val="0"/>
                        </a:spcAft>
                      </a:pPr>
                      <a:r>
                        <a:rPr lang="en-US" sz="800" b="1" i="1" dirty="0" smtClean="0">
                          <a:solidFill>
                            <a:srgbClr val="FF0000"/>
                          </a:solidFill>
                          <a:latin typeface="Calibri"/>
                          <a:ea typeface="Calibri"/>
                          <a:cs typeface="Times New Roman"/>
                        </a:rPr>
                        <a:t>NOT</a:t>
                      </a:r>
                      <a:r>
                        <a:rPr lang="en-US" sz="800" b="1" i="1" baseline="0" dirty="0" smtClean="0">
                          <a:solidFill>
                            <a:srgbClr val="FF0000"/>
                          </a:solidFill>
                          <a:latin typeface="Calibri"/>
                          <a:ea typeface="Calibri"/>
                          <a:cs typeface="Times New Roman"/>
                        </a:rPr>
                        <a:t> ASSESSEED</a:t>
                      </a:r>
                      <a:endParaRPr lang="en-US" sz="800" b="1" i="1" dirty="0">
                        <a:solidFill>
                          <a:srgbClr val="FF0000"/>
                        </a:solidFill>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Explain how information in a text connects two: events, individuals or ideas.</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Summarize the events in a text.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Locate information about two: individuals, events or ideas</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latin typeface="Calibri"/>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700" b="1" i="1" dirty="0" smtClean="0">
                          <a:solidFill>
                            <a:srgbClr val="FF0000"/>
                          </a:solidFill>
                          <a:latin typeface="+mn-lt"/>
                          <a:ea typeface="Calibri"/>
                          <a:cs typeface="Times New Roman"/>
                        </a:rPr>
                        <a:t>NOT</a:t>
                      </a:r>
                      <a:r>
                        <a:rPr lang="en-US" sz="700" b="1" i="1" baseline="0" dirty="0" smtClean="0">
                          <a:solidFill>
                            <a:srgbClr val="FF0000"/>
                          </a:solidFill>
                          <a:latin typeface="+mn-lt"/>
                          <a:ea typeface="Calibri"/>
                          <a:cs typeface="Times New Roman"/>
                        </a:rPr>
                        <a:t> ASSESSEED</a:t>
                      </a:r>
                      <a:endParaRPr lang="en-US" sz="700" b="1" i="1" dirty="0" smtClean="0">
                        <a:solidFill>
                          <a:srgbClr val="FF0000"/>
                        </a:solidFill>
                        <a:latin typeface="+mn-lt"/>
                        <a:ea typeface="Calibri"/>
                        <a:cs typeface="Times New Roman"/>
                      </a:endParaRPr>
                    </a:p>
                    <a:p>
                      <a:pPr marL="0" marR="0" algn="l">
                        <a:lnSpc>
                          <a:spcPct val="100000"/>
                        </a:lnSpc>
                        <a:spcBef>
                          <a:spcPts val="0"/>
                        </a:spcBef>
                        <a:spcAft>
                          <a:spcPts val="0"/>
                        </a:spcAft>
                      </a:pP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Arial"/>
                        </a:rPr>
                        <a:t>Group information (two : individuals, events or ideas) by a connection of time, sequence or cause and effect.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Distinguish information (two: individuals, events or ideas) in a text </a:t>
                      </a:r>
                      <a:r>
                        <a:rPr lang="en-US" sz="800" b="1" dirty="0" smtClean="0">
                          <a:solidFill>
                            <a:srgbClr val="000000"/>
                          </a:solidFill>
                          <a:latin typeface="Calibri"/>
                          <a:ea typeface="Times New Roman"/>
                          <a:cs typeface="Times New Roman"/>
                        </a:rPr>
                        <a:t>connected by </a:t>
                      </a:r>
                      <a:r>
                        <a:rPr lang="en-US" sz="800" b="1" dirty="0">
                          <a:solidFill>
                            <a:srgbClr val="000000"/>
                          </a:solidFill>
                          <a:latin typeface="Calibri"/>
                          <a:ea typeface="Times New Roman"/>
                          <a:cs typeface="Times New Roman"/>
                        </a:rPr>
                        <a:t>time, sequence or cause and effect</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latin typeface="Calibri"/>
                          <a:ea typeface="Calibri"/>
                          <a:cs typeface="Calibri"/>
                        </a:rPr>
                        <a:t>Describe the connection of time, sequence or cause and effect between two individuals, events, ideas, or pieces of information in a text</a:t>
                      </a:r>
                      <a:r>
                        <a:rPr lang="en-US" sz="800" b="1" dirty="0" smtClean="0">
                          <a:latin typeface="Calibri"/>
                          <a:ea typeface="Calibri"/>
                          <a:cs typeface="Helvetica"/>
                        </a:rPr>
                        <a:t>.</a:t>
                      </a:r>
                    </a:p>
                    <a:p>
                      <a:pPr marL="0" marR="0" algn="l">
                        <a:lnSpc>
                          <a:spcPct val="100000"/>
                        </a:lnSpc>
                        <a:spcBef>
                          <a:spcPts val="0"/>
                        </a:spcBef>
                        <a:spcAft>
                          <a:spcPts val="0"/>
                        </a:spcAft>
                      </a:pPr>
                      <a:endParaRPr lang="en-US" sz="800" b="1" dirty="0" smtClean="0">
                        <a:latin typeface="Calibri"/>
                        <a:ea typeface="Calibri"/>
                        <a:cs typeface="Helvetica"/>
                      </a:endParaRPr>
                    </a:p>
                    <a:p>
                      <a:pPr marL="0" marR="0" algn="l">
                        <a:lnSpc>
                          <a:spcPct val="100000"/>
                        </a:lnSpc>
                        <a:spcBef>
                          <a:spcPts val="0"/>
                        </a:spcBef>
                        <a:spcAft>
                          <a:spcPts val="0"/>
                        </a:spcAft>
                      </a:pPr>
                      <a:r>
                        <a:rPr lang="en-US" sz="800" b="1" dirty="0" smtClean="0">
                          <a:latin typeface="Calibri"/>
                          <a:ea typeface="Calibri"/>
                          <a:cs typeface="Helvetica"/>
                        </a:rPr>
                        <a:t>SELECTED RESPONSE</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dirty="0">
                          <a:latin typeface="Calibri"/>
                          <a:ea typeface="Calibri"/>
                          <a:cs typeface="Calibri"/>
                        </a:rPr>
                        <a:t>RI.1.3</a:t>
                      </a:r>
                      <a:r>
                        <a:rPr lang="en-US" sz="800" dirty="0">
                          <a:latin typeface="Calibri"/>
                          <a:ea typeface="Calibri"/>
                          <a:cs typeface="Calibri"/>
                        </a:rPr>
                        <a:t> Describe the connection of time, sequence or cause and effect between two individuals, events, ideas, or pieces of information in a new text</a:t>
                      </a:r>
                      <a:r>
                        <a:rPr lang="en-US" sz="800" dirty="0">
                          <a:latin typeface="Calibri"/>
                          <a:ea typeface="Calibri"/>
                          <a:cs typeface="Helvetica"/>
                        </a:rPr>
                        <a:t> </a:t>
                      </a:r>
                      <a:endParaRPr lang="en-US" sz="800" dirty="0">
                        <a:latin typeface="Calibri"/>
                        <a:ea typeface="Calibri"/>
                        <a:cs typeface="Times New Roman"/>
                      </a:endParaRPr>
                    </a:p>
                    <a:p>
                      <a:pPr marL="0" marR="0" algn="l">
                        <a:lnSpc>
                          <a:spcPct val="100000"/>
                        </a:lnSpc>
                        <a:spcBef>
                          <a:spcPts val="0"/>
                        </a:spcBef>
                        <a:spcAft>
                          <a:spcPts val="0"/>
                        </a:spcAft>
                      </a:pPr>
                      <a:r>
                        <a:rPr lang="en-US" sz="800" i="1" dirty="0">
                          <a:latin typeface="Calibri"/>
                          <a:ea typeface="Calibri"/>
                          <a:cs typeface="Helvetica"/>
                        </a:rPr>
                        <a:t>(Not read or discussed in class).</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93498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sp>
        <p:nvSpPr>
          <p:cNvPr id="5" name="Rectangle 4"/>
          <p:cNvSpPr/>
          <p:nvPr/>
        </p:nvSpPr>
        <p:spPr>
          <a:xfrm>
            <a:off x="452918" y="872839"/>
            <a:ext cx="6400800" cy="961837"/>
          </a:xfrm>
          <a:prstGeom prst="rect">
            <a:avLst/>
          </a:prstGeom>
        </p:spPr>
        <p:txBody>
          <a:bodyPr wrap="square" lIns="86742" tIns="43372" rIns="86742" bIns="43372">
            <a:spAutoFit/>
          </a:bodyPr>
          <a:lstStyle/>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a:p>
            <a:r>
              <a:rPr lang="en-US" dirty="0" smtClean="0"/>
              <a:t>.</a:t>
            </a:r>
          </a:p>
          <a:p>
            <a:r>
              <a:rPr lang="en-US" dirty="0" smtClean="0"/>
              <a:t>.</a:t>
            </a:r>
          </a:p>
        </p:txBody>
      </p:sp>
      <p:graphicFrame>
        <p:nvGraphicFramePr>
          <p:cNvPr id="11" name="Table 10"/>
          <p:cNvGraphicFramePr>
            <a:graphicFrameLocks noGrp="1"/>
          </p:cNvGraphicFramePr>
          <p:nvPr/>
        </p:nvGraphicFramePr>
        <p:xfrm>
          <a:off x="457201" y="1236518"/>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33400" y="3782291"/>
            <a:ext cx="6172201" cy="516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endParaRPr lang="en-US" dirty="0"/>
          </a:p>
        </p:txBody>
      </p:sp>
      <p:sp>
        <p:nvSpPr>
          <p:cNvPr id="9" name="Rectangle 8"/>
          <p:cNvSpPr/>
          <p:nvPr/>
        </p:nvSpPr>
        <p:spPr>
          <a:xfrm>
            <a:off x="381001" y="1335264"/>
            <a:ext cx="2626359" cy="147258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Instruct students to look at a </a:t>
            </a:r>
            <a:r>
              <a:rPr lang="en-US" sz="1000" b="1" u="sng" dirty="0">
                <a:solidFill>
                  <a:srgbClr val="C00000"/>
                </a:solidFill>
                <a:effectLst>
                  <a:outerShdw blurRad="38100" dist="38100" dir="2700000" algn="tl">
                    <a:srgbClr val="000000">
                      <a:alpha val="43137"/>
                    </a:srgbClr>
                  </a:outerShdw>
                </a:effectLst>
              </a:rPr>
              <a:t>part of the passage</a:t>
            </a:r>
            <a:r>
              <a:rPr lang="en-US" sz="1000" b="1" dirty="0"/>
              <a:t> they liked or one you’ve chosen for them (a paragraph or section).</a:t>
            </a:r>
          </a:p>
          <a:p>
            <a:endParaRPr lang="en-US" sz="1000" b="1" dirty="0"/>
          </a:p>
          <a:p>
            <a:r>
              <a:rPr lang="en-US" sz="1000" b="1" dirty="0"/>
              <a:t>Ask students “Does this part of the paragraph or section tell you </a:t>
            </a:r>
            <a:r>
              <a:rPr lang="en-US" sz="1000" b="1" u="sng" dirty="0"/>
              <a:t>something new</a:t>
            </a:r>
            <a:r>
              <a:rPr lang="en-US" sz="1000" b="1" dirty="0"/>
              <a:t> 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smtClean="0"/>
              <a:t>?” </a:t>
            </a:r>
            <a:r>
              <a:rPr lang="en-US" sz="1000" b="1" dirty="0"/>
              <a:t>(remind them of the main topic). This is a</a:t>
            </a:r>
            <a:r>
              <a:rPr lang="en-US" sz="1000" b="1" dirty="0">
                <a:solidFill>
                  <a:srgbClr val="C00000"/>
                </a:solidFill>
                <a:effectLst>
                  <a:outerShdw blurRad="38100" dist="38100" dir="2700000" algn="tl">
                    <a:srgbClr val="000000">
                      <a:alpha val="43137"/>
                    </a:srgbClr>
                  </a:outerShdw>
                </a:effectLst>
              </a:rPr>
              <a:t>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a:t>
            </a:r>
          </a:p>
          <a:p>
            <a:endParaRPr lang="en-US" sz="1000" b="1" dirty="0"/>
          </a:p>
        </p:txBody>
      </p:sp>
      <p:sp>
        <p:nvSpPr>
          <p:cNvPr id="10" name="Rectangle 9"/>
          <p:cNvSpPr/>
          <p:nvPr/>
        </p:nvSpPr>
        <p:spPr>
          <a:xfrm>
            <a:off x="4389120" y="3680460"/>
            <a:ext cx="2534921" cy="20881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Ask students to look for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that </a:t>
            </a:r>
            <a:r>
              <a:rPr lang="en-US" sz="1000" b="1" u="sng" dirty="0"/>
              <a:t>explain more</a:t>
            </a:r>
            <a:r>
              <a:rPr lang="en-US" sz="1000" b="1" dirty="0"/>
              <a:t> about the “something new.”</a:t>
            </a:r>
          </a:p>
          <a:p>
            <a:endParaRPr lang="en-US" sz="1000" b="1" dirty="0"/>
          </a:p>
          <a:p>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give evidence to support a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(or idea).</a:t>
            </a:r>
          </a:p>
          <a:p>
            <a:endParaRPr lang="en-US" sz="1000" b="1" dirty="0"/>
          </a:p>
          <a:p>
            <a:r>
              <a:rPr lang="en-US" sz="1000" b="1" dirty="0"/>
              <a:t>Example if the main topic is about dogs and ...</a:t>
            </a:r>
          </a:p>
          <a:p>
            <a:endParaRPr lang="en-US" sz="1000" b="1" dirty="0"/>
          </a:p>
          <a:p>
            <a:r>
              <a:rPr lang="en-US" sz="1000" b="1" dirty="0"/>
              <a:t>“The dog likes to play,” (is the </a:t>
            </a:r>
            <a:r>
              <a:rPr lang="en-US" sz="1000" b="1" u="sng" dirty="0">
                <a:solidFill>
                  <a:srgbClr val="C00000"/>
                </a:solidFill>
                <a:effectLst>
                  <a:outerShdw blurRad="38100" dist="38100" dir="2700000" algn="tl">
                    <a:srgbClr val="000000">
                      <a:alpha val="43137"/>
                    </a:srgbClr>
                  </a:outerShdw>
                </a:effectLst>
              </a:rPr>
              <a:t>key Idea</a:t>
            </a:r>
            <a:r>
              <a:rPr lang="en-US" sz="1000" b="1" dirty="0"/>
              <a:t>),</a:t>
            </a:r>
          </a:p>
          <a:p>
            <a:r>
              <a:rPr lang="en-US" sz="1000" b="1" dirty="0"/>
              <a:t>Then some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rPr>
              <a:t> </a:t>
            </a:r>
            <a:r>
              <a:rPr lang="en-US" sz="1000" b="1" dirty="0"/>
              <a:t>might be:</a:t>
            </a:r>
          </a:p>
          <a:p>
            <a:pPr>
              <a:buFont typeface="Arial" pitchFamily="34" charset="0"/>
              <a:buChar char="•"/>
            </a:pPr>
            <a:r>
              <a:rPr lang="en-US" sz="1000" b="1" dirty="0"/>
              <a:t> the dog likes to play fetch.</a:t>
            </a:r>
          </a:p>
          <a:p>
            <a:pPr>
              <a:buFont typeface="Arial" pitchFamily="34" charset="0"/>
              <a:buChar char="•"/>
            </a:pPr>
            <a:r>
              <a:rPr lang="en-US" sz="1000" b="1" dirty="0"/>
              <a:t> the dog likes to play with the ball.</a:t>
            </a:r>
          </a:p>
        </p:txBody>
      </p:sp>
      <p:sp>
        <p:nvSpPr>
          <p:cNvPr id="15" name="Rounded Rectangle 14"/>
          <p:cNvSpPr/>
          <p:nvPr/>
        </p:nvSpPr>
        <p:spPr>
          <a:xfrm>
            <a:off x="2844800" y="1243792"/>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6" name="Rounded Rectangle 15"/>
          <p:cNvSpPr/>
          <p:nvPr/>
        </p:nvSpPr>
        <p:spPr>
          <a:xfrm>
            <a:off x="6779260" y="4000500"/>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28601" y="195668"/>
            <a:ext cx="885712"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19" name="Rectangle 18"/>
          <p:cNvSpPr/>
          <p:nvPr/>
        </p:nvSpPr>
        <p:spPr>
          <a:xfrm>
            <a:off x="568960" y="3040381"/>
            <a:ext cx="6400800" cy="675709"/>
          </a:xfrm>
          <a:prstGeom prst="rect">
            <a:avLst/>
          </a:prstGeom>
        </p:spPr>
        <p:txBody>
          <a:bodyPr wrap="square" lIns="94183" tIns="47092" rIns="94183" bIns="47092">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20" name="Rectangle 19"/>
          <p:cNvSpPr/>
          <p:nvPr/>
        </p:nvSpPr>
        <p:spPr>
          <a:xfrm>
            <a:off x="487680" y="6138075"/>
            <a:ext cx="3332480" cy="277627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u="sng" dirty="0">
                <a:solidFill>
                  <a:srgbClr val="002060"/>
                </a:solidFill>
              </a:rPr>
              <a:t>Differentiation</a:t>
            </a:r>
            <a:r>
              <a:rPr lang="en-US" sz="1000" b="1" dirty="0">
                <a:solidFill>
                  <a:srgbClr val="002060"/>
                </a:solidFill>
              </a:rPr>
              <a:t>:</a:t>
            </a:r>
          </a:p>
          <a:p>
            <a:endParaRPr lang="en-US" sz="900" b="1" dirty="0">
              <a:solidFill>
                <a:srgbClr val="002060"/>
              </a:solidFill>
            </a:endParaRPr>
          </a:p>
          <a:p>
            <a:r>
              <a:rPr lang="en-US" sz="1000" b="1" dirty="0">
                <a:solidFill>
                  <a:srgbClr val="002060"/>
                </a:solidFill>
              </a:rPr>
              <a:t>In grade one you can scaffold students by </a:t>
            </a:r>
            <a:r>
              <a:rPr lang="en-US" sz="1000" b="1" dirty="0" smtClean="0">
                <a:solidFill>
                  <a:srgbClr val="002060"/>
                </a:solidFill>
              </a:rPr>
              <a:t>starting </a:t>
            </a:r>
            <a:r>
              <a:rPr lang="en-US" sz="1000" b="1" dirty="0">
                <a:solidFill>
                  <a:srgbClr val="002060"/>
                </a:solidFill>
              </a:rPr>
              <a:t>with writing just a key idea and move toward writing key details.   Students who would benefit from enrichment can continue on with more sections or paragraphs.</a:t>
            </a:r>
          </a:p>
          <a:p>
            <a:endParaRPr lang="en-US" sz="1000" b="1" dirty="0">
              <a:solidFill>
                <a:srgbClr val="002060"/>
              </a:solidFill>
            </a:endParaRPr>
          </a:p>
          <a:p>
            <a:r>
              <a:rPr lang="en-US" sz="1000" b="1" dirty="0">
                <a:solidFill>
                  <a:srgbClr val="002060"/>
                </a:solidFill>
              </a:rPr>
              <a:t>Students who need more direct instruction – teach each part in a mini lesson.  These concepts can be taught separately:</a:t>
            </a:r>
          </a:p>
          <a:p>
            <a:endParaRPr lang="en-US" sz="1000" b="1" dirty="0">
              <a:solidFill>
                <a:srgbClr val="002060"/>
              </a:solidFill>
            </a:endParaRPr>
          </a:p>
          <a:p>
            <a:pPr marL="382512" indent="-162642">
              <a:buFont typeface="Arial" panose="020B0604020202020204" pitchFamily="34" charset="0"/>
              <a:buChar char="•"/>
            </a:pPr>
            <a:r>
              <a:rPr lang="en-US" sz="1000" b="1" dirty="0">
                <a:solidFill>
                  <a:srgbClr val="002060"/>
                </a:solidFill>
              </a:rPr>
              <a:t>Main topic</a:t>
            </a:r>
          </a:p>
          <a:p>
            <a:pPr marL="382512" indent="-162642">
              <a:buFont typeface="Arial" panose="020B0604020202020204" pitchFamily="34" charset="0"/>
              <a:buChar char="•"/>
            </a:pPr>
            <a:r>
              <a:rPr lang="en-US" sz="1000" b="1" dirty="0">
                <a:solidFill>
                  <a:srgbClr val="002060"/>
                </a:solidFill>
              </a:rPr>
              <a:t>Key Ideas</a:t>
            </a:r>
          </a:p>
          <a:p>
            <a:pPr marL="382512" indent="-162642">
              <a:buFont typeface="Arial" panose="020B0604020202020204" pitchFamily="34" charset="0"/>
              <a:buChar char="•"/>
            </a:pPr>
            <a:r>
              <a:rPr lang="en-US" sz="1000" b="1" dirty="0">
                <a:solidFill>
                  <a:srgbClr val="002060"/>
                </a:solidFill>
              </a:rPr>
              <a:t>Key Details</a:t>
            </a:r>
          </a:p>
          <a:p>
            <a:pPr marL="382512" indent="-162642">
              <a:buFont typeface="Arial" panose="020B0604020202020204" pitchFamily="34" charset="0"/>
              <a:buChar char="•"/>
            </a:pPr>
            <a:endParaRPr lang="en-US" sz="900" b="1" dirty="0">
              <a:solidFill>
                <a:srgbClr val="002060"/>
              </a:solidFill>
            </a:endParaRPr>
          </a:p>
          <a:p>
            <a:r>
              <a:rPr lang="en-US" sz="1000" b="1" dirty="0">
                <a:solidFill>
                  <a:srgbClr val="002060"/>
                </a:solidFill>
              </a:rPr>
              <a:t>ELL Students may need each part taught using language (sentence) frames emphasizing transitional words. </a:t>
            </a:r>
          </a:p>
        </p:txBody>
      </p:sp>
      <p:sp>
        <p:nvSpPr>
          <p:cNvPr id="17" name="Rounded Rectangle 16"/>
          <p:cNvSpPr/>
          <p:nvPr/>
        </p:nvSpPr>
        <p:spPr>
          <a:xfrm>
            <a:off x="3576320" y="6058064"/>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1219200" y="4320542"/>
            <a:ext cx="2763520" cy="126465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4183" tIns="47092" rIns="94183" bIns="47092"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39327263"/>
              </p:ext>
            </p:extLst>
          </p:nvPr>
        </p:nvGraphicFramePr>
        <p:xfrm>
          <a:off x="1950722" y="65461"/>
          <a:ext cx="5242563" cy="738448"/>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32756">
                <a:tc rowSpan="2">
                  <a:txBody>
                    <a:bodyPr/>
                    <a:lstStyle/>
                    <a:p>
                      <a:pPr algn="ctr"/>
                      <a:r>
                        <a:rPr lang="en-US" sz="1300" b="1" dirty="0" smtClean="0"/>
                        <a:t>R</a:t>
                      </a:r>
                      <a:r>
                        <a:rPr lang="en-US" sz="1300" b="1" baseline="0" dirty="0" smtClean="0"/>
                        <a:t> </a:t>
                      </a:r>
                      <a:r>
                        <a:rPr lang="en-US" sz="1300" b="1" dirty="0" smtClean="0"/>
                        <a:t>E-</a:t>
                      </a:r>
                    </a:p>
                    <a:p>
                      <a:pPr algn="ctr"/>
                      <a:r>
                        <a:rPr lang="en-US" sz="1100" b="1" i="1" dirty="0" smtClean="0">
                          <a:solidFill>
                            <a:srgbClr val="FF0000"/>
                          </a:solidFill>
                        </a:rPr>
                        <a:t>read</a:t>
                      </a:r>
                      <a:endParaRPr lang="en-US" sz="1100" b="1" i="1" dirty="0">
                        <a:solidFill>
                          <a:srgbClr val="FF0000"/>
                        </a:solidFill>
                      </a:endParaRPr>
                    </a:p>
                  </a:txBody>
                  <a:tcPr marT="43642" marB="43642">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4913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706090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TotalTime>
  <Words>11327</Words>
  <Application>Microsoft Office PowerPoint</Application>
  <PresentationFormat>Custom</PresentationFormat>
  <Paragraphs>1861</Paragraphs>
  <Slides>44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Bookman Old Style</vt:lpstr>
      <vt:lpstr>Calibri</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600</cp:revision>
  <cp:lastPrinted>2015-04-23T19:14:09Z</cp:lastPrinted>
  <dcterms:created xsi:type="dcterms:W3CDTF">2013-06-13T16:49:22Z</dcterms:created>
  <dcterms:modified xsi:type="dcterms:W3CDTF">2016-04-14T17:09:24Z</dcterms:modified>
</cp:coreProperties>
</file>