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18" r:id="rId2"/>
    <p:sldId id="519" r:id="rId3"/>
    <p:sldId id="552" r:id="rId4"/>
    <p:sldId id="520" r:id="rId5"/>
    <p:sldId id="521" r:id="rId6"/>
    <p:sldId id="522" r:id="rId7"/>
    <p:sldId id="523" r:id="rId8"/>
    <p:sldId id="524" r:id="rId9"/>
    <p:sldId id="525" r:id="rId10"/>
    <p:sldId id="526" r:id="rId11"/>
    <p:sldId id="527" r:id="rId12"/>
    <p:sldId id="528" r:id="rId13"/>
    <p:sldId id="553" r:id="rId14"/>
    <p:sldId id="554" r:id="rId15"/>
    <p:sldId id="555" r:id="rId16"/>
    <p:sldId id="556" r:id="rId17"/>
    <p:sldId id="557" r:id="rId18"/>
    <p:sldId id="558" r:id="rId19"/>
    <p:sldId id="529" r:id="rId20"/>
    <p:sldId id="530" r:id="rId21"/>
    <p:sldId id="551" r:id="rId22"/>
    <p:sldId id="532" r:id="rId23"/>
    <p:sldId id="533" r:id="rId24"/>
    <p:sldId id="534" r:id="rId25"/>
    <p:sldId id="535"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9037" autoAdjust="0"/>
  </p:normalViewPr>
  <p:slideViewPr>
    <p:cSldViewPr>
      <p:cViewPr varScale="1">
        <p:scale>
          <a:sx n="65" d="100"/>
          <a:sy n="65" d="100"/>
        </p:scale>
        <p:origin x="1194" y="66"/>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12/17/2015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12/17/2015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5</a:t>
            </a:fld>
            <a:endParaRPr lang="en-US" dirty="0"/>
          </a:p>
        </p:txBody>
      </p:sp>
    </p:spTree>
    <p:extLst>
      <p:ext uri="{BB962C8B-B14F-4D97-AF65-F5344CB8AC3E}">
        <p14:creationId xmlns:p14="http://schemas.microsoft.com/office/powerpoint/2010/main" val="3379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5" name="Shape 185"/>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5264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29</a:t>
            </a:fld>
            <a:endParaRPr lang="en-US" dirty="0"/>
          </a:p>
        </p:txBody>
      </p:sp>
    </p:spTree>
    <p:extLst>
      <p:ext uri="{BB962C8B-B14F-4D97-AF65-F5344CB8AC3E}">
        <p14:creationId xmlns:p14="http://schemas.microsoft.com/office/powerpoint/2010/main" val="372102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77400"/>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07/02/2015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12/17/2015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12/17/2015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12/17/2015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4.wdp"/><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11.pn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3" Type="http://schemas.openxmlformats.org/officeDocument/2006/relationships/image" Target="../media/image17.gif"/><Relationship Id="rId7" Type="http://schemas.openxmlformats.org/officeDocument/2006/relationships/image" Target="../media/image11.png"/><Relationship Id="rId12"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jpeg"/><Relationship Id="rId4" Type="http://schemas.openxmlformats.org/officeDocument/2006/relationships/image" Target="../media/image18.gif"/><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28.jpeg"/><Relationship Id="rId5" Type="http://schemas.openxmlformats.org/officeDocument/2006/relationships/image" Target="../media/image25.png"/><Relationship Id="rId10" Type="http://schemas.microsoft.com/office/2007/relationships/hdphoto" Target="../media/hdphoto10.wdp"/><Relationship Id="rId4" Type="http://schemas.openxmlformats.org/officeDocument/2006/relationships/image" Target="../media/image24.jpe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12.wdp"/><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Red_legged_seagulls.jpg" TargetMode="External"/><Relationship Id="rId13" Type="http://schemas.openxmlformats.org/officeDocument/2006/relationships/hyperlink" Target="http://www.bostonbakesforbreastcancer.org/summer-sun-radiation-and-chemo/" TargetMode="External"/><Relationship Id="rId18" Type="http://schemas.microsoft.com/office/2007/relationships/hdphoto" Target="../media/hdphoto15.wdp"/><Relationship Id="rId26" Type="http://schemas.openxmlformats.org/officeDocument/2006/relationships/image" Target="../media/image61.jpeg"/><Relationship Id="rId3" Type="http://schemas.openxmlformats.org/officeDocument/2006/relationships/image" Target="../media/image46.jpeg"/><Relationship Id="rId21" Type="http://schemas.openxmlformats.org/officeDocument/2006/relationships/image" Target="../media/image57.jpeg"/><Relationship Id="rId7" Type="http://schemas.openxmlformats.org/officeDocument/2006/relationships/image" Target="../media/image48.jpeg"/><Relationship Id="rId12" Type="http://schemas.openxmlformats.org/officeDocument/2006/relationships/image" Target="../media/image51.jpeg"/><Relationship Id="rId17" Type="http://schemas.openxmlformats.org/officeDocument/2006/relationships/image" Target="../media/image54.png"/><Relationship Id="rId25" Type="http://schemas.microsoft.com/office/2007/relationships/hdphoto" Target="../media/hdphoto16.wdp"/><Relationship Id="rId2" Type="http://schemas.openxmlformats.org/officeDocument/2006/relationships/hyperlink" Target="http://www.sukamade.com/sea-turtle-story/saving-the-eggs/saving-the-green-sea-turtle-eggs.php" TargetMode="External"/><Relationship Id="rId16" Type="http://schemas.microsoft.com/office/2007/relationships/hdphoto" Target="../media/hdphoto14.wdp"/><Relationship Id="rId20"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hyperlink" Target="http://operationmustardseed.com/BTO/OMS_BTO_Background.html" TargetMode="External"/><Relationship Id="rId11" Type="http://schemas.openxmlformats.org/officeDocument/2006/relationships/image" Target="../media/image50.jpeg"/><Relationship Id="rId24" Type="http://schemas.openxmlformats.org/officeDocument/2006/relationships/image" Target="../media/image60.png"/><Relationship Id="rId5" Type="http://schemas.openxmlformats.org/officeDocument/2006/relationships/image" Target="../media/image47.jpeg"/><Relationship Id="rId15" Type="http://schemas.openxmlformats.org/officeDocument/2006/relationships/image" Target="../media/image53.png"/><Relationship Id="rId23" Type="http://schemas.openxmlformats.org/officeDocument/2006/relationships/image" Target="../media/image59.jpeg"/><Relationship Id="rId10" Type="http://schemas.openxmlformats.org/officeDocument/2006/relationships/hyperlink" Target="http://wallpaper-sea.blogspot.com/2011/09/crab.html" TargetMode="External"/><Relationship Id="rId19" Type="http://schemas.openxmlformats.org/officeDocument/2006/relationships/image" Target="../media/image55.jpeg"/><Relationship Id="rId4" Type="http://schemas.openxmlformats.org/officeDocument/2006/relationships/hyperlink" Target="http://www.allaboutbirds.org/guide/song_sparrow/lifehistory" TargetMode="External"/><Relationship Id="rId9" Type="http://schemas.openxmlformats.org/officeDocument/2006/relationships/image" Target="../media/image49.jpeg"/><Relationship Id="rId14" Type="http://schemas.openxmlformats.org/officeDocument/2006/relationships/image" Target="../media/image52.jpeg"/><Relationship Id="rId22" Type="http://schemas.openxmlformats.org/officeDocument/2006/relationships/image" Target="../media/image58.jpeg"/><Relationship Id="rId27"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microsoft.com/office/2007/relationships/hdphoto" Target="../media/hdphoto17.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nlT8ipdCFk" TargetMode="External"/><Relationship Id="rId2" Type="http://schemas.openxmlformats.org/officeDocument/2006/relationships/hyperlink" Target="https://www.youtube.com/watch?v=8idJzEtXQr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grpSp>
        <p:nvGrpSpPr>
          <p:cNvPr id="16" name="Group 15"/>
          <p:cNvGrpSpPr/>
          <p:nvPr/>
        </p:nvGrpSpPr>
        <p:grpSpPr>
          <a:xfrm>
            <a:off x="809625" y="1052864"/>
            <a:ext cx="5835344" cy="4195973"/>
            <a:chOff x="762000" y="-362328"/>
            <a:chExt cx="5492088" cy="4005251"/>
          </a:xfrm>
        </p:grpSpPr>
        <p:sp>
          <p:nvSpPr>
            <p:cNvPr id="17" name="TextBox 16"/>
            <p:cNvSpPr txBox="1"/>
            <p:nvPr/>
          </p:nvSpPr>
          <p:spPr>
            <a:xfrm>
              <a:off x="767688" y="2560432"/>
              <a:ext cx="5486400" cy="1082491"/>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Quarter </a:t>
              </a:r>
              <a:r>
                <a:rPr lang="en-US" sz="3400" b="1" i="1" u="sng" dirty="0">
                  <a:effectLst>
                    <a:outerShdw blurRad="38100" dist="38100" dir="2700000" algn="tl">
                      <a:srgbClr val="000000">
                        <a:alpha val="43137"/>
                      </a:srgbClr>
                    </a:outerShdw>
                  </a:effectLst>
                </a:rPr>
                <a:t>3</a:t>
              </a:r>
              <a:r>
                <a:rPr lang="en-US" sz="3400" b="1" dirty="0">
                  <a:effectLst>
                    <a:outerShdw blurRad="38100" dist="38100" dir="2700000" algn="tl">
                      <a:srgbClr val="000000">
                        <a:alpha val="43137"/>
                      </a:srgbClr>
                    </a:outerShdw>
                  </a:effectLst>
                </a:rPr>
                <a:t> Pre-Assessment</a:t>
              </a:r>
            </a:p>
            <a:p>
              <a:r>
                <a:rPr lang="en-US" sz="3400" b="1" dirty="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Rectangle 24"/>
          <p:cNvSpPr/>
          <p:nvPr/>
        </p:nvSpPr>
        <p:spPr>
          <a:xfrm>
            <a:off x="1028051" y="5670694"/>
            <a:ext cx="4420553" cy="2903341"/>
          </a:xfrm>
          <a:prstGeom prst="rect">
            <a:avLst/>
          </a:prstGeom>
        </p:spPr>
        <p:txBody>
          <a:bodyPr wrap="square" lIns="101582" tIns="50791" rIns="101582" bIns="50791">
            <a:spAutoFit/>
          </a:bodyPr>
          <a:lstStyle/>
          <a:p>
            <a:r>
              <a:rPr lang="en-US" sz="1400" b="1" u="sng" dirty="0"/>
              <a:t>Readin</a:t>
            </a:r>
            <a:r>
              <a:rPr lang="en-US" sz="1400" b="1" dirty="0"/>
              <a:t>g</a:t>
            </a:r>
          </a:p>
          <a:p>
            <a:r>
              <a:rPr lang="en-US" sz="1400" b="1" dirty="0"/>
              <a:t>12 Selected-Response Items </a:t>
            </a:r>
          </a:p>
          <a:p>
            <a:r>
              <a:rPr lang="en-US" sz="1400" b="1" u="sng" dirty="0" smtClean="0"/>
              <a:t>Research</a:t>
            </a:r>
            <a:endParaRPr lang="en-US" sz="1400" b="1" u="sng" dirty="0"/>
          </a:p>
          <a:p>
            <a:r>
              <a:rPr lang="en-US" sz="1400" b="1" dirty="0"/>
              <a:t> </a:t>
            </a:r>
            <a:r>
              <a:rPr lang="en-US" sz="1400" b="1" dirty="0" smtClean="0"/>
              <a:t>2 Constructed-Response</a:t>
            </a:r>
            <a:endParaRPr lang="en-US" sz="1400" b="1" dirty="0"/>
          </a:p>
          <a:p>
            <a:r>
              <a:rPr lang="en-US" sz="1400" b="1" u="sng" dirty="0"/>
              <a:t>Writing</a:t>
            </a:r>
          </a:p>
          <a:p>
            <a:r>
              <a:rPr lang="en-US" sz="1400" b="1" dirty="0" smtClean="0"/>
              <a:t> 1 </a:t>
            </a:r>
            <a:r>
              <a:rPr lang="en-US" sz="1400" b="1" dirty="0"/>
              <a:t>Brief Write </a:t>
            </a:r>
          </a:p>
          <a:p>
            <a:r>
              <a:rPr lang="en-US" sz="1400" b="1" dirty="0"/>
              <a:t> </a:t>
            </a:r>
            <a:r>
              <a:rPr lang="en-US" sz="1400" b="1" dirty="0" smtClean="0"/>
              <a:t>1 </a:t>
            </a:r>
            <a:r>
              <a:rPr lang="en-US" sz="1400" b="1" dirty="0"/>
              <a:t>Write to Revise </a:t>
            </a:r>
            <a:endParaRPr lang="en-US" sz="1400" b="1" dirty="0" smtClean="0"/>
          </a:p>
          <a:p>
            <a:r>
              <a:rPr lang="en-US" sz="1400" b="1" dirty="0"/>
              <a:t>1 Full Composition (Optional Performance Task</a:t>
            </a:r>
            <a:r>
              <a:rPr lang="en-US" sz="1400" b="1" dirty="0" smtClean="0"/>
              <a:t>)</a:t>
            </a:r>
            <a:endParaRPr lang="en-US" sz="1400" b="1" dirty="0"/>
          </a:p>
          <a:p>
            <a:r>
              <a:rPr lang="en-US" sz="1400" b="1" u="sng" dirty="0"/>
              <a:t>Writing w/ Integrated </a:t>
            </a:r>
            <a:r>
              <a:rPr lang="en-US" sz="1400" b="1" u="sng" dirty="0" smtClean="0"/>
              <a:t>Language as Part of the Performance Task</a:t>
            </a:r>
            <a:endParaRPr lang="en-US" sz="1400" b="1" u="sng" dirty="0"/>
          </a:p>
          <a:p>
            <a:r>
              <a:rPr lang="en-US" sz="1400" b="1" dirty="0"/>
              <a:t>  </a:t>
            </a:r>
            <a:r>
              <a:rPr lang="en-US" sz="1400" b="1" dirty="0" smtClean="0"/>
              <a:t>Language/Vocabulary</a:t>
            </a:r>
            <a:endParaRPr lang="en-US" sz="1400" b="1" dirty="0"/>
          </a:p>
          <a:p>
            <a:r>
              <a:rPr lang="en-US" sz="1400" b="1" dirty="0"/>
              <a:t>  </a:t>
            </a:r>
            <a:r>
              <a:rPr lang="en-US" sz="1400" b="1" dirty="0" smtClean="0"/>
              <a:t>Edit/Clarify</a:t>
            </a:r>
            <a:endParaRPr lang="en-US" sz="1400" b="1" dirty="0"/>
          </a:p>
          <a:p>
            <a:endParaRPr lang="en-US" sz="1400" dirty="0"/>
          </a:p>
        </p:txBody>
      </p:sp>
      <p:sp>
        <p:nvSpPr>
          <p:cNvPr id="26" name="Rectangle 25"/>
          <p:cNvSpPr/>
          <p:nvPr/>
        </p:nvSpPr>
        <p:spPr>
          <a:xfrm>
            <a:off x="4776787" y="6998180"/>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776787" y="5582616"/>
            <a:ext cx="2752725"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416924" y="661351"/>
            <a:ext cx="3164476" cy="2844253"/>
            <a:chOff x="141662" y="575101"/>
            <a:chExt cx="3123072" cy="3130467"/>
          </a:xfrm>
        </p:grpSpPr>
        <p:sp>
          <p:nvSpPr>
            <p:cNvPr id="30" name="Rectangle 29"/>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31" name="Parallelogram 30"/>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34" name="Picture 3" descr="C:\Documents and Settings\Owner\Local Settings\Temporary Internet Files\Content.IE5\TED277KP\MC90005668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35" name="Picture 14" descr="C:\Documents and Settings\Owner\Local Settings\Temporary Internet Files\Content.IE5\ZHCKG5LE\MC90023868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22164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images.clipartpanda.com/sea-clip-art-pT5e95rAc.jpeg"/>
          <p:cNvPicPr>
            <a:picLocks noChangeAspect="1" noChangeArrowheads="1"/>
          </p:cNvPicPr>
          <p:nvPr/>
        </p:nvPicPr>
        <p:blipFill>
          <a:blip r:embed="rId2" cstate="email">
            <a:biLevel thresh="75000"/>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170858" flipH="1">
            <a:off x="810863" y="7864521"/>
            <a:ext cx="2095070" cy="1438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ichmons\AppData\Local\Microsoft\Windows\Temporary Internet Files\Content.IE5\GA4JATDG\netsuke[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7798" y="2757902"/>
            <a:ext cx="1364488"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61886108"/>
              </p:ext>
            </p:extLst>
          </p:nvPr>
        </p:nvGraphicFramePr>
        <p:xfrm>
          <a:off x="604851" y="6324600"/>
          <a:ext cx="6470015" cy="3124200"/>
        </p:xfrm>
        <a:graphic>
          <a:graphicData uri="http://schemas.openxmlformats.org/drawingml/2006/table">
            <a:tbl>
              <a:tblPr firstRow="1" bandRow="1">
                <a:tableStyleId>{5940675A-B579-460E-94D1-54222C63F5DA}</a:tableStyleId>
              </a:tblPr>
              <a:tblGrid>
                <a:gridCol w="6470015"/>
              </a:tblGrid>
              <a:tr h="393647">
                <a:tc>
                  <a:txBody>
                    <a:bodyPr/>
                    <a:lstStyle/>
                    <a:p>
                      <a:pPr marL="398463" indent="-398463">
                        <a:buAutoNum type="arabicPeriod" startAt="16"/>
                      </a:pPr>
                      <a:r>
                        <a:rPr lang="en-US" sz="1800" b="1" baseline="0" dirty="0" smtClean="0"/>
                        <a:t>Use words and/or pictures to show where a sea turtle can go.</a:t>
                      </a:r>
                    </a:p>
                    <a:p>
                      <a:pPr marL="0" indent="0" algn="r">
                        <a:buNone/>
                      </a:pPr>
                      <a:r>
                        <a:rPr lang="en-US" sz="900" b="1" i="1" dirty="0" smtClean="0">
                          <a:cs typeface="Helvetica" pitchFamily="34" charset="0"/>
                        </a:rPr>
                        <a:t>Revise a Text, W.3b sensory </a:t>
                      </a:r>
                      <a:r>
                        <a:rPr lang="en-US" sz="900" b="1" i="1" u="sng" dirty="0" smtClean="0">
                          <a:cs typeface="Helvetica" pitchFamily="34" charset="0"/>
                        </a:rPr>
                        <a:t>elaboration in details</a:t>
                      </a:r>
                      <a:r>
                        <a:rPr lang="en-US" sz="900" b="1" i="1" dirty="0" smtClean="0">
                          <a:cs typeface="Helvetica" pitchFamily="34" charset="0"/>
                        </a:rPr>
                        <a:t>, Writing Target 1b</a:t>
                      </a:r>
                      <a:endParaRPr lang="en-US" sz="900" b="1" u="sng" dirty="0">
                        <a:ea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621280">
                <a:tc>
                  <a:txBody>
                    <a:bodyPr/>
                    <a:lstStyle/>
                    <a:p>
                      <a:r>
                        <a:rPr lang="en-US" dirty="0" smtClean="0"/>
                        <a:t>Student</a:t>
                      </a:r>
                      <a:r>
                        <a:rPr lang="en-US" baseline="0" dirty="0" smtClean="0"/>
                        <a:t> should elaborate on details from the passage to show where a sea turtle can go.  This should include the sand or the sea (at least one).  </a:t>
                      </a:r>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sp>
        <p:nvSpPr>
          <p:cNvPr id="5" name="AutoShape 7" descr="data:image/jpeg;base64,/9j/4AAQSkZJRgABAQAAAQABAAD/2wCEAAkGBhIQDxUUEhQWFRQVFhcaGBgVFRYfFxUbGBkYGBcVFhcXHygeGBskHBUaHy8gIycpLCwsFR4xNTIqNSYrLSkBCQoKDQwMDQ0MDykYFBgpKSkpKSkpKSkpKSkpKSkpKSkpKSkpKSkpKSkpKSkpKSkpKSkpKSkpKSkpKSkpKSkpKf/AABEIAMABBgMBIgACEQEDEQH/xAAbAAEBAQEBAQEBAAAAAAAAAAAABgUEAwEHAv/EAEsQAAIBAwEFBAYFBwkGBwAAAAECAwAEEQUGEiExURNBYXEHFCIygZEjM0JSoTRiY3KCkrEVJENEU5OissElNVRzdNIWg5Sjs8Lh/8QAFQEBAQAAAAAAAAAAAAAAAAAAAAH/xAAUEQEAAAAAAAAAAAAAAAAAAAAA/9oADAMBAAIRAxEAPwD9xpSlApSlApSlApSlApSlApSuO91iCD66aOP9eRV/zEUHZSuDTNftrrPq88Uu7z7ORWx5hTwrvoFKUoFKUoFKVgbU7YRWIRd1priU4hgj+skPX81erHx50G/XzNQy7HXuoHtNSuWjXutbRyqL07SUcZG8vga6YfRLpi/0Lt+tPOQfMb+DQemq7fDtjb2ERvbhfeEbKIYv+bMeAPgMngeVc/8AJ+uy+01zaW/DhHHA0g8mdyPmKqNK0aC0j7O3iSJOiKACepxzPia7aCJSHXoAW37O7H3CrxN5Kw9n96v6X0mJAQmo281k5ON5l34Dxx7M0Yx3d4FWlfxNArqVdQynmGAIPmDQTUnpO0ped7D8Gz/AVo6btfY3P1N1C56CRd790nP4V1R6Lbr7sMQ8o0H8BWdqWwmn3AxLaQnxEYVv3kw340G9SoK4sZtFeF4Z5JbJ5o4pIJ23jCJWCI8Mh9oAMRlDngfle0ClKUClKUClKUClKUClKUClKitQ2zmu5WttKRZGU4luX/J4D0BH1r+A4efHAUus6/b2cfaXMqRJ1Y8T4KObHwAJqaj2yvb0/wCz7IiM/wBYvCY4yOqRj6Rx48K7tE2Bhhk7e4Zru6POefiV8Ik92JegHHxqnoI9tirm5431/MwPOK1xBF4qSuXcebV16f6N9Mg920iZvvSr2jHxLSZNUtTm2WuzQrDBahTdXTlIi/uxhV3pJmHeEXjjqRz5UGFfadAuu2SWcccckSTPcmJFUCJlCxrJugAln4gHj31+gVibL7Lx2EbAM0ksjb80z+/K/wB49AO5eQ+ZPBqfpCgRzFapJezg4KWy7yof0kvuJ8yR0oKqlRgtdauuLTW9gh+zGnbSjwZ3wmf1RX0ejoyflV/fTk8wJuzT9yIDHzoLEtXBc7Q2sRxJcQofzpYx/E1hL6KtM+1AX8ZJp2z57z17xejTS15WUHxTP8aDx2j9JNlbWryxzwzyDgkccqMWY8gd0ndXvJPIDyrh2PNnDm4uLy2mvpuMsnbxEJ0hi9r2Y15cOeM9Mbcmw2mheNnbADiSYY+HUk4qW2d2Csb2Vrx7WJbdhu20QQBXQH8pkA95n5qDwC4PM8AsW2usRzu7Yec8X/dX8nbTTwceu22f+oi/7qxbn0RaYzbyQmJu4xu2B+w+8n+GvJfRn2R+hlhI6XFhaPnzaJYm/GgqbbXraU4jnhc/myof4Gu4Gvz2+2SCg+saRZXC97WYVJcdRFIF4+AlJry0bZXSbglbOe5tpV9+KO5mjlQ9HhkJIx1xjhzoP0ilRY2Y1S3H821LtQOSXkKtnwMqYf8ACvQbVX9t+WaezqOctk4lXz7JsSAfOgsKzdc2ht7KLtLiRY17s+85+6ijix8AKmLr0mJcSJb6YFnuXzntd6OOADGWlDgMxGfcUZ4VpaHsOkU3rNy5urz+1kHsx/mwR+7Go8OPPjxoM2G1utXmiknja1sYZFljif6+4dDmNpRyjQHju8z8iLmlKBSlKBSlKBSlKBSlKBSlYm2Wveo2MsyjMgAWJfvSOQkYx3+0QfIGgwNoLyXVLttPtnMdvFj1ydOfHlaxn7xHvHuHDqDX6XpcVrCsUCCONBhVXkPHxJ5knia4Nj9n/UbOOInek4vK/fJK/GRye/jwz0AraoFKV/E86opZ2CqoJLMQAAOJJJ4AUH91+UbWbaRpr8Ijje5e2hlRY4sEtPLgFM926g4nBxyxwOPu1u39xcRH1PfitmLKkiKTc3jL7y2iYJVB3ykcBy48D99HwtdNiybW+e4cfSTeo3GOPHcTK5CA+GW5nuAK3LfZK71DL6rKyRt7tnbyFY1HSZ1w0p8AcfwFfp2lw20YjgjSOMclRQB54Hf41kDb+xDbskxhbpcRyxY/vlUVt2t5HKgeN1dTyZGDKfIjhRHtSlY+r7WW1s4jdy8ze7DErPM3j2aAkDxOB40GxSpg6vqU5+gtI4E+/eS+0f8AyIMn5uKPs/qEg+k1Ipnut7aFQPIy9o340H9bayGVYbJTg3km45B4iBBv3BB7sqBH5yiqOOMKoVQAAAAByAHAADpUdNsFOki3EF/cNcxhgpudySJlbBaNkVVKqxVeKnIwOlaWk7Wb0otruP1a6xwRjmObHNreTlIPzeDDvHfQUNKUoFZusbOW12B28SsV91xkSIeqSLhkPkRWlSgl3jv7EZQm+gH2XIW7UfmvgJP5Nut4mtrRdahvIRLC28pJBBBDIw4MjqeKsDwINd1fnl7NdW+uzR2MSN6xaxyS9oSsUcgd0E7bvFzurulVwWOOPAmgq9c2Rs738ogR2HJ8YkX9WRcMPnUvqFndaX7VtfpLEP6tfyqCR0juGIZT0DcOtbkex7S8by6muCeaKxhgHlHCQWH67NXba7I2MXFLW3U9RDHvfFsZNBybH7cW2pxkxHdkT6yJiN5Dy5jgy55MOHlyqiqF230qKx7HULaNInt5kEvZqqiSCVgkisFGG4srAnkRV1QKUpQKUpQKUpQKUpQKjtsV7bUdMtz7hmlnYdfV48pnw33HDwqxqP1tf9vaeT3wXgHmBHn8DQWFKVz6hqEdvE8srBI0UszHkAP4+XfQfNR1GK3ieWZwkaDLM3ID/U92OZJr8+1WV9RjFxeLJHY7yi3s14T3rk/RmUDkGPER9PaJAGa7tOtn1aRby7Xs7GI79tA/DtMcrq4B4cuKqeAHHxbW2eU3svr0gxHgraIR7sZ964IPJ5e7om6PtNkPXZrZ1o2NxcbpuXUKAn1dtGPdt4B3KO9uG8RnlgChpSg+MoPA8RU5f7CwFzLalrO4/tLfADH9LF9XKP1hnxFUlfDQQmjT6hqkbLJMtvDHLJE8tsGEt0YnKs0Zf6hCRjI3myDggVVaLs7b2aFYIwmeLNxLufvSO2Wc+JJrN9HMW7pNr1aPfPnIzSH8WNUlApSlArg1rQ4byExToGU8R3MjDk6MOKsO4iu+lBJ6ZrE1lOlpesZFkOLa6I+tPdDPjgswHI8nx1yKqyamPSYgOlTjGW+jEfUSGRFjZehDkV9g2AgYZu5Jr1utxISg/VhXEY/dJ8aDvvdsbGEkSXcCkfZMqb37oOfwrgX0k6eThZmbH3ILhh81jIrdstLhgXdhijjUcAI0VR8lFdVBPHbi37o7pu/hY3f+sdZFlrkNxrkRi7QE2UyuJIZoz7MsLJwlVc+83LOM+NXFTV4A2t24B4pZ3LHyeW3Ufip+VBS0pSgk/Sd7WnGIe9PNbRKOpeePI+QNVlSOun1nWLO3+zbpJdyDuz9TB8d5nb9mq6gUqd2o23gsSI8NNcuPo7eIEySE8By91c956HGcVmJputzKZWu4LZyMrAkCyIOiySsd4nqV+FBa0rA2P2la8idZUEdzbyGKeMHKhx9pD3ow4j488ZKg36UpQKUpQKj9tj2V7plx3LdNC3gLiNkGf2lWrCsLbfRTd6fNGn1m7vxHvEkZ34yP2lA+NBu1CGD+W7rLcdNtZCAO68mTmx6woeA7mOeY5eF/tmdQsbaC1fdub8brY526LwuZCO7dwyrnGSRirfStMjtYI4Yl3Y41CqPAdepPMnvJNBh7W/ziSGwXIE+WnK/Zt48b6+HaMVj8mfpVMiAAADAHAAch4CpvZc9vdXty3E9t6vH+bHb8CB5yvIfl0qloFKUoFDSlBO+jx86TZ/8AIQfIY/0qiqZ2DJjhmtW961uJU8TG7dtC2OhSUD9k9KpqBSlKBSlcWr6oltC0j5OMBVX3pGY4SNB3szEKB1NBkawPWr6C2HFICtzN5gkW0Z8S4MmP0I61SVkbNaW8MJaYg3EzmSYjlvtgBFPeqKFjHggPfWvQKUpQKmdMHaazdyf2MFtCD4sZJnHyaP8ACqSRwoJJwAMknuA5mpvYEtJavdP715NJPx7kOEhH91GnzoKalKzdpNXFpZT3HA9lE7gHkSqkqPicD40GDsliS71G9YgKZuwQk8BHajdY55YMhc/Cv5utsJb12g0oByDiS7cfzeHruf28nQDhyycVnbPeimM28QvJ551xvmAuVt1dyXf2F4t7THmevXFX1rapEgSNVRFGFVQAqjoAOAoMfZrZGGy3mBaWeTjLPKcyyHxP2V6KOAwOdbtKnttdozZ24EQ37qduzt4/vSN9o/mr7xPLgOtBnbHfSajqsqj2GuIowe4tDEFk+RbFK2dkdnhYWccOd5hlpH75JHO87nzJ+QFKDZpSlApSlAr47AAk8AOZ6eNfawtu5GXSrwp7wt5cY5+4c/hmg/N/R3cPPeX1zY2y780zBZZMrbwR53vs+1JI5wxRcAYHFQRX6AuyU0nG5vrlz92BhBGPACL6T5ua6dh7GOHTLVIwAvYRtw7y6hmY+JLE/Gtygj7fRbvTXk9SRbm3kcyGKWZlmR2xvlJn3g4OM4fByTx4122+28QkWO6imtHc7q+sKBG7fdSZC0ZPQbwJ6VR14XllHNG0cqK6MMMrAFWHQg86D3pUfJHJpDBxI8mnkgOshLPZ5OFkRz7TQZwGViSgORwBFV4OaD7Xhe30cEbSSusaKMszkADzJri1zXltgqhWlmkyIoUxvyEc+fBUHNnbAUfAHh07Zt5JFuL9llmBzHGv1Ft07NT78nWVuPTdHCgw31ef183ttZXD25hEcuQqPNuvvRSwwuQ77oZx7QUkOMcuNBpu3NjOd1Z0STvilzHKD0McmGz5Zrerlv8AS4bhd2aJJV6SIrD5MDQdOa+5qdXYK0T6kS2//T3E8Y/cV9z8K+HY48vXr7HTt1/zbm9+NBr6pq8NrGZJ5FjQd7Hn4KObHuAGSc1kaVay3cwurlDGiZ9Wgb3kyMGeYd0rAkBfsKSObHGJtDsjbWJt7yNCXt7mNpZJXeSRo3zE7M0hJ9ntBJ4bmavqBSlKBSlKCa2+kd7T1aE4mvGECH7qsCZXwOOFiVzw8K8bPYubcRZr+4KoAqpb7kEYAGAAIwXxgd71/ekfzvUZrrOYrcG2g6F8hrmQftBYs/omqooJ47DwZyJrwHwvrvj/AO5UztnsyN+0tVuLp/WrgK8clw7K0MYMkxIboFUZzzav0epHSx61rVzMeMdpGlvH07STEs5HiB2amgrQK+0pQKjbWMXG0MzNx9TtYljH3WuC7O48d1Qvkasqj9kwJNW1SVeK79vDn86KL2x8C+KCwpSlApSpG/2guLy4e104qgiO7Pduu8sTd8UKcpJR359le/jQbetbSWtmoNxMkefdBOXb9RBlm+ANYX/jyab8k067mHc8oSBD4gynJH7Naeg7HW9oxkAaW4b37iY70z/tH3R+auBW7QSf8q6w3EWNsvg94xPx3YsV43epaq0TpJp0MiurKRHerkhgQeEkYHI9asqUH55sxrGpWVnDbS6ZPI8SBN9ZrfdYLwXm/DhgfCum6t9du2DpJDp6KOEZ3Znc/pG3d0D9U8MnnV1SgktA2xl9ZFnqEQguiCY2Q5huQOZiJ4gjnunj/Cq2pf0kWG/pssqj6a2Hbwt9pHi9veB8lII7wa3tLvRPBFKOAkjRwOm+ob/Wg9bm3WRGRwGV1KsDyIYYIPmDUVoe0TWWnmGQGW5tpzaRpn2p2GDb8e4GJkYt3BWPdV1Ubpmkr/L93LIBvCC3aHBJwHDxyOQeAcmELkfZxx4kUG3oWhmHelmYS3UoHayY4cOIiiB9yJc8F7+JOSSa16UoFKUoFKUoPC+sknieKQZSRWRh1VgQR8jWRsbfO9uYZjme1YwSk82KAbkvk8ZR/wBo9K3qldon9Ru470cIX3YLroFJ+guD+o7FSfuyfm0FVSlKBU/tZqsiqttbH+dXO8qH+xQfWXDeCA8OrFR313a5riWqAkF5HO7FEmN+Z8ZCID8yTwUAk4Arm2d0V4y9xckPdTY3yvuxIM7kEWfsLk8ebMSx5gANHStMjtoI4YhhI1CqPAd56k8ye8k11UpQZe02uLZWcs7f0andHezHgiAd5LED41zbE6K1pZIspzO+9LO3e0sp35M+RO75KKyb0fynqixDja6eweU90lzj6OLxEYO8fFgDVnQKUrzuJ1jRnchVUFmJ5AAZJPkBQYu2G04soPYXtLiU7lvEOLSyHlw+6ObHuHmK+7FbPmys0jc70zFpJm+/LId5znv48AeiisjYGx9Z3tTnBM1yW7IN/QW+8RHGg7t4DeJHPe+dpQKUpQTO3mtSQwJDbnFzdyCGI/c3uLy+SKCfPFa2g6JFZW0cEIwiDGe9jzZ2PezHJJ8awkT1jXmJ4rZWqgDpJcsxY+fZxAftVW0ClKUGVq+00Fqyo5ZpWGViijeSVgPtCOMEhfzjgeNeWl7XW88nZZeKYjIinjeORgPtIsgG+P1c4qB1vWJ7TQzfQnF1fSo0kuAWjSTeMaDOcBECxgdxYnmaytitprjVLS7gum7R7eIzwXBAEkMiZKHeA55GQeZAYHINB+20ri0S/wDWLWGbGO1ijfHTfUNj8a7aDA2+uRHpN4x/4aUfvIVH4mu3ZqAx2NshGCsESkdCEUEVhekpu1t4bQcWvLiKLA59mrCSZvIIh+dVyrgYFB9qdg/31L/0MH/z3FUVRGoa2tttFGsh3Uns0TePuiQTStGCeQ3vbA6kgUFvSlKBSlKBSlKBXjeWaTRvHIoZHUqynkysMEH4GvaszVto7e1wJX9tvdjQF5X/AFIkBdvMDHWgydlb17eQ6fcMTJEubeRv6xAOCnPfJHwVx4Bu+vXaLbWK2lS3jxLdSMiJHnCqX91pnwezXv72OOANZuoaTdas0TSJ6lBE4kRs/wA9JGRwK+xbgg8Rlj3ECte52Ktms3tkXsw53u0BJlEoIZZzI3tPIGAO8xPLHKg9NF2dMb9vcsJrtgQZN3Cxqf6KBCT2aDv72PFie7brA2b153JtroBLyIe2BwWZeQuIeqN3jmpyD3Z36BU5tptE9tEkVuN68uT2cC9D9qVuiIPaJ8q1Nb1uGygaadt1EHxJ7lUd7HkBX57sVtXayXk1zfzLDeSHcjhnDJ6vCD7MaNIApLe8SOdBebMbPpY2qQoSxGS7n3pJG4vI3Uk/6DurVrkh1aBxlJo2HVZFI+YNZurbc2FqPprqJT90OGf9xMt+FBu1DbX3R1K4GmQE7nsteyLyjjzkQg/2jkcu4deOP7k2pvb8bmnW7wxtzu7pN1VH3oYT7Uh6E4HWqDZvZuKwg7OPLEktJI5y8rn3pHbvJ/Cg0oIFjRUQBVUAKByAAwAPAAV6UpQKUpQTGzQB1HU27+2gX922iP8AFj86p6ltmDjUtUX9Nbt+9bR/9tUsdyjMyqyll94Aglc8t4Dl8aD0pSlBHz6VNarJCLcXtjIWPZAxiWHfJZowspCSxbxJX2gy5xxAGOOw0CSSJra3shp1rJwmdmjNxKpyGRFjZt0kErvuxKg8Byxa31/HBGZJXVEXGWY4AyQBk+ZA+Ne9B529usaKiAKqKFUDkABgAeAAr0pUntBtFLNMbLTyDccO2mxmO0Q97dxlP2U+JwKDytwL3XGkBzHp8RiB7u3m4yYPVYwoPi1WNQXo+kNhNNptx9d2kk0Up4eto5yXz3yKfeHMDHcM1e0HjeXiQxtJIwREUszHkoAySfhUxoeiC9S4uLyIEXgQLDIOMcEeexVhzVyWaQ44hnxzWvbUR6/eerYzb2xR5+ksvB4rc9VUYlYeMY5E1T0Emuzl/a/kd2JIxyhvVL7o6LOmJAOm8GroG0t3GP5xp82R9q2eKVD4gFkk/wAFUlKCdXbZMcba+HgbKf5eypH418O2ozj1S+/9I+B8eVUdMUEvdbZTLE8iaddlUVmPaGBMhQScKZC5OBy3c1/NjrWpXcUckMFtFHIiurS3DyEhgCvsRxqOR+9VSwyKnvR63+y7cfcQp/duyD/LQfy2z15Mf5xfMq96WkSxA+HaMXkx5MprR0bZu2swewjCs3vOSWkfxeRyXf4mtOlApSlBl69s9HeKu8WSSM70UsZxLE33kbx5FTkEcCDU/cbaSaaNzU1yMHsriBSUnIGQjRjjFKR3e6eOCK2NptrIrIKu60txJwigj4ySnwH2VHex4DHfyrN0DZKV5xe6iVkuf6KNeMNoD9mMH3n6v8utBz7P6JPfTrf6gu7u8bW1PK3B5SyA+9MR193wOAtbfaZDOu7NGki9JEVh8mFdNKCYm9GWlPzsoPgmP8uK79N2PsbbHY2sCEcQViTe894jP41sUoFKUoFKUoFKUoIm61RNO1eV7n6O3vY4Qkx+rWWHfUxu32CVYEE8PZ+WzsvsvZ2YZ7UZMvFpDIXL8Sw9sk8MsTw7yTWzcW6yKVdQynmrAEHzB4Gpmb0Zafvb0Ub275zvW0skWD4BG3fwoKrNfC2BmpgbDsPd1HUB5zxt/njJriu/RbDOMXN3fTjpJcez+6qgUHhtNq6aqTp9oe0UsnrU68YoY1YMUD8mkbd3QBnHHPI43tU24sbY7jTK0ndFFmSUnoI48t88Vm2Xon02JN3sndc53ZJpiue87m9u93Tuqi0zQ7e1Xdt4Y4h+jRVz57o4/GgmpW1LUvZVW061PNmIN5IOiqMrBnqSWFUeh6FBZQiKBAiDie9mJ5u7HizHvJrQpQZG02zUd9DuOSjqd6KVOEkLj3XQ/wAR3ip/T9tZbNhb6qvZycRHcgYt7gAZHtco5CB7pxx6ZAq3rm1HToriJopkWSNxhlYZB/8A3x5igx9goz/J8Ur/AFlzm4kPVpz2n4KyqPBRVDUQmyN7p/8Au657SEf1W7JZAPuxTD24/AHI6102fpJtwwjvUksZuW7cDCMf0cw9hx45FBXUrzhnV1DIwZTyKkEHyI4V6UClKUCpz0e/7tiP3mmYeTTSMPwNUEsgVSx5AEn4cawfR/BuaVaA8zAjHzcb5/zUFDSuW+1SGBd6aWOJesjqo+bEVLy+lC3clbKKe9cf8PE3Z5/OlbCgeIzQWVSmrbXSSyta6aqzTjhJKfye2z3yMPefpGvHripuw1WbWJ5ILu4NiEbdNimVnlXGctM2CyniMRjl8DX6Jpmlw2sSxQRrHGvJVGB5+J8TxNBkbNbGR2jtPI7XF3IMSTye8R9xF5Rp+aOg6CqKlKBSlKBSlKBSlKBSlKBSlKBSlKBSlKBSlKBSlKBSlKBXlc2iSqVkRXU81ZQVPmDwr1pQScnoysgxa37a0cnO9azPH/gyU/w1x6ls3qlvDI9tqUshRSyxzwQuXKjIQOACCcYzirilB+cbPXOsXtrHcQ3tqUkXOHtmBRhwZDutzBBHw5VqpYa733VkPK3lP/2Fcl0jaJdvOqk6dcNvTBePqkp4dsFHHsm4bwHLHkDdQTq6hkYMrAFWUggg8QQRwIoI2fZbVpkZJdURVYFSIrNAcEYOGZsjzFfLP0byLGscmpXrIihQscixKFUABfYXOMDHOralBL2Ho002Jt/1cSv9+dmlY+P0pIz8Kpo4woAUAAcgBgDyFf1Sgyde2VtL5QLmFZN33W4h1/VdSGX4GsM+i22A+jnvY2GcMl3LkdPeJHDyqypQRMOrXelHcv2a5tPs3ap7cP5t0i/Z/SD48+FBbbW2MoBS6t2B6TR/wzWqRWRcbH2Emd+0tmJ5kwR5+e7mg1ILlJBlGVh1Ugj5ivSvzXbTZK106JbuwU210JYljWJmCzs8ir2LR5wwKljgDur9KoFKUoFKUoFKUoFKUoFKUoFKUoFKUoFKUoFKUoFKUoFKUoP5kjDAqwBBBBBGQQeBBB5iottm7vTGL6biW3JJaykbAXJyTbSH3P1G4VbUoJnSfSFaTP2UjG2nHOG5HZyA/m73sv8Ask1Sg1xarolvdpuXEMcq9HUHHkTxB8RU2fRpHF+RXV1Z8c7scpaL+7lyPxoLKlR50jWYeMV7b3A7lubbdJ8C8BHzxXm+qa6nOytJP1Llh/nWgtKVEjVteY8LK0TPe9yxx57g/hXpLp2uTDDXVnbf8iB3b5zHH4UFg7gAkkADmTyHnUrqHpGtw5hs1a9uPuW/FF8ZJvcQeOT5Vzw+jCKQhr64uL1ukshWL4RIQAOHIkiquw02K3QJDGkaDkqKFHyFBN6PsrPLcreajIskyA9jDHnsLbPMrnjJJjhvn4d2K2lKBSlKBSlKBSlKBSl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60512842"/>
              </p:ext>
            </p:extLst>
          </p:nvPr>
        </p:nvGraphicFramePr>
        <p:xfrm>
          <a:off x="307974" y="4214846"/>
          <a:ext cx="7007226" cy="1946078"/>
        </p:xfrm>
        <a:graphic>
          <a:graphicData uri="http://schemas.openxmlformats.org/drawingml/2006/table">
            <a:tbl>
              <a:tblPr firstRow="1" bandRow="1">
                <a:tableStyleId>{5940675A-B579-460E-94D1-54222C63F5DA}</a:tableStyleId>
              </a:tblPr>
              <a:tblGrid>
                <a:gridCol w="697801"/>
                <a:gridCol w="6309425"/>
              </a:tblGrid>
              <a:tr h="738751">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n-US" sz="1000" b="0" i="1" dirty="0" smtClean="0"/>
                        <a:t>The response</a:t>
                      </a:r>
                      <a:r>
                        <a:rPr lang="en-US" sz="1000" b="0" i="1" baseline="0" dirty="0" smtClean="0"/>
                        <a:t> </a:t>
                      </a:r>
                      <a:r>
                        <a:rPr lang="en-US" sz="1000" b="0" i="1" dirty="0" smtClean="0"/>
                        <a:t>follows a logical</a:t>
                      </a:r>
                      <a:r>
                        <a:rPr lang="en-US" sz="1000" b="0" i="1" baseline="0" dirty="0" smtClean="0"/>
                        <a:t> order using the temporal words </a:t>
                      </a:r>
                      <a:r>
                        <a:rPr lang="en-US" sz="1000" b="1" i="1" baseline="0" dirty="0" smtClean="0">
                          <a:effectLst>
                            <a:outerShdw blurRad="38100" dist="38100" dir="2700000" algn="tl">
                              <a:srgbClr val="000000">
                                <a:alpha val="43137"/>
                              </a:srgbClr>
                            </a:outerShdw>
                          </a:effectLst>
                        </a:rPr>
                        <a:t>First, Next and Then…</a:t>
                      </a:r>
                    </a:p>
                    <a:p>
                      <a:r>
                        <a:rPr lang="en-US" sz="1100" b="0" i="0" dirty="0" smtClean="0"/>
                        <a:t>Student writes or draws something about the turtle leaving  the egg or searching for water for </a:t>
                      </a:r>
                      <a:r>
                        <a:rPr lang="en-US" sz="1100" b="1" i="1" dirty="0" smtClean="0">
                          <a:effectLst>
                            <a:outerShdw blurRad="38100" dist="38100" dir="2700000" algn="tl">
                              <a:srgbClr val="000000">
                                <a:alpha val="43137"/>
                              </a:srgbClr>
                            </a:outerShdw>
                          </a:effectLst>
                        </a:rPr>
                        <a:t>Next.</a:t>
                      </a:r>
                    </a:p>
                    <a:p>
                      <a:r>
                        <a:rPr lang="en-US" sz="1100" b="0" i="0" dirty="0" smtClean="0"/>
                        <a:t>Students</a:t>
                      </a:r>
                      <a:r>
                        <a:rPr lang="en-US" sz="1100" b="0" i="0" baseline="0" dirty="0" smtClean="0"/>
                        <a:t> writes or draws something that could happen after the turtle leaves for </a:t>
                      </a:r>
                      <a:r>
                        <a:rPr lang="en-US" sz="1100" b="1" i="1" baseline="0" dirty="0" smtClean="0">
                          <a:effectLst>
                            <a:outerShdw blurRad="38100" dist="38100" dir="2700000" algn="tl">
                              <a:srgbClr val="000000">
                                <a:alpha val="43137"/>
                              </a:srgbClr>
                            </a:outerShdw>
                          </a:effectLst>
                        </a:rPr>
                        <a:t>Then </a:t>
                      </a:r>
                      <a:r>
                        <a:rPr lang="en-US" sz="1100" b="0" i="0" baseline="0" dirty="0" smtClean="0"/>
                        <a:t>that makes logical sense – such as walking on the sand to the sea.</a:t>
                      </a:r>
                      <a:endParaRPr lang="en-US" sz="1100" b="0" i="0" dirty="0" smtClean="0"/>
                    </a:p>
                  </a:txBody>
                  <a:tcPr marL="97536" marR="97536" marT="48006" marB="48006"/>
                </a:tc>
              </a:tr>
              <a:tr h="573918">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n-US" sz="1000" b="0" i="1" dirty="0" smtClean="0"/>
                        <a:t>The response</a:t>
                      </a:r>
                      <a:r>
                        <a:rPr lang="en-US" sz="1000" b="0" i="1" baseline="0" dirty="0" smtClean="0"/>
                        <a:t> partially </a:t>
                      </a:r>
                      <a:r>
                        <a:rPr lang="en-US" sz="1000" b="0" i="1" dirty="0" smtClean="0"/>
                        <a:t>follows a logical order using the temporal</a:t>
                      </a:r>
                      <a:r>
                        <a:rPr lang="en-US" sz="1000" b="0" i="1" baseline="0" dirty="0" smtClean="0"/>
                        <a:t> words </a:t>
                      </a:r>
                      <a:r>
                        <a:rPr lang="en-US" sz="1000" b="1" i="1" baseline="0" dirty="0" smtClean="0">
                          <a:effectLst>
                            <a:outerShdw blurRad="38100" dist="38100" dir="2700000" algn="tl">
                              <a:srgbClr val="000000">
                                <a:alpha val="43137"/>
                              </a:srgbClr>
                            </a:outerShdw>
                          </a:effectLst>
                        </a:rPr>
                        <a:t>First, Next and Then…</a:t>
                      </a: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dirty="0" smtClean="0"/>
                        <a:t>Student</a:t>
                      </a:r>
                      <a:r>
                        <a:rPr lang="en-US" sz="1100" b="0" i="0" baseline="0" dirty="0" smtClean="0"/>
                        <a:t> writes or draws  something about the turtle leaving </a:t>
                      </a:r>
                      <a:r>
                        <a:rPr lang="en-US" sz="1100" b="0" i="0" dirty="0" smtClean="0"/>
                        <a:t>the egg or searching for water for </a:t>
                      </a:r>
                      <a:r>
                        <a:rPr lang="en-US" sz="1100" b="1" i="1" dirty="0" smtClean="0">
                          <a:effectLst>
                            <a:outerShdw blurRad="38100" dist="38100" dir="2700000" algn="tl">
                              <a:srgbClr val="000000">
                                <a:alpha val="43137"/>
                              </a:srgbClr>
                            </a:outerShdw>
                          </a:effectLst>
                        </a:rPr>
                        <a:t>Next</a:t>
                      </a:r>
                    </a:p>
                    <a:p>
                      <a:r>
                        <a:rPr lang="en-US" sz="1100" b="1" i="1" baseline="0" dirty="0" smtClean="0">
                          <a:effectLst>
                            <a:outerShdw blurRad="38100" dist="38100" dir="2700000" algn="tl">
                              <a:srgbClr val="000000">
                                <a:alpha val="43137"/>
                              </a:srgbClr>
                            </a:outerShdw>
                          </a:effectLst>
                        </a:rPr>
                        <a:t> </a:t>
                      </a:r>
                      <a:r>
                        <a:rPr lang="en-US" sz="1100" b="0" i="0" baseline="0" dirty="0" smtClean="0"/>
                        <a:t>and/or something that could happen after the turtle leaves for </a:t>
                      </a:r>
                      <a:r>
                        <a:rPr lang="en-US" sz="1100" b="1" i="1" baseline="0" dirty="0" smtClean="0">
                          <a:effectLst>
                            <a:outerShdw blurRad="38100" dist="38100" dir="2700000" algn="tl">
                              <a:srgbClr val="000000">
                                <a:alpha val="43137"/>
                              </a:srgbClr>
                            </a:outerShdw>
                          </a:effectLst>
                        </a:rPr>
                        <a:t>Then</a:t>
                      </a:r>
                      <a:r>
                        <a:rPr lang="en-US" sz="1100" b="0" i="0" baseline="0" dirty="0" smtClean="0"/>
                        <a:t>, that makes logical sense, but </a:t>
                      </a:r>
                      <a:r>
                        <a:rPr lang="en-US" sz="1100" b="1" i="1" baseline="0" dirty="0" smtClean="0">
                          <a:effectLst>
                            <a:outerShdw blurRad="38100" dist="38100" dir="2700000" algn="tl">
                              <a:srgbClr val="000000">
                                <a:alpha val="43137"/>
                              </a:srgbClr>
                            </a:outerShdw>
                          </a:effectLst>
                        </a:rPr>
                        <a:t>does not do both.</a:t>
                      </a:r>
                      <a:endParaRPr lang="en-US" sz="1000" b="1" i="1" dirty="0" smtClean="0">
                        <a:effectLst>
                          <a:outerShdw blurRad="38100" dist="38100" dir="2700000" algn="tl">
                            <a:srgbClr val="000000">
                              <a:alpha val="43137"/>
                            </a:srgbClr>
                          </a:outerShdw>
                        </a:effectLst>
                      </a:endParaRPr>
                    </a:p>
                  </a:txBody>
                  <a:tcPr marL="97536" marR="97536" marT="48006" marB="48006"/>
                </a:tc>
              </a:tr>
              <a:tr h="443414">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dirty="0" smtClean="0"/>
                        <a:t>The response</a:t>
                      </a:r>
                      <a:r>
                        <a:rPr lang="en-US" sz="1000" b="0" i="1" baseline="0" dirty="0" smtClean="0"/>
                        <a:t> </a:t>
                      </a:r>
                      <a:r>
                        <a:rPr lang="en-US" sz="1000" b="0" i="1" dirty="0" smtClean="0"/>
                        <a:t>does not logically follow a logical order using the temporal word </a:t>
                      </a:r>
                      <a:r>
                        <a:rPr lang="en-US" sz="1000" b="1" i="1" baseline="0" dirty="0" smtClean="0">
                          <a:effectLst>
                            <a:outerShdw blurRad="38100" dist="38100" dir="2700000" algn="tl">
                              <a:srgbClr val="000000">
                                <a:alpha val="43137"/>
                              </a:srgbClr>
                            </a:outerShdw>
                          </a:effectLst>
                        </a:rPr>
                        <a:t>First, Next and Then…</a:t>
                      </a: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dirty="0" smtClean="0">
                          <a:effectLst/>
                        </a:rPr>
                        <a:t>Student does not write or draw in a logical way about what happened next or then</a:t>
                      </a:r>
                      <a:r>
                        <a:rPr lang="en-US" sz="1100" b="0" i="0" baseline="0" dirty="0" smtClean="0">
                          <a:effectLst/>
                        </a:rPr>
                        <a:t>.</a:t>
                      </a:r>
                      <a:endParaRPr lang="en-US" sz="1100" b="0" i="0" dirty="0" smtClean="0">
                        <a:effectLst/>
                      </a:endParaRPr>
                    </a:p>
                  </a:txBody>
                  <a:tcPr marL="97536" marR="97536" marT="48006" marB="48006"/>
                </a:tc>
              </a:tr>
            </a:tbl>
          </a:graphicData>
        </a:graphic>
      </p:graphicFrame>
      <p:sp>
        <p:nvSpPr>
          <p:cNvPr id="8" name="Rectangle 7"/>
          <p:cNvSpPr/>
          <p:nvPr/>
        </p:nvSpPr>
        <p:spPr>
          <a:xfrm>
            <a:off x="954086" y="915554"/>
            <a:ext cx="5976304" cy="760846"/>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b="1" dirty="0" smtClean="0">
                <a:solidFill>
                  <a:schemeClr val="tx1"/>
                </a:solidFill>
              </a:rPr>
              <a:t>Questions #15 and #16 address language standards that are assessed on SBAC as part of Claim #2 – Writing.   These two questions are not on the student Listening Comprehension answer key and recording sheet, but may be used for instructional guidance in language and writing as desired.</a:t>
            </a:r>
            <a:endParaRPr lang="en-US" sz="1000" b="1"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642759893"/>
              </p:ext>
            </p:extLst>
          </p:nvPr>
        </p:nvGraphicFramePr>
        <p:xfrm>
          <a:off x="3076490" y="7811572"/>
          <a:ext cx="3810000" cy="1106424"/>
        </p:xfrm>
        <a:graphic>
          <a:graphicData uri="http://schemas.openxmlformats.org/drawingml/2006/table">
            <a:tbl>
              <a:tblPr firstRow="1" bandRow="1">
                <a:tableStyleId>{5940675A-B579-460E-94D1-54222C63F5DA}</a:tableStyleId>
              </a:tblPr>
              <a:tblGrid>
                <a:gridCol w="386696"/>
                <a:gridCol w="3423304"/>
              </a:tblGrid>
              <a:tr h="381000">
                <a:tc>
                  <a:txBody>
                    <a:bodyPr/>
                    <a:lstStyle/>
                    <a:p>
                      <a:pPr algn="ctr"/>
                      <a:r>
                        <a:rPr lang="en-US" sz="12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n-US" sz="1000" b="1" i="0" dirty="0" smtClean="0"/>
                        <a:t>Includes sand</a:t>
                      </a:r>
                      <a:r>
                        <a:rPr lang="en-US" sz="1000" b="1" i="0" baseline="0" dirty="0" smtClean="0"/>
                        <a:t> or sea in picture/words + other details from a passage</a:t>
                      </a:r>
                      <a:endParaRPr lang="en-US" sz="1000" b="1" i="0" dirty="0" smtClean="0"/>
                    </a:p>
                  </a:txBody>
                  <a:tcPr marL="97536" marR="97536" marT="48006" marB="48006" anchor="ctr"/>
                </a:tc>
              </a:tr>
              <a:tr h="305206">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n-US" sz="1000" b="1" i="0" dirty="0" smtClean="0">
                          <a:effectLst/>
                        </a:rPr>
                        <a:t>Includes sand or sea in picture/words</a:t>
                      </a:r>
                      <a:r>
                        <a:rPr lang="en-US" sz="1000" b="1" i="0" baseline="0" dirty="0" smtClean="0">
                          <a:effectLst/>
                        </a:rPr>
                        <a:t> (one) and no other details.</a:t>
                      </a:r>
                      <a:endParaRPr lang="en-US" sz="1000" b="1" i="0" dirty="0" smtClean="0">
                        <a:effectLst/>
                      </a:endParaRPr>
                    </a:p>
                  </a:txBody>
                  <a:tcPr marL="97536" marR="97536" marT="48006" marB="48006" anchor="ctr"/>
                </a:tc>
              </a:tr>
              <a:tr h="304800">
                <a:tc>
                  <a:txBody>
                    <a:bodyPr/>
                    <a:lstStyle/>
                    <a:p>
                      <a:pPr algn="ctr"/>
                      <a:r>
                        <a:rPr lang="en-US" sz="12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i="0" dirty="0" smtClean="0">
                          <a:effectLst/>
                        </a:rPr>
                        <a:t>Does not include sand or sea or any details from passage.</a:t>
                      </a:r>
                    </a:p>
                  </a:txBody>
                  <a:tcPr marL="97536" marR="97536" marT="48006" marB="48006" anchor="ctr"/>
                </a:tc>
              </a:tr>
            </a:tbl>
          </a:graphicData>
        </a:graphic>
      </p:graphicFrame>
      <p:sp>
        <p:nvSpPr>
          <p:cNvPr id="7" name="TextBox 6"/>
          <p:cNvSpPr txBox="1"/>
          <p:nvPr/>
        </p:nvSpPr>
        <p:spPr>
          <a:xfrm>
            <a:off x="838200" y="160338"/>
            <a:ext cx="5791200" cy="830997"/>
          </a:xfrm>
          <a:prstGeom prst="rect">
            <a:avLst/>
          </a:prstGeom>
          <a:noFill/>
        </p:spPr>
        <p:txBody>
          <a:bodyPr wrap="square" rtlCol="0">
            <a:spAutoFit/>
          </a:bodyPr>
          <a:lstStyle/>
          <a:p>
            <a:pPr algn="ctr"/>
            <a:r>
              <a:rPr lang="en-US" sz="1400" b="1" dirty="0"/>
              <a:t>Quarter 3 Pre-Assessment </a:t>
            </a:r>
            <a:r>
              <a:rPr lang="en-US" sz="1400" b="1" dirty="0" smtClean="0"/>
              <a:t>Brief Write &amp; Write to Revise Answer Keys</a:t>
            </a:r>
          </a:p>
          <a:p>
            <a:pPr algn="ctr"/>
            <a:r>
              <a:rPr lang="en-US" sz="1400" dirty="0" smtClean="0"/>
              <a:t>Informational Passage:  </a:t>
            </a:r>
            <a:r>
              <a:rPr lang="en-US" sz="1400" b="1" u="sng" dirty="0" smtClean="0"/>
              <a:t>From the Beach to the Sea</a:t>
            </a:r>
            <a:endParaRPr lang="en-US" sz="1400" b="1" u="sng" dirty="0"/>
          </a:p>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006454311"/>
              </p:ext>
            </p:extLst>
          </p:nvPr>
        </p:nvGraphicFramePr>
        <p:xfrm>
          <a:off x="307975" y="2509820"/>
          <a:ext cx="6991503" cy="1685959"/>
        </p:xfrm>
        <a:graphic>
          <a:graphicData uri="http://schemas.openxmlformats.org/drawingml/2006/table">
            <a:tbl>
              <a:tblPr firstRow="1" bandRow="1">
                <a:tableStyleId>{5C22544A-7EE6-4342-B048-85BDC9FD1C3A}</a:tableStyleId>
              </a:tblPr>
              <a:tblGrid>
                <a:gridCol w="2330501"/>
                <a:gridCol w="2330501"/>
                <a:gridCol w="2330501"/>
              </a:tblGrid>
              <a:tr h="1685959">
                <a:tc>
                  <a:txBody>
                    <a:bodyPr/>
                    <a:lstStyle/>
                    <a:p>
                      <a:pPr algn="ctr"/>
                      <a:r>
                        <a:rPr lang="en-US" dirty="0" smtClean="0">
                          <a:solidFill>
                            <a:schemeClr val="tx1"/>
                          </a:solidFill>
                        </a:rPr>
                        <a:t>First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Next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Then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307974" y="1810649"/>
            <a:ext cx="7083425" cy="507831"/>
          </a:xfrm>
          <a:prstGeom prst="rect">
            <a:avLst/>
          </a:prstGeom>
          <a:noFill/>
        </p:spPr>
        <p:txBody>
          <a:bodyPr wrap="square" rtlCol="0">
            <a:spAutoFit/>
          </a:bodyPr>
          <a:lstStyle/>
          <a:p>
            <a:r>
              <a:rPr lang="en-US" sz="1800" b="1" dirty="0"/>
              <a:t>15.  Write letters, words or pictures to tell what will happen next.</a:t>
            </a:r>
          </a:p>
          <a:p>
            <a:pPr algn="r"/>
            <a:r>
              <a:rPr lang="en-US" sz="900" b="1" dirty="0"/>
              <a:t>Write a Brief Text, W.3d Temporal Words Target 1a</a:t>
            </a:r>
          </a:p>
        </p:txBody>
      </p:sp>
    </p:spTree>
    <p:extLst>
      <p:ext uri="{BB962C8B-B14F-4D97-AF65-F5344CB8AC3E}">
        <p14:creationId xmlns:p14="http://schemas.microsoft.com/office/powerpoint/2010/main" val="95185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79611154"/>
              </p:ext>
            </p:extLst>
          </p:nvPr>
        </p:nvGraphicFramePr>
        <p:xfrm>
          <a:off x="391319" y="1915448"/>
          <a:ext cx="7121445" cy="5333030"/>
        </p:xfrm>
        <a:graphic>
          <a:graphicData uri="http://schemas.openxmlformats.org/drawingml/2006/table">
            <a:tbl>
              <a:tblPr firstRow="1" bandRow="1">
                <a:tableStyleId>{5940675A-B579-460E-94D1-54222C63F5DA}</a:tableStyleId>
              </a:tblPr>
              <a:tblGrid>
                <a:gridCol w="3493690"/>
                <a:gridCol w="3627755"/>
              </a:tblGrid>
              <a:tr h="672252">
                <a:tc gridSpan="2">
                  <a:txBody>
                    <a:bodyPr/>
                    <a:lstStyle/>
                    <a:p>
                      <a:pPr algn="l"/>
                      <a:r>
                        <a:rPr lang="en-US" sz="1400" b="1" u="none" dirty="0" smtClean="0"/>
                        <a:t>17. </a:t>
                      </a:r>
                      <a:r>
                        <a:rPr lang="en-US" sz="1400" b="1" dirty="0" smtClean="0"/>
                        <a:t>Task</a:t>
                      </a:r>
                      <a:r>
                        <a:rPr lang="en-US" sz="1400" dirty="0" smtClean="0"/>
                        <a:t>:  Write a story about a snapping turtle. Describe what happened to the snapping turtle</a:t>
                      </a:r>
                      <a:r>
                        <a:rPr lang="en-US" sz="1400" baseline="0" dirty="0" smtClean="0"/>
                        <a:t> at the beginning, middle and end of your story. </a:t>
                      </a:r>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8499">
                <a:tc>
                  <a:txBody>
                    <a:bodyPr/>
                    <a:lstStyle/>
                    <a:p>
                      <a:pPr algn="ctr"/>
                      <a:r>
                        <a:rPr lang="en-US" sz="1700" dirty="0" smtClean="0"/>
                        <a:t>The</a:t>
                      </a:r>
                      <a:r>
                        <a:rPr lang="en-US" sz="1700" baseline="0" dirty="0" smtClean="0"/>
                        <a:t> character in my story.</a:t>
                      </a:r>
                      <a:endParaRPr lang="en-US" sz="1700" dirty="0"/>
                    </a:p>
                  </a:txBody>
                  <a:tcPr marL="97155" marR="97155" marT="47897" marB="47897">
                    <a:solidFill>
                      <a:schemeClr val="bg2"/>
                    </a:solidFill>
                  </a:tcPr>
                </a:tc>
                <a:tc>
                  <a:txBody>
                    <a:bodyPr/>
                    <a:lstStyle/>
                    <a:p>
                      <a:pPr algn="ctr"/>
                      <a:r>
                        <a:rPr lang="en-US" sz="1700" dirty="0" smtClean="0"/>
                        <a:t>What happened at the beginning.</a:t>
                      </a:r>
                      <a:endParaRPr lang="en-US" sz="170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605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srgbClr val="000000"/>
                          </a:solidFill>
                          <a:effectLst/>
                          <a:uLnTx/>
                          <a:uFillTx/>
                          <a:latin typeface="+mn-lt"/>
                          <a:ea typeface="+mn-ea"/>
                          <a:cs typeface="+mn-cs"/>
                        </a:rPr>
                        <a:t>What happened in the middle.</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lang="en-US" sz="1700" dirty="0" smtClean="0"/>
                        <a:t>What happened at the end</a:t>
                      </a:r>
                      <a:r>
                        <a:rPr lang="en-US" sz="2100" dirty="0" smtClean="0"/>
                        <a:t>.</a:t>
                      </a:r>
                      <a:endParaRPr lang="en-US" sz="2100"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80226144"/>
              </p:ext>
            </p:extLst>
          </p:nvPr>
        </p:nvGraphicFramePr>
        <p:xfrm>
          <a:off x="384788" y="7409060"/>
          <a:ext cx="7162799" cy="2233506"/>
        </p:xfrm>
        <a:graphic>
          <a:graphicData uri="http://schemas.openxmlformats.org/drawingml/2006/table">
            <a:tbl>
              <a:tblPr firstRow="1" bandRow="1">
                <a:tableStyleId>{5940675A-B579-460E-94D1-54222C63F5DA}</a:tableStyleId>
              </a:tblPr>
              <a:tblGrid>
                <a:gridCol w="779917"/>
                <a:gridCol w="553244"/>
                <a:gridCol w="553244"/>
                <a:gridCol w="553244"/>
                <a:gridCol w="661194"/>
                <a:gridCol w="661194"/>
                <a:gridCol w="661194"/>
                <a:gridCol w="682168"/>
                <a:gridCol w="424320"/>
                <a:gridCol w="445294"/>
                <a:gridCol w="445294"/>
                <a:gridCol w="742492"/>
              </a:tblGrid>
              <a:tr h="478971">
                <a:tc gridSpan="12">
                  <a:txBody>
                    <a:bodyPr/>
                    <a:lstStyle/>
                    <a:p>
                      <a:r>
                        <a:rPr lang="en-US" sz="1300" b="0" dirty="0" smtClean="0"/>
                        <a:t>Students receive three scores, one for each criterion.  In</a:t>
                      </a:r>
                      <a:r>
                        <a:rPr lang="en-US" sz="1300" b="0" baseline="0" dirty="0" smtClean="0"/>
                        <a:t> kindergarten, use your judgment along with the </a:t>
                      </a:r>
                      <a:r>
                        <a:rPr lang="en-US" sz="1300" b="1" baseline="0" dirty="0" smtClean="0"/>
                        <a:t>writing rubric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Introduces a character in some way</a:t>
                      </a:r>
                    </a:p>
                    <a:p>
                      <a:pPr marL="171450" indent="-171450">
                        <a:buFont typeface="Arial" panose="020B0604020202020204" pitchFamily="34" charset="0"/>
                        <a:buChar char="•"/>
                      </a:pPr>
                      <a:r>
                        <a:rPr lang="en-US" sz="900" b="0" dirty="0" smtClean="0"/>
                        <a:t>Stays on topic about the character</a:t>
                      </a:r>
                    </a:p>
                    <a:p>
                      <a:pPr marL="171450" indent="-171450">
                        <a:buFont typeface="Arial" panose="020B0604020202020204" pitchFamily="34" charset="0"/>
                        <a:buChar char="•"/>
                      </a:pPr>
                      <a:r>
                        <a:rPr lang="en-US" sz="900" b="0" dirty="0" smtClean="0"/>
                        <a:t>Has a beginning, middle and ending that is logical.</a:t>
                      </a:r>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or examples of a snapping turtle</a:t>
                      </a:r>
                    </a:p>
                    <a:p>
                      <a:pPr marL="171450" indent="-171450">
                        <a:buFont typeface="Arial" panose="020B0604020202020204" pitchFamily="34" charset="0"/>
                        <a:buChar char="•"/>
                      </a:pPr>
                      <a:r>
                        <a:rPr lang="en-US" sz="900" b="0" baseline="0" dirty="0" smtClean="0"/>
                        <a:t>Uses vocabulary learned from the passage</a:t>
                      </a:r>
                    </a:p>
                    <a:p>
                      <a:pPr marL="171450" indent="-171450">
                        <a:buFont typeface="Arial" panose="020B0604020202020204" pitchFamily="34" charset="0"/>
                        <a:buChar char="•"/>
                      </a:pPr>
                      <a:r>
                        <a:rPr lang="en-US" sz="900" b="0" baseline="0" dirty="0" smtClean="0"/>
                        <a:t>Uses complete sentences when sharing L.K.1f</a:t>
                      </a:r>
                      <a:endParaRPr lang="en-US" sz="900" b="0"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p>
                    <a:p>
                      <a:pPr marL="171450" indent="-171450">
                        <a:buFont typeface="Arial" panose="020B0604020202020204" pitchFamily="34" charset="0"/>
                        <a:buChar char="•"/>
                      </a:pPr>
                      <a:r>
                        <a:rPr lang="en-US" sz="900" b="0" dirty="0" smtClean="0"/>
                        <a:t>If sharing, uses grammar appropriate for age as well as any plural pronouns</a:t>
                      </a:r>
                      <a:r>
                        <a:rPr lang="en-US" sz="900" b="0" baseline="0" dirty="0" smtClean="0"/>
                        <a:t> L.K.1c</a:t>
                      </a:r>
                      <a:endParaRPr lang="en-US" sz="900" b="0"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452279" y="914400"/>
            <a:ext cx="6899116" cy="877055"/>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n-US" sz="1200" b="1" dirty="0" smtClean="0">
                <a:solidFill>
                  <a:schemeClr val="tx1"/>
                </a:solidFill>
              </a:rPr>
              <a:t>Questions #17 (Performance Task) is optional.  </a:t>
            </a:r>
            <a:r>
              <a:rPr lang="en-US" sz="1200" dirty="0" smtClean="0">
                <a:solidFill>
                  <a:schemeClr val="tx1"/>
                </a:solidFill>
              </a:rPr>
              <a:t>If scoring, language standards </a:t>
            </a:r>
            <a:r>
              <a:rPr lang="en-US" sz="1200" b="1" dirty="0" smtClean="0">
                <a:solidFill>
                  <a:schemeClr val="tx1"/>
                </a:solidFill>
              </a:rPr>
              <a:t>L.K.1f</a:t>
            </a:r>
            <a:r>
              <a:rPr lang="en-US" sz="1200" dirty="0" smtClean="0">
                <a:solidFill>
                  <a:schemeClr val="tx1"/>
                </a:solidFill>
              </a:rPr>
              <a:t> (expanded sentences; language and vocabulary ) and </a:t>
            </a:r>
            <a:r>
              <a:rPr lang="en-US" sz="1200" b="1" dirty="0" smtClean="0">
                <a:solidFill>
                  <a:schemeClr val="tx1"/>
                </a:solidFill>
              </a:rPr>
              <a:t>L.K.1c </a:t>
            </a:r>
            <a:r>
              <a:rPr lang="en-US" sz="1200" dirty="0" smtClean="0">
                <a:solidFill>
                  <a:schemeClr val="tx1"/>
                </a:solidFill>
              </a:rPr>
              <a:t>(plural pronouns, edit and clarify) as listed on the cover sheet of this assessment,  </a:t>
            </a:r>
            <a:r>
              <a:rPr lang="en-US" sz="1200" b="1" dirty="0" smtClean="0">
                <a:solidFill>
                  <a:schemeClr val="tx1"/>
                </a:solidFill>
              </a:rPr>
              <a:t>are integrated in the scoring key below.  </a:t>
            </a:r>
            <a:r>
              <a:rPr lang="en-US" sz="1200" dirty="0" smtClean="0">
                <a:solidFill>
                  <a:schemeClr val="tx1"/>
                </a:solidFill>
              </a:rPr>
              <a:t>In grades 1 – 6  language and vocabulary, and edit and clarify are assessed separately.  </a:t>
            </a:r>
            <a:endParaRPr lang="en-US" sz="1200" dirty="0">
              <a:solidFill>
                <a:schemeClr val="tx1"/>
              </a:solidFill>
            </a:endParaRPr>
          </a:p>
          <a:p>
            <a:r>
              <a:rPr lang="en-US" sz="1400" b="1" dirty="0" smtClean="0">
                <a:solidFill>
                  <a:schemeClr val="tx1"/>
                </a:solidFill>
              </a:rPr>
              <a:t> </a:t>
            </a:r>
            <a:endParaRPr lang="en-US" sz="1400" b="1" dirty="0">
              <a:solidFill>
                <a:schemeClr val="tx1"/>
              </a:solidFill>
            </a:endParaRPr>
          </a:p>
        </p:txBody>
      </p:sp>
      <p:sp>
        <p:nvSpPr>
          <p:cNvPr id="3" name="TextBox 2"/>
          <p:cNvSpPr txBox="1"/>
          <p:nvPr/>
        </p:nvSpPr>
        <p:spPr>
          <a:xfrm>
            <a:off x="4227195" y="201022"/>
            <a:ext cx="3124200" cy="584775"/>
          </a:xfrm>
          <a:prstGeom prst="rect">
            <a:avLst/>
          </a:prstGeom>
          <a:solidFill>
            <a:schemeClr val="bg1">
              <a:lumMod val="95000"/>
            </a:schemeClr>
          </a:solidFill>
          <a:ln w="3175">
            <a:solidFill>
              <a:schemeClr val="tx1"/>
            </a:solidFill>
          </a:ln>
        </p:spPr>
        <p:txBody>
          <a:bodyPr wrap="square" rtlCol="0">
            <a:spAutoFit/>
          </a:bodyPr>
          <a:lstStyle/>
          <a:p>
            <a:r>
              <a:rPr lang="en-US" sz="800" b="1" u="sng" dirty="0"/>
              <a:t>W.K.3</a:t>
            </a:r>
            <a:r>
              <a:rPr lang="en-US" sz="800" b="1" dirty="0"/>
              <a:t>: </a:t>
            </a:r>
            <a:r>
              <a:rPr lang="en-US" sz="800" dirty="0"/>
              <a:t>Use a combination of drawing, dictating, and writing to </a:t>
            </a:r>
            <a:r>
              <a:rPr lang="en-US" sz="800" b="1" dirty="0"/>
              <a:t>narrate </a:t>
            </a:r>
            <a:r>
              <a:rPr lang="en-US" sz="800" dirty="0"/>
              <a:t>a single event or several loosely linked events, </a:t>
            </a:r>
            <a:r>
              <a:rPr lang="en-US" sz="800" b="1" dirty="0"/>
              <a:t>tell about the events in the order </a:t>
            </a:r>
            <a:r>
              <a:rPr lang="en-US" sz="800" dirty="0"/>
              <a:t>in which they occurred, and </a:t>
            </a:r>
            <a:r>
              <a:rPr lang="en-US" sz="800" b="1" dirty="0"/>
              <a:t>provide a reaction to what happened</a:t>
            </a:r>
            <a:r>
              <a:rPr lang="en-US" sz="800" dirty="0"/>
              <a:t>.</a:t>
            </a:r>
          </a:p>
        </p:txBody>
      </p:sp>
      <p:sp>
        <p:nvSpPr>
          <p:cNvPr id="5" name="TextBox 4"/>
          <p:cNvSpPr txBox="1"/>
          <p:nvPr/>
        </p:nvSpPr>
        <p:spPr>
          <a:xfrm>
            <a:off x="553244" y="201022"/>
            <a:ext cx="2723356" cy="338554"/>
          </a:xfrm>
          <a:prstGeom prst="rect">
            <a:avLst/>
          </a:prstGeom>
          <a:noFill/>
        </p:spPr>
        <p:txBody>
          <a:bodyPr wrap="square" rtlCol="0">
            <a:spAutoFit/>
          </a:bodyPr>
          <a:lstStyle/>
          <a:p>
            <a:r>
              <a:rPr lang="en-US" sz="1600" b="1" dirty="0"/>
              <a:t>Performance Task Answer Key</a:t>
            </a:r>
            <a:endParaRPr lang="en-US" sz="1600" dirty="0"/>
          </a:p>
        </p:txBody>
      </p:sp>
    </p:spTree>
    <p:extLst>
      <p:ext uri="{BB962C8B-B14F-4D97-AF65-F5344CB8AC3E}">
        <p14:creationId xmlns:p14="http://schemas.microsoft.com/office/powerpoint/2010/main" val="200523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5" name="TextBox 4"/>
          <p:cNvSpPr txBox="1"/>
          <p:nvPr/>
        </p:nvSpPr>
        <p:spPr>
          <a:xfrm>
            <a:off x="685800" y="769977"/>
            <a:ext cx="6553200" cy="5093702"/>
          </a:xfrm>
          <a:prstGeom prst="rect">
            <a:avLst/>
          </a:prstGeom>
          <a:noFill/>
        </p:spPr>
        <p:txBody>
          <a:bodyPr wrap="square" rtlCol="0">
            <a:spAutoFit/>
          </a:bodyPr>
          <a:lstStyle/>
          <a:p>
            <a:pPr algn="ctr"/>
            <a:r>
              <a:rPr lang="en-US" sz="1300" b="1" dirty="0" smtClean="0"/>
              <a:t>Performance Task</a:t>
            </a:r>
          </a:p>
          <a:p>
            <a:pPr algn="ctr"/>
            <a:r>
              <a:rPr lang="en-US" sz="1300" dirty="0" smtClean="0"/>
              <a:t>(Optional!)</a:t>
            </a:r>
          </a:p>
          <a:p>
            <a:endParaRPr lang="en-US" sz="1300" dirty="0"/>
          </a:p>
          <a:p>
            <a:pPr algn="ctr"/>
            <a:r>
              <a:rPr lang="en-US" sz="1300" dirty="0" smtClean="0"/>
              <a:t>The following pages support a student performance task.</a:t>
            </a:r>
          </a:p>
          <a:p>
            <a:endParaRPr lang="en-US" sz="1300" dirty="0"/>
          </a:p>
          <a:p>
            <a:r>
              <a:rPr lang="en-US" sz="1300" b="1" dirty="0" smtClean="0"/>
              <a:t>In kindergarten </a:t>
            </a:r>
            <a:r>
              <a:rPr lang="en-US" sz="1300" dirty="0" smtClean="0"/>
              <a:t>a performance task is more of an instructional lesson and has much support.  If you choose to do a performance task as part of your instruction you can break this down into several days.  This should be done </a:t>
            </a:r>
            <a:r>
              <a:rPr lang="en-US" sz="1300" b="1" dirty="0" smtClean="0"/>
              <a:t>after</a:t>
            </a:r>
            <a:r>
              <a:rPr lang="en-US" sz="1300" b="1" dirty="0" smtClean="0">
                <a:effectLst>
                  <a:outerShdw blurRad="38100" dist="38100" dir="2700000" algn="tl">
                    <a:srgbClr val="000000">
                      <a:alpha val="43137"/>
                    </a:srgbClr>
                  </a:outerShdw>
                </a:effectLst>
              </a:rPr>
              <a:t> </a:t>
            </a:r>
            <a:r>
              <a:rPr lang="en-US" sz="1300" dirty="0" smtClean="0"/>
              <a:t>you have given the entire assessment (both literary and informational sections).</a:t>
            </a:r>
          </a:p>
          <a:p>
            <a:endParaRPr lang="en-US" sz="1300" dirty="0" smtClean="0"/>
          </a:p>
          <a:p>
            <a:r>
              <a:rPr lang="en-US" sz="1300" dirty="0" smtClean="0"/>
              <a:t>Directions:</a:t>
            </a:r>
          </a:p>
          <a:p>
            <a:endParaRPr lang="en-US" sz="1300" dirty="0"/>
          </a:p>
          <a:p>
            <a:pPr marL="233363" indent="-233363">
              <a:buFont typeface="Arial" panose="020B0604020202020204" pitchFamily="34" charset="0"/>
              <a:buChar char="•"/>
            </a:pPr>
            <a:r>
              <a:rPr lang="en-US" sz="1300" dirty="0" smtClean="0"/>
              <a:t>Re-read </a:t>
            </a:r>
            <a:r>
              <a:rPr lang="en-US" sz="1300" dirty="0"/>
              <a:t>the </a:t>
            </a:r>
            <a:r>
              <a:rPr lang="en-US" sz="1300" dirty="0" smtClean="0"/>
              <a:t>Passages and model how to take notes - </a:t>
            </a:r>
            <a:r>
              <a:rPr lang="en-US" sz="1300" i="1" dirty="0" smtClean="0"/>
              <a:t>(a teacher note-taking form with instructions and a student form that can be used for modeling, are included). </a:t>
            </a:r>
            <a:r>
              <a:rPr lang="en-US" sz="1300" dirty="0" smtClean="0"/>
              <a:t>Kindergarten students are not expected to take notes independently.</a:t>
            </a:r>
            <a:endParaRPr lang="en-US" sz="1300" i="1" dirty="0"/>
          </a:p>
          <a:p>
            <a:pPr marL="228600" indent="-228600">
              <a:buFont typeface="Arial" panose="020B0604020202020204" pitchFamily="34" charset="0"/>
              <a:buChar char="•"/>
            </a:pPr>
            <a:r>
              <a:rPr lang="en-US" sz="1300" dirty="0" smtClean="0"/>
              <a:t>Have students share their two completed constructed response questions from this assessment (these are research questions).</a:t>
            </a:r>
          </a:p>
          <a:p>
            <a:endParaRPr lang="en-US" sz="1300" dirty="0" smtClean="0"/>
          </a:p>
          <a:p>
            <a:r>
              <a:rPr lang="en-US" sz="1300" b="1" u="sng" dirty="0" smtClean="0"/>
              <a:t>The Performance Task</a:t>
            </a:r>
            <a:endParaRPr lang="en-US" sz="1300" i="1" dirty="0"/>
          </a:p>
          <a:p>
            <a:pPr marL="228600" indent="-228600"/>
            <a:r>
              <a:rPr lang="en-US" sz="1300" b="1" dirty="0" smtClean="0"/>
              <a:t>A </a:t>
            </a:r>
            <a:r>
              <a:rPr lang="en-US" sz="1300" b="1" dirty="0"/>
              <a:t>Classroom </a:t>
            </a:r>
            <a:r>
              <a:rPr lang="en-US" sz="1300" b="1" dirty="0" smtClean="0"/>
              <a:t>Activity: </a:t>
            </a:r>
            <a:endParaRPr lang="en-US" sz="1300" b="1" dirty="0"/>
          </a:p>
          <a:p>
            <a:pPr marL="285750" indent="-285750">
              <a:buFont typeface="Arial" panose="020B0604020202020204" pitchFamily="34" charset="0"/>
              <a:buChar char="•"/>
            </a:pPr>
            <a:r>
              <a:rPr lang="en-US" sz="1300" dirty="0" smtClean="0"/>
              <a:t>Review </a:t>
            </a:r>
            <a:r>
              <a:rPr lang="en-US" sz="1300" dirty="0"/>
              <a:t>any vocabulary students may struggle with</a:t>
            </a:r>
            <a:r>
              <a:rPr lang="en-US" sz="1300" dirty="0" smtClean="0"/>
              <a:t>.</a:t>
            </a:r>
            <a:endParaRPr lang="en-US" sz="1300" dirty="0"/>
          </a:p>
          <a:p>
            <a:endParaRPr lang="en-US" sz="1300" b="1" dirty="0" smtClean="0"/>
          </a:p>
          <a:p>
            <a:r>
              <a:rPr lang="en-US" sz="1300" b="1" dirty="0" smtClean="0"/>
              <a:t>Task:</a:t>
            </a:r>
            <a:endParaRPr lang="en-US" sz="1300" b="1" dirty="0"/>
          </a:p>
          <a:p>
            <a:pPr marL="285750" indent="-285750">
              <a:buFont typeface="Arial" panose="020B0604020202020204" pitchFamily="34" charset="0"/>
              <a:buChar char="•"/>
            </a:pPr>
            <a:r>
              <a:rPr lang="en-US" sz="1300" dirty="0" smtClean="0"/>
              <a:t>Write </a:t>
            </a:r>
            <a:r>
              <a:rPr lang="en-US" sz="1300" dirty="0"/>
              <a:t>a story about a snapping turtle. Describe what happened to the snapping turtle at the beginning, middle and </a:t>
            </a:r>
            <a:r>
              <a:rPr lang="en-US" sz="1300" dirty="0" smtClean="0"/>
              <a:t>end </a:t>
            </a:r>
            <a:r>
              <a:rPr lang="en-US" sz="1300" dirty="0"/>
              <a:t>of your story.  </a:t>
            </a:r>
          </a:p>
        </p:txBody>
      </p:sp>
    </p:spTree>
    <p:extLst>
      <p:ext uri="{BB962C8B-B14F-4D97-AF65-F5344CB8AC3E}">
        <p14:creationId xmlns:p14="http://schemas.microsoft.com/office/powerpoint/2010/main" val="35985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8877815"/>
          </a:xfrm>
          <a:prstGeom prst="rect">
            <a:avLst/>
          </a:prstGeom>
          <a:noFill/>
        </p:spPr>
        <p:txBody>
          <a:bodyPr wrap="square" rtlCol="0">
            <a:spAutoFit/>
          </a:bodyPr>
          <a:lstStyle/>
          <a:p>
            <a:pPr algn="ctr"/>
            <a:r>
              <a:rPr lang="en-US" sz="1540" b="1" dirty="0"/>
              <a:t>Sequencing a Story Classroom Activity</a:t>
            </a:r>
          </a:p>
          <a:p>
            <a:pPr algn="ctr"/>
            <a:endParaRPr lang="en-US" sz="154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Jamie Lentz.</a:t>
            </a:r>
          </a:p>
          <a:p>
            <a:endParaRPr lang="en-US" sz="1100" i="1" dirty="0"/>
          </a:p>
          <a:p>
            <a:r>
              <a:rPr lang="en-US" sz="1320" dirty="0"/>
              <a:t>The Classroom Activity introduces students to the context of a performance task, so they are not disadvantaged in demonstrating the skills the task intends to assess. </a:t>
            </a:r>
          </a:p>
          <a:p>
            <a:endParaRPr lang="en-US" sz="660" dirty="0"/>
          </a:p>
          <a:p>
            <a:r>
              <a:rPr lang="en-US" sz="1320" dirty="0"/>
              <a:t>Contextual elements include:</a:t>
            </a:r>
          </a:p>
          <a:p>
            <a:endParaRPr lang="en-US" sz="550" dirty="0"/>
          </a:p>
          <a:p>
            <a:pPr marL="251460" indent="-251460">
              <a:buAutoNum type="arabicPeriod"/>
            </a:pPr>
            <a:r>
              <a:rPr lang="en-US" sz="1320" dirty="0"/>
              <a:t>an </a:t>
            </a:r>
            <a:r>
              <a:rPr lang="en-US" sz="1320" b="1" dirty="0"/>
              <a:t>understanding of the setting or situation </a:t>
            </a:r>
            <a:r>
              <a:rPr lang="en-US" sz="1320" dirty="0"/>
              <a:t>in which the task is placed</a:t>
            </a:r>
          </a:p>
          <a:p>
            <a:pPr marL="251460" indent="-251460">
              <a:buAutoNum type="arabicPeriod"/>
            </a:pPr>
            <a:r>
              <a:rPr lang="en-US" sz="1320" dirty="0"/>
              <a:t>potentially </a:t>
            </a:r>
            <a:r>
              <a:rPr lang="en-US" sz="1320" b="1" dirty="0"/>
              <a:t>unfamiliar concepts </a:t>
            </a:r>
            <a:r>
              <a:rPr lang="en-US" sz="1320" dirty="0"/>
              <a:t>that are associated with the scenario</a:t>
            </a:r>
          </a:p>
          <a:p>
            <a:pPr marL="251460" indent="-251460">
              <a:buAutoNum type="arabicPeriod"/>
            </a:pPr>
            <a:r>
              <a:rPr lang="en-US" sz="1320" b="1" dirty="0"/>
              <a:t>key terms or vocabulary </a:t>
            </a:r>
            <a:r>
              <a:rPr lang="en-US" sz="1320" dirty="0"/>
              <a:t>students will need to understand in order to meaningfully engage with and complete the performance task</a:t>
            </a:r>
          </a:p>
          <a:p>
            <a:endParaRPr lang="en-US" sz="550" dirty="0"/>
          </a:p>
          <a:p>
            <a:r>
              <a:rPr lang="en-US" sz="1320" dirty="0"/>
              <a:t>The Classroom Activity is also intended to generate student interest in further exploration of the key idea(s). The Classroom Activity should be easy to implement with clear instructions. </a:t>
            </a:r>
          </a:p>
          <a:p>
            <a:endParaRPr lang="en-US" sz="550" dirty="0"/>
          </a:p>
          <a:p>
            <a:r>
              <a:rPr lang="en-US" sz="132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50" dirty="0"/>
          </a:p>
          <a:p>
            <a:r>
              <a:rPr lang="en-US" sz="1320" b="1" dirty="0"/>
              <a:t>Resources needed:</a:t>
            </a:r>
          </a:p>
          <a:p>
            <a:endParaRPr lang="en-US" sz="550" b="1" dirty="0"/>
          </a:p>
          <a:p>
            <a:pPr marL="188595" indent="-188595">
              <a:buFont typeface="Arial" panose="020B0604020202020204" pitchFamily="34" charset="0"/>
              <a:buChar char="•"/>
            </a:pPr>
            <a:r>
              <a:rPr lang="en-US" sz="1320" dirty="0"/>
              <a:t>Colored copy of ancillary pictures 1-3, cut apart</a:t>
            </a:r>
          </a:p>
          <a:p>
            <a:pPr marL="188595" indent="-188595">
              <a:buFont typeface="Arial" panose="020B0604020202020204" pitchFamily="34" charset="0"/>
              <a:buChar char="•"/>
            </a:pPr>
            <a:r>
              <a:rPr lang="en-US" sz="1320" dirty="0"/>
              <a:t>Magnets or tape (optional if you choose to post on a whiteboard/wall)</a:t>
            </a:r>
          </a:p>
          <a:p>
            <a:endParaRPr lang="en-US" sz="550" dirty="0"/>
          </a:p>
          <a:p>
            <a:r>
              <a:rPr lang="en-US" sz="1320" b="1" dirty="0"/>
              <a:t>Learning Goals</a:t>
            </a:r>
            <a:r>
              <a:rPr lang="en-US" sz="1320" dirty="0"/>
              <a:t>:</a:t>
            </a:r>
          </a:p>
          <a:p>
            <a:endParaRPr lang="en-US" sz="550" dirty="0"/>
          </a:p>
          <a:p>
            <a:pPr marL="188595" indent="-188595">
              <a:buFont typeface="Arial" panose="020B0604020202020204" pitchFamily="34" charset="0"/>
              <a:buChar char="•"/>
            </a:pPr>
            <a:r>
              <a:rPr lang="en-US" sz="1320" dirty="0"/>
              <a:t>Students will understand the context of the key concepts related to the topic:</a:t>
            </a:r>
          </a:p>
          <a:p>
            <a:pPr marL="188595" indent="59373">
              <a:buFont typeface="Courier New" panose="02070309020205020404" pitchFamily="49" charset="0"/>
              <a:buChar char="o"/>
            </a:pPr>
            <a:r>
              <a:rPr lang="en-US" sz="1320" dirty="0"/>
              <a:t> </a:t>
            </a:r>
            <a:r>
              <a:rPr lang="en-US" sz="1320" dirty="0"/>
              <a:t>  stories have a sequence</a:t>
            </a:r>
          </a:p>
          <a:p>
            <a:pPr marL="188595" indent="59373">
              <a:buFont typeface="Courier New" panose="02070309020205020404" pitchFamily="49" charset="0"/>
              <a:buChar char="o"/>
            </a:pPr>
            <a:r>
              <a:rPr lang="en-US" sz="1320" dirty="0"/>
              <a:t> </a:t>
            </a:r>
            <a:r>
              <a:rPr lang="en-US" sz="1320" dirty="0"/>
              <a:t>  stories need to be told in sequence</a:t>
            </a:r>
          </a:p>
          <a:p>
            <a:pPr marL="188595"/>
            <a:endParaRPr lang="en-US" sz="550" dirty="0"/>
          </a:p>
          <a:p>
            <a:r>
              <a:rPr lang="en-US" sz="1320" b="1"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20" dirty="0"/>
              <a:t>. </a:t>
            </a:r>
          </a:p>
          <a:p>
            <a:endParaRPr lang="en-US" sz="550" b="1" dirty="0"/>
          </a:p>
          <a:p>
            <a:pPr marL="188595" indent="-188595">
              <a:buFont typeface="Arial" panose="020B0604020202020204" pitchFamily="34" charset="0"/>
              <a:buChar char="•"/>
            </a:pPr>
            <a:r>
              <a:rPr lang="en-US" sz="1320" dirty="0"/>
              <a:t>Sequence- to put something in order</a:t>
            </a:r>
          </a:p>
          <a:p>
            <a:pPr marL="188595" indent="-188595">
              <a:buFont typeface="Arial" panose="020B0604020202020204" pitchFamily="34" charset="0"/>
              <a:buChar char="•"/>
            </a:pPr>
            <a:r>
              <a:rPr lang="en-US" sz="1320" dirty="0"/>
              <a:t>Character- who the story is about, can be a character or animal</a:t>
            </a:r>
          </a:p>
          <a:p>
            <a:pPr marL="188595" indent="-188595">
              <a:buFont typeface="Arial" panose="020B0604020202020204" pitchFamily="34" charset="0"/>
              <a:buChar char="•"/>
            </a:pPr>
            <a:r>
              <a:rPr lang="en-US" sz="1320" dirty="0"/>
              <a:t>Beginning- the first part of the story where we meet the character</a:t>
            </a:r>
          </a:p>
          <a:p>
            <a:pPr marL="188595" indent="-188595">
              <a:buFont typeface="Arial" panose="020B0604020202020204" pitchFamily="34" charset="0"/>
              <a:buChar char="•"/>
            </a:pPr>
            <a:r>
              <a:rPr lang="en-US" sz="1320" dirty="0"/>
              <a:t>Middle- the next part of the story where we find a problem</a:t>
            </a:r>
          </a:p>
          <a:p>
            <a:pPr marL="188595" indent="-188595">
              <a:buFont typeface="Arial" panose="020B0604020202020204" pitchFamily="34" charset="0"/>
              <a:buChar char="•"/>
            </a:pPr>
            <a:r>
              <a:rPr lang="en-US" sz="1320" dirty="0"/>
              <a:t>End- the last part of the story where we find a solution</a:t>
            </a:r>
          </a:p>
          <a:p>
            <a:pPr marL="188595" indent="-188595">
              <a:buFont typeface="Arial" panose="020B0604020202020204" pitchFamily="34" charset="0"/>
              <a:buChar char="•"/>
            </a:pPr>
            <a:endParaRPr lang="en-US" sz="1320" b="1" dirty="0"/>
          </a:p>
          <a:p>
            <a:r>
              <a:rPr lang="en-US" sz="1320" dirty="0"/>
              <a:t>[Purpose: The facilitator’s goal is to help </a:t>
            </a:r>
            <a:r>
              <a:rPr lang="en-US" sz="1320" dirty="0"/>
              <a:t>students </a:t>
            </a:r>
            <a:r>
              <a:rPr lang="en-US" sz="1320" dirty="0"/>
              <a:t>understand that stories have a sequence and that they need to be told in sequence.]</a:t>
            </a:r>
          </a:p>
          <a:p>
            <a:endParaRPr lang="en-US" sz="1320" dirty="0"/>
          </a:p>
          <a:p>
            <a:endParaRPr lang="en-US" sz="1320" dirty="0"/>
          </a:p>
          <a:p>
            <a:r>
              <a:rPr lang="en-US" sz="990" dirty="0"/>
              <a:t>*Facilitators can decide whether they want to display ancillary materials using an overhead projector or computer/</a:t>
            </a:r>
            <a:r>
              <a:rPr lang="en-US" sz="990" dirty="0" err="1"/>
              <a:t>Smartboard</a:t>
            </a:r>
            <a:r>
              <a:rPr lang="en-US" sz="990" dirty="0"/>
              <a:t>, or whether they want to produce them as a handout for students.</a:t>
            </a:r>
            <a:endParaRPr lang="en-US" sz="990" dirty="0"/>
          </a:p>
        </p:txBody>
      </p:sp>
    </p:spTree>
    <p:extLst>
      <p:ext uri="{BB962C8B-B14F-4D97-AF65-F5344CB8AC3E}">
        <p14:creationId xmlns:p14="http://schemas.microsoft.com/office/powerpoint/2010/main" val="33164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8657755"/>
          </a:xfrm>
          <a:prstGeom prst="rect">
            <a:avLst/>
          </a:prstGeom>
          <a:noFill/>
        </p:spPr>
        <p:txBody>
          <a:bodyPr wrap="square" rtlCol="0">
            <a:spAutoFit/>
          </a:bodyPr>
          <a:lstStyle/>
          <a:p>
            <a:r>
              <a:rPr lang="en-US" sz="1540" b="1" dirty="0"/>
              <a:t>Sequencing a Story Classroom Activity</a:t>
            </a:r>
            <a:endParaRPr lang="en-US" sz="1320" i="1" dirty="0"/>
          </a:p>
          <a:p>
            <a:endParaRPr lang="en-US" sz="1320" i="1" dirty="0"/>
          </a:p>
          <a:p>
            <a:r>
              <a:rPr lang="en-US" sz="1320" b="1" dirty="0"/>
              <a:t>Discussion questions:</a:t>
            </a:r>
          </a:p>
          <a:p>
            <a:pPr marL="188595" indent="-188595">
              <a:buFont typeface="Arial" panose="020B0604020202020204" pitchFamily="34" charset="0"/>
              <a:buChar char="•"/>
            </a:pPr>
            <a:r>
              <a:rPr lang="en-US" sz="1320" b="1" dirty="0"/>
              <a:t>Who is the character?</a:t>
            </a:r>
          </a:p>
          <a:p>
            <a:pPr marL="188595" indent="-188595">
              <a:buFont typeface="Arial" panose="020B0604020202020204" pitchFamily="34" charset="0"/>
              <a:buChar char="•"/>
            </a:pPr>
            <a:r>
              <a:rPr lang="en-US" sz="1320" b="1" dirty="0"/>
              <a:t>What happens at the beginning of the story?</a:t>
            </a:r>
          </a:p>
          <a:p>
            <a:pPr marL="188595" indent="-188595">
              <a:buFont typeface="Arial" panose="020B0604020202020204" pitchFamily="34" charset="0"/>
              <a:buChar char="•"/>
            </a:pPr>
            <a:r>
              <a:rPr lang="en-US" sz="1320" b="1" dirty="0"/>
              <a:t>What happens in the middle of the story?</a:t>
            </a:r>
          </a:p>
          <a:p>
            <a:pPr marL="188595" indent="-188595">
              <a:buFont typeface="Arial" panose="020B0604020202020204" pitchFamily="34" charset="0"/>
              <a:buChar char="•"/>
            </a:pPr>
            <a:r>
              <a:rPr lang="en-US" sz="1320" b="1" dirty="0"/>
              <a:t>What happens at the end of the story?</a:t>
            </a:r>
          </a:p>
          <a:p>
            <a:pPr marL="188595" indent="-188595">
              <a:buFont typeface="Arial" panose="020B0604020202020204" pitchFamily="34" charset="0"/>
              <a:buChar char="•"/>
            </a:pPr>
            <a:r>
              <a:rPr lang="en-US" sz="1320" b="1" dirty="0"/>
              <a:t>What does sequence mean?</a:t>
            </a:r>
            <a:endParaRPr lang="en-US" sz="1320" dirty="0"/>
          </a:p>
          <a:p>
            <a:endParaRPr lang="en-US" sz="1320" i="1" dirty="0"/>
          </a:p>
          <a:p>
            <a:r>
              <a:rPr lang="en-US" sz="1320" b="1" dirty="0"/>
              <a:t>Facilitator says: </a:t>
            </a:r>
            <a:r>
              <a:rPr lang="en-US" sz="1320" dirty="0"/>
              <a:t>“Today we get to talk about </a:t>
            </a:r>
            <a:r>
              <a:rPr lang="en-US" sz="1320" b="1" dirty="0"/>
              <a:t>sequencing</a:t>
            </a:r>
            <a:r>
              <a:rPr lang="en-US" sz="1320" dirty="0"/>
              <a:t> stories!  </a:t>
            </a:r>
            <a:r>
              <a:rPr lang="en-US" sz="1320" dirty="0"/>
              <a:t>W</a:t>
            </a:r>
            <a:r>
              <a:rPr lang="en-US" sz="1320" dirty="0"/>
              <a:t>e </a:t>
            </a:r>
            <a:r>
              <a:rPr lang="en-US" sz="1320" dirty="0"/>
              <a:t>will </a:t>
            </a:r>
            <a:r>
              <a:rPr lang="en-US" sz="1320" dirty="0"/>
              <a:t>be getting </a:t>
            </a:r>
            <a:r>
              <a:rPr lang="en-US" sz="1320" dirty="0"/>
              <a:t>ready for the </a:t>
            </a:r>
            <a:r>
              <a:rPr lang="en-US" sz="1320" dirty="0"/>
              <a:t>Snapping Turtle </a:t>
            </a:r>
            <a:r>
              <a:rPr lang="en-US" sz="1320" dirty="0"/>
              <a:t>Performance Task.  </a:t>
            </a:r>
            <a:r>
              <a:rPr lang="en-US" sz="1320" b="1" dirty="0"/>
              <a:t>Sequence </a:t>
            </a:r>
            <a:r>
              <a:rPr lang="en-US" sz="1320" dirty="0"/>
              <a:t>means to put something in order and we are going to be sequencing stories.  When we read (make motion for reading), write (make motion for writing) or tell (make motion for talking with your hands) a story we need to make sure we do it in sequence or order.  Let’s practice with this story about a dog!”</a:t>
            </a:r>
          </a:p>
          <a:p>
            <a:endParaRPr lang="en-US" sz="1320" b="1" dirty="0"/>
          </a:p>
          <a:p>
            <a:r>
              <a:rPr lang="en-US" sz="1320" b="1" dirty="0"/>
              <a:t>Facilitator says: </a:t>
            </a:r>
            <a:r>
              <a:rPr lang="en-US" sz="1320" dirty="0"/>
              <a:t>(Show students pictures 1-3 from ancillary materials, one at a time as you share the story). “One day Sammy the dog was walking across the backyard.  All of a sudden Sammy slipped and fell into a huge hole!  Sammy barked as loud as he could and eventually Marvin, his owner, came and pulled him out.”</a:t>
            </a:r>
          </a:p>
          <a:p>
            <a:endParaRPr lang="en-US" sz="1320" dirty="0"/>
          </a:p>
          <a:p>
            <a:r>
              <a:rPr lang="en-US" sz="1320" dirty="0"/>
              <a:t>“There were three parts to this story.  Let’s start with the beginning, the </a:t>
            </a:r>
            <a:r>
              <a:rPr lang="en-US" sz="1320" b="1" dirty="0"/>
              <a:t>beginning </a:t>
            </a:r>
            <a:r>
              <a:rPr lang="en-US" sz="1320" dirty="0"/>
              <a:t>is the first part of the story where we meet the </a:t>
            </a:r>
            <a:r>
              <a:rPr lang="en-US" sz="1320" b="1" dirty="0"/>
              <a:t>character.</a:t>
            </a:r>
            <a:r>
              <a:rPr lang="en-US" sz="1320" dirty="0"/>
              <a:t>  Turn to your partner and share what happened first and who the </a:t>
            </a:r>
            <a:r>
              <a:rPr lang="en-US" sz="1320" b="1" dirty="0"/>
              <a:t>character</a:t>
            </a:r>
            <a:r>
              <a:rPr lang="en-US" sz="1320" dirty="0"/>
              <a:t> was (give class “go” signal).  At the beginning…”</a:t>
            </a:r>
          </a:p>
          <a:p>
            <a:endParaRPr lang="en-US" sz="1320" dirty="0"/>
          </a:p>
          <a:p>
            <a:r>
              <a:rPr lang="en-US" sz="1320" b="1" dirty="0"/>
              <a:t>Possible student responses (unscripted</a:t>
            </a:r>
            <a:r>
              <a:rPr lang="en-US" sz="1320" b="1" dirty="0"/>
              <a:t>):</a:t>
            </a:r>
            <a:endParaRPr lang="en-US" sz="1320" b="1" dirty="0"/>
          </a:p>
          <a:p>
            <a:pPr marL="188595" indent="-188595">
              <a:buFont typeface="Arial" panose="020B0604020202020204" pitchFamily="34" charset="0"/>
              <a:buChar char="•"/>
            </a:pPr>
            <a:r>
              <a:rPr lang="en-US" sz="1320" dirty="0"/>
              <a:t>Sammy walked</a:t>
            </a:r>
          </a:p>
          <a:p>
            <a:pPr marL="188595" indent="-188595">
              <a:buFont typeface="Arial" panose="020B0604020202020204" pitchFamily="34" charset="0"/>
              <a:buChar char="•"/>
            </a:pPr>
            <a:r>
              <a:rPr lang="en-US" sz="1320" dirty="0"/>
              <a:t>He was in the backyard</a:t>
            </a:r>
          </a:p>
          <a:p>
            <a:pPr marL="188595" indent="-188595">
              <a:buFont typeface="Arial" panose="020B0604020202020204" pitchFamily="34" charset="0"/>
              <a:buChar char="•"/>
            </a:pPr>
            <a:r>
              <a:rPr lang="en-US" sz="1320" dirty="0"/>
              <a:t>Sammy fell in the backyard</a:t>
            </a:r>
          </a:p>
          <a:p>
            <a:pPr marL="188595" indent="-188595">
              <a:buFont typeface="Arial" panose="020B0604020202020204" pitchFamily="34" charset="0"/>
              <a:buChar char="•"/>
            </a:pPr>
            <a:r>
              <a:rPr lang="en-US" sz="1320" dirty="0"/>
              <a:t>The dog’s in the backyard</a:t>
            </a:r>
          </a:p>
          <a:p>
            <a:endParaRPr lang="en-US" sz="1320" dirty="0"/>
          </a:p>
          <a:p>
            <a:r>
              <a:rPr lang="en-US" sz="1320" b="1" dirty="0"/>
              <a:t>Facilitator says</a:t>
            </a:r>
            <a:r>
              <a:rPr lang="en-US" sz="1320" dirty="0"/>
              <a:t>: “Let’s see who remembers the story.  ______ what happened at the </a:t>
            </a:r>
            <a:r>
              <a:rPr lang="en-US" sz="1320" b="1" dirty="0"/>
              <a:t>beginning</a:t>
            </a:r>
            <a:r>
              <a:rPr lang="en-US" sz="1320" dirty="0"/>
              <a:t> of the story?  Yes!  Sammy the dog was walking across the backyard. Sammy is who we met at the </a:t>
            </a:r>
            <a:r>
              <a:rPr lang="en-US" sz="1320" b="1" dirty="0"/>
              <a:t>beginning</a:t>
            </a:r>
            <a:r>
              <a:rPr lang="en-US" sz="1320" dirty="0"/>
              <a:t> of the story, Sammy is our </a:t>
            </a:r>
            <a:r>
              <a:rPr lang="en-US" sz="1320" b="1" dirty="0"/>
              <a:t>character</a:t>
            </a:r>
            <a:r>
              <a:rPr lang="en-US" sz="1320" dirty="0"/>
              <a:t>.  We have to tell that part first in our </a:t>
            </a:r>
            <a:r>
              <a:rPr lang="en-US" sz="1320" b="1" dirty="0"/>
              <a:t>sequence</a:t>
            </a:r>
            <a:r>
              <a:rPr lang="en-US" sz="1320" dirty="0"/>
              <a:t>. (Place the beginning picture onto the whiteboard/ELMO). Now let’s share the next part of the story with our partners.  In the middle…”</a:t>
            </a:r>
          </a:p>
          <a:p>
            <a:endParaRPr lang="en-US" sz="1320" b="1" dirty="0"/>
          </a:p>
          <a:p>
            <a:r>
              <a:rPr lang="en-US" sz="1320" b="1" dirty="0"/>
              <a:t>Possible student responses (unscripted</a:t>
            </a:r>
            <a:r>
              <a:rPr lang="en-US" sz="1320" b="1" dirty="0"/>
              <a:t>):</a:t>
            </a:r>
          </a:p>
          <a:p>
            <a:pPr marL="188595" indent="-188595">
              <a:buFont typeface="Arial" panose="020B0604020202020204" pitchFamily="34" charset="0"/>
              <a:buChar char="•"/>
            </a:pPr>
            <a:r>
              <a:rPr lang="en-US" sz="1320" dirty="0"/>
              <a:t>Sammy fell</a:t>
            </a:r>
          </a:p>
          <a:p>
            <a:pPr marL="188595" indent="-188595">
              <a:buFont typeface="Arial" panose="020B0604020202020204" pitchFamily="34" charset="0"/>
              <a:buChar char="•"/>
            </a:pPr>
            <a:r>
              <a:rPr lang="en-US" sz="1320" dirty="0"/>
              <a:t>The dog </a:t>
            </a:r>
            <a:r>
              <a:rPr lang="en-US" sz="1320" dirty="0" err="1"/>
              <a:t>falled</a:t>
            </a:r>
            <a:r>
              <a:rPr lang="en-US" sz="1320" dirty="0"/>
              <a:t> in the hole</a:t>
            </a:r>
          </a:p>
          <a:p>
            <a:pPr marL="188595" indent="-188595">
              <a:buFont typeface="Arial" panose="020B0604020202020204" pitchFamily="34" charset="0"/>
              <a:buChar char="•"/>
            </a:pPr>
            <a:r>
              <a:rPr lang="en-US" sz="1320" dirty="0"/>
              <a:t>Sammy barked because he can’t get out</a:t>
            </a:r>
            <a:endParaRPr lang="en-US" sz="1320" dirty="0"/>
          </a:p>
          <a:p>
            <a:endParaRPr lang="en-US" sz="1320" b="1" dirty="0"/>
          </a:p>
          <a:p>
            <a:endParaRPr lang="en-US" sz="1320" dirty="0"/>
          </a:p>
        </p:txBody>
      </p:sp>
    </p:spTree>
    <p:extLst>
      <p:ext uri="{BB962C8B-B14F-4D97-AF65-F5344CB8AC3E}">
        <p14:creationId xmlns:p14="http://schemas.microsoft.com/office/powerpoint/2010/main" val="80480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7608237"/>
          </a:xfrm>
          <a:prstGeom prst="rect">
            <a:avLst/>
          </a:prstGeom>
          <a:noFill/>
        </p:spPr>
        <p:txBody>
          <a:bodyPr wrap="square" rtlCol="0">
            <a:spAutoFit/>
          </a:bodyPr>
          <a:lstStyle/>
          <a:p>
            <a:r>
              <a:rPr lang="en-US" sz="1320" b="1" dirty="0"/>
              <a:t>Facilitator says: </a:t>
            </a:r>
            <a:r>
              <a:rPr lang="en-US" sz="1320" dirty="0"/>
              <a:t>“Wow, I heard some great discussion about the </a:t>
            </a:r>
            <a:r>
              <a:rPr lang="en-US" sz="1320" b="1" dirty="0"/>
              <a:t>middle</a:t>
            </a:r>
            <a:r>
              <a:rPr lang="en-US" sz="1320" dirty="0"/>
              <a:t> of the story!  The middle of the story is where we find a problem. _______ what </a:t>
            </a:r>
            <a:r>
              <a:rPr lang="en-US" sz="1320" dirty="0"/>
              <a:t>happened </a:t>
            </a:r>
            <a:r>
              <a:rPr lang="en-US" sz="1320" dirty="0"/>
              <a:t>in the </a:t>
            </a:r>
            <a:r>
              <a:rPr lang="en-US" sz="1320" b="1" dirty="0"/>
              <a:t>middle</a:t>
            </a:r>
            <a:r>
              <a:rPr lang="en-US" sz="1320" dirty="0"/>
              <a:t> of </a:t>
            </a:r>
            <a:r>
              <a:rPr lang="en-US" sz="1320" dirty="0"/>
              <a:t>the story?  Yes!  </a:t>
            </a:r>
            <a:r>
              <a:rPr lang="en-US" sz="1320" dirty="0"/>
              <a:t>All of a sudden Sammy slipped and fell into a huge hole!  This is the problem or </a:t>
            </a:r>
            <a:r>
              <a:rPr lang="en-US" sz="1320" b="1" dirty="0"/>
              <a:t>middle</a:t>
            </a:r>
            <a:r>
              <a:rPr lang="en-US" sz="1320" dirty="0"/>
              <a:t> part of the story. (Move the middle picture onto the whiteboard/ELMO to the right of the first one). Now let’s share the last part of the story, or the </a:t>
            </a:r>
            <a:r>
              <a:rPr lang="en-US" sz="1320" b="1" dirty="0"/>
              <a:t>end</a:t>
            </a:r>
            <a:r>
              <a:rPr lang="en-US" sz="1320" dirty="0"/>
              <a:t>, with our partners. At the end...”</a:t>
            </a:r>
            <a:endParaRPr lang="en-US" sz="1320" b="1" dirty="0"/>
          </a:p>
          <a:p>
            <a:endParaRPr lang="en-US" sz="1320" b="1" dirty="0"/>
          </a:p>
          <a:p>
            <a:r>
              <a:rPr lang="en-US" sz="1320" b="1" dirty="0"/>
              <a:t>Student responses (unscripted):</a:t>
            </a:r>
          </a:p>
          <a:p>
            <a:pPr marL="188595" indent="-188595">
              <a:buFont typeface="Arial" panose="020B0604020202020204" pitchFamily="34" charset="0"/>
              <a:buChar char="•"/>
            </a:pPr>
            <a:r>
              <a:rPr lang="en-US" sz="1320" dirty="0"/>
              <a:t>The dog got out</a:t>
            </a:r>
          </a:p>
          <a:p>
            <a:pPr marL="188595" indent="-188595">
              <a:buFont typeface="Arial" panose="020B0604020202020204" pitchFamily="34" charset="0"/>
              <a:buChar char="•"/>
            </a:pPr>
            <a:r>
              <a:rPr lang="en-US" sz="1320" dirty="0"/>
              <a:t>Sammy barked and the guy got him out</a:t>
            </a:r>
          </a:p>
          <a:p>
            <a:pPr marL="188595" indent="-188595">
              <a:buFont typeface="Arial" panose="020B0604020202020204" pitchFamily="34" charset="0"/>
              <a:buChar char="•"/>
            </a:pPr>
            <a:r>
              <a:rPr lang="en-US" sz="1320" dirty="0"/>
              <a:t>Marvin pulled him out of the hole</a:t>
            </a:r>
          </a:p>
          <a:p>
            <a:endParaRPr lang="en-US" sz="1320" dirty="0"/>
          </a:p>
          <a:p>
            <a:r>
              <a:rPr lang="en-US" sz="1320" b="1" dirty="0"/>
              <a:t>Facilitator says: </a:t>
            </a:r>
            <a:r>
              <a:rPr lang="en-US" sz="1320" dirty="0"/>
              <a:t>“Ok, let’s finish our </a:t>
            </a:r>
            <a:r>
              <a:rPr lang="en-US" sz="1320" b="1" dirty="0"/>
              <a:t>sequencing</a:t>
            </a:r>
            <a:r>
              <a:rPr lang="en-US" sz="1320" dirty="0"/>
              <a:t> with the </a:t>
            </a:r>
            <a:r>
              <a:rPr lang="en-US" sz="1320" b="1" dirty="0"/>
              <a:t>end</a:t>
            </a:r>
            <a:r>
              <a:rPr lang="en-US" sz="1320" dirty="0"/>
              <a:t> part of the story!  _____ what happened at the </a:t>
            </a:r>
            <a:r>
              <a:rPr lang="en-US" sz="1320" b="1" dirty="0"/>
              <a:t>end</a:t>
            </a:r>
            <a:r>
              <a:rPr lang="en-US" sz="1320" dirty="0"/>
              <a:t>?  Yes, Sammy barked as loud as he could and Marvin came to pull him out (accept any version of Sammy barking and Marvin rescuing him… move the third picture to the whiteboard/ELMO and place it to the right of the first two pictures).  </a:t>
            </a:r>
          </a:p>
          <a:p>
            <a:endParaRPr lang="en-US" sz="1320" dirty="0"/>
          </a:p>
          <a:p>
            <a:r>
              <a:rPr lang="en-US" sz="1320" b="1" dirty="0"/>
              <a:t>Facilitator says</a:t>
            </a:r>
            <a:r>
              <a:rPr lang="en-US" sz="1320" dirty="0"/>
              <a:t>: “We just put told the story in the right </a:t>
            </a:r>
            <a:r>
              <a:rPr lang="en-US" sz="1320" b="1" dirty="0"/>
              <a:t>sequence</a:t>
            </a:r>
            <a:r>
              <a:rPr lang="en-US" sz="1320" dirty="0"/>
              <a:t>!  I wonder if the story would make sense if we didn’t tell the story in the right </a:t>
            </a:r>
            <a:r>
              <a:rPr lang="en-US" sz="1320" b="1" dirty="0"/>
              <a:t>sequence</a:t>
            </a:r>
            <a:r>
              <a:rPr lang="en-US" sz="1320" dirty="0"/>
              <a:t>? (Mix up the pictures on the whiteboard/ELMO). Tell your partner what would happen if we told the story like this?”</a:t>
            </a:r>
          </a:p>
          <a:p>
            <a:endParaRPr lang="en-US" sz="1320" dirty="0"/>
          </a:p>
          <a:p>
            <a:r>
              <a:rPr lang="en-US" sz="1320" b="1" dirty="0"/>
              <a:t>Student responses (unscripted):</a:t>
            </a:r>
          </a:p>
          <a:p>
            <a:pPr marL="188595" indent="-188595">
              <a:buFont typeface="Arial" panose="020B0604020202020204" pitchFamily="34" charset="0"/>
              <a:buChar char="•"/>
            </a:pPr>
            <a:r>
              <a:rPr lang="en-US" sz="1320" dirty="0"/>
              <a:t>It’s wrong</a:t>
            </a:r>
          </a:p>
          <a:p>
            <a:pPr marL="188595" indent="-188595">
              <a:buFont typeface="Arial" panose="020B0604020202020204" pitchFamily="34" charset="0"/>
              <a:buChar char="•"/>
            </a:pPr>
            <a:r>
              <a:rPr lang="en-US" sz="1320" dirty="0"/>
              <a:t>It wouldn’t work right</a:t>
            </a:r>
          </a:p>
          <a:p>
            <a:pPr marL="188595" indent="-188595">
              <a:buFont typeface="Arial" panose="020B0604020202020204" pitchFamily="34" charset="0"/>
              <a:buChar char="•"/>
            </a:pPr>
            <a:r>
              <a:rPr lang="en-US" sz="1320" dirty="0"/>
              <a:t>It’s not right</a:t>
            </a:r>
          </a:p>
          <a:p>
            <a:pPr marL="188595" indent="-188595">
              <a:buFont typeface="Arial" panose="020B0604020202020204" pitchFamily="34" charset="0"/>
              <a:buChar char="•"/>
            </a:pPr>
            <a:endParaRPr lang="en-US" sz="1320" dirty="0"/>
          </a:p>
          <a:p>
            <a:r>
              <a:rPr lang="en-US" sz="1320" b="1" dirty="0"/>
              <a:t>Facilitator says</a:t>
            </a:r>
            <a:r>
              <a:rPr lang="en-US" sz="1320" dirty="0"/>
              <a:t>: “_______ what would happen if the story was not told in the right </a:t>
            </a:r>
            <a:r>
              <a:rPr lang="en-US" sz="1320" b="1" dirty="0"/>
              <a:t>sequence</a:t>
            </a:r>
            <a:r>
              <a:rPr lang="en-US" sz="1320" dirty="0"/>
              <a:t>?  What do you think _______?  (call on 3-4 kids)  You’re right!  The story does not make sense if it isn’t told in the right </a:t>
            </a:r>
            <a:r>
              <a:rPr lang="en-US" sz="1320" b="1" dirty="0"/>
              <a:t>sequence</a:t>
            </a:r>
            <a:r>
              <a:rPr lang="en-US" sz="1320" dirty="0"/>
              <a:t>.  When we tell or write stories we give the </a:t>
            </a:r>
            <a:r>
              <a:rPr lang="en-US" sz="1320" b="1" dirty="0"/>
              <a:t>beginning</a:t>
            </a:r>
            <a:r>
              <a:rPr lang="en-US" sz="1320" dirty="0"/>
              <a:t> part with the </a:t>
            </a:r>
            <a:r>
              <a:rPr lang="en-US" sz="1320" b="1" dirty="0"/>
              <a:t>character</a:t>
            </a:r>
            <a:r>
              <a:rPr lang="en-US" sz="1320" dirty="0"/>
              <a:t>, then the </a:t>
            </a:r>
            <a:r>
              <a:rPr lang="en-US" sz="1320" b="1" dirty="0"/>
              <a:t>middle</a:t>
            </a:r>
            <a:r>
              <a:rPr lang="en-US" sz="1320" dirty="0"/>
              <a:t> part with the problem, and last we give the </a:t>
            </a:r>
            <a:r>
              <a:rPr lang="en-US" sz="1320" b="1" dirty="0"/>
              <a:t>end</a:t>
            </a:r>
            <a:r>
              <a:rPr lang="en-US" sz="1320" dirty="0"/>
              <a:t> part with the solution!”</a:t>
            </a:r>
          </a:p>
          <a:p>
            <a:endParaRPr lang="en-US" sz="1320" b="1" dirty="0"/>
          </a:p>
          <a:p>
            <a:r>
              <a:rPr lang="en-US" sz="1320" b="1" dirty="0"/>
              <a:t>Facilitator says: </a:t>
            </a:r>
            <a:r>
              <a:rPr lang="en-US" sz="1320" dirty="0"/>
              <a:t>“In your performance task, you will be learning more about sequencing a story.</a:t>
            </a:r>
          </a:p>
          <a:p>
            <a:r>
              <a:rPr lang="en-US" sz="1320" dirty="0"/>
              <a:t>The partner work you did today should help prepare you for the research and writing you will be doing in the performance task.” </a:t>
            </a:r>
          </a:p>
          <a:p>
            <a:endParaRPr lang="en-US" sz="1320" b="1" dirty="0"/>
          </a:p>
          <a:p>
            <a:r>
              <a:rPr lang="en-US" sz="1320" b="1" dirty="0"/>
              <a:t>Note: Facilitator should collect student notes from this activity.</a:t>
            </a:r>
            <a:endParaRPr lang="en-US" sz="1320" b="1" dirty="0"/>
          </a:p>
          <a:p>
            <a:endParaRPr lang="en-US" sz="1320" dirty="0"/>
          </a:p>
        </p:txBody>
      </p:sp>
    </p:spTree>
    <p:extLst>
      <p:ext uri="{BB962C8B-B14F-4D97-AF65-F5344CB8AC3E}">
        <p14:creationId xmlns:p14="http://schemas.microsoft.com/office/powerpoint/2010/main" val="537083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a:t>
            </a:r>
            <a:r>
              <a:rPr lang="en-US" sz="2200" dirty="0"/>
              <a:t>ncillary Materials</a:t>
            </a:r>
          </a:p>
          <a:p>
            <a:endParaRPr lang="en-US" sz="1320" dirty="0"/>
          </a:p>
          <a:p>
            <a:endParaRPr lang="en-US" sz="1320" dirty="0"/>
          </a:p>
          <a:p>
            <a:r>
              <a:rPr lang="en-US" sz="1320" dirty="0"/>
              <a:t>Picture 1</a:t>
            </a:r>
            <a:endParaRPr lang="en-US" sz="1320" dirty="0"/>
          </a:p>
          <a:p>
            <a:endParaRPr lang="en-US" sz="2200" dirty="0"/>
          </a:p>
        </p:txBody>
      </p:sp>
      <p:pic>
        <p:nvPicPr>
          <p:cNvPr id="1030" name="Picture 6" descr="http://farm6.static.flickr.com/5607/15597967077_80dcba679d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179320"/>
            <a:ext cx="5699760" cy="427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1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a:t>
            </a:r>
            <a:r>
              <a:rPr lang="en-US" sz="2200" dirty="0"/>
              <a:t>ncillary Materials</a:t>
            </a:r>
          </a:p>
          <a:p>
            <a:endParaRPr lang="en-US" sz="1320" dirty="0"/>
          </a:p>
          <a:p>
            <a:endParaRPr lang="en-US" sz="1320" dirty="0"/>
          </a:p>
          <a:p>
            <a:r>
              <a:rPr lang="en-US" sz="1320" dirty="0"/>
              <a:t>Picture 2</a:t>
            </a:r>
            <a:endParaRPr lang="en-US" sz="1320" dirty="0"/>
          </a:p>
          <a:p>
            <a:endParaRPr lang="en-US" sz="2200" dirty="0"/>
          </a:p>
        </p:txBody>
      </p:sp>
      <p:pic>
        <p:nvPicPr>
          <p:cNvPr id="1028" name="Picture 4" descr="http://i.dailymail.co.uk/i/pix/2013/01/04/article-2257139-16BF69BE000005DC-346_634x6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601"/>
          <a:stretch/>
        </p:blipFill>
        <p:spPr bwMode="auto">
          <a:xfrm>
            <a:off x="999895" y="1990923"/>
            <a:ext cx="5772610" cy="584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9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 y="670560"/>
            <a:ext cx="6873240" cy="1378839"/>
          </a:xfrm>
          <a:prstGeom prst="rect">
            <a:avLst/>
          </a:prstGeom>
        </p:spPr>
        <p:txBody>
          <a:bodyPr wrap="square">
            <a:spAutoFit/>
          </a:bodyPr>
          <a:lstStyle/>
          <a:p>
            <a:pPr algn="ctr"/>
            <a:r>
              <a:rPr lang="en-US" sz="2200" dirty="0"/>
              <a:t>A</a:t>
            </a:r>
            <a:r>
              <a:rPr lang="en-US" sz="2200" dirty="0"/>
              <a:t>ncillary Materials</a:t>
            </a:r>
          </a:p>
          <a:p>
            <a:endParaRPr lang="en-US" sz="1320" dirty="0"/>
          </a:p>
          <a:p>
            <a:endParaRPr lang="en-US" sz="1320" dirty="0"/>
          </a:p>
          <a:p>
            <a:r>
              <a:rPr lang="en-US" sz="1320" dirty="0"/>
              <a:t>Picture 3</a:t>
            </a:r>
            <a:endParaRPr lang="en-US" sz="1320" dirty="0"/>
          </a:p>
          <a:p>
            <a:endParaRPr lang="en-US" sz="2200" dirty="0"/>
          </a:p>
        </p:txBody>
      </p:sp>
      <p:pic>
        <p:nvPicPr>
          <p:cNvPr id="3074" name="Picture 2" descr="http://www.petsworld.in/blog/wp-content/uploads/2014/07/Labrador-Retrie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1" y="1990923"/>
            <a:ext cx="6347505" cy="421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97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 name="Rectangle 4"/>
          <p:cNvSpPr/>
          <p:nvPr/>
        </p:nvSpPr>
        <p:spPr>
          <a:xfrm>
            <a:off x="518160" y="159658"/>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main topic picture.</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31074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Read the text with the students.  Ask the students if the text is about (use irrelevant examples – a french-fry?, a hair?).  </a:t>
            </a:r>
          </a:p>
          <a:p>
            <a:endParaRPr lang="en-US" sz="1200" b="1" dirty="0"/>
          </a:p>
          <a:p>
            <a:r>
              <a:rPr lang="en-US" sz="1200" b="1" dirty="0"/>
              <a:t>This  will help students understand  that when you ask what a text is mostly about you are referring to the subject or what is called a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a:p>
            <a:endParaRPr lang="en-US" sz="1200" b="1" dirty="0"/>
          </a:p>
          <a:p>
            <a:r>
              <a:rPr lang="en-US" sz="1200" b="1" dirty="0"/>
              <a:t>Ask students to draw a picture of the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404365" y="5699761"/>
            <a:ext cx="2693354" cy="212607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Ask students to </a:t>
            </a:r>
            <a:r>
              <a:rPr lang="en-US" sz="1200" b="1" u="sng" dirty="0"/>
              <a:t>explain more</a:t>
            </a:r>
            <a:r>
              <a:rPr lang="en-US" sz="1200" b="1" dirty="0"/>
              <a:t> about the </a:t>
            </a:r>
            <a:r>
              <a:rPr lang="en-US" sz="1200" b="1" u="sng" dirty="0">
                <a:solidFill>
                  <a:srgbClr val="C00000"/>
                </a:solidFill>
                <a:effectLst>
                  <a:outerShdw blurRad="38100" dist="38100" dir="2700000" algn="tl">
                    <a:srgbClr val="000000">
                      <a:alpha val="43137"/>
                    </a:srgbClr>
                  </a:outerShdw>
                </a:effectLst>
              </a:rPr>
              <a:t>main topic.</a:t>
            </a:r>
          </a:p>
          <a:p>
            <a:endParaRPr lang="en-US" sz="1200" b="1" dirty="0"/>
          </a:p>
          <a:p>
            <a:r>
              <a:rPr lang="en-US" sz="1200" b="1" dirty="0"/>
              <a:t>Tell students, “When we want to explain more about (name the </a:t>
            </a:r>
            <a:r>
              <a:rPr lang="en-US" sz="1200" b="1" u="sng" dirty="0">
                <a:solidFill>
                  <a:srgbClr val="C00000"/>
                </a:solidFill>
                <a:effectLst>
                  <a:outerShdw blurRad="38100" dist="38100" dir="2700000" algn="tl">
                    <a:srgbClr val="000000">
                      <a:alpha val="43137"/>
                    </a:srgbClr>
                  </a:outerShdw>
                </a:effectLst>
              </a:rPr>
              <a:t>main topic</a:t>
            </a:r>
            <a:r>
              <a:rPr lang="en-US" sz="1200" dirty="0">
                <a:effectLst>
                  <a:outerShdw blurRad="38100" dist="38100" dir="2700000" algn="tl">
                    <a:srgbClr val="000000">
                      <a:alpha val="43137"/>
                    </a:srgbClr>
                  </a:outerShdw>
                </a:effectLst>
              </a:rPr>
              <a:t>),</a:t>
            </a:r>
            <a:r>
              <a:rPr lang="en-US" sz="1200" dirty="0"/>
              <a:t> </a:t>
            </a:r>
            <a:r>
              <a:rPr lang="en-US" sz="1200" b="1" dirty="0"/>
              <a:t>we can look to see what else happened.  We are looking for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and </a:t>
            </a:r>
            <a:r>
              <a:rPr lang="en-US" sz="1200" b="1" u="sng" dirty="0">
                <a:solidFill>
                  <a:srgbClr val="C00000"/>
                </a:solidFill>
                <a:effectLst>
                  <a:outerShdw blurRad="38100" dist="38100" dir="2700000" algn="tl">
                    <a:srgbClr val="000000">
                      <a:alpha val="43137"/>
                    </a:srgbClr>
                  </a:outerShdw>
                </a:effectLst>
              </a:rPr>
              <a:t>details</a:t>
            </a:r>
            <a:r>
              <a:rPr lang="en-US" sz="1200" dirty="0"/>
              <a:t>.”</a:t>
            </a:r>
          </a:p>
          <a:p>
            <a:endParaRPr lang="en-US" sz="1200" b="1" dirty="0"/>
          </a:p>
          <a:p>
            <a:r>
              <a:rPr lang="en-US" sz="1200" b="1" dirty="0"/>
              <a:t>Ask students, “What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or </a:t>
            </a:r>
            <a:r>
              <a:rPr lang="en-US" sz="1200" b="1" u="sng" dirty="0">
                <a:solidFill>
                  <a:srgbClr val="C00000"/>
                </a:solidFill>
                <a:effectLst>
                  <a:outerShdw blurRad="38100" dist="38100" dir="2700000" algn="tl">
                    <a:srgbClr val="000000">
                      <a:alpha val="43137"/>
                    </a:srgbClr>
                  </a:outerShdw>
                </a:effectLst>
              </a:rPr>
              <a:t>details</a:t>
            </a:r>
            <a:r>
              <a:rPr lang="en-US" sz="1200" b="1" dirty="0">
                <a:solidFill>
                  <a:srgbClr val="C00000"/>
                </a:solidFill>
                <a:effectLst>
                  <a:outerShdw blurRad="38100" dist="38100" dir="2700000" algn="tl">
                    <a:srgbClr val="000000">
                      <a:alpha val="43137"/>
                    </a:srgbClr>
                  </a:outerShdw>
                </a:effectLst>
              </a:rPr>
              <a:t> </a:t>
            </a:r>
            <a:r>
              <a:rPr lang="en-US" sz="1200" b="1" dirty="0"/>
              <a:t>can you find and tell about?”</a:t>
            </a:r>
          </a:p>
        </p:txBody>
      </p:sp>
      <p:sp>
        <p:nvSpPr>
          <p:cNvPr id="15" name="Rounded Rectangle 14"/>
          <p:cNvSpPr/>
          <p:nvPr/>
        </p:nvSpPr>
        <p:spPr>
          <a:xfrm>
            <a:off x="7167885" y="6170038"/>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32749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sp>
        <p:nvSpPr>
          <p:cNvPr id="17" name="Rectangle 16"/>
          <p:cNvSpPr/>
          <p:nvPr/>
        </p:nvSpPr>
        <p:spPr>
          <a:xfrm>
            <a:off x="259080" y="6781800"/>
            <a:ext cx="3627120" cy="281857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u="sng" dirty="0">
                <a:solidFill>
                  <a:srgbClr val="002060"/>
                </a:solidFill>
              </a:rPr>
              <a:t>Differentiation</a:t>
            </a:r>
            <a:r>
              <a:rPr lang="en-US" sz="1200" b="1" dirty="0">
                <a:solidFill>
                  <a:srgbClr val="002060"/>
                </a:solidFill>
              </a:rPr>
              <a:t>:</a:t>
            </a:r>
          </a:p>
          <a:p>
            <a:r>
              <a:rPr lang="en-US" sz="1100" b="1" dirty="0">
                <a:solidFill>
                  <a:srgbClr val="002060"/>
                </a:solidFill>
              </a:rPr>
              <a:t>Students who need more pages – print as needed.  In kindergarten you can scaffold students to start with illustrating the main topic, then move to details and ideas in another lesson.  Students who would benefit from enrichment can continue on with more specific details or a new text.</a:t>
            </a:r>
          </a:p>
          <a:p>
            <a:endParaRPr lang="en-US" sz="1100" b="1" dirty="0">
              <a:solidFill>
                <a:srgbClr val="002060"/>
              </a:solidFill>
            </a:endParaRPr>
          </a:p>
          <a:p>
            <a:r>
              <a:rPr lang="en-US" sz="1100" b="1" dirty="0">
                <a:solidFill>
                  <a:srgbClr val="002060"/>
                </a:solidFill>
              </a:rPr>
              <a:t>Students who need more direct instruction – teach each part in mini lessons.  These concepts can be taught separately:</a:t>
            </a:r>
          </a:p>
          <a:p>
            <a:pPr marL="413774" indent="-175935">
              <a:buFont typeface="Arial" panose="020B0604020202020204" pitchFamily="34" charset="0"/>
              <a:buChar char="•"/>
            </a:pPr>
            <a:r>
              <a:rPr lang="en-US" sz="1100" b="1" dirty="0">
                <a:solidFill>
                  <a:srgbClr val="002060"/>
                </a:solidFill>
              </a:rPr>
              <a:t>Main Topic</a:t>
            </a: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a:solidFill>
                  <a:srgbClr val="002060"/>
                </a:solidFill>
              </a:rPr>
              <a:t>Details</a:t>
            </a:r>
          </a:p>
          <a:p>
            <a:r>
              <a:rPr lang="en-US" sz="1100" b="1" dirty="0">
                <a:solidFill>
                  <a:srgbClr val="002060"/>
                </a:solidFill>
              </a:rPr>
              <a:t>ELL Students may need each part taught using language (sentence) frames emphasizing transitional words. </a:t>
            </a:r>
          </a:p>
        </p:txBody>
      </p:sp>
    </p:spTree>
    <p:extLst>
      <p:ext uri="{BB962C8B-B14F-4D97-AF65-F5344CB8AC3E}">
        <p14:creationId xmlns:p14="http://schemas.microsoft.com/office/powerpoint/2010/main" val="228385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0847" y="304800"/>
            <a:ext cx="3111954" cy="2844253"/>
            <a:chOff x="141662" y="575101"/>
            <a:chExt cx="3123072" cy="3130467"/>
          </a:xfrm>
        </p:grpSpPr>
        <p:sp>
          <p:nvSpPr>
            <p:cNvPr id="19" name="Rectangle 18"/>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23" name="Picture 3" descr="C:\Documents and Settings\Owner\Local Settings\Temporary Internet Files\Content.IE5\TED277KP\MC90005668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3808522746"/>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Narrative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304800">
                <a:tc>
                  <a:txBody>
                    <a:bodyPr/>
                    <a:lstStyle/>
                    <a:p>
                      <a:r>
                        <a:rPr lang="en-US" sz="1200" b="1" dirty="0" smtClean="0"/>
                        <a:t>1a</a:t>
                      </a:r>
                      <a:endParaRPr lang="en-US" sz="1200" b="1" dirty="0"/>
                    </a:p>
                  </a:txBody>
                  <a:tcPr marL="103632" marR="103632" marT="50292" marB="50292">
                    <a:solidFill>
                      <a:srgbClr val="FFFFCC"/>
                    </a:solidFill>
                  </a:tcPr>
                </a:tc>
                <a:tc>
                  <a:txBody>
                    <a:bodyPr/>
                    <a:lstStyle/>
                    <a:p>
                      <a:r>
                        <a:rPr lang="en-US" sz="1200" b="1" dirty="0" smtClean="0"/>
                        <a:t>Brief Narrative</a:t>
                      </a:r>
                      <a:r>
                        <a:rPr lang="en-US" sz="1200" b="1" baseline="0" dirty="0" smtClean="0"/>
                        <a:t> </a:t>
                      </a:r>
                      <a:r>
                        <a:rPr lang="en-US" sz="1200" b="1" dirty="0" smtClean="0"/>
                        <a:t>Write</a:t>
                      </a:r>
                      <a:endParaRPr lang="en-US" sz="1200" b="1" dirty="0"/>
                    </a:p>
                  </a:txBody>
                  <a:tcPr marL="103632" marR="103632" marT="50292" marB="50292">
                    <a:solidFill>
                      <a:srgbClr val="FFFFCC"/>
                    </a:solidFill>
                  </a:tcPr>
                </a:tc>
                <a:tc>
                  <a:txBody>
                    <a:bodyPr/>
                    <a:lstStyle/>
                    <a:p>
                      <a:r>
                        <a:rPr lang="en-US" sz="1200" b="1" dirty="0" smtClean="0"/>
                        <a:t>W.3a,</a:t>
                      </a:r>
                      <a:r>
                        <a:rPr lang="en-US" sz="1200" b="1" baseline="0" dirty="0" smtClean="0"/>
                        <a:t> W.3b,  W.3c, W.3d</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304800">
                <a:tc>
                  <a:txBody>
                    <a:bodyPr/>
                    <a:lstStyle/>
                    <a:p>
                      <a:r>
                        <a:rPr lang="en-US" sz="1200" b="1" dirty="0" smtClean="0"/>
                        <a:t>1b</a:t>
                      </a:r>
                      <a:endParaRPr lang="en-US" sz="1200" b="1" dirty="0"/>
                    </a:p>
                  </a:txBody>
                  <a:tcPr marL="103632" marR="103632" marT="50292" marB="50292">
                    <a:solidFill>
                      <a:srgbClr val="FFFFCC"/>
                    </a:solidFill>
                  </a:tcPr>
                </a:tc>
                <a:tc>
                  <a:txBody>
                    <a:bodyPr/>
                    <a:lstStyle/>
                    <a:p>
                      <a:r>
                        <a:rPr lang="en-US" sz="1200" b="1" dirty="0" smtClean="0"/>
                        <a:t>Write-Revise Narrative</a:t>
                      </a:r>
                      <a:endParaRPr lang="en-US" sz="1200" b="1" dirty="0"/>
                    </a:p>
                  </a:txBody>
                  <a:tcPr marL="103632" marR="103632" marT="50292" marB="50292">
                    <a:solidFill>
                      <a:srgbClr val="FFFFCC"/>
                    </a:solidFill>
                  </a:tcPr>
                </a:tc>
                <a:tc>
                  <a:txBody>
                    <a:bodyPr/>
                    <a:lstStyle/>
                    <a:p>
                      <a:r>
                        <a:rPr lang="en-US" sz="1200" b="1" dirty="0" smtClean="0"/>
                        <a:t>W.3a,</a:t>
                      </a:r>
                      <a:r>
                        <a:rPr lang="en-US" sz="1200" b="1" baseline="0" dirty="0" smtClean="0"/>
                        <a:t> W.3b,  W.3c, W.3d</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472440">
                <a:tc>
                  <a:txBody>
                    <a:bodyPr/>
                    <a:lstStyle/>
                    <a:p>
                      <a:r>
                        <a:rPr lang="en-US" sz="1200" b="1" dirty="0" smtClean="0"/>
                        <a:t>2</a:t>
                      </a:r>
                      <a:endParaRPr lang="en-US" sz="1200" b="1" dirty="0"/>
                    </a:p>
                  </a:txBody>
                  <a:tcPr marL="103632" marR="103632" marT="50292" marB="50292">
                    <a:solidFill>
                      <a:srgbClr val="FFFFCC"/>
                    </a:solidFill>
                  </a:tcPr>
                </a:tc>
                <a:tc>
                  <a:txBody>
                    <a:bodyPr/>
                    <a:lstStyle/>
                    <a:p>
                      <a:r>
                        <a:rPr lang="en-US" sz="1200" b="1" dirty="0" smtClean="0"/>
                        <a:t>Full Narrative Composition</a:t>
                      </a:r>
                      <a:endParaRPr lang="en-US" sz="1200" b="1" dirty="0"/>
                    </a:p>
                  </a:txBody>
                  <a:tcPr marL="103632" marR="103632" marT="50292" marB="50292">
                    <a:solidFill>
                      <a:srgbClr val="FFFFCC"/>
                    </a:solidFill>
                  </a:tcPr>
                </a:tc>
                <a:tc>
                  <a:txBody>
                    <a:bodyPr/>
                    <a:lstStyle/>
                    <a:p>
                      <a:r>
                        <a:rPr lang="pl-PL" sz="1200" b="1" dirty="0" smtClean="0"/>
                        <a:t>W-</a:t>
                      </a:r>
                      <a:r>
                        <a:rPr lang="en-US" sz="1200" b="1" dirty="0" smtClean="0"/>
                        <a:t>3</a:t>
                      </a:r>
                      <a:r>
                        <a:rPr lang="pl-PL" sz="1200" b="1" dirty="0" smtClean="0"/>
                        <a:t>a, W-</a:t>
                      </a:r>
                      <a:r>
                        <a:rPr lang="en-US" sz="1200" b="1" dirty="0" smtClean="0"/>
                        <a:t>3</a:t>
                      </a:r>
                      <a:r>
                        <a:rPr lang="pl-PL" sz="1200" b="1" dirty="0" smtClean="0"/>
                        <a:t>b, W-</a:t>
                      </a:r>
                      <a:r>
                        <a:rPr lang="en-US" sz="1200" b="1" dirty="0" smtClean="0"/>
                        <a:t>3</a:t>
                      </a:r>
                      <a:r>
                        <a:rPr lang="pl-PL" sz="1200" b="1" dirty="0" smtClean="0"/>
                        <a:t>c, W-3</a:t>
                      </a:r>
                      <a:r>
                        <a:rPr lang="en-US" sz="1200" b="1" dirty="0" smtClean="0"/>
                        <a:t>d</a:t>
                      </a:r>
                      <a:r>
                        <a:rPr lang="pl-PL" sz="1200" b="1" dirty="0" smtClean="0"/>
                        <a:t>, W-5,</a:t>
                      </a:r>
                      <a:r>
                        <a:rPr lang="en-US" sz="1200" b="1" dirty="0" smtClean="0"/>
                        <a:t>  </a:t>
                      </a:r>
                      <a:r>
                        <a:rPr lang="pl-PL" sz="1200" b="1" dirty="0" smtClean="0"/>
                        <a:t> W-8</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solidFill>
                            <a:schemeClr val="tx1"/>
                          </a:solidFill>
                        </a:rPr>
                        <a:t>L.K.1f </a:t>
                      </a:r>
                      <a:r>
                        <a:rPr lang="en-US" sz="1000" b="1" dirty="0" smtClean="0">
                          <a:solidFill>
                            <a:schemeClr val="tx1"/>
                          </a:solidFill>
                        </a:rPr>
                        <a:t>(Integrated w Performance Task)</a:t>
                      </a:r>
                      <a:endParaRPr lang="en-US" sz="1000" b="1" dirty="0">
                        <a:solidFill>
                          <a:srgbClr val="FF0000"/>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L.K.1c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(Integrated w Performance Task)</a:t>
                      </a:r>
                      <a:endParaRPr kumimoji="0" lang="en-US" sz="1000" b="1" i="0" u="none" strike="noStrike" kern="1200" cap="none" spc="0" normalizeH="0" baseline="0" noProof="0" dirty="0" smtClean="0">
                        <a:ln>
                          <a:noFill/>
                        </a:ln>
                        <a:solidFill>
                          <a:srgbClr val="FF0000"/>
                        </a:solidFill>
                        <a:effectLst/>
                        <a:uLnTx/>
                        <a:uFillTx/>
                        <a:latin typeface="+mn-lt"/>
                        <a:ea typeface="+mn-ea"/>
                        <a:cs typeface="+mn-cs"/>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794105" y="1696450"/>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a:solidFill>
                  <a:schemeClr val="accent1">
                    <a:lumMod val="75000"/>
                  </a:schemeClr>
                </a:solidFill>
                <a:latin typeface="Bookman Old Style" pitchFamily="18" charset="0"/>
              </a:rPr>
              <a:t>Quarter Three </a:t>
            </a:r>
            <a:r>
              <a:rPr lang="en-US" sz="2400" b="1" dirty="0" smtClean="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50206" y="5987143"/>
            <a:ext cx="5718863" cy="392437"/>
          </a:xfrm>
          <a:prstGeom prst="rect">
            <a:avLst/>
          </a:prstGeom>
          <a:noFill/>
        </p:spPr>
        <p:txBody>
          <a:bodyPr wrap="square" lIns="101874" tIns="50938" rIns="101874" bIns="50938" rtlCol="0">
            <a:spAutoFit/>
          </a:bodyPr>
          <a:lstStyle/>
          <a:p>
            <a:pPr algn="ctr"/>
            <a:r>
              <a:rPr lang="en-US" sz="900" b="1" i="1" dirty="0">
                <a:latin typeface="Calibri" panose="020F0502020204030204" pitchFamily="34" charset="0"/>
              </a:rPr>
              <a:t>Note:  There may be more than one standard per target. Standards can have different DOKs per target.</a:t>
            </a:r>
          </a:p>
          <a:p>
            <a:pPr algn="ctr"/>
            <a:r>
              <a:rPr lang="en-US" sz="900" b="1" i="1" dirty="0">
                <a:latin typeface="Calibri" panose="020F0502020204030204" pitchFamily="34" charset="0"/>
              </a:rPr>
              <a:t>  </a:t>
            </a:r>
            <a:r>
              <a:rPr lang="en-US" sz="900" b="1" i="1" dirty="0" smtClean="0">
                <a:latin typeface="Calibri" panose="020F0502020204030204" pitchFamily="34" charset="0"/>
              </a:rPr>
              <a:t>Actual writing standards assessed are boxed.</a:t>
            </a:r>
            <a:endParaRPr lang="en-US" sz="900" b="1" i="1" dirty="0">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736367312"/>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Text Structures/Features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610690891"/>
              </p:ext>
            </p:extLst>
          </p:nvPr>
        </p:nvGraphicFramePr>
        <p:xfrm>
          <a:off x="1640842" y="4483899"/>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343400" y="7024914"/>
            <a:ext cx="408774"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sp>
        <p:nvSpPr>
          <p:cNvPr id="24" name="Rectangle 23"/>
          <p:cNvSpPr/>
          <p:nvPr/>
        </p:nvSpPr>
        <p:spPr>
          <a:xfrm>
            <a:off x="5153025" y="7344229"/>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sp>
        <p:nvSpPr>
          <p:cNvPr id="29" name="Rectangle 28"/>
          <p:cNvSpPr/>
          <p:nvPr/>
        </p:nvSpPr>
        <p:spPr>
          <a:xfrm>
            <a:off x="3886200" y="7663543"/>
            <a:ext cx="2105025"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a:p>
        </p:txBody>
      </p:sp>
    </p:spTree>
    <p:extLst>
      <p:ext uri="{BB962C8B-B14F-4D97-AF65-F5344CB8AC3E}">
        <p14:creationId xmlns:p14="http://schemas.microsoft.com/office/powerpoint/2010/main" val="21673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a:t>
            </a:r>
            <a:r>
              <a:rPr lang="en-US" u="sng" dirty="0" smtClean="0"/>
              <a:t>main topic</a:t>
            </a:r>
            <a:r>
              <a:rPr lang="en-US" dirty="0" smtClean="0"/>
              <a:t> picture.</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207703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aphicFrame>
        <p:nvGraphicFramePr>
          <p:cNvPr id="179" name="Shape 179"/>
          <p:cNvGraphicFramePr/>
          <p:nvPr/>
        </p:nvGraphicFramePr>
        <p:xfrm>
          <a:off x="123818" y="457387"/>
          <a:ext cx="7513325" cy="7833210"/>
        </p:xfrm>
        <a:graphic>
          <a:graphicData uri="http://schemas.openxmlformats.org/drawingml/2006/table">
            <a:tbl>
              <a:tblPr>
                <a:noFill/>
              </a:tblPr>
              <a:tblGrid>
                <a:gridCol w="677850"/>
                <a:gridCol w="1388050"/>
                <a:gridCol w="1465150"/>
                <a:gridCol w="1422275"/>
                <a:gridCol w="1247200"/>
                <a:gridCol w="13128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912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-W.1.3.1-2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-W.2.3.1-2</a:t>
                      </a:r>
                      <a:r>
                        <a:rPr lang="en-US" sz="600" b="1" u="none" strike="noStrike" cap="none" baseline="0">
                          <a:solidFill>
                            <a:srgbClr val="000000"/>
                          </a:solidFill>
                          <a:latin typeface="Calibri"/>
                          <a:ea typeface="Calibri"/>
                          <a:cs typeface="Calibri"/>
                          <a:sym typeface="Calibri"/>
                        </a:rPr>
                        <a:t> </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-W.K.3.2</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-W.1.3.2-3</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-W.2.3.3-4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-W.K.3.3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-W.1.1.4 &amp; W.1.5.2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-W.2.1.4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3129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establishes</a:t>
                      </a:r>
                    </a:p>
                    <a:p>
                      <a:pPr marL="0" marR="0" lvl="0" indent="0" algn="l" rtl="0">
                        <a:spcBef>
                          <a:spcPts val="0"/>
                        </a:spcBef>
                        <a:buSzPct val="25000"/>
                        <a:buNone/>
                      </a:pPr>
                      <a:r>
                        <a:rPr lang="en-US" sz="900" u="none" strike="noStrike" cap="none" baseline="0">
                          <a:latin typeface="Calibri"/>
                          <a:ea typeface="Calibri"/>
                          <a:cs typeface="Calibri"/>
                          <a:sym typeface="Calibri"/>
                        </a:rPr>
                        <a:t>engaging context for story line/events (e.g., asks a question; starts with action or feelings)</a:t>
                      </a:r>
                    </a:p>
                    <a:p>
                      <a:pPr marL="0" marR="0" lvl="0" indent="0" algn="l" rtl="0">
                        <a:spcBef>
                          <a:spcPts val="0"/>
                        </a:spcBef>
                        <a:buSzPct val="25000"/>
                        <a:buNone/>
                      </a:pPr>
                      <a:r>
                        <a:rPr lang="en-US" sz="900" u="none" strike="noStrike" cap="none" baseline="0">
                          <a:latin typeface="Calibri"/>
                          <a:ea typeface="Calibri"/>
                          <a:cs typeface="Calibri"/>
                          <a:sym typeface="Calibri"/>
                        </a:rPr>
                        <a:t>Effectively presents</a:t>
                      </a:r>
                    </a:p>
                    <a:p>
                      <a:pPr marL="0" marR="0" lvl="0" indent="0" algn="l" rtl="0">
                        <a:spcBef>
                          <a:spcPts val="0"/>
                        </a:spcBef>
                        <a:buSzPct val="25000"/>
                        <a:buNone/>
                      </a:pPr>
                      <a:r>
                        <a:rPr lang="en-US" sz="900" u="none" strike="noStrike" cap="none" baseline="0">
                          <a:latin typeface="Calibri"/>
                          <a:ea typeface="Calibri"/>
                          <a:cs typeface="Calibri"/>
                          <a:sym typeface="Calibri"/>
                        </a:rPr>
                        <a:t>and maintains focus</a:t>
                      </a:r>
                    </a:p>
                    <a:p>
                      <a:pPr marL="0" marR="0" lvl="0" indent="0" algn="l" rtl="0">
                        <a:spcBef>
                          <a:spcPts val="0"/>
                        </a:spcBef>
                        <a:buSzPct val="25000"/>
                        <a:buNone/>
                      </a:pPr>
                      <a:r>
                        <a:rPr lang="en-US" sz="900" u="none" strike="noStrike" cap="none" baseline="0">
                          <a:latin typeface="Calibri"/>
                          <a:ea typeface="Calibri"/>
                          <a:cs typeface="Calibri"/>
                          <a:sym typeface="Calibri"/>
                        </a:rPr>
                        <a:t>(controlling idea) of</a:t>
                      </a:r>
                    </a:p>
                    <a:p>
                      <a:pPr marL="0" marR="0" lvl="0" indent="0" algn="l" rtl="0">
                        <a:spcBef>
                          <a:spcPts val="0"/>
                        </a:spcBef>
                        <a:buSzPct val="25000"/>
                        <a:buNone/>
                      </a:pPr>
                      <a:r>
                        <a:rPr lang="en-US" sz="900" u="none" strike="noStrike" cap="none" baseline="0">
                          <a:latin typeface="Calibri"/>
                          <a:ea typeface="Calibri"/>
                          <a:cs typeface="Calibri"/>
                          <a:sym typeface="Calibri"/>
                        </a:rPr>
                        <a:t>story line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beginning, middle, and an ending with a sense of closure(e.g., a lesson learned –next time…; he never</a:t>
                      </a:r>
                    </a:p>
                    <a:p>
                      <a:pPr marL="0" marR="0" lvl="0" indent="0" algn="l" rtl="0">
                        <a:spcBef>
                          <a:spcPts val="0"/>
                        </a:spcBef>
                        <a:buSzPct val="25000"/>
                        <a:buNone/>
                      </a:pPr>
                      <a:r>
                        <a:rPr lang="en-US" sz="900" u="none" strike="noStrike" cap="none" baseline="0">
                          <a:latin typeface="Calibri"/>
                          <a:ea typeface="Calibri"/>
                          <a:cs typeface="Calibri"/>
                          <a:sym typeface="Calibri"/>
                        </a:rPr>
                        <a:t>did that again)</a:t>
                      </a:r>
                    </a:p>
                    <a:p>
                      <a:pPr marL="0" marR="0" lvl="0" indent="0" algn="l" rtl="0">
                        <a:spcBef>
                          <a:spcPts val="0"/>
                        </a:spcBef>
                        <a:buSzPct val="25000"/>
                        <a:buNone/>
                      </a:pPr>
                      <a:r>
                        <a:rPr lang="en-US" sz="900" u="none" strike="noStrike" cap="none" baseline="0">
                          <a:latin typeface="Calibri"/>
                          <a:ea typeface="Calibri"/>
                          <a:cs typeface="Calibri"/>
                          <a:sym typeface="Calibri"/>
                        </a:rPr>
                        <a:t>Variety of transitions</a:t>
                      </a:r>
                    </a:p>
                    <a:p>
                      <a:pPr marL="0" marR="0" lvl="0" indent="0" algn="l" rtl="0">
                        <a:spcBef>
                          <a:spcPts val="0"/>
                        </a:spcBef>
                        <a:buSzPct val="25000"/>
                        <a:buNone/>
                      </a:pPr>
                      <a:r>
                        <a:rPr lang="en-US" sz="900" u="none" strike="noStrike" cap="none" baseline="0">
                          <a:latin typeface="Calibri"/>
                          <a:ea typeface="Calibri"/>
                          <a:cs typeface="Calibri"/>
                          <a:sym typeface="Calibri"/>
                        </a:rPr>
                        <a:t>used appropriately</a:t>
                      </a:r>
                    </a:p>
                    <a:p>
                      <a:pPr marL="0" marR="0" lvl="0" indent="0" algn="l" rtl="0">
                        <a:spcBef>
                          <a:spcPts val="0"/>
                        </a:spcBef>
                        <a:buSzPct val="25000"/>
                        <a:buNone/>
                      </a:pPr>
                      <a:r>
                        <a:rPr lang="en-US" sz="900" u="none" strike="noStrike" cap="none" baseline="0">
                          <a:latin typeface="Calibri"/>
                          <a:ea typeface="Calibri"/>
                          <a:cs typeface="Calibri"/>
                          <a:sym typeface="Calibri"/>
                        </a:rPr>
                        <a:t>Chronology is logical</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Relevant, concrete details create vivid images or ideas</a:t>
                      </a:r>
                    </a:p>
                    <a:p>
                      <a:pPr marL="0" marR="0" lvl="0" indent="0" algn="l" rtl="0">
                        <a:spcBef>
                          <a:spcPts val="0"/>
                        </a:spcBef>
                        <a:buSzPct val="25000"/>
                        <a:buNone/>
                      </a:pPr>
                      <a:r>
                        <a:rPr lang="en-US" sz="900" u="none" strike="noStrike" cap="none" baseline="0">
                          <a:latin typeface="Calibri"/>
                          <a:ea typeface="Calibri"/>
                          <a:cs typeface="Calibri"/>
                          <a:sym typeface="Calibri"/>
                        </a:rPr>
                        <a:t>Effective use of</a:t>
                      </a:r>
                    </a:p>
                    <a:p>
                      <a:pPr marL="0" marR="0" lvl="0" indent="0" algn="l" rtl="0">
                        <a:spcBef>
                          <a:spcPts val="0"/>
                        </a:spcBef>
                        <a:buSzPct val="25000"/>
                        <a:buNone/>
                      </a:pPr>
                      <a:r>
                        <a:rPr lang="en-US" sz="900" u="none" strike="noStrike" cap="none" baseline="0">
                          <a:latin typeface="Calibri"/>
                          <a:ea typeface="Calibri"/>
                          <a:cs typeface="Calibri"/>
                          <a:sym typeface="Calibri"/>
                        </a:rPr>
                        <a:t>dialogue, sensory and concrete details, strong verbs to advance the action; or to how characters’ motivation, development, growth, or change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consistent</a:t>
                      </a:r>
                    </a:p>
                    <a:p>
                      <a:pPr marL="0" marR="0" lvl="0" indent="0" algn="l" rtl="0">
                        <a:spcBef>
                          <a:spcPts val="0"/>
                        </a:spcBef>
                        <a:buSzPct val="25000"/>
                        <a:buNone/>
                      </a:pPr>
                      <a:r>
                        <a:rPr lang="en-US" sz="900" u="none" strike="noStrike" cap="none" baseline="0">
                          <a:latin typeface="Calibri"/>
                          <a:ea typeface="Calibri"/>
                          <a:cs typeface="Calibri"/>
                          <a:sym typeface="Calibri"/>
                        </a:rPr>
                        <a:t>narrator’s voice</a:t>
                      </a:r>
                    </a:p>
                    <a:p>
                      <a:pPr marL="0" marR="0" lvl="0" indent="0" algn="l" rtl="0">
                        <a:spcBef>
                          <a:spcPts val="0"/>
                        </a:spcBef>
                        <a:buSzPct val="25000"/>
                        <a:buNone/>
                      </a:pPr>
                      <a:r>
                        <a:rPr lang="en-US" sz="900" u="none" strike="noStrike" cap="none" baseline="0">
                          <a:latin typeface="Calibri"/>
                          <a:ea typeface="Calibri"/>
                          <a:cs typeface="Calibri"/>
                          <a:sym typeface="Calibri"/>
                        </a:rPr>
                        <a:t>Uses precise language and sentence variety (simple, compound, with phrases)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mechanics as appropriate to grade (e.g., uses conventional</a:t>
                      </a:r>
                    </a:p>
                    <a:p>
                      <a:pPr marL="0" marR="0" lvl="0" indent="0" algn="l" rtl="0">
                        <a:spcBef>
                          <a:spcPts val="0"/>
                        </a:spcBef>
                        <a:buSzPct val="25000"/>
                        <a:buNone/>
                      </a:pPr>
                      <a:r>
                        <a:rPr lang="en-US" sz="900" u="none" strike="noStrike" cap="none" baseline="0">
                          <a:latin typeface="Calibri"/>
                          <a:ea typeface="Calibri"/>
                          <a:cs typeface="Calibri"/>
                          <a:sym typeface="Calibri"/>
                        </a:rPr>
                        <a:t>spelling for words with</a:t>
                      </a:r>
                    </a:p>
                    <a:p>
                      <a:pPr marL="0" marR="0" lvl="0" indent="0" algn="l" rtl="0">
                        <a:spcBef>
                          <a:spcPts val="0"/>
                        </a:spcBef>
                        <a:buSzPct val="25000"/>
                        <a:buNone/>
                      </a:pPr>
                      <a:r>
                        <a:rPr lang="en-US" sz="900" u="none" strike="noStrike" cap="none" baseline="0">
                          <a:latin typeface="Calibri"/>
                          <a:ea typeface="Calibri"/>
                          <a:cs typeface="Calibri"/>
                          <a:sym typeface="Calibri"/>
                        </a:rPr>
                        <a:t>common patterns)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107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drawings, dictation,</a:t>
                      </a:r>
                    </a:p>
                    <a:p>
                      <a:pPr marL="0" marR="0" lvl="0" indent="0" algn="l" rtl="0">
                        <a:spcBef>
                          <a:spcPts val="0"/>
                        </a:spcBef>
                        <a:buSzPct val="25000"/>
                        <a:buNone/>
                      </a:pPr>
                      <a:r>
                        <a:rPr lang="en-US" sz="900" b="0" i="0" u="none" strike="noStrike" cap="none" baseline="0">
                          <a:latin typeface="Calibri"/>
                          <a:ea typeface="Calibri"/>
                          <a:cs typeface="Calibri"/>
                          <a:sym typeface="Calibri"/>
                        </a:rPr>
                        <a:t>and writing (K)</a:t>
                      </a:r>
                    </a:p>
                    <a:p>
                      <a:pPr marL="0" marR="0" lvl="0" indent="0" algn="l" rtl="0">
                        <a:spcBef>
                          <a:spcPts val="0"/>
                        </a:spcBef>
                        <a:buSzPct val="25000"/>
                        <a:buNone/>
                      </a:pPr>
                      <a:r>
                        <a:rPr lang="en-US" sz="900" b="0" i="0" u="none" strike="noStrike" cap="none" baseline="0">
                          <a:latin typeface="Calibri"/>
                          <a:ea typeface="Calibri"/>
                          <a:cs typeface="Calibri"/>
                          <a:sym typeface="Calibri"/>
                        </a:rPr>
                        <a:t>Event/ series of events is supported with key elements (gr K-2)</a:t>
                      </a:r>
                    </a:p>
                    <a:p>
                      <a:pPr marL="0" marR="0" lvl="0" indent="0" algn="l" rtl="0">
                        <a:spcBef>
                          <a:spcPts val="0"/>
                        </a:spcBef>
                        <a:buSzPct val="25000"/>
                        <a:buNone/>
                      </a:pPr>
                      <a:r>
                        <a:rPr lang="en-US" sz="900" b="0" i="0" u="none" strike="noStrike" cap="none" baseline="0">
                          <a:latin typeface="Calibri"/>
                          <a:ea typeface="Calibri"/>
                          <a:cs typeface="Calibri"/>
                          <a:sym typeface="Calibri"/>
                        </a:rPr>
                        <a:t>Has title (gr 1-2)</a:t>
                      </a:r>
                    </a:p>
                    <a:p>
                      <a:pPr marL="0" marR="0" lvl="0" indent="0" algn="l" rtl="0">
                        <a:spcBef>
                          <a:spcPts val="0"/>
                        </a:spcBef>
                        <a:buSzPct val="25000"/>
                        <a:buNone/>
                      </a:pPr>
                      <a:r>
                        <a:rPr lang="en-US" sz="900" b="0" i="0" u="none" strike="noStrike" cap="none" baseline="0">
                          <a:latin typeface="Calibri"/>
                          <a:ea typeface="Calibri"/>
                          <a:cs typeface="Calibri"/>
                          <a:sym typeface="Calibri"/>
                        </a:rPr>
                        <a:t>and clear focus (gr K-2)</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Clear order of events;</a:t>
                      </a:r>
                    </a:p>
                    <a:p>
                      <a:pPr marL="0" marR="0" lvl="0" indent="0" algn="l" rtl="0">
                        <a:spcBef>
                          <a:spcPts val="0"/>
                        </a:spcBef>
                        <a:buSzPct val="25000"/>
                        <a:buNone/>
                      </a:pPr>
                      <a:r>
                        <a:rPr lang="en-US" sz="900" b="0" i="0" u="none" strike="noStrike" cap="none" baseline="0">
                          <a:latin typeface="Calibri"/>
                          <a:ea typeface="Calibri"/>
                          <a:cs typeface="Calibri"/>
                          <a:sym typeface="Calibri"/>
                        </a:rPr>
                        <a:t>provides a reaction (K)</a:t>
                      </a:r>
                    </a:p>
                    <a:p>
                      <a:pPr marL="0" marR="0" lvl="0" indent="0" algn="l" rtl="0">
                        <a:spcBef>
                          <a:spcPts val="0"/>
                        </a:spcBef>
                        <a:buSzPct val="25000"/>
                        <a:buNone/>
                      </a:pPr>
                      <a:r>
                        <a:rPr lang="en-US" sz="900" b="0" i="0" u="none" strike="noStrike" cap="none" baseline="0">
                          <a:latin typeface="Calibri"/>
                          <a:ea typeface="Calibri"/>
                          <a:cs typeface="Calibri"/>
                          <a:sym typeface="Calibri"/>
                        </a:rPr>
                        <a:t>Has beginning, middle,</a:t>
                      </a:r>
                    </a:p>
                    <a:p>
                      <a:pPr marL="0" marR="0" lvl="0" indent="0" algn="l" rtl="0">
                        <a:spcBef>
                          <a:spcPts val="0"/>
                        </a:spcBef>
                        <a:buSzPct val="25000"/>
                        <a:buNone/>
                      </a:pPr>
                      <a:r>
                        <a:rPr lang="en-US" sz="900" b="0" i="0" u="none" strike="noStrike" cap="none" baseline="0">
                          <a:latin typeface="Calibri"/>
                          <a:ea typeface="Calibri"/>
                          <a:cs typeface="Calibri"/>
                          <a:sym typeface="Calibri"/>
                        </a:rPr>
                        <a:t>and end or problem solution</a:t>
                      </a:r>
                    </a:p>
                    <a:p>
                      <a:pPr marL="0" marR="0" lvl="0" indent="0" algn="l" rtl="0">
                        <a:spcBef>
                          <a:spcPts val="0"/>
                        </a:spcBef>
                        <a:buSzPct val="25000"/>
                        <a:buNone/>
                      </a:pPr>
                      <a:r>
                        <a:rPr lang="en-US" sz="900" b="0" i="0" u="none" strike="noStrike" cap="none" baseline="0">
                          <a:latin typeface="Calibri"/>
                          <a:ea typeface="Calibri"/>
                          <a:cs typeface="Calibri"/>
                          <a:sym typeface="Calibri"/>
                        </a:rPr>
                        <a:t>(gr 1-2)</a:t>
                      </a:r>
                    </a:p>
                    <a:p>
                      <a:pPr marL="0" marR="0" lvl="0" indent="0" algn="l" rtl="0">
                        <a:spcBef>
                          <a:spcPts val="0"/>
                        </a:spcBef>
                        <a:buSzPct val="25000"/>
                        <a:buNone/>
                      </a:pPr>
                      <a:r>
                        <a:rPr lang="en-US" sz="900" b="0" i="0" u="none" strike="noStrike" cap="none" baseline="0">
                          <a:latin typeface="Calibri"/>
                          <a:ea typeface="Calibri"/>
                          <a:cs typeface="Calibri"/>
                          <a:sym typeface="Calibri"/>
                        </a:rPr>
                        <a:t>Uses basic transitions</a:t>
                      </a:r>
                    </a:p>
                    <a:p>
                      <a:pPr marL="0" marR="0" lvl="0" indent="0" algn="l" rtl="0">
                        <a:spcBef>
                          <a:spcPts val="0"/>
                        </a:spcBef>
                        <a:buSzPct val="25000"/>
                        <a:buNone/>
                      </a:pPr>
                      <a:r>
                        <a:rPr lang="en-US" sz="900" b="0" i="0" u="none" strike="noStrike" cap="none" baseline="0">
                          <a:latin typeface="Calibri"/>
                          <a:ea typeface="Calibri"/>
                          <a:cs typeface="Calibri"/>
                          <a:sym typeface="Calibri"/>
                        </a:rPr>
                        <a:t>(e.g., before, after, then, next, later) to show event order or</a:t>
                      </a:r>
                    </a:p>
                    <a:p>
                      <a:pPr marL="0" marR="0" lvl="0" indent="0" algn="l" rtl="0">
                        <a:spcBef>
                          <a:spcPts val="0"/>
                        </a:spcBef>
                        <a:buSzPct val="25000"/>
                        <a:buNone/>
                      </a:pPr>
                      <a:r>
                        <a:rPr lang="en-US" sz="900" b="0" i="0" u="none" strike="noStrike" cap="none" baseline="0">
                          <a:latin typeface="Calibri"/>
                          <a:ea typeface="Calibri"/>
                          <a:cs typeface="Calibri"/>
                          <a:sym typeface="Calibri"/>
                        </a:rPr>
                        <a:t>chronology (gr 1-2)</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Details include nouns, verbs, and adjectives</a:t>
                      </a:r>
                    </a:p>
                    <a:p>
                      <a:pPr marL="0" marR="0" lvl="0" indent="0" algn="l" rtl="0">
                        <a:spcBef>
                          <a:spcPts val="0"/>
                        </a:spcBef>
                        <a:buSzPct val="25000"/>
                        <a:buNone/>
                      </a:pPr>
                      <a:r>
                        <a:rPr lang="en-US" sz="900" b="0" i="0" u="none" strike="noStrike" cap="none" baseline="0">
                          <a:latin typeface="Calibri"/>
                          <a:ea typeface="Calibri"/>
                          <a:cs typeface="Calibri"/>
                          <a:sym typeface="Calibri"/>
                        </a:rPr>
                        <a:t>May use dialogue, sensory or concrete details for effect (gr 1-2)</a:t>
                      </a:r>
                    </a:p>
                    <a:p>
                      <a:pPr marL="0" marR="0" lvl="0" indent="0" algn="l" rtl="0">
                        <a:spcBef>
                          <a:spcPts val="0"/>
                        </a:spcBef>
                        <a:buSzPct val="25000"/>
                        <a:buNone/>
                      </a:pPr>
                      <a:r>
                        <a:rPr lang="en-US" sz="900" b="0" i="0" u="none" strike="noStrike" cap="none" baseline="0">
                          <a:latin typeface="Calibri"/>
                          <a:ea typeface="Calibri"/>
                          <a:cs typeface="Calibri"/>
                          <a:sym typeface="Calibri"/>
                        </a:rPr>
                        <a:t>Elaborates on actions, reactions, motivations, </a:t>
                      </a:r>
                    </a:p>
                    <a:p>
                      <a:pPr marL="0" marR="0" lvl="0" indent="0" algn="l" rtl="0">
                        <a:spcBef>
                          <a:spcPts val="0"/>
                        </a:spcBef>
                        <a:buSzPct val="25000"/>
                        <a:buNone/>
                      </a:pPr>
                      <a:r>
                        <a:rPr lang="en-US" sz="900" b="0" i="0" u="none" strike="noStrike" cap="none" baseline="0">
                          <a:latin typeface="Calibri"/>
                          <a:ea typeface="Calibri"/>
                          <a:cs typeface="Calibri"/>
                          <a:sym typeface="Calibri"/>
                        </a:rPr>
                        <a:t>thoughts, or feelings orally or in writing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words (singular-plural) and prepositional phrases</a:t>
                      </a:r>
                    </a:p>
                    <a:p>
                      <a:pPr marL="0" marR="0" lvl="0" indent="0" algn="l" rtl="0">
                        <a:spcBef>
                          <a:spcPts val="0"/>
                        </a:spcBef>
                        <a:buSzPct val="25000"/>
                        <a:buNone/>
                      </a:pPr>
                      <a:r>
                        <a:rPr lang="en-US" sz="900" b="0" i="0" u="none" strike="noStrike" cap="none" baseline="0">
                          <a:latin typeface="Calibri"/>
                          <a:ea typeface="Calibri"/>
                          <a:cs typeface="Calibri"/>
                          <a:sym typeface="Calibri"/>
                        </a:rPr>
                        <a:t>Produces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complete sentences –</a:t>
                      </a:r>
                    </a:p>
                    <a:p>
                      <a:pPr marL="0" marR="0" lvl="0" indent="0" algn="l" rtl="0">
                        <a:spcBef>
                          <a:spcPts val="0"/>
                        </a:spcBef>
                        <a:buSzPct val="25000"/>
                        <a:buNone/>
                      </a:pPr>
                      <a:r>
                        <a:rPr lang="en-US" sz="900" b="0" i="0" u="none" strike="noStrike" cap="none" baseline="0">
                          <a:latin typeface="Calibri"/>
                          <a:ea typeface="Calibri"/>
                          <a:cs typeface="Calibri"/>
                          <a:sym typeface="Calibri"/>
                        </a:rPr>
                        <a:t>orally (K) or in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b="0" i="0" u="none" strike="noStrike" cap="none" baseline="0">
                          <a:latin typeface="Calibri"/>
                          <a:ea typeface="Calibri"/>
                          <a:cs typeface="Calibri"/>
                          <a:sym typeface="Calibri"/>
                        </a:rPr>
                        <a:t>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or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540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has some context (when, why, etc.)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Includes key elements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 or</a:t>
                      </a:r>
                    </a:p>
                    <a:p>
                      <a:pPr marL="0" marR="0" lvl="0" indent="0" algn="l" rtl="0">
                        <a:spcBef>
                          <a:spcPts val="0"/>
                        </a:spcBef>
                        <a:buSzPct val="25000"/>
                        <a:buNone/>
                      </a:pPr>
                      <a:r>
                        <a:rPr lang="en-US" sz="900" u="none" strike="noStrike" cap="none" baseline="0">
                          <a:latin typeface="Calibri"/>
                          <a:ea typeface="Calibri"/>
                          <a:cs typeface="Calibri"/>
                          <a:sym typeface="Calibri"/>
                        </a:rPr>
                        <a:t>main event) and attempts to establish a central focus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beginning, middle, and end, but some parts need work or need more clarity (e.g., may have digressions or gaps in the story; sequence or </a:t>
                      </a:r>
                    </a:p>
                    <a:p>
                      <a:pPr marL="0" marR="0" lvl="0" indent="0" algn="l" rtl="0">
                        <a:spcBef>
                          <a:spcPts val="0"/>
                        </a:spcBef>
                        <a:buSzPct val="25000"/>
                        <a:buNone/>
                      </a:pPr>
                      <a:r>
                        <a:rPr lang="en-US" sz="900" u="none" strike="noStrike" cap="none" baseline="0">
                          <a:latin typeface="Calibri"/>
                          <a:ea typeface="Calibri"/>
                          <a:cs typeface="Calibri"/>
                          <a:sym typeface="Calibri"/>
                        </a:rPr>
                        <a:t>connection of events is not clear)</a:t>
                      </a:r>
                    </a:p>
                    <a:p>
                      <a:pPr marL="0" marR="0" lvl="0" indent="0" algn="l" rtl="0">
                        <a:spcBef>
                          <a:spcPts val="0"/>
                        </a:spcBef>
                        <a:buSzPct val="25000"/>
                        <a:buNone/>
                      </a:pPr>
                      <a:r>
                        <a:rPr lang="en-US" sz="900" u="none" strike="noStrike" cap="none" baseline="0">
                          <a:latin typeface="Calibri"/>
                          <a:ea typeface="Calibri"/>
                          <a:cs typeface="Calibri"/>
                          <a:sym typeface="Calibri"/>
                        </a:rPr>
                        <a:t>Transitions are lacking</a:t>
                      </a:r>
                    </a:p>
                    <a:p>
                      <a:pPr marL="0" marR="0" lvl="0" indent="0" algn="l" rtl="0">
                        <a:spcBef>
                          <a:spcPts val="0"/>
                        </a:spcBef>
                        <a:buSzPct val="25000"/>
                        <a:buNone/>
                      </a:pPr>
                      <a:r>
                        <a:rPr lang="en-US" sz="900" u="none" strike="noStrike" cap="none" baseline="0">
                          <a:latin typeface="Calibri"/>
                          <a:ea typeface="Calibri"/>
                          <a:cs typeface="Calibri"/>
                          <a:sym typeface="Calibri"/>
                        </a:rPr>
                        <a:t>or cause confusion</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 strategies are evident in drawings or writing, or added with support/questioning 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Uses some details or dialogue to elaborate on images or ideas (actions, thoughts, feelings)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 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adults, or resources (gr 2)</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611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Beginning may have</a:t>
                      </a:r>
                    </a:p>
                    <a:p>
                      <a:pPr marL="0" marR="0" lvl="0" indent="0" algn="l" rtl="0">
                        <a:spcBef>
                          <a:spcPts val="0"/>
                        </a:spcBef>
                        <a:buSzPct val="25000"/>
                        <a:buNone/>
                      </a:pPr>
                      <a:r>
                        <a:rPr lang="en-US" sz="900" u="none" strike="noStrike" cap="none" baseline="0">
                          <a:latin typeface="Calibri"/>
                          <a:ea typeface="Calibri"/>
                          <a:cs typeface="Calibri"/>
                          <a:sym typeface="Calibri"/>
                        </a:rPr>
                        <a:t>confusing context or no</a:t>
                      </a:r>
                    </a:p>
                    <a:p>
                      <a:pPr marL="0" marR="0" lvl="0" indent="0" algn="l" rtl="0">
                        <a:spcBef>
                          <a:spcPts val="0"/>
                        </a:spcBef>
                        <a:buSzPct val="25000"/>
                        <a:buNone/>
                      </a:pPr>
                      <a:r>
                        <a:rPr lang="en-US" sz="900" u="none" strike="noStrike" cap="none" baseline="0">
                          <a:latin typeface="Calibri"/>
                          <a:ea typeface="Calibri"/>
                          <a:cs typeface="Calibri"/>
                          <a:sym typeface="Calibri"/>
                        </a:rPr>
                        <a:t>context for story</a:t>
                      </a:r>
                    </a:p>
                    <a:p>
                      <a:pPr marL="0" marR="0" lvl="0" indent="0" algn="l" rtl="0">
                        <a:spcBef>
                          <a:spcPts val="0"/>
                        </a:spcBef>
                        <a:buSzPct val="25000"/>
                        <a:buNone/>
                      </a:pPr>
                      <a:r>
                        <a:rPr lang="en-US" sz="900" u="none" strike="noStrike" cap="none" baseline="0">
                          <a:latin typeface="Calibri"/>
                          <a:ea typeface="Calibri"/>
                          <a:cs typeface="Calibri"/>
                          <a:sym typeface="Calibri"/>
                        </a:rPr>
                        <a:t>line/events</a:t>
                      </a:r>
                    </a:p>
                    <a:p>
                      <a:pPr marL="0" marR="0" lvl="0" indent="0" algn="l" rtl="0">
                        <a:spcBef>
                          <a:spcPts val="0"/>
                        </a:spcBef>
                        <a:buSzPct val="25000"/>
                        <a:buNone/>
                      </a:pPr>
                      <a:r>
                        <a:rPr lang="en-US" sz="900" u="none" strike="noStrike" cap="none" baseline="0">
                          <a:latin typeface="Calibri"/>
                          <a:ea typeface="Calibri"/>
                          <a:cs typeface="Calibri"/>
                          <a:sym typeface="Calibri"/>
                        </a:rPr>
                        <a:t>Lacks key elements of</a:t>
                      </a:r>
                    </a:p>
                    <a:p>
                      <a:pPr marL="0" marR="0" lvl="0" indent="0" algn="l" rtl="0">
                        <a:spcBef>
                          <a:spcPts val="0"/>
                        </a:spcBef>
                        <a:buSzPct val="25000"/>
                        <a:buNone/>
                      </a:pPr>
                      <a:r>
                        <a:rPr lang="en-US" sz="900" u="none" strike="noStrike" cap="none" baseline="0">
                          <a:latin typeface="Calibri"/>
                          <a:ea typeface="Calibri"/>
                          <a:cs typeface="Calibri"/>
                          <a:sym typeface="Calibri"/>
                        </a:rPr>
                        <a:t>the story line/events</a:t>
                      </a:r>
                    </a:p>
                    <a:p>
                      <a:pPr marL="0" marR="0" lvl="0" indent="0" algn="l" rtl="0">
                        <a:spcBef>
                          <a:spcPts val="0"/>
                        </a:spcBef>
                        <a:buSzPct val="25000"/>
                        <a:buNone/>
                      </a:pPr>
                      <a:r>
                        <a:rPr lang="en-US" sz="900" u="none" strike="noStrike" cap="none" baseline="0">
                          <a:latin typeface="Calibri"/>
                          <a:ea typeface="Calibri"/>
                          <a:cs typeface="Calibri"/>
                          <a:sym typeface="Calibri"/>
                        </a:rPr>
                        <a:t>(character(s), problem,</a:t>
                      </a:r>
                    </a:p>
                    <a:p>
                      <a:pPr marL="0" marR="0" lvl="0" indent="0" algn="l" rtl="0">
                        <a:spcBef>
                          <a:spcPts val="0"/>
                        </a:spcBef>
                        <a:buSzPct val="25000"/>
                        <a:buNone/>
                      </a:pPr>
                      <a:r>
                        <a:rPr lang="en-US" sz="900" u="none" strike="noStrike" cap="none" baseline="0">
                          <a:latin typeface="Calibri"/>
                          <a:ea typeface="Calibri"/>
                          <a:cs typeface="Calibri"/>
                          <a:sym typeface="Calibri"/>
                        </a:rPr>
                        <a:t>or main event)</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a beginning, middle, and end, but one or more parts are missing or generic (e.g., once upon a time…; the</a:t>
                      </a:r>
                    </a:p>
                    <a:p>
                      <a:pPr marL="0" marR="0" lvl="0" indent="0" algn="l" rtl="0">
                        <a:spcBef>
                          <a:spcPts val="0"/>
                        </a:spcBef>
                        <a:buSzPct val="25000"/>
                        <a:buNone/>
                      </a:pPr>
                      <a:r>
                        <a:rPr lang="en-US" sz="900" u="none" strike="noStrike" cap="none" baseline="0">
                          <a:latin typeface="Calibri"/>
                          <a:ea typeface="Calibri"/>
                          <a:cs typeface="Calibri"/>
                          <a:sym typeface="Calibri"/>
                        </a:rPr>
                        <a:t>end)</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are random, generic</a:t>
                      </a:r>
                    </a:p>
                    <a:p>
                      <a:pPr marL="0" marR="0" lvl="0" indent="0" algn="l" rtl="0">
                        <a:spcBef>
                          <a:spcPts val="0"/>
                        </a:spcBef>
                        <a:buSzPct val="25000"/>
                        <a:buNone/>
                      </a:pPr>
                      <a:r>
                        <a:rPr lang="en-US" sz="900" u="none" strike="noStrike" cap="none" baseline="0">
                          <a:latin typeface="Calibri"/>
                          <a:ea typeface="Calibri"/>
                          <a:cs typeface="Calibri"/>
                          <a:sym typeface="Calibri"/>
                        </a:rPr>
                        <a:t>(e.g., good, nice,</a:t>
                      </a:r>
                    </a:p>
                    <a:p>
                      <a:pPr marL="0" marR="0" lvl="0" indent="0" algn="l" rtl="0">
                        <a:spcBef>
                          <a:spcPts val="0"/>
                        </a:spcBef>
                        <a:buSzPct val="25000"/>
                        <a:buNone/>
                      </a:pPr>
                      <a:r>
                        <a:rPr lang="en-US" sz="900" u="none" strike="noStrike" cap="none" baseline="0">
                          <a:latin typeface="Calibri"/>
                          <a:ea typeface="Calibri"/>
                          <a:cs typeface="Calibri"/>
                          <a:sym typeface="Calibri"/>
                        </a:rPr>
                        <a:t>pretty), or may seem</a:t>
                      </a:r>
                    </a:p>
                    <a:p>
                      <a:pPr marL="0" marR="0" lvl="0" indent="0" algn="l" rtl="0">
                        <a:spcBef>
                          <a:spcPts val="0"/>
                        </a:spcBef>
                        <a:buSzPct val="25000"/>
                        <a:buNone/>
                      </a:pPr>
                      <a:r>
                        <a:rPr lang="en-US" sz="900" u="none" strike="noStrike" cap="none" baseline="0">
                          <a:latin typeface="Calibri"/>
                          <a:ea typeface="Calibri"/>
                          <a:cs typeface="Calibri"/>
                          <a:sym typeface="Calibri"/>
                        </a:rPr>
                        <a:t>irrelevant to story line</a:t>
                      </a:r>
                    </a:p>
                    <a:p>
                      <a:pPr marL="0" marR="0" lvl="0" indent="0" algn="l" rtl="0">
                        <a:spcBef>
                          <a:spcPts val="0"/>
                        </a:spcBef>
                        <a:buSzPct val="25000"/>
                        <a:buNone/>
                      </a:pPr>
                      <a:r>
                        <a:rPr lang="en-US" sz="900" u="none" strike="noStrike" cap="none" baseline="0">
                          <a:latin typeface="Calibri"/>
                          <a:ea typeface="Calibri"/>
                          <a:cs typeface="Calibri"/>
                          <a:sym typeface="Calibri"/>
                        </a:rPr>
                        <a:t>OR</a:t>
                      </a:r>
                    </a:p>
                    <a:p>
                      <a:pPr marL="0" marR="0" lvl="0" indent="0" algn="l" rtl="0">
                        <a:spcBef>
                          <a:spcPts val="0"/>
                        </a:spcBef>
                        <a:buSzPct val="25000"/>
                        <a:buNone/>
                      </a:pPr>
                      <a:r>
                        <a:rPr lang="en-US" sz="900" u="none" strike="noStrike" cap="none" baseline="0">
                          <a:latin typeface="Calibri"/>
                          <a:ea typeface="Calibri"/>
                          <a:cs typeface="Calibri"/>
                          <a:sym typeface="Calibri"/>
                        </a:rPr>
                        <a:t>May identify literary</a:t>
                      </a:r>
                    </a:p>
                    <a:p>
                      <a:pPr marL="0" marR="0" lvl="0" indent="0" algn="l" rtl="0">
                        <a:spcBef>
                          <a:spcPts val="0"/>
                        </a:spcBef>
                        <a:buSzPct val="25000"/>
                        <a:buNone/>
                      </a:pPr>
                      <a:r>
                        <a:rPr lang="en-US" sz="900" u="none" strike="noStrike" cap="none" baseline="0">
                          <a:latin typeface="Calibri"/>
                          <a:ea typeface="Calibri"/>
                          <a:cs typeface="Calibri"/>
                          <a:sym typeface="Calibri"/>
                        </a:rPr>
                        <a:t>elements (characters,</a:t>
                      </a:r>
                    </a:p>
                    <a:p>
                      <a:pPr marL="0" marR="0" lvl="0" indent="0" algn="l" rtl="0">
                        <a:spcBef>
                          <a:spcPts val="0"/>
                        </a:spcBef>
                        <a:buSzPct val="25000"/>
                        <a:buNone/>
                      </a:pPr>
                      <a:r>
                        <a:rPr lang="en-US" sz="900" u="none" strike="noStrike" cap="none" baseline="0">
                          <a:latin typeface="Calibri"/>
                          <a:ea typeface="Calibri"/>
                          <a:cs typeface="Calibri"/>
                          <a:sym typeface="Calibri"/>
                        </a:rPr>
                        <a:t>setting, action) without</a:t>
                      </a:r>
                    </a:p>
                    <a:p>
                      <a:pPr marL="0" marR="0" lvl="0" indent="0" algn="l" rtl="0">
                        <a:spcBef>
                          <a:spcPts val="0"/>
                        </a:spcBef>
                        <a:buSzPct val="25000"/>
                        <a:buNone/>
                      </a:pPr>
                      <a:r>
                        <a:rPr lang="en-US" sz="900" u="none" strike="noStrike" cap="none" baseline="0">
                          <a:latin typeface="Calibri"/>
                          <a:ea typeface="Calibri"/>
                          <a:cs typeface="Calibri"/>
                          <a:sym typeface="Calibri"/>
                        </a:rPr>
                        <a:t>any added description</a:t>
                      </a:r>
                    </a:p>
                    <a:p>
                      <a:pPr marL="0" marR="0" lvl="0" indent="0" algn="l" rtl="0">
                        <a:spcBef>
                          <a:spcPts val="0"/>
                        </a:spcBef>
                        <a:buSzPct val="25000"/>
                        <a:buNone/>
                      </a:pPr>
                      <a:r>
                        <a:rPr lang="en-US" sz="900" u="none" strike="noStrike" cap="none" baseline="0">
                          <a:latin typeface="Calibri"/>
                          <a:ea typeface="Calibri"/>
                          <a:cs typeface="Calibri"/>
                          <a:sym typeface="Calibri"/>
                        </a:rPr>
                        <a:t>or details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adults(gr 2)</a:t>
                      </a:r>
                    </a:p>
                    <a:p>
                      <a:pPr marL="0" marR="0" lvl="0" indent="0" algn="l" rtl="0">
                        <a:spcBef>
                          <a:spcPts val="0"/>
                        </a:spcBef>
                        <a:buSzPct val="25000"/>
                        <a:buNone/>
                      </a:pPr>
                      <a:r>
                        <a:rPr lang="en-US" sz="900" u="none" strike="noStrike" cap="none" baseline="0">
                          <a:latin typeface="Calibri"/>
                          <a:ea typeface="Calibri"/>
                          <a:cs typeface="Calibri"/>
                          <a:sym typeface="Calibri"/>
                        </a:rPr>
                        <a:t>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mechanics are not used</a:t>
                      </a:r>
                    </a:p>
                    <a:p>
                      <a:pPr marL="0" marR="0" lvl="0" indent="0" algn="l" rtl="0">
                        <a:spcBef>
                          <a:spcPts val="0"/>
                        </a:spcBef>
                        <a:buSzPct val="25000"/>
                        <a:buNone/>
                      </a:pPr>
                      <a:r>
                        <a:rPr lang="en-US" sz="900" u="none" strike="noStrike" cap="none" baseline="0">
                          <a:latin typeface="Calibri"/>
                          <a:ea typeface="Calibri"/>
                          <a:cs typeface="Calibri"/>
                          <a:sym typeface="Calibri"/>
                        </a:rPr>
                        <a:t>or have frequent errors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0" name="Shape 180"/>
          <p:cNvSpPr/>
          <p:nvPr/>
        </p:nvSpPr>
        <p:spPr>
          <a:xfrm>
            <a:off x="184750" y="43698"/>
            <a:ext cx="7248671" cy="346227"/>
          </a:xfrm>
          <a:prstGeom prst="rect">
            <a:avLst/>
          </a:prstGeom>
          <a:noFill/>
          <a:ln>
            <a:noFill/>
          </a:ln>
        </p:spPr>
        <p:txBody>
          <a:bodyPr lIns="96875" tIns="48425" rIns="96875" bIns="48425" anchor="b" anchorCtr="0">
            <a:noAutofit/>
          </a:bodyPr>
          <a:lstStyle/>
          <a:p>
            <a:pPr marL="0" marR="0" lvl="0" indent="0" algn="ctr"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K - 2: Generic 4-Point Narrative Writing Rubric </a:t>
            </a:r>
          </a:p>
        </p:txBody>
      </p:sp>
      <p:sp>
        <p:nvSpPr>
          <p:cNvPr id="181" name="Shape 181"/>
          <p:cNvSpPr/>
          <p:nvPr/>
        </p:nvSpPr>
        <p:spPr>
          <a:xfrm>
            <a:off x="369502" y="91440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182" name="Shape 182"/>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01393975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8792731"/>
              </p:ext>
            </p:extLst>
          </p:nvPr>
        </p:nvGraphicFramePr>
        <p:xfrm>
          <a:off x="184750" y="480089"/>
          <a:ext cx="7402897" cy="5203386"/>
        </p:xfrm>
        <a:graphic>
          <a:graphicData uri="http://schemas.openxmlformats.org/drawingml/2006/table">
            <a:tbl>
              <a:tblPr/>
              <a:tblGrid>
                <a:gridCol w="1919269"/>
                <a:gridCol w="822544"/>
                <a:gridCol w="479818"/>
                <a:gridCol w="479818"/>
                <a:gridCol w="411272"/>
                <a:gridCol w="3290176"/>
              </a:tblGrid>
              <a:tr h="649984">
                <a:tc rowSpan="2">
                  <a:txBody>
                    <a:bodyPr/>
                    <a:lstStyle/>
                    <a:p>
                      <a:pPr marL="0" marR="0">
                        <a:lnSpc>
                          <a:spcPct val="115000"/>
                        </a:lnSpc>
                        <a:spcBef>
                          <a:spcPts val="0"/>
                        </a:spcBef>
                        <a:spcAft>
                          <a:spcPts val="0"/>
                        </a:spcAft>
                      </a:pPr>
                      <a:r>
                        <a:rPr lang="en-US" sz="900" b="1" kern="1200" dirty="0">
                          <a:solidFill>
                            <a:schemeClr val="bg1">
                              <a:lumMod val="50000"/>
                            </a:schemeClr>
                          </a:solidFill>
                          <a:effectLst/>
                          <a:latin typeface="Calibri"/>
                          <a:ea typeface="Calibri"/>
                          <a:cs typeface="Times New Roman"/>
                        </a:rPr>
                        <a:t>Receptive modalities*:</a:t>
                      </a:r>
                      <a:r>
                        <a:rPr lang="en-US" sz="900" kern="1200" dirty="0">
                          <a:solidFill>
                            <a:schemeClr val="bg1">
                              <a:lumMod val="50000"/>
                            </a:schemeClr>
                          </a:solidFill>
                          <a:effectLst/>
                          <a:latin typeface="Calibri"/>
                          <a:ea typeface="Calibri"/>
                          <a:cs typeface="Times New Roman"/>
                        </a:rPr>
                        <a:t> </a:t>
                      </a:r>
                      <a:br>
                        <a:rPr lang="en-US" sz="900" kern="1200" dirty="0">
                          <a:solidFill>
                            <a:schemeClr val="bg1">
                              <a:lumMod val="50000"/>
                            </a:schemeClr>
                          </a:solidFill>
                          <a:effectLst/>
                          <a:latin typeface="Calibri"/>
                          <a:ea typeface="Calibri"/>
                          <a:cs typeface="Times New Roman"/>
                        </a:rPr>
                      </a:br>
                      <a:r>
                        <a:rPr lang="en-US" sz="900" kern="1200" dirty="0">
                          <a:solidFill>
                            <a:schemeClr val="bg1">
                              <a:lumMod val="50000"/>
                            </a:schemeClr>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a:t>
                      </a:r>
                      <a:r>
                        <a:rPr lang="en-US" sz="900" kern="1200" dirty="0" smtClean="0">
                          <a:solidFill>
                            <a:srgbClr val="7F7F7F"/>
                          </a:solidFill>
                          <a:effectLst/>
                          <a:latin typeface="Calibri"/>
                          <a:ea typeface="Calibri"/>
                          <a:cs typeface="Times New Roman"/>
                        </a:rPr>
                        <a:t>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construct meaning </a:t>
                      </a:r>
                      <a:r>
                        <a:rPr lang="en-US" sz="10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8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determine the meaning</a:t>
                      </a:r>
                      <a:r>
                        <a:rPr lang="en-US" sz="1000" kern="1200" dirty="0">
                          <a:solidFill>
                            <a:srgbClr val="7F7F7F"/>
                          </a:solidFill>
                          <a:effectLst/>
                          <a:latin typeface="Calibri"/>
                          <a:ea typeface="Calibri"/>
                          <a:cs typeface="GillSansMT"/>
                        </a:rPr>
                        <a:t> of words and phrases in oral presentations and literary and informational text</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01986">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endParaRPr lang="en-US" sz="2000" kern="1200" dirty="0" smtClean="0">
                        <a:effectLst/>
                        <a:latin typeface="Calibri"/>
                        <a:ea typeface="Calibri"/>
                        <a:cs typeface="Times New Roman"/>
                      </a:endParaRPr>
                    </a:p>
                    <a:p>
                      <a:pPr marL="0" marR="0">
                        <a:lnSpc>
                          <a:spcPct val="115000"/>
                        </a:lnSpc>
                        <a:spcBef>
                          <a:spcPts val="0"/>
                        </a:spcBef>
                        <a:spcAft>
                          <a:spcPts val="0"/>
                        </a:spcAft>
                      </a:pPr>
                      <a:r>
                        <a:rPr lang="en-US" sz="1300" kern="1200" dirty="0" smtClean="0">
                          <a:effectLst/>
                          <a:latin typeface="Calibri"/>
                          <a:ea typeface="Calibri"/>
                          <a:cs typeface="Times New Roman"/>
                        </a:rPr>
                        <a:t>Ways </a:t>
                      </a:r>
                      <a:r>
                        <a:rPr lang="en-US" sz="1300" kern="1200" dirty="0">
                          <a:effectLst/>
                          <a:latin typeface="Calibri"/>
                          <a:ea typeface="Calibri"/>
                          <a:cs typeface="Times New Roman"/>
                        </a:rPr>
                        <a:t>in </a:t>
                      </a:r>
                      <a:r>
                        <a:rPr lang="en-US" sz="1100" kern="1200" dirty="0">
                          <a:effectLst/>
                          <a:latin typeface="Calibri"/>
                          <a:ea typeface="Calibri"/>
                          <a:cs typeface="Times New Roman"/>
                        </a:rPr>
                        <a:t>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100" kern="1200" dirty="0">
                          <a:effectLst/>
                          <a:latin typeface="Calibri"/>
                          <a:ea typeface="Calibri"/>
                          <a:cs typeface="Times New Roman"/>
                        </a:rPr>
                        <a:t>Speaking </a:t>
                      </a:r>
                      <a:br>
                        <a:rPr lang="en-US" sz="1100" kern="1200" dirty="0">
                          <a:effectLst/>
                          <a:latin typeface="Calibri"/>
                          <a:ea typeface="Calibri"/>
                          <a:cs typeface="Times New Roman"/>
                        </a:rPr>
                      </a:br>
                      <a:r>
                        <a:rPr lang="en-US" sz="1100" kern="1200" dirty="0">
                          <a:effectLst/>
                          <a:latin typeface="Calibri"/>
                          <a:ea typeface="Calibri"/>
                          <a:cs typeface="Times New Roman"/>
                        </a:rPr>
                        <a:t>&amp;</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kern="1200" dirty="0">
                          <a:effectLst/>
                          <a:latin typeface="Calibri"/>
                          <a:ea typeface="Calibri"/>
                          <a:cs typeface="Times New Roman"/>
                        </a:rPr>
                        <a:t>Writing</a:t>
                      </a:r>
                      <a:endParaRPr lang="en-US" sz="11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a:effectLst/>
                          <a:latin typeface="Calibri"/>
                          <a:ea typeface="Times New Roman"/>
                          <a:cs typeface="GillSansMT"/>
                        </a:rPr>
                        <a:t>3</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142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6953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1000" b="1" kern="1200" dirty="0">
                          <a:solidFill>
                            <a:schemeClr val="bg1">
                              <a:lumMod val="50000"/>
                            </a:schemeClr>
                          </a:solidFill>
                          <a:effectLst/>
                          <a:latin typeface="Calibri"/>
                          <a:ea typeface="Calibri"/>
                          <a:cs typeface="Times New Roman"/>
                        </a:rPr>
                        <a:t>Interactive modalities*: </a:t>
                      </a:r>
                      <a:r>
                        <a:rPr lang="en-US" sz="1000" kern="1200" dirty="0">
                          <a:solidFill>
                            <a:schemeClr val="bg1">
                              <a:lumMod val="50000"/>
                            </a:schemeClr>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000" kern="1200" dirty="0">
                          <a:solidFill>
                            <a:schemeClr val="bg1">
                              <a:lumMod val="50000"/>
                            </a:schemeClr>
                          </a:solidFill>
                          <a:effectLst/>
                          <a:latin typeface="Calibri"/>
                          <a:ea typeface="Calibri"/>
                          <a:cs typeface="Times New Roman"/>
                        </a:rPr>
                        <a:t>Listening, </a:t>
                      </a:r>
                      <a:r>
                        <a:rPr lang="en-US" sz="1000" kern="1200" dirty="0" smtClean="0">
                          <a:solidFill>
                            <a:schemeClr val="bg1">
                              <a:lumMod val="50000"/>
                            </a:schemeClr>
                          </a:solidFill>
                          <a:effectLst/>
                          <a:latin typeface="Calibri"/>
                          <a:ea typeface="Calibri"/>
                          <a:cs typeface="Times New Roman"/>
                        </a:rPr>
                        <a:t>Speaking</a:t>
                      </a:r>
                      <a:r>
                        <a:rPr lang="en-US" sz="1000" kern="1200" dirty="0">
                          <a:solidFill>
                            <a:schemeClr val="bg1">
                              <a:lumMod val="50000"/>
                            </a:schemeClr>
                          </a:solidFill>
                          <a:effectLst/>
                          <a:latin typeface="Calibri"/>
                          <a:ea typeface="Calibri"/>
                          <a:cs typeface="Times New Roman"/>
                        </a:rPr>
                        <a:t>, </a:t>
                      </a:r>
                      <a:r>
                        <a:rPr lang="en-US" sz="1000" kern="1200" dirty="0" smtClean="0">
                          <a:solidFill>
                            <a:schemeClr val="bg1">
                              <a:lumMod val="50000"/>
                            </a:schemeClr>
                          </a:solidFill>
                          <a:effectLst/>
                          <a:latin typeface="Calibri"/>
                          <a:ea typeface="Calibri"/>
                          <a:cs typeface="Times New Roman"/>
                        </a:rPr>
                        <a:t>Reading</a:t>
                      </a:r>
                      <a:r>
                        <a:rPr lang="en-US" sz="1000" kern="1200" dirty="0">
                          <a:solidFill>
                            <a:schemeClr val="bg1">
                              <a:lumMod val="50000"/>
                            </a:schemeClr>
                          </a:solidFill>
                          <a:effectLst/>
                          <a:latin typeface="Calibri"/>
                          <a:ea typeface="Calibri"/>
                          <a:cs typeface="Times New Roman"/>
                        </a:rPr>
                        <a:t>, </a:t>
                      </a:r>
                      <a:br>
                        <a:rPr lang="en-US" sz="1000" kern="1200" dirty="0">
                          <a:solidFill>
                            <a:schemeClr val="bg1">
                              <a:lumMod val="50000"/>
                            </a:schemeClr>
                          </a:solidFill>
                          <a:effectLst/>
                          <a:latin typeface="Calibri"/>
                          <a:ea typeface="Calibri"/>
                          <a:cs typeface="Times New Roman"/>
                        </a:rPr>
                      </a:br>
                      <a:r>
                        <a:rPr lang="en-US" sz="1000" kern="1200" dirty="0">
                          <a:solidFill>
                            <a:schemeClr val="bg1">
                              <a:lumMod val="50000"/>
                            </a:schemeClr>
                          </a:solidFill>
                          <a:effectLst/>
                          <a:latin typeface="Calibri"/>
                          <a:ea typeface="Calibri"/>
                          <a:cs typeface="Times New Roman"/>
                        </a:rPr>
                        <a:t>and </a:t>
                      </a:r>
                      <a:br>
                        <a:rPr lang="en-US" sz="1000" kern="1200" dirty="0">
                          <a:solidFill>
                            <a:schemeClr val="bg1">
                              <a:lumMod val="50000"/>
                            </a:schemeClr>
                          </a:solidFill>
                          <a:effectLst/>
                          <a:latin typeface="Calibri"/>
                          <a:ea typeface="Calibri"/>
                          <a:cs typeface="Times New Roman"/>
                        </a:rPr>
                      </a:br>
                      <a:r>
                        <a:rPr lang="en-US" sz="1000" kern="1200" dirty="0" smtClean="0">
                          <a:solidFill>
                            <a:schemeClr val="bg1">
                              <a:lumMod val="50000"/>
                            </a:schemeClr>
                          </a:solidFill>
                          <a:effectLst/>
                          <a:latin typeface="Calibri"/>
                          <a:ea typeface="Calibri"/>
                          <a:cs typeface="Times New Roman"/>
                        </a:rPr>
                        <a:t>Writing</a:t>
                      </a: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GillSansMT"/>
                        </a:rPr>
                        <a:t>2</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participate in grade-appropriate oral and written exchanges</a:t>
                      </a:r>
                      <a:r>
                        <a:rPr lang="en-US" sz="1000" kern="1200" dirty="0">
                          <a:solidFill>
                            <a:srgbClr val="7F7F7F"/>
                          </a:solidFill>
                          <a:effectLst/>
                          <a:latin typeface="Calibri"/>
                          <a:ea typeface="Calibri"/>
                          <a:cs typeface="GillSansMT"/>
                        </a:rPr>
                        <a:t> of information, ideas, and analyses, responding to peer, audience, or reader comments and questions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5</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conduct research and evaluate and communicate</a:t>
                      </a:r>
                      <a:r>
                        <a:rPr lang="en-US" sz="1000" kern="1200" dirty="0">
                          <a:solidFill>
                            <a:srgbClr val="7F7F7F"/>
                          </a:solidFill>
                          <a:effectLst/>
                          <a:latin typeface="Calibri"/>
                          <a:ea typeface="Calibri"/>
                          <a:cs typeface="GillSansMT"/>
                        </a:rPr>
                        <a:t> findings to answer questions or solve problems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8019380"/>
              </p:ext>
            </p:extLst>
          </p:nvPr>
        </p:nvGraphicFramePr>
        <p:xfrm>
          <a:off x="184749" y="5721336"/>
          <a:ext cx="7374241" cy="2486539"/>
        </p:xfrm>
        <a:graphic>
          <a:graphicData uri="http://schemas.openxmlformats.org/drawingml/2006/table">
            <a:tbl>
              <a:tblPr firstRow="1" firstCol="1" bandRow="1"/>
              <a:tblGrid>
                <a:gridCol w="925364"/>
                <a:gridCol w="986476"/>
                <a:gridCol w="887640"/>
                <a:gridCol w="875647"/>
                <a:gridCol w="1239257"/>
                <a:gridCol w="1239257"/>
                <a:gridCol w="1220600"/>
              </a:tblGrid>
              <a:tr h="601389">
                <a:tc>
                  <a:txBody>
                    <a:bodyPr/>
                    <a:lstStyle/>
                    <a:p>
                      <a:pPr marL="0" marR="0" algn="ctr">
                        <a:lnSpc>
                          <a:spcPct val="115000"/>
                        </a:lnSpc>
                        <a:spcBef>
                          <a:spcPts val="0"/>
                        </a:spcBef>
                        <a:spcAft>
                          <a:spcPts val="0"/>
                        </a:spcAft>
                      </a:pPr>
                      <a:r>
                        <a:rPr lang="en-US" sz="1700" b="1" dirty="0">
                          <a:solidFill>
                            <a:srgbClr val="000000"/>
                          </a:solidFill>
                          <a:effectLst/>
                          <a:latin typeface="Calibri"/>
                          <a:ea typeface="Times New Roman"/>
                          <a:cs typeface="Times New Roman"/>
                        </a:rPr>
                        <a:t>Standard</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a:t>
                      </a:r>
                      <a:r>
                        <a:rPr lang="en-US" sz="1700" b="1" dirty="0" smtClean="0">
                          <a:solidFill>
                            <a:srgbClr val="000000"/>
                          </a:solidFill>
                          <a:effectLst/>
                          <a:latin typeface="Calibri"/>
                          <a:ea typeface="Times New Roman"/>
                          <a:cs typeface="Times New Roman"/>
                        </a:rPr>
                        <a:t> Kindergarten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677">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000" b="1" dirty="0" smtClean="0">
                          <a:effectLst/>
                          <a:latin typeface="+mn-lt"/>
                          <a:ea typeface="Times New Roman"/>
                          <a:cs typeface="Times New Roman"/>
                        </a:rPr>
                        <a:t>…construct grade-appropriate oral &amp; written claims &amp; support them with reasoning &amp; evidence. </a:t>
                      </a: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347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 feeling or opinion about a familiar topic.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a:t>
                      </a: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 or story.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338979" y="8354366"/>
            <a:ext cx="7268433" cy="1289073"/>
          </a:xfrm>
          <a:prstGeom prst="rect">
            <a:avLst/>
          </a:prstGeom>
          <a:solidFill>
            <a:schemeClr val="bg1"/>
          </a:solidFill>
        </p:spPr>
        <p:txBody>
          <a:bodyPr wrap="square" lIns="92391" tIns="46195" rIns="92391" bIns="46195">
            <a:spAutoFit/>
          </a:bodyPr>
          <a:lstStyle/>
          <a:p>
            <a:r>
              <a:rPr lang="en-US" sz="11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n-US" b="1" i="1" dirty="0"/>
              <a:t>ELP </a:t>
            </a:r>
            <a:r>
              <a:rPr lang="en-US" b="1" i="1" dirty="0" smtClean="0"/>
              <a:t>Kindergarten Standards </a:t>
            </a:r>
            <a:r>
              <a:rPr lang="en-US" b="1" i="1" dirty="0"/>
              <a:t>Organized by </a:t>
            </a:r>
            <a:r>
              <a:rPr lang="en-US" b="1" i="1" dirty="0" smtClean="0"/>
              <a:t>Modality</a:t>
            </a:r>
          </a:p>
        </p:txBody>
      </p:sp>
    </p:spTree>
    <p:extLst>
      <p:ext uri="{BB962C8B-B14F-4D97-AF65-F5344CB8AC3E}">
        <p14:creationId xmlns:p14="http://schemas.microsoft.com/office/powerpoint/2010/main" val="3159282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9854014"/>
              </p:ext>
            </p:extLst>
          </p:nvPr>
        </p:nvGraphicFramePr>
        <p:xfrm>
          <a:off x="261863" y="90783"/>
          <a:ext cx="7325784" cy="9340540"/>
        </p:xfrm>
        <a:graphic>
          <a:graphicData uri="http://schemas.openxmlformats.org/drawingml/2006/table">
            <a:tbl>
              <a:tblPr/>
              <a:tblGrid>
                <a:gridCol w="385570"/>
                <a:gridCol w="483655"/>
                <a:gridCol w="2799189"/>
                <a:gridCol w="913422"/>
                <a:gridCol w="913422"/>
                <a:gridCol w="828709"/>
                <a:gridCol w="559839"/>
                <a:gridCol w="441978"/>
              </a:tblGrid>
              <a:tr h="240076">
                <a:tc gridSpan="8">
                  <a:txBody>
                    <a:bodyPr/>
                    <a:lstStyle/>
                    <a:p>
                      <a:pPr algn="l" fontAlgn="ctr"/>
                      <a:r>
                        <a:rPr lang="en-US" sz="1400" b="1" i="0" u="none" strike="noStrike" dirty="0" smtClean="0">
                          <a:solidFill>
                            <a:srgbClr val="000000"/>
                          </a:solidFill>
                          <a:latin typeface="Calibri"/>
                        </a:rPr>
                        <a:t>Narrative Writing  Pre-Assessment Performance Task</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3" y="874176"/>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6"/>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5" y="1181053"/>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8"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1"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7" y="1036291"/>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8" y="1190100"/>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6"/>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4"/>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40" cy="1204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85442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8" descr="https://encrypted-tbn3.gstatic.com/images?q=tbn:ANd9GcQ__2C_oexAVxBSVGEDqj_PpG7aNnWnFGHoKQJ0uv1tZVtmYdKc"/>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8000"/>
                    </a14:imgEffect>
                    <a14:imgEffect>
                      <a14:saturation sat="0"/>
                    </a14:imgEffect>
                    <a14:imgEffect>
                      <a14:brightnessContrast bright="44000" contrast="-22000"/>
                    </a14:imgEffect>
                  </a14:imgLayer>
                </a14:imgProps>
              </a:ext>
              <a:ext uri="{28A0092B-C50C-407E-A947-70E740481C1C}">
                <a14:useLocalDpi xmlns:a14="http://schemas.microsoft.com/office/drawing/2010/main"/>
              </a:ext>
            </a:extLst>
          </a:blip>
          <a:srcRect/>
          <a:stretch/>
        </p:blipFill>
        <p:spPr bwMode="auto">
          <a:xfrm>
            <a:off x="5496129" y="3971150"/>
            <a:ext cx="1057072" cy="4786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https://encrypted-tbn3.gstatic.com/images?q=tbn:ANd9GcSWuisAvyejd3l_RKU2-2rmc4ZbZVZ6HuQ3TFwxTqdIoFFDDd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4358"/>
          <a:stretch/>
        </p:blipFill>
        <p:spPr bwMode="auto">
          <a:xfrm>
            <a:off x="1371600" y="2827506"/>
            <a:ext cx="854149" cy="6460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2.gstatic.com/images?q=tbn:ANd9GcSGe7TRSzy4M0el6kktHmoyE2FlSrwY1NtB5xtNAUttJP3tbsN8W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3273" y="751476"/>
            <a:ext cx="1105711" cy="11927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pSp>
        <p:nvGrpSpPr>
          <p:cNvPr id="6" name="Group 5"/>
          <p:cNvGrpSpPr/>
          <p:nvPr/>
        </p:nvGrpSpPr>
        <p:grpSpPr>
          <a:xfrm>
            <a:off x="4876800" y="6419652"/>
            <a:ext cx="2165838" cy="2123268"/>
            <a:chOff x="722811" y="350784"/>
            <a:chExt cx="2165838" cy="2123268"/>
          </a:xfrm>
        </p:grpSpPr>
        <p:pic>
          <p:nvPicPr>
            <p:cNvPr id="1026" name="Picture 2" descr="Turtle - Wikipedia, the free encyclopedia"/>
            <p:cNvPicPr>
              <a:picLocks noChangeAspect="1" noChangeArrowheads="1"/>
            </p:cNvPicPr>
            <p:nvPr/>
          </p:nvPicPr>
          <p:blipFill rotWithShape="1">
            <a:blip r:embed="rId6" cstate="email">
              <a:grayscl/>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p:blipFill>
          <p:spPr bwMode="auto">
            <a:xfrm>
              <a:off x="722811" y="350784"/>
              <a:ext cx="2165838" cy="1723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2811" y="2073942"/>
              <a:ext cx="2165838" cy="400110"/>
            </a:xfrm>
            <a:prstGeom prst="rect">
              <a:avLst/>
            </a:prstGeom>
            <a:noFill/>
          </p:spPr>
          <p:txBody>
            <a:bodyPr wrap="square" rtlCol="0">
              <a:spAutoFit/>
            </a:bodyPr>
            <a:lstStyle/>
            <a:p>
              <a:r>
                <a:rPr lang="en-US" dirty="0" smtClean="0"/>
                <a:t>Rocky Runs Away</a:t>
              </a:r>
              <a:endParaRPr lang="en-US" dirty="0"/>
            </a:p>
          </p:txBody>
        </p:sp>
      </p:grpSp>
      <p:grpSp>
        <p:nvGrpSpPr>
          <p:cNvPr id="9" name="Group 8"/>
          <p:cNvGrpSpPr/>
          <p:nvPr/>
        </p:nvGrpSpPr>
        <p:grpSpPr>
          <a:xfrm>
            <a:off x="457200" y="186690"/>
            <a:ext cx="7086600" cy="8970958"/>
            <a:chOff x="914400" y="1211580"/>
            <a:chExt cx="6330273" cy="8881110"/>
          </a:xfrm>
        </p:grpSpPr>
        <p:sp>
          <p:nvSpPr>
            <p:cNvPr id="8" name="Rectangle 7"/>
            <p:cNvSpPr/>
            <p:nvPr/>
          </p:nvSpPr>
          <p:spPr>
            <a:xfrm>
              <a:off x="914400" y="6968490"/>
              <a:ext cx="3591602" cy="312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20073" y="1211580"/>
              <a:ext cx="6324600" cy="6124754"/>
            </a:xfrm>
            <a:prstGeom prst="rect">
              <a:avLst/>
            </a:prstGeom>
          </p:spPr>
          <p:txBody>
            <a:bodyPr wrap="square">
              <a:spAutoFit/>
            </a:bodyPr>
            <a:lstStyle/>
            <a:p>
              <a:pPr algn="ctr"/>
              <a:r>
                <a:rPr lang="en-US" sz="1600" b="1" u="sng" dirty="0" smtClean="0"/>
                <a:t>Rocky Runs Away</a:t>
              </a:r>
            </a:p>
            <a:p>
              <a:endParaRPr lang="en-US" sz="700" dirty="0"/>
            </a:p>
            <a:p>
              <a:r>
                <a:rPr lang="en-US" sz="1600" dirty="0" smtClean="0"/>
                <a:t>Rocky </a:t>
              </a:r>
              <a:r>
                <a:rPr lang="en-US" sz="1600" dirty="0"/>
                <a:t>was a baby snapping turtle.  He lived by a pond with </a:t>
              </a:r>
              <a:r>
                <a:rPr lang="en-US" sz="1600" dirty="0" smtClean="0"/>
                <a:t>mother, brothers </a:t>
              </a:r>
              <a:r>
                <a:rPr lang="en-US" sz="1600" dirty="0"/>
                <a:t>and sisters.  </a:t>
              </a:r>
              <a:endParaRPr lang="en-US" sz="1600" dirty="0" smtClean="0"/>
            </a:p>
            <a:p>
              <a:endParaRPr lang="en-US" sz="700" dirty="0"/>
            </a:p>
            <a:p>
              <a:r>
                <a:rPr lang="en-US" sz="1600" dirty="0"/>
                <a:t>One morning Rocky woke up and heard a </a:t>
              </a:r>
              <a:r>
                <a:rPr lang="en-US" sz="1600" dirty="0" smtClean="0"/>
                <a:t>loud </a:t>
              </a:r>
              <a:r>
                <a:rPr lang="en-US" sz="1600" dirty="0"/>
                <a:t>noise! </a:t>
              </a:r>
              <a:endParaRPr lang="en-US" sz="1600" dirty="0" smtClean="0"/>
            </a:p>
            <a:p>
              <a:endParaRPr lang="en-US" sz="700" dirty="0"/>
            </a:p>
            <a:p>
              <a:r>
                <a:rPr lang="en-US" sz="1600" dirty="0"/>
                <a:t>“Stomp, stomp, </a:t>
              </a:r>
              <a:r>
                <a:rPr lang="en-US" sz="1600" dirty="0" smtClean="0"/>
                <a:t>stomp,” campers </a:t>
              </a:r>
              <a:r>
                <a:rPr lang="en-US" sz="1600" dirty="0"/>
                <a:t>were coming!  </a:t>
              </a:r>
              <a:endParaRPr lang="en-US" sz="1600" dirty="0" smtClean="0"/>
            </a:p>
            <a:p>
              <a:endParaRPr lang="en-US" sz="700" dirty="0"/>
            </a:p>
            <a:p>
              <a:r>
                <a:rPr lang="en-US" sz="1600" dirty="0"/>
                <a:t>Rocky’s mother </a:t>
              </a:r>
              <a:r>
                <a:rPr lang="en-US" sz="1600" dirty="0" smtClean="0"/>
                <a:t>told </a:t>
              </a:r>
              <a:r>
                <a:rPr lang="en-US" sz="1600" dirty="0"/>
                <a:t>all of her baby turtles about campers.  “Campers come and make a lot of noise and swim in our beautiful pond!  If you see a camper </a:t>
              </a:r>
              <a:r>
                <a:rPr lang="en-US" sz="1600" dirty="0" smtClean="0"/>
                <a:t>be </a:t>
              </a:r>
              <a:r>
                <a:rPr lang="en-US" sz="1600" dirty="0"/>
                <a:t>sure to hide!”   </a:t>
              </a:r>
              <a:endParaRPr lang="en-US" sz="1600" dirty="0" smtClean="0"/>
            </a:p>
            <a:p>
              <a:endParaRPr lang="en-US" sz="700" dirty="0"/>
            </a:p>
            <a:p>
              <a:r>
                <a:rPr lang="en-US" sz="1600" dirty="0"/>
                <a:t>The noise got louder and louder.  Rocky looked up just in time to see one of </a:t>
              </a:r>
              <a:r>
                <a:rPr lang="en-US" sz="1600" dirty="0" smtClean="0"/>
                <a:t>the campers</a:t>
              </a:r>
              <a:r>
                <a:rPr lang="en-US" sz="1600" dirty="0"/>
                <a:t>!  </a:t>
              </a:r>
              <a:r>
                <a:rPr lang="en-US" sz="1600" dirty="0" smtClean="0"/>
                <a:t>                   The </a:t>
              </a:r>
              <a:r>
                <a:rPr lang="en-US" sz="1600" dirty="0"/>
                <a:t>camper looked right into Rocky’s eyes.  Rocky looked right </a:t>
              </a:r>
              <a:r>
                <a:rPr lang="en-US" sz="1600" dirty="0" smtClean="0"/>
                <a:t>into </a:t>
              </a:r>
              <a:r>
                <a:rPr lang="en-US" sz="1600" dirty="0"/>
                <a:t>the camper’s eyes!   </a:t>
              </a:r>
              <a:r>
                <a:rPr lang="en-US" sz="1600" dirty="0" smtClean="0"/>
                <a:t>No one </a:t>
              </a:r>
              <a:r>
                <a:rPr lang="en-US" sz="1600" dirty="0"/>
                <a:t>moved</a:t>
              </a:r>
              <a:r>
                <a:rPr lang="en-US" sz="1600" dirty="0" smtClean="0"/>
                <a:t>.</a:t>
              </a:r>
            </a:p>
            <a:p>
              <a:endParaRPr lang="en-US" sz="700" dirty="0"/>
            </a:p>
            <a:p>
              <a:r>
                <a:rPr lang="en-US" sz="1600" dirty="0"/>
                <a:t>Then Rocky heard a sudden “Snap, Snap, Snap!”  The camper heard it too and looked </a:t>
              </a:r>
              <a:r>
                <a:rPr lang="en-US" sz="1600" dirty="0" smtClean="0"/>
                <a:t>to </a:t>
              </a:r>
              <a:r>
                <a:rPr lang="en-US" sz="1600" dirty="0"/>
                <a:t>see what it was. </a:t>
              </a:r>
              <a:r>
                <a:rPr lang="en-US" sz="1600" dirty="0" smtClean="0"/>
                <a:t>It was his mother!  </a:t>
              </a:r>
              <a:r>
                <a:rPr lang="en-US" sz="1600" dirty="0"/>
                <a:t>“Run Rocky,” </a:t>
              </a:r>
              <a:r>
                <a:rPr lang="en-US" sz="1600" dirty="0" smtClean="0"/>
                <a:t>she said!  </a:t>
              </a:r>
            </a:p>
            <a:p>
              <a:endParaRPr lang="en-US" sz="700" dirty="0"/>
            </a:p>
            <a:p>
              <a:r>
                <a:rPr lang="en-US" sz="1600" dirty="0"/>
                <a:t>Rocky </a:t>
              </a:r>
              <a:r>
                <a:rPr lang="en-US" sz="1600" dirty="0" smtClean="0"/>
                <a:t>went </a:t>
              </a:r>
              <a:r>
                <a:rPr lang="en-US" sz="1600" dirty="0"/>
                <a:t>as fast as his little short </a:t>
              </a:r>
              <a:r>
                <a:rPr lang="en-US" sz="1600" dirty="0" smtClean="0"/>
                <a:t>legs </a:t>
              </a:r>
              <a:r>
                <a:rPr lang="en-US" sz="1600" dirty="0"/>
                <a:t>could </a:t>
              </a:r>
              <a:r>
                <a:rPr lang="en-US" sz="1600" dirty="0" smtClean="0"/>
                <a:t>go.  He hid </a:t>
              </a:r>
              <a:r>
                <a:rPr lang="en-US" sz="1600" dirty="0"/>
                <a:t>in </a:t>
              </a:r>
              <a:r>
                <a:rPr lang="en-US" sz="1600" b="1" dirty="0"/>
                <a:t>the </a:t>
              </a:r>
              <a:r>
                <a:rPr lang="en-US" sz="1600" b="1" dirty="0" smtClean="0"/>
                <a:t>grass </a:t>
              </a:r>
              <a:r>
                <a:rPr lang="en-US" sz="1600" b="1" dirty="0"/>
                <a:t>by </a:t>
              </a:r>
              <a:r>
                <a:rPr lang="en-US" sz="1600" dirty="0"/>
                <a:t>the pond</a:t>
              </a:r>
              <a:r>
                <a:rPr lang="en-US" sz="1600" dirty="0" smtClean="0"/>
                <a:t>.   He </a:t>
              </a:r>
              <a:r>
                <a:rPr lang="en-US" sz="1600" dirty="0"/>
                <a:t>peeked out </a:t>
              </a:r>
              <a:r>
                <a:rPr lang="en-US" sz="1600" dirty="0" smtClean="0"/>
                <a:t>from behind the grass, just </a:t>
              </a:r>
              <a:r>
                <a:rPr lang="en-US" sz="1600" dirty="0"/>
                <a:t>in time to see the camper reach down to grab his mother</a:t>
              </a:r>
              <a:r>
                <a:rPr lang="en-US" sz="1600" dirty="0" smtClean="0"/>
                <a:t>!</a:t>
              </a:r>
            </a:p>
            <a:p>
              <a:endParaRPr lang="en-US" sz="700" dirty="0"/>
            </a:p>
            <a:p>
              <a:r>
                <a:rPr lang="en-US" sz="1600" dirty="0" smtClean="0"/>
                <a:t>But, as </a:t>
              </a:r>
              <a:r>
                <a:rPr lang="en-US" sz="1600" dirty="0"/>
                <a:t>the camper reached down, mother opened her mouth </a:t>
              </a:r>
              <a:r>
                <a:rPr lang="en-US" sz="1600" dirty="0" smtClean="0"/>
                <a:t>wide, </a:t>
              </a:r>
              <a:r>
                <a:rPr lang="en-US" sz="1600" dirty="0"/>
                <a:t>snapped and grabbed </a:t>
              </a:r>
              <a:r>
                <a:rPr lang="en-US" sz="1600" dirty="0" smtClean="0"/>
                <a:t>on to </a:t>
              </a:r>
              <a:r>
                <a:rPr lang="en-US" sz="1600" dirty="0"/>
                <a:t>the camper’s arm.  “OUCH!” the camper yelled. “I won’t be taking that turtle home with me!”</a:t>
              </a:r>
            </a:p>
            <a:p>
              <a:r>
                <a:rPr lang="en-US" sz="1600" dirty="0"/>
                <a:t> </a:t>
              </a:r>
            </a:p>
            <a:p>
              <a:r>
                <a:rPr lang="en-US" sz="1600" dirty="0"/>
                <a:t> </a:t>
              </a:r>
            </a:p>
          </p:txBody>
        </p:sp>
        <p:grpSp>
          <p:nvGrpSpPr>
            <p:cNvPr id="2" name="Group 1"/>
            <p:cNvGrpSpPr/>
            <p:nvPr/>
          </p:nvGrpSpPr>
          <p:grpSpPr>
            <a:xfrm>
              <a:off x="1040674" y="7070817"/>
              <a:ext cx="3411359" cy="2905154"/>
              <a:chOff x="-1097728" y="-189803"/>
              <a:chExt cx="4332182" cy="4151856"/>
            </a:xfrm>
          </p:grpSpPr>
          <p:pic>
            <p:nvPicPr>
              <p:cNvPr id="1028" name="Picture 4" descr="GordonGrice.com: December 2011"/>
              <p:cNvPicPr>
                <a:picLocks noChangeAspect="1" noChangeArrowheads="1"/>
              </p:cNvPicPr>
              <p:nvPr/>
            </p:nvPicPr>
            <p:blipFill rotWithShape="1">
              <a:blip r:embed="rId8" cstate="email">
                <a:grayscl/>
                <a:extLst>
                  <a:ext uri="{28A0092B-C50C-407E-A947-70E740481C1C}">
                    <a14:useLocalDpi xmlns:a14="http://schemas.microsoft.com/office/drawing/2010/main"/>
                  </a:ext>
                </a:extLst>
              </a:blip>
              <a:srcRect/>
              <a:stretch/>
            </p:blipFill>
            <p:spPr bwMode="auto">
              <a:xfrm>
                <a:off x="-1097728" y="-189803"/>
                <a:ext cx="4260305" cy="41518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ordonGrice.com: December 2011"/>
              <p:cNvPicPr>
                <a:picLocks noChangeAspect="1" noChangeArrowheads="1"/>
              </p:cNvPicPr>
              <p:nvPr/>
            </p:nvPicPr>
            <p:blipFill rotWithShape="1">
              <a:blip r:embed="rId9" cstate="email">
                <a:grayscl/>
                <a:extLst>
                  <a:ext uri="{28A0092B-C50C-407E-A947-70E740481C1C}">
                    <a14:useLocalDpi xmlns:a14="http://schemas.microsoft.com/office/drawing/2010/main"/>
                  </a:ext>
                </a:extLst>
              </a:blip>
              <a:srcRect/>
              <a:stretch/>
            </p:blipFill>
            <p:spPr bwMode="auto">
              <a:xfrm>
                <a:off x="2095064" y="-178731"/>
                <a:ext cx="1057673" cy="12396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120.jpg"/>
              <p:cNvPicPr>
                <a:picLocks noChangeAspect="1" noChangeArrowheads="1"/>
              </p:cNvPicPr>
              <p:nvPr/>
            </p:nvPicPr>
            <p:blipFill>
              <a:blip r:embed="rId10" cstate="email">
                <a:grayscl/>
                <a:extLst>
                  <a:ext uri="{BEBA8EAE-BF5A-486C-A8C5-ECC9F3942E4B}">
                    <a14:imgProps xmlns:a14="http://schemas.microsoft.com/office/drawing/2010/main">
                      <a14:imgLayer r:embed="rId11">
                        <a14:imgEffect>
                          <a14:brightnessContrast bright="10000" contrast="18000"/>
                        </a14:imgEffect>
                      </a14:imgLayer>
                    </a14:imgProps>
                  </a:ext>
                  <a:ext uri="{28A0092B-C50C-407E-A947-70E740481C1C}">
                    <a14:useLocalDpi xmlns:a14="http://schemas.microsoft.com/office/drawing/2010/main"/>
                  </a:ext>
                </a:extLst>
              </a:blip>
              <a:srcRect/>
              <a:stretch>
                <a:fillRect/>
              </a:stretch>
            </p:blipFill>
            <p:spPr bwMode="auto">
              <a:xfrm rot="1120715">
                <a:off x="244501" y="941934"/>
                <a:ext cx="2989953" cy="22723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grpSp>
      </p:grpSp>
      <p:sp>
        <p:nvSpPr>
          <p:cNvPr id="10" name="TextBox 9"/>
          <p:cNvSpPr txBox="1"/>
          <p:nvPr/>
        </p:nvSpPr>
        <p:spPr>
          <a:xfrm>
            <a:off x="0" y="76200"/>
            <a:ext cx="2238959" cy="400110"/>
          </a:xfrm>
          <a:prstGeom prst="rect">
            <a:avLst/>
          </a:prstGeom>
          <a:noFill/>
        </p:spPr>
        <p:txBody>
          <a:bodyPr wrap="square" rtlCol="0">
            <a:spAutoFit/>
          </a:bodyPr>
          <a:lstStyle/>
          <a:p>
            <a:r>
              <a:rPr lang="en-US" sz="1000" dirty="0" smtClean="0"/>
              <a:t>Grade Level 2.8</a:t>
            </a:r>
          </a:p>
          <a:p>
            <a:r>
              <a:rPr lang="en-US" sz="1000" dirty="0" smtClean="0"/>
              <a:t>Lexile: 580L</a:t>
            </a:r>
            <a:endParaRPr lang="en-US" sz="1000" dirty="0"/>
          </a:p>
        </p:txBody>
      </p:sp>
    </p:spTree>
    <p:extLst>
      <p:ext uri="{BB962C8B-B14F-4D97-AF65-F5344CB8AC3E}">
        <p14:creationId xmlns:p14="http://schemas.microsoft.com/office/powerpoint/2010/main" val="184553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2473561"/>
              </p:ext>
            </p:extLst>
          </p:nvPr>
        </p:nvGraphicFramePr>
        <p:xfrm>
          <a:off x="728664" y="1217023"/>
          <a:ext cx="6315075" cy="5336177"/>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422399">
                <a:tc>
                  <a:txBody>
                    <a:bodyPr/>
                    <a:lstStyle/>
                    <a:p>
                      <a:r>
                        <a:rPr lang="en-US" sz="1900" b="1" dirty="0" smtClean="0"/>
                        <a:t>2.</a:t>
                      </a:r>
                    </a:p>
                    <a:p>
                      <a:endParaRPr lang="en-US" sz="1900" b="1" dirty="0" smtClean="0"/>
                    </a:p>
                    <a:p>
                      <a:endParaRPr lang="en-US" sz="1900" b="1" dirty="0"/>
                    </a:p>
                  </a:txBody>
                  <a:tcPr marL="97155" marR="97155" marT="47897" marB="47897"/>
                </a:tc>
              </a:tr>
              <a:tr h="1143000">
                <a:tc>
                  <a:txBody>
                    <a:bodyPr/>
                    <a:lstStyle/>
                    <a:p>
                      <a:r>
                        <a:rPr lang="en-US" sz="1900" b="1" dirty="0" smtClean="0"/>
                        <a:t>3.     </a:t>
                      </a:r>
                    </a:p>
                    <a:p>
                      <a:r>
                        <a:rPr lang="en-US" sz="1900" b="1" dirty="0" smtClean="0"/>
                        <a:t>    </a:t>
                      </a:r>
                    </a:p>
                  </a:txBody>
                  <a:tcPr marL="97155" marR="97155" marT="47897" marB="47897"/>
                </a:tc>
              </a:tr>
              <a:tr h="786191">
                <a:tc>
                  <a:txBody>
                    <a:bodyPr/>
                    <a:lstStyle/>
                    <a:p>
                      <a:pPr marL="347663" indent="-293688"/>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dirty="0" smtClean="0"/>
                    </a:p>
                  </a:txBody>
                  <a:tcPr marL="97155" marR="97155" marT="47897" marB="47897"/>
                </a:tc>
              </a:tr>
            </a:tbl>
          </a:graphicData>
        </a:graphic>
      </p:graphicFrame>
      <p:sp>
        <p:nvSpPr>
          <p:cNvPr id="3" name="Rectangle 2"/>
          <p:cNvSpPr/>
          <p:nvPr/>
        </p:nvSpPr>
        <p:spPr>
          <a:xfrm>
            <a:off x="727149" y="580674"/>
            <a:ext cx="6304750" cy="558984"/>
          </a:xfrm>
          <a:prstGeom prst="rect">
            <a:avLst/>
          </a:prstGeom>
        </p:spPr>
        <p:txBody>
          <a:bodyPr wrap="square" lIns="96371" tIns="48186" rIns="96371" bIns="48186">
            <a:spAutoFit/>
          </a:bodyPr>
          <a:lstStyle/>
          <a:p>
            <a:r>
              <a:rPr lang="en-US" sz="1500" b="1" dirty="0"/>
              <a:t>Selected Response </a:t>
            </a:r>
            <a:r>
              <a:rPr lang="en-US" sz="1500" b="1" dirty="0" smtClean="0"/>
              <a:t>Picture Prompts </a:t>
            </a:r>
          </a:p>
          <a:p>
            <a:r>
              <a:rPr lang="en-US" sz="1500" dirty="0" smtClean="0"/>
              <a:t>Literary </a:t>
            </a:r>
            <a:r>
              <a:rPr lang="en-US" sz="1500" dirty="0"/>
              <a:t>Passage: </a:t>
            </a:r>
            <a:r>
              <a:rPr lang="en-US" sz="1500" b="1" u="sng" dirty="0" smtClean="0"/>
              <a:t>Rocky Runs Away </a:t>
            </a:r>
            <a:r>
              <a:rPr lang="en-US" sz="1500" dirty="0" smtClean="0"/>
              <a:t>(2 pages)</a:t>
            </a:r>
            <a:endParaRPr lang="en-US" sz="1500"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1457325" y="1305167"/>
            <a:ext cx="5053798" cy="5144749"/>
            <a:chOff x="1457325" y="806601"/>
            <a:chExt cx="5053798" cy="5144749"/>
          </a:xfrm>
        </p:grpSpPr>
        <p:pic>
          <p:nvPicPr>
            <p:cNvPr id="1026" name="Picture 2" descr="https://encrypted-tbn2.gstatic.com/images?q=tbn:ANd9GcSGe7TRSzy4M0el6kktHmoyE2FlSrwY1NtB5xtNAUttJP3tbsN8W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57325" y="818444"/>
              <a:ext cx="1219200" cy="13151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mpfire%20clipar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5300"/>
            <a:stretch/>
          </p:blipFill>
          <p:spPr bwMode="auto">
            <a:xfrm>
              <a:off x="3268198" y="806601"/>
              <a:ext cx="1222652" cy="13699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nt Clip Ar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141" b="42072"/>
            <a:stretch/>
          </p:blipFill>
          <p:spPr bwMode="auto">
            <a:xfrm>
              <a:off x="4800600" y="930728"/>
              <a:ext cx="1544173" cy="124585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913474" y="2325187"/>
              <a:ext cx="1379230" cy="1402126"/>
              <a:chOff x="1963569" y="2606063"/>
              <a:chExt cx="1253510" cy="1402126"/>
            </a:xfrm>
          </p:grpSpPr>
          <p:pic>
            <p:nvPicPr>
              <p:cNvPr id="30" name="Picture 14" descr="Boots%20Clip%20Art"/>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a:ext>
                </a:extLst>
              </a:blip>
              <a:srcRect/>
              <a:stretch>
                <a:fillRect/>
              </a:stretch>
            </p:blipFill>
            <p:spPr bwMode="auto">
              <a:xfrm>
                <a:off x="1963569" y="2606063"/>
                <a:ext cx="1101110" cy="12497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Boots%20Clip%20Art"/>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a:ext>
                </a:extLst>
              </a:blip>
              <a:srcRect/>
              <a:stretch>
                <a:fillRect/>
              </a:stretch>
            </p:blipFill>
            <p:spPr bwMode="auto">
              <a:xfrm>
                <a:off x="2115969" y="2758463"/>
                <a:ext cx="1101110" cy="12497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https://encrypted-tbn3.gstatic.com/images?q=tbn:ANd9GcSWuisAvyejd3l_RKU2-2rmc4ZbZVZ6HuQ3TFwxTqdIoFFDDdo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24358"/>
            <a:stretch/>
          </p:blipFill>
          <p:spPr bwMode="auto">
            <a:xfrm>
              <a:off x="4756791" y="2490429"/>
              <a:ext cx="1488388" cy="11258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encrypted-tbn3.gstatic.com/images?q=tbn:ANd9GcQ__2C_oexAVxBSVGEDqj_PpG7aNnWnFGHoKQJ0uv1tZVtmYdKc"/>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t="13598" r="3080"/>
            <a:stretch/>
          </p:blipFill>
          <p:spPr bwMode="auto">
            <a:xfrm>
              <a:off x="4490850" y="3712994"/>
              <a:ext cx="2020273" cy="91481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1.gstatic.com/images?q=tbn:ANd9GcRK08EHQzI34xskkNEVMnNaWC7_yzWxTujyiVEbOY1SQAvXnv60l8d-T83N"/>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781175" y="3771488"/>
              <a:ext cx="1623737" cy="8386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Picture120.jpg"/>
            <p:cNvPicPr>
              <a:picLocks noChangeAspect="1" noChangeArrowheads="1"/>
            </p:cNvPicPr>
            <p:nvPr/>
          </p:nvPicPr>
          <p:blipFill rotWithShape="1">
            <a:blip r:embed="rId11" cstate="email">
              <a:grayscl/>
              <a:extLst>
                <a:ext uri="{BEBA8EAE-BF5A-486C-A8C5-ECC9F3942E4B}">
                  <a14:imgProps xmlns:a14="http://schemas.microsoft.com/office/drawing/2010/main">
                    <a14:imgLayer r:embed="rId12">
                      <a14:imgEffect>
                        <a14:brightnessContrast bright="10000" contrast="18000"/>
                      </a14:imgEffect>
                    </a14:imgLayer>
                  </a14:imgProps>
                </a:ext>
                <a:ext uri="{28A0092B-C50C-407E-A947-70E740481C1C}">
                  <a14:useLocalDpi xmlns:a14="http://schemas.microsoft.com/office/drawing/2010/main"/>
                </a:ext>
              </a:extLst>
            </a:blip>
            <a:srcRect/>
            <a:stretch/>
          </p:blipFill>
          <p:spPr bwMode="auto">
            <a:xfrm>
              <a:off x="4660458" y="4876800"/>
              <a:ext cx="1681055" cy="1058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8" name="Picture 24" descr="https://encrypted-tbn0.gstatic.com/images?q=tbn:ANd9GcRjxYyJgGIPSs1KQlbiVOt9N2EZudb2zs3nKeIo8vm101zBcStx"/>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1838472" y="4884247"/>
              <a:ext cx="1509142" cy="10671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958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3" name="Rectangle 2"/>
          <p:cNvSpPr/>
          <p:nvPr/>
        </p:nvSpPr>
        <p:spPr>
          <a:xfrm>
            <a:off x="727149" y="159657"/>
            <a:ext cx="6304750" cy="558984"/>
          </a:xfrm>
          <a:prstGeom prst="rect">
            <a:avLst/>
          </a:prstGeom>
        </p:spPr>
        <p:txBody>
          <a:bodyPr wrap="square" lIns="96371" tIns="48186" rIns="96371" bIns="48186">
            <a:spAutoFit/>
          </a:bodyPr>
          <a:lstStyle/>
          <a:p>
            <a:r>
              <a:rPr lang="en-US" sz="1500" b="1" dirty="0"/>
              <a:t>Selected Response </a:t>
            </a:r>
            <a:r>
              <a:rPr lang="en-US" sz="1500" b="1" dirty="0" smtClean="0"/>
              <a:t>Picture Prompts </a:t>
            </a:r>
          </a:p>
          <a:p>
            <a:r>
              <a:rPr lang="en-US" sz="1500" dirty="0" smtClean="0"/>
              <a:t>Literary </a:t>
            </a:r>
            <a:r>
              <a:rPr lang="en-US" sz="1500" dirty="0"/>
              <a:t>Passage: </a:t>
            </a:r>
            <a:r>
              <a:rPr lang="en-US" sz="1500" b="1" u="sng" dirty="0" smtClean="0"/>
              <a:t>Rocky Runs Away  </a:t>
            </a:r>
            <a:r>
              <a:rPr lang="en-US" sz="1500" b="1" dirty="0" smtClean="0"/>
              <a:t>(Read each sentence to student.)</a:t>
            </a:r>
            <a:endParaRPr lang="en-US" sz="1500" b="1"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1967419" y="1701068"/>
            <a:ext cx="1715057" cy="1068627"/>
            <a:chOff x="1967419" y="925111"/>
            <a:chExt cx="1822124" cy="1379340"/>
          </a:xfrm>
        </p:grpSpPr>
        <p:pic>
          <p:nvPicPr>
            <p:cNvPr id="36" name="Picture 2" descr="https://encrypted-tbn2.gstatic.com/images?q=tbn:ANd9GcSGe7TRSzy4M0el6kktHmoyE2FlSrwY1NtB5xtNAUttJP3tbsN8W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05025" y="925111"/>
              <a:ext cx="1022418" cy="11028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67419" y="1996674"/>
              <a:ext cx="1822124" cy="307777"/>
            </a:xfrm>
            <a:prstGeom prst="rect">
              <a:avLst/>
            </a:prstGeom>
            <a:noFill/>
          </p:spPr>
          <p:txBody>
            <a:bodyPr wrap="square" rtlCol="0">
              <a:spAutoFit/>
            </a:bodyPr>
            <a:lstStyle/>
            <a:p>
              <a:r>
                <a:rPr lang="en-US" sz="1400" dirty="0"/>
                <a:t>s</a:t>
              </a:r>
              <a:r>
                <a:rPr lang="en-US" sz="1400" dirty="0" smtClean="0"/>
                <a:t>tomp stomp stomp</a:t>
              </a:r>
              <a:endParaRPr lang="en-US" sz="1400" dirty="0"/>
            </a:p>
          </p:txBody>
        </p:sp>
      </p:grpSp>
      <p:grpSp>
        <p:nvGrpSpPr>
          <p:cNvPr id="28" name="Group 27"/>
          <p:cNvGrpSpPr/>
          <p:nvPr/>
        </p:nvGrpSpPr>
        <p:grpSpPr>
          <a:xfrm>
            <a:off x="1959378" y="2887896"/>
            <a:ext cx="1713459" cy="1016744"/>
            <a:chOff x="1969016" y="2448428"/>
            <a:chExt cx="1822124" cy="1062725"/>
          </a:xfrm>
        </p:grpSpPr>
        <p:pic>
          <p:nvPicPr>
            <p:cNvPr id="38" name="Picture 16" descr="https://encrypted-tbn3.gstatic.com/images?q=tbn:ANd9GcSWuisAvyejd3l_RKU2-2rmc4ZbZVZ6HuQ3TFwxTqdIoFFDDd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4358"/>
            <a:stretch/>
          </p:blipFill>
          <p:spPr bwMode="auto">
            <a:xfrm>
              <a:off x="2209800" y="2448428"/>
              <a:ext cx="1182344" cy="894341"/>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969016" y="3203376"/>
              <a:ext cx="1822124" cy="307777"/>
            </a:xfrm>
            <a:prstGeom prst="rect">
              <a:avLst/>
            </a:prstGeom>
            <a:noFill/>
          </p:spPr>
          <p:txBody>
            <a:bodyPr wrap="square" rtlCol="0">
              <a:spAutoFit/>
            </a:bodyPr>
            <a:lstStyle/>
            <a:p>
              <a:r>
                <a:rPr lang="en-US" sz="1400" dirty="0" smtClean="0"/>
                <a:t>Rocky sees a camper.</a:t>
              </a:r>
              <a:endParaRPr lang="en-US" sz="1400" dirty="0"/>
            </a:p>
          </p:txBody>
        </p:sp>
      </p:grpSp>
      <p:grpSp>
        <p:nvGrpSpPr>
          <p:cNvPr id="29" name="Group 28"/>
          <p:cNvGrpSpPr/>
          <p:nvPr/>
        </p:nvGrpSpPr>
        <p:grpSpPr>
          <a:xfrm>
            <a:off x="1646679" y="4001606"/>
            <a:ext cx="2203124" cy="993577"/>
            <a:chOff x="1676400" y="3733800"/>
            <a:chExt cx="2203124" cy="993577"/>
          </a:xfrm>
        </p:grpSpPr>
        <p:pic>
          <p:nvPicPr>
            <p:cNvPr id="2052" name="Picture 4" descr="https://encrypted-tbn1.gstatic.com/images?q=tbn:ANd9GcSxc5lf1tZ6uk9D1CJwhIZgzziiVi-m5nnOfshiPgiw58bb31qNATt2gF_J"/>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67419" y="3733800"/>
              <a:ext cx="1680184" cy="892285"/>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676400" y="4419600"/>
              <a:ext cx="2203124" cy="307777"/>
            </a:xfrm>
            <a:prstGeom prst="rect">
              <a:avLst/>
            </a:prstGeom>
            <a:noFill/>
          </p:spPr>
          <p:txBody>
            <a:bodyPr wrap="square" rtlCol="0">
              <a:spAutoFit/>
            </a:bodyPr>
            <a:lstStyle/>
            <a:p>
              <a:r>
                <a:rPr lang="en-US" sz="1400" dirty="0" smtClean="0"/>
                <a:t>Mother snaps at a camper.</a:t>
              </a:r>
              <a:endParaRPr lang="en-US" sz="1400" dirty="0"/>
            </a:p>
          </p:txBody>
        </p:sp>
      </p:grpSp>
      <p:grpSp>
        <p:nvGrpSpPr>
          <p:cNvPr id="50" name="Group 49"/>
          <p:cNvGrpSpPr/>
          <p:nvPr/>
        </p:nvGrpSpPr>
        <p:grpSpPr>
          <a:xfrm>
            <a:off x="5083220" y="3891171"/>
            <a:ext cx="1660908" cy="1306849"/>
            <a:chOff x="1967419" y="925111"/>
            <a:chExt cx="1822124" cy="1379340"/>
          </a:xfrm>
        </p:grpSpPr>
        <p:pic>
          <p:nvPicPr>
            <p:cNvPr id="51" name="Picture 2" descr="https://encrypted-tbn2.gstatic.com/images?q=tbn:ANd9GcSGe7TRSzy4M0el6kktHmoyE2FlSrwY1NtB5xtNAUttJP3tbsN8W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05025" y="925111"/>
              <a:ext cx="1022418" cy="1102886"/>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967419" y="1996674"/>
              <a:ext cx="1822124" cy="307777"/>
            </a:xfrm>
            <a:prstGeom prst="rect">
              <a:avLst/>
            </a:prstGeom>
            <a:noFill/>
          </p:spPr>
          <p:txBody>
            <a:bodyPr wrap="square" rtlCol="0">
              <a:spAutoFit/>
            </a:bodyPr>
            <a:lstStyle/>
            <a:p>
              <a:r>
                <a:rPr lang="en-US" sz="1400" dirty="0"/>
                <a:t>s</a:t>
              </a:r>
              <a:r>
                <a:rPr lang="en-US" sz="1400" dirty="0" smtClean="0"/>
                <a:t>tomp stomp stomp</a:t>
              </a:r>
              <a:endParaRPr lang="en-US" sz="1400" dirty="0"/>
            </a:p>
          </p:txBody>
        </p:sp>
      </p:grpSp>
      <p:grpSp>
        <p:nvGrpSpPr>
          <p:cNvPr id="53" name="Group 52"/>
          <p:cNvGrpSpPr/>
          <p:nvPr/>
        </p:nvGrpSpPr>
        <p:grpSpPr>
          <a:xfrm>
            <a:off x="5053519" y="1587746"/>
            <a:ext cx="1822124" cy="1062725"/>
            <a:chOff x="1969016" y="2448428"/>
            <a:chExt cx="1822124" cy="1062725"/>
          </a:xfrm>
        </p:grpSpPr>
        <p:pic>
          <p:nvPicPr>
            <p:cNvPr id="54" name="Picture 16" descr="https://encrypted-tbn3.gstatic.com/images?q=tbn:ANd9GcSWuisAvyejd3l_RKU2-2rmc4ZbZVZ6HuQ3TFwxTqdIoFFDDd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4358"/>
            <a:stretch/>
          </p:blipFill>
          <p:spPr bwMode="auto">
            <a:xfrm>
              <a:off x="2209800" y="2448428"/>
              <a:ext cx="1182344" cy="89434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969016" y="3203376"/>
              <a:ext cx="1822124" cy="307777"/>
            </a:xfrm>
            <a:prstGeom prst="rect">
              <a:avLst/>
            </a:prstGeom>
            <a:noFill/>
          </p:spPr>
          <p:txBody>
            <a:bodyPr wrap="square" rtlCol="0">
              <a:spAutoFit/>
            </a:bodyPr>
            <a:lstStyle/>
            <a:p>
              <a:r>
                <a:rPr lang="en-US" sz="1400" dirty="0" smtClean="0"/>
                <a:t>Rocky sees a camper.</a:t>
              </a:r>
              <a:endParaRPr lang="en-US" sz="1400" dirty="0"/>
            </a:p>
          </p:txBody>
        </p:sp>
      </p:grpSp>
      <p:grpSp>
        <p:nvGrpSpPr>
          <p:cNvPr id="56" name="Group 55"/>
          <p:cNvGrpSpPr/>
          <p:nvPr/>
        </p:nvGrpSpPr>
        <p:grpSpPr>
          <a:xfrm>
            <a:off x="4750775" y="2784549"/>
            <a:ext cx="2269399" cy="993577"/>
            <a:chOff x="1676399" y="3733800"/>
            <a:chExt cx="2269399" cy="993577"/>
          </a:xfrm>
        </p:grpSpPr>
        <p:pic>
          <p:nvPicPr>
            <p:cNvPr id="57" name="Picture 4" descr="https://encrypted-tbn1.gstatic.com/images?q=tbn:ANd9GcSxc5lf1tZ6uk9D1CJwhIZgzziiVi-m5nnOfshiPgiw58bb31qNATt2gF_J"/>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67419" y="3733800"/>
              <a:ext cx="1680184" cy="89228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676399" y="4419600"/>
              <a:ext cx="2269399" cy="307777"/>
            </a:xfrm>
            <a:prstGeom prst="rect">
              <a:avLst/>
            </a:prstGeom>
            <a:noFill/>
          </p:spPr>
          <p:txBody>
            <a:bodyPr wrap="square" rtlCol="0">
              <a:spAutoFit/>
            </a:bodyPr>
            <a:lstStyle/>
            <a:p>
              <a:r>
                <a:rPr lang="en-US" sz="1400" dirty="0" smtClean="0"/>
                <a:t>Mother snaps at a camper.</a:t>
              </a:r>
              <a:endParaRPr lang="en-US" sz="1400" dirty="0"/>
            </a:p>
          </p:txBody>
        </p:sp>
      </p:grpSp>
      <p:pic>
        <p:nvPicPr>
          <p:cNvPr id="59" name="Picture 14" descr="Boots%20Clip%20Art"/>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99730" l="0" r="100000"/>
                    </a14:imgEffect>
                  </a14:imgLayer>
                </a14:imgProps>
              </a:ext>
              <a:ext uri="{28A0092B-C50C-407E-A947-70E740481C1C}">
                <a14:useLocalDpi xmlns:a14="http://schemas.microsoft.com/office/drawing/2010/main"/>
              </a:ext>
            </a:extLst>
          </a:blip>
          <a:srcRect/>
          <a:stretch>
            <a:fillRect/>
          </a:stretch>
        </p:blipFill>
        <p:spPr bwMode="auto">
          <a:xfrm>
            <a:off x="2447165" y="6288685"/>
            <a:ext cx="819496" cy="84532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s://encrypted-tbn3.gstatic.com/images?q=tbn:ANd9GcSWuisAvyejd3l_RKU2-2rmc4ZbZVZ6HuQ3TFwxTqdIoFFDDd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4358"/>
          <a:stretch/>
        </p:blipFill>
        <p:spPr bwMode="auto">
          <a:xfrm>
            <a:off x="2395191" y="7269280"/>
            <a:ext cx="923443" cy="56746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Turtle - Wikipedia, the free encyclopedia"/>
          <p:cNvPicPr>
            <a:picLocks noChangeAspect="1" noChangeArrowheads="1"/>
          </p:cNvPicPr>
          <p:nvPr/>
        </p:nvPicPr>
        <p:blipFill rotWithShape="1">
          <a:blip r:embed="rId7" cstate="email">
            <a:grayscl/>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rcRect/>
          <a:stretch/>
        </p:blipFill>
        <p:spPr bwMode="auto">
          <a:xfrm>
            <a:off x="2197443" y="8105374"/>
            <a:ext cx="1220136" cy="97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2" name="AutoShape 6" descr="data:image/jpeg;base64,/9j/4AAQSkZJRgABAQAAAQABAAD/2wCEAAkGBxQTEhUUExQWFhQXFxwaGBgYFxgdGBcgIBgaGBgdGB0aHCggGhwlHBcYIjEiJSkrLi4uGh8zODMsNygtLisBCgoKDg0OGxAQGywmICQsLDQsNC8sNCwsLCwsLCwsLCwsLCwsLCw0LCwsLCwsLCwsLCwsLCwsLCwsLCwsLCwsLP/AABEIALoA8AMBIgACEQEDEQH/xAAcAAABBQEBAQAAAAAAAAAAAAAFAQIDBAYHAAj/xAA+EAABAgQEBAQEBQIFAwUAAAABAhEAAyExBBJBUQUiYXEGE4GRMqGxwRRC0eHwI1IHFTNy8SRighZDU8LS/8QAGQEAAwEBAQAAAAAAAAAAAAAAAAECAwQF/8QAKREAAgICAgIBAwQDAQAAAAAAAAECERIhAzFBUWEEEyJxkaHwgbHBFP/aAAwDAQACEQMRAD8AynicqkTETEf6ZDpbRzUHeLE9SFtMlqcUfcV+kTY/FoXh1DKVZCSlTfCDb0gXwrFJQczf01ABQ/tPWPPjePyjkLiZ5lzVpUXl7HrfteLnmCStAJeWoslR06PFDictJWhb0mIali1P0i1LTmlhCg6Wq+jHTrA0mkxmgxuHQtZBQGUKqB6ajXvA2dhPwyXIzl3TsB13MGlpSohrsBtpSAnCuOupWHnIdRJDPQnU9IzVu6KPY3FuhMwcwKbA2aLfFpCZkuQpg6UW2BL/AGgfJ4XMlKICSuSqxuUvoYklEyJczOCRmAD6DRu0FemOqQPlTUhQdSWHT6wWw0hJXm8xQD0yikVJklKlHMgKVcaZhuOsVFkS3yLYKoU7QncuhUazFSkqILkGZvZxf3gcMNkJSRTYawkjEPhqh/LUG7GkPzOkOH2MQk4jdCTcMgpbo7fvFDCTlylMFOn+0/aLeMwMwfC6kxPIkggONPaKyjWyQhhpyVB0kc1D+hiCbhUg8qilQ0Nn6RTkYHIrlLpLuHpEvEpboTMuU8quuzxOk9MqrQ6a7HlY/mH3EelTf7SIHJ4mXL9mMX8OhLuBQw+uyH8E2IUVBwA8V5Ky7w3GJKVOgkEX2hy57qpbUwV4AIpxIaJEK2fsYppQgHMHMTIUVGlBCUfQWSzQXtEYmA9IcZxBrWK6jzUtGsbemZyokmrqxhUzRaGK6xLIwz1iXZJBMAMRTURZWkPCKSDAtaYiqomJPM3i1heCz5heXKWobsw9zSCWH8LTllj5aT1WC3tB9qT6RahJ9IwuAnBSlJ0bKoWuKD0jK4zPIWQzgFldR1i1xvFeVKQUF1TFGYTuBRMEOKYXz5MvEJupPOAKU1jpj+Lt9M2ivZX8lRSGOZF0j+x/tF2ZLUUEBwQQaXL0LQPwIISlQLZXB2MaHgRzrdqBJL7wp6EXOJIUJqkuUvLCgb5Smhp6wHStOIZQZE5NQRZX7wcWVJR5jErEs/PeMWpSkHckuGFLvEwV2UlfRrsLjly1gkAy5lFIL0VqH0Oogpx0JGFLZpktVgTzIOkB1YkTpISR8YcEXSofWCWBlFUpSZjKSWBY+yhsY551abKWjHDFKBSX+G3SLuPGbLMS2VV9wdXh2M4UoKUkByDpfpSE4eglMyURUhx3EdLkmrRNFzhuIKEKQw5iCe0W5sxSRytlP5T9IGYAsa1BEGPLSoZSeVVi9jo8ZSirFZTl4hSDnBLD8p06GL6J+cZ0G10/aKuDls6Zl3ZzqIH4WUcLOUVKeWTaJwi7Ap4PHTEThmoHt0eDSprzFpV8CtHZtjCcawImVTs6VbwPxUgrShWZizE7tDSix7HLwakKIcH7iFQlYqlxuIfJK5kohSeeWHBGoiGVilsCmu+8OrFVByROChzULXipiJAuk5ekUMXjGYpsbjaHz8UlaQAajWJxd2VTrRYw5KbkwRlY8HvAf8SUhiHi9h1BaaJbrEyjZnbTCBzEUIhqHBrpAzyikipgthZJAcK94htpdh32WxlWKe0RYjFKRRKaRJwzBrmzAlAr8vWNuvCyMHL8xRzTEhyaVOgD/CHjfg43MpQy2ZThvCFrYzx5QUeUkHMr/am5jQS8PKw/LLljP/ctlr9vhTFThGIM1ap61c5/NXKkaBD2iz5YU/lZifzLsB6mO6HBCD2aKKXQdwQCv9RTq/tK3PqAw9GibHTky00MtAGpDt2AjCcdn/hk5wvmJYVL+kCsN4zWpQTOA8uxVV/WOmPE2sltCfKlo5b43keWZSQQcssCnS/zjTYHGiVhUCoyIQonQZnFR6RkFylTZQzOSVKcnrWNHMAHmI1/DJ30rHnyX4KLJfSQzjODZAMsvKXzP/adjBXw+lcuXKRdU5fshNfnA/wrO/EIVKaiSMz6pN/pBZUwhc2YAky5ck+VXo1OsQ7X4sQal4lMxKVCqSohVajQfSM3xLA5FrQE1TVPUbwI4HxRQQElVAoExtZ6hNlZkkGZKYEC5SYzalxypjoxGG4gtC5f9iFOwvW8ajhHFAsrCdDbVST+kBp8pCiQwCvn2iDhaCiaFy1Oxqk0LaxpOMZrodm24ghjLmC3wrOoCvhPZ4oSEeYpaCQJocBWp7wSSoFRTotIbqDb1BgZjZOWcJtQyebcEUrGEVaBsBpw8yRNyLsD7xckKVLWUmqSXAeDi5qJ6Q7Zkh3vTrAfjeGSBLMxw9MyT7Rpnlpkl7iqVFQIGZJHsRAKfjCV86VAWtSD/A0ZHRnzoNUvcQwzQSUsMw0OsTFqLoH8DJQJlFKatVPXpA/GAeUQLmrbbxbXjloAISCxhnmy5wLUVCjHYWD8NjF5GQQCzMdYofjVJPOMp0MMxiFyy4uNIfMxAnBlBjGqVC/UvScamaCwq1YESllasqfiezRNglKkqLAN9YM4LCpAM1wHFIbqIWU0zik5VkZhpBI8QypSwA3gIcGqasF/WCSsMpIY1ERJLphYXlzcyfh9YM8GwnnO5yIT8aj9B1gFwSUtZZI5fzE2T6xrAtKJJUS8tI5RbMdyNa7xfB9O5O30OKCUjFplVlJCEgcr1J6wG4txHMQHzF3rYHdrP7xDgULnF1Fki+8JjsEnzsiOj1t3j1oLj43XpA85Kz3+YzUjM6VI3Iv2a3eA+M4/NmEZV5UpNEs7ddot8c4sjKZUoAtTMLdhv3jL5G1/msVxSyVuNCnrVh7gg8+e89eZKEvzGh6Rd8ReIcOlJlSkpWSGdIGVP6mMxiQyEoyMq5X0Nou8I4L5ysoIBvXaJkk5/ck9Lx4GrSxXbKvhzwRiMTh0zTMRKQoggKSoqIOoAjYzP8O5al5jPmVASpkpAKaBnNQ8bWUKZQAAAGIpbRtOjQs5IuMx5rlmG9vSMPtQ9GyggOnwrhUJyypKUAuFZCQ4ZqnUxTwngzColGUEr8tbUK1OBsCdHg+iWS7u5NDoe8WFcwD0Ya26kbRTjF+B0jM8M8F4SSGTJC1E1UvmLfQQQk8Bw8oky5SRSuW5GvftBRQN99Hv6bQ1MgmgDbBxmNa9Wgai1tDoEHwrgqrMhJJrct9Yqr8G4RSs2Q+iiCPSNKrDKqMqq6VLfvDEydS4Hbm9RDcYvwKkAJ/hWUcv9SYMrgfDQHekLP8ADqVvnWqorQfxzB7LQW7kENEK1gs56fwRn9jj9BijIzfBIlqEyRNIV/auxHcRfPhgLlqEwpUD+Ug+rGNCUVNGO+na9e0IZVXDb9v0hS4ON7oMEYgeBpqCCiYlk2D1h+L8KzlHNyhXQ27xsTMJdiH2qx9TEklGUXcn8zv2DaARL+mh3sWCOaf+nsUhwZZUxuCDm7RRncGxCDnTJmFCv+wuD2jq5VXVzeECjckpc7N9YT+mj7F9pHJMZwyYpv6awtrFJf6QGXwWeCaMRoQaR3YTTYEk6H94amoqAQ1X1hf+b0/4F9s4VLlzEBlpeCXC5XmIUk0To8dYxnDJExHPKBIsMtfQioipJ4PhgARJFNwrfUHWJl9PLw0S+NnKpSchZ+8GsKkLKUg1O+m5MbTiHhrAqBVlKK3Cm+RgHg+GykfETkNSzZiNMzfQRMfpG5bJcK7IeJTfJlploYINSbep77QOE+ZMRlSTlFXgrMwEtU1S5qlTE/kYUPppD0SVTVhk5Upska9THpRVJRrSE/aJsEtSZYEv4j9YG8VmsoSJauZR/qL3J07CtIj4xiJkleVJAcaCo3br1gfwvGpROSpY5RfWu/eJlGk5R35/VlKVupGpHDpEmXzpCmDkm/7RhsROSC7OBZJte0EOPcaM0sgMkPXeKfBOFGesuWykZje+0YcLlxQc+V9/waciUnjAb+IWq5vVhpt6CNH4NmhMxYJqQG94fxfgUqVJKsxCxZyOb0gHwiSZkwJlqKTqoXA1iso83C60iacJqztQUlmKRahJ+o0iBRFWcD+UhhZXUi94lmBTFwkvvX66xRqRh7UYhvWGrJGpYuBbS94chqEDv+oEeUizAdCdH3P8tAMal2Ip/wDYQkoFLOp9t4cqaKgEZgAb39TDsxcM17n79oAJTiVGhUbaG3tFUymetbuSTEyACaXdu3fpEaJhL2YKZ3oWvAB6UkE2Fb0tqSIlKnDO3UAP7xEgHNS1r/XUQqixYdS0AhwmqAYKKq7iPZ26PXT7wqQNCSaVGnuKvDVISSxubX/5gDQxDORVj1jy5YH8/jxJLQBR3o5d79C9ohSmhFnux/WABDcOH948ZV6h9HDj9ocHZumtz+kIDYPazOG/WGAqAP8AtfRwa9q0/eHnDqOYmWGegJIHa9e0Q5gKfO5iNUxLUPzfrRtWhN0FDpqQxIJ3AH8pCKVShFqubRSx3FpAGZc9SEgsFpRyJIDl1No1qxgOO/4p5VrleVLmy/8A5EZkKV3H6RLlvQeDU4yeFKCEqzE9Pp0ijiMR5KChs5Lu9vWMGn/EKUpeY4dSP9ire8GsN4kwc8N5qk6kEc3puY1WHswed9F2RjfLSM1d94sDxfKlS+VJXMVdOg2eA0+aJh/6VlpAqVGo7jfpAdeJUk6hetI1mo8ipERuPZNjOMzZiipWvS3QRosPwiVLwhmzzzrDprX/ALQBqYyc9TfCSoaki5i3jxOl+Wqckp1QXcBulvSM+SGSjFOv9v4Ki6bdWex2CXKUkLDEpdv1i/4dwOJWrPKJSLZjb94qca4oqeUrUkDlam4qYKYLj0wS0oQEppRTfaJbm4dK/Pof4qXegvxbhqGEslcyeqxJfv0CYrYbDrwSnKQrMG/VoI8AkGWkz5vMTQKJsB9IH8e42JygEgMnXVUc8HJy+32vJo6Sy8+DpktfLzBT00+9oZkJrdrhmvZ6wqFJSHNAaMD6w0zXVemo2OlRTtGpoOKWIIsNqP3EKVpoz1fXa8MC9jX/AIcVNIlKiwcWszfOt4AI1slLqzN0Fe9LHtCpI3USQA9HPe38MSyyWJAdrivz1ERhKaMLafQ7wCJEpNz2reEJItftfqw9YSUNK9d6wwqy2JoejmvyEUBLUdukMMsdvl3Ihrm9Gf4dfl6wrVcAtudKb7HrCsYkxZDCpHzHbeEMno5f2/n3hSDq76Npt6NDfMLsz9QxA96wWhEyZZJDMGFyQBFUhIckADWweJ0JCbJKiq7khtr/AMtEUyWWuAS7uHA3v9IVgQp0L+32iXM4q53ajd48mVSlu9PnEM2alAzKp3Jr6fpBYCzCQHAUo3FXKtW+0cqwnEsVOVOQtS0hKSlIfKjMpX/uLNKM/tG8xOLVkVk/ppY8ynFNGeg+8ZWcywylKXlJABLg7kqH2iZcefQZpDh4bUmSJfnJTMyrdSZjhWZiBtlIFSNhGT4t4FxOZwtJdmWqYA77A8ytLDWNGrEASlIlyiuaVElsxMsflIINPXaAMtCgoFNCC4P6RUOHK2iJcmNJmZ4t4TmyMueZLBUHYkgdgWYmKo4KqWkTPOl0qCkks16tGu4riFTh/U5svw06vaM9jpCqpCjLlqIzA+4p1rSE4uKWXY1JN6KmA4sqRNCs5Ukly1Llye8bgYaXi5Cp8lbzEAFSA1RqWvmGsc5nYMJXlzZhvb6wvCuJzMOvMhRD0LG4N4ITadoJRTOgcFkIIK5kxCUimUkOewh3F+JrxITLQ+XMMqWqesCcKELR5odSBcUodHixhJkw/CPaNpJSlkv8fBknSoScC2VQb9RBnhfD3kGbnTy3SNItzOF5Milg29t4G4nCXKSQ9w9+8SrktMHSey1Pxq1SwjMWFhvEONlBGVKqLZyNtmibDYiQJJE1xNFifzbNEQkLWjzCFFO5DiGu/X/RePZ2eWOjZbDfcwhSBpXS3eg9NInSQ5u2r3hs0PoRtZ4yOgjlyw29X3h9Kvf5fsY9JPfagdt7W7wqlPUV+/zhWMjSj4gl6mrV9jrCoTvUgaM/XtChZDN9qfIvDFzmcrKQkaqLA/pBbAehNHPvY9G/mseSlm013B9jeMnxXxgpK0iRLQtIJJUtwNqNp3gXL43iUuoYj4hXlBb/AG/2xquOTM3yRRuisJYFxqaFusN805iGSXsAfe99PnGGwHH58sqaZmSoNzVKexeCfDPE5cCblr+Zq7czadoHxSBcqNNJzZiVZsqqhIcketfltDkAltPSrHfrDpOMzhJcNoUnl994VRcc1GrejRl0WhFy7MWdzUfbWGT5gTzFTElgC21AA7v0iHHYsS0lSgSgG7Fk+ojHf55LmTM2LzIDcpRZAJr3tUwRi5dClJR7NFOxxzCWgArU7JzAJRSpUWNelYDeLsQuSEGYvOksMqE26qq5vekC8XxDBlZy4hQQKpXkKi7mlCHo1YZ4px2C/DtJm55mYHMXKlbudB0gbUJx7/Yjck1r9yRPHEIlV/qTNAqw26RnMLxl6C5d2F3erHv94C4vi75gMpLDTS9N4ZJnJlpQpBPmH4aggUAI/wBwBipzW+9/39hxjRuBhZmGUMTIlvKIyLKlKarOtR2saUiPwzhvLmmZMlGbKCaMgqS/RqQK4h4m/wCjThwVrKklKwoKaXoG3Nt2aNVxz/EbDycJLk4VjMKGIY5UUDkHd45OOc1HFxe9X1pef72azirtMDYzCDHT1lIRJShPKADUP+atzWMXxLhiZc9SACSleUGxcUixgfEk1E0KCApqqSXYjrBHhszzpZn+WpcwTQCQkkA3ADd6kxtKWD+KVEpZL5MhjeGAKDkkWLnfQdQxilxPhZlzFS7kGnUaU0g7j8aVELOUEMyQHSlj9z94rcSxuefnmS2CkMAKAbEb1hPJNFaYI4ZxFUhVnQWzJ3HTrHZPC+Ows+Wnywl0i2o7xx2Vw/zDRwweo9oM8G4NiJCgvMZSrgAO40zAGnYxp2qM2ldna5iUlCszM1ekYubi8gUAkFzQxBxPis4yUmaMo3BdJ77esUsNPDZiX2aL4OKlRnyT2Omy81FDvBOXxKZJlZEJSUWq7gbDeC/h+ShUkEgOp8x3gJxGUEKKBpZ4aceSTi10KnCKa8nZjNApQE2+/wBY9ne9fSHTUggVzevt2iLHpUpIZWQ7t8iw/SIs6CRS3Gz7f8Q1NO3c19YgwsopZKlBRdyel6egixNSWYNX3hNgRPs1L7di8c847xFUyeoKPIkskff1jV+IccpCMssjOsFIDNlehJ7RzfjCPw6ghK/MyoBUcwJOhJr/AMRfE0mZ8itUXZRCiRmYVO/pSPYZJWTtaBktRISU3IdolwmJULOGvGz5DNQLhlsSB2j0yUxp6voYbJna1cnWLEsFTk1a8GYqL/DOILkk+W5zAOCQx9IP8B8Qia4LPW1QwNH6HeOfcX4ygFKJRqXzLBsP7QdSd4XhvEUSmFQVGlWDCl+8KdTHG4ms/wARsfOl4UKlodIWM7FwE1CbXGbWOZcY4lNWhKci5aVOFkhwS420joeD4h5uaUrmSoENQ6WFKgjaAWP4kMKRhpksrQU0UACWt6sLxwc2arFXTOrjcXdmGTxPKyCAU0tRP6n3iafis0vMmhdrn6RNxPhqc6/KUgpGUgOxIVduxgfOklKjLUoBjXVPd+0ax5E0Q47CMoSzIUs1UEuHqxrQ9zpFTgfE/Lz5kO6WCgA6diHrHsNRRCQCg0Aeno9zCy8KlSWSo5hve1j6/WM3FSTT8l201XglmrVPmFQDZU1Auw3c1MNwGHlJMzOSSkOhrKL6vpD5WFWFJyqTmVqDZr5hC4rBFE0ygxUCzg0L1pFKl+KZL3sj4rxBJWZqJeRCkhOXRR/M2weIsJPKJSynE5CWdCCQVV33i3Kw8tQyrVRBLAqAZ7sD76xSxkjDompyAzUtUJPN1BDM/rDapUCZUOKSEhK0qCTzAmhIr05nOsVsTPzqGXMwTr+XWmwizxacgt5MhaUAMDMdS/8A86aARQ/GFhmcNZkge5asFXsA/wCHpCbryuSBU2GuvaNfgeLeUrNKXnDsc6XSNNbDrGP4StCpZShKlTFFkD+0C6j36xseHcXwq0tiZCkrAYCUwR3J3OxiXJbTVhXyXceEms5AQRUhI5VjokWbeMHxpHlzSvCr5CaA2PpGh4iss8sshRZPM57K0FDAE8PX8YohLPZg71brGttLRCVmu8JeMJMyXkmNKWnQ2PUGGcdx6Jk0lKnASBmSxHq0Yr/KibuFbj7ekUEyZkkliaGoD23hcaUJ5MJrKNI+r0IADAb60EPUilR7H52jwTYpt1HsIcoV5j6bwdFlWbJdJGZnL1FqdNIReZHMDYN/N4szS7ZWS3z2r/LxErKRe+9n1g2M5J4px0xeKWmass/L20aBeF8OHFupSsiUFgE/E7XJJ22jrPE+BSZodaAdXN93eJMFwOTJzCWhKUqal6jbrGkuRuGJkoJSyOZIwc6UQpUoTWDcpCSRoSKVpEH+ZS0haZsiakmwcU9SK+hjqi8EgghI70r76ikUsZweWWRlB3dj2Jjmykjaos5wvjkkIT5cuYpQqrMQAN7B4E4/jS5hJBSlFsiS3uTVUdNV4ZQhRUgZCf7SwPcVHyitN4CRq41GSX9Qh4pcrS6IfHZzfhGHC0KCh0B2ixh/CM2YEpmJVXuXttBLi2BMiYCEny160Z22H6RveBMrDy2YkBianL3rR41nNuKaIjGpNMA+F/DKpS0qUVnL8IBDOzDMe3aDXEOFhakqFCHrQ3YU+kF5KWANiS5Gg2faJPLvU3uQ/oIwyNqRi+NeG0zgzDNVvyqbUA6esZHiXhmiR5ak5Rcqcq3FNBvHWp6AAL9b/wAeK0zBvpprR/aJcmOjhy+EqQoAu2mZJvsH7xLJwanN6AXs+/Ro61iOEy6hSQSo0cGusQTuDoAbKADuB3Z4eSYqOU4PCrSXArrqYIDBTphzZCSbqIy9KxvxwogMABrRv4I9NwTUIeHn5QsfZgleFZhr5iQprByTAnFeHcRK5pfO2qbj0jp/4EbtuS9O9IoTpDXdzrv0hZsrBHO5PiWbL5ZqAf8AelonwfGZU2cgTZaRLD7NXUxq+K8KM5LEJyipcVO1bj0jPT/A9CULIU5ZOnveFHBfAnkM4WZ34xf4QBGZ0gkBmvSNXhJ0vDykYbESZaJkwv55IKdQ69QelozPh3ATfKmjzMipSsyWZyQks594P+CuIycSsnFqz4gcqAoAhaT+VIZnfasYckrb9Kuu/hlpUv1C2IxEiSjypc3z5KyFTQkJcf7VN8ox/ESkTFolKPlghioMWIt7xuuAok4fHKTPlmVJZWTzBy5vsL3jC+P5uHRjj5LFBqDVh23DmOjjkm6V9X/fkzaasoypwQedXw21+cFhiElOYgHVJyio1SWvGYmLC1Mlxoxs/TvCzuJWQCSxLBTBnoaiNdtk6PqdJYWBaz0+mseUdal+kJmu79CDCKlB6KPakBQ2Ybgnd2+TQgUlVGAPTX+bwqEcoe47Q4jmDhuwOsMQ1MpqZQ3zfoYhmAKZ7PYGo694srlEhwS13t7Q2UspO/RX1ECEyFmJanf77+u8NXhd6k/86WizlFTlHMXvR9+kO8skFxV6H0pEjB6pJPQC7foY8ZFWqzV9dIuUtv8AKIZhGUvd769IWhgLi3AkTkBKqAnsQdO0Q+HuAfh87qJSoAVNm33jRoQCA5q+g+sen8zMzsxylgdYFrQnsrgEFnFQew1jxWHdiQa6Gu8WZkskZQRT5+9IjxCQQwTSgej+4tCYyHELzptzO7t6RWXJJHLRQsD+hi8VCWehbsOxj2IbM6XFWqfeCgKiwKOmvem0VcRhCTQ1AvT1veCRkk3Jy1LtTtW8RLNAN/zVgxQ7B0yVTbtp36wkyUKBT9C1PrSCQCWBcv29Irzkuzkn2hYisFrwjkupiKil92rFReDzIJ5XBs9Rve8HDlKRSoJrWuzxXmyNgdq0LxOI7M5+CKgOU9XLfWA/EuJS5akoCwqYVM18unMw+V40HiGRNElaZFZtg4bK50ejgRyObhiiaQh5i0GqqllC5HR9YqMVLsUpNLRocVwnnKVKKUqUc6gMrNYAO4FdYHK4QrDYqUiTNGZRCkK1SbVgnwGWickzsVidSFoseh6gihMM4jwRc0heB/qSEC4/1E6lNaqaMZZRnWWq3rRSxcetmm8R4HFLQlc+dLmpQDypSEuDcnc9IGcS4VLnGUZCVLRlIdbBj07HWGtily5KZkxK0TPhCcub/wAv3jZYPhGRCUIUpBJDlIS/uQWeHwxnCCyavfXQpuLekYXC+FJmUhSUgKUKlq+1j2izI8DJBc5O4SXjoCsMnlzflNARvuIccNQAkn+NGmTJpGuUgAs7PtES0gKvy6HUw9c0UCrnoTCy10Isdo2oCME0Omn/ADD2KqqIIavv0jwRQHUX29Y9IK8xsRYvABCuY1nymg/bWJAD8Qp39o8p2q1DYWhJk0DYuap9IX6ASy08rG5NDHlLKRoT/LQ5VxQJIFnp0iFQJchxX23Z4mgGKW7co32hpl8zuOr/AGbWJQkAEvQx5CGZtNDV4VIYwS2q4AbS77w6WAAS+tgPoYkJcdAbRHKFy7faKsCvMLNmt8x3hq2SNWPeneJ5Sc1S9f56xLNUUJYsARV6l/0gXyIoImIJU7gPcVHS8ew7FRKiXrX9IlCQDvc1MNW2YkWNv5tCYE2LDEJQoZWdnesVFzOUMBvmJ19ommhKUXdR1FusR5S7EsLhxeHi+wsjkOk86XLWAb1iETwuwIFbfptFmepRVUhxQGxbrEQl6MH+at4K8gIjQ7UPSjw1aFMCT294lmSiEh6UoHv7Qs6qQGALF3+z2hNAirOwzCtjXTb6RieOeF/Kwy0YVJK13V+apdRJ7Exv8oUA9TYVh5lEEFrdR6tpE0OzjON8AFEsrMxihJJoGoHPWJPDWCxq5MsSx5CUiixQtfmGpjrk7CJUOYULsCHprSFTKSmlNhQt0EDtqmLSMpwHw+mSc5eZMqStVnNwBGglAAUu1C9taaRMnDgWYMdbHeETLoSzHbaEMblLVyuPc/vFaZIdibi37wRmSw4ajDX5xEZYBYuB9IpCDi6GhGz7xGtAZ1Nn0Io8JP8A9RA0aLOHDqD9frGl0qFW7IkuRWg+R7wqEhr0N4SX+buYafg/8oKKLSl0KkxCZD1IBL7QiPiP81i0swmqEVJqSEgD4rvdveFk5ikVqDXYiHiw7xORz+hhdgVSqnKBXQ2EIoEBy77iIpxZcW5dYEtAyvKSyaCr71frDcrnMb3b6iJPzekRLuO/2gT0Ojy0szO3yEIVkqIBpazxLJqPWIZV1wdiHqTTKkA0qSKdYiSGBb9fbpEk01PaGyvjHb7wAVClweYMK01MTIVTLUH3baLeFlhzQe0MAor0irAqlDlL661+ceSkZnao0P2iWb8SYWZr3ibAZMFb22sIjMznD1Jc1tF0WV2gdIuexhiJQm5AHvCPoaUZ9o8B9osKHIO8StsHoqImPRw8SJUdnhEpDmkNKjT1gYxF81jSHAPcV9IZOLAN1h+KFPSCtARZWNvTR/tCqQDrp7RaljmT6w3ioZKm3hpWS2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8" descr="data:image/jpeg;base64,/9j/4AAQSkZJRgABAQAAAQABAAD/2wCEAAkGBxMTEhQUExQWFhUXFx0aGRgYGRcZGhoYGhcaFxgcHBgdHCgiHRwlHBoXITEhJSkrLi4uGB8zODMsNygtLisBCgoKDg0OGxAQGywkHyQsLCwsLCwsLCwsLCwsLCwsLCwsLCwsLCwsLCwsLCwsLCwsLCwsLCwsLCwsLCwsLCwsN//AABEIALsBDgMBIgACEQEDEQH/xAAbAAACAwEBAQAAAAAAAAAAAAAEBQIDBgEAB//EAD4QAAECBAQDBgUDAwQBBAMAAAECEQADITEEEkFRBWFxBhMigZGhMrHB0fAUQuEjUvEzYnKSB2OCovIVFiT/xAAZAQADAQEBAAAAAAAAAAAAAAABAgMABAX/xAAlEQACAgICAwABBQEAAAAAAAAAAQIRAyESMRNBUSIEFGFxgTL/2gAMAwEAAhEDEQA/AKE/+RMZfuJR8l/eJL/8iYov/wDzoBGrq/DGSQqfsPaOTJk4OSkU6QfJL6P44/DZ4X/yDNl0/TAuSosogOa7G0Z/tt2uVjTJeSJfdEkeLM+Yo5Bre8K/1E7OE5RmLU61GsD8USt094nLpQu9R/EMpSaJvgnXs0PY/tWcKJiO7z5yC7szAgfOGs7tRLmJSlcglIoBT+zKnrVzXcRjeEIcq8vrDQpPpAc30Ooex0O00lLPLX4Qw+GoKRmfnm2jMdq+ISps9C5SSlOUAgt8TVIbSCZiKNCHiQAmI0p9Y3K1QONBMoufG3l9RDMsElkskA5dh94Bw3jJAIoKP8nhljFpEoBnZxfU6xIp6FkrAoWvxqIBapc0Jr6CGmK4PhEgmXPJZLgE67ENCT9UFZUhCiqgYVJ6AXjb9m+xJWAvEpKEm0t2Uf8Ak3w9L9Ia9bEpsC7MzP6Tl2KiOo0h6lfodi1I1OA4dIlJyy5aEAaAC/nWCcg/tT5pET5D8bMYoG9vcxYmWpVPEegP2pGySlOyB0SPm0WEHcRuRuBi5+GmIDlKwNSUn5/WKGJDu/M0MboLItA2LwSJo8SWP9yWBEDkbiY59y46PEq8/T76w0xvAFpqjxj0Ppb0hWuWUmqVA2clvnpBBR4VG/l/MQOlAa0ox9IkuW9Wvtbzjy3IDacxGAc9H6N9Y4Ql/CT5F/WJpUdPVhHgkvcjdmEYBJIetHGhAtu+8XoUCQCxIsba8oFzcjtpEkJbkNX9oZMDClKvp84pngEWHUikRCq3v79Y6yG+EkdDQwQFaUnQJbRoilSh+wfWKsTiUoNSRt/Ii1OJz2mD5N5QAlneVZr66erRwEj9r8waxWozH0I6v/iLJjhjlfeopGMeCr0UOf8AERSl3DKPN6/OPBVvS7GIrTZyR5PAZjLDEy/7hEZ05BBZQiJw2lP+oiP6Lp6QnPH9G8wBiAQsKQQW57R7iWJMxKXFQ5Ntx9oPGC6HyH2iqbw4mlodZoLVkpKMpcn2CcHWxVc2oIanNohfpFfDeHZFOqoawpXrDUT2+FJ/7D7Qss0b0UjNfRYsKP7VekL1cNmT5yUoSSptaa1J2EavByzMUEBCnPOgG5LRqOF4WXIfuwxN1mqiNn0D6QYz5dDdlXAOzknDJSVJTMmaqIBr/tGg53MNsRw3DTv9SUgnkG9wxitDrMEJUmz+VoLGPYbB4eRSVKQg7pSH/wCzPBPfJ1HqYDGUFs5PIF44CkaDqamAzIJXMAtaPJnDWKFzgoNAfeMWhRhmqaNG9Y6jEHYesAImuHPyHzaJnE8x7QrCMFTgdQ8V99ARn9PaPd5WBYaGSMVHJ8pMwMtIUOY+R+0LguvOCpcx66jyPqIxqAcXwRqyW/4qPyP3hQvCqSTml5fU/T3EapM1x/MeM2GUhHCzHlLmqW8w0eyiruD6+0aibwuTMHw5TumntaEePwXcl1g5bZwSR0L2PIw6pk2mgJIG7sNLxNGUEMb6OR86RR3jGjAaOljFvfEUzJ84ZCsvEp7GnJQitaHuCOhHrSIBSXuDvp7COTBlDtmTZxeGAZ3tGoKmoFQzFW3L2i/gMk+NtC9r/ghfxvEvNZzRhViW5nWG3B1+FjUAAXH4YDQRkpKtww1t7ExLMf7W9GiCgLVD+nlHUA719jC0Yich1BPP/EeRlFm+cWOGJBdr68o87/t8xrGowpVIHrHhJEXVL1iSHjzjmaaZQEjaJd1sBaLQzV/mOsNA8Y1FUtA1ESl4dywDmL0oKiAA5O0N8PgCgOSHPtyikIOTHhFsjhpfdhgCSbmlYNkp3/zAyUEeI1+nOKsRiGtHakkjpSrQymYhqC35+PHO+1Le33hYid+fx/HnFpnJI08//tGGCP1JBOW2rU+UeE4GAkzLhvtHM3l5Rqs1hv6jm0eK6P8AjQIA+rDeLpYFhXmYDiFMslqa/wBI4uZzikEPX52i1Mw6N6PCWMXImA6xJJgbvVFgcvJg1YtQslqwdGOhfigqTNZ4GUNxEMzE1o1iKiAqM7GEifFqj6bwqzGmWr+r9IuRP5EGG4oW2MJK6tBGZwQpiDQg2PlCxCiSKQSJhhaCIeL9nZicy5KiUf2mqkjluIz6pkzVQPUR9GlTYz3aHh6Uq7xI+I12eJztbTOfJBraM7+pWAR4S0RRPWmoArzMEmS+33isywXpEvNP6R5MynGZ4/UOxBo7WtrDnAYlkMhNB+G0EzeGy1FykP5xKXhEJNHGlIo8+tD+TVI8nH0YpUDHRxIf7rbROZKiIlAf4hVnkT8jLkcSFPEPRjFg4iGYzG6D6QMuSDEf04u3tDedh8jLT5NHUTg7NFBC7uG0pFiLCrkfhiHQKOqm1Phd7GtKwRgloUsIzZphpkQK+ZNBHcJhlrUyR1UbAWvDnDmXIJZabVURY7O9BFsWNydtaKQjfYyw2CSgUFdf8xxclJqaxSvj8gMDMQV2oXvB6MIVMT6R1KJ0aQpxNiAKQsn4dQq7j3jVTsIBAU3CwJMZIzfei356RLvlaW3hhPw76DzjqcKkiiEv0ECzUA4Sa9m5kkNF+UPXxHcUEexsggc2gWXPoxL8/vBTYKDSovBcpIDF2hUvE0oHTvpFacYTr7wezDXEJFGiVN/eA5syiPP5xLvMoufKFoN0HFIoXNxAsolwAf8AF4vkTEnUvzgWQtIqq23OFY1jUh08xe0CzEwNKxCSWAIO4+0ETv26wKNZPID6RwrKdTeLUJFPwRRiTfqIKAFy1hgRFijqPxoARiMoHOLFYih5B4egWMpRLAiLJ6AtBCqgiv3HMQHgZpYmjPBaFkUDfRoziC7MjxDBrlKY1Bqk7iBsx0esavimHzy1D+3xBvf2eMeVl2jjyQ4s5JxUWWIVWOqmCzRBRrq+8dJpb/ES4iE1EGIJjgUNB9ojMIdnZ439A96OlXvHUzBziDCgerxJCthABsBlLfKD0bz0g8Y6RhWVPcqNk6em/KAjKJLhWU6NWu7QgxBdakzjVNFNp57R04Yp7OjDFPs3XEOOpUkN4Q1EgNGX4jilTLEiu8LcTxAFX9N1lrCtBR3i3h80zGSkEzFnKED1d+g9o6bL0ZzEg5gRQuCGu7khudo1XDe0/EpIGcTG/wB126GNV2b4DJkMtSe8mkfE3w/8X05w1xksLFfkPk1oNg42Z7h//kfScQTtlyn1jTcN7RYfEjwKY7KZ626xkuKdn0zH8IPSh/POMbjuCrkqdJUnY1ELd9j00fbJsgxUJLasI+ZcJ7dYuSyZn9RI3Aduusa3A9vsPNDLTlUef3g0Cx3iZIIpcCMxj5H9RV6jT86iNLI4jJX8EwB9DSF3F8OQXAgdMb0Zv9R4g5OVmbQNBeHmgk0iZwWZ1ZTba0Le8Cdas0blQKHM+ZVDGzxcg3ce8KjOcpGw5XvBWFLZnMFMDGcmbWzRDDhJSST6/nWBkTqK6fQxXhJiSK6B/ZoRsZBqcRWgAHK/rFst+8IUfC1HhZLGojuIxRzpA0DRrsxppU8BLUbnC3FzfirqPrHRM/pO9/asLsdNIA1qfaNHszLyvN9OcH4Yi2416GFSZrsNflEsdxESBmXc0AuavVth9Io+hPY8wygRDEro9vlGOw3GJagMpUp9GI+ccx+PmqGVIKRvV93BtCuSCkzbpmJHiJAH0jI8SwWSYoJFHcV3Y0PnGfw2PxU2ctJmnuUioZPicClnOr+kNRMUQXP4LRz5pqSpEMrV0dQLu1dNtY9NYBnoRHJWaxNojks1euj/AJ7xz1ZHsjLI3o0TUgaiOTJIfbp1rECwrrr0/HjUkajipCTYR4kClXiwACt/y0UGYxuH8vONVAaAJiVgJJBCS7PS1Kl/prAWNQFs0oKWWBUSocg7aVrGq4xgsZOUpakuEnwpBBodgKkxDg3Bll1LzoADlk6EOK7s8XVxOiEZKejB8Xwxw6koLCaPEWreiQDoNfOLuDYbFSllZBlhaWdXxM/Vw8G8XlyJi/hKf/USHJY6gnQNCLiObNmRMJc2NCG3EWi2dE9dn0Ph/aQLKZRAcFySWSwDNQalqcofTJzIzFlCrFKgwVzdjyF4+UYTFKUipdTig+fOGPDe0M2UUg1SC/N6i3nFUxEz6MiqkgMcwfwmzUqVGx+lBHjLUFFJSlQ1OZwP/ix9qg0hBg+Nyp6syJncuGUoDMCo1tpYV5wzwU0jw7UJdyTqYDQyYJxXspJmjwAIXyseo+ojB8R4OUKUhQZSbjluOUfUUghV3hR2l4IMQAtCss1ALEVBD2VSgfXnE+hj5vhpiknLnKdtRD+TxScAmUqYUB3cMR0rYfeM3xLMlRStOVaTUc9/lHf1rh6uzEHXpBdipo2qQtv9VRB8vlFAwoNSp/znGYwvElNlBvo59oYSeLuWNPq0Ta2UTVGhl4VTlQ8Q2On3jvetTKQedflFWExksJcqIG8U4nioLpRrcm7X9TAt+jUi+ZNJyhJYa8z1ixM39qgUf7mLH0DQDh5oU9gPysHYRYKCCr4flGtg0XyZ6bJFR+7SvWKZWIKVKCxrdtDFsmUHB5623juIckVDNd4Fh0Frx5y5UAgbt9zGa4li5yXVnAA61PIbw0n4pEtLlQYAl35NGD49xVU1bJokW5k6mDC2wSaSGae1OIFEip1gNGJUo5Vu5qSbk/nlCF1bmLZSlggk+9Yu4kOR9B4NOSAHp840rpUActtS1NowfB8TSqgnpf1MarB4qXQVUfX2hCoTOlBDMQSQTmNHIEVInAJBb+Dzhn3YWnKXY7hm5jaEQIAKVk5gWpZhdvSObJCnZz5I07PEElLrYnkSwMEZspBegFLuTvHVywQC9dPpaKJsoEEOS3y1aJpfSWkTRMFFPd/zpBBJoQ9f82gdEiodwzN6A32vSPCUoEVruDSDWjPRcUuBQO/L09YjiFtUi+wa0WSixDgeYvT/ABHp6Qbim0Kwd9FeJ4/MWpWUZA2hLBIAud9fOC+G9oFslIohOpIdSmNSHGbS20ATiEUrfxbjRzXQuRFB8OYi+jWbWKSTu2y3lYFxuWudM7xhL08AYncq09YCPDAXzA2oeefYU/BDtUrNlAqD69WEewuAyhg9UkvWpLb66w8Za7BzvZj1YcZ2BINxe4+nOOYmaQAqYCNCRR6b/juI1+I4cxdnZnJG9XZopXwZMwKBAylqEMH3f1hllrs3JoyM6hSqWVeIgc/T19I23CJ5ly0kqzHVwAXawOw+kCjgqEk0qSOqcrkN5kxejh2U1HloBcU0vDeZWHyh8/tCB9t7Gmh84HRxhamJdgWc6eFxUClG9IoXw5CspI5eXOlNPQQdLwCcvxW0G9q9PzkryX0HyNmY47KK5veLBJZkgN4suqj5i0BYzhZqUpqKsmjM9G10rG5GHSzX/hvrFHdpLkBJOjOal3PKkDyMXmzEyuDLCgeZV0292pFRwK1Fw9LfNvaNyuVcg0cDR3Y22HnSkVHh1TQuaVB+ZNTb0jRyX2GzMq4aorQn9oVd96kEb6eUFy+ELLqPho+UEH6Xr7Q7w/Cxmc7OOTVNqB2IpFstTB7sb1BYkCu8CUvgZT+CIcNUHfTUV2uYsMtQrmDKJ1bT/PrDwYapUSgpPhaxLuG/NYHxWBQQTlok056kBjvXzhNiuTFmJQuzsRUkGlrfzF4wqlAOp2r5f4glQYCldXBDBmblSPd0BlY0J669dvlCuwOT9MXL4ZmASXY+gcg9aeL1heeAhK81Mr2rZmGkbLCcHnzA8tBWNCA4OrO7Ha8VcR4dMl/6yFIszpI9CNYdc4oVSkZA8AHhBqQNLGrCF+N4FNBJCSxNGr1+Yj6AkVAyvlCXapZq03fWOJWVO6AA+oal262t5QfJJbGT9mKwnDlAgEMRcm3+bxpcOTJSheUEFKid3CiAWtaDpRyuE2/OTPE8QEqCArQEN5kim9YPlkHyCfEcVm501ISS5SOTN5/hgzvXqKqJu1qvQNe/rF2Jw9Q1QCGtZhUE2i2ZhbMp215bdKxOeVvsVzlIqXoT6bU0/N4jQ1aOoAFHJ0ryr8qRdh8OHZTh9BamsI5CVspkzE2VTpWv2iQIsQ/MfaLl4cC9aaNAxlOWYtoWcb20hkjVQQQWNjqP8+VojMnhVTl628qiPIw6g71rcmw9YjjEKISJYQ40Uxpq3m0GMR1E6FMGLXPWj+0UIlkmr1s9v50i6e7hycxAoLcmMWLJCQVGm/0/NoFP2LwtkMIpUsFwCdKsdm6wUia4KhRxbQeTU+UDTZktR8LnUhr6dInkBDJNKn0Fjsaa3h+D9B40SROUPGEkizaPalYIm4Ykhj8QcJ01LXgMKSEB76MSxo+9BeG/AeHqWyyWTZwzkWJfalzeGhjUnSHUUG8G4B3niKwl7gB1X9NOcF4/sojKTLmLJL3APWrvTzh3hpKe6oKBNHUHboAwhdj8T3OUTJpCSMyKOCdgWpe0dqwQS2gpGQTwaaFlAQpZvQFVDZVKMS/OkWY/CTZQBUhaEi5II00LfjxupOMQlIIfKLtcFnLtXW8X4fFiYkgIKkm7hwRzfzhV+lVaYrifNpK6Eg/tGp1/mkelTgHzMN2FwK+vKHPa7hQkgTJYaXYp+LKXowFWpblGZXMzM4rfZ+vtSOZ43F0zOg/vkqV4QBzVUDVm6D3g/h0rvCoAMGdSrMdOv8QinLKcoADk1YGwqNfKNT2c4PicgK0ywmpZWYrKS5qkUHn6QceNSnTCnsJHBpSkgHOVWBcMSU1p7xn8bwhUtRSWULpIcU36iNFxXCYmS0yVJQtABUoIUoKBamUEV19rRlJ/aZE8JSlKivM6iaZbuH1enoItlxwrSpjNaJpsAaNRx1OmnWPSMOpTZEldXAGY0I19BEOFoVOmZQPC/jIZ8p06mwj6JgECUAmWgBLWBAryFyfeJYsDluxEk0fP8ThyCAtDUqC/nR9ohgMLIQsGaP6SSTuA4bq1A45RuONcTkAFGIASTUOFAgbhTfmsJ+EyMLMLGYJgNAkpI6vqQacofw1LTsPBjCRxkskIKVBmDMU1oMoFNIYpnBSP6qWl2ImGhNhlO5i+VKQlDCUhIBokIGmopCrtJ2eE+VMOHy974SHdvCXYAlkHo0dkroKoIGHlSgFS0BgPiIJV/wBvqBB8vEypjhYSA3wsFAnW4Z/ePmWClY9EwSVAoUSXoWGoVqMtDG7wPdpAz+JdBmbKFE6kWA/NYTG1JUkZ0JO13A0yfGhPhUXIvlU1QDsR8ozMsGyr7j2194+rnL8Cwgi7Nmc9HhVxfs7ImpOUCWvQpcDzD+/+I58v6W3aF4JmFQXqLAah3L+0crl9OQ+d7xHHsk5SC6SxYkVBY8t+rQbw7AGeyUBJFQok2A3rzeOXxSekBxAih33/AC7PFsxIyvUaa31PvGxw3AJPwlS1KGygNA9GO+8CcS7NkkiUshr5nBD8wG+UP+1nW0biZcoWoMR0NQYrXOLkMQ4py84Ix/C5skFEy9SHdz0O/nSBUTCFOTpWtjsQ161eFUKBx0ETEjw3DajXaKZmDBHjU6X8Jr877w64PwzvQVqUEIFtyeQ25/aNCOz2HUfgzlq5VqTX1aLRwTatGV+jAzZbTAD8QuA9G5/loLAOgBe9i5L8i45QMmWylEkXoC7M33eCRMGRLNy3cav7+sS7ApMolYdKgUn4Q5YGnhD2Gr/OD+BYEz1EOctiTrV6Bh6UgbIAFECpNaudywfUwXgOKSpctkuFAjMlwGUzE5noLWEVxqPseNmiw3ZLCspJSpRBqc1XO1Gi+ZwlElJKVLKEUKQQLD8qIzk7tciStIKZZBFnLhqfGpidNBrF+H7XCaCTlAGiacr2NxcecdKljXWinFojhu1spSGTLRmymv7SRbwl351Bivj044jDApSvOhSSkIUF6sSlL5hrRjaMtL4EubOWmRPWy5ivCC2QPmumwZ3Gzax9F7PdnpWHQlJJnLDlRdQuKsnMzPYF4WPKb70bkvSE/Z3geIVNROmrMrwgGWknMtIf47BI5OX5RsZElgVJBJq1WqxADA7x1MtFTLzJo93BGpYv94yXaLtJMwc0JmolplqJKDmdS0gVJWQGU5FK+8WTUEamx7iuKSpYyziTmDKCgT6H6F4H7OypCVkSkoY2VlAKT/aQo06jz54fgpm8SxKlUTJYu2j/AA1/uZ+QrH0ThXDcPJTlCU0LKKvES2tfpCflN2F8VounrlN4kHOf7kAuQaN4acmiviGJEpBmSgVp/ckKCcmhJLGgo9Itxso5CygNgqgI5HQwkwHE0LzAJV4DlKVihIdJAOvtD9OgBGDx+NmLT3UuWZWV2OdJNdFFRpzytCDtJ2amCaZ6ZHxAk5WJCnJPh2ZrbRs5OKQrKprEOV+FNaM58qCCZs5CSknu0VYOWCn0dm9YWcLVNm7Md2KwdVzGJcszskJDHW5JqwdgBvGulSipIYIJetajoGem0CcY4ijC+NRMtJB/YVktdin68olh+KywgNMQxDjMwNd6ne8GPGMasCixBxbjyVzv06pSlVypKvCokiqmIcJ9KDWGvB8DKwsslCBUuTmIJfQUoOUV8ZRLKpcxI/ry7PRwQ1TqNR/JihMqakZhKfUkrQUnR3zGxgpJO2G70h8jElLKW4exzFQTyMB47i0tOVZAHiYmzBiovyYRPD4AJ/1FOq+QZgkbs1flHsZwTDTsmaUrLLJIAJ8KjckOx6GDK6AqOyeKyJqXStBQaJLsFf8AElieUZ0Y9WZSO4OcEhmXlIBbMC7ZbVeEXafhGIlz092oKlTV+ElPw0/cx5FiL2pBGE7UGTMVLVMWoJTRIDhQBpSz84i8jWnodQXoez8NjcpyqlShoEO//evKggfCYvF0RMIQpmC2etnBAZ7U9oMlcVA7tS2SVVCwnwhVHSoaBjRTdbVYYqapYJUlICv7TqP3D7wGk9ph69GX47w2cylqUiYWY5AQXG4PLaAOEcQUkqloQfEQwS2bM1aEs1rkWMXYvHEd4glsimewUAP3DQ6vrTWAsJjghRmD/UKqH9rEEG2r18ohKSjPTOZvZp8EnGGWru0ygqhTmZNWerAu+rw3w65+UOnu1KopLd4h9WUGp1jN9meKlSUozpFTchOYgkM/P7xohMmpBYAA121rUR14txTsdSv0ex2GVMR3a0qUkhkrZ2INC4sdRTVjHz/HYUoWoKBoW1BDULj8ekfRzxOWjxKyJyioSQtR0+EV8+cI+OjDTU/qcpUEt3iJbZlpFLPQih6QuWCZqsA7Oy5+IfPKCZYoleYpJYNSWxfTb5xrcHwVNiVkjc6eRjKo7SSAxlJVoACrI3KgOmkOZONmqCVKXKlAj4Wzq6lS29GisJRqk7BTMJOLOGZtdNS8elqUEklmts5+UW4WW4USlQzFlM4ZrKFas1W3iMyXXKp3FzUg3Zi7Fh5F48zjWw0rKpktRAoDXZzroSxLwHj+HTFMzoAFwwpUurcuTvRoamUShkIJICVAG5FSTpYV6AwKJ5yMakjKGBNahzflvasUVUVT0Z1WQnKlSy1M1HUd220aJyMEQpRTmBITYGviFdKmNBgOGMlZ7sBW6lJAfc8+gjy+EzapcK8LhmN1CxAa4rAbvoS1Zpey2Fk9yVoKROU4UjOnMEBQZgCL1PVtoZ4bGGUSFTEjUgeNT+X1jBcY7O92lMwLJnAeJCCVMWYh7giusU4TEzk3UWO5qNq1620PWLLOoxpCJpGyx/aVMqakMShT1cFXoQQ1bCEHabFpxmHyrLLQrOlqOASljs4INNYRzpiqmYMx3KX84tGMSPEE2HXZ6aaUD1iLzNheVPSHvYxScNhyxIKiSQS1wkB2roLtFMztFPTOmDPQEsGGXLlFhVj571MJ1S1KJBXmCiGBoW3bbodIji0fCDUCgVrQEN6aGC8zaB5KQ3w3agOs51IL5viIBtdPw36Xhf8A/vM+XMUoELQpm8IcFqkCt6ekJ0YRKCqgL0Z3DAinX7Rt+zHB5MpSMZiJkoJ/ZLmEIKVWdYOtKdQdobHJydIbyuXQZheAYvFy0TVqIJLhEwkZU6HIBQm9nhnxDspiVSSErQtTDVQPh0Yj8eH0vHSygTAt3FFIND00aJScaFKT3hoaBqMXZiRvHU8UfbHU5GK//MulWFxEtaTlyttRg19w1KwTwTsvLlpP6iYpeYeFAceE76k9GjS8SkylqSpgJ0uiVChKT+0nb5GE6uKuSElp0vwlJ8eYWzCu4YjQwI40nsLm2tDLFolhCQJI8HxJyggp1S1TEJ/C5K0/0iuSlg2UslrkAVA/iJYRc8lS8qa3fwCg0cmJ4aTiES1pVKdKrEEUHQ19odpdE7aYEjiWVXdGZlnJAAUouJgDVrZVnHmI6jiUwLyu8wliMpD9IQ9p8GqchJQQiYg5Q+oYgA60+J9s0VcE4XicQFTJsxSMMCe7ScudSQGSX/aCPM7awnkd8Q6o0uKlTFoEtcs5RcgigvvSDMBh0yEnIyEmyWSSX3O8e4fh0AoCEWSxBUo05va0V4zhWZQUggHxGvi+Gm13UIL+msYz5iMqQVZkKNQoAtSM32mnKwssrkoC5eqDo5AB6OztZxA+N4knKAJkvxEO+UG9fekKsZxUMpMxbguGDKBBANG3fyaJZZxrYOVdCM41OJdVUqYZg4fMGHplHOClYUBLeLcD2t0r67xKYpJV4VMlixYULbamhEDGcFBKkkkgWFxl8I+XvHmyluyL+o8cEgggjooEvcGoZn26GK1z1fCFqLsMttah+YYtvBH6jMTQbipFbUH0MaTsjh0fGoDNXK/7U2cA3Ud9BFsUZTlSCuxPhuA8RmSwESQlJ1KkJpeqXv1hPipOMwszLNQpIa5okmz5gWN94+sYbHAXKsoVQuQMtr2g9aUTUqRNSClWi7KDc7HnHa/0y9PZXk2fHMIuWVmYuUVuaJFAVddWOlqwWvtjLFci9B4lAMz0teD+0vC0yFBCagh5anDtevsKcoWFLF0JBJFSGr5H5xxrLLG3EQvWDmoohINCdH0HOCe/CkhClJcUC6AAEln2D+ldIVTcSdUgk/tJpV3A2pAqSQsknKBoXdv+VIP9C7S2O1rmBSgSyh/tAyiu+9a84rUGSkJGUm77P8oWzeKXQnOvkRSmjXaLOFzu9R8KkkPuQANAdRyhaaQ7cg9RC0BiB/uRckGx03tSJBWRSAMwFqhqs79XDwLJQsqUkkXcHdJFxF6cMnOnxeLM9ALcyfv6xkmxm0/RYvFhSjmUtT38VS1Gs/8AiAMWUqIDUdgPyhFDF2ISO8IYipen7U3ro4pFcwgJM1mSSMm9C5bcU6Qkn6JvekLsdgllXiZLeVGFKX9GihGHWlSQAWKSQR+4gKbf9whxKyLVqGrU2O/vBOHUC0sVOd01uGddegDcwN4yab2MqfoT4LDlZQT4a1BNGAckdNuRiicsqKilySSQzMB0awhqiUSqhIDsT51FQRYs8emcOQnMxJD0ehYFjbn61hnJUJ3szizNIKhlLAhXToBTrDDCdo5k4pkuAoKBGZXgOUhQAcu52hicChIOVALt4aBue7nmYDxuCBqoUUwZquS29uZhoyS6DBuLNb2Z4qpKVInZnUonu/CBSjpf9xuxLHyglPEkLCsuIGVIPhmeEuNCCxpGHwiFJSScw/bWvTRnv0eJTcEFEEoKyWuogj3r0cvF1naRXkjZDjkmWyTNTMmv4ZcvxlwAqpFGoedYZYfB4SXM71copnrJWcxKjnN2A8KSaWaMJwmSiQJsz4VNlS29za1hDfAdokzhlWcq2SEzB8Pm1jQBxtFIZk/+v8B6s20jHSsr+EqI0ZwXtyv7Qy8KEAup3AAckEnQA0aMLJm5sxQpK2LCqSTdJHOsMJkpctJFUszVNyHGtLD1i/PTYLRpOMcOE8eMJSsJUELFWdJQX8lGnOMhxbjaJKFSwiYop8LZmAZN6P8Ay8FnjaKAqUTVx8RcHrGc45MEwTChSBnBASd7VaztvpHNmypL8WHkl2O+H9pSoBRT4yEhklqG1bOCdRWLMF2kLqMwFgsgrToFCgKTaoTY+lBHz/ALmAEqSQcyQGBCQAXV+74bB3hlhpywJiXDGr1A972/KRB5n9DzjQd2qky04iYXBSvxBkuU5tTs5BP1gFGHSpIUQAHYK2tQisSXLCplV+Fh4iHOUnME1pmqQCI5iJbj4LlmrlyvQO8c85ciL27IYspDhDFN9aux9YGVLJOVynNUGxGVgCW3bWC/05bNlFDYgMHawuNtIB4hhVZXBypFC5sXN/WkKZlKJ6swQoEEKqQQLVqLekaWT2hUcie6lEgAKUskJLBgSLvSwvGUlySqZlcLyioBIWByt6QeJExLGmWwJpTTm9GpF8WRwDFbNDge1zTCJiUrDsA1EvZklRA/d68qnTe0cxM6XkUlCVpLpIKkODRgahxdmjAyeErzFRmKsCohJAFaMSDWzDrpBeIwSiQAtSUguASS5OrnWvSLeUumjcdpOKrmpQhSEsAVBQDoUS1ldHod4Q4eW7qs9GBoGuzV2ivCKXkAWo0oqzPcAau1YslTCgnKUqcuxAA6h+nzjnyyTlbF4qxNLUTmSshQ2SKFOlTAk7GFRy5cqHYGinJtFs+coKIBoCWDBvSCMHgpa5IUpLkh3cirkaGCnbo0JqL62Uy+KTpPwqJqxSSA1t/pBfEe0aloMtKChRNFZgaa9IW4mWES8wAzXc1LjmXinAzyqZVv+qdn2gKukdH7iSVjCVipktQc/wBNwKAqZgxbax9Ib4eaClQUczKZn1LM4Bo3u8D4IArUCAxTUf8AvV9otnICMmWjFWp2Jhk6OWTbdsMxcw5kACqkAlnckApAZ7OFUO8K5uIQpTKUQcoBBSOdkio5PDXFIAkIX+8EsdapCj7knzjvD5YWgFQBLj7QK9/Q9oUKkJR4UqKuiCGNCK5iWtF2DmhnzEKT+5ma9Ge9L9ILx0lIzABgLeQp84X8P/1ZY0JSCNwVAGFa9EpaZLGTP3JFK5k/2l669D0IgpExI+AlSTrR3Ier3EXqwyM0/wAIoCw0oSBSKhhk0p8KUtfWYoGmtN4m4tJ/wzVqwdZWB4TlcAlnoNvJx/MTkuRVLi7hrtrYvV60oeUFoUSW0KlexpFyh4mpX6WjRl2BS2KZgZs5ZwMlQaDby1vHhhMqmBdNC9bFyH0eloJxs0uqtgG9P5gbiCiE02bydQh+boo10VqkEy2So/EBcuLvRQ5xbiMMQHdhnAtslQNt6QHMnKSEsW8ZHlmI+QENiGcCwU/nCqTk6Bl/ERz5Cgc6SVMapckdRB0rCqXlWSUgF1OXNBpVvIwauUkZyBVx7wr4isgEC33DwU2uyXYb+pKkZQQlRu29vf7xCUkBJBqU7kPzLX9IXzEBM1SQGFD6pc+8TxKyZazqAG9Y1WBP6HypqcyHZrci/wBGb2gUTSdQlQDvUN+386wLjkBkf8T0oKU84jJV/SP/ACA8gkkDo8DTSGkqDlqNJZFQXbUVLHpBPfZaHyKbg/WIpuOo+UESZSe8Aam3RJIguO9C9HJCwpJKk+IfC9iOY6n2MQABFEgJbxUu6gSeusSFXJ/uUPIGOz5pyf8Au2A1A+UCii6KcZhhnUUFKS9aJDEl3G5iapSy2VX7WYgMTmOtrN6xDDAGUVEJJyvVKTV9iIjh5pVUlyyun+jmta9Y6Ix5DR2ic0uciSQE3oQeZYW5RCSsJVmYlhuWI3IPL5wbiJKVIUVByEqY9DAfDalFBY6DYwP4NJkwtKmBChSwYOXej0fmIuE7u1eFrVF/UNQxThi+HfXOB63gzhpdzyH1hOLfs3I//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captaincynic.com/mediapush/baby-turtles_xcx_frmimg_1344507173-4071.jpg"/>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bwMode="auto">
          <a:xfrm>
            <a:off x="5740744" y="6270304"/>
            <a:ext cx="1078149" cy="86370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s://encrypted-tbn1.gstatic.com/images?q=tbn:ANd9GcSxc5lf1tZ6uk9D1CJwhIZgzziiVi-m5nnOfshiPgiw58bb31qNATt2gF_J"/>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550096" y="7229377"/>
            <a:ext cx="1296508" cy="68852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GordonGrice.com: December 2011"/>
          <p:cNvPicPr>
            <a:picLocks noChangeAspect="1" noChangeArrowheads="1"/>
          </p:cNvPicPr>
          <p:nvPr/>
        </p:nvPicPr>
        <p:blipFill rotWithShape="1">
          <a:blip r:embed="rId12" cstate="email">
            <a:grayscl/>
            <a:extLst>
              <a:ext uri="{28A0092B-C50C-407E-A947-70E740481C1C}">
                <a14:useLocalDpi xmlns:a14="http://schemas.microsoft.com/office/drawing/2010/main"/>
              </a:ext>
            </a:extLst>
          </a:blip>
          <a:srcRect/>
          <a:stretch/>
        </p:blipFill>
        <p:spPr bwMode="auto">
          <a:xfrm>
            <a:off x="5995220" y="7938864"/>
            <a:ext cx="757617" cy="113018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88365" y="908664"/>
            <a:ext cx="457200" cy="400110"/>
          </a:xfrm>
          <a:prstGeom prst="rect">
            <a:avLst/>
          </a:prstGeom>
          <a:noFill/>
        </p:spPr>
        <p:txBody>
          <a:bodyPr wrap="square" rtlCol="0">
            <a:spAutoFit/>
          </a:bodyPr>
          <a:lstStyle/>
          <a:p>
            <a:pPr algn="ctr"/>
            <a:r>
              <a:rPr lang="en-US" b="1" dirty="0" smtClean="0"/>
              <a:t>5.</a:t>
            </a:r>
            <a:endParaRPr lang="en-US" b="1" dirty="0"/>
          </a:p>
        </p:txBody>
      </p:sp>
      <p:sp>
        <p:nvSpPr>
          <p:cNvPr id="70" name="TextBox 69"/>
          <p:cNvSpPr txBox="1"/>
          <p:nvPr/>
        </p:nvSpPr>
        <p:spPr>
          <a:xfrm>
            <a:off x="228600" y="5578739"/>
            <a:ext cx="457200" cy="400110"/>
          </a:xfrm>
          <a:prstGeom prst="rect">
            <a:avLst/>
          </a:prstGeom>
          <a:noFill/>
        </p:spPr>
        <p:txBody>
          <a:bodyPr wrap="square" rtlCol="0">
            <a:spAutoFit/>
          </a:bodyPr>
          <a:lstStyle/>
          <a:p>
            <a:pPr algn="ctr"/>
            <a:r>
              <a:rPr lang="en-US" b="1" dirty="0" smtClean="0"/>
              <a:t>6.</a:t>
            </a:r>
            <a:endParaRPr lang="en-US" b="1" dirty="0"/>
          </a:p>
        </p:txBody>
      </p:sp>
      <p:sp>
        <p:nvSpPr>
          <p:cNvPr id="13" name="TextBox 12"/>
          <p:cNvSpPr txBox="1"/>
          <p:nvPr/>
        </p:nvSpPr>
        <p:spPr>
          <a:xfrm>
            <a:off x="923921" y="1554202"/>
            <a:ext cx="2758555" cy="3711894"/>
          </a:xfrm>
          <a:prstGeom prst="rect">
            <a:avLst/>
          </a:prstGeom>
          <a:noFill/>
          <a:ln w="19050">
            <a:solidFill>
              <a:schemeClr val="tx1"/>
            </a:solidFill>
          </a:ln>
        </p:spPr>
        <p:txBody>
          <a:bodyPr wrap="square" rtlCol="0">
            <a:spAutoFit/>
          </a:bodyPr>
          <a:lstStyle/>
          <a:p>
            <a:endParaRPr lang="en-US" dirty="0"/>
          </a:p>
        </p:txBody>
      </p:sp>
      <p:sp>
        <p:nvSpPr>
          <p:cNvPr id="26" name="TextBox 25"/>
          <p:cNvSpPr txBox="1"/>
          <p:nvPr/>
        </p:nvSpPr>
        <p:spPr>
          <a:xfrm>
            <a:off x="4105272" y="1559340"/>
            <a:ext cx="2770371" cy="3722821"/>
          </a:xfrm>
          <a:prstGeom prst="rect">
            <a:avLst/>
          </a:prstGeom>
          <a:noFill/>
          <a:ln w="19050">
            <a:solidFill>
              <a:schemeClr val="tx1"/>
            </a:solidFill>
          </a:ln>
        </p:spPr>
        <p:txBody>
          <a:bodyPr wrap="square" rtlCol="0">
            <a:spAutoFit/>
          </a:bodyPr>
          <a:lstStyle/>
          <a:p>
            <a:endParaRPr lang="en-US" dirty="0"/>
          </a:p>
        </p:txBody>
      </p:sp>
      <p:sp>
        <p:nvSpPr>
          <p:cNvPr id="30" name="TextBox 29"/>
          <p:cNvSpPr txBox="1"/>
          <p:nvPr/>
        </p:nvSpPr>
        <p:spPr>
          <a:xfrm>
            <a:off x="2099795" y="897655"/>
            <a:ext cx="299531" cy="400110"/>
          </a:xfrm>
          <a:prstGeom prst="rect">
            <a:avLst/>
          </a:prstGeom>
          <a:noFill/>
          <a:ln w="3175">
            <a:noFill/>
          </a:ln>
        </p:spPr>
        <p:txBody>
          <a:bodyPr wrap="square" rtlCol="0">
            <a:spAutoFit/>
          </a:bodyPr>
          <a:lstStyle/>
          <a:p>
            <a:r>
              <a:rPr lang="en-US" b="1" dirty="0" smtClean="0"/>
              <a:t>1</a:t>
            </a:r>
            <a:endParaRPr lang="en-US" b="1" dirty="0"/>
          </a:p>
        </p:txBody>
      </p:sp>
      <p:sp>
        <p:nvSpPr>
          <p:cNvPr id="60" name="TextBox 59"/>
          <p:cNvSpPr txBox="1"/>
          <p:nvPr/>
        </p:nvSpPr>
        <p:spPr>
          <a:xfrm>
            <a:off x="5250565" y="911653"/>
            <a:ext cx="299531" cy="400110"/>
          </a:xfrm>
          <a:prstGeom prst="rect">
            <a:avLst/>
          </a:prstGeom>
          <a:noFill/>
          <a:ln w="3175">
            <a:noFill/>
          </a:ln>
        </p:spPr>
        <p:txBody>
          <a:bodyPr wrap="square" rtlCol="0">
            <a:spAutoFit/>
          </a:bodyPr>
          <a:lstStyle/>
          <a:p>
            <a:r>
              <a:rPr lang="en-US" b="1" dirty="0"/>
              <a:t>2</a:t>
            </a:r>
          </a:p>
        </p:txBody>
      </p:sp>
      <p:sp>
        <p:nvSpPr>
          <p:cNvPr id="31" name="TextBox 30"/>
          <p:cNvSpPr txBox="1"/>
          <p:nvPr/>
        </p:nvSpPr>
        <p:spPr>
          <a:xfrm>
            <a:off x="892797" y="1920507"/>
            <a:ext cx="964172" cy="307777"/>
          </a:xfrm>
          <a:prstGeom prst="rect">
            <a:avLst/>
          </a:prstGeom>
          <a:noFill/>
        </p:spPr>
        <p:txBody>
          <a:bodyPr wrap="square" rtlCol="0">
            <a:spAutoFit/>
          </a:bodyPr>
          <a:lstStyle/>
          <a:p>
            <a:r>
              <a:rPr lang="en-US" sz="1400" b="1" dirty="0" smtClean="0"/>
              <a:t>Beginning</a:t>
            </a:r>
            <a:endParaRPr lang="en-US" sz="1400" b="1" dirty="0"/>
          </a:p>
        </p:txBody>
      </p:sp>
      <p:sp>
        <p:nvSpPr>
          <p:cNvPr id="35" name="TextBox 34"/>
          <p:cNvSpPr txBox="1"/>
          <p:nvPr/>
        </p:nvSpPr>
        <p:spPr>
          <a:xfrm>
            <a:off x="935732" y="3017596"/>
            <a:ext cx="902781" cy="307777"/>
          </a:xfrm>
          <a:prstGeom prst="rect">
            <a:avLst/>
          </a:prstGeom>
          <a:noFill/>
        </p:spPr>
        <p:txBody>
          <a:bodyPr wrap="square" rtlCol="0">
            <a:spAutoFit/>
          </a:bodyPr>
          <a:lstStyle/>
          <a:p>
            <a:r>
              <a:rPr lang="en-US" sz="1400" b="1" dirty="0" smtClean="0"/>
              <a:t>Middle</a:t>
            </a:r>
            <a:endParaRPr lang="en-US" sz="1400" b="1" dirty="0"/>
          </a:p>
        </p:txBody>
      </p:sp>
      <p:sp>
        <p:nvSpPr>
          <p:cNvPr id="37" name="TextBox 36"/>
          <p:cNvSpPr txBox="1"/>
          <p:nvPr/>
        </p:nvSpPr>
        <p:spPr>
          <a:xfrm>
            <a:off x="926264" y="4193708"/>
            <a:ext cx="693625" cy="307777"/>
          </a:xfrm>
          <a:prstGeom prst="rect">
            <a:avLst/>
          </a:prstGeom>
          <a:noFill/>
        </p:spPr>
        <p:txBody>
          <a:bodyPr wrap="square" rtlCol="0">
            <a:spAutoFit/>
          </a:bodyPr>
          <a:lstStyle/>
          <a:p>
            <a:r>
              <a:rPr lang="en-US" sz="1400" b="1" dirty="0" smtClean="0"/>
              <a:t>End</a:t>
            </a:r>
            <a:endParaRPr lang="en-US" sz="1400" b="1" dirty="0"/>
          </a:p>
        </p:txBody>
      </p:sp>
      <p:sp>
        <p:nvSpPr>
          <p:cNvPr id="62" name="TextBox 61"/>
          <p:cNvSpPr txBox="1"/>
          <p:nvPr/>
        </p:nvSpPr>
        <p:spPr>
          <a:xfrm>
            <a:off x="4119048" y="1920506"/>
            <a:ext cx="964172" cy="307777"/>
          </a:xfrm>
          <a:prstGeom prst="rect">
            <a:avLst/>
          </a:prstGeom>
          <a:noFill/>
        </p:spPr>
        <p:txBody>
          <a:bodyPr wrap="square" rtlCol="0">
            <a:spAutoFit/>
          </a:bodyPr>
          <a:lstStyle/>
          <a:p>
            <a:r>
              <a:rPr lang="en-US" sz="1400" b="1" dirty="0" smtClean="0"/>
              <a:t>Beginning</a:t>
            </a:r>
            <a:endParaRPr lang="en-US" sz="1400" b="1" dirty="0"/>
          </a:p>
        </p:txBody>
      </p:sp>
      <p:sp>
        <p:nvSpPr>
          <p:cNvPr id="64" name="TextBox 63"/>
          <p:cNvSpPr txBox="1"/>
          <p:nvPr/>
        </p:nvSpPr>
        <p:spPr>
          <a:xfrm>
            <a:off x="4119048" y="2978823"/>
            <a:ext cx="902781" cy="307777"/>
          </a:xfrm>
          <a:prstGeom prst="rect">
            <a:avLst/>
          </a:prstGeom>
          <a:noFill/>
        </p:spPr>
        <p:txBody>
          <a:bodyPr wrap="square" rtlCol="0">
            <a:spAutoFit/>
          </a:bodyPr>
          <a:lstStyle/>
          <a:p>
            <a:r>
              <a:rPr lang="en-US" sz="1400" b="1" dirty="0" smtClean="0"/>
              <a:t>Middle</a:t>
            </a:r>
            <a:endParaRPr lang="en-US" sz="1400" b="1" dirty="0"/>
          </a:p>
        </p:txBody>
      </p:sp>
      <p:sp>
        <p:nvSpPr>
          <p:cNvPr id="65" name="TextBox 64"/>
          <p:cNvSpPr txBox="1"/>
          <p:nvPr/>
        </p:nvSpPr>
        <p:spPr>
          <a:xfrm>
            <a:off x="4175546" y="4227408"/>
            <a:ext cx="693625" cy="307777"/>
          </a:xfrm>
          <a:prstGeom prst="rect">
            <a:avLst/>
          </a:prstGeom>
          <a:noFill/>
        </p:spPr>
        <p:txBody>
          <a:bodyPr wrap="square" rtlCol="0">
            <a:spAutoFit/>
          </a:bodyPr>
          <a:lstStyle/>
          <a:p>
            <a:r>
              <a:rPr lang="en-US" sz="1400" b="1" dirty="0" smtClean="0"/>
              <a:t>End</a:t>
            </a:r>
            <a:endParaRPr lang="en-US" sz="1400" b="1" dirty="0"/>
          </a:p>
        </p:txBody>
      </p:sp>
      <p:sp>
        <p:nvSpPr>
          <p:cNvPr id="66" name="TextBox 65"/>
          <p:cNvSpPr txBox="1"/>
          <p:nvPr/>
        </p:nvSpPr>
        <p:spPr>
          <a:xfrm>
            <a:off x="4105272" y="6199654"/>
            <a:ext cx="2770371" cy="3000299"/>
          </a:xfrm>
          <a:prstGeom prst="rect">
            <a:avLst/>
          </a:prstGeom>
          <a:noFill/>
          <a:ln w="19050">
            <a:solidFill>
              <a:schemeClr val="tx1"/>
            </a:solidFill>
          </a:ln>
        </p:spPr>
        <p:txBody>
          <a:bodyPr wrap="square" rtlCol="0">
            <a:spAutoFit/>
          </a:bodyPr>
          <a:lstStyle/>
          <a:p>
            <a:endParaRPr lang="en-US" dirty="0"/>
          </a:p>
        </p:txBody>
      </p:sp>
      <p:sp>
        <p:nvSpPr>
          <p:cNvPr id="69" name="TextBox 68"/>
          <p:cNvSpPr txBox="1"/>
          <p:nvPr/>
        </p:nvSpPr>
        <p:spPr>
          <a:xfrm>
            <a:off x="917575" y="6199654"/>
            <a:ext cx="2755262" cy="3000299"/>
          </a:xfrm>
          <a:prstGeom prst="rect">
            <a:avLst/>
          </a:prstGeom>
          <a:noFill/>
          <a:ln w="19050">
            <a:solidFill>
              <a:schemeClr val="tx1"/>
            </a:solidFill>
          </a:ln>
        </p:spPr>
        <p:txBody>
          <a:bodyPr wrap="square" rtlCol="0">
            <a:spAutoFit/>
          </a:bodyPr>
          <a:lstStyle/>
          <a:p>
            <a:endParaRPr lang="en-US" dirty="0"/>
          </a:p>
        </p:txBody>
      </p:sp>
      <p:sp>
        <p:nvSpPr>
          <p:cNvPr id="71" name="TextBox 70"/>
          <p:cNvSpPr txBox="1"/>
          <p:nvPr/>
        </p:nvSpPr>
        <p:spPr>
          <a:xfrm>
            <a:off x="2095660" y="5578739"/>
            <a:ext cx="299531" cy="400110"/>
          </a:xfrm>
          <a:prstGeom prst="rect">
            <a:avLst/>
          </a:prstGeom>
          <a:noFill/>
          <a:ln w="3175">
            <a:noFill/>
          </a:ln>
        </p:spPr>
        <p:txBody>
          <a:bodyPr wrap="square" rtlCol="0">
            <a:spAutoFit/>
          </a:bodyPr>
          <a:lstStyle/>
          <a:p>
            <a:r>
              <a:rPr lang="en-US" b="1" dirty="0" smtClean="0"/>
              <a:t>1</a:t>
            </a:r>
            <a:endParaRPr lang="en-US" b="1" dirty="0"/>
          </a:p>
        </p:txBody>
      </p:sp>
      <p:sp>
        <p:nvSpPr>
          <p:cNvPr id="72" name="TextBox 71"/>
          <p:cNvSpPr txBox="1"/>
          <p:nvPr/>
        </p:nvSpPr>
        <p:spPr>
          <a:xfrm>
            <a:off x="5290359" y="5580519"/>
            <a:ext cx="299531" cy="400110"/>
          </a:xfrm>
          <a:prstGeom prst="rect">
            <a:avLst/>
          </a:prstGeom>
          <a:noFill/>
          <a:ln w="3175">
            <a:noFill/>
          </a:ln>
        </p:spPr>
        <p:txBody>
          <a:bodyPr wrap="square" rtlCol="0">
            <a:spAutoFit/>
          </a:bodyPr>
          <a:lstStyle/>
          <a:p>
            <a:r>
              <a:rPr lang="en-US" b="1" dirty="0"/>
              <a:t>2</a:t>
            </a:r>
          </a:p>
        </p:txBody>
      </p:sp>
      <p:sp>
        <p:nvSpPr>
          <p:cNvPr id="39" name="TextBox 38"/>
          <p:cNvSpPr txBox="1"/>
          <p:nvPr/>
        </p:nvSpPr>
        <p:spPr>
          <a:xfrm>
            <a:off x="971550" y="6477000"/>
            <a:ext cx="1475615" cy="307777"/>
          </a:xfrm>
          <a:prstGeom prst="rect">
            <a:avLst/>
          </a:prstGeom>
          <a:noFill/>
        </p:spPr>
        <p:txBody>
          <a:bodyPr wrap="square" rtlCol="0">
            <a:spAutoFit/>
          </a:bodyPr>
          <a:lstStyle/>
          <a:p>
            <a:r>
              <a:rPr lang="en-US" sz="1400" b="1" dirty="0"/>
              <a:t>a</a:t>
            </a:r>
            <a:r>
              <a:rPr lang="en-US" sz="1400" b="1" dirty="0" smtClean="0"/>
              <a:t> loud noise</a:t>
            </a:r>
            <a:endParaRPr lang="en-US" sz="1400" b="1" dirty="0"/>
          </a:p>
        </p:txBody>
      </p:sp>
      <p:sp>
        <p:nvSpPr>
          <p:cNvPr id="40" name="TextBox 39"/>
          <p:cNvSpPr txBox="1"/>
          <p:nvPr/>
        </p:nvSpPr>
        <p:spPr>
          <a:xfrm>
            <a:off x="917575" y="7209492"/>
            <a:ext cx="1529590" cy="307777"/>
          </a:xfrm>
          <a:prstGeom prst="rect">
            <a:avLst/>
          </a:prstGeom>
          <a:noFill/>
        </p:spPr>
        <p:txBody>
          <a:bodyPr wrap="square" rtlCol="0">
            <a:spAutoFit/>
          </a:bodyPr>
          <a:lstStyle/>
          <a:p>
            <a:r>
              <a:rPr lang="en-US" sz="1400" b="1" dirty="0"/>
              <a:t>l</a:t>
            </a:r>
            <a:r>
              <a:rPr lang="en-US" sz="1400" b="1" dirty="0" smtClean="0"/>
              <a:t>ooked at camper</a:t>
            </a:r>
            <a:endParaRPr lang="en-US" sz="1400" b="1" dirty="0"/>
          </a:p>
        </p:txBody>
      </p:sp>
      <p:sp>
        <p:nvSpPr>
          <p:cNvPr id="41" name="TextBox 40"/>
          <p:cNvSpPr txBox="1"/>
          <p:nvPr/>
        </p:nvSpPr>
        <p:spPr>
          <a:xfrm>
            <a:off x="880114" y="7854970"/>
            <a:ext cx="1475615" cy="307777"/>
          </a:xfrm>
          <a:prstGeom prst="rect">
            <a:avLst/>
          </a:prstGeom>
          <a:noFill/>
        </p:spPr>
        <p:txBody>
          <a:bodyPr wrap="square" rtlCol="0">
            <a:spAutoFit/>
          </a:bodyPr>
          <a:lstStyle/>
          <a:p>
            <a:r>
              <a:rPr lang="en-US" sz="1400" b="1" dirty="0"/>
              <a:t>r</a:t>
            </a:r>
            <a:r>
              <a:rPr lang="en-US" sz="1400" b="1" dirty="0" smtClean="0"/>
              <a:t>an away and hid</a:t>
            </a:r>
            <a:endParaRPr lang="en-US" sz="1400" b="1" dirty="0"/>
          </a:p>
        </p:txBody>
      </p:sp>
      <p:sp>
        <p:nvSpPr>
          <p:cNvPr id="42" name="TextBox 41"/>
          <p:cNvSpPr txBox="1"/>
          <p:nvPr/>
        </p:nvSpPr>
        <p:spPr>
          <a:xfrm>
            <a:off x="4203921" y="6477000"/>
            <a:ext cx="1416794" cy="307777"/>
          </a:xfrm>
          <a:prstGeom prst="rect">
            <a:avLst/>
          </a:prstGeom>
          <a:noFill/>
        </p:spPr>
        <p:txBody>
          <a:bodyPr wrap="square" rtlCol="0">
            <a:spAutoFit/>
          </a:bodyPr>
          <a:lstStyle/>
          <a:p>
            <a:r>
              <a:rPr lang="en-US" sz="1400" b="1" dirty="0"/>
              <a:t>t</a:t>
            </a:r>
            <a:r>
              <a:rPr lang="en-US" sz="1400" b="1" dirty="0" smtClean="0"/>
              <a:t>alking to babies</a:t>
            </a:r>
            <a:endParaRPr lang="en-US" sz="1400" b="1" dirty="0"/>
          </a:p>
        </p:txBody>
      </p:sp>
      <p:sp>
        <p:nvSpPr>
          <p:cNvPr id="43" name="TextBox 42"/>
          <p:cNvSpPr txBox="1"/>
          <p:nvPr/>
        </p:nvSpPr>
        <p:spPr>
          <a:xfrm>
            <a:off x="4175546" y="7311771"/>
            <a:ext cx="1473544" cy="307777"/>
          </a:xfrm>
          <a:prstGeom prst="rect">
            <a:avLst/>
          </a:prstGeom>
          <a:noFill/>
        </p:spPr>
        <p:txBody>
          <a:bodyPr wrap="square" rtlCol="0">
            <a:spAutoFit/>
          </a:bodyPr>
          <a:lstStyle/>
          <a:p>
            <a:r>
              <a:rPr lang="en-US" sz="1400" b="1" dirty="0"/>
              <a:t>s</a:t>
            </a:r>
            <a:r>
              <a:rPr lang="en-US" sz="1400" b="1" dirty="0" smtClean="0"/>
              <a:t>napping sound</a:t>
            </a:r>
            <a:endParaRPr lang="en-US" sz="1400" b="1" dirty="0"/>
          </a:p>
        </p:txBody>
      </p:sp>
      <p:sp>
        <p:nvSpPr>
          <p:cNvPr id="44" name="TextBox 43"/>
          <p:cNvSpPr txBox="1"/>
          <p:nvPr/>
        </p:nvSpPr>
        <p:spPr>
          <a:xfrm>
            <a:off x="4198592" y="8105374"/>
            <a:ext cx="1646474" cy="307777"/>
          </a:xfrm>
          <a:prstGeom prst="rect">
            <a:avLst/>
          </a:prstGeom>
          <a:noFill/>
        </p:spPr>
        <p:txBody>
          <a:bodyPr wrap="square" rtlCol="0">
            <a:spAutoFit/>
          </a:bodyPr>
          <a:lstStyle/>
          <a:p>
            <a:r>
              <a:rPr lang="en-US" sz="1400" b="1" dirty="0"/>
              <a:t>g</a:t>
            </a:r>
            <a:r>
              <a:rPr lang="en-US" sz="1400" b="1" dirty="0" smtClean="0"/>
              <a:t>rabbed camper</a:t>
            </a:r>
            <a:endParaRPr lang="en-US" sz="1400" b="1" dirty="0"/>
          </a:p>
        </p:txBody>
      </p:sp>
      <p:sp>
        <p:nvSpPr>
          <p:cNvPr id="46" name="5-Point Star 45"/>
          <p:cNvSpPr/>
          <p:nvPr/>
        </p:nvSpPr>
        <p:spPr>
          <a:xfrm>
            <a:off x="1743033" y="765632"/>
            <a:ext cx="1030403" cy="638628"/>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5-Point Star 72"/>
          <p:cNvSpPr/>
          <p:nvPr/>
        </p:nvSpPr>
        <p:spPr>
          <a:xfrm>
            <a:off x="4885128" y="805317"/>
            <a:ext cx="1030403" cy="638628"/>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art 46"/>
          <p:cNvSpPr/>
          <p:nvPr/>
        </p:nvSpPr>
        <p:spPr>
          <a:xfrm>
            <a:off x="1918874" y="5475361"/>
            <a:ext cx="653102" cy="620915"/>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Heart 76"/>
          <p:cNvSpPr/>
          <p:nvPr/>
        </p:nvSpPr>
        <p:spPr>
          <a:xfrm>
            <a:off x="5113573" y="5498195"/>
            <a:ext cx="653102" cy="620915"/>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274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18" name="Rectangle 17"/>
          <p:cNvSpPr/>
          <p:nvPr/>
        </p:nvSpPr>
        <p:spPr>
          <a:xfrm>
            <a:off x="549188" y="478972"/>
            <a:ext cx="6477000" cy="7022292"/>
          </a:xfrm>
          <a:prstGeom prst="rect">
            <a:avLst/>
          </a:prstGeom>
        </p:spPr>
        <p:txBody>
          <a:bodyPr wrap="square" lIns="96378" tIns="48189" rIns="96378" bIns="48189">
            <a:spAutoFit/>
          </a:bodyPr>
          <a:lstStyle/>
          <a:p>
            <a:pPr algn="ctr"/>
            <a:r>
              <a:rPr lang="en-US" sz="1500" b="1" u="sng" dirty="0"/>
              <a:t>From the Beach to the Sea</a:t>
            </a:r>
          </a:p>
          <a:p>
            <a:pPr algn="ctr"/>
            <a:r>
              <a:rPr lang="en-US" sz="1500" b="1" u="sng" dirty="0"/>
              <a:t>Article #1</a:t>
            </a:r>
          </a:p>
          <a:p>
            <a:pPr algn="ctr"/>
            <a:endParaRPr lang="en-US" sz="1500" dirty="0"/>
          </a:p>
          <a:p>
            <a:r>
              <a:rPr lang="en-US" sz="1500" dirty="0"/>
              <a:t> </a:t>
            </a:r>
          </a:p>
          <a:p>
            <a:r>
              <a:rPr lang="en-US" sz="1500" b="1" u="sng" dirty="0" smtClean="0"/>
              <a:t>1</a:t>
            </a:r>
            <a:endParaRPr lang="en-US" sz="1500" dirty="0"/>
          </a:p>
          <a:p>
            <a:r>
              <a:rPr lang="en-US" sz="1500" dirty="0"/>
              <a:t>A </a:t>
            </a:r>
            <a:r>
              <a:rPr lang="en-US" sz="1500" u="sng" dirty="0"/>
              <a:t>sea turtle</a:t>
            </a:r>
            <a:r>
              <a:rPr lang="en-US" sz="1500" dirty="0"/>
              <a:t> digs a hole in the beach.  </a:t>
            </a:r>
          </a:p>
          <a:p>
            <a:r>
              <a:rPr lang="en-US" sz="1500" dirty="0"/>
              <a:t>She lays many eggs in the hole. </a:t>
            </a:r>
          </a:p>
          <a:p>
            <a:r>
              <a:rPr lang="en-US" sz="1500" dirty="0"/>
              <a:t>She puts sand over the hole. </a:t>
            </a:r>
          </a:p>
          <a:p>
            <a:r>
              <a:rPr lang="en-US" sz="1500" dirty="0"/>
              <a:t>Then she will go back into the water.</a:t>
            </a:r>
          </a:p>
          <a:p>
            <a:r>
              <a:rPr lang="en-US" sz="1500" dirty="0"/>
              <a:t> </a:t>
            </a:r>
          </a:p>
          <a:p>
            <a:r>
              <a:rPr lang="en-US" sz="1500" b="1" dirty="0"/>
              <a:t> </a:t>
            </a:r>
            <a:endParaRPr lang="en-US" sz="1500" dirty="0"/>
          </a:p>
          <a:p>
            <a:r>
              <a:rPr lang="en-US" sz="1500" b="1" u="sng" dirty="0"/>
              <a:t>2</a:t>
            </a:r>
            <a:endParaRPr lang="en-US" sz="1500" dirty="0"/>
          </a:p>
          <a:p>
            <a:r>
              <a:rPr lang="en-US" sz="1500" dirty="0"/>
              <a:t>The eggs are left all alone. The sun warms the eggs.  They begin to hatch.</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u="sng" dirty="0"/>
              <a:t>3</a:t>
            </a:r>
            <a:endParaRPr lang="en-US" sz="1500" dirty="0"/>
          </a:p>
          <a:p>
            <a:r>
              <a:rPr lang="en-US" sz="1500" dirty="0"/>
              <a:t>The baby sea turtles do not have legs. They have flippers. They must drag </a:t>
            </a:r>
          </a:p>
          <a:p>
            <a:r>
              <a:rPr lang="en-US" sz="1500" dirty="0"/>
              <a:t>slowly across the beach to get to the water. It is very dangerous.  </a:t>
            </a:r>
          </a:p>
          <a:p>
            <a:r>
              <a:rPr lang="en-US" sz="1500" dirty="0"/>
              <a:t>Many animals eat baby sea turtles.  </a:t>
            </a:r>
          </a:p>
          <a:p>
            <a:endParaRPr lang="en-US" sz="1500" dirty="0"/>
          </a:p>
          <a:p>
            <a:endParaRPr lang="en-US" sz="1500" dirty="0"/>
          </a:p>
        </p:txBody>
      </p:sp>
      <p:pic>
        <p:nvPicPr>
          <p:cNvPr id="19" name="Picture 18" descr="File:Padre Island National Seashore - Kemps Ridley Sea Turtle.jpg"/>
          <p:cNvPicPr/>
          <p:nvPr/>
        </p:nvPicPr>
        <p:blipFill>
          <a:blip r:embed="rId2" cstate="email">
            <a:graysc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3657600" y="1295400"/>
            <a:ext cx="1619250" cy="1516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oup 19"/>
          <p:cNvGrpSpPr/>
          <p:nvPr/>
        </p:nvGrpSpPr>
        <p:grpSpPr>
          <a:xfrm>
            <a:off x="2238510" y="3751943"/>
            <a:ext cx="2578992" cy="2056915"/>
            <a:chOff x="0" y="0"/>
            <a:chExt cx="2873828" cy="2250831"/>
          </a:xfrm>
        </p:grpSpPr>
        <p:pic>
          <p:nvPicPr>
            <p:cNvPr id="21" name="irc_mi" descr="http://assets.worldwildlife.org/photos/3563/images/story_full_width/Roger_leguen_wwf-canon.jpg?1360094026"/>
            <p:cNvPicPr>
              <a:picLocks noChangeAspect="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251208" y="0"/>
              <a:ext cx="2622620" cy="151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http://upload.wikimedia.org/wikipedia/commons/thumb/6/69/YosriTelurPenyu6.jpg/220px-YosriTelurPenyu6.jpg"/>
            <p:cNvPicPr>
              <a:picLocks noChangeAspect="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0" y="1004835"/>
              <a:ext cx="1517301" cy="1245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23" name="irc_mi" descr="http://blogs.fit.edu/wp-content/uploads/2012/04/kemps-ridley-sea-turtle1.jpg"/>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286000" y="7010400"/>
            <a:ext cx="3017203" cy="183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297526" y="0"/>
            <a:ext cx="1457325" cy="435873"/>
          </a:xfrm>
          <a:prstGeom prst="rect">
            <a:avLst/>
          </a:prstGeom>
          <a:noFill/>
        </p:spPr>
        <p:txBody>
          <a:bodyPr wrap="square" lIns="96378" tIns="48189" rIns="96378" bIns="48189" rtlCol="0">
            <a:spAutoFit/>
          </a:bodyPr>
          <a:lstStyle/>
          <a:p>
            <a:pPr algn="r"/>
            <a:r>
              <a:rPr lang="en-US" sz="1100" dirty="0"/>
              <a:t>Grade Equivalent 1.7</a:t>
            </a:r>
          </a:p>
          <a:p>
            <a:pPr algn="r"/>
            <a:r>
              <a:rPr lang="en-US" sz="1100" dirty="0"/>
              <a:t>Lexile 670</a:t>
            </a:r>
          </a:p>
        </p:txBody>
      </p:sp>
    </p:spTree>
    <p:extLst>
      <p:ext uri="{BB962C8B-B14F-4D97-AF65-F5344CB8AC3E}">
        <p14:creationId xmlns:p14="http://schemas.microsoft.com/office/powerpoint/2010/main" val="241485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18" name="Rectangle 17"/>
          <p:cNvSpPr/>
          <p:nvPr/>
        </p:nvSpPr>
        <p:spPr>
          <a:xfrm>
            <a:off x="526256" y="399143"/>
            <a:ext cx="6477000" cy="6068185"/>
          </a:xfrm>
          <a:prstGeom prst="rect">
            <a:avLst/>
          </a:prstGeom>
        </p:spPr>
        <p:txBody>
          <a:bodyPr wrap="square" lIns="96378" tIns="48189" rIns="96378" bIns="48189">
            <a:spAutoFit/>
          </a:bodyPr>
          <a:lstStyle/>
          <a:p>
            <a:r>
              <a:rPr lang="en-US" sz="1300" b="1" u="sng" dirty="0"/>
              <a:t>From the Beach to the Sea</a:t>
            </a:r>
            <a:endParaRPr lang="en-US" sz="1300" dirty="0"/>
          </a:p>
          <a:p>
            <a:r>
              <a:rPr lang="en-US" sz="1500" dirty="0"/>
              <a:t> </a:t>
            </a:r>
          </a:p>
          <a:p>
            <a:r>
              <a:rPr lang="en-US" sz="1500" b="1" u="sng" dirty="0"/>
              <a:t>4</a:t>
            </a:r>
            <a:endParaRPr lang="en-US" sz="1500" dirty="0"/>
          </a:p>
          <a:p>
            <a:r>
              <a:rPr lang="en-US" sz="1500" dirty="0"/>
              <a:t>Some of the baby sea turtles get to the sea.  </a:t>
            </a:r>
          </a:p>
          <a:p>
            <a:r>
              <a:rPr lang="en-US" sz="1500" dirty="0"/>
              <a:t>In the sea the turtles can get away </a:t>
            </a:r>
          </a:p>
          <a:p>
            <a:r>
              <a:rPr lang="en-US" sz="1500" dirty="0"/>
              <a:t>from danger. They use their flippers </a:t>
            </a:r>
          </a:p>
          <a:p>
            <a:r>
              <a:rPr lang="en-US" sz="1500" dirty="0"/>
              <a:t>to swim fast.  </a:t>
            </a:r>
          </a:p>
          <a:p>
            <a:r>
              <a:rPr lang="en-US" sz="1500" dirty="0"/>
              <a:t> </a:t>
            </a:r>
          </a:p>
          <a:p>
            <a:r>
              <a:rPr lang="en-US" sz="1500" b="1" dirty="0"/>
              <a:t> </a:t>
            </a:r>
          </a:p>
          <a:p>
            <a:endParaRPr lang="en-US" sz="1500" dirty="0"/>
          </a:p>
          <a:p>
            <a:pPr algn="ctr"/>
            <a:r>
              <a:rPr lang="en-US" sz="1500" b="1" dirty="0"/>
              <a:t>                        </a:t>
            </a:r>
          </a:p>
          <a:p>
            <a:pPr algn="ctr"/>
            <a:r>
              <a:rPr lang="en-US" sz="1500" b="1" u="sng" dirty="0"/>
              <a:t>              </a:t>
            </a:r>
            <a:r>
              <a:rPr lang="en-US" sz="1500" b="1" dirty="0"/>
              <a:t>       </a:t>
            </a:r>
            <a:r>
              <a:rPr lang="en-US" sz="1500" b="1" u="sng" dirty="0"/>
              <a:t>5</a:t>
            </a:r>
            <a:endParaRPr lang="en-US" sz="1500" dirty="0"/>
          </a:p>
          <a:p>
            <a:pPr algn="ctr"/>
            <a:r>
              <a:rPr lang="en-US" sz="1500" dirty="0"/>
              <a:t>                                                                           The turtles need food to grow.                                  			Sea turtles do not have teeth.  </a:t>
            </a:r>
          </a:p>
          <a:p>
            <a:pPr algn="ctr"/>
            <a:r>
              <a:rPr lang="en-US" sz="1500" dirty="0"/>
              <a:t>			They have strong jaws to grab</a:t>
            </a:r>
          </a:p>
          <a:p>
            <a:pPr algn="ctr"/>
            <a:r>
              <a:rPr lang="en-US" sz="1500" dirty="0"/>
              <a:t> 		      and tear their food.  </a:t>
            </a:r>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u="sng" dirty="0"/>
              <a:t>6</a:t>
            </a:r>
            <a:endParaRPr lang="en-US" sz="1500" dirty="0"/>
          </a:p>
          <a:p>
            <a:r>
              <a:rPr lang="en-US" sz="1500" dirty="0"/>
              <a:t>Sea turtles can grow very large.  Some sea turtles can live up to 150 years old!</a:t>
            </a:r>
          </a:p>
          <a:p>
            <a:endParaRPr lang="en-US" sz="1500" dirty="0"/>
          </a:p>
          <a:p>
            <a:endParaRPr lang="en-US" sz="1500" dirty="0"/>
          </a:p>
        </p:txBody>
      </p:sp>
      <p:pic>
        <p:nvPicPr>
          <p:cNvPr id="9" name="irc_mi" descr="http://boncia.co/wp-content/uploads/2013/12/pictures-of-sea-turtles-145.jpg"/>
          <p:cNvPicPr/>
          <p:nvPr/>
        </p:nvPicPr>
        <p:blipFill>
          <a:blip r:embed="rId2" cstate="email">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048125" y="798286"/>
            <a:ext cx="2760821" cy="1596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rc_mi" descr="http://lodging4vacations.com/poipu/4-sea-turtle.jpg"/>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647701" y="2826450"/>
            <a:ext cx="3298547" cy="1723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irc_mi" descr="http://www.hougansydney.com/resources/giant%20atlantic%20leather%20back%20sea%20turtle.jpg"/>
          <p:cNvPicPr/>
          <p:nvPr/>
        </p:nvPicPr>
        <p:blipFill rotWithShape="1">
          <a:blip r:embed="rId5" cstate="email">
            <a:grayscl/>
            <a:extLst>
              <a:ext uri="{28A0092B-C50C-407E-A947-70E740481C1C}">
                <a14:useLocalDpi xmlns:a14="http://schemas.microsoft.com/office/drawing/2010/main"/>
              </a:ext>
            </a:extLst>
          </a:blip>
          <a:srcRect/>
          <a:stretch/>
        </p:blipFill>
        <p:spPr bwMode="auto">
          <a:xfrm>
            <a:off x="1487686" y="5987143"/>
            <a:ext cx="4554141" cy="2873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767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18" name="Rectangle 17"/>
          <p:cNvSpPr/>
          <p:nvPr/>
        </p:nvSpPr>
        <p:spPr>
          <a:xfrm>
            <a:off x="549188" y="478972"/>
            <a:ext cx="6477000" cy="8176454"/>
          </a:xfrm>
          <a:prstGeom prst="rect">
            <a:avLst/>
          </a:prstGeom>
        </p:spPr>
        <p:txBody>
          <a:bodyPr wrap="square" lIns="96378" tIns="48189" rIns="96378" bIns="48189">
            <a:spAutoFit/>
          </a:bodyPr>
          <a:lstStyle/>
          <a:p>
            <a:pPr algn="ctr"/>
            <a:r>
              <a:rPr lang="en-US" sz="1500" b="1" u="sng" dirty="0"/>
              <a:t>From the Sand to the Pond</a:t>
            </a:r>
          </a:p>
          <a:p>
            <a:pPr algn="ctr"/>
            <a:r>
              <a:rPr lang="en-US" sz="1500" b="1" u="sng" dirty="0"/>
              <a:t>Article #2</a:t>
            </a:r>
          </a:p>
          <a:p>
            <a:pPr algn="ctr"/>
            <a:endParaRPr lang="en-US" sz="1500" dirty="0"/>
          </a:p>
          <a:p>
            <a:r>
              <a:rPr lang="en-US" sz="1500" dirty="0"/>
              <a:t> </a:t>
            </a:r>
          </a:p>
          <a:p>
            <a:r>
              <a:rPr lang="en-US" sz="1500" b="1" u="sng" dirty="0"/>
              <a:t>1</a:t>
            </a:r>
            <a:endParaRPr lang="en-US" sz="1500" dirty="0"/>
          </a:p>
          <a:p>
            <a:r>
              <a:rPr lang="en-US" sz="1500" b="1" u="sng" dirty="0"/>
              <a:t>From the Sand to the Pond</a:t>
            </a:r>
            <a:endParaRPr lang="en-US" sz="1500" dirty="0"/>
          </a:p>
          <a:p>
            <a:r>
              <a:rPr lang="en-US" sz="1500" dirty="0"/>
              <a:t>The snapping turtle digs a hole in </a:t>
            </a:r>
          </a:p>
          <a:p>
            <a:r>
              <a:rPr lang="en-US" sz="1500" dirty="0"/>
              <a:t>sandy soil.  She lays </a:t>
            </a:r>
            <a:r>
              <a:rPr lang="en-US" sz="1500" dirty="0" smtClean="0"/>
              <a:t>about </a:t>
            </a:r>
            <a:r>
              <a:rPr lang="en-US" sz="1500" dirty="0"/>
              <a:t>80 eggs.  </a:t>
            </a:r>
          </a:p>
          <a:p>
            <a:r>
              <a:rPr lang="en-US" sz="1500" dirty="0"/>
              <a:t>She leaves the eggs and goes </a:t>
            </a:r>
          </a:p>
          <a:p>
            <a:r>
              <a:rPr lang="en-US" sz="1500" dirty="0"/>
              <a:t>back to the pond.  </a:t>
            </a:r>
          </a:p>
          <a:p>
            <a:r>
              <a:rPr lang="en-US" sz="1500" dirty="0"/>
              <a:t>The eggs are very </a:t>
            </a:r>
            <a:r>
              <a:rPr lang="en-US" sz="1500" dirty="0" smtClean="0"/>
              <a:t>small, </a:t>
            </a:r>
            <a:r>
              <a:rPr lang="en-US" sz="1500" dirty="0"/>
              <a:t>like a dime.</a:t>
            </a:r>
          </a:p>
          <a:p>
            <a:endParaRPr lang="en-US" sz="1500" dirty="0"/>
          </a:p>
          <a:p>
            <a:r>
              <a:rPr lang="en-US" sz="1500" dirty="0"/>
              <a:t> </a:t>
            </a:r>
          </a:p>
          <a:p>
            <a:endParaRPr lang="en-US" sz="1500" dirty="0"/>
          </a:p>
          <a:p>
            <a:endParaRPr lang="en-US" sz="1500" dirty="0"/>
          </a:p>
          <a:p>
            <a:endParaRPr lang="en-US" sz="1500" dirty="0"/>
          </a:p>
          <a:p>
            <a:pPr algn="r"/>
            <a:r>
              <a:rPr lang="en-US" sz="1500" b="1" dirty="0"/>
              <a:t> </a:t>
            </a:r>
            <a:endParaRPr lang="en-US" sz="1500" dirty="0"/>
          </a:p>
          <a:p>
            <a:pPr algn="r"/>
            <a:endParaRPr lang="en-US" sz="1500" b="1" u="sng" dirty="0"/>
          </a:p>
          <a:p>
            <a:pPr marL="2743200"/>
            <a:r>
              <a:rPr lang="en-US" sz="1500" b="1" u="sng" dirty="0"/>
              <a:t>2</a:t>
            </a:r>
            <a:endParaRPr lang="en-US" sz="1500" dirty="0"/>
          </a:p>
          <a:p>
            <a:pPr algn="ctr"/>
            <a:r>
              <a:rPr lang="en-US" sz="1500" dirty="0"/>
              <a:t>		   Soon the baby snapping turtles hatch.  </a:t>
            </a:r>
          </a:p>
          <a:p>
            <a:pPr algn="ctr"/>
            <a:r>
              <a:rPr lang="en-US" sz="1500" dirty="0"/>
              <a:t>   		           The baby turtles are brown, olive or black. </a:t>
            </a:r>
          </a:p>
          <a:p>
            <a:pPr algn="ctr"/>
            <a:r>
              <a:rPr lang="en-US" sz="1500" dirty="0"/>
              <a:t>		 They have a little tooth to help break </a:t>
            </a:r>
          </a:p>
          <a:p>
            <a:pPr algn="ctr"/>
            <a:r>
              <a:rPr lang="en-US" sz="1500" dirty="0"/>
              <a:t>                  open the egg shell.  </a:t>
            </a:r>
          </a:p>
          <a:p>
            <a:endParaRPr lang="en-US" sz="1500" dirty="0"/>
          </a:p>
          <a:p>
            <a:endParaRPr lang="en-US" sz="1500" dirty="0"/>
          </a:p>
          <a:p>
            <a:r>
              <a:rPr lang="en-US" sz="1500" b="1" u="sng" dirty="0"/>
              <a:t>3</a:t>
            </a:r>
          </a:p>
          <a:p>
            <a:r>
              <a:rPr lang="en-US" sz="1500" dirty="0"/>
              <a:t>Other larger animals eat baby snapping turtles.  </a:t>
            </a:r>
          </a:p>
          <a:p>
            <a:r>
              <a:rPr lang="en-US" sz="1500" dirty="0"/>
              <a:t>Baby snapping turtles can’t protect themselves.  </a:t>
            </a:r>
          </a:p>
          <a:p>
            <a:r>
              <a:rPr lang="en-US" sz="1500" dirty="0"/>
              <a:t>After they hatch they search for a </a:t>
            </a:r>
          </a:p>
          <a:p>
            <a:r>
              <a:rPr lang="en-US" sz="1500" dirty="0"/>
              <a:t>pond, swamp or small lake.  </a:t>
            </a:r>
          </a:p>
          <a:p>
            <a:r>
              <a:rPr lang="en-US" sz="1500" dirty="0"/>
              <a:t>It can be very dangerous.</a:t>
            </a:r>
          </a:p>
          <a:p>
            <a:endParaRPr lang="en-US" sz="1500" dirty="0"/>
          </a:p>
          <a:p>
            <a:endParaRPr lang="en-US" sz="1500" dirty="0"/>
          </a:p>
          <a:p>
            <a:endParaRPr lang="en-US" sz="1500" dirty="0"/>
          </a:p>
          <a:p>
            <a:endParaRPr lang="en-US" sz="1500" dirty="0"/>
          </a:p>
        </p:txBody>
      </p:sp>
      <p:pic>
        <p:nvPicPr>
          <p:cNvPr id="9" name="yui_3_5_1_1_1390598328463_657" descr="http://ts1.mm.bing.net/th?id=H.5002289506551904&amp;pid=15.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5712" y="2634343"/>
            <a:ext cx="1922859" cy="158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yui_3_5_1_5_1390598090783_772" descr="https://www.adventurepublications.net/media/wysiwyg/Spotlight/2013-07-25-turtle.jpg"/>
          <p:cNvPicPr/>
          <p:nvPr/>
        </p:nvPicPr>
        <p:blipFill rotWithShape="1">
          <a:blip r:embed="rId4" cstate="email">
            <a:grayscl/>
            <a:extLst>
              <a:ext uri="{28A0092B-C50C-407E-A947-70E740481C1C}">
                <a14:useLocalDpi xmlns:a14="http://schemas.microsoft.com/office/drawing/2010/main"/>
              </a:ext>
            </a:extLst>
          </a:blip>
          <a:srcRect/>
          <a:stretch/>
        </p:blipFill>
        <p:spPr bwMode="auto">
          <a:xfrm>
            <a:off x="3892168" y="1277258"/>
            <a:ext cx="2727087" cy="176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irc_mi" descr="http://www.naturenorth.com/winter/Painted_Turtle/images/image_09.jpg"/>
          <p:cNvPicPr/>
          <p:nvPr/>
        </p:nvPicPr>
        <p:blipFill rotWithShape="1">
          <a:blip r:embed="rId5" cstate="email">
            <a:grayscl/>
            <a:extLst>
              <a:ext uri="{28A0092B-C50C-407E-A947-70E740481C1C}">
                <a14:useLocalDpi xmlns:a14="http://schemas.microsoft.com/office/drawing/2010/main"/>
              </a:ext>
            </a:extLst>
          </a:blip>
          <a:srcRect/>
          <a:stretch/>
        </p:blipFill>
        <p:spPr bwMode="auto">
          <a:xfrm>
            <a:off x="533400" y="4267200"/>
            <a:ext cx="2667000" cy="1567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3" name="Picture 12" descr="https://encrypted-tbn3.gstatic.com/images?q=tbn:ANd9GcT6fYRwepLuF7KShJnbLfRm-g8gYOBN4LL5-1J4bu1WgR2Jf3U2"/>
          <p:cNvPicPr/>
          <p:nvPr/>
        </p:nvPicPr>
        <p:blipFill>
          <a:blip r:embed="rId6" cstate="print">
            <a:grayscl/>
            <a:extLst>
              <a:ext uri="{28A0092B-C50C-407E-A947-70E740481C1C}">
                <a14:useLocalDpi xmlns:a14="http://schemas.microsoft.com/office/drawing/2010/main"/>
              </a:ext>
            </a:extLst>
          </a:blip>
          <a:srcRect/>
          <a:stretch>
            <a:fillRect/>
          </a:stretch>
        </p:blipFill>
        <p:spPr bwMode="auto">
          <a:xfrm>
            <a:off x="3674244" y="6945086"/>
            <a:ext cx="2914650" cy="174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6297526" y="0"/>
            <a:ext cx="1457325" cy="435873"/>
          </a:xfrm>
          <a:prstGeom prst="rect">
            <a:avLst/>
          </a:prstGeom>
          <a:noFill/>
        </p:spPr>
        <p:txBody>
          <a:bodyPr wrap="square" lIns="96378" tIns="48189" rIns="96378" bIns="48189" rtlCol="0">
            <a:spAutoFit/>
          </a:bodyPr>
          <a:lstStyle/>
          <a:p>
            <a:pPr algn="r"/>
            <a:r>
              <a:rPr lang="en-US" sz="1100" dirty="0"/>
              <a:t>Grade Equivalent  2.6</a:t>
            </a:r>
          </a:p>
          <a:p>
            <a:pPr algn="r"/>
            <a:r>
              <a:rPr lang="en-US" sz="1100" dirty="0"/>
              <a:t>Lexile 720</a:t>
            </a:r>
          </a:p>
        </p:txBody>
      </p:sp>
    </p:spTree>
    <p:extLst>
      <p:ext uri="{BB962C8B-B14F-4D97-AF65-F5344CB8AC3E}">
        <p14:creationId xmlns:p14="http://schemas.microsoft.com/office/powerpoint/2010/main" val="16752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122912030"/>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166734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8" name="Rectangle 17"/>
          <p:cNvSpPr/>
          <p:nvPr/>
        </p:nvSpPr>
        <p:spPr>
          <a:xfrm>
            <a:off x="526256" y="399143"/>
            <a:ext cx="6477000" cy="6299017"/>
          </a:xfrm>
          <a:prstGeom prst="rect">
            <a:avLst/>
          </a:prstGeom>
        </p:spPr>
        <p:txBody>
          <a:bodyPr wrap="square" lIns="96378" tIns="48189" rIns="96378" bIns="48189">
            <a:spAutoFit/>
          </a:bodyPr>
          <a:lstStyle/>
          <a:p>
            <a:r>
              <a:rPr lang="en-US" sz="1600" b="1" u="sng" dirty="0"/>
              <a:t>From the Sand to the Pond</a:t>
            </a:r>
            <a:endParaRPr lang="en-US" sz="1600" dirty="0"/>
          </a:p>
          <a:p>
            <a:r>
              <a:rPr lang="en-US" sz="1500" dirty="0"/>
              <a:t> </a:t>
            </a:r>
          </a:p>
          <a:p>
            <a:r>
              <a:rPr lang="en-US" sz="1500" b="1" u="sng" dirty="0"/>
              <a:t>4</a:t>
            </a:r>
            <a:endParaRPr lang="en-US" sz="1500" dirty="0"/>
          </a:p>
          <a:p>
            <a:r>
              <a:rPr lang="en-US" sz="1500" dirty="0"/>
              <a:t>Some of the baby turtles find a water home.</a:t>
            </a:r>
          </a:p>
          <a:p>
            <a:r>
              <a:rPr lang="en-US" sz="1500" dirty="0"/>
              <a:t>They sit on the muddy bottom of the pond.  </a:t>
            </a:r>
          </a:p>
          <a:p>
            <a:r>
              <a:rPr lang="en-US" sz="1500" dirty="0"/>
              <a:t>They can hide in the mud.   </a:t>
            </a:r>
          </a:p>
          <a:p>
            <a:r>
              <a:rPr lang="en-US" sz="1500" dirty="0"/>
              <a:t> </a:t>
            </a:r>
          </a:p>
          <a:p>
            <a:r>
              <a:rPr lang="en-US" sz="1500" b="1" dirty="0"/>
              <a:t> </a:t>
            </a:r>
          </a:p>
          <a:p>
            <a:endParaRPr lang="en-US" sz="1500" dirty="0"/>
          </a:p>
          <a:p>
            <a:pPr algn="ctr"/>
            <a:r>
              <a:rPr lang="en-US" sz="1500" b="1" dirty="0"/>
              <a:t>                        </a:t>
            </a:r>
          </a:p>
          <a:p>
            <a:pPr marL="3262313"/>
            <a:r>
              <a:rPr lang="en-US" sz="1500" b="1" dirty="0"/>
              <a:t>  </a:t>
            </a:r>
            <a:r>
              <a:rPr lang="en-US" sz="1500" b="1" u="sng" dirty="0" smtClean="0"/>
              <a:t>5</a:t>
            </a:r>
            <a:endParaRPr lang="en-US" sz="1500" dirty="0"/>
          </a:p>
          <a:p>
            <a:r>
              <a:rPr lang="en-US" sz="1500" dirty="0"/>
              <a:t>                                                                             They do not have teeth. They have           			     jaws with sharp edges that look like 				     teeth. They eat plants or small 				     animals. The baby turtles begin to 				     grow.  </a:t>
            </a:r>
          </a:p>
          <a:p>
            <a:endParaRPr lang="en-US" sz="1500" dirty="0"/>
          </a:p>
          <a:p>
            <a:endParaRPr lang="en-US" sz="1500" dirty="0"/>
          </a:p>
          <a:p>
            <a:endParaRPr lang="en-US" sz="1500" dirty="0"/>
          </a:p>
          <a:p>
            <a:r>
              <a:rPr lang="en-US" sz="1500" b="1" u="sng" dirty="0"/>
              <a:t>6</a:t>
            </a:r>
            <a:endParaRPr lang="en-US" sz="1500" dirty="0"/>
          </a:p>
          <a:p>
            <a:r>
              <a:rPr lang="en-US" sz="1500" dirty="0"/>
              <a:t>Now the snapping turtles have large heads </a:t>
            </a:r>
          </a:p>
          <a:p>
            <a:r>
              <a:rPr lang="en-US" sz="1500" dirty="0"/>
              <a:t>and long necks.  They have a pointed snout.  </a:t>
            </a:r>
          </a:p>
          <a:p>
            <a:r>
              <a:rPr lang="en-US" sz="1500" dirty="0"/>
              <a:t>Their jaws are very powerful. </a:t>
            </a:r>
          </a:p>
          <a:p>
            <a:r>
              <a:rPr lang="en-US" sz="1500" dirty="0"/>
              <a:t>They have large legs with powerful claws. </a:t>
            </a:r>
          </a:p>
          <a:p>
            <a:r>
              <a:rPr lang="en-US" sz="1500" dirty="0"/>
              <a:t>They have a long tail.  Snapping turtles can</a:t>
            </a:r>
          </a:p>
          <a:p>
            <a:r>
              <a:rPr lang="en-US" sz="1500" dirty="0"/>
              <a:t>weigh up to 85 pounds and most live </a:t>
            </a:r>
          </a:p>
          <a:p>
            <a:r>
              <a:rPr lang="en-US" sz="1500" dirty="0"/>
              <a:t>to be about 30 years. </a:t>
            </a:r>
          </a:p>
        </p:txBody>
      </p:sp>
      <p:pic>
        <p:nvPicPr>
          <p:cNvPr id="7" name="yui_3_5_1_1_1390598187930_7499" descr="http://ts2.mm.bing.net/th?id=H.4514613180303625&amp;pid=15.1"/>
          <p:cNvPicPr/>
          <p:nvPr/>
        </p:nvPicPr>
        <p:blipFill>
          <a:blip r:embed="rId2" cstate="print">
            <a:grayscl/>
            <a:extLst>
              <a:ext uri="{28A0092B-C50C-407E-A947-70E740481C1C}">
                <a14:useLocalDpi xmlns:a14="http://schemas.microsoft.com/office/drawing/2010/main"/>
              </a:ext>
            </a:extLst>
          </a:blip>
          <a:srcRect/>
          <a:stretch>
            <a:fillRect/>
          </a:stretch>
        </p:blipFill>
        <p:spPr bwMode="auto">
          <a:xfrm>
            <a:off x="4129087" y="399144"/>
            <a:ext cx="2874169" cy="1836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s://encrypted-tbn2.gstatic.com/images?q=tbn:ANd9GcT8V3MmZ5mrLg_tVcN1z0VIjhIPkffZZQcmCv49SpL7rMh-NI8DGw"/>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554593" y="2394857"/>
            <a:ext cx="3126502" cy="1696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yui_3_5_1_1_1390598105850_1525" descr="http://ts1.mm.bing.net/th?id=H.4523349137686568&amp;pid=15.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4146967" y="4709886"/>
            <a:ext cx="2838410" cy="186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516137" y="6944244"/>
            <a:ext cx="6750248" cy="1020649"/>
          </a:xfrm>
          <a:prstGeom prst="rect">
            <a:avLst/>
          </a:prstGeom>
        </p:spPr>
        <p:txBody>
          <a:bodyPr wrap="square" lIns="96378" tIns="48189" rIns="96378" bIns="48189">
            <a:spAutoFit/>
          </a:bodyPr>
          <a:lstStyle/>
          <a:p>
            <a:r>
              <a:rPr lang="en-US" sz="1500" b="1" u="sng" dirty="0"/>
              <a:t>7</a:t>
            </a:r>
          </a:p>
          <a:p>
            <a:r>
              <a:rPr lang="en-US" sz="1500" dirty="0"/>
              <a:t>Snapping turtles do not make good pets! Snapping turtles have a short temper.  They are aggressive. They can’t hide in their own shells so they snap to protect themselves. </a:t>
            </a:r>
          </a:p>
        </p:txBody>
      </p:sp>
      <p:pic>
        <p:nvPicPr>
          <p:cNvPr id="13" name="yui_3_5_1_5_1390598272789_793" descr="http://www.parkrec.nd.gov/parks/trsp/images/snapping_turtle.jpg"/>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647700" y="8077200"/>
            <a:ext cx="2487573" cy="1638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yui_3_5_1_5_1390598170675_757" descr="http://4.bp.blogspot.com/-k5FT1WLgwC0/UJtmugeMy7I/AAAAAAAAAEg/7SPeInXn0RI/s1600/f6a38a4f5e51aa04eddb36c2135fba6b.jpg"/>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3724275" y="7823200"/>
            <a:ext cx="2671763" cy="1717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20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6309119"/>
              </p:ext>
            </p:extLst>
          </p:nvPr>
        </p:nvGraphicFramePr>
        <p:xfrm>
          <a:off x="728664" y="718457"/>
          <a:ext cx="6315075" cy="8103324"/>
        </p:xfrm>
        <a:graphic>
          <a:graphicData uri="http://schemas.openxmlformats.org/drawingml/2006/table">
            <a:tbl>
              <a:tblPr firstRow="1" bandRow="1">
                <a:tableStyleId>{5940675A-B579-460E-94D1-54222C63F5DA}</a:tableStyleId>
              </a:tblPr>
              <a:tblGrid>
                <a:gridCol w="6315075"/>
              </a:tblGrid>
              <a:tr h="1186543">
                <a:tc>
                  <a:txBody>
                    <a:bodyPr/>
                    <a:lstStyle/>
                    <a:p>
                      <a:r>
                        <a:rPr lang="en-US" sz="1900" b="1" dirty="0" smtClean="0"/>
                        <a:t>8.</a:t>
                      </a:r>
                    </a:p>
                    <a:p>
                      <a:endParaRPr lang="en-US" sz="1900" b="1" dirty="0" smtClean="0"/>
                    </a:p>
                    <a:p>
                      <a:endParaRPr lang="en-US" sz="1900" b="1" dirty="0" smtClean="0"/>
                    </a:p>
                    <a:p>
                      <a:endParaRPr lang="en-US" sz="1900" b="1" dirty="0"/>
                    </a:p>
                  </a:txBody>
                  <a:tcPr marL="97155" marR="97155" marT="47897" marB="47897"/>
                </a:tc>
              </a:tr>
              <a:tr h="1219200">
                <a:tc>
                  <a:txBody>
                    <a:bodyPr/>
                    <a:lstStyle/>
                    <a:p>
                      <a:r>
                        <a:rPr lang="en-US" sz="1900" b="1" dirty="0" smtClean="0"/>
                        <a:t>9.</a:t>
                      </a:r>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990600">
                <a:tc>
                  <a:txBody>
                    <a:bodyPr/>
                    <a:lstStyle/>
                    <a:p>
                      <a:r>
                        <a:rPr lang="en-US" sz="1900" b="1" dirty="0" smtClean="0"/>
                        <a:t>10.     </a:t>
                      </a:r>
                    </a:p>
                    <a:p>
                      <a:r>
                        <a:rPr lang="en-US" sz="1900" b="1" dirty="0" smtClean="0"/>
                        <a:t>    </a:t>
                      </a:r>
                    </a:p>
                    <a:p>
                      <a:endParaRPr lang="en-US" sz="1900" b="1" dirty="0" smtClean="0"/>
                    </a:p>
                    <a:p>
                      <a:endParaRPr lang="en-US" sz="1900" b="1" dirty="0" smtClean="0"/>
                    </a:p>
                  </a:txBody>
                  <a:tcPr marL="97155" marR="97155" marT="47897" marB="47897"/>
                </a:tc>
              </a:tr>
              <a:tr h="786191">
                <a:tc>
                  <a:txBody>
                    <a:bodyPr/>
                    <a:lstStyle/>
                    <a:p>
                      <a:pPr marL="347663" indent="-293688"/>
                      <a:r>
                        <a:rPr lang="en-US" sz="1900" b="1" dirty="0" smtClean="0"/>
                        <a:t>11.</a:t>
                      </a:r>
                    </a:p>
                    <a:p>
                      <a:pPr marL="347663" indent="-293688"/>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r h="814009">
                <a:tc>
                  <a:txBody>
                    <a:bodyPr/>
                    <a:lstStyle/>
                    <a:p>
                      <a:r>
                        <a:rPr lang="en-US" sz="1900" b="1" dirty="0" smtClean="0"/>
                        <a:t>12.</a:t>
                      </a:r>
                    </a:p>
                    <a:p>
                      <a:endParaRPr lang="en-US" sz="1900" b="1" dirty="0" smtClean="0"/>
                    </a:p>
                    <a:p>
                      <a:endParaRPr lang="en-US" sz="1900" b="1" dirty="0" smtClean="0"/>
                    </a:p>
                    <a:p>
                      <a:endParaRPr lang="en-US" sz="1900" b="1" dirty="0"/>
                    </a:p>
                  </a:txBody>
                  <a:tcPr marL="97155" marR="97155" marT="47897" marB="47897"/>
                </a:tc>
              </a:tr>
              <a:tr h="990600">
                <a:tc>
                  <a:txBody>
                    <a:bodyPr/>
                    <a:lstStyle/>
                    <a:p>
                      <a:r>
                        <a:rPr lang="en-US" sz="1900" b="1" dirty="0" smtClean="0"/>
                        <a:t>13.</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3" name="Rectangle 2"/>
          <p:cNvSpPr/>
          <p:nvPr/>
        </p:nvSpPr>
        <p:spPr>
          <a:xfrm>
            <a:off x="727149" y="159657"/>
            <a:ext cx="6304750" cy="528200"/>
          </a:xfrm>
          <a:prstGeom prst="rect">
            <a:avLst/>
          </a:prstGeom>
        </p:spPr>
        <p:txBody>
          <a:bodyPr wrap="square" lIns="96371" tIns="48186" rIns="96371" bIns="48186">
            <a:spAutoFit/>
          </a:bodyPr>
          <a:lstStyle/>
          <a:p>
            <a:r>
              <a:rPr lang="en-US" sz="1400" b="1" dirty="0"/>
              <a:t>Selected Response </a:t>
            </a:r>
            <a:r>
              <a:rPr lang="en-US" sz="1400" b="1" dirty="0" smtClean="0"/>
              <a:t>Picture Prompts </a:t>
            </a:r>
          </a:p>
          <a:p>
            <a:r>
              <a:rPr lang="en-US" sz="1400" dirty="0" smtClean="0"/>
              <a:t>Informational Passages: </a:t>
            </a:r>
            <a:r>
              <a:rPr lang="en-US" sz="1400" b="1" u="sng" dirty="0"/>
              <a:t>From the Beach to the </a:t>
            </a:r>
            <a:r>
              <a:rPr lang="en-US" sz="1400" b="1" u="sng" dirty="0" smtClean="0"/>
              <a:t>Sea</a:t>
            </a:r>
            <a:r>
              <a:rPr lang="en-US" sz="1400" b="1" dirty="0" smtClean="0"/>
              <a:t> </a:t>
            </a:r>
            <a:r>
              <a:rPr lang="en-US" sz="1400" dirty="0" smtClean="0"/>
              <a:t>and  </a:t>
            </a:r>
            <a:r>
              <a:rPr lang="en-US" sz="1400" b="1" u="sng" dirty="0" smtClean="0"/>
              <a:t>From the Sand to the Pond</a:t>
            </a:r>
            <a:endParaRPr lang="en-US" sz="14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1355387" y="835633"/>
            <a:ext cx="1066404" cy="1162048"/>
            <a:chOff x="814550" y="2590800"/>
            <a:chExt cx="1452400" cy="1505381"/>
          </a:xfrm>
        </p:grpSpPr>
        <p:pic>
          <p:nvPicPr>
            <p:cNvPr id="28" name="Picture 2" descr="http://images-partners-tbn.google.com/images?q=tbn:ANd9GcRiRZAlL6jPgFiptAQVeYzRWiBHy3QdsPCaPOuX6hJovUBtrUPCKtZB0Imk:http://sukamade.com/wp-content/uploads/2008/09/4-3.jpg">
              <a:hlinkClick r:id="rId2"/>
            </p:cNvPr>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838200" y="2590800"/>
              <a:ext cx="142875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814550" y="3657600"/>
              <a:ext cx="1447801" cy="438581"/>
            </a:xfrm>
            <a:prstGeom prst="rect">
              <a:avLst/>
            </a:prstGeom>
            <a:noFill/>
          </p:spPr>
          <p:txBody>
            <a:bodyPr wrap="square" rtlCol="0">
              <a:spAutoFit/>
            </a:bodyPr>
            <a:lstStyle/>
            <a:p>
              <a:pPr algn="ctr"/>
              <a:r>
                <a:rPr lang="en-US" sz="1600" dirty="0" smtClean="0"/>
                <a:t>a hole</a:t>
              </a:r>
              <a:endParaRPr lang="en-US" sz="1600" dirty="0"/>
            </a:p>
          </p:txBody>
        </p:sp>
      </p:grpSp>
      <p:grpSp>
        <p:nvGrpSpPr>
          <p:cNvPr id="30" name="Group 29"/>
          <p:cNvGrpSpPr/>
          <p:nvPr/>
        </p:nvGrpSpPr>
        <p:grpSpPr>
          <a:xfrm>
            <a:off x="3376654" y="846643"/>
            <a:ext cx="1097756" cy="1162048"/>
            <a:chOff x="2716920" y="2590800"/>
            <a:chExt cx="1495100" cy="1505381"/>
          </a:xfrm>
        </p:grpSpPr>
        <p:pic>
          <p:nvPicPr>
            <p:cNvPr id="32" name="Picture 4" descr="http://images-partners-tbn.google.com/images?q=tbn:ANd9GcT5uHFgBFIfusM9iMuJqi9-uGDfivhN01kgC9lU5x9aIe5JF72zdQMg3yA:http://www.allaboutbirds.org/guide/PHOTO/LARGE/song_sparrow_nest.jpe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2590800"/>
              <a:ext cx="1447800" cy="106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p:cNvSpPr txBox="1"/>
            <p:nvPr/>
          </p:nvSpPr>
          <p:spPr>
            <a:xfrm>
              <a:off x="2716920" y="3657600"/>
              <a:ext cx="1495100" cy="438581"/>
            </a:xfrm>
            <a:prstGeom prst="rect">
              <a:avLst/>
            </a:prstGeom>
            <a:noFill/>
          </p:spPr>
          <p:txBody>
            <a:bodyPr wrap="square" rtlCol="0">
              <a:spAutoFit/>
            </a:bodyPr>
            <a:lstStyle/>
            <a:p>
              <a:pPr algn="ctr"/>
              <a:r>
                <a:rPr lang="en-US" sz="1600" dirty="0" smtClean="0"/>
                <a:t>a nest</a:t>
              </a:r>
              <a:endParaRPr lang="en-US" sz="1600" dirty="0"/>
            </a:p>
          </p:txBody>
        </p:sp>
      </p:grpSp>
      <p:grpSp>
        <p:nvGrpSpPr>
          <p:cNvPr id="34" name="Group 33"/>
          <p:cNvGrpSpPr/>
          <p:nvPr/>
        </p:nvGrpSpPr>
        <p:grpSpPr>
          <a:xfrm>
            <a:off x="5417472" y="846643"/>
            <a:ext cx="1440529" cy="1162047"/>
            <a:chOff x="4637690" y="2590800"/>
            <a:chExt cx="1961943" cy="1505380"/>
          </a:xfrm>
        </p:grpSpPr>
        <p:pic>
          <p:nvPicPr>
            <p:cNvPr id="36" name="Picture 6" descr="http://images-partners-tbn.google.com/images?q=tbn:ANd9GcQv4uW_LTsd2bJ9Ky7AQsNdTtK1rp7B7hXDeTK0MZCAscTsTRKs7WasHMM:http://operationmustardseed.com/BTO/seawater%2520from%2520Wikipedia.jpe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40487" y="2590800"/>
              <a:ext cx="1447800" cy="1066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7" name="TextBox 36"/>
            <p:cNvSpPr txBox="1"/>
            <p:nvPr/>
          </p:nvSpPr>
          <p:spPr>
            <a:xfrm>
              <a:off x="4637690" y="3657599"/>
              <a:ext cx="1961943" cy="438581"/>
            </a:xfrm>
            <a:prstGeom prst="rect">
              <a:avLst/>
            </a:prstGeom>
            <a:noFill/>
          </p:spPr>
          <p:txBody>
            <a:bodyPr wrap="square" rtlCol="0">
              <a:spAutoFit/>
            </a:bodyPr>
            <a:lstStyle/>
            <a:p>
              <a:pPr algn="ctr"/>
              <a:r>
                <a:rPr lang="en-US" sz="1600" dirty="0" smtClean="0"/>
                <a:t>the water</a:t>
              </a:r>
              <a:endParaRPr lang="en-US" sz="1600" dirty="0"/>
            </a:p>
          </p:txBody>
        </p:sp>
      </p:grpSp>
      <p:grpSp>
        <p:nvGrpSpPr>
          <p:cNvPr id="47" name="Group 46"/>
          <p:cNvGrpSpPr/>
          <p:nvPr/>
        </p:nvGrpSpPr>
        <p:grpSpPr>
          <a:xfrm>
            <a:off x="4198464" y="2286276"/>
            <a:ext cx="1983920" cy="685521"/>
            <a:chOff x="685802" y="3037979"/>
            <a:chExt cx="2954214" cy="1076326"/>
          </a:xfrm>
        </p:grpSpPr>
        <p:pic>
          <p:nvPicPr>
            <p:cNvPr id="48" name="Picture 4" descr="http://images-partners-tbn.google.com/images?q=tbn:ANd9GcR11V2xUsxIoyQPN-tuScZDNZInnu_eac85YkWHk-a98ffmjAoQcdPNs6hJ:http://upload.wikimedia.org/wikipedia/commons/f/f3/Red_legged_seagulls.jpg">
              <a:hlinkClick r:id="rId8"/>
            </p:cNvPr>
            <p:cNvPicPr>
              <a:picLocks noChangeAspect="1" noChangeArrowheads="1"/>
            </p:cNvPicPr>
            <p:nvPr/>
          </p:nvPicPr>
          <p:blipFill>
            <a:blip r:embed="rId9" cstate="email">
              <a:grayscl/>
              <a:extLst>
                <a:ext uri="{28A0092B-C50C-407E-A947-70E740481C1C}">
                  <a14:useLocalDpi xmlns:a14="http://schemas.microsoft.com/office/drawing/2010/main"/>
                </a:ext>
              </a:extLst>
            </a:blip>
            <a:srcRect/>
            <a:stretch>
              <a:fillRect/>
            </a:stretch>
          </p:blipFill>
          <p:spPr bwMode="auto">
            <a:xfrm>
              <a:off x="2211265" y="3037979"/>
              <a:ext cx="1428751" cy="1076326"/>
            </a:xfrm>
            <a:prstGeom prst="rect">
              <a:avLst/>
            </a:prstGeom>
            <a:ln w="88900" cap="sq" cmpd="thickThin">
              <a:solidFill>
                <a:srgbClr val="000000"/>
              </a:solidFill>
              <a:prstDash val="solid"/>
              <a:miter lim="800000"/>
            </a:ln>
            <a:effectLst>
              <a:innerShdw blurRad="76200">
                <a:srgbClr val="000000"/>
              </a:innerShdw>
            </a:effectLst>
          </p:spPr>
        </p:pic>
        <p:pic>
          <p:nvPicPr>
            <p:cNvPr id="49" name="Picture 2" descr="http://images-partners-tbn.google.com/images?q=tbn:ANd9GcS68eO4RdTwWxdBK03eGWLmO3GrxmLlBbHORI0SprL4L26jWhI1uWqSgmc:http://3.bp.blogspot.com/-kf17jzq13s4/Tm-nL8EG6-I/AAAAAAAAAHQ/P9LhwZRtkxU/s1600/crab-pictures-1-742784.jpg">
              <a:hlinkClick r:id="rId10"/>
            </p:cNvPr>
            <p:cNvPicPr>
              <a:picLocks noChangeAspect="1" noChangeArrowheads="1"/>
            </p:cNvPicPr>
            <p:nvPr/>
          </p:nvPicPr>
          <p:blipFill>
            <a:blip r:embed="rId11" cstate="email">
              <a:grayscl/>
              <a:extLst>
                <a:ext uri="{28A0092B-C50C-407E-A947-70E740481C1C}">
                  <a14:useLocalDpi xmlns:a14="http://schemas.microsoft.com/office/drawing/2010/main"/>
                </a:ext>
              </a:extLst>
            </a:blip>
            <a:srcRect/>
            <a:stretch>
              <a:fillRect/>
            </a:stretch>
          </p:blipFill>
          <p:spPr bwMode="auto">
            <a:xfrm>
              <a:off x="685802" y="3179384"/>
              <a:ext cx="1295401" cy="815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50" name="Group 49"/>
          <p:cNvGrpSpPr/>
          <p:nvPr/>
        </p:nvGrpSpPr>
        <p:grpSpPr>
          <a:xfrm>
            <a:off x="4297270" y="3782601"/>
            <a:ext cx="2085975" cy="963806"/>
            <a:chOff x="5389760" y="558557"/>
            <a:chExt cx="2667649" cy="1446832"/>
          </a:xfrm>
        </p:grpSpPr>
        <p:pic>
          <p:nvPicPr>
            <p:cNvPr id="52" name="irc_mi" descr="http://assets.worldwildlife.org/photos/3563/images/story_full_width/Roger_leguen_wwf-canon.jpg?1360094026"/>
            <p:cNvPicPr>
              <a:picLocks noChangeAspect="1"/>
            </p:cNvPicPr>
            <p:nvPr/>
          </p:nvPicPr>
          <p:blipFill>
            <a:blip r:embed="rId12" cstate="email">
              <a:grayscl/>
              <a:extLst>
                <a:ext uri="{28A0092B-C50C-407E-A947-70E740481C1C}">
                  <a14:useLocalDpi xmlns:a14="http://schemas.microsoft.com/office/drawing/2010/main"/>
                </a:ext>
              </a:extLst>
            </a:blip>
            <a:srcRect/>
            <a:stretch>
              <a:fillRect/>
            </a:stretch>
          </p:blipFill>
          <p:spPr bwMode="auto">
            <a:xfrm>
              <a:off x="5999285" y="558557"/>
              <a:ext cx="1534975" cy="1025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 name="TextBox 52"/>
            <p:cNvSpPr txBox="1"/>
            <p:nvPr/>
          </p:nvSpPr>
          <p:spPr>
            <a:xfrm>
              <a:off x="5389760" y="1543365"/>
              <a:ext cx="2667649" cy="462024"/>
            </a:xfrm>
            <a:prstGeom prst="rect">
              <a:avLst/>
            </a:prstGeom>
            <a:noFill/>
          </p:spPr>
          <p:txBody>
            <a:bodyPr wrap="square" rtlCol="0">
              <a:spAutoFit/>
            </a:bodyPr>
            <a:lstStyle/>
            <a:p>
              <a:pPr algn="ctr"/>
              <a:r>
                <a:rPr lang="en-US" sz="1400" dirty="0" smtClean="0"/>
                <a:t>The baby hatches.</a:t>
              </a:r>
              <a:endParaRPr lang="en-US" sz="1400" dirty="0"/>
            </a:p>
          </p:txBody>
        </p:sp>
      </p:grpSp>
      <p:grpSp>
        <p:nvGrpSpPr>
          <p:cNvPr id="54" name="Group 53"/>
          <p:cNvGrpSpPr/>
          <p:nvPr/>
        </p:nvGrpSpPr>
        <p:grpSpPr>
          <a:xfrm>
            <a:off x="1061250" y="3516012"/>
            <a:ext cx="2818274" cy="1248558"/>
            <a:chOff x="3124200" y="6950581"/>
            <a:chExt cx="2652493" cy="1191806"/>
          </a:xfrm>
        </p:grpSpPr>
        <p:pic>
          <p:nvPicPr>
            <p:cNvPr id="56" name="Picture 6" descr="http://images-partners-tbn.google.com/images?q=tbn:ANd9GcS9OxOb6kj_-WBvTmdCZxiQDSoWYrjYDWLPR6IB_nVrnPd_i0Fw2DerMyeE:http://www.bostonbakesforbreastcancer.org/wp-content/uploads/2012/03/sun.jpg">
              <a:hlinkClick r:id="rId13"/>
            </p:cNvPr>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81071" y="6950581"/>
              <a:ext cx="1024013" cy="1044912"/>
            </a:xfrm>
            <a:prstGeom prst="rect">
              <a:avLst/>
            </a:prstGeom>
            <a:noFill/>
          </p:spPr>
        </p:pic>
        <p:sp>
          <p:nvSpPr>
            <p:cNvPr id="57" name="TextBox 56"/>
            <p:cNvSpPr txBox="1"/>
            <p:nvPr/>
          </p:nvSpPr>
          <p:spPr>
            <a:xfrm>
              <a:off x="3124200" y="7848600"/>
              <a:ext cx="2652493" cy="293787"/>
            </a:xfrm>
            <a:prstGeom prst="rect">
              <a:avLst/>
            </a:prstGeom>
            <a:noFill/>
          </p:spPr>
          <p:txBody>
            <a:bodyPr wrap="square" rtlCol="0">
              <a:spAutoFit/>
            </a:bodyPr>
            <a:lstStyle/>
            <a:p>
              <a:pPr algn="ctr"/>
              <a:r>
                <a:rPr lang="en-US" sz="1400" dirty="0" smtClean="0"/>
                <a:t>The eggs get too hot.</a:t>
              </a:r>
              <a:endParaRPr lang="en-US" sz="1400" dirty="0"/>
            </a:p>
          </p:txBody>
        </p:sp>
      </p:grpSp>
      <p:grpSp>
        <p:nvGrpSpPr>
          <p:cNvPr id="58" name="Group 57"/>
          <p:cNvGrpSpPr/>
          <p:nvPr/>
        </p:nvGrpSpPr>
        <p:grpSpPr>
          <a:xfrm>
            <a:off x="1685154" y="4912676"/>
            <a:ext cx="1691500" cy="1166754"/>
            <a:chOff x="1054924" y="1676400"/>
            <a:chExt cx="2375676" cy="1856680"/>
          </a:xfrm>
        </p:grpSpPr>
        <p:sp>
          <p:nvSpPr>
            <p:cNvPr id="60" name="TextBox 59"/>
            <p:cNvSpPr txBox="1"/>
            <p:nvPr/>
          </p:nvSpPr>
          <p:spPr>
            <a:xfrm>
              <a:off x="1054924" y="3043308"/>
              <a:ext cx="2375676" cy="489772"/>
            </a:xfrm>
            <a:prstGeom prst="rect">
              <a:avLst/>
            </a:prstGeom>
            <a:noFill/>
          </p:spPr>
          <p:txBody>
            <a:bodyPr wrap="square" rtlCol="0">
              <a:spAutoFit/>
            </a:bodyPr>
            <a:lstStyle/>
            <a:p>
              <a:pPr algn="ctr"/>
              <a:r>
                <a:rPr lang="en-US" sz="1400" dirty="0" smtClean="0"/>
                <a:t>It goes to the beach.</a:t>
              </a:r>
              <a:endParaRPr lang="en-US" sz="1400" dirty="0"/>
            </a:p>
          </p:txBody>
        </p:sp>
        <p:pic>
          <p:nvPicPr>
            <p:cNvPr id="61" name="Picture 60" descr="File:Padre Island National Seashore - Kemps Ridley Sea Turtle.jpg"/>
            <p:cNvPicPr/>
            <p:nvPr/>
          </p:nvPicPr>
          <p:blipFill>
            <a:blip r:embed="rId15" cstate="email">
              <a:grayscl/>
              <a:extLst>
                <a:ext uri="{BEBA8EAE-BF5A-486C-A8C5-ECC9F3942E4B}">
                  <a14:imgProps xmlns:a14="http://schemas.microsoft.com/office/drawing/2010/main">
                    <a14:imgLayer r:embed="rId16">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1445012" y="1676400"/>
              <a:ext cx="1524000"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62" name="Group 61"/>
          <p:cNvGrpSpPr/>
          <p:nvPr/>
        </p:nvGrpSpPr>
        <p:grpSpPr>
          <a:xfrm>
            <a:off x="4496266" y="4977013"/>
            <a:ext cx="1693365" cy="999361"/>
            <a:chOff x="3650304" y="2028233"/>
            <a:chExt cx="1981200" cy="1315522"/>
          </a:xfrm>
        </p:grpSpPr>
        <p:sp>
          <p:nvSpPr>
            <p:cNvPr id="64" name="TextBox 63"/>
            <p:cNvSpPr txBox="1"/>
            <p:nvPr/>
          </p:nvSpPr>
          <p:spPr>
            <a:xfrm>
              <a:off x="3650304" y="3049968"/>
              <a:ext cx="1981200" cy="293787"/>
            </a:xfrm>
            <a:prstGeom prst="rect">
              <a:avLst/>
            </a:prstGeom>
            <a:noFill/>
          </p:spPr>
          <p:txBody>
            <a:bodyPr wrap="square" rtlCol="0">
              <a:spAutoFit/>
            </a:bodyPr>
            <a:lstStyle/>
            <a:p>
              <a:pPr algn="ctr"/>
              <a:r>
                <a:rPr lang="en-US" sz="1400" dirty="0" smtClean="0"/>
                <a:t>It swims fast.</a:t>
              </a:r>
              <a:endParaRPr lang="en-US" sz="1400" dirty="0"/>
            </a:p>
          </p:txBody>
        </p:sp>
        <p:pic>
          <p:nvPicPr>
            <p:cNvPr id="65" name="irc_mi" descr="http://boncia.co/wp-content/uploads/2013/12/pictures-of-sea-turtles-145.jpg"/>
            <p:cNvPicPr/>
            <p:nvPr/>
          </p:nvPicPr>
          <p:blipFill>
            <a:blip r:embed="rId17" cstate="email">
              <a:grayscl/>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829812" y="2028233"/>
              <a:ext cx="1615887" cy="1028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68" name="Group 67"/>
          <p:cNvGrpSpPr/>
          <p:nvPr/>
        </p:nvGrpSpPr>
        <p:grpSpPr>
          <a:xfrm>
            <a:off x="1636432" y="6156916"/>
            <a:ext cx="1977893" cy="976721"/>
            <a:chOff x="762000" y="6802820"/>
            <a:chExt cx="2362201" cy="1542686"/>
          </a:xfrm>
        </p:grpSpPr>
        <p:pic>
          <p:nvPicPr>
            <p:cNvPr id="69" name="yui_3_5_1_5_1390598272789_793" descr="http://www.parkrec.nd.gov/parks/trsp/images/snapping_turtle.jpg"/>
            <p:cNvPicPr/>
            <p:nvPr/>
          </p:nvPicPr>
          <p:blipFill>
            <a:blip r:embed="rId19" cstate="email">
              <a:grayscl/>
              <a:extLst>
                <a:ext uri="{28A0092B-C50C-407E-A947-70E740481C1C}">
                  <a14:useLocalDpi xmlns:a14="http://schemas.microsoft.com/office/drawing/2010/main"/>
                </a:ext>
              </a:extLst>
            </a:blip>
            <a:srcRect/>
            <a:stretch>
              <a:fillRect/>
            </a:stretch>
          </p:blipFill>
          <p:spPr bwMode="auto">
            <a:xfrm>
              <a:off x="762000" y="7543800"/>
              <a:ext cx="2362200" cy="801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0" name="irc_mi" descr="http://lodging4vacations.com/poipu/4-sea-turtle.jpg"/>
            <p:cNvPicPr/>
            <p:nvPr/>
          </p:nvPicPr>
          <p:blipFill rotWithShape="1">
            <a:blip r:embed="rId20" cstate="email">
              <a:grayscl/>
              <a:extLst>
                <a:ext uri="{28A0092B-C50C-407E-A947-70E740481C1C}">
                  <a14:useLocalDpi xmlns:a14="http://schemas.microsoft.com/office/drawing/2010/main"/>
                </a:ext>
              </a:extLst>
            </a:blip>
            <a:srcRect/>
            <a:stretch/>
          </p:blipFill>
          <p:spPr bwMode="auto">
            <a:xfrm>
              <a:off x="762001" y="6802820"/>
              <a:ext cx="2362200"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grpSp>
        <p:nvGrpSpPr>
          <p:cNvPr id="71" name="Group 70"/>
          <p:cNvGrpSpPr/>
          <p:nvPr/>
        </p:nvGrpSpPr>
        <p:grpSpPr>
          <a:xfrm>
            <a:off x="4577312" y="6189342"/>
            <a:ext cx="1531272" cy="916645"/>
            <a:chOff x="3505200" y="6553200"/>
            <a:chExt cx="1828800" cy="1447799"/>
          </a:xfrm>
        </p:grpSpPr>
        <p:pic>
          <p:nvPicPr>
            <p:cNvPr id="73" name="Picture 72" descr="http://upload.wikimedia.org/wikipedia/commons/thumb/6/69/YosriTelurPenyu6.jpg/220px-YosriTelurPenyu6.jpg"/>
            <p:cNvPicPr>
              <a:picLocks noChangeAspect="1"/>
            </p:cNvPicPr>
            <p:nvPr/>
          </p:nvPicPr>
          <p:blipFill>
            <a:blip r:embed="rId21" cstate="email">
              <a:grayscl/>
              <a:extLst>
                <a:ext uri="{28A0092B-C50C-407E-A947-70E740481C1C}">
                  <a14:useLocalDpi xmlns:a14="http://schemas.microsoft.com/office/drawing/2010/main"/>
                </a:ext>
              </a:extLst>
            </a:blip>
            <a:srcRect/>
            <a:stretch>
              <a:fillRect/>
            </a:stretch>
          </p:blipFill>
          <p:spPr bwMode="auto">
            <a:xfrm>
              <a:off x="3505200" y="6553200"/>
              <a:ext cx="1828800"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4" name="yui_3_5_1_1_1390598328463_657" descr="http://ts1.mm.bing.net/th?id=H.5002289506551904&amp;pid=15.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505200" y="7391399"/>
              <a:ext cx="18288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5" name="Group 74"/>
          <p:cNvGrpSpPr/>
          <p:nvPr/>
        </p:nvGrpSpPr>
        <p:grpSpPr>
          <a:xfrm>
            <a:off x="1143000" y="7494071"/>
            <a:ext cx="2180577" cy="1116529"/>
            <a:chOff x="327023" y="1325533"/>
            <a:chExt cx="2751943" cy="1624556"/>
          </a:xfrm>
        </p:grpSpPr>
        <p:sp>
          <p:nvSpPr>
            <p:cNvPr id="77" name="TextBox 76"/>
            <p:cNvSpPr txBox="1"/>
            <p:nvPr/>
          </p:nvSpPr>
          <p:spPr>
            <a:xfrm>
              <a:off x="327023" y="2502272"/>
              <a:ext cx="2751943" cy="447817"/>
            </a:xfrm>
            <a:prstGeom prst="rect">
              <a:avLst/>
            </a:prstGeom>
            <a:noFill/>
          </p:spPr>
          <p:txBody>
            <a:bodyPr wrap="square" rtlCol="0">
              <a:spAutoFit/>
            </a:bodyPr>
            <a:lstStyle/>
            <a:p>
              <a:pPr algn="ctr"/>
              <a:r>
                <a:rPr lang="en-US" sz="1400" dirty="0"/>
                <a:t>s</a:t>
              </a:r>
              <a:r>
                <a:rPr lang="en-US" sz="1400" dirty="0" smtClean="0"/>
                <a:t>nap to protect themselves </a:t>
              </a:r>
              <a:endParaRPr lang="en-US" sz="1400" dirty="0"/>
            </a:p>
          </p:txBody>
        </p:sp>
        <p:pic>
          <p:nvPicPr>
            <p:cNvPr id="78" name="yui_3_5_1_5_1390598170675_757" descr="http://4.bp.blogspot.com/-k5FT1WLgwC0/UJtmugeMy7I/AAAAAAAAAEg/7SPeInXn0RI/s1600/f6a38a4f5e51aa04eddb36c2135fba6b.jpg"/>
            <p:cNvPicPr/>
            <p:nvPr/>
          </p:nvPicPr>
          <p:blipFill>
            <a:blip r:embed="rId23" cstate="email">
              <a:grayscl/>
              <a:extLst>
                <a:ext uri="{28A0092B-C50C-407E-A947-70E740481C1C}">
                  <a14:useLocalDpi xmlns:a14="http://schemas.microsoft.com/office/drawing/2010/main"/>
                </a:ext>
              </a:extLst>
            </a:blip>
            <a:srcRect/>
            <a:stretch>
              <a:fillRect/>
            </a:stretch>
          </p:blipFill>
          <p:spPr bwMode="auto">
            <a:xfrm>
              <a:off x="783145" y="1325533"/>
              <a:ext cx="1988957"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9" name="Group 78"/>
          <p:cNvGrpSpPr/>
          <p:nvPr/>
        </p:nvGrpSpPr>
        <p:grpSpPr>
          <a:xfrm>
            <a:off x="3413028" y="7494071"/>
            <a:ext cx="1720515" cy="958575"/>
            <a:chOff x="2677635" y="3072623"/>
            <a:chExt cx="2275365" cy="1536219"/>
          </a:xfrm>
        </p:grpSpPr>
        <p:sp>
          <p:nvSpPr>
            <p:cNvPr id="81" name="TextBox 80"/>
            <p:cNvSpPr txBox="1"/>
            <p:nvPr/>
          </p:nvSpPr>
          <p:spPr>
            <a:xfrm>
              <a:off x="2677635" y="4315055"/>
              <a:ext cx="2275365" cy="293787"/>
            </a:xfrm>
            <a:prstGeom prst="rect">
              <a:avLst/>
            </a:prstGeom>
            <a:noFill/>
          </p:spPr>
          <p:txBody>
            <a:bodyPr wrap="square" rtlCol="0">
              <a:spAutoFit/>
            </a:bodyPr>
            <a:lstStyle/>
            <a:p>
              <a:pPr algn="ctr"/>
              <a:r>
                <a:rPr lang="en-US" sz="1400" dirty="0"/>
                <a:t>s</a:t>
              </a:r>
              <a:r>
                <a:rPr lang="en-US" sz="1400" dirty="0" smtClean="0"/>
                <a:t>wim with flippers</a:t>
              </a:r>
              <a:endParaRPr lang="en-US" sz="1400" dirty="0"/>
            </a:p>
          </p:txBody>
        </p:sp>
        <p:pic>
          <p:nvPicPr>
            <p:cNvPr id="82" name="irc_mi" descr="http://boncia.co/wp-content/uploads/2013/12/pictures-of-sea-turtles-145.jpg"/>
            <p:cNvPicPr/>
            <p:nvPr/>
          </p:nvPicPr>
          <p:blipFill>
            <a:blip r:embed="rId24" cstate="email">
              <a:grayscl/>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30060" y="3072623"/>
              <a:ext cx="2133600" cy="1242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83" name="Group 82"/>
          <p:cNvGrpSpPr/>
          <p:nvPr/>
        </p:nvGrpSpPr>
        <p:grpSpPr>
          <a:xfrm>
            <a:off x="5227164" y="7494069"/>
            <a:ext cx="1753821" cy="1116531"/>
            <a:chOff x="865064" y="5652233"/>
            <a:chExt cx="2355669" cy="2538171"/>
          </a:xfrm>
        </p:grpSpPr>
        <p:sp>
          <p:nvSpPr>
            <p:cNvPr id="85" name="TextBox 84"/>
            <p:cNvSpPr txBox="1"/>
            <p:nvPr/>
          </p:nvSpPr>
          <p:spPr>
            <a:xfrm>
              <a:off x="865064" y="7490745"/>
              <a:ext cx="2355669" cy="699659"/>
            </a:xfrm>
            <a:prstGeom prst="rect">
              <a:avLst/>
            </a:prstGeom>
            <a:noFill/>
          </p:spPr>
          <p:txBody>
            <a:bodyPr wrap="square" rtlCol="0">
              <a:spAutoFit/>
            </a:bodyPr>
            <a:lstStyle/>
            <a:p>
              <a:pPr algn="ctr"/>
              <a:r>
                <a:rPr lang="en-US" sz="1400" dirty="0"/>
                <a:t>dig a hole to lay eggs</a:t>
              </a:r>
            </a:p>
          </p:txBody>
        </p:sp>
        <p:pic>
          <p:nvPicPr>
            <p:cNvPr id="86" name="Picture 2" descr="http://images-partners-tbn.google.com/images?q=tbn:ANd9GcRiRZAlL6jPgFiptAQVeYzRWiBHy3QdsPCaPOuX6hJovUBtrUPCKtZB0Imk:http://sukamade.com/wp-content/uploads/2008/09/4-3.jpg">
              <a:hlinkClick r:id="rId2"/>
            </p:cNvPr>
            <p:cNvPicPr>
              <a:picLocks noChangeAspect="1" noChangeArrowheads="1"/>
            </p:cNvPicPr>
            <p:nvPr/>
          </p:nvPicPr>
          <p:blipFill>
            <a:blip r:embed="rId26" cstate="print">
              <a:grayscl/>
            </a:blip>
            <a:srcRect/>
            <a:stretch>
              <a:fillRect/>
            </a:stretch>
          </p:blipFill>
          <p:spPr bwMode="auto">
            <a:xfrm>
              <a:off x="951640" y="5652233"/>
              <a:ext cx="2009901" cy="1762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026" name="Picture 2" descr="https://encrypted-tbn0.gstatic.com/images?q=tbn:ANd9GcSaiXf_JplaPPebUWVtPVkTH79NhAH5pVohkGF9FBh1LY2bB1DtPw"/>
          <p:cNvPicPr>
            <a:picLocks noChangeAspect="1" noChangeArrowheads="1"/>
          </p:cNvPicPr>
          <p:nvPr/>
        </p:nvPicPr>
        <p:blipFill>
          <a:blip r:embed="rId27" cstate="email">
            <a:grayscl/>
            <a:extLst>
              <a:ext uri="{28A0092B-C50C-407E-A947-70E740481C1C}">
                <a14:useLocalDpi xmlns:a14="http://schemas.microsoft.com/office/drawing/2010/main"/>
              </a:ext>
            </a:extLst>
          </a:blip>
          <a:srcRect/>
          <a:stretch>
            <a:fillRect/>
          </a:stretch>
        </p:blipFill>
        <p:spPr bwMode="auto">
          <a:xfrm>
            <a:off x="1317008" y="2143536"/>
            <a:ext cx="1576033" cy="1048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419799" y="3197423"/>
            <a:ext cx="1427390"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dirty="0" smtClean="0"/>
              <a:t>the water</a:t>
            </a:r>
            <a:endParaRPr lang="en-US" sz="1400" dirty="0"/>
          </a:p>
        </p:txBody>
      </p:sp>
      <p:sp>
        <p:nvSpPr>
          <p:cNvPr id="72" name="TextBox 71"/>
          <p:cNvSpPr txBox="1"/>
          <p:nvPr/>
        </p:nvSpPr>
        <p:spPr>
          <a:xfrm>
            <a:off x="4546778" y="3014959"/>
            <a:ext cx="1427390" cy="30777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dirty="0" smtClean="0"/>
              <a:t>other animals</a:t>
            </a:r>
            <a:endParaRPr lang="en-US" sz="1400" dirty="0"/>
          </a:p>
        </p:txBody>
      </p:sp>
    </p:spTree>
    <p:extLst>
      <p:ext uri="{BB962C8B-B14F-4D97-AF65-F5344CB8AC3E}">
        <p14:creationId xmlns:p14="http://schemas.microsoft.com/office/powerpoint/2010/main" val="401315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pSp>
        <p:nvGrpSpPr>
          <p:cNvPr id="5" name="Group 4"/>
          <p:cNvGrpSpPr/>
          <p:nvPr/>
        </p:nvGrpSpPr>
        <p:grpSpPr>
          <a:xfrm>
            <a:off x="251851" y="204359"/>
            <a:ext cx="2845097" cy="2844253"/>
            <a:chOff x="141662" y="575101"/>
            <a:chExt cx="3123072" cy="3130467"/>
          </a:xfrm>
        </p:grpSpPr>
        <p:sp>
          <p:nvSpPr>
            <p:cNvPr id="6" name="Rectangle 5"/>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82705" y="129540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10" name="Picture 3" descr="C:\Documents and Settings\Owner\Local Settings\Temporary Internet Files\Content.IE5\TED277KP\MC90005668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926936" y="3479040"/>
            <a:ext cx="5829300" cy="2011092"/>
          </a:xfrm>
          <a:prstGeom prst="rect">
            <a:avLst/>
          </a:prstGeom>
          <a:noFill/>
          <a:ln>
            <a:noFill/>
          </a:ln>
        </p:spPr>
        <p:txBody>
          <a:bodyPr wrap="square" lIns="101881" tIns="50941" rIns="101881" bIns="50941" rtlCol="0">
            <a:spAutoFit/>
          </a:bodyPr>
          <a:lstStyle/>
          <a:p>
            <a:r>
              <a:rPr lang="en-US" sz="3400" b="1" dirty="0">
                <a:effectLst>
                  <a:outerShdw blurRad="38100" dist="38100" dir="2700000" algn="tl">
                    <a:srgbClr val="000000">
                      <a:alpha val="43137"/>
                    </a:srgbClr>
                  </a:outerShdw>
                </a:effectLst>
              </a:rPr>
              <a:t>Student QTR </a:t>
            </a:r>
            <a:r>
              <a:rPr lang="en-US" sz="3400" b="1" dirty="0" smtClean="0">
                <a:effectLst>
                  <a:outerShdw blurRad="38100" dist="38100" dir="2700000" algn="tl">
                    <a:srgbClr val="000000">
                      <a:alpha val="43137"/>
                    </a:srgbClr>
                  </a:outerShdw>
                </a:effectLst>
              </a:rPr>
              <a:t>3 </a:t>
            </a:r>
            <a:r>
              <a:rPr lang="en-US" sz="3400" b="1" dirty="0">
                <a:effectLst>
                  <a:outerShdw blurRad="38100" dist="38100" dir="2700000" algn="tl">
                    <a:srgbClr val="000000">
                      <a:alpha val="43137"/>
                    </a:srgbClr>
                  </a:outerShdw>
                </a:effectLst>
              </a:rPr>
              <a:t>Pre-Assessment</a:t>
            </a:r>
          </a:p>
          <a:p>
            <a:r>
              <a:rPr lang="en-US" sz="3000" b="1" i="1" dirty="0">
                <a:effectLst>
                  <a:outerShdw blurRad="38100" dist="38100" dir="2700000" algn="tl">
                    <a:srgbClr val="000000">
                      <a:alpha val="43137"/>
                    </a:srgbClr>
                  </a:outerShdw>
                </a:effectLst>
              </a:rPr>
              <a:t>Listening Comprehension</a:t>
            </a:r>
          </a:p>
          <a:p>
            <a:endParaRPr lang="en-US" sz="3000" b="1" i="1" dirty="0">
              <a:effectLst>
                <a:outerShdw blurRad="38100" dist="38100" dir="2700000" algn="tl">
                  <a:srgbClr val="000000">
                    <a:alpha val="43137"/>
                  </a:srgbClr>
                </a:outerShdw>
              </a:effectLst>
            </a:endParaRPr>
          </a:p>
          <a:p>
            <a:r>
              <a:rPr lang="en-US" sz="3000" b="1" i="1" dirty="0">
                <a:effectLst>
                  <a:outerShdw blurRad="38100" dist="38100" dir="2700000" algn="tl">
                    <a:srgbClr val="000000">
                      <a:alpha val="43137"/>
                    </a:srgbClr>
                  </a:outerShdw>
                </a:effectLst>
              </a:rPr>
              <a:t>Name________________________</a:t>
            </a:r>
          </a:p>
        </p:txBody>
      </p:sp>
      <p:sp>
        <p:nvSpPr>
          <p:cNvPr id="13" name="Right Triangle 12"/>
          <p:cNvSpPr/>
          <p:nvPr/>
        </p:nvSpPr>
        <p:spPr>
          <a:xfrm rot="16200000" flipH="1">
            <a:off x="5476308" y="-699521"/>
            <a:ext cx="1596571" cy="2995613"/>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4" name="Right Triangle 13"/>
          <p:cNvSpPr/>
          <p:nvPr/>
        </p:nvSpPr>
        <p:spPr>
          <a:xfrm rot="5400000" flipH="1">
            <a:off x="660173" y="7641998"/>
            <a:ext cx="1756229" cy="3076575"/>
          </a:xfrm>
          <a:prstGeom prst="rtTriangle">
            <a:avLst/>
          </a:pr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3643995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7397604"/>
              </p:ext>
            </p:extLst>
          </p:nvPr>
        </p:nvGraphicFramePr>
        <p:xfrm>
          <a:off x="314326" y="185401"/>
          <a:ext cx="7077074" cy="9074119"/>
        </p:xfrm>
        <a:graphic>
          <a:graphicData uri="http://schemas.openxmlformats.org/drawingml/2006/table">
            <a:tbl>
              <a:tblPr firstRow="1" bandRow="1">
                <a:tableStyleId>{5940675A-B579-460E-94D1-54222C63F5DA}</a:tableStyleId>
              </a:tblPr>
              <a:tblGrid>
                <a:gridCol w="482756"/>
                <a:gridCol w="496749"/>
                <a:gridCol w="559717"/>
                <a:gridCol w="559717"/>
                <a:gridCol w="489753"/>
                <a:gridCol w="559717"/>
                <a:gridCol w="385700"/>
                <a:gridCol w="496015"/>
                <a:gridCol w="496015"/>
                <a:gridCol w="496015"/>
                <a:gridCol w="566875"/>
                <a:gridCol w="496015"/>
                <a:gridCol w="496015"/>
                <a:gridCol w="496015"/>
              </a:tblGrid>
              <a:tr h="548590">
                <a:tc gridSpan="13">
                  <a:txBody>
                    <a:bodyPr/>
                    <a:lstStyle/>
                    <a:p>
                      <a:pPr algn="l">
                        <a:lnSpc>
                          <a:spcPct val="100000"/>
                        </a:lnSpc>
                      </a:pPr>
                      <a:r>
                        <a:rPr lang="en-US" sz="1000" b="1" i="0" dirty="0" smtClean="0"/>
                        <a:t>Kindergarten Reading Informational and Literary Text Quarter</a:t>
                      </a:r>
                      <a:r>
                        <a:rPr lang="en-US" sz="1000" b="1" i="0" baseline="0" dirty="0" smtClean="0"/>
                        <a:t> 3 Pre-Assessment </a:t>
                      </a:r>
                      <a:r>
                        <a:rPr lang="en-US" sz="1000" b="1" i="0" dirty="0" smtClean="0"/>
                        <a:t>Record Form Selected Response </a:t>
                      </a:r>
                    </a:p>
                    <a:p>
                      <a:pPr algn="l">
                        <a:lnSpc>
                          <a:spcPct val="100000"/>
                        </a:lnSpc>
                      </a:pPr>
                      <a:r>
                        <a:rPr lang="en-US" sz="1000" b="0" i="1" dirty="0" smtClean="0"/>
                        <a:t>Directions:  Read each question and the answer choices</a:t>
                      </a:r>
                      <a:r>
                        <a:rPr lang="en-US" sz="1000" b="0" i="1" baseline="0" dirty="0" smtClean="0"/>
                        <a:t> to the student.  Show student the answer-choice prompt for the literary and the informational passages. Check the answer the student gives. Correct answers are highlighted in bold.</a:t>
                      </a:r>
                      <a:endParaRPr lang="en-US"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76005">
                <a:tc gridSpan="14">
                  <a:txBody>
                    <a:bodyPr/>
                    <a:lstStyle/>
                    <a:p>
                      <a:pPr algn="l">
                        <a:lnSpc>
                          <a:spcPct val="100000"/>
                        </a:lnSpc>
                      </a:pPr>
                      <a:r>
                        <a:rPr lang="en-US" sz="1200" b="1" i="0" baseline="0" dirty="0" smtClean="0">
                          <a:effectLst/>
                        </a:rPr>
                        <a:t>Literary Passage:  </a:t>
                      </a:r>
                      <a:r>
                        <a:rPr lang="en-US" sz="1200" b="1" i="0" u="sng" baseline="0" dirty="0" smtClean="0">
                          <a:effectLst/>
                        </a:rPr>
                        <a:t>Rocky Runs Away</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95964">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Asks and answers basic who, what, when, where and how questions about unknown words in a text read and discussed in class.</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Toward RL.K.4</a:t>
                      </a:r>
                      <a:r>
                        <a:rPr lang="en-US" sz="900" b="0" baseline="0" dirty="0" smtClean="0">
                          <a:solidFill>
                            <a:srgbClr val="000000"/>
                          </a:solidFill>
                          <a:effectLst/>
                          <a:latin typeface="+mn-lt"/>
                          <a:ea typeface="Times New Roman"/>
                          <a:cs typeface="Times New Roman"/>
                        </a:rPr>
                        <a:t>  DOK-1 </a:t>
                      </a:r>
                      <a:r>
                        <a:rPr lang="en-US" sz="900" b="0" baseline="0" dirty="0" err="1" smtClean="0">
                          <a:solidFill>
                            <a:srgbClr val="000000"/>
                          </a:solidFill>
                          <a:effectLst/>
                          <a:latin typeface="+mn-lt"/>
                          <a:ea typeface="Times New Roman"/>
                          <a:cs typeface="Times New Roman"/>
                        </a:rPr>
                        <a:t>Cf</a:t>
                      </a:r>
                      <a:r>
                        <a:rPr lang="en-US" sz="900" b="0" baseline="0" dirty="0" smtClean="0">
                          <a:solidFill>
                            <a:srgbClr val="000000"/>
                          </a:solidFill>
                          <a:effectLst/>
                          <a:latin typeface="+mn-lt"/>
                          <a:ea typeface="Times New Roman"/>
                          <a:cs typeface="Times New Roman"/>
                        </a:rPr>
                        <a:t> Prompt:  Which pictures shows a camper?        fire  ________    </a:t>
                      </a:r>
                      <a:r>
                        <a:rPr lang="en-US"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children _______ </a:t>
                      </a:r>
                      <a:r>
                        <a:rPr lang="en-US" sz="900" b="0" baseline="0" dirty="0" smtClean="0">
                          <a:solidFill>
                            <a:srgbClr val="000000"/>
                          </a:solidFill>
                          <a:effectLst/>
                          <a:latin typeface="+mn-lt"/>
                          <a:ea typeface="Times New Roman"/>
                          <a:cs typeface="Times New Roman"/>
                        </a:rPr>
                        <a:t>  tent_______</a:t>
                      </a: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7166">
                <a:tc>
                  <a:txBody>
                    <a:bodyPr/>
                    <a:lstStyle/>
                    <a:p>
                      <a:pPr algn="ctr">
                        <a:lnSpc>
                          <a:spcPct val="100000"/>
                        </a:lnSpc>
                      </a:pP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a:lnSpc>
                          <a:spcPct val="100000"/>
                        </a:lnSpc>
                      </a:pPr>
                      <a:r>
                        <a:rPr lang="en-US" sz="900" b="0" dirty="0" smtClean="0">
                          <a:effectLst/>
                          <a:latin typeface="+mn-lt"/>
                          <a:ea typeface="Calibri"/>
                          <a:cs typeface="Helvetica"/>
                        </a:rPr>
                        <a:t>Asks questions about words within the context of the story </a:t>
                      </a:r>
                      <a:r>
                        <a:rPr lang="en-US" sz="900" b="0" baseline="0" dirty="0" smtClean="0">
                          <a:effectLst/>
                          <a:latin typeface="+mn-lt"/>
                          <a:ea typeface="Calibri"/>
                          <a:cs typeface="Helvetica"/>
                        </a:rPr>
                        <a:t> </a:t>
                      </a:r>
                      <a:r>
                        <a:rPr lang="en-US" sz="900" b="0" dirty="0" smtClean="0">
                          <a:effectLst/>
                          <a:latin typeface="+mn-lt"/>
                          <a:ea typeface="Calibri"/>
                          <a:cs typeface="Helvetica"/>
                        </a:rPr>
                        <a:t>(What is a ___?)</a:t>
                      </a:r>
                      <a:r>
                        <a:rPr lang="en-US" sz="900" b="0" baseline="0" dirty="0" smtClean="0">
                          <a:effectLst/>
                          <a:latin typeface="+mn-lt"/>
                          <a:ea typeface="Calibri"/>
                          <a:cs typeface="Helvetica"/>
                        </a:rPr>
                        <a:t>   </a:t>
                      </a:r>
                      <a:r>
                        <a:rPr lang="en-US" sz="900" b="0" dirty="0" smtClean="0">
                          <a:effectLst/>
                          <a:latin typeface="+mn-lt"/>
                          <a:ea typeface="Calibri"/>
                          <a:cs typeface="Helvetica"/>
                        </a:rPr>
                        <a:t>(Why did the boy say__ when__)?</a:t>
                      </a:r>
                    </a:p>
                    <a:p>
                      <a:pPr>
                        <a:lnSpc>
                          <a:spcPct val="100000"/>
                        </a:lnSpc>
                      </a:pPr>
                      <a:r>
                        <a:rPr lang="en-US" sz="900" b="0" dirty="0" smtClean="0">
                          <a:effectLst/>
                          <a:latin typeface="+mn-lt"/>
                          <a:ea typeface="Calibri"/>
                          <a:cs typeface="Helvetica"/>
                        </a:rPr>
                        <a:t>Toward RL.K.4 DOK-2 </a:t>
                      </a:r>
                      <a:r>
                        <a:rPr lang="en-US" sz="900" b="0" dirty="0" err="1" smtClean="0">
                          <a:effectLst/>
                          <a:latin typeface="+mn-lt"/>
                          <a:ea typeface="Calibri"/>
                          <a:cs typeface="Helvetica"/>
                        </a:rPr>
                        <a:t>Apn</a:t>
                      </a:r>
                      <a:r>
                        <a:rPr lang="en-US" sz="900" b="0" dirty="0" smtClean="0">
                          <a:effectLst/>
                          <a:latin typeface="+mn-lt"/>
                          <a:ea typeface="Calibri"/>
                          <a:cs typeface="Helvetica"/>
                        </a:rPr>
                        <a:t> Prompt:  What most likely made the</a:t>
                      </a:r>
                      <a:r>
                        <a:rPr lang="en-US" sz="900" b="0" baseline="0" dirty="0" smtClean="0">
                          <a:effectLst/>
                          <a:latin typeface="+mn-lt"/>
                          <a:ea typeface="Calibri"/>
                          <a:cs typeface="Helvetica"/>
                        </a:rPr>
                        <a:t> stomp ,stomp, stomp sound?   </a:t>
                      </a:r>
                      <a:r>
                        <a:rPr lang="en-US" sz="900" b="1" baseline="0" dirty="0" smtClean="0">
                          <a:effectLst>
                            <a:outerShdw blurRad="38100" dist="38100" dir="2700000" algn="tl">
                              <a:srgbClr val="000000">
                                <a:alpha val="43137"/>
                              </a:srgbClr>
                            </a:outerShdw>
                          </a:effectLst>
                          <a:latin typeface="+mn-lt"/>
                          <a:ea typeface="Calibri"/>
                          <a:cs typeface="Helvetica"/>
                        </a:rPr>
                        <a:t>boots______  </a:t>
                      </a:r>
                      <a:r>
                        <a:rPr lang="en-US" sz="900" b="0" baseline="0" dirty="0" smtClean="0">
                          <a:effectLst/>
                          <a:latin typeface="+mn-lt"/>
                          <a:ea typeface="Calibri"/>
                          <a:cs typeface="Helvetica"/>
                        </a:rPr>
                        <a:t>baby turtle ______</a:t>
                      </a: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964">
                <a:tc>
                  <a:txBody>
                    <a:bodyPr/>
                    <a:lstStyle/>
                    <a:p>
                      <a:pPr algn="ctr">
                        <a:lnSpc>
                          <a:spcPct val="100000"/>
                        </a:lnSpc>
                      </a:pP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Answer questions that require students describing specific parts of the story that have illustrations (Point and show).</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Calibri"/>
                          <a:cs typeface="Times New Roman"/>
                        </a:rPr>
                        <a:t>Toward RL.K.7   </a:t>
                      </a:r>
                      <a:r>
                        <a:rPr lang="en-US" sz="900" b="0" dirty="0" smtClean="0">
                          <a:solidFill>
                            <a:srgbClr val="000000"/>
                          </a:solidFill>
                          <a:effectLst/>
                          <a:latin typeface="+mn-lt"/>
                          <a:ea typeface="Times New Roman"/>
                          <a:cs typeface="Times New Roman"/>
                        </a:rPr>
                        <a:t>DOK-1</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Cf</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Calibri"/>
                          <a:cs typeface="Times New Roman"/>
                        </a:rPr>
                        <a:t> Prompt: Where did Rocky hide?       behind some rocks _____    </a:t>
                      </a: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grass_______</a:t>
                      </a:r>
                      <a:endParaRPr lang="en-US"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964">
                <a:tc>
                  <a:txBody>
                    <a:bodyPr/>
                    <a:lstStyle/>
                    <a:p>
                      <a:pPr algn="ctr">
                        <a:lnSpc>
                          <a:spcPct val="100000"/>
                        </a:lnSpc>
                      </a:pP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Explain what is happening by doing a picture walk.  Specify which illustrations show details about specific moments in a story. </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Toward</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RL.K.7  DOK-2</a:t>
                      </a:r>
                      <a:r>
                        <a:rPr lang="en-US" sz="900" b="0" baseline="0" dirty="0" smtClean="0">
                          <a:solidFill>
                            <a:srgbClr val="000000"/>
                          </a:solidFill>
                          <a:effectLst/>
                          <a:latin typeface="+mn-lt"/>
                          <a:ea typeface="Times New Roman"/>
                          <a:cs typeface="Times New Roman"/>
                        </a:rPr>
                        <a:t> </a:t>
                      </a:r>
                      <a:r>
                        <a:rPr lang="en-US" sz="900" b="0" dirty="0" err="1" smtClean="0">
                          <a:solidFill>
                            <a:srgbClr val="000000"/>
                          </a:solidFill>
                          <a:effectLst/>
                          <a:latin typeface="+mn-lt"/>
                          <a:ea typeface="Times New Roman"/>
                          <a:cs typeface="Times New Roman"/>
                        </a:rPr>
                        <a:t>Ch</a:t>
                      </a:r>
                      <a:r>
                        <a:rPr lang="en-US" sz="900" b="0" dirty="0" smtClean="0">
                          <a:solidFill>
                            <a:srgbClr val="000000"/>
                          </a:solidFill>
                          <a:effectLst/>
                          <a:latin typeface="+mn-lt"/>
                          <a:ea typeface="Times New Roman"/>
                          <a:cs typeface="Times New Roman"/>
                        </a:rPr>
                        <a:t> Prompt:  How did mother protect Rocky?    rolled over_____ </a:t>
                      </a:r>
                      <a:r>
                        <a:rPr lang="en-US" sz="900" b="0" baseline="0" dirty="0" smtClean="0">
                          <a:solidFill>
                            <a:srgbClr val="000000"/>
                          </a:solidFill>
                          <a:effectLst/>
                          <a:latin typeface="+mn-lt"/>
                          <a:ea typeface="Times New Roman"/>
                          <a:cs typeface="Times New Roman"/>
                        </a:rPr>
                        <a:t>   </a:t>
                      </a:r>
                      <a:r>
                        <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mother snapped</a:t>
                      </a:r>
                      <a:r>
                        <a:rPr lang="en-US"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/grabbed the camper _____</a:t>
                      </a: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964">
                <a:tc>
                  <a:txBody>
                    <a:bodyPr/>
                    <a:lstStyle/>
                    <a:p>
                      <a:pPr algn="ctr">
                        <a:lnSpc>
                          <a:spcPct val="100000"/>
                        </a:lnSpc>
                      </a:pP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effectLst/>
                          <a:latin typeface="+mn-lt"/>
                          <a:ea typeface="Calibri"/>
                          <a:cs typeface="Times New Roman"/>
                        </a:rPr>
                        <a:t>Can sequence the events of an adventure or experience (beginning, middle and ending) in a few sentences (orally). Toward RL.K.9</a:t>
                      </a:r>
                      <a:r>
                        <a:rPr lang="en-US" sz="900" b="0" baseline="0" dirty="0" smtClean="0">
                          <a:effectLst/>
                          <a:latin typeface="+mn-lt"/>
                          <a:ea typeface="Calibri"/>
                          <a:cs typeface="Times New Roman"/>
                        </a:rPr>
                        <a:t> </a:t>
                      </a:r>
                      <a:r>
                        <a:rPr lang="en-US" sz="900" b="0" dirty="0" smtClean="0">
                          <a:effectLst/>
                          <a:latin typeface="+mn-lt"/>
                          <a:ea typeface="Calibri"/>
                          <a:cs typeface="Times New Roman"/>
                        </a:rPr>
                        <a:t>DOK-2</a:t>
                      </a:r>
                      <a:r>
                        <a:rPr lang="en-US" sz="900" b="0" baseline="0" dirty="0" smtClean="0">
                          <a:effectLst/>
                          <a:latin typeface="+mn-lt"/>
                          <a:ea typeface="Calibri"/>
                          <a:cs typeface="Times New Roman"/>
                        </a:rPr>
                        <a:t> Ci Prompt: Which picture sets shows what happened in the beginning, middle and ending of the story?  </a:t>
                      </a:r>
                      <a:r>
                        <a:rPr lang="en-US" sz="900" b="1" baseline="0" dirty="0" smtClean="0">
                          <a:effectLst>
                            <a:outerShdw blurRad="38100" dist="38100" dir="2700000" algn="tl">
                              <a:srgbClr val="000000">
                                <a:alpha val="43137"/>
                              </a:srgbClr>
                            </a:outerShdw>
                          </a:effectLst>
                          <a:latin typeface="+mn-lt"/>
                          <a:ea typeface="Calibri"/>
                          <a:cs typeface="Times New Roman"/>
                        </a:rPr>
                        <a:t>set 1 ________    </a:t>
                      </a:r>
                      <a:r>
                        <a:rPr lang="en-US" sz="900" b="0" baseline="0" dirty="0" smtClean="0">
                          <a:effectLst/>
                          <a:latin typeface="+mn-lt"/>
                          <a:ea typeface="Calibri"/>
                          <a:cs typeface="Times New Roman"/>
                        </a:rPr>
                        <a:t>set 2 _________</a:t>
                      </a:r>
                      <a:endParaRPr lang="en-US" sz="9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964">
                <a:tc>
                  <a:txBody>
                    <a:bodyPr/>
                    <a:lstStyle/>
                    <a:p>
                      <a:pPr algn="ctr">
                        <a:lnSpc>
                          <a:spcPct val="100000"/>
                        </a:lnSpc>
                      </a:pP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Lists adventures or experiences of characters in  two separate lists or columns.</a:t>
                      </a:r>
                      <a:r>
                        <a:rPr lang="en-US" sz="900" b="0" baseline="0" dirty="0" smtClean="0">
                          <a:solidFill>
                            <a:srgbClr val="000000"/>
                          </a:solidFill>
                          <a:effectLst/>
                          <a:latin typeface="+mn-lt"/>
                          <a:ea typeface="Times New Roman"/>
                          <a:cs typeface="Times New Roman"/>
                        </a:rPr>
                        <a:t> Toward RL.K.9 DOK-3 </a:t>
                      </a:r>
                      <a:r>
                        <a:rPr lang="en-US" sz="900" b="0" baseline="0" dirty="0" err="1" smtClean="0">
                          <a:solidFill>
                            <a:srgbClr val="000000"/>
                          </a:solidFill>
                          <a:effectLst/>
                          <a:latin typeface="+mn-lt"/>
                          <a:ea typeface="Times New Roman"/>
                          <a:cs typeface="Times New Roman"/>
                        </a:rPr>
                        <a:t>ANp</a:t>
                      </a:r>
                      <a:endParaRPr lang="en-US" sz="900" b="0" dirty="0" smtClean="0">
                        <a:effectLst/>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effectLst/>
                          <a:latin typeface="+mn-lt"/>
                          <a:ea typeface="Calibri"/>
                          <a:cs typeface="Times New Roman"/>
                        </a:rPr>
                        <a:t>Prompt:   Which</a:t>
                      </a:r>
                      <a:r>
                        <a:rPr lang="en-US" sz="900" b="0" baseline="0" dirty="0" smtClean="0">
                          <a:effectLst/>
                          <a:latin typeface="+mn-lt"/>
                          <a:ea typeface="Calibri"/>
                          <a:cs typeface="Times New Roman"/>
                        </a:rPr>
                        <a:t> set of pictures best shows what adventures Rocky has in the story?  set 1 ______     </a:t>
                      </a:r>
                      <a:r>
                        <a:rPr lang="en-US" sz="900" b="1" baseline="0" dirty="0" smtClean="0">
                          <a:effectLst>
                            <a:outerShdw blurRad="38100" dist="38100" dir="2700000" algn="tl">
                              <a:srgbClr val="000000">
                                <a:alpha val="43137"/>
                              </a:srgbClr>
                            </a:outerShdw>
                          </a:effectLst>
                          <a:latin typeface="+mn-lt"/>
                          <a:ea typeface="Calibri"/>
                          <a:cs typeface="Times New Roman"/>
                        </a:rPr>
                        <a:t>set 2 _____</a:t>
                      </a:r>
                      <a:endParaRPr lang="en-US"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03234">
                <a:tc>
                  <a:txBody>
                    <a:bodyPr/>
                    <a:lstStyle/>
                    <a:p>
                      <a:pPr algn="ctr">
                        <a:lnSpc>
                          <a:spcPct val="100000"/>
                        </a:lnSpc>
                      </a:pP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i="0" dirty="0" smtClean="0">
                          <a:effectLst>
                            <a:outerShdw blurRad="38100" dist="38100" dir="2700000" algn="tl">
                              <a:srgbClr val="000000">
                                <a:alpha val="43137"/>
                              </a:srgbClr>
                            </a:outerShdw>
                          </a:effectLst>
                          <a:latin typeface="+mn-lt"/>
                          <a:ea typeface="Calibri"/>
                          <a:cs typeface="Times New Roman"/>
                        </a:rPr>
                        <a:t>Constructed Response RL.K.9 </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i="0" dirty="0" smtClean="0">
                          <a:solidFill>
                            <a:srgbClr val="000000"/>
                          </a:solidFill>
                          <a:effectLst/>
                          <a:latin typeface="+mn-lt"/>
                          <a:ea typeface="Times New Roman"/>
                          <a:cs typeface="Times New Roman"/>
                        </a:rPr>
                        <a:t>Analyzes the adventure or experiences between two characters with a prompt(s), (i.e., which character showed/had___ during his/her adventure?)</a:t>
                      </a:r>
                      <a:r>
                        <a:rPr lang="en-US" sz="900" b="0" i="0" baseline="0" dirty="0" smtClean="0">
                          <a:solidFill>
                            <a:schemeClr val="tx1"/>
                          </a:solidFill>
                          <a:effectLst>
                            <a:outerShdw blurRad="38100" dist="38100" dir="2700000" algn="tl">
                              <a:srgbClr val="000000">
                                <a:alpha val="43137"/>
                              </a:srgbClr>
                            </a:outerShdw>
                          </a:effectLst>
                          <a:latin typeface="+mn-lt"/>
                          <a:ea typeface="Times New Roman"/>
                          <a:cs typeface="Times New Roman"/>
                        </a:rPr>
                        <a:t>  </a:t>
                      </a:r>
                      <a:r>
                        <a:rPr lang="en-US" sz="900" b="0" dirty="0" smtClean="0">
                          <a:effectLst/>
                          <a:latin typeface="+mn-lt"/>
                          <a:ea typeface="Calibri"/>
                          <a:cs typeface="Times New Roman"/>
                        </a:rPr>
                        <a:t>Toward RL.K.</a:t>
                      </a:r>
                      <a:r>
                        <a:rPr lang="en-US" sz="900" b="0" dirty="0" smtClean="0">
                          <a:solidFill>
                            <a:schemeClr val="tx1"/>
                          </a:solidFill>
                          <a:effectLst/>
                          <a:latin typeface="+mn-lt"/>
                          <a:ea typeface="Calibri"/>
                          <a:cs typeface="Times New Roman"/>
                        </a:rPr>
                        <a:t>9  </a:t>
                      </a:r>
                      <a:r>
                        <a:rPr lang="en-US" sz="900" b="0" dirty="0" smtClean="0">
                          <a:effectLst/>
                          <a:latin typeface="+mn-lt"/>
                          <a:ea typeface="Calibri"/>
                          <a:cs typeface="Times New Roman"/>
                        </a:rPr>
                        <a:t> DOK-3 </a:t>
                      </a:r>
                      <a:r>
                        <a:rPr lang="en-US" sz="900" b="0" dirty="0" err="1" smtClean="0">
                          <a:effectLst/>
                          <a:latin typeface="+mn-lt"/>
                          <a:ea typeface="Calibri"/>
                          <a:cs typeface="Times New Roman"/>
                        </a:rPr>
                        <a:t>Anz</a:t>
                      </a:r>
                      <a:r>
                        <a:rPr lang="en-US" sz="900" b="0" dirty="0" smtClean="0">
                          <a:effectLst/>
                          <a:latin typeface="+mn-lt"/>
                          <a:ea typeface="Calibri"/>
                          <a:cs typeface="Times New Roman"/>
                        </a:rPr>
                        <a:t> Prompt: </a:t>
                      </a:r>
                      <a:r>
                        <a:rPr lang="en-US" sz="900" b="0" dirty="0" smtClean="0">
                          <a:latin typeface="+mn-lt"/>
                          <a:cs typeface="Helvetica" pitchFamily="34" charset="0"/>
                        </a:rPr>
                        <a:t>Show two things that Rocky did when the campers came.  Show two things that mother did when the campers came.</a:t>
                      </a:r>
                      <a:r>
                        <a:rPr lang="en-US" sz="900" b="0" baseline="0" dirty="0" smtClean="0">
                          <a:effectLst/>
                          <a:latin typeface="+mn-lt"/>
                          <a:cs typeface="Times New Roman"/>
                        </a:rPr>
                        <a:t>  </a:t>
                      </a:r>
                      <a:r>
                        <a:rPr lang="en-US" sz="900" b="0" dirty="0" smtClean="0">
                          <a:effectLst/>
                          <a:latin typeface="+mn-lt"/>
                          <a:ea typeface="Calibri"/>
                          <a:cs typeface="Times New Roman"/>
                        </a:rPr>
                        <a:t>Points: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23">
                <a:tc gridSpan="14">
                  <a:txBody>
                    <a:bodyPr/>
                    <a:lstStyle/>
                    <a:p>
                      <a:pPr>
                        <a:lnSpc>
                          <a:spcPct val="100000"/>
                        </a:lnSpc>
                      </a:pPr>
                      <a:r>
                        <a:rPr lang="en-US" sz="1200" b="1" dirty="0" smtClean="0"/>
                        <a:t>Informational</a:t>
                      </a:r>
                      <a:r>
                        <a:rPr lang="en-US" sz="1200" b="1" baseline="0" dirty="0" smtClean="0"/>
                        <a:t> Passages:  </a:t>
                      </a:r>
                      <a:r>
                        <a:rPr lang="en-US" sz="1200" b="1" u="sng" baseline="0" dirty="0" smtClean="0"/>
                        <a:t>From the Beach to the Sea  </a:t>
                      </a:r>
                      <a:r>
                        <a:rPr lang="en-US" sz="1200" b="0" u="none" baseline="0" dirty="0" smtClean="0"/>
                        <a:t>and  </a:t>
                      </a:r>
                      <a:r>
                        <a:rPr lang="en-US" sz="1200" b="1" i="0" u="sng" baseline="0" dirty="0" smtClean="0">
                          <a:solidFill>
                            <a:schemeClr val="tx1"/>
                          </a:solidFill>
                        </a:rPr>
                        <a:t>From the Sand to the Pond</a:t>
                      </a:r>
                      <a:endParaRPr lang="en-US" sz="1200" b="1" i="0" u="sng"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685">
                <a:tc>
                  <a:txBody>
                    <a:bodyPr/>
                    <a:lstStyle/>
                    <a:p>
                      <a:pPr algn="ctr">
                        <a:lnSpc>
                          <a:spcPct val="100000"/>
                        </a:lnSpc>
                      </a:pP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a:lnSpc>
                          <a:spcPct val="100000"/>
                        </a:lnSpc>
                      </a:pPr>
                      <a:r>
                        <a:rPr lang="en-US" sz="900" b="0" dirty="0" smtClean="0">
                          <a:effectLst/>
                          <a:latin typeface="+mn-lt"/>
                          <a:ea typeface="Calibri"/>
                          <a:cs typeface="Helvetica"/>
                        </a:rPr>
                        <a:t>Asks and answers basic who, what, when, where and how questions about unknown words in an informational text read and discussed in class. Toward RI.K.4 DOK-1 </a:t>
                      </a:r>
                      <a:r>
                        <a:rPr lang="en-US" sz="900" b="0" dirty="0" err="1" smtClean="0">
                          <a:effectLst/>
                          <a:latin typeface="+mn-lt"/>
                          <a:ea typeface="Calibri"/>
                          <a:cs typeface="Helvetica"/>
                        </a:rPr>
                        <a:t>Cf</a:t>
                      </a:r>
                      <a:r>
                        <a:rPr lang="en-US" sz="900" b="0" dirty="0" smtClean="0">
                          <a:effectLst/>
                          <a:latin typeface="+mn-lt"/>
                          <a:ea typeface="Calibri"/>
                          <a:cs typeface="Helvetica"/>
                        </a:rPr>
                        <a:t>  Prompt:  Where does a sea turtle</a:t>
                      </a:r>
                      <a:r>
                        <a:rPr lang="en-US" sz="900" b="0" baseline="0" dirty="0" smtClean="0">
                          <a:effectLst/>
                          <a:latin typeface="+mn-lt"/>
                          <a:ea typeface="Calibri"/>
                          <a:cs typeface="Helvetica"/>
                        </a:rPr>
                        <a:t> lay its eggs?    </a:t>
                      </a:r>
                      <a:r>
                        <a:rPr lang="en-US" sz="900" b="1" baseline="0" dirty="0" smtClean="0">
                          <a:effectLst>
                            <a:outerShdw blurRad="38100" dist="38100" dir="2700000" algn="tl">
                              <a:srgbClr val="000000">
                                <a:alpha val="43137"/>
                              </a:srgbClr>
                            </a:outerShdw>
                          </a:effectLst>
                          <a:latin typeface="+mn-lt"/>
                          <a:ea typeface="Calibri"/>
                          <a:cs typeface="Helvetica"/>
                        </a:rPr>
                        <a:t>a hole ____  </a:t>
                      </a:r>
                      <a:r>
                        <a:rPr lang="en-US" sz="900" b="0" baseline="0" dirty="0" smtClean="0">
                          <a:effectLst/>
                          <a:latin typeface="+mn-lt"/>
                          <a:ea typeface="Calibri"/>
                          <a:cs typeface="Helvetica"/>
                        </a:rPr>
                        <a:t>a nest _____  in the water____</a:t>
                      </a: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45164">
                <a:tc>
                  <a:txBody>
                    <a:bodyPr/>
                    <a:lstStyle/>
                    <a:p>
                      <a:pPr algn="ctr">
                        <a:lnSpc>
                          <a:spcPct val="100000"/>
                        </a:lnSpc>
                      </a:pP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n-lt"/>
                          <a:ea typeface="Calibri"/>
                          <a:cs typeface="Helvetica"/>
                        </a:rPr>
                        <a:t>Answers questions about words within the context of a story (Why did the boy say__ when__)? Toward Rl.K.4 DOK-2 </a:t>
                      </a:r>
                      <a:r>
                        <a:rPr lang="en-US" sz="900" b="0" dirty="0" err="1" smtClean="0">
                          <a:latin typeface="+mn-lt"/>
                          <a:ea typeface="Calibri"/>
                          <a:cs typeface="Helvetica"/>
                        </a:rPr>
                        <a:t>Apn</a:t>
                      </a:r>
                      <a:endParaRPr lang="en-US" sz="900" b="0" dirty="0" smtClean="0">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n-lt"/>
                          <a:ea typeface="Calibri"/>
                          <a:cs typeface="Helvetica"/>
                        </a:rPr>
                        <a:t>Prompt: </a:t>
                      </a:r>
                      <a:r>
                        <a:rPr lang="en-US" sz="900" b="0" dirty="0" smtClean="0">
                          <a:latin typeface="+mn-lt"/>
                          <a:cs typeface="Helvetica" pitchFamily="34" charset="0"/>
                        </a:rPr>
                        <a:t>What makes it dangerous for baby sea turtles to crawl to the water after they hatch?  </a:t>
                      </a:r>
                      <a:r>
                        <a:rPr lang="en-US" sz="900" b="0" baseline="0" dirty="0" smtClean="0">
                          <a:latin typeface="+mn-lt"/>
                          <a:cs typeface="Helvetica" pitchFamily="34" charset="0"/>
                        </a:rPr>
                        <a:t> </a:t>
                      </a:r>
                      <a:r>
                        <a:rPr lang="en-US" sz="900" b="0" dirty="0" smtClean="0">
                          <a:effectLst/>
                          <a:latin typeface="+mn-lt"/>
                          <a:cs typeface="Helvetica" pitchFamily="34" charset="0"/>
                        </a:rPr>
                        <a:t>the water________</a:t>
                      </a:r>
                      <a:r>
                        <a:rPr lang="en-US" sz="900" b="0" baseline="0" dirty="0" smtClean="0">
                          <a:effectLst/>
                          <a:latin typeface="+mn-lt"/>
                          <a:cs typeface="Helvetica" pitchFamily="34" charset="0"/>
                        </a:rPr>
                        <a:t>  </a:t>
                      </a:r>
                      <a:r>
                        <a:rPr lang="en-US" sz="900" b="1" dirty="0" smtClean="0">
                          <a:effectLst>
                            <a:outerShdw blurRad="38100" dist="38100" dir="2700000" algn="tl">
                              <a:srgbClr val="000000">
                                <a:alpha val="43137"/>
                              </a:srgbClr>
                            </a:outerShdw>
                          </a:effectLst>
                          <a:latin typeface="+mn-lt"/>
                          <a:cs typeface="Helvetica" pitchFamily="34" charset="0"/>
                        </a:rPr>
                        <a:t>other animals 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2250">
                <a:tc>
                  <a:txBody>
                    <a:bodyPr/>
                    <a:lstStyle/>
                    <a:p>
                      <a:pPr algn="ctr">
                        <a:lnSpc>
                          <a:spcPct val="100000"/>
                        </a:lnSpc>
                      </a:pP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algn="l">
                        <a:lnSpc>
                          <a:spcPct val="100000"/>
                        </a:lnSpc>
                        <a:spcBef>
                          <a:spcPts val="0"/>
                        </a:spcBef>
                        <a:spcAft>
                          <a:spcPts val="0"/>
                        </a:spcAft>
                      </a:pPr>
                      <a:r>
                        <a:rPr lang="en-US" sz="900" b="0" dirty="0" smtClean="0">
                          <a:solidFill>
                            <a:srgbClr val="000000"/>
                          </a:solidFill>
                          <a:effectLst/>
                          <a:latin typeface="+mn-lt"/>
                          <a:ea typeface="Times New Roman"/>
                          <a:cs typeface="Times New Roman"/>
                        </a:rPr>
                        <a:t>Can match points to reasons – causes to effects (matches a picture of lava to a volcano, or a danger sign to a fire) from a text read and discussed in class. </a:t>
                      </a:r>
                      <a:r>
                        <a:rPr lang="en-US" sz="900" b="0" baseline="0" dirty="0" smtClean="0">
                          <a:solidFill>
                            <a:srgbClr val="000000"/>
                          </a:solidFill>
                          <a:effectLst/>
                          <a:latin typeface="+mn-lt"/>
                          <a:ea typeface="Times New Roman"/>
                          <a:cs typeface="Times New Roman"/>
                        </a:rPr>
                        <a:t>Toward RI.K.8 </a:t>
                      </a:r>
                      <a:r>
                        <a:rPr lang="en-US" sz="900" b="0" dirty="0" smtClean="0">
                          <a:solidFill>
                            <a:srgbClr val="000000"/>
                          </a:solidFill>
                          <a:effectLst/>
                          <a:latin typeface="+mn-lt"/>
                          <a:ea typeface="Times New Roman"/>
                          <a:cs typeface="Times New Roman"/>
                        </a:rPr>
                        <a:t>DOK-2</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Cj</a:t>
                      </a:r>
                      <a:r>
                        <a:rPr lang="en-US" sz="900" b="0" baseline="0" dirty="0" smtClean="0">
                          <a:solidFill>
                            <a:srgbClr val="000000"/>
                          </a:solidFill>
                          <a:effectLst/>
                          <a:latin typeface="+mn-lt"/>
                          <a:ea typeface="Times New Roman"/>
                          <a:cs typeface="Times New Roman"/>
                        </a:rPr>
                        <a:t>  Prompt:  What happens when the sun warms the eggs?   the eggs get too hot ______   </a:t>
                      </a:r>
                      <a:r>
                        <a:rPr lang="en-US"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the eggs hatch _____</a:t>
                      </a: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985">
                <a:tc>
                  <a:txBody>
                    <a:bodyPr/>
                    <a:lstStyle/>
                    <a:p>
                      <a:pPr algn="ctr">
                        <a:lnSpc>
                          <a:spcPct val="100000"/>
                        </a:lnSpc>
                      </a:pP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algn="l">
                        <a:lnSpc>
                          <a:spcPct val="100000"/>
                        </a:lnSpc>
                        <a:spcBef>
                          <a:spcPts val="0"/>
                        </a:spcBef>
                        <a:spcAft>
                          <a:spcPts val="0"/>
                        </a:spcAft>
                      </a:pPr>
                      <a:r>
                        <a:rPr lang="en-US" sz="900" b="0" dirty="0" smtClean="0">
                          <a:solidFill>
                            <a:srgbClr val="000000"/>
                          </a:solidFill>
                          <a:effectLst/>
                          <a:latin typeface="+mn-lt"/>
                          <a:ea typeface="Times New Roman"/>
                          <a:cs typeface="Times New Roman"/>
                        </a:rPr>
                        <a:t>Distinguish relevant and irrelevant reasons of support about specific points in a text (explains why ___ is a good reason (relevant) to not ___. Toward RI.K.8  DOK-2 </a:t>
                      </a:r>
                      <a:r>
                        <a:rPr lang="en-US" sz="900" b="0" dirty="0" err="1" smtClean="0">
                          <a:solidFill>
                            <a:srgbClr val="000000"/>
                          </a:solidFill>
                          <a:effectLst/>
                          <a:latin typeface="+mn-lt"/>
                          <a:ea typeface="Times New Roman"/>
                          <a:cs typeface="Times New Roman"/>
                        </a:rPr>
                        <a:t>Ans</a:t>
                      </a:r>
                      <a:r>
                        <a:rPr lang="en-US" sz="900" b="0" dirty="0" smtClean="0">
                          <a:solidFill>
                            <a:srgbClr val="000000"/>
                          </a:solidFill>
                          <a:effectLst/>
                          <a:latin typeface="+mn-lt"/>
                          <a:ea typeface="Times New Roman"/>
                          <a:cs typeface="Times New Roman"/>
                        </a:rPr>
                        <a:t> Prompt: What does the sea turtle do to get away from danger?</a:t>
                      </a:r>
                      <a:r>
                        <a:rPr lang="en-US" sz="900" b="0" baseline="0" dirty="0" smtClean="0">
                          <a:solidFill>
                            <a:srgbClr val="000000"/>
                          </a:solidFill>
                          <a:effectLst/>
                          <a:latin typeface="+mn-lt"/>
                          <a:ea typeface="Times New Roman"/>
                          <a:cs typeface="Times New Roman"/>
                        </a:rPr>
                        <a:t> </a:t>
                      </a:r>
                      <a:r>
                        <a:rPr lang="en-US" sz="900" b="0" dirty="0" smtClean="0">
                          <a:effectLst/>
                          <a:latin typeface="+mn-lt"/>
                          <a:ea typeface="Calibri"/>
                          <a:cs typeface="Times New Roman"/>
                        </a:rPr>
                        <a:t>It goes to the beach ____ </a:t>
                      </a:r>
                      <a:r>
                        <a:rPr lang="en-US" sz="900" b="1" dirty="0" smtClean="0">
                          <a:effectLst>
                            <a:outerShdw blurRad="38100" dist="38100" dir="2700000" algn="tl">
                              <a:srgbClr val="000000">
                                <a:alpha val="43137"/>
                              </a:srgbClr>
                            </a:outerShdw>
                          </a:effectLst>
                          <a:latin typeface="+mn-lt"/>
                          <a:ea typeface="Calibri"/>
                          <a:cs typeface="Times New Roman"/>
                        </a:rPr>
                        <a:t>it swims fast ___</a:t>
                      </a:r>
                      <a:endParaRPr lang="en-US" sz="9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69262">
                <a:tc>
                  <a:txBody>
                    <a:bodyPr/>
                    <a:lstStyle/>
                    <a:p>
                      <a:pPr algn="ctr">
                        <a:lnSpc>
                          <a:spcPct val="100000"/>
                        </a:lnSpc>
                      </a:pP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Make generalizations between </a:t>
                      </a:r>
                      <a:r>
                        <a:rPr lang="en-US" sz="900" b="1" dirty="0" smtClean="0">
                          <a:solidFill>
                            <a:srgbClr val="000000"/>
                          </a:solidFill>
                          <a:effectLst/>
                          <a:latin typeface="+mn-lt"/>
                          <a:ea typeface="Times New Roman"/>
                          <a:cs typeface="Times New Roman"/>
                        </a:rPr>
                        <a:t>two texts </a:t>
                      </a:r>
                      <a:r>
                        <a:rPr lang="en-US" sz="900" b="0" dirty="0" smtClean="0">
                          <a:solidFill>
                            <a:srgbClr val="000000"/>
                          </a:solidFill>
                          <a:effectLst/>
                          <a:latin typeface="+mn-lt"/>
                          <a:ea typeface="Times New Roman"/>
                          <a:cs typeface="Times New Roman"/>
                        </a:rPr>
                        <a:t>on the same topic (how they are generally the same/different) about specific illustrations, descriptions or procedures. Toward RI.K.9  DOK-2 </a:t>
                      </a:r>
                      <a:r>
                        <a:rPr lang="en-US" sz="900" b="0" dirty="0" err="1" smtClean="0">
                          <a:solidFill>
                            <a:srgbClr val="000000"/>
                          </a:solidFill>
                          <a:effectLst/>
                          <a:latin typeface="+mn-lt"/>
                          <a:ea typeface="Times New Roman"/>
                          <a:cs typeface="Times New Roman"/>
                        </a:rPr>
                        <a:t>Ck</a:t>
                      </a:r>
                      <a:r>
                        <a:rPr lang="en-US" sz="900" b="0" dirty="0" smtClean="0">
                          <a:solidFill>
                            <a:srgbClr val="000000"/>
                          </a:solidFill>
                          <a:effectLst/>
                          <a:latin typeface="+mn-lt"/>
                          <a:ea typeface="Times New Roman"/>
                          <a:cs typeface="Times New Roman"/>
                        </a:rPr>
                        <a:t> Prompt: Which picture parts show how snapping turtles and sea turtles are the most different?   </a:t>
                      </a:r>
                      <a:r>
                        <a:rPr lang="en-US" sz="900" b="1" u="none" dirty="0" smtClean="0">
                          <a:solidFill>
                            <a:srgbClr val="000000"/>
                          </a:solidFill>
                          <a:effectLst>
                            <a:outerShdw blurRad="38100" dist="38100" dir="2700000" algn="tl">
                              <a:srgbClr val="000000">
                                <a:alpha val="43137"/>
                              </a:srgbClr>
                            </a:outerShdw>
                          </a:effectLst>
                          <a:latin typeface="+mn-lt"/>
                          <a:ea typeface="Times New Roman"/>
                          <a:cs typeface="Times New Roman"/>
                        </a:rPr>
                        <a:t>picture</a:t>
                      </a:r>
                      <a:r>
                        <a:rPr lang="en-US" sz="900" b="1" u="none"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 one _______ </a:t>
                      </a:r>
                      <a:r>
                        <a:rPr lang="en-US" sz="900" b="1" u="none" baseline="0" dirty="0" smtClean="0">
                          <a:solidFill>
                            <a:srgbClr val="000000"/>
                          </a:solidFill>
                          <a:effectLst/>
                          <a:latin typeface="+mn-lt"/>
                          <a:ea typeface="Times New Roman"/>
                          <a:cs typeface="Times New Roman"/>
                        </a:rPr>
                        <a:t>   </a:t>
                      </a:r>
                      <a:r>
                        <a:rPr lang="en-US" sz="900" b="0" baseline="0" dirty="0" smtClean="0">
                          <a:solidFill>
                            <a:srgbClr val="000000"/>
                          </a:solidFill>
                          <a:effectLst/>
                          <a:latin typeface="+mn-lt"/>
                          <a:ea typeface="Times New Roman"/>
                          <a:cs typeface="Times New Roman"/>
                        </a:rPr>
                        <a:t>picture two _______</a:t>
                      </a: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95388">
                <a:tc>
                  <a:txBody>
                    <a:bodyPr/>
                    <a:lstStyle/>
                    <a:p>
                      <a:pPr algn="ctr">
                        <a:lnSpc>
                          <a:spcPct val="100000"/>
                        </a:lnSpc>
                      </a:pP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n-lt"/>
                          <a:cs typeface="Helvetica" pitchFamily="34" charset="0"/>
                        </a:rPr>
                        <a:t>Understands the concept of identifying similarities and differences between </a:t>
                      </a:r>
                      <a:r>
                        <a:rPr lang="en-US" sz="900" b="1" dirty="0" smtClean="0">
                          <a:effectLst/>
                          <a:latin typeface="+mn-lt"/>
                          <a:cs typeface="Helvetica" pitchFamily="34" charset="0"/>
                        </a:rPr>
                        <a:t>two texts </a:t>
                      </a:r>
                      <a:r>
                        <a:rPr lang="en-US" sz="900" b="0" dirty="0" smtClean="0">
                          <a:latin typeface="+mn-lt"/>
                          <a:cs typeface="Helvetica" pitchFamily="34" charset="0"/>
                        </a:rPr>
                        <a:t>(can explain or show without much prompting. DOK-3 Toward RI.K.9  DOK-3 </a:t>
                      </a:r>
                      <a:r>
                        <a:rPr lang="en-US" sz="900" b="0" dirty="0" err="1" smtClean="0">
                          <a:latin typeface="+mn-lt"/>
                          <a:cs typeface="Helvetica" pitchFamily="34" charset="0"/>
                        </a:rPr>
                        <a:t>APx</a:t>
                      </a:r>
                      <a:r>
                        <a:rPr lang="en-US" sz="900" b="0" dirty="0" smtClean="0">
                          <a:latin typeface="+mn-lt"/>
                          <a:cs typeface="Helvetica" pitchFamily="34" charset="0"/>
                        </a:rPr>
                        <a:t> Prompt:  What do both kinds of turtles do?  </a:t>
                      </a:r>
                      <a:r>
                        <a:rPr lang="en-US" sz="900" b="0" baseline="0" dirty="0" smtClean="0">
                          <a:latin typeface="+mn-lt"/>
                          <a:cs typeface="Helvetica" pitchFamily="34" charset="0"/>
                        </a:rPr>
                        <a:t> </a:t>
                      </a:r>
                      <a:r>
                        <a:rPr lang="en-US" sz="900" b="0" dirty="0" smtClean="0">
                          <a:latin typeface="+mn-lt"/>
                          <a:cs typeface="Helvetica" pitchFamily="34" charset="0"/>
                        </a:rPr>
                        <a:t>snap to protect themselves _____    swim with flippers____</a:t>
                      </a:r>
                      <a:r>
                        <a:rPr lang="en-US" sz="900" b="0" baseline="0" dirty="0" smtClean="0">
                          <a:latin typeface="+mn-lt"/>
                          <a:cs typeface="Helvetica" pitchFamily="34" charset="0"/>
                        </a:rPr>
                        <a:t> </a:t>
                      </a:r>
                      <a:r>
                        <a:rPr lang="en-US" sz="900" b="1" i="0" dirty="0" smtClean="0">
                          <a:effectLst>
                            <a:outerShdw blurRad="38100" dist="38100" dir="2700000" algn="tl">
                              <a:srgbClr val="000000">
                                <a:alpha val="43137"/>
                              </a:srgbClr>
                            </a:outerShdw>
                          </a:effectLst>
                          <a:latin typeface="+mn-lt"/>
                          <a:ea typeface="Calibri"/>
                          <a:cs typeface="Times New Roman"/>
                        </a:rPr>
                        <a:t>dig a hole to lay eggs ______</a:t>
                      </a:r>
                      <a:endParaRPr lang="en-US" sz="900" b="1" i="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1830">
                <a:tc>
                  <a:txBody>
                    <a:bodyPr/>
                    <a:lstStyle/>
                    <a:p>
                      <a:pPr algn="ctr">
                        <a:lnSpc>
                          <a:spcPct val="100000"/>
                        </a:lnSpc>
                      </a:pPr>
                      <a:r>
                        <a:rPr lang="en-US" sz="1300" b="1" dirty="0" smtClean="0"/>
                        <a:t>14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i="0" dirty="0" smtClean="0">
                          <a:effectLst>
                            <a:outerShdw blurRad="38100" dist="38100" dir="2700000" algn="tl">
                              <a:srgbClr val="000000">
                                <a:alpha val="43137"/>
                              </a:srgbClr>
                            </a:outerShdw>
                          </a:effectLst>
                          <a:latin typeface="+mn-lt"/>
                          <a:ea typeface="Calibri"/>
                          <a:cs typeface="Times New Roman"/>
                        </a:rPr>
                        <a:t>Constructed</a:t>
                      </a:r>
                      <a:r>
                        <a:rPr lang="en-US" sz="900" b="1" i="0" baseline="0" dirty="0" smtClean="0">
                          <a:effectLst>
                            <a:outerShdw blurRad="38100" dist="38100" dir="2700000" algn="tl">
                              <a:srgbClr val="000000">
                                <a:alpha val="43137"/>
                              </a:srgbClr>
                            </a:outerShdw>
                          </a:effectLst>
                          <a:latin typeface="+mn-lt"/>
                          <a:ea typeface="Calibri"/>
                          <a:cs typeface="Times New Roman"/>
                        </a:rPr>
                        <a:t> Response RI.K.9</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Gather (to</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synthesize) information within two sources – finds all of the attributes about a topic from both sources that support ___.</a:t>
                      </a:r>
                      <a:r>
                        <a:rPr lang="en-US" sz="900" b="0" baseline="0" dirty="0" smtClean="0">
                          <a:solidFill>
                            <a:schemeClr val="tx1"/>
                          </a:solidFill>
                          <a:effectLst/>
                          <a:latin typeface="+mn-lt"/>
                          <a:ea typeface="Times New Roman"/>
                          <a:cs typeface="Times New Roman"/>
                        </a:rPr>
                        <a:t> </a:t>
                      </a:r>
                      <a:r>
                        <a:rPr lang="en-US" sz="900" b="0" i="0" dirty="0" smtClean="0">
                          <a:effectLst/>
                          <a:latin typeface="+mn-lt"/>
                          <a:ea typeface="Calibri"/>
                          <a:cs typeface="Times New Roman"/>
                        </a:rPr>
                        <a:t>Toward RI.K.9 DOK-4 </a:t>
                      </a:r>
                      <a:r>
                        <a:rPr lang="en-US" sz="900" b="0" i="0" dirty="0" err="1" smtClean="0">
                          <a:effectLst/>
                          <a:latin typeface="+mn-lt"/>
                          <a:ea typeface="Calibri"/>
                          <a:cs typeface="Times New Roman"/>
                        </a:rPr>
                        <a:t>Syu</a:t>
                      </a:r>
                      <a:r>
                        <a:rPr lang="en-US" sz="900" b="0" i="0" dirty="0" smtClean="0">
                          <a:effectLst/>
                          <a:latin typeface="+mn-lt"/>
                          <a:ea typeface="Calibri"/>
                          <a:cs typeface="Times New Roman"/>
                        </a:rPr>
                        <a:t> Prompt: Write and draw about sea turtles and snapping turtles.  Read</a:t>
                      </a:r>
                      <a:r>
                        <a:rPr lang="en-US" sz="900" b="0" i="0" baseline="0" dirty="0" smtClean="0">
                          <a:effectLst/>
                          <a:latin typeface="+mn-lt"/>
                          <a:ea typeface="Calibri"/>
                          <a:cs typeface="Times New Roman"/>
                        </a:rPr>
                        <a:t> the sentences below each box to the student. </a:t>
                      </a:r>
                      <a:r>
                        <a:rPr lang="en-US" sz="900" b="0" i="0" dirty="0" smtClean="0">
                          <a:effectLst/>
                          <a:latin typeface="+mn-lt"/>
                          <a:ea typeface="Calibri"/>
                          <a:cs typeface="Times New Roman"/>
                        </a:rPr>
                        <a:t>Points: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067">
                <a:tc gridSpan="13">
                  <a:txBody>
                    <a:bodyPr/>
                    <a:lstStyle/>
                    <a:p>
                      <a:pPr algn="l">
                        <a:lnSpc>
                          <a:spcPct val="100000"/>
                        </a:lnSpc>
                      </a:pPr>
                      <a:r>
                        <a:rPr lang="en-US" sz="1200" b="1" dirty="0" smtClean="0"/>
                        <a:t>Each correct</a:t>
                      </a:r>
                      <a:r>
                        <a:rPr lang="en-US" sz="1200" b="1" baseline="0" dirty="0" smtClean="0"/>
                        <a:t> selected response is one point.  </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1573">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91573">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817345">
                <a:tc gridSpan="13">
                  <a:txBody>
                    <a:bodyPr/>
                    <a:lstStyle/>
                    <a:p>
                      <a:pPr algn="l">
                        <a:lnSpc>
                          <a:spcPct val="100000"/>
                        </a:lnSpc>
                      </a:pPr>
                      <a:r>
                        <a:rPr lang="en-US" sz="1300" b="1" dirty="0" smtClean="0"/>
                        <a:t>Total Listening Comprehension </a:t>
                      </a:r>
                      <a:r>
                        <a:rPr lang="en-US" sz="1300" b="1" baseline="0" dirty="0" smtClean="0"/>
                        <a:t>  </a:t>
                      </a:r>
                      <a:r>
                        <a:rPr lang="en-US" sz="1300" b="1" dirty="0" smtClean="0"/>
                        <a:t>_____/ 16</a:t>
                      </a:r>
                      <a:endParaRPr lang="en-US" sz="1000" b="1" dirty="0"/>
                    </a:p>
                    <a:p>
                      <a:pPr algn="l">
                        <a:lnSpc>
                          <a:spcPct val="100000"/>
                        </a:lnSpc>
                      </a:pPr>
                      <a:r>
                        <a:rPr lang="en-US" sz="1000" b="1" dirty="0" smtClean="0"/>
                        <a:t>For</a:t>
                      </a:r>
                      <a:r>
                        <a:rPr lang="en-US" sz="1000" b="1" baseline="0" dirty="0" smtClean="0"/>
                        <a:t> students needing support with any one standard, please refer to your grade-level </a:t>
                      </a:r>
                      <a:r>
                        <a:rPr lang="en-US" sz="1000" b="1" i="1" u="sng" baseline="0" dirty="0" smtClean="0"/>
                        <a:t>Reading Learning Progressions</a:t>
                      </a:r>
                      <a:r>
                        <a:rPr lang="en-US" sz="1000" b="1" u="none" baseline="0" dirty="0" smtClean="0"/>
                        <a:t> for </a:t>
                      </a:r>
                      <a:r>
                        <a:rPr lang="en-US" sz="1000" b="1" baseline="0" dirty="0" smtClean="0"/>
                        <a:t>instructional tasks and differentiation.</a:t>
                      </a:r>
                      <a:endParaRPr lang="en-US" sz="10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7210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6" name="Rectangle 5"/>
          <p:cNvSpPr/>
          <p:nvPr/>
        </p:nvSpPr>
        <p:spPr>
          <a:xfrm>
            <a:off x="590550" y="1266371"/>
            <a:ext cx="6800850" cy="1082204"/>
          </a:xfrm>
          <a:prstGeom prst="rect">
            <a:avLst/>
          </a:prstGeom>
        </p:spPr>
        <p:txBody>
          <a:bodyPr wrap="square" lIns="96378" tIns="48189" rIns="96378" bIns="48189">
            <a:spAutoFit/>
          </a:bodyPr>
          <a:lstStyle/>
          <a:p>
            <a:pPr marL="457200" indent="-398463"/>
            <a:r>
              <a:rPr lang="en-US" sz="1600" b="1" dirty="0" smtClean="0">
                <a:latin typeface="Helvetica" pitchFamily="34" charset="0"/>
                <a:cs typeface="Helvetica" pitchFamily="34" charset="0"/>
              </a:rPr>
              <a:t>7.    Write and/or draw </a:t>
            </a:r>
            <a:r>
              <a:rPr lang="en-US" sz="1600" b="1" dirty="0">
                <a:latin typeface="Helvetica" pitchFamily="34" charset="0"/>
                <a:cs typeface="Helvetica" pitchFamily="34" charset="0"/>
              </a:rPr>
              <a:t>two things that Rocky did when the campers came.  </a:t>
            </a:r>
            <a:r>
              <a:rPr lang="en-US" sz="1600" b="1" dirty="0" smtClean="0">
                <a:latin typeface="Helvetica" pitchFamily="34" charset="0"/>
                <a:cs typeface="Helvetica" pitchFamily="34" charset="0"/>
              </a:rPr>
              <a:t>Write and/or draw </a:t>
            </a:r>
            <a:r>
              <a:rPr lang="en-US" sz="1600" b="1" dirty="0">
                <a:latin typeface="Helvetica" pitchFamily="34" charset="0"/>
                <a:cs typeface="Helvetica" pitchFamily="34" charset="0"/>
              </a:rPr>
              <a:t>two things that </a:t>
            </a:r>
            <a:r>
              <a:rPr lang="en-US" sz="1600" b="1" dirty="0" smtClean="0">
                <a:latin typeface="Helvetica" pitchFamily="34" charset="0"/>
                <a:cs typeface="Helvetica" pitchFamily="34" charset="0"/>
              </a:rPr>
              <a:t>Mother </a:t>
            </a:r>
            <a:r>
              <a:rPr lang="en-US" sz="1600" b="1" dirty="0">
                <a:latin typeface="Helvetica" pitchFamily="34" charset="0"/>
                <a:cs typeface="Helvetica" pitchFamily="34" charset="0"/>
              </a:rPr>
              <a:t>did when the campers came.</a:t>
            </a:r>
          </a:p>
          <a:p>
            <a:r>
              <a:rPr lang="en-US" sz="1600" b="1" dirty="0" smtClean="0">
                <a:latin typeface="Helvetica" pitchFamily="34" charset="0"/>
                <a:cs typeface="Helvetica"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2050087777"/>
              </p:ext>
            </p:extLst>
          </p:nvPr>
        </p:nvGraphicFramePr>
        <p:xfrm>
          <a:off x="5410200" y="228600"/>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54911886"/>
              </p:ext>
            </p:extLst>
          </p:nvPr>
        </p:nvGraphicFramePr>
        <p:xfrm>
          <a:off x="685800" y="2102354"/>
          <a:ext cx="6553200" cy="7270246"/>
        </p:xfrm>
        <a:graphic>
          <a:graphicData uri="http://schemas.openxmlformats.org/drawingml/2006/table">
            <a:tbl>
              <a:tblPr firstRow="1" bandRow="1">
                <a:tableStyleId>{5940675A-B579-460E-94D1-54222C63F5DA}</a:tableStyleId>
              </a:tblPr>
              <a:tblGrid>
                <a:gridCol w="6553200"/>
              </a:tblGrid>
              <a:tr h="3612646">
                <a:tc>
                  <a:txBody>
                    <a:bodyPr/>
                    <a:lstStyle/>
                    <a:p>
                      <a:r>
                        <a:rPr lang="en-US" dirty="0" smtClean="0"/>
                        <a:t>What did Rocky do when the campers came?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657600">
                <a:tc>
                  <a:txBody>
                    <a:bodyPr/>
                    <a:lstStyle/>
                    <a:p>
                      <a:r>
                        <a:rPr lang="en-US" dirty="0" smtClean="0"/>
                        <a:t>What did Mother do when the campers came?</a:t>
                      </a:r>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spTree>
    <p:extLst>
      <p:ext uri="{BB962C8B-B14F-4D97-AF65-F5344CB8AC3E}">
        <p14:creationId xmlns:p14="http://schemas.microsoft.com/office/powerpoint/2010/main" val="149332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2177264"/>
              </p:ext>
            </p:extLst>
          </p:nvPr>
        </p:nvGraphicFramePr>
        <p:xfrm>
          <a:off x="4977064" y="359664"/>
          <a:ext cx="2511967" cy="589744"/>
        </p:xfrm>
        <a:graphic>
          <a:graphicData uri="http://schemas.openxmlformats.org/drawingml/2006/table">
            <a:tbl>
              <a:tblPr/>
              <a:tblGrid>
                <a:gridCol w="2511967"/>
              </a:tblGrid>
              <a:tr h="145139">
                <a:tc>
                  <a:txBody>
                    <a:bodyPr/>
                    <a:lstStyle/>
                    <a:p>
                      <a:pPr marL="0" marR="0" algn="l">
                        <a:lnSpc>
                          <a:spcPct val="100000"/>
                        </a:lnSpc>
                        <a:spcBef>
                          <a:spcPts val="0"/>
                        </a:spcBef>
                        <a:spcAft>
                          <a:spcPts val="0"/>
                        </a:spcAft>
                      </a:pPr>
                      <a:r>
                        <a:rPr lang="en-US" sz="900" b="1" i="0" dirty="0" smtClean="0">
                          <a:solidFill>
                            <a:srgbClr val="000000"/>
                          </a:solidFill>
                          <a:effectLst/>
                          <a:latin typeface="Calibri"/>
                          <a:ea typeface="Times New Roman"/>
                          <a:cs typeface="Times New Roman"/>
                        </a:rPr>
                        <a:t>Toward RI.K.9</a:t>
                      </a:r>
                      <a:r>
                        <a:rPr lang="en-US" sz="900" b="1" i="0"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4 - SYU</a:t>
                      </a:r>
                      <a:endParaRPr lang="en-US" sz="900" dirty="0">
                        <a:effectLst/>
                        <a:latin typeface="Calibri"/>
                        <a:ea typeface="Calibri"/>
                        <a:cs typeface="Times New Roman"/>
                      </a:endParaRPr>
                    </a:p>
                  </a:txBody>
                  <a:tcPr marL="72866" marR="728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00000"/>
                        </a:lnSpc>
                        <a:spcBef>
                          <a:spcPts val="0"/>
                        </a:spcBef>
                        <a:spcAft>
                          <a:spcPts val="0"/>
                        </a:spcAft>
                      </a:pPr>
                      <a:r>
                        <a:rPr lang="en-US" sz="900" b="0" dirty="0">
                          <a:solidFill>
                            <a:srgbClr val="000000"/>
                          </a:solidFill>
                          <a:effectLst/>
                          <a:latin typeface="Calibri"/>
                          <a:ea typeface="Times New Roman"/>
                          <a:cs typeface="Times New Roman"/>
                        </a:rPr>
                        <a:t>Gather (to </a:t>
                      </a:r>
                      <a:r>
                        <a:rPr lang="en-US" sz="900" b="0" dirty="0" smtClean="0">
                          <a:solidFill>
                            <a:srgbClr val="000000"/>
                          </a:solidFill>
                          <a:effectLst/>
                          <a:latin typeface="Calibri"/>
                          <a:ea typeface="Times New Roman"/>
                          <a:cs typeface="Times New Roman"/>
                        </a:rPr>
                        <a:t>synthesize</a:t>
                      </a:r>
                      <a:r>
                        <a:rPr lang="en-US" sz="900" b="0" dirty="0">
                          <a:solidFill>
                            <a:srgbClr val="000000"/>
                          </a:solidFill>
                          <a:effectLst/>
                          <a:latin typeface="Calibri"/>
                          <a:ea typeface="Times New Roman"/>
                          <a:cs typeface="Times New Roman"/>
                        </a:rPr>
                        <a:t>) information within two sources – finds all of the attributes about a topic from both sources that support ___.</a:t>
                      </a:r>
                      <a:endParaRPr lang="en-US" sz="900" b="0" dirty="0">
                        <a:effectLst/>
                        <a:latin typeface="Calibri"/>
                        <a:ea typeface="Calibri"/>
                        <a:cs typeface="Times New Roman"/>
                      </a:endParaRPr>
                    </a:p>
                  </a:txBody>
                  <a:tcPr marL="72866" marR="728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24" name="Group 23"/>
          <p:cNvGrpSpPr/>
          <p:nvPr/>
        </p:nvGrpSpPr>
        <p:grpSpPr>
          <a:xfrm>
            <a:off x="901078" y="1513375"/>
            <a:ext cx="2570822" cy="2875236"/>
            <a:chOff x="838200" y="1009377"/>
            <a:chExt cx="2419597" cy="2518919"/>
          </a:xfrm>
        </p:grpSpPr>
        <p:sp>
          <p:nvSpPr>
            <p:cNvPr id="18" name="Rectangle 17"/>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grpSp>
          <p:nvGrpSpPr>
            <p:cNvPr id="5" name="Group 4"/>
            <p:cNvGrpSpPr/>
            <p:nvPr/>
          </p:nvGrpSpPr>
          <p:grpSpPr>
            <a:xfrm>
              <a:off x="838200" y="1009377"/>
              <a:ext cx="2419597" cy="2518919"/>
              <a:chOff x="838200" y="1009377"/>
              <a:chExt cx="2419597" cy="2518919"/>
            </a:xfrm>
          </p:grpSpPr>
          <p:sp>
            <p:nvSpPr>
              <p:cNvPr id="9" name="Rectangle 8"/>
              <p:cNvSpPr/>
              <p:nvPr/>
            </p:nvSpPr>
            <p:spPr>
              <a:xfrm>
                <a:off x="1253898" y="1009377"/>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a:t>
                </a:r>
                <a:r>
                  <a:rPr lang="en-US" sz="1300" b="1" dirty="0">
                    <a:latin typeface="Helvetica" pitchFamily="34" charset="0"/>
                    <a:cs typeface="Helvetica" pitchFamily="34" charset="0"/>
                  </a:rPr>
                  <a:t>to show how snapping turtles move.</a:t>
                </a:r>
              </a:p>
            </p:txBody>
          </p:sp>
          <p:sp>
            <p:nvSpPr>
              <p:cNvPr id="10" name="Rectangle 9"/>
              <p:cNvSpPr/>
              <p:nvPr/>
            </p:nvSpPr>
            <p:spPr>
              <a:xfrm>
                <a:off x="838200" y="1600200"/>
                <a:ext cx="1987506" cy="192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5" name="Group 24"/>
          <p:cNvGrpSpPr/>
          <p:nvPr/>
        </p:nvGrpSpPr>
        <p:grpSpPr>
          <a:xfrm>
            <a:off x="4136830" y="1545240"/>
            <a:ext cx="2653537" cy="492443"/>
            <a:chOff x="3943791" y="912300"/>
            <a:chExt cx="2497446" cy="470059"/>
          </a:xfrm>
        </p:grpSpPr>
        <p:sp>
          <p:nvSpPr>
            <p:cNvPr id="19" name="Rectangle 18"/>
            <p:cNvSpPr/>
            <p:nvPr/>
          </p:nvSpPr>
          <p:spPr>
            <a:xfrm>
              <a:off x="3943791" y="939050"/>
              <a:ext cx="400050" cy="4165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sp>
          <p:nvSpPr>
            <p:cNvPr id="12" name="Rectangle 11"/>
            <p:cNvSpPr/>
            <p:nvPr/>
          </p:nvSpPr>
          <p:spPr>
            <a:xfrm>
              <a:off x="4391132" y="912300"/>
              <a:ext cx="2050105" cy="470059"/>
            </a:xfrm>
            <a:prstGeom prst="rect">
              <a:avLst/>
            </a:prstGeom>
          </p:spPr>
          <p:txBody>
            <a:bodyPr wrap="square">
              <a:spAutoFit/>
            </a:bodyPr>
            <a:lstStyle/>
            <a:p>
              <a:r>
                <a:rPr lang="en-US" sz="1300" b="1" dirty="0" smtClean="0">
                  <a:latin typeface="Helvetica" pitchFamily="34" charset="0"/>
                  <a:cs typeface="Helvetica" pitchFamily="34" charset="0"/>
                </a:rPr>
                <a:t>Write and draw </a:t>
              </a:r>
              <a:r>
                <a:rPr lang="en-US" sz="1300" b="1" dirty="0">
                  <a:latin typeface="Helvetica" pitchFamily="34" charset="0"/>
                  <a:cs typeface="Helvetica" pitchFamily="34" charset="0"/>
                </a:rPr>
                <a:t>to show how sea turtles move.</a:t>
              </a:r>
            </a:p>
          </p:txBody>
        </p:sp>
      </p:grpSp>
      <p:grpSp>
        <p:nvGrpSpPr>
          <p:cNvPr id="22" name="Group 21"/>
          <p:cNvGrpSpPr/>
          <p:nvPr/>
        </p:nvGrpSpPr>
        <p:grpSpPr>
          <a:xfrm>
            <a:off x="898901" y="5712115"/>
            <a:ext cx="2546872" cy="714735"/>
            <a:chOff x="869005" y="4155684"/>
            <a:chExt cx="2397056" cy="661020"/>
          </a:xfrm>
        </p:grpSpPr>
        <p:sp>
          <p:nvSpPr>
            <p:cNvPr id="20" name="Rectangle 19"/>
            <p:cNvSpPr/>
            <p:nvPr/>
          </p:nvSpPr>
          <p:spPr>
            <a:xfrm>
              <a:off x="869005" y="4247744"/>
              <a:ext cx="400050" cy="4039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sp>
          <p:nvSpPr>
            <p:cNvPr id="15" name="Rectangle 14"/>
            <p:cNvSpPr/>
            <p:nvPr/>
          </p:nvSpPr>
          <p:spPr>
            <a:xfrm>
              <a:off x="1262162" y="4155684"/>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details about the </a:t>
              </a:r>
              <a:r>
                <a:rPr lang="en-US" sz="1300" b="1" dirty="0">
                  <a:latin typeface="Helvetica" pitchFamily="34" charset="0"/>
                  <a:cs typeface="Helvetica" pitchFamily="34" charset="0"/>
                </a:rPr>
                <a:t>turtle that lives in the sea.</a:t>
              </a:r>
            </a:p>
          </p:txBody>
        </p:sp>
      </p:grpSp>
      <p:grpSp>
        <p:nvGrpSpPr>
          <p:cNvPr id="23" name="Group 22"/>
          <p:cNvGrpSpPr/>
          <p:nvPr/>
        </p:nvGrpSpPr>
        <p:grpSpPr>
          <a:xfrm>
            <a:off x="4196384" y="5712115"/>
            <a:ext cx="2563503" cy="692497"/>
            <a:chOff x="3953634" y="4066325"/>
            <a:chExt cx="2412709" cy="661020"/>
          </a:xfrm>
        </p:grpSpPr>
        <p:sp>
          <p:nvSpPr>
            <p:cNvPr id="21" name="Rectangle 20"/>
            <p:cNvSpPr/>
            <p:nvPr/>
          </p:nvSpPr>
          <p:spPr>
            <a:xfrm>
              <a:off x="3953634" y="4161339"/>
              <a:ext cx="400050" cy="42026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sp>
          <p:nvSpPr>
            <p:cNvPr id="16" name="Rectangle 15"/>
            <p:cNvSpPr/>
            <p:nvPr/>
          </p:nvSpPr>
          <p:spPr>
            <a:xfrm>
              <a:off x="4362444" y="4066325"/>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details about the </a:t>
              </a:r>
              <a:r>
                <a:rPr lang="en-US" sz="1300" b="1" dirty="0">
                  <a:latin typeface="Helvetica" pitchFamily="34" charset="0"/>
                  <a:cs typeface="Helvetica" pitchFamily="34" charset="0"/>
                </a:rPr>
                <a:t>turtle that lives in a pond.</a:t>
              </a:r>
            </a:p>
          </p:txBody>
        </p:sp>
      </p:grpSp>
      <p:sp>
        <p:nvSpPr>
          <p:cNvPr id="17" name="TextBox 16"/>
          <p:cNvSpPr txBox="1"/>
          <p:nvPr/>
        </p:nvSpPr>
        <p:spPr>
          <a:xfrm>
            <a:off x="898901" y="934755"/>
            <a:ext cx="6207361" cy="374318"/>
          </a:xfrm>
          <a:prstGeom prst="rect">
            <a:avLst/>
          </a:prstGeom>
          <a:noFill/>
        </p:spPr>
        <p:txBody>
          <a:bodyPr wrap="square" lIns="96378" tIns="48189" rIns="96378" bIns="48189" rtlCol="0">
            <a:spAutoFit/>
          </a:bodyPr>
          <a:lstStyle/>
          <a:p>
            <a:r>
              <a:rPr lang="en-US" sz="1800" b="1" dirty="0" smtClean="0"/>
              <a:t>14</a:t>
            </a:r>
            <a:r>
              <a:rPr lang="en-US" sz="1800" dirty="0" smtClean="0"/>
              <a:t>.  Write and draw about sea turtles and snapping turtles.</a:t>
            </a:r>
            <a:endParaRPr lang="en-US" sz="1800" dirty="0"/>
          </a:p>
        </p:txBody>
      </p:sp>
      <p:sp>
        <p:nvSpPr>
          <p:cNvPr id="8" name="TextBox 7"/>
          <p:cNvSpPr txBox="1"/>
          <p:nvPr/>
        </p:nvSpPr>
        <p:spPr>
          <a:xfrm>
            <a:off x="838200" y="4418981"/>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26" name="Rectangle 25"/>
          <p:cNvSpPr/>
          <p:nvPr/>
        </p:nvSpPr>
        <p:spPr>
          <a:xfrm>
            <a:off x="4156601" y="2187773"/>
            <a:ext cx="2111725" cy="2200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4127267" y="4411928"/>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29" name="Rectangle 28"/>
          <p:cNvSpPr/>
          <p:nvPr/>
        </p:nvSpPr>
        <p:spPr>
          <a:xfrm>
            <a:off x="889830" y="6398100"/>
            <a:ext cx="2111725" cy="2200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186526" y="6402454"/>
            <a:ext cx="2111725" cy="2200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838200" y="8536339"/>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32" name="TextBox 31"/>
          <p:cNvSpPr txBox="1"/>
          <p:nvPr/>
        </p:nvSpPr>
        <p:spPr>
          <a:xfrm>
            <a:off x="4127266" y="8536339"/>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263137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pic>
        <p:nvPicPr>
          <p:cNvPr id="6" name="Picture 4" descr="C:\Users\richmons\AppData\Local\Microsoft\Windows\Temporary Internet Files\Content.IE5\GA4JATDG\netsuk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799" y="1899633"/>
            <a:ext cx="1370141" cy="13007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985457714"/>
              </p:ext>
            </p:extLst>
          </p:nvPr>
        </p:nvGraphicFramePr>
        <p:xfrm>
          <a:off x="457200" y="4724400"/>
          <a:ext cx="6858000" cy="4282440"/>
        </p:xfrm>
        <a:graphic>
          <a:graphicData uri="http://schemas.openxmlformats.org/drawingml/2006/table">
            <a:tbl>
              <a:tblPr firstRow="1" bandRow="1">
                <a:tableStyleId>{5940675A-B579-460E-94D1-54222C63F5DA}</a:tableStyleId>
              </a:tblPr>
              <a:tblGrid>
                <a:gridCol w="6858000"/>
              </a:tblGrid>
              <a:tr h="533400">
                <a:tc>
                  <a:txBody>
                    <a:bodyPr/>
                    <a:lstStyle/>
                    <a:p>
                      <a:pPr marL="398463" indent="-398463">
                        <a:buAutoNum type="arabicPeriod" startAt="16"/>
                      </a:pPr>
                      <a:r>
                        <a:rPr lang="en-US" sz="1800" b="1" baseline="0" dirty="0" smtClean="0"/>
                        <a:t>Use words and pictures to show where a sea turtle can go.</a:t>
                      </a:r>
                    </a:p>
                    <a:p>
                      <a:pPr marL="0" indent="0" algn="r">
                        <a:buNone/>
                      </a:pPr>
                      <a:r>
                        <a:rPr lang="en-US" sz="900" b="1" i="1" dirty="0" smtClean="0">
                          <a:cs typeface="Helvetica" pitchFamily="34" charset="0"/>
                        </a:rPr>
                        <a:t>Revise a Text, W.2.3b sensory elaboration in details, Writing Target 6b</a:t>
                      </a:r>
                      <a:endParaRPr lang="en-US" sz="900" b="1" u="sng" dirty="0">
                        <a:ea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bl>
          </a:graphicData>
        </a:graphic>
      </p:graphicFrame>
      <p:pic>
        <p:nvPicPr>
          <p:cNvPr id="9" name="Picture 9" descr="http://images.clipartpanda.com/sea-clip-art-pT5e95rAc.jpe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0170858" flipH="1">
            <a:off x="709565" y="6696333"/>
            <a:ext cx="2593975" cy="1781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04800"/>
            <a:ext cx="6553200" cy="523220"/>
          </a:xfrm>
          <a:prstGeom prst="rect">
            <a:avLst/>
          </a:prstGeom>
          <a:noFill/>
        </p:spPr>
        <p:txBody>
          <a:bodyPr wrap="square" rtlCol="0">
            <a:spAutoFit/>
          </a:bodyPr>
          <a:lstStyle/>
          <a:p>
            <a:pPr marL="398463" indent="-398463"/>
            <a:r>
              <a:rPr lang="en-US" sz="1800" b="1" dirty="0"/>
              <a:t>15.  </a:t>
            </a:r>
            <a:r>
              <a:rPr lang="en-US" sz="1800" b="1" dirty="0" smtClean="0"/>
              <a:t>Use words and pictures to </a:t>
            </a:r>
            <a:r>
              <a:rPr lang="en-US" sz="1800" b="1" dirty="0"/>
              <a:t>tell what will happen </a:t>
            </a:r>
            <a:r>
              <a:rPr lang="en-US" sz="1800" b="1" dirty="0" smtClean="0"/>
              <a:t>next</a:t>
            </a:r>
            <a:r>
              <a:rPr lang="en-US" sz="1800" b="1" dirty="0"/>
              <a:t>.</a:t>
            </a:r>
          </a:p>
          <a:p>
            <a:pPr marL="398463" indent="-398463" algn="r"/>
            <a:r>
              <a:rPr lang="en-US" sz="1000" b="1" i="1" dirty="0"/>
              <a:t>Write a Brief Text, W.3d Temporal Words Target </a:t>
            </a:r>
            <a:r>
              <a:rPr lang="en-US" sz="1000" b="1" i="1" dirty="0" smtClean="0"/>
              <a:t>6a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28272985"/>
              </p:ext>
            </p:extLst>
          </p:nvPr>
        </p:nvGraphicFramePr>
        <p:xfrm>
          <a:off x="533400" y="1066800"/>
          <a:ext cx="6934200" cy="3276600"/>
        </p:xfrm>
        <a:graphic>
          <a:graphicData uri="http://schemas.openxmlformats.org/drawingml/2006/table">
            <a:tbl>
              <a:tblPr firstRow="1" bandRow="1">
                <a:tableStyleId>{5C22544A-7EE6-4342-B048-85BDC9FD1C3A}</a:tableStyleId>
              </a:tblPr>
              <a:tblGrid>
                <a:gridCol w="2311400"/>
                <a:gridCol w="2311400"/>
                <a:gridCol w="2311400"/>
              </a:tblGrid>
              <a:tr h="3276600">
                <a:tc>
                  <a:txBody>
                    <a:bodyPr/>
                    <a:lstStyle/>
                    <a:p>
                      <a:pPr algn="ctr"/>
                      <a:r>
                        <a:rPr lang="en-US" dirty="0" smtClean="0">
                          <a:solidFill>
                            <a:schemeClr val="tx1"/>
                          </a:solidFill>
                        </a:rPr>
                        <a:t>First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Next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Then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80579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98916922"/>
              </p:ext>
            </p:extLst>
          </p:nvPr>
        </p:nvGraphicFramePr>
        <p:xfrm>
          <a:off x="304800" y="318348"/>
          <a:ext cx="7121445" cy="8901852"/>
        </p:xfrm>
        <a:graphic>
          <a:graphicData uri="http://schemas.openxmlformats.org/drawingml/2006/table">
            <a:tbl>
              <a:tblPr firstRow="1" bandRow="1">
                <a:tableStyleId>{5940675A-B579-460E-94D1-54222C63F5DA}</a:tableStyleId>
              </a:tblPr>
              <a:tblGrid>
                <a:gridCol w="3493690"/>
                <a:gridCol w="3627755"/>
              </a:tblGrid>
              <a:tr h="672252">
                <a:tc gridSpan="2">
                  <a:txBody>
                    <a:bodyPr/>
                    <a:lstStyle/>
                    <a:p>
                      <a:pPr algn="ctr"/>
                      <a:r>
                        <a:rPr lang="en-US" sz="1700" b="1" u="sng" dirty="0" smtClean="0"/>
                        <a:t>Performance Task (Optional)</a:t>
                      </a:r>
                    </a:p>
                    <a:p>
                      <a:pPr marL="342900" indent="-342900" algn="l"/>
                      <a:r>
                        <a:rPr lang="en-US" sz="1700" b="1" u="none" dirty="0" smtClean="0"/>
                        <a:t>17. </a:t>
                      </a:r>
                      <a:r>
                        <a:rPr lang="en-US" sz="1700" dirty="0" smtClean="0"/>
                        <a:t>Write a story about a snapping turtle. Describe what happened to the snapping turtle</a:t>
                      </a:r>
                      <a:r>
                        <a:rPr lang="en-US" sz="1700" baseline="0" dirty="0" smtClean="0"/>
                        <a:t> at the beginning, middle and end of your story.  </a:t>
                      </a:r>
                      <a:endParaRPr lang="en-US" sz="2100" baseline="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88499">
                <a:tc>
                  <a:txBody>
                    <a:bodyPr/>
                    <a:lstStyle/>
                    <a:p>
                      <a:pPr algn="ctr"/>
                      <a:r>
                        <a:rPr lang="en-US" sz="1700" b="1" dirty="0" smtClean="0"/>
                        <a:t>The</a:t>
                      </a:r>
                      <a:r>
                        <a:rPr lang="en-US" sz="1700" b="1" baseline="0" dirty="0" smtClean="0"/>
                        <a:t> character in my story.</a:t>
                      </a:r>
                      <a:endParaRPr lang="en-US" sz="1700" b="1" dirty="0"/>
                    </a:p>
                  </a:txBody>
                  <a:tcPr marL="97155" marR="97155" marT="47897" marB="47897">
                    <a:solidFill>
                      <a:schemeClr val="bg2"/>
                    </a:solidFill>
                  </a:tcPr>
                </a:tc>
                <a:tc>
                  <a:txBody>
                    <a:bodyPr/>
                    <a:lstStyle/>
                    <a:p>
                      <a:pPr algn="ctr"/>
                      <a:r>
                        <a:rPr lang="en-US" sz="1700" b="1" dirty="0" smtClean="0"/>
                        <a:t>What happened at the beginning.</a:t>
                      </a:r>
                      <a:endParaRPr lang="en-US" sz="1700" b="1"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1605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srgbClr val="000000"/>
                          </a:solidFill>
                          <a:effectLst/>
                          <a:uLnTx/>
                          <a:uFillTx/>
                          <a:latin typeface="+mn-lt"/>
                          <a:ea typeface="+mn-ea"/>
                          <a:cs typeface="+mn-cs"/>
                        </a:rPr>
                        <a:t>What happened in the middle.</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a:txBody>
                    <a:bodyPr/>
                    <a:lstStyle/>
                    <a:p>
                      <a:pPr algn="ctr"/>
                      <a:r>
                        <a:rPr lang="en-US" sz="1700" b="1" dirty="0" smtClean="0"/>
                        <a:t>What happened at the end</a:t>
                      </a:r>
                      <a:r>
                        <a:rPr lang="en-US" sz="2100" b="1" dirty="0" smtClean="0"/>
                        <a:t>.</a:t>
                      </a:r>
                      <a:endParaRPr lang="en-US" sz="21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35376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4330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89130375"/>
              </p:ext>
            </p:extLst>
          </p:nvPr>
        </p:nvGraphicFramePr>
        <p:xfrm>
          <a:off x="404812" y="3791133"/>
          <a:ext cx="6719890" cy="3005182"/>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can asks or answers questions </a:t>
                      </a:r>
                      <a:r>
                        <a:rPr lang="en-US" sz="1000" b="1" u="sng" dirty="0" smtClean="0">
                          <a:effectLst/>
                          <a:latin typeface="+mn-lt"/>
                          <a:ea typeface="Times New Roman"/>
                          <a:cs typeface="Times New Roman"/>
                        </a:rPr>
                        <a:t>about</a:t>
                      </a:r>
                      <a:r>
                        <a:rPr lang="en-US" sz="1000" b="1" dirty="0" smtClean="0">
                          <a:effectLst/>
                          <a:latin typeface="+mn-lt"/>
                          <a:ea typeface="Times New Roman"/>
                          <a:cs typeface="Times New Roman"/>
                        </a:rPr>
                        <a:t> a new word in a</a:t>
                      </a:r>
                      <a:r>
                        <a:rPr lang="en-US" sz="1000" b="1" baseline="0" dirty="0" smtClean="0">
                          <a:effectLst/>
                          <a:latin typeface="+mn-lt"/>
                          <a:ea typeface="Times New Roman"/>
                          <a:cs typeface="Times New Roman"/>
                        </a:rPr>
                        <a:t> text I am reading.</a:t>
                      </a:r>
                      <a:r>
                        <a:rPr lang="en-US" sz="1000" b="0" baseline="0" dirty="0" smtClean="0">
                          <a:effectLst/>
                          <a:latin typeface="+mn-lt"/>
                          <a:ea typeface="Times New Roman"/>
                          <a:cs typeface="Times New Roman"/>
                        </a:rPr>
                        <a:t> </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effectLst/>
                          <a:latin typeface="+mn-lt"/>
                          <a:ea typeface="Calibri"/>
                          <a:cs typeface="Helvetica"/>
                        </a:rPr>
                        <a:t>I can answer questions using the words in the text.</a:t>
                      </a:r>
                      <a:r>
                        <a:rPr lang="en-US" sz="1000" b="1" u="none" baseline="0" dirty="0" smtClean="0">
                          <a:effectLst/>
                          <a:latin typeface="+mn-lt"/>
                          <a:ea typeface="Calibri"/>
                          <a:cs typeface="Helvetica"/>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can tell why something happens in the text.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I can find the right and most important information to explain or answer a question.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RI.K.8</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explain how some things are the same or different in two texts about the same</a:t>
                      </a:r>
                      <a:r>
                        <a:rPr lang="en-US" sz="1000" b="1" baseline="0" dirty="0" smtClean="0">
                          <a:solidFill>
                            <a:srgbClr val="000000"/>
                          </a:solidFill>
                          <a:effectLst/>
                          <a:latin typeface="+mn-lt"/>
                          <a:ea typeface="Times New Roman"/>
                          <a:cs typeface="Times New Roman"/>
                        </a:rPr>
                        <a:t> topic.</a:t>
                      </a:r>
                      <a:r>
                        <a:rPr lang="en-US" sz="1000" b="0"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 what pictures or words show similarities or differences</a:t>
                      </a:r>
                      <a:r>
                        <a:rPr lang="en-US" sz="1000" b="1" baseline="0" dirty="0" smtClean="0">
                          <a:solidFill>
                            <a:srgbClr val="000000"/>
                          </a:solidFill>
                          <a:effectLst/>
                          <a:latin typeface="+mn-lt"/>
                          <a:ea typeface="Times New Roman"/>
                          <a:cs typeface="Times New Roman"/>
                        </a:rPr>
                        <a:t> in two texts.</a:t>
                      </a:r>
                      <a:endParaRPr lang="en-US" sz="1000" dirty="0" smtClean="0">
                        <a:effectLst/>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 how information is the same or different in two different texts about the same topic. </a:t>
                      </a:r>
                      <a:r>
                        <a:rPr lang="en-US" sz="1000" b="1" baseline="0" dirty="0" smtClean="0">
                          <a:solidFill>
                            <a:srgbClr val="000000"/>
                          </a:solidFill>
                          <a:effectLst/>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84818191"/>
              </p:ext>
            </p:extLst>
          </p:nvPr>
        </p:nvGraphicFramePr>
        <p:xfrm>
          <a:off x="404814" y="887118"/>
          <a:ext cx="6719890" cy="2838267"/>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I can asks or answers questions </a:t>
                      </a:r>
                      <a:r>
                        <a:rPr lang="en-US" sz="1000" b="1" u="sng" dirty="0" smtClean="0">
                          <a:effectLst/>
                          <a:latin typeface="+mn-lt"/>
                          <a:ea typeface="Times New Roman"/>
                          <a:cs typeface="Times New Roman"/>
                        </a:rPr>
                        <a:t>about</a:t>
                      </a:r>
                      <a:r>
                        <a:rPr lang="en-US" sz="1000" b="1" dirty="0" smtClean="0">
                          <a:effectLst/>
                          <a:latin typeface="+mn-lt"/>
                          <a:ea typeface="Times New Roman"/>
                          <a:cs typeface="Times New Roman"/>
                        </a:rPr>
                        <a:t> a new word in a</a:t>
                      </a:r>
                      <a:r>
                        <a:rPr lang="en-US" sz="1000" b="1" baseline="0" dirty="0" smtClean="0">
                          <a:effectLst/>
                          <a:latin typeface="+mn-lt"/>
                          <a:ea typeface="Times New Roman"/>
                          <a:cs typeface="Times New Roman"/>
                        </a:rPr>
                        <a:t> text I am reading. </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effectLst/>
                          <a:latin typeface="+mn-lt"/>
                          <a:ea typeface="Calibri"/>
                          <a:cs typeface="Helvetica"/>
                        </a:rPr>
                        <a:t>I can answer questions using the words in the story.</a:t>
                      </a:r>
                      <a:r>
                        <a:rPr lang="en-US" sz="1000" b="0" u="none" baseline="0" dirty="0" smtClean="0">
                          <a:effectLst/>
                          <a:latin typeface="+mn-lt"/>
                          <a:ea typeface="Calibri"/>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RL.K.4</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describe parts of the story that have illustrations.</a:t>
                      </a:r>
                      <a:r>
                        <a:rPr lang="en-US" sz="1000" b="1" i="0" baseline="0" dirty="0" smtClean="0">
                          <a:latin typeface="+mn-lt"/>
                          <a:ea typeface="Calibri"/>
                          <a:cs typeface="Times New Roman"/>
                        </a:rPr>
                        <a:t> Toward RL.K.7</a:t>
                      </a:r>
                      <a:endParaRPr lang="en-US" sz="12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look inside</a:t>
                      </a:r>
                      <a:r>
                        <a:rPr lang="en-US" sz="1000" b="1" i="0" baseline="0" dirty="0" smtClean="0">
                          <a:latin typeface="+mn-lt"/>
                          <a:ea typeface="Calibri"/>
                          <a:cs typeface="Times New Roman"/>
                        </a:rPr>
                        <a:t> a book and tell which pictures go with which parts of the story. Toward </a:t>
                      </a:r>
                      <a:r>
                        <a:rPr lang="en-US" sz="1000" b="1" i="0" dirty="0" smtClean="0">
                          <a:latin typeface="+mn-lt"/>
                          <a:ea typeface="Calibri"/>
                          <a:cs typeface="Times New Roman"/>
                        </a:rPr>
                        <a:t>RL.K.7</a:t>
                      </a:r>
                      <a:endParaRPr lang="en-US" sz="12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sequence the events by beginning, middle and </a:t>
                      </a:r>
                      <a:r>
                        <a:rPr lang="en-US" sz="1000" b="1" baseline="0" dirty="0" smtClean="0">
                          <a:solidFill>
                            <a:srgbClr val="000000"/>
                          </a:solidFill>
                          <a:effectLst/>
                          <a:latin typeface="+mn-lt"/>
                          <a:ea typeface="Times New Roman"/>
                          <a:cs typeface="Times New Roman"/>
                        </a:rPr>
                        <a:t>ending in a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38318">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a:t>
                      </a:r>
                      <a:r>
                        <a:rPr lang="en-US" sz="1000" b="1" baseline="0" dirty="0" smtClean="0">
                          <a:solidFill>
                            <a:srgbClr val="000000"/>
                          </a:solidFill>
                          <a:effectLst/>
                          <a:latin typeface="+mn-lt"/>
                          <a:ea typeface="Times New Roman"/>
                          <a:cs typeface="Times New Roman"/>
                        </a:rPr>
                        <a:t> about the adventures of different</a:t>
                      </a:r>
                      <a:r>
                        <a:rPr lang="en-US" sz="1000" b="1" dirty="0" smtClean="0">
                          <a:solidFill>
                            <a:srgbClr val="000000"/>
                          </a:solidFill>
                          <a:effectLst/>
                          <a:latin typeface="+mn-lt"/>
                          <a:ea typeface="Times New Roman"/>
                          <a:cs typeface="Times New Roman"/>
                        </a:rPr>
                        <a:t> characters in a</a:t>
                      </a:r>
                      <a:r>
                        <a:rPr lang="en-US" sz="1000" b="1" baseline="0" dirty="0" smtClean="0">
                          <a:solidFill>
                            <a:srgbClr val="000000"/>
                          </a:solidFill>
                          <a:effectLst/>
                          <a:latin typeface="+mn-lt"/>
                          <a:ea typeface="Times New Roman"/>
                          <a:cs typeface="Times New Roman"/>
                        </a:rPr>
                        <a:t>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compare the</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adventures of different characters in a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22647" y="291579"/>
            <a:ext cx="6638924" cy="528206"/>
          </a:xfrm>
          <a:prstGeom prst="rect">
            <a:avLst/>
          </a:prstGeom>
          <a:noFill/>
        </p:spPr>
        <p:txBody>
          <a:bodyPr wrap="square" lIns="96378" tIns="48189" rIns="96378" bIns="48189" rtlCol="0">
            <a:spAutoFit/>
          </a:bodyPr>
          <a:lstStyle/>
          <a:p>
            <a:r>
              <a:rPr lang="en-US" sz="1300" dirty="0"/>
              <a:t>Color the box green if your answer was correct. Color the box red if your answer was not correct</a:t>
            </a:r>
            <a:r>
              <a:rPr lang="en-US" sz="1500" dirty="0"/>
              <a:t>.  </a:t>
            </a:r>
            <a:endParaRPr lang="en-US" sz="15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811403" y="993560"/>
            <a:ext cx="877022" cy="291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35633139"/>
              </p:ext>
            </p:extLst>
          </p:nvPr>
        </p:nvGraphicFramePr>
        <p:xfrm>
          <a:off x="396860" y="6834753"/>
          <a:ext cx="6743740" cy="1078308"/>
        </p:xfrm>
        <a:graphic>
          <a:graphicData uri="http://schemas.openxmlformats.org/drawingml/2006/table">
            <a:tbl>
              <a:tblPr firstRow="1" bandRow="1">
                <a:tableStyleId>{5940675A-B579-460E-94D1-54222C63F5DA}</a:tableStyleId>
              </a:tblPr>
              <a:tblGrid>
                <a:gridCol w="566738"/>
                <a:gridCol w="4262436"/>
                <a:gridCol w="764582"/>
                <a:gridCol w="449857"/>
                <a:gridCol w="700127"/>
              </a:tblGrid>
              <a:tr h="323876">
                <a:tc gridSpan="5">
                  <a:txBody>
                    <a:bodyPr/>
                    <a:lstStyle/>
                    <a:p>
                      <a:pPr algn="ctr">
                        <a:lnSpc>
                          <a:spcPct val="100000"/>
                        </a:lnSpc>
                        <a:spcAft>
                          <a:spcPts val="0"/>
                        </a:spcAft>
                      </a:pPr>
                      <a:r>
                        <a:rPr lang="en-US" sz="1500" b="1" dirty="0" smtClean="0">
                          <a:solidFill>
                            <a:schemeClr val="tx1"/>
                          </a:solidFill>
                        </a:rPr>
                        <a:t>Writing</a:t>
                      </a:r>
                      <a:endParaRPr lang="en-US" sz="1500" b="1"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15</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900" b="1" dirty="0" smtClean="0">
                          <a:solidFill>
                            <a:schemeClr val="tx1"/>
                          </a:solidFill>
                        </a:rPr>
                        <a:t>I can write letters, words or pictures to tell what happened</a:t>
                      </a:r>
                      <a:r>
                        <a:rPr lang="en-US" sz="900" b="1" baseline="0" dirty="0" smtClean="0">
                          <a:solidFill>
                            <a:schemeClr val="tx1"/>
                          </a:solidFill>
                        </a:rPr>
                        <a:t> </a:t>
                      </a:r>
                      <a:r>
                        <a:rPr lang="en-US" sz="900" b="1" dirty="0" smtClean="0">
                          <a:solidFill>
                            <a:schemeClr val="tx1"/>
                          </a:solidFill>
                        </a:rPr>
                        <a:t>next to the snapping turtle in the picture</a:t>
                      </a:r>
                      <a:r>
                        <a:rPr lang="en-US" sz="900" dirty="0" smtClean="0">
                          <a:solidFill>
                            <a:schemeClr val="tx1"/>
                          </a:solidFill>
                        </a:rPr>
                        <a:t>. </a:t>
                      </a:r>
                      <a:r>
                        <a:rPr lang="en-US" sz="900" baseline="0" dirty="0" smtClean="0">
                          <a:solidFill>
                            <a:schemeClr val="tx1"/>
                          </a:solidFill>
                        </a:rPr>
                        <a:t> </a:t>
                      </a:r>
                      <a:r>
                        <a:rPr lang="en-US" sz="900" b="1" i="0" kern="1200" baseline="0" dirty="0" smtClean="0">
                          <a:solidFill>
                            <a:schemeClr val="tx1"/>
                          </a:solidFill>
                          <a:effectLst/>
                          <a:latin typeface="+mn-lt"/>
                          <a:ea typeface="Times New Roman"/>
                          <a:cs typeface="Times New Roman"/>
                        </a:rPr>
                        <a:t>W.K.3b  (Brief Write)</a:t>
                      </a:r>
                      <a:endParaRPr lang="en-US" sz="900" b="1" i="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16</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900" b="1" baseline="0" dirty="0" smtClean="0"/>
                        <a:t>I can use words or pictures to show where a sea turtle can go . </a:t>
                      </a:r>
                      <a:r>
                        <a:rPr lang="en-US" sz="900" b="1" i="0" dirty="0" smtClean="0">
                          <a:solidFill>
                            <a:schemeClr val="tx1"/>
                          </a:solidFill>
                          <a:latin typeface="+mn-lt"/>
                          <a:cs typeface="Helvetica" panose="020B0604020202020204" pitchFamily="34" charset="0"/>
                        </a:rPr>
                        <a:t>Revise a Brief Text W.K.3d</a:t>
                      </a: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1521726">
            <a:off x="6052828" y="3817397"/>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Tree>
    <p:extLst>
      <p:ext uri="{BB962C8B-B14F-4D97-AF65-F5344CB8AC3E}">
        <p14:creationId xmlns:p14="http://schemas.microsoft.com/office/powerpoint/2010/main" val="164608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1" y="381000"/>
            <a:ext cx="6800850" cy="9192117"/>
          </a:xfrm>
          <a:prstGeom prst="rect">
            <a:avLst/>
          </a:prstGeom>
          <a:noFill/>
        </p:spPr>
        <p:txBody>
          <a:bodyPr wrap="square" lIns="96378" tIns="48189" rIns="96378" bIns="48189" rtlCol="0">
            <a:spAutoFit/>
          </a:bodyPr>
          <a:lstStyle/>
          <a:p>
            <a:r>
              <a:rPr lang="en-US" sz="1200" b="1" u="sng" dirty="0" smtClean="0"/>
              <a:t>Note:</a:t>
            </a:r>
            <a:endParaRPr lang="en-US" sz="1200" b="1" dirty="0" smtClean="0"/>
          </a:p>
          <a:p>
            <a:r>
              <a:rPr lang="en-US" sz="1200" dirty="0" smtClean="0"/>
              <a:t>During </a:t>
            </a:r>
            <a:r>
              <a:rPr lang="en-US" sz="1200" dirty="0"/>
              <a:t>kindergarten students </a:t>
            </a:r>
            <a:r>
              <a:rPr lang="en-US" sz="1200" b="1" dirty="0"/>
              <a:t>are normally not </a:t>
            </a:r>
            <a:r>
              <a:rPr lang="en-US" sz="1200" dirty="0"/>
              <a:t>reading.  Read the stories to the students and ask the questions as </a:t>
            </a:r>
            <a:r>
              <a:rPr lang="en-US" sz="1200" i="1" dirty="0"/>
              <a:t>Listening Comprehension </a:t>
            </a:r>
            <a:r>
              <a:rPr lang="en-US" sz="1200" dirty="0" smtClean="0"/>
              <a:t>questions</a:t>
            </a:r>
            <a:r>
              <a:rPr lang="en-US" sz="1200" dirty="0"/>
              <a:t>.  Most students should be able to point to pictures and answer questions with support and prompting.  Please </a:t>
            </a:r>
            <a:r>
              <a:rPr lang="en-US" sz="1200" b="1" dirty="0"/>
              <a:t>DO</a:t>
            </a:r>
            <a:r>
              <a:rPr lang="en-US" sz="1200" dirty="0"/>
              <a:t> tell students what the pictures show if students aren’t clear about the image.  </a:t>
            </a:r>
            <a:endParaRPr lang="en-US" sz="1200" dirty="0" smtClean="0"/>
          </a:p>
          <a:p>
            <a:endParaRPr lang="en-US" sz="800" dirty="0"/>
          </a:p>
          <a:p>
            <a:r>
              <a:rPr lang="en-US" sz="1200" b="1" dirty="0" smtClean="0"/>
              <a:t>Recommendation</a:t>
            </a:r>
            <a:r>
              <a:rPr lang="en-US" sz="1200" dirty="0" smtClean="0"/>
              <a:t>:  The </a:t>
            </a:r>
            <a:r>
              <a:rPr lang="en-US" sz="1200" dirty="0"/>
              <a:t>literary section can be assessed at a different time than the informational section.  </a:t>
            </a:r>
            <a:r>
              <a:rPr lang="en-US" sz="1200" dirty="0" smtClean="0"/>
              <a:t> The informational section includes two passages as required by standard </a:t>
            </a:r>
            <a:r>
              <a:rPr lang="en-US" sz="1200" b="1" dirty="0" smtClean="0"/>
              <a:t>RI.K.9 </a:t>
            </a:r>
            <a:r>
              <a:rPr lang="en-US" sz="1200" dirty="0" smtClean="0"/>
              <a:t>and may require more time.</a:t>
            </a:r>
            <a:endParaRPr lang="en-US" sz="1200" dirty="0"/>
          </a:p>
          <a:p>
            <a:endParaRPr lang="en-US" sz="800" dirty="0"/>
          </a:p>
          <a:p>
            <a:r>
              <a:rPr lang="en-US" sz="1200" dirty="0"/>
              <a:t>Listening comprehension prepares students for the kind of questions that are </a:t>
            </a:r>
            <a:r>
              <a:rPr lang="en-US" sz="1200" dirty="0" smtClean="0"/>
              <a:t>higher-level questions </a:t>
            </a:r>
            <a:r>
              <a:rPr lang="en-US" sz="1200" dirty="0"/>
              <a:t>(rather than decodable text which is not conducive to </a:t>
            </a:r>
            <a:r>
              <a:rPr lang="en-US" sz="1200" dirty="0" smtClean="0"/>
              <a:t>higher-level </a:t>
            </a:r>
            <a:r>
              <a:rPr lang="en-US" sz="1200" dirty="0"/>
              <a:t>questioning</a:t>
            </a:r>
            <a:r>
              <a:rPr lang="en-US" sz="1200" dirty="0" smtClean="0"/>
              <a:t>).</a:t>
            </a:r>
            <a:endParaRPr lang="en-US" sz="1200" dirty="0"/>
          </a:p>
          <a:p>
            <a:endParaRPr lang="en-US" sz="1200" dirty="0"/>
          </a:p>
          <a:p>
            <a:r>
              <a:rPr lang="en-US" sz="1200" b="1" u="sng" dirty="0"/>
              <a:t>Kindergarten Directions</a:t>
            </a:r>
            <a:r>
              <a:rPr lang="en-US" sz="1200" dirty="0"/>
              <a:t>:  </a:t>
            </a:r>
            <a:endParaRPr lang="en-US" sz="1200" dirty="0" smtClean="0"/>
          </a:p>
          <a:p>
            <a:r>
              <a:rPr lang="en-US" sz="1200" b="1" dirty="0" smtClean="0"/>
              <a:t>Teachers will need</a:t>
            </a:r>
            <a:r>
              <a:rPr lang="en-US" sz="1200" dirty="0" smtClean="0"/>
              <a:t>:</a:t>
            </a:r>
            <a:endParaRPr lang="en-US" sz="1200" dirty="0"/>
          </a:p>
          <a:p>
            <a:r>
              <a:rPr lang="en-US" sz="1200" dirty="0" smtClean="0"/>
              <a:t>1.    Teacher Directions Section</a:t>
            </a:r>
            <a:endParaRPr lang="en-US" sz="1200" dirty="0"/>
          </a:p>
          <a:p>
            <a:pPr marL="347663" indent="-347663">
              <a:buAutoNum type="arabicPeriod" startAt="2"/>
            </a:pPr>
            <a:r>
              <a:rPr lang="en-US" sz="1200" dirty="0" smtClean="0"/>
              <a:t>Literature </a:t>
            </a:r>
            <a:r>
              <a:rPr lang="en-US" sz="1200" dirty="0"/>
              <a:t>and </a:t>
            </a:r>
            <a:r>
              <a:rPr lang="en-US" sz="1200" dirty="0" smtClean="0"/>
              <a:t>Informational texts. Read </a:t>
            </a:r>
            <a:r>
              <a:rPr lang="en-US" sz="1200" dirty="0"/>
              <a:t>each to your class 2-3 times.  Discuss the story so that students are clear about language and vocabulary terms</a:t>
            </a:r>
            <a:r>
              <a:rPr lang="en-US" sz="1200" dirty="0" smtClean="0"/>
              <a:t>.  Some teachers choose to project these onto an overhead screen.</a:t>
            </a:r>
          </a:p>
          <a:p>
            <a:endParaRPr lang="en-US" sz="1200" dirty="0" smtClean="0"/>
          </a:p>
          <a:p>
            <a:r>
              <a:rPr lang="en-US" sz="1200" b="1" dirty="0" smtClean="0"/>
              <a:t>For Assessing Students Individually (if you assess in small groups you may want to make more than one copy of the following):</a:t>
            </a:r>
          </a:p>
          <a:p>
            <a:r>
              <a:rPr lang="en-US" sz="1200" dirty="0" smtClean="0"/>
              <a:t>3.    A copy of the </a:t>
            </a:r>
            <a:r>
              <a:rPr lang="en-US" sz="1200" b="1" dirty="0" smtClean="0"/>
              <a:t>Literature</a:t>
            </a:r>
            <a:r>
              <a:rPr lang="en-US" sz="1200" dirty="0" smtClean="0"/>
              <a:t> and </a:t>
            </a:r>
            <a:r>
              <a:rPr lang="en-US" sz="1200" b="1" dirty="0" smtClean="0"/>
              <a:t>Informational Stories </a:t>
            </a:r>
          </a:p>
          <a:p>
            <a:r>
              <a:rPr lang="en-US" sz="1200" dirty="0" smtClean="0"/>
              <a:t>4.    A copy of the </a:t>
            </a:r>
            <a:r>
              <a:rPr lang="en-US" sz="1200" b="1" dirty="0" smtClean="0"/>
              <a:t>Picture Prompts </a:t>
            </a:r>
          </a:p>
          <a:p>
            <a:pPr marL="361417" indent="-361417">
              <a:buAutoNum type="arabicPeriod"/>
            </a:pPr>
            <a:endParaRPr lang="en-US" sz="1200" dirty="0"/>
          </a:p>
          <a:p>
            <a:r>
              <a:rPr lang="en-US" sz="1200" b="1" dirty="0" smtClean="0"/>
              <a:t>Students will need</a:t>
            </a:r>
            <a:r>
              <a:rPr lang="en-US" sz="1200" dirty="0" smtClean="0"/>
              <a:t>:</a:t>
            </a:r>
            <a:endParaRPr lang="en-US" sz="1200" dirty="0"/>
          </a:p>
          <a:p>
            <a:pPr marL="228600" indent="-228600">
              <a:buFont typeface="+mj-lt"/>
              <a:buAutoNum type="arabicPeriod"/>
            </a:pPr>
            <a:r>
              <a:rPr lang="en-US" sz="1200" dirty="0" smtClean="0"/>
              <a:t>The Student Assessment Copy</a:t>
            </a:r>
          </a:p>
          <a:p>
            <a:r>
              <a:rPr lang="en-US" sz="1200" dirty="0"/>
              <a:t> </a:t>
            </a:r>
            <a:r>
              <a:rPr lang="en-US" sz="1200" dirty="0" smtClean="0"/>
              <a:t>        This includes:</a:t>
            </a:r>
          </a:p>
          <a:p>
            <a:r>
              <a:rPr lang="en-US" sz="1200" dirty="0" smtClean="0"/>
              <a:t>               a.  Student Record Form (for teacher to mark)</a:t>
            </a:r>
          </a:p>
          <a:p>
            <a:r>
              <a:rPr lang="en-US" sz="1200" dirty="0" smtClean="0"/>
              <a:t>               b.  Constructed Response Answer Sheets</a:t>
            </a:r>
          </a:p>
          <a:p>
            <a:r>
              <a:rPr lang="en-US" sz="1200" dirty="0"/>
              <a:t> </a:t>
            </a:r>
            <a:r>
              <a:rPr lang="en-US" sz="1200" dirty="0" smtClean="0"/>
              <a:t>              c.  Student Check-List (optional use)</a:t>
            </a:r>
          </a:p>
          <a:p>
            <a:endParaRPr lang="en-US" sz="1200" dirty="0"/>
          </a:p>
          <a:p>
            <a:r>
              <a:rPr lang="en-US" sz="1200" b="1" dirty="0" smtClean="0"/>
              <a:t>Performance Task Optional (after the assessment:</a:t>
            </a:r>
          </a:p>
          <a:p>
            <a:r>
              <a:rPr lang="en-US" sz="1200" dirty="0" smtClean="0"/>
              <a:t>The performance task is at grade level and can be used as </a:t>
            </a:r>
            <a:r>
              <a:rPr lang="en-US" sz="1200" b="1" i="1" dirty="0" smtClean="0"/>
              <a:t>Narrative</a:t>
            </a:r>
            <a:r>
              <a:rPr lang="en-US" sz="1200" dirty="0" smtClean="0"/>
              <a:t> pre-test for writing at the beginning of this quarter.  The end quarter CFA can be used as a post-test.</a:t>
            </a:r>
          </a:p>
          <a:p>
            <a:endParaRPr lang="en-US" sz="1200" dirty="0"/>
          </a:p>
          <a:p>
            <a:r>
              <a:rPr lang="en-US" sz="1200" b="1" dirty="0" smtClean="0"/>
              <a:t>Performance Task Possible Pre-Classroom Activity </a:t>
            </a:r>
          </a:p>
          <a:p>
            <a:pPr marL="171450" indent="-171450">
              <a:buFont typeface="Arial" panose="020B0604020202020204" pitchFamily="34" charset="0"/>
              <a:buChar char="•"/>
            </a:pPr>
            <a:r>
              <a:rPr lang="en-US" sz="1200" dirty="0" smtClean="0"/>
              <a:t>Review vocabulary or language students may struggle with connected to the topic.</a:t>
            </a:r>
          </a:p>
          <a:p>
            <a:pPr marL="171450" indent="-171450">
              <a:buFont typeface="Arial" panose="020B0604020202020204" pitchFamily="34" charset="0"/>
              <a:buChar char="•"/>
            </a:pPr>
            <a:r>
              <a:rPr lang="en-US" sz="1200" dirty="0" smtClean="0"/>
              <a:t>A short video about a baby snapping turtle’s first time in water: </a:t>
            </a:r>
            <a:r>
              <a:rPr lang="en-US" sz="1200" dirty="0" smtClean="0">
                <a:solidFill>
                  <a:srgbClr val="FF0000"/>
                </a:solidFill>
                <a:hlinkClick r:id="rId2"/>
              </a:rPr>
              <a:t>https</a:t>
            </a:r>
            <a:r>
              <a:rPr lang="en-US" sz="1200" dirty="0">
                <a:solidFill>
                  <a:srgbClr val="FF0000"/>
                </a:solidFill>
                <a:hlinkClick r:id="rId2"/>
              </a:rPr>
              <a:t>://</a:t>
            </a:r>
            <a:r>
              <a:rPr lang="en-US" sz="1200" dirty="0" smtClean="0">
                <a:solidFill>
                  <a:srgbClr val="FF0000"/>
                </a:solidFill>
                <a:hlinkClick r:id="rId2"/>
              </a:rPr>
              <a:t>www.youtube.com/watch?v=8idJzEtXQrk</a:t>
            </a:r>
            <a:endParaRPr lang="en-US" sz="1200" dirty="0" smtClean="0">
              <a:solidFill>
                <a:srgbClr val="FF0000"/>
              </a:solidFill>
            </a:endParaRPr>
          </a:p>
          <a:p>
            <a:pPr marL="171450" indent="-171450">
              <a:buFont typeface="Arial" panose="020B0604020202020204" pitchFamily="34" charset="0"/>
              <a:buChar char="•"/>
            </a:pPr>
            <a:r>
              <a:rPr lang="en-US" sz="1200" dirty="0" smtClean="0"/>
              <a:t>A short video about a snapping turtle found in a backyard</a:t>
            </a:r>
            <a:r>
              <a:rPr lang="en-US" sz="1200" dirty="0" smtClean="0">
                <a:solidFill>
                  <a:srgbClr val="FF0000"/>
                </a:solidFill>
              </a:rPr>
              <a:t>: </a:t>
            </a:r>
            <a:r>
              <a:rPr lang="en-US" sz="1200" dirty="0" smtClean="0">
                <a:solidFill>
                  <a:srgbClr val="FF0000"/>
                </a:solidFill>
                <a:hlinkClick r:id="rId3"/>
              </a:rPr>
              <a:t>https</a:t>
            </a:r>
            <a:r>
              <a:rPr lang="en-US" sz="1200" dirty="0">
                <a:solidFill>
                  <a:srgbClr val="FF0000"/>
                </a:solidFill>
                <a:hlinkClick r:id="rId3"/>
              </a:rPr>
              <a:t>://</a:t>
            </a:r>
            <a:r>
              <a:rPr lang="en-US" sz="1200" dirty="0" smtClean="0">
                <a:solidFill>
                  <a:srgbClr val="FF0000"/>
                </a:solidFill>
                <a:hlinkClick r:id="rId3"/>
              </a:rPr>
              <a:t>www.youtube.com/watch?v=hnlT8ipdCFk</a:t>
            </a:r>
            <a:endParaRPr lang="en-US" sz="1200" dirty="0" smtClean="0">
              <a:solidFill>
                <a:srgbClr val="FF0000"/>
              </a:solidFill>
            </a:endParaRPr>
          </a:p>
          <a:p>
            <a:pPr marL="171450" indent="-171450">
              <a:buFont typeface="Arial" panose="020B0604020202020204" pitchFamily="34" charset="0"/>
              <a:buChar char="•"/>
            </a:pPr>
            <a:endParaRPr lang="en-US" sz="1200" dirty="0">
              <a:solidFill>
                <a:srgbClr val="FF0000"/>
              </a:solidFill>
            </a:endParaRPr>
          </a:p>
          <a:p>
            <a:r>
              <a:rPr lang="en-US" sz="1200" b="1" dirty="0" smtClean="0"/>
              <a:t>Performance Task: </a:t>
            </a:r>
            <a:r>
              <a:rPr lang="en-US" sz="1100" i="1" dirty="0" smtClean="0"/>
              <a:t>This should be done with much support and prompting as needed.  Some students will be able to do more independently.</a:t>
            </a:r>
          </a:p>
          <a:p>
            <a:pPr marL="342900" indent="-342900"/>
            <a:r>
              <a:rPr lang="en-US" sz="1200" dirty="0" smtClean="0"/>
              <a:t>Write </a:t>
            </a:r>
            <a:r>
              <a:rPr lang="en-US" sz="1200" dirty="0"/>
              <a:t>a story about a snapping turtle. Describe what happened to the snapping turtle at the </a:t>
            </a:r>
            <a:r>
              <a:rPr lang="en-US" sz="1200" dirty="0" smtClean="0"/>
              <a:t>beginning,</a:t>
            </a:r>
          </a:p>
          <a:p>
            <a:pPr marL="342900" indent="-342900"/>
            <a:r>
              <a:rPr lang="en-US" sz="1200" dirty="0" smtClean="0"/>
              <a:t>middle </a:t>
            </a:r>
            <a:r>
              <a:rPr lang="en-US" sz="1200" dirty="0"/>
              <a:t>and ending of your story.  </a:t>
            </a:r>
            <a:endParaRPr lang="en-US" sz="1200" dirty="0" smtClean="0"/>
          </a:p>
          <a:p>
            <a:pPr marL="171450" indent="-171450">
              <a:buFont typeface="Arial" panose="020B0604020202020204" pitchFamily="34" charset="0"/>
              <a:buChar char="•"/>
            </a:pPr>
            <a:endParaRPr lang="en-US" sz="1200" dirty="0" smtClean="0">
              <a:solidFill>
                <a:srgbClr val="FF0000"/>
              </a:solidFill>
            </a:endParaRPr>
          </a:p>
          <a:p>
            <a:pPr marL="171450" indent="-171450">
              <a:buFont typeface="Arial" panose="020B0604020202020204" pitchFamily="34" charset="0"/>
              <a:buChar char="•"/>
            </a:pPr>
            <a:endParaRPr lang="en-US" sz="1200" dirty="0" smtClean="0">
              <a:solidFill>
                <a:srgbClr val="FF0000"/>
              </a:solidFill>
            </a:endParaRPr>
          </a:p>
        </p:txBody>
      </p:sp>
    </p:spTree>
    <p:extLst>
      <p:ext uri="{BB962C8B-B14F-4D97-AF65-F5344CB8AC3E}">
        <p14:creationId xmlns:p14="http://schemas.microsoft.com/office/powerpoint/2010/main" val="27844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373902613"/>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61926" y="239486"/>
            <a:ext cx="7425021" cy="8327926"/>
            <a:chOff x="152400" y="228600"/>
            <a:chExt cx="6988255" cy="7949383"/>
          </a:xfrm>
        </p:grpSpPr>
        <p:sp>
          <p:nvSpPr>
            <p:cNvPr id="6" name="TextBox 5"/>
            <p:cNvSpPr txBox="1"/>
            <p:nvPr/>
          </p:nvSpPr>
          <p:spPr>
            <a:xfrm>
              <a:off x="352425" y="228600"/>
              <a:ext cx="6553200" cy="7329978"/>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a:t>pre-assessments</a:t>
              </a:r>
              <a:r>
                <a:rPr lang="en-US" sz="1200" u="sng" dirty="0"/>
                <a:t> </a:t>
              </a:r>
              <a:r>
                <a:rPr lang="en-US" sz="1200" dirty="0"/>
                <a:t>are unique.  </a:t>
              </a:r>
            </a:p>
            <a:p>
              <a:endParaRPr lang="en-US" sz="800" dirty="0"/>
            </a:p>
            <a:p>
              <a:r>
                <a:rPr lang="en-US" sz="1200" dirty="0"/>
                <a:t>They measure progress </a:t>
              </a:r>
              <a:r>
                <a:rPr lang="en-US" sz="1200" b="1" i="1" u="sng" dirty="0"/>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2151529" y="7928264"/>
              <a:ext cx="3227294"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152400" y="1711904"/>
              <a:ext cx="6988255" cy="1092241"/>
              <a:chOff x="152400" y="1711904"/>
              <a:chExt cx="6988255" cy="1092241"/>
            </a:xfrm>
          </p:grpSpPr>
          <p:grpSp>
            <p:nvGrpSpPr>
              <p:cNvPr id="15" name="Group 14"/>
              <p:cNvGrpSpPr/>
              <p:nvPr/>
            </p:nvGrpSpPr>
            <p:grpSpPr>
              <a:xfrm>
                <a:off x="390525" y="1818408"/>
                <a:ext cx="6477000" cy="985737"/>
                <a:chOff x="381000" y="172488"/>
                <a:chExt cx="6477000" cy="985737"/>
              </a:xfrm>
            </p:grpSpPr>
            <p:sp>
              <p:nvSpPr>
                <p:cNvPr id="16" name="Rectangle 15"/>
                <p:cNvSpPr/>
                <p:nvPr/>
              </p:nvSpPr>
              <p:spPr>
                <a:xfrm>
                  <a:off x="381000" y="26859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943600" y="172488"/>
                  <a:ext cx="838200" cy="9705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58225"/>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5015603" y="2383710"/>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522719" y="1711904"/>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1155608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Three </a:t>
            </a:r>
            <a:r>
              <a:rPr lang="en-US" sz="1500" dirty="0"/>
              <a:t>Reading Literature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178238324"/>
              </p:ext>
            </p:extLst>
          </p:nvPr>
        </p:nvGraphicFramePr>
        <p:xfrm>
          <a:off x="388938" y="3982334"/>
          <a:ext cx="6571616" cy="1478951"/>
        </p:xfrm>
        <a:graphic>
          <a:graphicData uri="http://schemas.openxmlformats.org/drawingml/2006/table">
            <a:tbl>
              <a:tblPr firstRow="1" firstCol="1" bandRow="1"/>
              <a:tblGrid>
                <a:gridCol w="870804"/>
                <a:gridCol w="1026258"/>
                <a:gridCol w="914400"/>
                <a:gridCol w="914400"/>
                <a:gridCol w="1553592"/>
                <a:gridCol w="1292162"/>
              </a:tblGrid>
              <a:tr h="13783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a:solidFill>
                            <a:schemeClr val="tx1"/>
                          </a:solidFill>
                          <a:effectLst/>
                          <a:latin typeface="Calibri"/>
                          <a:ea typeface="Times New Roman"/>
                          <a:cs typeface="Times New Roman"/>
                        </a:rPr>
                        <a:t>- </a:t>
                      </a:r>
                      <a:r>
                        <a:rPr lang="en-US" sz="800" b="1" dirty="0" err="1">
                          <a:solidFill>
                            <a:schemeClr val="tx1"/>
                          </a:solidFill>
                          <a:effectLst/>
                          <a:latin typeface="Calibri"/>
                          <a:ea typeface="Times New Roman"/>
                          <a:cs typeface="Times New Roman"/>
                        </a:rPr>
                        <a:t>Ka</a:t>
                      </a:r>
                      <a:endParaRPr lang="en-US" sz="800" b="1" dirty="0">
                        <a:solidFill>
                          <a:schemeClr val="tx1"/>
                        </a:solidFill>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1 Cf</a:t>
                      </a:r>
                      <a:endParaRPr lang="en-US" sz="80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 2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a:solidFill>
                            <a:schemeClr val="tx1"/>
                          </a:solidFill>
                          <a:effectLst/>
                          <a:latin typeface="Calibri"/>
                          <a:ea typeface="Times New Roman"/>
                          <a:cs typeface="Times New Roman"/>
                        </a:rPr>
                        <a:t>- </a:t>
                      </a:r>
                      <a:r>
                        <a:rPr lang="en-US" sz="800" b="1" dirty="0" err="1">
                          <a:solidFill>
                            <a:schemeClr val="tx1"/>
                          </a:solidFill>
                          <a:effectLst/>
                          <a:latin typeface="Calibri"/>
                          <a:ea typeface="Times New Roman"/>
                          <a:cs typeface="Times New Roman"/>
                        </a:rPr>
                        <a:t>Ch</a:t>
                      </a:r>
                      <a:endParaRPr lang="en-US" sz="800" b="1" dirty="0">
                        <a:solidFill>
                          <a:schemeClr val="tx1"/>
                        </a:solidFill>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smtClean="0">
                          <a:solidFill>
                            <a:srgbClr val="000000"/>
                          </a:solidFill>
                          <a:effectLst/>
                          <a:latin typeface="Calibri"/>
                          <a:ea typeface="Times New Roman"/>
                          <a:cs typeface="Times New Roman"/>
                        </a:rPr>
                        <a:t>Cl</a:t>
                      </a:r>
                      <a:r>
                        <a:rPr lang="en-US" sz="800" b="0" baseline="0" dirty="0" smtClean="0">
                          <a:solidFill>
                            <a:schemeClr val="tx1"/>
                          </a:solidFill>
                          <a:effectLst/>
                          <a:latin typeface="Calibri"/>
                          <a:ea typeface="Times New Roman"/>
                          <a:cs typeface="Times New Roman"/>
                        </a:rPr>
                        <a:t> </a:t>
                      </a:r>
                      <a:r>
                        <a:rPr lang="en-US" sz="800" b="1" baseline="0" dirty="0" smtClean="0">
                          <a:solidFill>
                            <a:schemeClr val="tx1"/>
                          </a:solidFill>
                          <a:effectLst/>
                          <a:latin typeface="Calibri"/>
                          <a:ea typeface="Times New Roman"/>
                          <a:cs typeface="Times New Roman"/>
                        </a:rPr>
                        <a:t>Standard</a:t>
                      </a:r>
                      <a:endParaRPr lang="en-US" sz="800" b="1" dirty="0">
                        <a:effectLst/>
                        <a:latin typeface="Calibri"/>
                        <a:ea typeface="Calibri"/>
                        <a:cs typeface="Times New Roman"/>
                      </a:endParaRPr>
                    </a:p>
                  </a:txBody>
                  <a:tcPr marL="33709" marR="3370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r>
              <a:tr h="387648">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Locate illustrations in a story.</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specific points in the story.</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Read and discussed.</a:t>
                      </a:r>
                      <a:endParaRPr lang="en-US" sz="80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Define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describe, relationship, between, appear illustration, story, moment, part of a story and depict.</a:t>
                      </a:r>
                      <a:endParaRPr lang="en-US" sz="80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questions that require students describing specific parts of the story that have illustrations (Point and show</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Student understands that illustrations tell about specific parts of a story.</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Explain what is happening in the story by doing a picture walk.  Specify which illustrations show details about specific moments in a story</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RL.K.7</a:t>
                      </a:r>
                      <a:r>
                        <a:rPr lang="en-US" sz="800" dirty="0">
                          <a:effectLst/>
                          <a:latin typeface="Calibri"/>
                          <a:ea typeface="Calibri"/>
                          <a:cs typeface="Helvetica"/>
                        </a:rPr>
                        <a:t> </a:t>
                      </a:r>
                      <a:r>
                        <a:rPr lang="en-US" sz="800" dirty="0">
                          <a:effectLst/>
                          <a:latin typeface="Calibri"/>
                          <a:ea typeface="Times New Roman"/>
                          <a:cs typeface="Helvetica"/>
                        </a:rPr>
                        <a:t>With prompting and support, describe the relationship between illustrations and the story in which they appear (e.g., what moment in a story an illustration depicts).</a:t>
                      </a:r>
                      <a:endParaRPr lang="en-US" sz="800" dirty="0">
                        <a:effectLst/>
                        <a:latin typeface="Calibri"/>
                        <a:ea typeface="Calibri"/>
                        <a:cs typeface="Times New Roman"/>
                      </a:endParaRPr>
                    </a:p>
                  </a:txBody>
                  <a:tcPr marL="33709" marR="3370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8138604"/>
              </p:ext>
            </p:extLst>
          </p:nvPr>
        </p:nvGraphicFramePr>
        <p:xfrm>
          <a:off x="388938" y="1752600"/>
          <a:ext cx="6994525" cy="2093245"/>
        </p:xfrm>
        <a:graphic>
          <a:graphicData uri="http://schemas.openxmlformats.org/drawingml/2006/table">
            <a:tbl>
              <a:tblPr firstRow="1" firstCol="1" bandRow="1"/>
              <a:tblGrid>
                <a:gridCol w="739259"/>
                <a:gridCol w="888532"/>
                <a:gridCol w="924073"/>
                <a:gridCol w="959615"/>
                <a:gridCol w="924073"/>
                <a:gridCol w="817450"/>
                <a:gridCol w="888532"/>
                <a:gridCol w="852991"/>
              </a:tblGrid>
              <a:tr h="14252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chemeClr val="tx1"/>
                          </a:solidFill>
                          <a:effectLst/>
                          <a:latin typeface="Calibri"/>
                          <a:ea typeface="Times New Roman"/>
                          <a:cs typeface="Times New Roman"/>
                        </a:rPr>
                        <a:t>Ka</a:t>
                      </a:r>
                      <a:endParaRPr lang="en-US" sz="800" b="1" dirty="0">
                        <a:solidFill>
                          <a:schemeClr val="tx1"/>
                        </a:solidFill>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1 - </a:t>
                      </a:r>
                      <a:r>
                        <a:rPr lang="en-US" sz="800" b="1" dirty="0">
                          <a:solidFill>
                            <a:schemeClr val="tx1"/>
                          </a:solidFill>
                          <a:effectLst/>
                          <a:latin typeface="Calibri"/>
                          <a:ea typeface="Times New Roman"/>
                          <a:cs typeface="Times New Roman"/>
                        </a:rPr>
                        <a:t>Kc</a:t>
                      </a:r>
                      <a:endParaRPr lang="en-US" sz="800" b="1" dirty="0">
                        <a:solidFill>
                          <a:schemeClr val="tx1"/>
                        </a:solidFill>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Ce</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BE5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APn</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994725">
                <a:tc>
                  <a:txBody>
                    <a:bodyPr/>
                    <a:lstStyle/>
                    <a:p>
                      <a:pPr marL="0" marR="0" algn="l">
                        <a:lnSpc>
                          <a:spcPct val="100000"/>
                        </a:lnSpc>
                        <a:spcBef>
                          <a:spcPts val="0"/>
                        </a:spcBef>
                        <a:spcAft>
                          <a:spcPts val="0"/>
                        </a:spcAft>
                      </a:pPr>
                      <a:r>
                        <a:rPr lang="en-US" sz="800" dirty="0">
                          <a:effectLst/>
                          <a:latin typeface="Calibri"/>
                          <a:ea typeface="Times New Roman"/>
                          <a:cs typeface="Times New Roman"/>
                        </a:rPr>
                        <a:t>Recalls word meanings from a text read and discussed in class.</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Understands and uses correctly </a:t>
                      </a:r>
                      <a:r>
                        <a:rPr lang="en-US" sz="800" u="sng">
                          <a:effectLst/>
                          <a:latin typeface="Calibri"/>
                          <a:ea typeface="Times New Roman"/>
                          <a:cs typeface="Times New Roman"/>
                        </a:rPr>
                        <a:t>Standard Academic Language</a:t>
                      </a:r>
                      <a:r>
                        <a:rPr lang="en-US" sz="800">
                          <a:effectLst/>
                          <a:latin typeface="Calibri"/>
                          <a:ea typeface="Times New Roman"/>
                          <a:cs typeface="Times New Roman"/>
                        </a:rPr>
                        <a:t>: ask, answer, questions, unknown, words and text.</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Select appropriate words when meaning is evident (point to the picture that means ___ or shows a ___).</a:t>
                      </a:r>
                      <a:endParaRPr lang="en-US" sz="800">
                        <a:effectLst/>
                        <a:latin typeface="Calibri"/>
                        <a:ea typeface="Calibri"/>
                        <a:cs typeface="Times New Roman"/>
                      </a:endParaRPr>
                    </a:p>
                    <a:p>
                      <a:pPr marL="0" marR="0" algn="l">
                        <a:lnSpc>
                          <a:spcPct val="100000"/>
                        </a:lnSpc>
                        <a:spcBef>
                          <a:spcPts val="0"/>
                        </a:spcBef>
                        <a:spcAft>
                          <a:spcPts val="0"/>
                        </a:spcAft>
                      </a:pPr>
                      <a:r>
                        <a:rPr lang="en-US" sz="800" b="1" u="none" strike="noStrike">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b="1" u="sng">
                          <a:effectLst/>
                          <a:latin typeface="Calibri"/>
                          <a:ea typeface="Times New Roman"/>
                          <a:cs typeface="Times New Roman"/>
                        </a:rPr>
                        <a:t>(L.K.4a</a:t>
                      </a:r>
                      <a:r>
                        <a:rPr lang="en-US" sz="800">
                          <a:effectLst/>
                          <a:latin typeface="Calibri"/>
                          <a:ea typeface="Times New Roman"/>
                          <a:cs typeface="Times New Roman"/>
                        </a:rPr>
                        <a:t> Identify new meanings for familiar words and apply them accurately..)</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Asks and answers basic who, what, when, where and how questions </a:t>
                      </a:r>
                      <a:r>
                        <a:rPr lang="en-US" sz="800" b="1" u="sng" dirty="0">
                          <a:effectLst/>
                          <a:latin typeface="Calibri"/>
                          <a:ea typeface="Times New Roman"/>
                          <a:cs typeface="Times New Roman"/>
                        </a:rPr>
                        <a:t>about</a:t>
                      </a:r>
                      <a:r>
                        <a:rPr lang="en-US" sz="800" b="1" dirty="0">
                          <a:effectLst/>
                          <a:latin typeface="Calibri"/>
                          <a:ea typeface="Times New Roman"/>
                          <a:cs typeface="Times New Roman"/>
                        </a:rPr>
                        <a:t> unknown words in a text read and discussed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endParaRPr lang="en-US" sz="800" b="1" dirty="0" smtClean="0">
                        <a:effectLst/>
                        <a:latin typeface="Calibri"/>
                        <a:ea typeface="Calibri"/>
                        <a:cs typeface="Times New Roman"/>
                      </a:endParaRPr>
                    </a:p>
                    <a:p>
                      <a:pPr marL="0" marR="0" algn="l">
                        <a:lnSpc>
                          <a:spcPct val="100000"/>
                        </a:lnSpc>
                        <a:spcBef>
                          <a:spcPts val="0"/>
                        </a:spcBef>
                        <a:spcAft>
                          <a:spcPts val="0"/>
                        </a:spcAft>
                      </a:pPr>
                      <a:endParaRPr lang="en-US" sz="800" b="1" dirty="0" smtClean="0">
                        <a:effectLst/>
                        <a:latin typeface="Calibri"/>
                        <a:ea typeface="Calibri"/>
                        <a:cs typeface="Times New Roman"/>
                      </a:endParaRPr>
                    </a:p>
                    <a:p>
                      <a:pPr marL="0" marR="0" algn="l">
                        <a:lnSpc>
                          <a:spcPct val="100000"/>
                        </a:lnSpc>
                        <a:spcBef>
                          <a:spcPts val="0"/>
                        </a:spcBef>
                        <a:spcAft>
                          <a:spcPts val="0"/>
                        </a:spcAft>
                      </a:pPr>
                      <a:r>
                        <a:rPr lang="en-US" sz="800" b="1" dirty="0" smtClean="0">
                          <a:effectLst/>
                          <a:latin typeface="Calibri"/>
                          <a:ea typeface="Calibri"/>
                          <a:cs typeface="Times New Roman"/>
                        </a:rPr>
                        <a:t>SELECTED RESPONSE</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a:effectLst/>
                          <a:latin typeface="Calibri"/>
                          <a:ea typeface="Calibri"/>
                          <a:cs typeface="Helvetica"/>
                        </a:rPr>
                        <a:t>Concept Development: </a:t>
                      </a:r>
                      <a:r>
                        <a:rPr lang="en-US" sz="800">
                          <a:effectLst/>
                          <a:latin typeface="Calibri"/>
                          <a:ea typeface="Calibri"/>
                          <a:cs typeface="Helvetica"/>
                        </a:rPr>
                        <a:t>Student understands that words represent things, actions and feelings.</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Calibri"/>
                          <a:cs typeface="Helvetica"/>
                        </a:rPr>
                        <a:t>(</a:t>
                      </a:r>
                      <a:r>
                        <a:rPr lang="en-US" sz="800" b="1" u="sng">
                          <a:effectLst/>
                          <a:latin typeface="Calibri"/>
                          <a:ea typeface="Calibri"/>
                          <a:cs typeface="Helvetica"/>
                        </a:rPr>
                        <a:t>L.K.5c</a:t>
                      </a:r>
                      <a:r>
                        <a:rPr lang="en-US" sz="800" u="sng">
                          <a:effectLst/>
                          <a:latin typeface="Calibri"/>
                          <a:ea typeface="Calibri"/>
                          <a:cs typeface="Helvetica"/>
                        </a:rPr>
                        <a:t> </a:t>
                      </a:r>
                      <a:r>
                        <a:rPr lang="en-US" sz="800">
                          <a:effectLst/>
                          <a:latin typeface="Calibri"/>
                          <a:ea typeface="Calibri"/>
                          <a:cs typeface="Helvetica"/>
                        </a:rPr>
                        <a:t>Identify real-life connections between words and their use..)</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Calibri"/>
                          <a:cs typeface="Helvetica"/>
                        </a:rPr>
                        <a:t>Locates words that give specific meaning to a text (what words help us to know how ___ feels) read and discussed in class.</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L.K.4</a:t>
                      </a:r>
                      <a:r>
                        <a:rPr lang="en-US" sz="800" dirty="0">
                          <a:effectLst/>
                          <a:latin typeface="Calibri"/>
                          <a:ea typeface="Calibri"/>
                          <a:cs typeface="Helvetica"/>
                        </a:rPr>
                        <a:t> (Determine or clarify the meaning of unknown and multiple-meaning words and phrases.)</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Asks questions</a:t>
                      </a:r>
                      <a:r>
                        <a:rPr lang="en-US" sz="800" b="1" dirty="0">
                          <a:effectLst/>
                          <a:latin typeface="Calibri"/>
                          <a:ea typeface="Calibri"/>
                          <a:cs typeface="Helvetica"/>
                        </a:rPr>
                        <a:t> about words within the context of the story </a:t>
                      </a:r>
                      <a:br>
                        <a:rPr lang="en-US" sz="800" b="1" dirty="0">
                          <a:effectLst/>
                          <a:latin typeface="Calibri"/>
                          <a:ea typeface="Calibri"/>
                          <a:cs typeface="Helvetica"/>
                        </a:rPr>
                      </a:br>
                      <a:r>
                        <a:rPr lang="en-US" sz="800" b="1" dirty="0">
                          <a:effectLst/>
                          <a:latin typeface="Calibri"/>
                          <a:ea typeface="Calibri"/>
                          <a:cs typeface="Helvetica"/>
                        </a:rPr>
                        <a:t>(What is a ___?)</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Helvetica"/>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Answers questions</a:t>
                      </a:r>
                      <a:r>
                        <a:rPr lang="en-US" sz="800" b="1" dirty="0">
                          <a:effectLst/>
                          <a:latin typeface="Calibri"/>
                          <a:ea typeface="Calibri"/>
                          <a:cs typeface="Helvetica"/>
                        </a:rPr>
                        <a:t> about words within the context of a story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Helvetica"/>
                        </a:rPr>
                        <a:t>(Why did the boy say__ when</a:t>
                      </a:r>
                      <a:r>
                        <a:rPr lang="en-US" sz="800" b="1" dirty="0" smtClean="0">
                          <a:effectLst/>
                          <a:latin typeface="Calibri"/>
                          <a:ea typeface="Calibri"/>
                          <a:cs typeface="Helvetica"/>
                        </a:rPr>
                        <a:t>__)?</a:t>
                      </a:r>
                    </a:p>
                    <a:p>
                      <a:pPr marL="0" marR="0" algn="l">
                        <a:lnSpc>
                          <a:spcPct val="100000"/>
                        </a:lnSpc>
                        <a:spcBef>
                          <a:spcPts val="0"/>
                        </a:spcBef>
                        <a:spcAft>
                          <a:spcPts val="0"/>
                        </a:spcAft>
                      </a:pPr>
                      <a:endParaRPr lang="en-US" sz="800" b="1" dirty="0" smtClean="0">
                        <a:effectLst/>
                        <a:latin typeface="Calibri"/>
                        <a:ea typeface="Calibri"/>
                        <a:cs typeface="Helvetica"/>
                      </a:endParaRPr>
                    </a:p>
                    <a:p>
                      <a:pPr marL="0" marR="0" algn="l">
                        <a:lnSpc>
                          <a:spcPct val="100000"/>
                        </a:lnSpc>
                        <a:spcBef>
                          <a:spcPts val="0"/>
                        </a:spcBef>
                        <a:spcAft>
                          <a:spcPts val="0"/>
                        </a:spcAft>
                      </a:pPr>
                      <a:r>
                        <a:rPr lang="en-US" sz="800" b="1" dirty="0" smtClean="0">
                          <a:effectLst/>
                          <a:latin typeface="Calibri"/>
                          <a:ea typeface="Calibri"/>
                          <a:cs typeface="Helvetica"/>
                        </a:rPr>
                        <a:t>SELECTED RESPONSE</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Helvetica"/>
                        </a:rPr>
                        <a:t> </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RL.K.4</a:t>
                      </a:r>
                      <a:r>
                        <a:rPr lang="en-US" sz="800" b="1" dirty="0">
                          <a:effectLst/>
                          <a:latin typeface="Calibri"/>
                          <a:ea typeface="Calibri"/>
                          <a:cs typeface="Helvetica"/>
                        </a:rPr>
                        <a:t> </a:t>
                      </a:r>
                      <a:r>
                        <a:rPr lang="en-US" sz="800" dirty="0">
                          <a:effectLst/>
                          <a:latin typeface="Calibri"/>
                          <a:ea typeface="Calibri"/>
                          <a:cs typeface="Helvetica"/>
                        </a:rPr>
                        <a:t>Ask and answer questions about unknown words in a text.</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2583875"/>
              </p:ext>
            </p:extLst>
          </p:nvPr>
        </p:nvGraphicFramePr>
        <p:xfrm>
          <a:off x="372156" y="5791200"/>
          <a:ext cx="7154862" cy="2194560"/>
        </p:xfrm>
        <a:graphic>
          <a:graphicData uri="http://schemas.openxmlformats.org/drawingml/2006/table">
            <a:tbl>
              <a:tblPr firstRow="1" firstCol="1" bandRow="1"/>
              <a:tblGrid>
                <a:gridCol w="548590"/>
                <a:gridCol w="788598"/>
                <a:gridCol w="720024"/>
                <a:gridCol w="685738"/>
                <a:gridCol w="617164"/>
                <a:gridCol w="651451"/>
                <a:gridCol w="617164"/>
                <a:gridCol w="651451"/>
                <a:gridCol w="807882"/>
                <a:gridCol w="1066800"/>
              </a:tblGrid>
              <a:tr h="13954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Ci</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a:solidFill>
                            <a:schemeClr val="tx1"/>
                          </a:solidFill>
                          <a:effectLst/>
                          <a:latin typeface="Calibri"/>
                          <a:ea typeface="Times New Roman"/>
                          <a:cs typeface="Times New Roman"/>
                        </a:rPr>
                        <a:t>Cl</a:t>
                      </a:r>
                      <a:endParaRPr lang="en-US" sz="800" b="1" dirty="0">
                        <a:solidFill>
                          <a:schemeClr val="tx1"/>
                        </a:solidFill>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chemeClr val="tx1"/>
                          </a:solidFill>
                          <a:effectLst/>
                          <a:latin typeface="Calibri"/>
                          <a:ea typeface="Times New Roman"/>
                          <a:cs typeface="Times New Roman"/>
                        </a:rPr>
                        <a:t>ANp</a:t>
                      </a:r>
                      <a:endParaRPr lang="en-US" sz="800" b="1" dirty="0">
                        <a:solidFill>
                          <a:schemeClr val="tx1"/>
                        </a:solidFill>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Cu</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ANz</a:t>
                      </a:r>
                      <a:endParaRPr lang="en-US" sz="80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SYV</a:t>
                      </a:r>
                      <a:endParaRPr lang="en-US" sz="800" dirty="0">
                        <a:effectLst/>
                        <a:latin typeface="Calibri"/>
                        <a:ea typeface="Calibri"/>
                        <a:cs typeface="Times New Roman"/>
                      </a:endParaRPr>
                    </a:p>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r>
              <a:tr h="557791">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Locate specific characters in a story.</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characters, story, compare, contrast, same, different, adventures familiar and experiences.</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Answers basic questions (no inference) about characters and their experiences or adventures.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a:solidFill>
                            <a:srgbClr val="000000"/>
                          </a:solidFill>
                          <a:effectLst/>
                          <a:latin typeface="Calibri"/>
                          <a:ea typeface="Times New Roman"/>
                          <a:cs typeface="Times New Roman"/>
                        </a:rPr>
                        <a:t>Concept Development</a:t>
                      </a:r>
                      <a:r>
                        <a:rPr lang="en-US" sz="800">
                          <a:solidFill>
                            <a:srgbClr val="000000"/>
                          </a:solidFill>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what an </a:t>
                      </a:r>
                      <a:r>
                        <a:rPr lang="en-US" sz="800" u="sng">
                          <a:solidFill>
                            <a:srgbClr val="000000"/>
                          </a:solidFill>
                          <a:effectLst/>
                          <a:latin typeface="Calibri"/>
                          <a:ea typeface="Times New Roman"/>
                          <a:cs typeface="Times New Roman"/>
                        </a:rPr>
                        <a:t>adventure</a:t>
                      </a:r>
                      <a:r>
                        <a:rPr lang="en-US" sz="800">
                          <a:solidFill>
                            <a:srgbClr val="000000"/>
                          </a:solidFill>
                          <a:effectLst/>
                          <a:latin typeface="Calibri"/>
                          <a:ea typeface="Times New Roman"/>
                          <a:cs typeface="Times New Roman"/>
                        </a:rPr>
                        <a:t> is.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what an </a:t>
                      </a:r>
                      <a:r>
                        <a:rPr lang="en-US" sz="800" u="sng">
                          <a:solidFill>
                            <a:srgbClr val="000000"/>
                          </a:solidFill>
                          <a:effectLst/>
                          <a:latin typeface="Calibri"/>
                          <a:ea typeface="Times New Roman"/>
                          <a:cs typeface="Times New Roman"/>
                        </a:rPr>
                        <a:t>experience</a:t>
                      </a:r>
                      <a:r>
                        <a:rPr lang="en-US" sz="800">
                          <a:solidFill>
                            <a:srgbClr val="000000"/>
                          </a:solidFill>
                          <a:effectLst/>
                          <a:latin typeface="Calibri"/>
                          <a:ea typeface="Times New Roman"/>
                          <a:cs typeface="Times New Roman"/>
                        </a:rPr>
                        <a:t> is. </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Can sequence the events of an adventure or experience (beginning, middle and ending) in a few sentences (orally</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Refers to the correct part of a text when asked about a specific event within a sequence of an adventure or experience.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Lists adventures or experiences of characters in two separate lists or columns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Explains or shows how one characters adventures or experiences are the same or different than another (prompt with descriptive adjectives).</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RL.K.9</a:t>
                      </a:r>
                      <a:r>
                        <a:rPr lang="en-US" sz="800" dirty="0">
                          <a:effectLst/>
                          <a:latin typeface="Calibri"/>
                          <a:ea typeface="Calibri"/>
                          <a:cs typeface="Helvetica"/>
                        </a:rPr>
                        <a:t> With prompting and support, compare and contrast the adventures and experiences of characters in familiar stories.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8" name="TextBox 7"/>
          <p:cNvSpPr txBox="1"/>
          <p:nvPr/>
        </p:nvSpPr>
        <p:spPr>
          <a:xfrm>
            <a:off x="1676400" y="74676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649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sp>
        <p:nvSpPr>
          <p:cNvPr id="8" name="TextBox 7"/>
          <p:cNvSpPr txBox="1"/>
          <p:nvPr/>
        </p:nvSpPr>
        <p:spPr>
          <a:xfrm>
            <a:off x="404813" y="565277"/>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Three </a:t>
            </a:r>
            <a:r>
              <a:rPr lang="en-US" sz="1500" dirty="0"/>
              <a:t>Reading Informational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graphicFrame>
        <p:nvGraphicFramePr>
          <p:cNvPr id="2" name="Table 1"/>
          <p:cNvGraphicFramePr>
            <a:graphicFrameLocks noGrp="1"/>
          </p:cNvGraphicFramePr>
          <p:nvPr>
            <p:extLst>
              <p:ext uri="{D42A27DB-BD31-4B8C-83A1-F6EECF244321}">
                <p14:modId xmlns:p14="http://schemas.microsoft.com/office/powerpoint/2010/main" val="4113627706"/>
              </p:ext>
            </p:extLst>
          </p:nvPr>
        </p:nvGraphicFramePr>
        <p:xfrm>
          <a:off x="386126" y="1905000"/>
          <a:ext cx="6994525" cy="2215165"/>
        </p:xfrm>
        <a:graphic>
          <a:graphicData uri="http://schemas.openxmlformats.org/drawingml/2006/table">
            <a:tbl>
              <a:tblPr firstRow="1" firstCol="1" bandRow="1"/>
              <a:tblGrid>
                <a:gridCol w="808413"/>
                <a:gridCol w="773264"/>
                <a:gridCol w="878709"/>
                <a:gridCol w="773264"/>
                <a:gridCol w="913857"/>
                <a:gridCol w="1019303"/>
                <a:gridCol w="984154"/>
                <a:gridCol w="843561"/>
              </a:tblGrid>
              <a:tr h="14252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2Ch</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Cl</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APn</a:t>
                      </a:r>
                      <a:endParaRPr lang="en-US" sz="80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2D69B"/>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5385" marR="3538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813865">
                <a:tc>
                  <a:txBody>
                    <a:bodyPr/>
                    <a:lstStyle/>
                    <a:p>
                      <a:pPr marL="0" marR="0" algn="l">
                        <a:lnSpc>
                          <a:spcPct val="100000"/>
                        </a:lnSpc>
                        <a:spcBef>
                          <a:spcPts val="0"/>
                        </a:spcBef>
                        <a:spcAft>
                          <a:spcPts val="0"/>
                        </a:spcAft>
                      </a:pPr>
                      <a:r>
                        <a:rPr lang="en-US" sz="800">
                          <a:effectLst/>
                          <a:latin typeface="Calibri"/>
                          <a:ea typeface="Times New Roman"/>
                          <a:cs typeface="Times New Roman"/>
                        </a:rPr>
                        <a:t>Recalls word meanings from an informational text read and discussed in class.</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Understands and uses correctly </a:t>
                      </a:r>
                      <a:r>
                        <a:rPr lang="en-US" sz="800" u="sng">
                          <a:effectLst/>
                          <a:latin typeface="Calibri"/>
                          <a:ea typeface="Times New Roman"/>
                          <a:cs typeface="Times New Roman"/>
                        </a:rPr>
                        <a:t>Standard Academic Language</a:t>
                      </a:r>
                      <a:r>
                        <a:rPr lang="en-US" sz="800">
                          <a:effectLst/>
                          <a:latin typeface="Calibri"/>
                          <a:ea typeface="Times New Roman"/>
                          <a:cs typeface="Times New Roman"/>
                        </a:rPr>
                        <a:t>: ask, answer, questions, unknown, words and text – when listening to and discussing informational texts.</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effectLst/>
                          <a:latin typeface="Calibri"/>
                          <a:ea typeface="Times New Roman"/>
                          <a:cs typeface="Times New Roman"/>
                        </a:rPr>
                        <a:t>Select appropriate words when meaning is evident (point to the picture that means ___ or shows a ___).</a:t>
                      </a:r>
                      <a:endParaRPr lang="en-US" sz="800">
                        <a:effectLst/>
                        <a:latin typeface="Calibri"/>
                        <a:ea typeface="Calibri"/>
                        <a:cs typeface="Times New Roman"/>
                      </a:endParaRPr>
                    </a:p>
                    <a:p>
                      <a:pPr marL="0" marR="0" algn="l">
                        <a:lnSpc>
                          <a:spcPct val="100000"/>
                        </a:lnSpc>
                        <a:spcBef>
                          <a:spcPts val="0"/>
                        </a:spcBef>
                        <a:spcAft>
                          <a:spcPts val="0"/>
                        </a:spcAft>
                      </a:pPr>
                      <a:r>
                        <a:rPr lang="en-US" sz="800" b="1" u="none" strike="noStrike">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Times New Roman"/>
                          <a:cs typeface="Times New Roman"/>
                        </a:rPr>
                        <a:t>(</a:t>
                      </a:r>
                      <a:r>
                        <a:rPr lang="en-US" sz="800" b="1" u="sng">
                          <a:effectLst/>
                          <a:latin typeface="Calibri"/>
                          <a:ea typeface="Times New Roman"/>
                          <a:cs typeface="Times New Roman"/>
                        </a:rPr>
                        <a:t>L.K.4a</a:t>
                      </a:r>
                      <a:r>
                        <a:rPr lang="en-US" sz="800">
                          <a:effectLst/>
                          <a:latin typeface="Calibri"/>
                          <a:ea typeface="Times New Roman"/>
                          <a:cs typeface="Times New Roman"/>
                        </a:rPr>
                        <a:t> Identify new meanings for familiar words and apply them accurately...)</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effectLst/>
                          <a:latin typeface="Calibri"/>
                          <a:ea typeface="Times New Roman"/>
                          <a:cs typeface="Times New Roman"/>
                        </a:rPr>
                        <a:t>Asks and answers basic who, what, when, where and how questions </a:t>
                      </a:r>
                      <a:r>
                        <a:rPr lang="en-US" sz="800" b="1" u="sng" dirty="0">
                          <a:effectLst/>
                          <a:latin typeface="Calibri"/>
                          <a:ea typeface="Times New Roman"/>
                          <a:cs typeface="Times New Roman"/>
                        </a:rPr>
                        <a:t>about</a:t>
                      </a:r>
                      <a:r>
                        <a:rPr lang="en-US" sz="800" b="1" dirty="0">
                          <a:effectLst/>
                          <a:latin typeface="Calibri"/>
                          <a:ea typeface="Times New Roman"/>
                          <a:cs typeface="Times New Roman"/>
                        </a:rPr>
                        <a:t> unknown words in an informational text read and discussed in class</a:t>
                      </a:r>
                      <a:r>
                        <a:rPr lang="en-US" sz="800" b="1" dirty="0" smtClean="0">
                          <a:effectLst/>
                          <a:latin typeface="Calibri"/>
                          <a:ea typeface="Times New Roman"/>
                          <a:cs typeface="Times New Roman"/>
                        </a:rPr>
                        <a:t>.</a:t>
                      </a:r>
                    </a:p>
                    <a:p>
                      <a:pPr marL="0" marR="0" algn="l">
                        <a:lnSpc>
                          <a:spcPct val="100000"/>
                        </a:lnSpc>
                        <a:spcBef>
                          <a:spcPts val="0"/>
                        </a:spcBef>
                        <a:spcAft>
                          <a:spcPts val="0"/>
                        </a:spcAft>
                      </a:pPr>
                      <a:endParaRPr lang="en-US" sz="800" b="1" dirty="0" smtClean="0">
                        <a:effectLst/>
                        <a:latin typeface="Calibri"/>
                        <a:ea typeface="Times New Roman"/>
                        <a:cs typeface="Times New Roman"/>
                      </a:endParaRPr>
                    </a:p>
                    <a:p>
                      <a:pPr marL="0" marR="0" algn="l">
                        <a:lnSpc>
                          <a:spcPct val="100000"/>
                        </a:lnSpc>
                        <a:spcBef>
                          <a:spcPts val="0"/>
                        </a:spcBef>
                        <a:spcAft>
                          <a:spcPts val="0"/>
                        </a:spcAft>
                      </a:pPr>
                      <a:r>
                        <a:rPr lang="en-US" sz="800" b="1" dirty="0" smtClean="0">
                          <a:effectLst/>
                          <a:latin typeface="Calibri"/>
                          <a:ea typeface="Times New Roman"/>
                          <a:cs typeface="Times New Roman"/>
                        </a:rPr>
                        <a:t>SELECTED RESPONSE</a:t>
                      </a:r>
                    </a:p>
                    <a:p>
                      <a:pPr marL="0" marR="0" algn="l">
                        <a:lnSpc>
                          <a:spcPct val="100000"/>
                        </a:lnSpc>
                        <a:spcBef>
                          <a:spcPts val="0"/>
                        </a:spcBef>
                        <a:spcAft>
                          <a:spcPts val="0"/>
                        </a:spcAft>
                      </a:pPr>
                      <a:endParaRPr lang="en-US" sz="800" b="1" dirty="0" smtClean="0">
                        <a:effectLst/>
                        <a:latin typeface="Calibri"/>
                        <a:ea typeface="Calibri"/>
                        <a:cs typeface="Times New Roman"/>
                      </a:endParaRPr>
                    </a:p>
                    <a:p>
                      <a:pPr marL="0" marR="0" algn="l">
                        <a:lnSpc>
                          <a:spcPct val="100000"/>
                        </a:lnSpc>
                        <a:spcBef>
                          <a:spcPts val="0"/>
                        </a:spcBef>
                        <a:spcAft>
                          <a:spcPts val="0"/>
                        </a:spcAft>
                      </a:pP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a:effectLst/>
                          <a:latin typeface="Calibri"/>
                          <a:ea typeface="Calibri"/>
                          <a:cs typeface="Helvetica"/>
                        </a:rPr>
                        <a:t>Concept Development: </a:t>
                      </a:r>
                      <a:r>
                        <a:rPr lang="en-US" sz="800">
                          <a:effectLst/>
                          <a:latin typeface="Calibri"/>
                          <a:ea typeface="Calibri"/>
                          <a:cs typeface="Helvetica"/>
                        </a:rPr>
                        <a:t>Student understands that words represent things, actions and feelings.</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Calibri"/>
                          <a:cs typeface="Helvetica"/>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effectLst/>
                          <a:latin typeface="Calibri"/>
                          <a:ea typeface="Calibri"/>
                          <a:cs typeface="Helvetica"/>
                        </a:rPr>
                        <a:t>(</a:t>
                      </a:r>
                      <a:r>
                        <a:rPr lang="en-US" sz="800" b="1" u="sng">
                          <a:effectLst/>
                          <a:latin typeface="Calibri"/>
                          <a:ea typeface="Calibri"/>
                          <a:cs typeface="Helvetica"/>
                        </a:rPr>
                        <a:t>L.K.5c</a:t>
                      </a:r>
                      <a:r>
                        <a:rPr lang="en-US" sz="800" u="sng">
                          <a:effectLst/>
                          <a:latin typeface="Calibri"/>
                          <a:ea typeface="Calibri"/>
                          <a:cs typeface="Helvetica"/>
                        </a:rPr>
                        <a:t> </a:t>
                      </a:r>
                      <a:r>
                        <a:rPr lang="en-US" sz="800">
                          <a:effectLst/>
                          <a:latin typeface="Calibri"/>
                          <a:ea typeface="Calibri"/>
                          <a:cs typeface="Helvetica"/>
                        </a:rPr>
                        <a:t>Identify real-life connections between words and their use..)</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a:effectLst/>
                          <a:latin typeface="Calibri"/>
                          <a:ea typeface="Calibri"/>
                          <a:cs typeface="Helvetica"/>
                        </a:rPr>
                        <a:t>Locates words that give specific meaning to a text (what words help us to know how ___ feels) read and discussed in class.</a:t>
                      </a:r>
                      <a:endParaRPr lang="en-US" sz="800">
                        <a:effectLst/>
                        <a:latin typeface="Calibri"/>
                        <a:ea typeface="Calibri"/>
                        <a:cs typeface="Times New Roman"/>
                      </a:endParaRPr>
                    </a:p>
                    <a:p>
                      <a:pPr marL="0" marR="0" algn="l">
                        <a:lnSpc>
                          <a:spcPct val="100000"/>
                        </a:lnSpc>
                        <a:spcBef>
                          <a:spcPts val="0"/>
                        </a:spcBef>
                        <a:spcAft>
                          <a:spcPts val="0"/>
                        </a:spcAft>
                      </a:pPr>
                      <a:r>
                        <a:rPr lang="en-US" sz="800" b="1" u="none" strike="noStrike">
                          <a:effectLst/>
                          <a:latin typeface="Calibri"/>
                          <a:ea typeface="Calibri"/>
                          <a:cs typeface="Helvetica"/>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b="1" u="sng">
                          <a:effectLst/>
                          <a:latin typeface="Calibri"/>
                          <a:ea typeface="Calibri"/>
                          <a:cs typeface="Helvetica"/>
                        </a:rPr>
                        <a:t>L.K.4</a:t>
                      </a:r>
                      <a:r>
                        <a:rPr lang="en-US" sz="800">
                          <a:effectLst/>
                          <a:latin typeface="Calibri"/>
                          <a:ea typeface="Calibri"/>
                          <a:cs typeface="Helvetica"/>
                        </a:rPr>
                        <a:t> (Determine or clarify the meaning of unknown and </a:t>
                      </a:r>
                      <a:r>
                        <a:rPr lang="en-US" sz="800" u="sng">
                          <a:effectLst/>
                          <a:latin typeface="Calibri"/>
                          <a:ea typeface="Calibri"/>
                          <a:cs typeface="Helvetica"/>
                        </a:rPr>
                        <a:t>multiple-meaning words</a:t>
                      </a:r>
                      <a:r>
                        <a:rPr lang="en-US" sz="800">
                          <a:effectLst/>
                          <a:latin typeface="Calibri"/>
                          <a:ea typeface="Calibri"/>
                          <a:cs typeface="Helvetica"/>
                        </a:rPr>
                        <a:t> and phrases.)</a:t>
                      </a:r>
                      <a:endParaRPr lang="en-US" sz="80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Asks questions</a:t>
                      </a:r>
                      <a:r>
                        <a:rPr lang="en-US" sz="800" b="1" dirty="0">
                          <a:effectLst/>
                          <a:latin typeface="Calibri"/>
                          <a:ea typeface="Calibri"/>
                          <a:cs typeface="Helvetica"/>
                        </a:rPr>
                        <a:t> about words within the context of the story </a:t>
                      </a:r>
                      <a:br>
                        <a:rPr lang="en-US" sz="800" b="1" dirty="0">
                          <a:effectLst/>
                          <a:latin typeface="Calibri"/>
                          <a:ea typeface="Calibri"/>
                          <a:cs typeface="Helvetica"/>
                        </a:rPr>
                      </a:br>
                      <a:r>
                        <a:rPr lang="en-US" sz="800" b="1" dirty="0">
                          <a:effectLst/>
                          <a:latin typeface="Calibri"/>
                          <a:ea typeface="Calibri"/>
                          <a:cs typeface="Helvetica"/>
                        </a:rPr>
                        <a:t>(What is a ___?)</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dirty="0">
                          <a:effectLst/>
                          <a:latin typeface="Calibri"/>
                          <a:ea typeface="Calibri"/>
                          <a:cs typeface="Helvetica"/>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b="1" u="sng" dirty="0">
                          <a:effectLst/>
                          <a:latin typeface="Calibri"/>
                          <a:ea typeface="Calibri"/>
                          <a:cs typeface="Helvetica"/>
                        </a:rPr>
                        <a:t>Answers questions</a:t>
                      </a:r>
                      <a:r>
                        <a:rPr lang="en-US" sz="800" b="1" dirty="0">
                          <a:effectLst/>
                          <a:latin typeface="Calibri"/>
                          <a:ea typeface="Calibri"/>
                          <a:cs typeface="Helvetica"/>
                        </a:rPr>
                        <a:t> about words within the context of a story (Why did the boy say__ when__)?</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Helvetica"/>
                        </a:rPr>
                        <a:t> </a:t>
                      </a:r>
                      <a:endParaRPr lang="en-US" sz="800" dirty="0" smtClean="0">
                        <a:effectLst/>
                        <a:latin typeface="Calibri"/>
                        <a:ea typeface="Calibri"/>
                        <a:cs typeface="Helvetica"/>
                      </a:endParaRPr>
                    </a:p>
                    <a:p>
                      <a:pPr marL="0" marR="0" algn="l">
                        <a:lnSpc>
                          <a:spcPct val="100000"/>
                        </a:lnSpc>
                        <a:spcBef>
                          <a:spcPts val="0"/>
                        </a:spcBef>
                        <a:spcAft>
                          <a:spcPts val="0"/>
                        </a:spcAft>
                      </a:pPr>
                      <a:endParaRPr lang="en-US" sz="800" dirty="0" smtClean="0">
                        <a:effectLst/>
                        <a:latin typeface="Calibri"/>
                        <a:ea typeface="Calibri"/>
                        <a:cs typeface="Helvetica"/>
                      </a:endParaRPr>
                    </a:p>
                    <a:p>
                      <a:pPr marL="0" marR="0" algn="l">
                        <a:lnSpc>
                          <a:spcPct val="100000"/>
                        </a:lnSpc>
                        <a:spcBef>
                          <a:spcPts val="0"/>
                        </a:spcBef>
                        <a:spcAft>
                          <a:spcPts val="0"/>
                        </a:spcAft>
                      </a:pPr>
                      <a:r>
                        <a:rPr lang="en-US" sz="800" b="1" dirty="0" smtClean="0">
                          <a:effectLst/>
                          <a:latin typeface="Calibri"/>
                          <a:ea typeface="Calibri"/>
                          <a:cs typeface="Helvetica"/>
                        </a:rPr>
                        <a:t>SELECTED</a:t>
                      </a:r>
                      <a:r>
                        <a:rPr lang="en-US" sz="800" b="1" baseline="0" dirty="0" smtClean="0">
                          <a:effectLst/>
                          <a:latin typeface="Calibri"/>
                          <a:ea typeface="Calibri"/>
                          <a:cs typeface="Helvetica"/>
                        </a:rPr>
                        <a:t> RESPONSE</a:t>
                      </a:r>
                      <a:endParaRPr lang="en-US" sz="800" b="1"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smtClean="0">
                          <a:effectLst/>
                          <a:latin typeface="Calibri"/>
                          <a:ea typeface="Calibri"/>
                          <a:cs typeface="Helvetica"/>
                        </a:rPr>
                        <a:t>RI.K.4</a:t>
                      </a:r>
                      <a:r>
                        <a:rPr lang="en-US" sz="800" b="1" dirty="0" smtClean="0">
                          <a:effectLst/>
                          <a:latin typeface="Calibri"/>
                          <a:ea typeface="Calibri"/>
                          <a:cs typeface="Helvetica"/>
                        </a:rPr>
                        <a:t> </a:t>
                      </a:r>
                    </a:p>
                    <a:p>
                      <a:pPr marL="0" marR="0" algn="l">
                        <a:lnSpc>
                          <a:spcPct val="100000"/>
                        </a:lnSpc>
                        <a:spcBef>
                          <a:spcPts val="0"/>
                        </a:spcBef>
                        <a:spcAft>
                          <a:spcPts val="0"/>
                        </a:spcAft>
                      </a:pPr>
                      <a:r>
                        <a:rPr lang="en-US" sz="800" dirty="0" smtClean="0">
                          <a:effectLst/>
                          <a:latin typeface="Calibri"/>
                          <a:ea typeface="Calibri"/>
                          <a:cs typeface="Helvetica"/>
                        </a:rPr>
                        <a:t>Ask </a:t>
                      </a:r>
                      <a:r>
                        <a:rPr lang="en-US" sz="800" dirty="0">
                          <a:effectLst/>
                          <a:latin typeface="Calibri"/>
                          <a:ea typeface="Calibri"/>
                          <a:cs typeface="Helvetica"/>
                        </a:rPr>
                        <a:t>and answer questions about unknown words in a text.</a:t>
                      </a:r>
                      <a:endParaRPr lang="en-US" sz="800" dirty="0">
                        <a:effectLst/>
                        <a:latin typeface="Calibri"/>
                        <a:ea typeface="Calibri"/>
                        <a:cs typeface="Times New Roman"/>
                      </a:endParaRPr>
                    </a:p>
                  </a:txBody>
                  <a:tcPr marL="35385" marR="3538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88919792"/>
              </p:ext>
            </p:extLst>
          </p:nvPr>
        </p:nvGraphicFramePr>
        <p:xfrm>
          <a:off x="388936" y="4343400"/>
          <a:ext cx="6994527" cy="2334721"/>
        </p:xfrm>
        <a:graphic>
          <a:graphicData uri="http://schemas.openxmlformats.org/drawingml/2006/table">
            <a:tbl>
              <a:tblPr firstRow="1" firstCol="1" bandRow="1"/>
              <a:tblGrid>
                <a:gridCol w="585652"/>
                <a:gridCol w="759051"/>
                <a:gridCol w="687855"/>
                <a:gridCol w="682113"/>
                <a:gridCol w="695893"/>
                <a:gridCol w="759051"/>
                <a:gridCol w="689003"/>
                <a:gridCol w="653404"/>
                <a:gridCol w="621251"/>
                <a:gridCol w="861254"/>
              </a:tblGrid>
              <a:tr h="140161">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Cj</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 2 ANs</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Cv</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799" marR="34799"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11439">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Locate or tell about specific points in a text read and discussed in class.</a:t>
                      </a:r>
                      <a:endParaRPr lang="en-US" sz="80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author, points, reasons, identify, support and text.</a:t>
                      </a:r>
                      <a:endParaRPr lang="en-US" sz="80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Answer questions when asked about specific points in a text using who, what, when, where or how.</a:t>
                      </a:r>
                      <a:endParaRPr lang="en-US" sz="80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a:t>
                      </a:r>
                      <a:r>
                        <a:rPr lang="en-US" sz="800">
                          <a:solidFill>
                            <a:srgbClr val="000000"/>
                          </a:solidFill>
                          <a:effectLst/>
                          <a:latin typeface="Calibri"/>
                          <a:ea typeface="Times New Roman"/>
                          <a:cs typeface="Times New Roman"/>
                        </a:rPr>
                        <a:t>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Understands that a “point” is what an author is trying to explain and “reasons” tell why.</a:t>
                      </a:r>
                      <a:endParaRPr lang="en-US" sz="80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Can match points to reasons – causes to effects (matches a picture of lava to a volcano, or a danger sign to a fire) from a text read and discussed in class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p>
                    <a:p>
                      <a:pPr marL="0" marR="0" algn="l">
                        <a:lnSpc>
                          <a:spcPct val="100000"/>
                        </a:lnSpc>
                        <a:spcBef>
                          <a:spcPts val="0"/>
                        </a:spcBef>
                        <a:spcAft>
                          <a:spcPts val="0"/>
                        </a:spcAft>
                      </a:pPr>
                      <a:endParaRPr lang="en-US" sz="800" dirty="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 reasons in the text that support the specific points by explaining why</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(snakes are harmful …if they are poisonous tells why the author says don’t touch!”)</a:t>
                      </a:r>
                      <a:endParaRPr lang="en-US" sz="800" dirty="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Distinguish relevant and irrelevant reasons of support about specific points in a text (explains why ___ is a good reason (relevant) to not </a:t>
                      </a:r>
                      <a:r>
                        <a:rPr lang="en-US" sz="800" b="1" dirty="0" smtClean="0">
                          <a:solidFill>
                            <a:srgbClr val="000000"/>
                          </a:solidFill>
                          <a:effectLst/>
                          <a:latin typeface="Calibri"/>
                          <a:ea typeface="Times New Roman"/>
                          <a:cs typeface="Times New Roman"/>
                        </a:rPr>
                        <a:t>___.</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Identify reasons an author gives to support points in a text with little prompting can draw or identify in a new text read but not discussed in class.</a:t>
                      </a:r>
                      <a:endParaRPr lang="en-US" sz="80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Cite evidence that supports points in a text (can answer a question by referring to a specific place in the text).</a:t>
                      </a:r>
                      <a:endParaRPr lang="en-US" sz="800" dirty="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RI.K.8</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effectLst/>
                          <a:latin typeface="Calibri"/>
                          <a:ea typeface="Calibri"/>
                          <a:cs typeface="Helvetica"/>
                        </a:rPr>
                        <a:t>With prompting and support, identify the reasons an author gives to support points in a text.</a:t>
                      </a:r>
                      <a:endParaRPr lang="en-US" sz="800" dirty="0">
                        <a:effectLst/>
                        <a:latin typeface="Calibri"/>
                        <a:ea typeface="Calibri"/>
                        <a:cs typeface="Times New Roman"/>
                      </a:endParaRPr>
                    </a:p>
                  </a:txBody>
                  <a:tcPr marL="34799" marR="34799"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54227692"/>
              </p:ext>
            </p:extLst>
          </p:nvPr>
        </p:nvGraphicFramePr>
        <p:xfrm>
          <a:off x="76200" y="6942834"/>
          <a:ext cx="7620000" cy="1968267"/>
        </p:xfrm>
        <a:graphic>
          <a:graphicData uri="http://schemas.openxmlformats.org/drawingml/2006/table">
            <a:tbl>
              <a:tblPr firstRow="1" firstCol="1" bandRow="1"/>
              <a:tblGrid>
                <a:gridCol w="679158"/>
                <a:gridCol w="701548"/>
                <a:gridCol w="752894"/>
                <a:gridCol w="747224"/>
                <a:gridCol w="895593"/>
                <a:gridCol w="746326"/>
                <a:gridCol w="850812"/>
                <a:gridCol w="679158"/>
                <a:gridCol w="729087"/>
                <a:gridCol w="838200"/>
              </a:tblGrid>
              <a:tr h="139467">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 ANP</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3- APx</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2 - SYG</a:t>
                      </a:r>
                      <a:endParaRPr lang="en-US" sz="80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SYU</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796406">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details about specific illustrations, descriptions or procedures from a text read and discussed in class.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similarities and differences, texts, illustrations, descriptions, procedures and topic.</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what, who, when and where questions about    illustrations, descriptions, and procedures in a read/discussed text.</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r>
                        <a:rPr lang="en-US" sz="800">
                          <a:solidFill>
                            <a:srgbClr val="000000"/>
                          </a:solidFill>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Student understands that two texts about the same topic can have similar or different illustrations, descriptions and procedures.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Make generalizations between two texts on the same topic (how they are generally the same/different) about specific illustrations, descriptions or procedures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Gather, analyze, and organize illustrations, descriptions or procedures from two texts on the same topic (able to organize by lists or columns).</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Understands the concept of identifying similarities and differences between two texts (can explain or show without much prompting).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Gather (to Synthesize) information within one source – finds all of the attributes about a topic that support___ (requires knowing similarities and differences).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Gather (to Synthesize) information within two sources – finds all of the attributes about a topic from both sources that support </a:t>
                      </a:r>
                      <a:r>
                        <a:rPr lang="en-US" sz="800" b="1" dirty="0" smtClean="0">
                          <a:solidFill>
                            <a:srgbClr val="000000"/>
                          </a:solidFill>
                          <a:effectLst/>
                          <a:latin typeface="Calibri"/>
                          <a:ea typeface="Times New Roman"/>
                          <a:cs typeface="Times New Roman"/>
                        </a:rPr>
                        <a:t>___.</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RI.K.9</a:t>
                      </a:r>
                      <a:r>
                        <a:rPr lang="en-US" sz="800" dirty="0">
                          <a:effectLst/>
                          <a:latin typeface="Calibri"/>
                          <a:ea typeface="Calibri"/>
                          <a:cs typeface="Helvetica"/>
                        </a:rPr>
                        <a:t> </a:t>
                      </a:r>
                      <a:endParaRPr lang="en-US" sz="800" dirty="0" smtClean="0">
                        <a:effectLst/>
                        <a:latin typeface="Calibri"/>
                        <a:ea typeface="Calibri"/>
                        <a:cs typeface="Helvetica"/>
                      </a:endParaRPr>
                    </a:p>
                    <a:p>
                      <a:pPr marL="0" marR="0" algn="l">
                        <a:lnSpc>
                          <a:spcPct val="100000"/>
                        </a:lnSpc>
                        <a:spcBef>
                          <a:spcPts val="0"/>
                        </a:spcBef>
                        <a:spcAft>
                          <a:spcPts val="0"/>
                        </a:spcAft>
                      </a:pPr>
                      <a:r>
                        <a:rPr lang="en-US" sz="800" dirty="0" smtClean="0">
                          <a:effectLst/>
                          <a:latin typeface="Calibri"/>
                          <a:ea typeface="Calibri"/>
                          <a:cs typeface="Helvetica"/>
                        </a:rPr>
                        <a:t>With </a:t>
                      </a:r>
                      <a:r>
                        <a:rPr lang="en-US" sz="800" dirty="0">
                          <a:effectLst/>
                          <a:latin typeface="Calibri"/>
                          <a:ea typeface="Calibri"/>
                          <a:cs typeface="Helvetica"/>
                        </a:rPr>
                        <a:t>prompting and support, identify basic similarities in and differences between two texts on the same topic (e.g., in illustrations, descriptions, or procedures</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9" name="TextBox 8"/>
          <p:cNvSpPr txBox="1"/>
          <p:nvPr/>
        </p:nvSpPr>
        <p:spPr>
          <a:xfrm>
            <a:off x="1371600" y="85344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5791200" y="6096000"/>
            <a:ext cx="838200" cy="230832"/>
          </a:xfrm>
          <a:prstGeom prst="rect">
            <a:avLst/>
          </a:prstGeom>
          <a:solidFill>
            <a:schemeClr val="accent2"/>
          </a:solidFill>
          <a:ln>
            <a:noFill/>
          </a:ln>
        </p:spPr>
        <p:txBody>
          <a:bodyPr wrap="square" rtlCol="0">
            <a:spAutoFit/>
          </a:bodyPr>
          <a:lstStyle/>
          <a:p>
            <a:pPr algn="ctr"/>
            <a:r>
              <a:rPr lang="en-US" sz="900" b="1" dirty="0" smtClean="0">
                <a:solidFill>
                  <a:schemeClr val="bg1"/>
                </a:solidFill>
                <a:effectLst>
                  <a:outerShdw blurRad="38100" dist="38100" dir="2700000" algn="tl">
                    <a:srgbClr val="000000">
                      <a:alpha val="43137"/>
                    </a:srgbClr>
                  </a:outerShdw>
                </a:effectLst>
              </a:rPr>
              <a:t>Not assessed</a:t>
            </a:r>
            <a:endParaRPr lang="en-US" sz="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433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10" name="Rectangle 9"/>
          <p:cNvSpPr/>
          <p:nvPr/>
        </p:nvSpPr>
        <p:spPr>
          <a:xfrm>
            <a:off x="728661" y="2546682"/>
            <a:ext cx="6234113" cy="546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590550" y="1524000"/>
            <a:ext cx="6800850" cy="1082204"/>
          </a:xfrm>
          <a:prstGeom prst="rect">
            <a:avLst/>
          </a:prstGeom>
        </p:spPr>
        <p:txBody>
          <a:bodyPr wrap="square" lIns="96378" tIns="48189" rIns="96378" bIns="48189">
            <a:spAutoFit/>
          </a:bodyPr>
          <a:lstStyle/>
          <a:p>
            <a:pPr marL="457200" indent="-398463"/>
            <a:r>
              <a:rPr lang="en-US" sz="1600" b="1" dirty="0" smtClean="0">
                <a:latin typeface="Helvetica" pitchFamily="34" charset="0"/>
                <a:cs typeface="Helvetica" pitchFamily="34" charset="0"/>
              </a:rPr>
              <a:t>7.    RL.K.9 Prompt: Write and/or draw two things that Rocky did when the campers came.  Write and/or draw two things that mother did when the campers came.</a:t>
            </a:r>
          </a:p>
          <a:p>
            <a:r>
              <a:rPr lang="en-US" sz="1600" b="1" dirty="0" smtClean="0">
                <a:latin typeface="Helvetica" pitchFamily="34" charset="0"/>
                <a:cs typeface="Helvetica" pitchFamily="34" charset="0"/>
              </a:rPr>
              <a:t>         </a:t>
            </a:r>
          </a:p>
        </p:txBody>
      </p:sp>
      <p:sp>
        <p:nvSpPr>
          <p:cNvPr id="8" name="Rectangle 7"/>
          <p:cNvSpPr/>
          <p:nvPr/>
        </p:nvSpPr>
        <p:spPr>
          <a:xfrm>
            <a:off x="838600" y="888908"/>
            <a:ext cx="6304750" cy="558984"/>
          </a:xfrm>
          <a:prstGeom prst="rect">
            <a:avLst/>
          </a:prstGeom>
        </p:spPr>
        <p:txBody>
          <a:bodyPr wrap="square" lIns="96371" tIns="48186" rIns="96371" bIns="48186">
            <a:spAutoFit/>
          </a:bodyPr>
          <a:lstStyle/>
          <a:p>
            <a:pPr algn="ctr"/>
            <a:r>
              <a:rPr lang="en-US" sz="1500" b="1" dirty="0" smtClean="0"/>
              <a:t>Quarter 3 Pre-Assessment Constructed Response Answer Key</a:t>
            </a:r>
            <a:endParaRPr lang="en-US" sz="1500" dirty="0"/>
          </a:p>
          <a:p>
            <a:pPr algn="ctr"/>
            <a:r>
              <a:rPr lang="en-US" sz="1500" dirty="0"/>
              <a:t>Literary Passage: </a:t>
            </a:r>
            <a:r>
              <a:rPr lang="en-US" sz="1500" b="1" u="sng" dirty="0" smtClean="0"/>
              <a:t>Rocky Runs Away</a:t>
            </a:r>
            <a:endParaRPr lang="en-US" sz="1500" b="1" u="sng" dirty="0"/>
          </a:p>
        </p:txBody>
      </p:sp>
      <p:sp>
        <p:nvSpPr>
          <p:cNvPr id="5" name="Rectangle 4"/>
          <p:cNvSpPr/>
          <p:nvPr/>
        </p:nvSpPr>
        <p:spPr>
          <a:xfrm>
            <a:off x="781048" y="2704083"/>
            <a:ext cx="6129338" cy="2492990"/>
          </a:xfrm>
          <a:prstGeom prst="rect">
            <a:avLst/>
          </a:prstGeom>
        </p:spPr>
        <p:txBody>
          <a:bodyPr wrap="square">
            <a:spAutoFit/>
          </a:bodyPr>
          <a:lstStyle/>
          <a:p>
            <a:pPr algn="ctr" defTabSz="966612">
              <a:defRPr/>
            </a:pPr>
            <a:r>
              <a:rPr lang="en-US" sz="1600" b="1" u="sng" dirty="0"/>
              <a:t>Constructed Response Research Rubrics Target 2</a:t>
            </a:r>
          </a:p>
          <a:p>
            <a:pPr algn="ctr"/>
            <a:r>
              <a:rPr lang="en-US" sz="1600" dirty="0"/>
              <a:t>Locate, Select, Interpret and Integrate Information</a:t>
            </a:r>
            <a:r>
              <a:rPr lang="en-US" sz="1600" dirty="0" smtClean="0"/>
              <a:t>.</a:t>
            </a:r>
            <a:r>
              <a:rPr lang="en-US" sz="1600" b="1" u="sng" dirty="0"/>
              <a:t> </a:t>
            </a:r>
            <a:endParaRPr lang="en-US" sz="1600" b="1" u="sng" dirty="0" smtClean="0"/>
          </a:p>
          <a:p>
            <a:endParaRPr lang="en-US" sz="1600" b="1" u="sng" dirty="0" smtClean="0"/>
          </a:p>
          <a:p>
            <a:r>
              <a:rPr lang="en-US" sz="1200" b="1" u="sng" dirty="0" smtClean="0"/>
              <a:t>The </a:t>
            </a:r>
            <a:r>
              <a:rPr lang="en-US" sz="1200" b="1" u="sng" dirty="0"/>
              <a:t>response gives sufficient evidence</a:t>
            </a:r>
            <a:r>
              <a:rPr lang="en-US" sz="1200" b="1" dirty="0"/>
              <a:t> </a:t>
            </a:r>
            <a:r>
              <a:rPr lang="en-US" sz="1200" dirty="0"/>
              <a:t>of the ability to locate and select information </a:t>
            </a:r>
            <a:r>
              <a:rPr lang="en-US" sz="1200" dirty="0" smtClean="0"/>
              <a:t>that shows or tells two things that Rocky did in the story and two things that mother did in the story.</a:t>
            </a:r>
          </a:p>
          <a:p>
            <a:r>
              <a:rPr lang="en-US" sz="1200" dirty="0" smtClean="0"/>
              <a:t>Students could write or draw (and/or tell) that Rocky (1) heard a noise, (2) saw a camper and (3) ran away.  Students could write or draw (and/or tell) that mother (1) warned her babies about campers, (2) snapped at the camper and (3) grabbed the camper.</a:t>
            </a:r>
          </a:p>
          <a:p>
            <a:endParaRPr lang="en-US" sz="1200" dirty="0"/>
          </a:p>
          <a:p>
            <a:r>
              <a:rPr lang="en-US" sz="1200" b="1" u="sng" dirty="0"/>
              <a:t>The response gives sufficient evidence</a:t>
            </a:r>
            <a:r>
              <a:rPr lang="en-US" sz="1200" b="1" dirty="0"/>
              <a:t> </a:t>
            </a:r>
            <a:r>
              <a:rPr lang="en-US" sz="1200" dirty="0"/>
              <a:t>of the ability to interpret and integrate information to </a:t>
            </a:r>
            <a:r>
              <a:rPr lang="en-US" sz="1200" dirty="0" smtClean="0"/>
              <a:t>draw or write about what both Rocky and mother did when the campers came. Students may integrate other information from the story if it is actually in the text.  </a:t>
            </a:r>
          </a:p>
        </p:txBody>
      </p:sp>
      <p:graphicFrame>
        <p:nvGraphicFramePr>
          <p:cNvPr id="11" name="Table 10"/>
          <p:cNvGraphicFramePr>
            <a:graphicFrameLocks noGrp="1"/>
          </p:cNvGraphicFramePr>
          <p:nvPr>
            <p:extLst>
              <p:ext uri="{D42A27DB-BD31-4B8C-83A1-F6EECF244321}">
                <p14:modId xmlns:p14="http://schemas.microsoft.com/office/powerpoint/2010/main" val="3075712549"/>
              </p:ext>
            </p:extLst>
          </p:nvPr>
        </p:nvGraphicFramePr>
        <p:xfrm>
          <a:off x="943559" y="5363458"/>
          <a:ext cx="5804316" cy="2319389"/>
        </p:xfrm>
        <a:graphic>
          <a:graphicData uri="http://schemas.openxmlformats.org/drawingml/2006/table">
            <a:tbl>
              <a:tblPr firstRow="1" bandRow="1">
                <a:tableStyleId>{5940675A-B579-460E-94D1-54222C63F5DA}</a:tableStyleId>
              </a:tblPr>
              <a:tblGrid>
                <a:gridCol w="508000"/>
                <a:gridCol w="5296316"/>
              </a:tblGrid>
              <a:tr h="750977">
                <a:tc>
                  <a:txBody>
                    <a:bodyPr/>
                    <a:lstStyle/>
                    <a:p>
                      <a:pPr algn="ctr"/>
                      <a:r>
                        <a:rPr lang="en-US" sz="1900" b="1" dirty="0" smtClean="0"/>
                        <a:t>2</a:t>
                      </a:r>
                      <a:endParaRPr lang="en-US" sz="1900" b="1" dirty="0"/>
                    </a:p>
                  </a:txBody>
                  <a:tcPr marL="97536" marR="97536" marT="48006" marB="48006" anchor="ctr"/>
                </a:tc>
                <a:tc>
                  <a:txBody>
                    <a:bodyPr/>
                    <a:lstStyle/>
                    <a:p>
                      <a:r>
                        <a:rPr lang="en-US" sz="1100" b="0" i="0" baseline="0" dirty="0" smtClean="0"/>
                        <a:t>Student draws or writes about what both characters did when the campers came:</a:t>
                      </a:r>
                    </a:p>
                    <a:p>
                      <a:pPr marL="171450" indent="-171450">
                        <a:buFont typeface="Arial" panose="020B0604020202020204" pitchFamily="34" charset="0"/>
                        <a:buChar char="•"/>
                      </a:pPr>
                      <a:r>
                        <a:rPr lang="en-US" sz="1100" b="0" i="0" baseline="0" dirty="0" smtClean="0"/>
                        <a:t>Illustrates /names both Rocky and mother</a:t>
                      </a:r>
                    </a:p>
                    <a:p>
                      <a:pPr marL="171450" indent="-171450">
                        <a:buFont typeface="Arial" panose="020B0604020202020204" pitchFamily="34" charset="0"/>
                        <a:buChar char="•"/>
                      </a:pPr>
                      <a:r>
                        <a:rPr lang="en-US" sz="1100" b="0" i="0" baseline="0" dirty="0" smtClean="0"/>
                        <a:t>Writes or draws what both were doing when the camper(s) came</a:t>
                      </a:r>
                    </a:p>
                    <a:p>
                      <a:pPr marL="171450" indent="-171450">
                        <a:buFont typeface="Arial" panose="020B0604020202020204" pitchFamily="34" charset="0"/>
                        <a:buChar char="•"/>
                      </a:pPr>
                      <a:r>
                        <a:rPr lang="en-US" sz="1100" b="0" i="0" baseline="0" dirty="0" smtClean="0"/>
                        <a:t>Writes or draws two or more things that both characters were doing when the camper(s) came.</a:t>
                      </a: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draws or writes about what both characters did when the campers came:</a:t>
                      </a:r>
                    </a:p>
                    <a:p>
                      <a:pPr marL="171450" indent="-171450">
                        <a:buFont typeface="Arial" panose="020B0604020202020204" pitchFamily="34" charset="0"/>
                        <a:buChar char="•"/>
                      </a:pPr>
                      <a:r>
                        <a:rPr lang="en-US" sz="1100" b="0" i="0" baseline="0" dirty="0" smtClean="0"/>
                        <a:t>Illustrates /names both Rocky and mother</a:t>
                      </a:r>
                    </a:p>
                    <a:p>
                      <a:pPr marL="171450" indent="-171450">
                        <a:buFont typeface="Arial" panose="020B0604020202020204" pitchFamily="34" charset="0"/>
                        <a:buChar char="•"/>
                      </a:pPr>
                      <a:r>
                        <a:rPr lang="en-US" sz="1100" b="0" i="0" baseline="0" dirty="0" smtClean="0"/>
                        <a:t>Writes or draws about Rocky or mother, but not both, or not both in full detail</a:t>
                      </a:r>
                    </a:p>
                    <a:p>
                      <a:pPr marL="171450" indent="-171450">
                        <a:buFont typeface="Arial" panose="020B0604020202020204" pitchFamily="34" charset="0"/>
                        <a:buChar char="•"/>
                      </a:pPr>
                      <a:r>
                        <a:rPr lang="en-US" sz="1100" b="0" i="0" baseline="0" dirty="0" smtClean="0"/>
                        <a:t>Writes or draws one thing that one or both characters were doing when the camper(s) came.</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Student drawing or writing may have 1 detail about one of the characters but does not strongly connect with the prompt to show the relationship with the camper(s) arrival.</a:t>
                      </a:r>
                    </a:p>
                  </a:txBody>
                  <a:tcPr marL="97536" marR="97536" marT="48006" marB="48006"/>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41304638"/>
              </p:ext>
            </p:extLst>
          </p:nvPr>
        </p:nvGraphicFramePr>
        <p:xfrm>
          <a:off x="5486400" y="8915400"/>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TextBox 1"/>
          <p:cNvSpPr txBox="1"/>
          <p:nvPr/>
        </p:nvSpPr>
        <p:spPr>
          <a:xfrm>
            <a:off x="590550" y="228600"/>
            <a:ext cx="6038850" cy="707886"/>
          </a:xfrm>
          <a:prstGeom prst="rect">
            <a:avLst/>
          </a:prstGeom>
          <a:noFill/>
        </p:spPr>
        <p:txBody>
          <a:bodyPr wrap="square" rtlCol="0">
            <a:spAutoFit/>
          </a:bodyPr>
          <a:lstStyle/>
          <a:p>
            <a:pPr lvl="0"/>
            <a:r>
              <a:rPr lang="en-US" sz="800" i="1" dirty="0">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p>
            <a:endParaRPr lang="en-US" sz="800" dirty="0"/>
          </a:p>
        </p:txBody>
      </p:sp>
    </p:spTree>
    <p:extLst>
      <p:ext uri="{BB962C8B-B14F-4D97-AF65-F5344CB8AC3E}">
        <p14:creationId xmlns:p14="http://schemas.microsoft.com/office/powerpoint/2010/main" val="372332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29052123"/>
              </p:ext>
            </p:extLst>
          </p:nvPr>
        </p:nvGraphicFramePr>
        <p:xfrm>
          <a:off x="658294" y="8704479"/>
          <a:ext cx="2133600" cy="955504"/>
        </p:xfrm>
        <a:graphic>
          <a:graphicData uri="http://schemas.openxmlformats.org/drawingml/2006/table">
            <a:tbl>
              <a:tblPr/>
              <a:tblGrid>
                <a:gridCol w="2133600"/>
              </a:tblGrid>
              <a:tr h="14513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1" u="sng" dirty="0" smtClean="0"/>
                        <a:t>Constructed Response</a:t>
                      </a:r>
                      <a:r>
                        <a:rPr lang="en-US" sz="800" b="1" u="sng" baseline="0" dirty="0" smtClean="0"/>
                        <a:t> </a:t>
                      </a:r>
                      <a:r>
                        <a:rPr lang="en-US" sz="800" b="1" u="sng" dirty="0" smtClean="0"/>
                        <a:t>Research Rubrics</a:t>
                      </a:r>
                      <a:r>
                        <a:rPr lang="en-US" sz="800" b="1" u="sng" baseline="0" dirty="0" smtClean="0"/>
                        <a:t> </a:t>
                      </a:r>
                      <a:r>
                        <a:rPr lang="en-US" sz="800" b="1" u="sng" dirty="0" smtClean="0"/>
                        <a:t>Target 2</a:t>
                      </a:r>
                      <a:r>
                        <a:rPr lang="en-US" sz="800" b="1" u="none" baseline="0" dirty="0" smtClean="0"/>
                        <a:t>  </a:t>
                      </a:r>
                      <a:r>
                        <a:rPr lang="en-US" sz="800" b="0" dirty="0" smtClean="0"/>
                        <a:t>Locate, Select, Interpret and Integrate Information.</a:t>
                      </a:r>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5139">
                <a:tc>
                  <a:txBody>
                    <a:bodyPr/>
                    <a:lstStyle/>
                    <a:p>
                      <a:pPr marL="0" marR="0" algn="l">
                        <a:lnSpc>
                          <a:spcPct val="115000"/>
                        </a:lnSpc>
                        <a:spcBef>
                          <a:spcPts val="0"/>
                        </a:spcBef>
                        <a:spcAft>
                          <a:spcPts val="0"/>
                        </a:spcAft>
                      </a:pPr>
                      <a:r>
                        <a:rPr lang="en-US" sz="800" b="1" i="0" dirty="0" smtClean="0">
                          <a:solidFill>
                            <a:srgbClr val="000000"/>
                          </a:solidFill>
                          <a:effectLst/>
                          <a:latin typeface="Calibri"/>
                          <a:ea typeface="Times New Roman"/>
                          <a:cs typeface="Times New Roman"/>
                        </a:rPr>
                        <a:t>Toward RI.K.9</a:t>
                      </a:r>
                      <a:r>
                        <a:rPr lang="en-US" sz="800" b="1" i="0"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15000"/>
                        </a:lnSpc>
                        <a:spcBef>
                          <a:spcPts val="0"/>
                        </a:spcBef>
                        <a:spcAft>
                          <a:spcPts val="0"/>
                        </a:spcAft>
                      </a:pPr>
                      <a:r>
                        <a:rPr lang="en-US" sz="800" b="0" dirty="0">
                          <a:solidFill>
                            <a:srgbClr val="000000"/>
                          </a:solidFill>
                          <a:effectLst/>
                          <a:latin typeface="Calibri"/>
                          <a:ea typeface="Times New Roman"/>
                          <a:cs typeface="Times New Roman"/>
                        </a:rPr>
                        <a:t>Gather (to Synthesize) information within two sources – finds all of the attributes about a topic from both sources that support ___.</a:t>
                      </a:r>
                      <a:endParaRPr lang="en-US" sz="800" b="0" dirty="0">
                        <a:effectLst/>
                        <a:latin typeface="Calibri"/>
                        <a:ea typeface="Calibri"/>
                        <a:cs typeface="Times New Roman"/>
                      </a:endParaRPr>
                    </a:p>
                  </a:txBody>
                  <a:tcPr marL="72866" marR="7286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0" name="Rectangle 9"/>
          <p:cNvSpPr/>
          <p:nvPr/>
        </p:nvSpPr>
        <p:spPr>
          <a:xfrm>
            <a:off x="1365231" y="1904811"/>
            <a:ext cx="2129142" cy="1371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Student </a:t>
            </a:r>
            <a:r>
              <a:rPr lang="en-US" sz="1400" dirty="0" smtClean="0">
                <a:solidFill>
                  <a:schemeClr val="tx1"/>
                </a:solidFill>
              </a:rPr>
              <a:t>writes and draws about </a:t>
            </a:r>
            <a:r>
              <a:rPr lang="en-US" sz="1400" dirty="0">
                <a:solidFill>
                  <a:schemeClr val="tx1"/>
                </a:solidFill>
              </a:rPr>
              <a:t>a turtle with legs to show how a snapping turtle moves.</a:t>
            </a:r>
          </a:p>
        </p:txBody>
      </p:sp>
      <p:sp>
        <p:nvSpPr>
          <p:cNvPr id="11" name="Rectangle 10"/>
          <p:cNvSpPr/>
          <p:nvPr/>
        </p:nvSpPr>
        <p:spPr>
          <a:xfrm>
            <a:off x="4584145" y="1902445"/>
            <a:ext cx="2145508" cy="1415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Student writes and draws about a turtle with flippers to show how a sea turtle moves (or drags) across the sand.</a:t>
            </a:r>
            <a:endParaRPr lang="en-US" sz="1400" dirty="0">
              <a:solidFill>
                <a:schemeClr val="tx1"/>
              </a:solidFill>
            </a:endParaRPr>
          </a:p>
        </p:txBody>
      </p:sp>
      <p:sp>
        <p:nvSpPr>
          <p:cNvPr id="13" name="Rectangle 12"/>
          <p:cNvSpPr/>
          <p:nvPr/>
        </p:nvSpPr>
        <p:spPr>
          <a:xfrm>
            <a:off x="1500242" y="5293863"/>
            <a:ext cx="2129142" cy="17286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1775" indent="-231775"/>
            <a:r>
              <a:rPr lang="en-US" sz="1400" dirty="0" smtClean="0">
                <a:solidFill>
                  <a:schemeClr val="tx1"/>
                </a:solidFill>
              </a:rPr>
              <a:t>Student writes and draws</a:t>
            </a:r>
          </a:p>
          <a:p>
            <a:pPr marL="231775" indent="-231775"/>
            <a:r>
              <a:rPr lang="en-US" sz="1400" dirty="0" smtClean="0">
                <a:solidFill>
                  <a:schemeClr val="tx1"/>
                </a:solidFill>
              </a:rPr>
              <a:t>2 </a:t>
            </a:r>
            <a:r>
              <a:rPr lang="en-US" sz="1400" dirty="0">
                <a:solidFill>
                  <a:schemeClr val="tx1"/>
                </a:solidFill>
              </a:rPr>
              <a:t>or </a:t>
            </a:r>
            <a:r>
              <a:rPr lang="en-US" sz="1400" dirty="0" smtClean="0">
                <a:solidFill>
                  <a:schemeClr val="tx1"/>
                </a:solidFill>
              </a:rPr>
              <a:t>more details </a:t>
            </a:r>
            <a:r>
              <a:rPr lang="en-US" sz="1400" dirty="0">
                <a:solidFill>
                  <a:schemeClr val="tx1"/>
                </a:solidFill>
              </a:rPr>
              <a:t>about </a:t>
            </a:r>
            <a:r>
              <a:rPr lang="en-US" sz="1400" dirty="0" smtClean="0">
                <a:solidFill>
                  <a:schemeClr val="tx1"/>
                </a:solidFill>
              </a:rPr>
              <a:t>a sea turtle</a:t>
            </a:r>
          </a:p>
          <a:p>
            <a:pPr marL="231775" indent="-231775"/>
            <a:r>
              <a:rPr lang="en-US" sz="1400" dirty="0" smtClean="0">
                <a:solidFill>
                  <a:schemeClr val="tx1"/>
                </a:solidFill>
              </a:rPr>
              <a:t>(i.e</a:t>
            </a:r>
            <a:r>
              <a:rPr lang="en-US" sz="1400" dirty="0">
                <a:solidFill>
                  <a:schemeClr val="tx1"/>
                </a:solidFill>
              </a:rPr>
              <a:t>., flippers, swimming </a:t>
            </a:r>
            <a:r>
              <a:rPr lang="en-US" sz="1400" dirty="0" smtClean="0">
                <a:solidFill>
                  <a:schemeClr val="tx1"/>
                </a:solidFill>
              </a:rPr>
              <a:t>in</a:t>
            </a:r>
          </a:p>
          <a:p>
            <a:pPr marL="231775" indent="-231775"/>
            <a:r>
              <a:rPr lang="en-US" sz="1400" dirty="0" smtClean="0">
                <a:solidFill>
                  <a:schemeClr val="tx1"/>
                </a:solidFill>
              </a:rPr>
              <a:t>the sea, growing large)</a:t>
            </a:r>
          </a:p>
          <a:p>
            <a:pPr marL="231775" indent="-231775"/>
            <a:r>
              <a:rPr lang="en-US" sz="1400" dirty="0" smtClean="0">
                <a:solidFill>
                  <a:schemeClr val="tx1"/>
                </a:solidFill>
              </a:rPr>
              <a:t>that are different </a:t>
            </a:r>
            <a:r>
              <a:rPr lang="en-US" sz="1400" dirty="0">
                <a:solidFill>
                  <a:schemeClr val="tx1"/>
                </a:solidFill>
              </a:rPr>
              <a:t>than </a:t>
            </a:r>
            <a:r>
              <a:rPr lang="en-US" sz="1400" dirty="0" smtClean="0">
                <a:solidFill>
                  <a:schemeClr val="tx1"/>
                </a:solidFill>
              </a:rPr>
              <a:t>the</a:t>
            </a:r>
          </a:p>
          <a:p>
            <a:pPr marL="231775" indent="-231775"/>
            <a:r>
              <a:rPr lang="en-US" sz="1400" dirty="0" smtClean="0">
                <a:solidFill>
                  <a:schemeClr val="tx1"/>
                </a:solidFill>
              </a:rPr>
              <a:t>snapping turtle</a:t>
            </a:r>
            <a:r>
              <a:rPr lang="en-US" sz="1400" dirty="0">
                <a:solidFill>
                  <a:schemeClr val="tx1"/>
                </a:solidFill>
              </a:rPr>
              <a:t>.</a:t>
            </a:r>
          </a:p>
        </p:txBody>
      </p:sp>
      <p:sp>
        <p:nvSpPr>
          <p:cNvPr id="14" name="Rectangle 13"/>
          <p:cNvSpPr/>
          <p:nvPr/>
        </p:nvSpPr>
        <p:spPr>
          <a:xfrm>
            <a:off x="4898014" y="5278473"/>
            <a:ext cx="2145507" cy="16242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rPr>
              <a:t>Student writes and draws </a:t>
            </a:r>
            <a:r>
              <a:rPr lang="en-US" sz="1400" dirty="0">
                <a:solidFill>
                  <a:schemeClr val="tx1"/>
                </a:solidFill>
              </a:rPr>
              <a:t>2 or </a:t>
            </a:r>
            <a:r>
              <a:rPr lang="en-US" sz="1400" dirty="0" smtClean="0">
                <a:solidFill>
                  <a:schemeClr val="tx1"/>
                </a:solidFill>
              </a:rPr>
              <a:t>more details </a:t>
            </a:r>
            <a:r>
              <a:rPr lang="en-US" sz="1400" dirty="0">
                <a:solidFill>
                  <a:schemeClr val="tx1"/>
                </a:solidFill>
              </a:rPr>
              <a:t>about </a:t>
            </a:r>
            <a:r>
              <a:rPr lang="en-US" sz="1400" dirty="0" smtClean="0">
                <a:solidFill>
                  <a:schemeClr val="tx1"/>
                </a:solidFill>
              </a:rPr>
              <a:t>a snapping </a:t>
            </a:r>
            <a:r>
              <a:rPr lang="en-US" sz="1400" dirty="0">
                <a:solidFill>
                  <a:schemeClr val="tx1"/>
                </a:solidFill>
              </a:rPr>
              <a:t>turtle that are different than a sea turtle </a:t>
            </a:r>
            <a:endParaRPr lang="en-US" sz="1400" dirty="0" smtClean="0">
              <a:solidFill>
                <a:schemeClr val="tx1"/>
              </a:solidFill>
            </a:endParaRPr>
          </a:p>
          <a:p>
            <a:r>
              <a:rPr lang="en-US" sz="1400" dirty="0" smtClean="0">
                <a:solidFill>
                  <a:schemeClr val="tx1"/>
                </a:solidFill>
              </a:rPr>
              <a:t>( </a:t>
            </a:r>
            <a:r>
              <a:rPr lang="en-US" sz="1400" dirty="0">
                <a:solidFill>
                  <a:schemeClr val="tx1"/>
                </a:solidFill>
              </a:rPr>
              <a:t>i.e., legs, sharp claws, snapping jaw, long tail, swims in pond).</a:t>
            </a:r>
          </a:p>
        </p:txBody>
      </p:sp>
      <p:sp>
        <p:nvSpPr>
          <p:cNvPr id="17" name="TextBox 16"/>
          <p:cNvSpPr txBox="1"/>
          <p:nvPr/>
        </p:nvSpPr>
        <p:spPr>
          <a:xfrm>
            <a:off x="658294" y="829025"/>
            <a:ext cx="6207361" cy="374318"/>
          </a:xfrm>
          <a:prstGeom prst="rect">
            <a:avLst/>
          </a:prstGeom>
          <a:noFill/>
        </p:spPr>
        <p:txBody>
          <a:bodyPr wrap="square" lIns="96378" tIns="48189" rIns="96378" bIns="48189" rtlCol="0">
            <a:spAutoFit/>
          </a:bodyPr>
          <a:lstStyle/>
          <a:p>
            <a:r>
              <a:rPr lang="en-US" sz="1800" b="1" dirty="0" smtClean="0"/>
              <a:t>14</a:t>
            </a:r>
            <a:r>
              <a:rPr lang="en-US" sz="1800" dirty="0" smtClean="0"/>
              <a:t>.  Write and draw about sea turtles and snapping turtles.</a:t>
            </a:r>
            <a:endParaRPr lang="en-US" sz="1800" dirty="0"/>
          </a:p>
        </p:txBody>
      </p:sp>
      <p:sp>
        <p:nvSpPr>
          <p:cNvPr id="27" name="Rectangle 26"/>
          <p:cNvSpPr/>
          <p:nvPr/>
        </p:nvSpPr>
        <p:spPr>
          <a:xfrm>
            <a:off x="609600" y="203016"/>
            <a:ext cx="6304750" cy="558984"/>
          </a:xfrm>
          <a:prstGeom prst="rect">
            <a:avLst/>
          </a:prstGeom>
        </p:spPr>
        <p:txBody>
          <a:bodyPr wrap="square" lIns="96371" tIns="48186" rIns="96371" bIns="48186">
            <a:spAutoFit/>
          </a:bodyPr>
          <a:lstStyle/>
          <a:p>
            <a:r>
              <a:rPr lang="en-US" sz="1500" b="1" dirty="0" smtClean="0"/>
              <a:t>Constructed Response Answer Key</a:t>
            </a:r>
            <a:endParaRPr lang="en-US" sz="1500" dirty="0"/>
          </a:p>
          <a:p>
            <a:r>
              <a:rPr lang="en-US" sz="1500" dirty="0"/>
              <a:t>Literary </a:t>
            </a:r>
            <a:r>
              <a:rPr lang="en-US" sz="1500" dirty="0" smtClean="0"/>
              <a:t>Passages: </a:t>
            </a:r>
            <a:r>
              <a:rPr lang="en-US" sz="1500" b="1" u="sng" dirty="0" smtClean="0"/>
              <a:t>From the Beach to the Sea </a:t>
            </a:r>
            <a:r>
              <a:rPr lang="en-US" sz="1500" dirty="0" smtClean="0"/>
              <a:t>and </a:t>
            </a:r>
            <a:r>
              <a:rPr lang="en-US" sz="1500" b="1" u="sng" dirty="0" smtClean="0"/>
              <a:t>From the Sand to the Pond</a:t>
            </a:r>
            <a:endParaRPr lang="en-US" sz="1500" b="1" u="sng" dirty="0"/>
          </a:p>
        </p:txBody>
      </p:sp>
      <p:graphicFrame>
        <p:nvGraphicFramePr>
          <p:cNvPr id="28" name="Table 27"/>
          <p:cNvGraphicFramePr>
            <a:graphicFrameLocks noGrp="1"/>
          </p:cNvGraphicFramePr>
          <p:nvPr>
            <p:extLst>
              <p:ext uri="{D42A27DB-BD31-4B8C-83A1-F6EECF244321}">
                <p14:modId xmlns:p14="http://schemas.microsoft.com/office/powerpoint/2010/main" val="1269168101"/>
              </p:ext>
            </p:extLst>
          </p:nvPr>
        </p:nvGraphicFramePr>
        <p:xfrm>
          <a:off x="3657600" y="7772400"/>
          <a:ext cx="3886201" cy="2075688"/>
        </p:xfrm>
        <a:graphic>
          <a:graphicData uri="http://schemas.openxmlformats.org/drawingml/2006/table">
            <a:tbl>
              <a:tblPr firstRow="1" bandRow="1">
                <a:tableStyleId>{5940675A-B579-460E-94D1-54222C63F5DA}</a:tableStyleId>
              </a:tblPr>
              <a:tblGrid>
                <a:gridCol w="485965"/>
                <a:gridCol w="3400236"/>
              </a:tblGrid>
              <a:tr h="194528">
                <a:tc gridSpan="2">
                  <a:txBody>
                    <a:bodyPr/>
                    <a:lstStyle/>
                    <a:p>
                      <a:pPr algn="ctr"/>
                      <a:r>
                        <a:rPr lang="en-US" sz="1200" b="1" dirty="0" smtClean="0"/>
                        <a:t>Student Response Examples</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534687">
                <a:tc>
                  <a:txBody>
                    <a:bodyPr/>
                    <a:lstStyle/>
                    <a:p>
                      <a:pPr algn="ctr"/>
                      <a:r>
                        <a:rPr lang="en-US" sz="1900" b="1" dirty="0" smtClean="0"/>
                        <a:t>2</a:t>
                      </a:r>
                      <a:endParaRPr lang="en-US" sz="1900" b="1" dirty="0"/>
                    </a:p>
                  </a:txBody>
                  <a:tcPr marL="97536" marR="97536" marT="48006" marB="48006" anchor="ctr"/>
                </a:tc>
                <a:tc>
                  <a:txBody>
                    <a:bodyPr/>
                    <a:lstStyle/>
                    <a:p>
                      <a:r>
                        <a:rPr lang="en-US" sz="1100" dirty="0" smtClean="0"/>
                        <a:t>#1-</a:t>
                      </a:r>
                      <a:r>
                        <a:rPr lang="en-US" sz="1100" baseline="0" dirty="0" smtClean="0"/>
                        <a:t>  Turtle has legs</a:t>
                      </a:r>
                    </a:p>
                    <a:p>
                      <a:r>
                        <a:rPr lang="en-US" sz="1100" baseline="0" dirty="0" smtClean="0"/>
                        <a:t>#2-  Turtle has flippers</a:t>
                      </a:r>
                    </a:p>
                    <a:p>
                      <a:r>
                        <a:rPr lang="en-US" sz="1100" baseline="0" dirty="0" smtClean="0"/>
                        <a:t>#3 - 2 or more details about a sea turtle</a:t>
                      </a:r>
                    </a:p>
                    <a:p>
                      <a:r>
                        <a:rPr lang="en-US" sz="1100" baseline="0" dirty="0" smtClean="0"/>
                        <a:t>#4 - 2 or more details about  a snapping turtle</a:t>
                      </a:r>
                      <a:endParaRPr lang="en-US" sz="1100" dirty="0"/>
                    </a:p>
                  </a:txBody>
                  <a:tcPr marL="97536" marR="97536" marT="48006" marB="48006"/>
                </a:tc>
              </a:tr>
              <a:tr h="417757">
                <a:tc>
                  <a:txBody>
                    <a:bodyPr/>
                    <a:lstStyle/>
                    <a:p>
                      <a:pPr algn="ctr"/>
                      <a:r>
                        <a:rPr lang="en-US" sz="1900" b="1" dirty="0" smtClean="0"/>
                        <a:t>1</a:t>
                      </a:r>
                      <a:endParaRPr lang="en-US" sz="1900" b="1" dirty="0"/>
                    </a:p>
                  </a:txBody>
                  <a:tcPr marL="97536" marR="97536" marT="48006" marB="48006" anchor="ctr"/>
                </a:tc>
                <a:tc>
                  <a:txBody>
                    <a:bodyPr/>
                    <a:lstStyle/>
                    <a:p>
                      <a:r>
                        <a:rPr lang="en-US" sz="1100" dirty="0" smtClean="0"/>
                        <a:t>#1 or #2-  only one is correct</a:t>
                      </a:r>
                    </a:p>
                    <a:p>
                      <a:r>
                        <a:rPr lang="en-US" sz="1100" dirty="0" smtClean="0"/>
                        <a:t>#3 - 1 detail about a sea turtle</a:t>
                      </a:r>
                    </a:p>
                    <a:p>
                      <a:r>
                        <a:rPr lang="en-US" sz="1100" dirty="0" smtClean="0"/>
                        <a:t>#4</a:t>
                      </a:r>
                      <a:r>
                        <a:rPr lang="en-US" sz="1100" baseline="0" dirty="0" smtClean="0"/>
                        <a:t> - 1 detail about a snapping turtle</a:t>
                      </a:r>
                      <a:endParaRPr lang="en-US" sz="1100" dirty="0"/>
                    </a:p>
                  </a:txBody>
                  <a:tcPr marL="97536" marR="97536" marT="48006" marB="48006"/>
                </a:tc>
              </a:tr>
              <a:tr h="300828">
                <a:tc>
                  <a:txBody>
                    <a:bodyPr/>
                    <a:lstStyle/>
                    <a:p>
                      <a:pPr algn="ctr"/>
                      <a:r>
                        <a:rPr lang="en-US" sz="1900" b="1" dirty="0" smtClean="0"/>
                        <a:t>0</a:t>
                      </a:r>
                      <a:endParaRPr lang="en-US" sz="1900" b="1" dirty="0"/>
                    </a:p>
                  </a:txBody>
                  <a:tcPr marL="97536" marR="97536" marT="48006" marB="48006" anchor="ctr"/>
                </a:tc>
                <a:tc>
                  <a:txBody>
                    <a:bodyPr/>
                    <a:lstStyle/>
                    <a:p>
                      <a:r>
                        <a:rPr lang="en-US" sz="1100" dirty="0" smtClean="0"/>
                        <a:t>None or</a:t>
                      </a:r>
                      <a:r>
                        <a:rPr lang="en-US" sz="1100" baseline="0" dirty="0" smtClean="0"/>
                        <a:t> very few of</a:t>
                      </a:r>
                      <a:r>
                        <a:rPr lang="en-US" sz="1100" dirty="0" smtClean="0"/>
                        <a:t> the pictures show an understanding of the prompts</a:t>
                      </a:r>
                      <a:endParaRPr lang="en-US" sz="1100" dirty="0"/>
                    </a:p>
                  </a:txBody>
                  <a:tcPr marL="97536" marR="97536" marT="48006" marB="48006"/>
                </a:tc>
              </a:tr>
            </a:tbl>
          </a:graphicData>
        </a:graphic>
      </p:graphicFrame>
      <p:grpSp>
        <p:nvGrpSpPr>
          <p:cNvPr id="29" name="Group 28"/>
          <p:cNvGrpSpPr/>
          <p:nvPr/>
        </p:nvGrpSpPr>
        <p:grpSpPr>
          <a:xfrm>
            <a:off x="932778" y="1256387"/>
            <a:ext cx="2538700" cy="754525"/>
            <a:chOff x="868432" y="1009377"/>
            <a:chExt cx="2389365" cy="661020"/>
          </a:xfrm>
        </p:grpSpPr>
        <p:sp>
          <p:nvSpPr>
            <p:cNvPr id="30" name="Rectangle 29"/>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sp>
          <p:nvSpPr>
            <p:cNvPr id="32" name="Rectangle 31"/>
            <p:cNvSpPr/>
            <p:nvPr/>
          </p:nvSpPr>
          <p:spPr>
            <a:xfrm>
              <a:off x="1253898" y="1009377"/>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a:t>
              </a:r>
              <a:r>
                <a:rPr lang="en-US" sz="1300" b="1" dirty="0">
                  <a:latin typeface="Helvetica" pitchFamily="34" charset="0"/>
                  <a:cs typeface="Helvetica" pitchFamily="34" charset="0"/>
                </a:rPr>
                <a:t>to show how snapping turtles move.</a:t>
              </a:r>
            </a:p>
          </p:txBody>
        </p:sp>
      </p:grpSp>
      <p:sp>
        <p:nvSpPr>
          <p:cNvPr id="34" name="TextBox 33"/>
          <p:cNvSpPr txBox="1"/>
          <p:nvPr/>
        </p:nvSpPr>
        <p:spPr>
          <a:xfrm>
            <a:off x="1365231" y="3295345"/>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nvGrpSpPr>
          <p:cNvPr id="35" name="Group 34"/>
          <p:cNvGrpSpPr/>
          <p:nvPr/>
        </p:nvGrpSpPr>
        <p:grpSpPr>
          <a:xfrm>
            <a:off x="4038600" y="1299604"/>
            <a:ext cx="2653537" cy="492443"/>
            <a:chOff x="3943791" y="912300"/>
            <a:chExt cx="2497446" cy="470059"/>
          </a:xfrm>
        </p:grpSpPr>
        <p:sp>
          <p:nvSpPr>
            <p:cNvPr id="36" name="Rectangle 35"/>
            <p:cNvSpPr/>
            <p:nvPr/>
          </p:nvSpPr>
          <p:spPr>
            <a:xfrm>
              <a:off x="3943791" y="939050"/>
              <a:ext cx="400050" cy="41656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sp>
          <p:nvSpPr>
            <p:cNvPr id="37" name="Rectangle 36"/>
            <p:cNvSpPr/>
            <p:nvPr/>
          </p:nvSpPr>
          <p:spPr>
            <a:xfrm>
              <a:off x="4391132" y="912300"/>
              <a:ext cx="2050105" cy="470059"/>
            </a:xfrm>
            <a:prstGeom prst="rect">
              <a:avLst/>
            </a:prstGeom>
          </p:spPr>
          <p:txBody>
            <a:bodyPr wrap="square">
              <a:spAutoFit/>
            </a:bodyPr>
            <a:lstStyle/>
            <a:p>
              <a:r>
                <a:rPr lang="en-US" sz="1300" b="1" dirty="0" smtClean="0">
                  <a:latin typeface="Helvetica" pitchFamily="34" charset="0"/>
                  <a:cs typeface="Helvetica" pitchFamily="34" charset="0"/>
                </a:rPr>
                <a:t>Write and draw </a:t>
              </a:r>
              <a:r>
                <a:rPr lang="en-US" sz="1300" b="1" dirty="0">
                  <a:latin typeface="Helvetica" pitchFamily="34" charset="0"/>
                  <a:cs typeface="Helvetica" pitchFamily="34" charset="0"/>
                </a:rPr>
                <a:t>to show how sea turtles move.</a:t>
              </a:r>
            </a:p>
          </p:txBody>
        </p:sp>
      </p:grpSp>
      <p:sp>
        <p:nvSpPr>
          <p:cNvPr id="38" name="TextBox 37"/>
          <p:cNvSpPr txBox="1"/>
          <p:nvPr/>
        </p:nvSpPr>
        <p:spPr>
          <a:xfrm>
            <a:off x="4535671" y="3295345"/>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grpSp>
        <p:nvGrpSpPr>
          <p:cNvPr id="39" name="Group 38"/>
          <p:cNvGrpSpPr/>
          <p:nvPr/>
        </p:nvGrpSpPr>
        <p:grpSpPr>
          <a:xfrm>
            <a:off x="1091821" y="4622904"/>
            <a:ext cx="2546872" cy="714735"/>
            <a:chOff x="869005" y="4155684"/>
            <a:chExt cx="2397056" cy="661020"/>
          </a:xfrm>
        </p:grpSpPr>
        <p:sp>
          <p:nvSpPr>
            <p:cNvPr id="40" name="Rectangle 39"/>
            <p:cNvSpPr/>
            <p:nvPr/>
          </p:nvSpPr>
          <p:spPr>
            <a:xfrm>
              <a:off x="869005" y="4247744"/>
              <a:ext cx="400050" cy="403920"/>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sp>
          <p:nvSpPr>
            <p:cNvPr id="41" name="Rectangle 40"/>
            <p:cNvSpPr/>
            <p:nvPr/>
          </p:nvSpPr>
          <p:spPr>
            <a:xfrm>
              <a:off x="1262162" y="4155684"/>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details about the </a:t>
              </a:r>
              <a:r>
                <a:rPr lang="en-US" sz="1300" b="1" dirty="0">
                  <a:latin typeface="Helvetica" pitchFamily="34" charset="0"/>
                  <a:cs typeface="Helvetica" pitchFamily="34" charset="0"/>
                </a:rPr>
                <a:t>turtle that lives in the sea.</a:t>
              </a:r>
            </a:p>
          </p:txBody>
        </p:sp>
      </p:grpSp>
      <p:grpSp>
        <p:nvGrpSpPr>
          <p:cNvPr id="42" name="Group 41"/>
          <p:cNvGrpSpPr/>
          <p:nvPr/>
        </p:nvGrpSpPr>
        <p:grpSpPr>
          <a:xfrm>
            <a:off x="4463653" y="4601366"/>
            <a:ext cx="2563503" cy="692497"/>
            <a:chOff x="3953634" y="4066325"/>
            <a:chExt cx="2412709" cy="661020"/>
          </a:xfrm>
        </p:grpSpPr>
        <p:sp>
          <p:nvSpPr>
            <p:cNvPr id="43" name="Rectangle 42"/>
            <p:cNvSpPr/>
            <p:nvPr/>
          </p:nvSpPr>
          <p:spPr>
            <a:xfrm>
              <a:off x="3953634" y="4161339"/>
              <a:ext cx="400050" cy="42026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sp>
          <p:nvSpPr>
            <p:cNvPr id="44" name="Rectangle 43"/>
            <p:cNvSpPr/>
            <p:nvPr/>
          </p:nvSpPr>
          <p:spPr>
            <a:xfrm>
              <a:off x="4362444" y="4066325"/>
              <a:ext cx="2003899" cy="661020"/>
            </a:xfrm>
            <a:prstGeom prst="rect">
              <a:avLst/>
            </a:prstGeom>
          </p:spPr>
          <p:txBody>
            <a:bodyPr wrap="square">
              <a:spAutoFit/>
            </a:bodyPr>
            <a:lstStyle/>
            <a:p>
              <a:r>
                <a:rPr lang="en-US" sz="1300" b="1" dirty="0" smtClean="0">
                  <a:latin typeface="Helvetica" pitchFamily="34" charset="0"/>
                  <a:cs typeface="Helvetica" pitchFamily="34" charset="0"/>
                </a:rPr>
                <a:t>Write and draw details about the </a:t>
              </a:r>
              <a:r>
                <a:rPr lang="en-US" sz="1300" b="1" dirty="0">
                  <a:latin typeface="Helvetica" pitchFamily="34" charset="0"/>
                  <a:cs typeface="Helvetica" pitchFamily="34" charset="0"/>
                </a:rPr>
                <a:t>turtle that lives in a pond.</a:t>
              </a:r>
            </a:p>
          </p:txBody>
        </p:sp>
      </p:grpSp>
      <p:sp>
        <p:nvSpPr>
          <p:cNvPr id="45" name="TextBox 44"/>
          <p:cNvSpPr txBox="1"/>
          <p:nvPr/>
        </p:nvSpPr>
        <p:spPr>
          <a:xfrm>
            <a:off x="1481715" y="6797030"/>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46" name="TextBox 45"/>
          <p:cNvSpPr txBox="1"/>
          <p:nvPr/>
        </p:nvSpPr>
        <p:spPr>
          <a:xfrm>
            <a:off x="4871160" y="6715947"/>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1479146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3952</TotalTime>
  <Words>9281</Words>
  <Application>Microsoft Office PowerPoint</Application>
  <PresentationFormat>Custom</PresentationFormat>
  <Paragraphs>1594</Paragraphs>
  <Slides>39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Bookman Old Style</vt:lpstr>
      <vt:lpstr>Calibri</vt:lpstr>
      <vt:lpstr>Courier New</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517</cp:revision>
  <cp:lastPrinted>2015-01-30T20:58:48Z</cp:lastPrinted>
  <dcterms:created xsi:type="dcterms:W3CDTF">2013-06-13T16:49:22Z</dcterms:created>
  <dcterms:modified xsi:type="dcterms:W3CDTF">2015-12-17T18:24:10Z</dcterms:modified>
</cp:coreProperties>
</file>