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sldIdLst>
    <p:sldId id="492" r:id="rId2"/>
    <p:sldId id="493" r:id="rId3"/>
    <p:sldId id="537" r:id="rId4"/>
    <p:sldId id="538" r:id="rId5"/>
    <p:sldId id="539" r:id="rId6"/>
    <p:sldId id="540" r:id="rId7"/>
    <p:sldId id="541" r:id="rId8"/>
    <p:sldId id="542" r:id="rId9"/>
    <p:sldId id="496" r:id="rId10"/>
    <p:sldId id="497" r:id="rId11"/>
    <p:sldId id="498" r:id="rId12"/>
    <p:sldId id="499" r:id="rId13"/>
    <p:sldId id="536" r:id="rId14"/>
    <p:sldId id="534" r:id="rId15"/>
    <p:sldId id="535" r:id="rId16"/>
    <p:sldId id="400" r:id="rId17"/>
    <p:sldId id="503" r:id="rId18"/>
    <p:sldId id="507" r:id="rId19"/>
    <p:sldId id="506" r:id="rId20"/>
    <p:sldId id="508" r:id="rId21"/>
    <p:sldId id="509" r:id="rId22"/>
    <p:sldId id="510" r:id="rId23"/>
    <p:sldId id="511" r:id="rId24"/>
    <p:sldId id="512" r:id="rId25"/>
    <p:sldId id="513" r:id="rId26"/>
    <p:sldId id="515" r:id="rId27"/>
    <p:sldId id="516" r:id="rId28"/>
    <p:sldId id="517" r:id="rId29"/>
    <p:sldId id="518" r:id="rId30"/>
    <p:sldId id="519" r:id="rId31"/>
    <p:sldId id="520" r:id="rId32"/>
    <p:sldId id="521" r:id="rId33"/>
    <p:sldId id="522" r:id="rId34"/>
    <p:sldId id="523" r:id="rId35"/>
    <p:sldId id="524" r:id="rId36"/>
    <p:sldId id="525" r:id="rId37"/>
    <p:sldId id="526" r:id="rId38"/>
    <p:sldId id="527" r:id="rId39"/>
    <p:sldId id="528" r:id="rId40"/>
    <p:sldId id="529" r:id="rId41"/>
    <p:sldId id="530" r:id="rId42"/>
    <p:sldId id="531" r:id="rId43"/>
    <p:sldId id="392" r:id="rId44"/>
    <p:sldId id="532" r:id="rId45"/>
    <p:sldId id="533" r:id="rId46"/>
  </p:sldIdLst>
  <p:sldSz cx="7772400" cy="10058400"/>
  <p:notesSz cx="70104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24" autoAdjust="0"/>
    <p:restoredTop sz="94759" autoAdjust="0"/>
  </p:normalViewPr>
  <p:slideViewPr>
    <p:cSldViewPr>
      <p:cViewPr>
        <p:scale>
          <a:sx n="60" d="100"/>
          <a:sy n="60" d="100"/>
        </p:scale>
        <p:origin x="-922" y="600"/>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3513DA-50A6-4ABF-AA01-8BA75674F883}"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7A34F2CB-66E2-49C3-8369-146DD41A635F}">
      <dgm:prSet phldrT="[Text]"/>
      <dgm:spPr/>
      <dgm:t>
        <a:bodyPr/>
        <a:lstStyle/>
        <a:p>
          <a:r>
            <a:rPr lang="en-US" dirty="0" smtClean="0"/>
            <a:t>Hero</a:t>
          </a:r>
          <a:endParaRPr lang="en-US" dirty="0"/>
        </a:p>
      </dgm:t>
    </dgm:pt>
    <dgm:pt modelId="{1A447693-C8D9-4DDE-A7D1-E7A393A6646C}" type="parTrans" cxnId="{2240E16D-73D0-4811-854F-9E4B69C8E7D0}">
      <dgm:prSet/>
      <dgm:spPr/>
      <dgm:t>
        <a:bodyPr/>
        <a:lstStyle/>
        <a:p>
          <a:endParaRPr lang="en-US"/>
        </a:p>
      </dgm:t>
    </dgm:pt>
    <dgm:pt modelId="{173B66FC-A713-4527-850B-CA078DDFD2C1}" type="sibTrans" cxnId="{2240E16D-73D0-4811-854F-9E4B69C8E7D0}">
      <dgm:prSet/>
      <dgm:spPr/>
      <dgm:t>
        <a:bodyPr/>
        <a:lstStyle/>
        <a:p>
          <a:endParaRPr lang="en-US"/>
        </a:p>
      </dgm:t>
    </dgm:pt>
    <dgm:pt modelId="{8F9F14CE-5F2F-4046-A6D0-AB54523F77DD}">
      <dgm:prSet phldrT="[Text]"/>
      <dgm:spPr/>
      <dgm:t>
        <a:bodyPr/>
        <a:lstStyle/>
        <a:p>
          <a:r>
            <a:rPr lang="en-US" dirty="0" smtClean="0"/>
            <a:t>Quality</a:t>
          </a:r>
          <a:endParaRPr lang="en-US" dirty="0"/>
        </a:p>
      </dgm:t>
    </dgm:pt>
    <dgm:pt modelId="{18D04EF3-CDCB-44EB-89E2-A62332C7D3A8}" type="parTrans" cxnId="{F6A1D503-7180-4E16-B881-9A697814EC51}">
      <dgm:prSet/>
      <dgm:spPr/>
      <dgm:t>
        <a:bodyPr/>
        <a:lstStyle/>
        <a:p>
          <a:endParaRPr lang="en-US"/>
        </a:p>
      </dgm:t>
    </dgm:pt>
    <dgm:pt modelId="{05D2813B-E87D-4745-8BA8-0F44C98EE379}" type="sibTrans" cxnId="{F6A1D503-7180-4E16-B881-9A697814EC51}">
      <dgm:prSet/>
      <dgm:spPr/>
      <dgm:t>
        <a:bodyPr/>
        <a:lstStyle/>
        <a:p>
          <a:endParaRPr lang="en-US"/>
        </a:p>
      </dgm:t>
    </dgm:pt>
    <dgm:pt modelId="{936510A1-A214-49DF-AEAE-8536F31012B1}">
      <dgm:prSet phldrT="[Text]"/>
      <dgm:spPr/>
      <dgm:t>
        <a:bodyPr/>
        <a:lstStyle/>
        <a:p>
          <a:r>
            <a:rPr lang="en-US" dirty="0" smtClean="0"/>
            <a:t>Quality</a:t>
          </a:r>
          <a:endParaRPr lang="en-US" dirty="0"/>
        </a:p>
      </dgm:t>
    </dgm:pt>
    <dgm:pt modelId="{2F953712-EE23-4B47-B034-050624D40F97}" type="parTrans" cxnId="{C13A23C2-411C-45F0-9209-7206AD75CCE4}">
      <dgm:prSet/>
      <dgm:spPr/>
      <dgm:t>
        <a:bodyPr/>
        <a:lstStyle/>
        <a:p>
          <a:endParaRPr lang="en-US"/>
        </a:p>
      </dgm:t>
    </dgm:pt>
    <dgm:pt modelId="{697E48F6-ED9B-4CC1-95CC-39DEC021B4A5}" type="sibTrans" cxnId="{C13A23C2-411C-45F0-9209-7206AD75CCE4}">
      <dgm:prSet/>
      <dgm:spPr/>
      <dgm:t>
        <a:bodyPr/>
        <a:lstStyle/>
        <a:p>
          <a:endParaRPr lang="en-US"/>
        </a:p>
      </dgm:t>
    </dgm:pt>
    <dgm:pt modelId="{0B20923B-2C85-4E0F-974A-71CEF0E9ADD1}">
      <dgm:prSet phldrT="[Text]"/>
      <dgm:spPr/>
      <dgm:t>
        <a:bodyPr/>
        <a:lstStyle/>
        <a:p>
          <a:r>
            <a:rPr lang="en-US" dirty="0" smtClean="0"/>
            <a:t>Accomplishment</a:t>
          </a:r>
          <a:endParaRPr lang="en-US" dirty="0"/>
        </a:p>
      </dgm:t>
    </dgm:pt>
    <dgm:pt modelId="{86C8CE7F-DE62-4F98-AD47-A77C692ED6C2}" type="parTrans" cxnId="{1F450330-E6A4-499F-9B4F-B805D13CB5DF}">
      <dgm:prSet/>
      <dgm:spPr/>
      <dgm:t>
        <a:bodyPr/>
        <a:lstStyle/>
        <a:p>
          <a:endParaRPr lang="en-US"/>
        </a:p>
      </dgm:t>
    </dgm:pt>
    <dgm:pt modelId="{4FC1D2C2-7509-4FD0-9FCD-C17C9FA680B5}" type="sibTrans" cxnId="{1F450330-E6A4-499F-9B4F-B805D13CB5DF}">
      <dgm:prSet/>
      <dgm:spPr/>
      <dgm:t>
        <a:bodyPr/>
        <a:lstStyle/>
        <a:p>
          <a:endParaRPr lang="en-US"/>
        </a:p>
      </dgm:t>
    </dgm:pt>
    <dgm:pt modelId="{4708A3C5-40AD-46BA-9CF4-59A8795A7C6E}">
      <dgm:prSet phldrT="[Text]"/>
      <dgm:spPr/>
      <dgm:t>
        <a:bodyPr/>
        <a:lstStyle/>
        <a:p>
          <a:r>
            <a:rPr lang="en-US" dirty="0" smtClean="0"/>
            <a:t>Accomplishment</a:t>
          </a:r>
          <a:endParaRPr lang="en-US" dirty="0"/>
        </a:p>
      </dgm:t>
    </dgm:pt>
    <dgm:pt modelId="{1BB549EB-661E-4473-B249-AA4C6945942A}" type="sibTrans" cxnId="{2305B776-7D4A-48B8-8A58-449DC48D6A01}">
      <dgm:prSet/>
      <dgm:spPr/>
      <dgm:t>
        <a:bodyPr/>
        <a:lstStyle/>
        <a:p>
          <a:endParaRPr lang="en-US"/>
        </a:p>
      </dgm:t>
    </dgm:pt>
    <dgm:pt modelId="{182BF9D0-908F-40A6-ADE9-77432E364303}" type="parTrans" cxnId="{2305B776-7D4A-48B8-8A58-449DC48D6A01}">
      <dgm:prSet/>
      <dgm:spPr/>
      <dgm:t>
        <a:bodyPr/>
        <a:lstStyle/>
        <a:p>
          <a:endParaRPr lang="en-US"/>
        </a:p>
      </dgm:t>
    </dgm:pt>
    <dgm:pt modelId="{DF7F584B-9028-45DB-9A87-B3F0DBC38BDC}">
      <dgm:prSet phldrT="[Text]"/>
      <dgm:spPr/>
      <dgm:t>
        <a:bodyPr/>
        <a:lstStyle/>
        <a:p>
          <a:endParaRPr lang="en-US" dirty="0"/>
        </a:p>
      </dgm:t>
    </dgm:pt>
    <dgm:pt modelId="{3E4B06B2-5DC7-4C7A-964D-0EA3E05E4155}" type="parTrans" cxnId="{3AE8F541-5FE6-4E4D-8936-6D63CBA370F1}">
      <dgm:prSet/>
      <dgm:spPr/>
      <dgm:t>
        <a:bodyPr/>
        <a:lstStyle/>
        <a:p>
          <a:endParaRPr lang="en-US"/>
        </a:p>
      </dgm:t>
    </dgm:pt>
    <dgm:pt modelId="{025A8F31-D986-41DD-8D24-95A4B05AD169}" type="sibTrans" cxnId="{3AE8F541-5FE6-4E4D-8936-6D63CBA370F1}">
      <dgm:prSet/>
      <dgm:spPr/>
      <dgm:t>
        <a:bodyPr/>
        <a:lstStyle/>
        <a:p>
          <a:endParaRPr lang="en-US"/>
        </a:p>
      </dgm:t>
    </dgm:pt>
    <dgm:pt modelId="{BAB655BF-2278-4599-844E-DB7EB091B274}" type="pres">
      <dgm:prSet presAssocID="{103513DA-50A6-4ABF-AA01-8BA75674F883}" presName="cycle" presStyleCnt="0">
        <dgm:presLayoutVars>
          <dgm:chMax val="1"/>
          <dgm:dir/>
          <dgm:animLvl val="ctr"/>
          <dgm:resizeHandles val="exact"/>
        </dgm:presLayoutVars>
      </dgm:prSet>
      <dgm:spPr/>
      <dgm:t>
        <a:bodyPr/>
        <a:lstStyle/>
        <a:p>
          <a:endParaRPr lang="en-US"/>
        </a:p>
      </dgm:t>
    </dgm:pt>
    <dgm:pt modelId="{8A630D50-999F-4D30-B3DE-690035C98338}" type="pres">
      <dgm:prSet presAssocID="{7A34F2CB-66E2-49C3-8369-146DD41A635F}" presName="centerShape" presStyleLbl="node0" presStyleIdx="0" presStyleCnt="1"/>
      <dgm:spPr/>
      <dgm:t>
        <a:bodyPr/>
        <a:lstStyle/>
        <a:p>
          <a:endParaRPr lang="en-US"/>
        </a:p>
      </dgm:t>
    </dgm:pt>
    <dgm:pt modelId="{71ACD779-578C-4FCA-A699-93190BF78A8B}" type="pres">
      <dgm:prSet presAssocID="{18D04EF3-CDCB-44EB-89E2-A62332C7D3A8}" presName="Name9" presStyleLbl="parChTrans1D2" presStyleIdx="0" presStyleCnt="4"/>
      <dgm:spPr/>
      <dgm:t>
        <a:bodyPr/>
        <a:lstStyle/>
        <a:p>
          <a:endParaRPr lang="en-US"/>
        </a:p>
      </dgm:t>
    </dgm:pt>
    <dgm:pt modelId="{CBEE79F4-7DA8-423D-A613-F055E95E600E}" type="pres">
      <dgm:prSet presAssocID="{18D04EF3-CDCB-44EB-89E2-A62332C7D3A8}" presName="connTx" presStyleLbl="parChTrans1D2" presStyleIdx="0" presStyleCnt="4"/>
      <dgm:spPr/>
      <dgm:t>
        <a:bodyPr/>
        <a:lstStyle/>
        <a:p>
          <a:endParaRPr lang="en-US"/>
        </a:p>
      </dgm:t>
    </dgm:pt>
    <dgm:pt modelId="{6C63FC31-047A-4B04-8AAD-629DD2DCABE9}" type="pres">
      <dgm:prSet presAssocID="{8F9F14CE-5F2F-4046-A6D0-AB54523F77DD}" presName="node" presStyleLbl="node1" presStyleIdx="0" presStyleCnt="4">
        <dgm:presLayoutVars>
          <dgm:bulletEnabled val="1"/>
        </dgm:presLayoutVars>
      </dgm:prSet>
      <dgm:spPr/>
      <dgm:t>
        <a:bodyPr/>
        <a:lstStyle/>
        <a:p>
          <a:endParaRPr lang="en-US"/>
        </a:p>
      </dgm:t>
    </dgm:pt>
    <dgm:pt modelId="{680B99CE-E593-4849-92C4-6D89F15A1143}" type="pres">
      <dgm:prSet presAssocID="{182BF9D0-908F-40A6-ADE9-77432E364303}" presName="Name9" presStyleLbl="parChTrans1D2" presStyleIdx="1" presStyleCnt="4"/>
      <dgm:spPr/>
      <dgm:t>
        <a:bodyPr/>
        <a:lstStyle/>
        <a:p>
          <a:endParaRPr lang="en-US"/>
        </a:p>
      </dgm:t>
    </dgm:pt>
    <dgm:pt modelId="{6741232E-814A-415E-AA56-A87E04C76018}" type="pres">
      <dgm:prSet presAssocID="{182BF9D0-908F-40A6-ADE9-77432E364303}" presName="connTx" presStyleLbl="parChTrans1D2" presStyleIdx="1" presStyleCnt="4"/>
      <dgm:spPr/>
      <dgm:t>
        <a:bodyPr/>
        <a:lstStyle/>
        <a:p>
          <a:endParaRPr lang="en-US"/>
        </a:p>
      </dgm:t>
    </dgm:pt>
    <dgm:pt modelId="{BACEC4FF-75A0-400F-B1EF-3694417A4A5C}" type="pres">
      <dgm:prSet presAssocID="{4708A3C5-40AD-46BA-9CF4-59A8795A7C6E}" presName="node" presStyleLbl="node1" presStyleIdx="1" presStyleCnt="4">
        <dgm:presLayoutVars>
          <dgm:bulletEnabled val="1"/>
        </dgm:presLayoutVars>
      </dgm:prSet>
      <dgm:spPr/>
      <dgm:t>
        <a:bodyPr/>
        <a:lstStyle/>
        <a:p>
          <a:endParaRPr lang="en-US"/>
        </a:p>
      </dgm:t>
    </dgm:pt>
    <dgm:pt modelId="{BCBD0E2F-7BB5-4F67-A672-D69B39FB3630}" type="pres">
      <dgm:prSet presAssocID="{2F953712-EE23-4B47-B034-050624D40F97}" presName="Name9" presStyleLbl="parChTrans1D2" presStyleIdx="2" presStyleCnt="4"/>
      <dgm:spPr/>
      <dgm:t>
        <a:bodyPr/>
        <a:lstStyle/>
        <a:p>
          <a:endParaRPr lang="en-US"/>
        </a:p>
      </dgm:t>
    </dgm:pt>
    <dgm:pt modelId="{32BCDFD5-8A74-4987-8733-2C2B6A484A10}" type="pres">
      <dgm:prSet presAssocID="{2F953712-EE23-4B47-B034-050624D40F97}" presName="connTx" presStyleLbl="parChTrans1D2" presStyleIdx="2" presStyleCnt="4"/>
      <dgm:spPr/>
      <dgm:t>
        <a:bodyPr/>
        <a:lstStyle/>
        <a:p>
          <a:endParaRPr lang="en-US"/>
        </a:p>
      </dgm:t>
    </dgm:pt>
    <dgm:pt modelId="{35880094-8191-45E1-81BE-E7A234377540}" type="pres">
      <dgm:prSet presAssocID="{936510A1-A214-49DF-AEAE-8536F31012B1}" presName="node" presStyleLbl="node1" presStyleIdx="2" presStyleCnt="4">
        <dgm:presLayoutVars>
          <dgm:bulletEnabled val="1"/>
        </dgm:presLayoutVars>
      </dgm:prSet>
      <dgm:spPr/>
      <dgm:t>
        <a:bodyPr/>
        <a:lstStyle/>
        <a:p>
          <a:endParaRPr lang="en-US"/>
        </a:p>
      </dgm:t>
    </dgm:pt>
    <dgm:pt modelId="{5AF22554-8835-402A-A6D3-A2B4CB894721}" type="pres">
      <dgm:prSet presAssocID="{86C8CE7F-DE62-4F98-AD47-A77C692ED6C2}" presName="Name9" presStyleLbl="parChTrans1D2" presStyleIdx="3" presStyleCnt="4"/>
      <dgm:spPr/>
      <dgm:t>
        <a:bodyPr/>
        <a:lstStyle/>
        <a:p>
          <a:endParaRPr lang="en-US"/>
        </a:p>
      </dgm:t>
    </dgm:pt>
    <dgm:pt modelId="{75A0E769-C056-442B-8D8E-B47475A70552}" type="pres">
      <dgm:prSet presAssocID="{86C8CE7F-DE62-4F98-AD47-A77C692ED6C2}" presName="connTx" presStyleLbl="parChTrans1D2" presStyleIdx="3" presStyleCnt="4"/>
      <dgm:spPr/>
      <dgm:t>
        <a:bodyPr/>
        <a:lstStyle/>
        <a:p>
          <a:endParaRPr lang="en-US"/>
        </a:p>
      </dgm:t>
    </dgm:pt>
    <dgm:pt modelId="{D2B37FE0-8424-4BCF-93A6-E563E80F7793}" type="pres">
      <dgm:prSet presAssocID="{0B20923B-2C85-4E0F-974A-71CEF0E9ADD1}" presName="node" presStyleLbl="node1" presStyleIdx="3" presStyleCnt="4">
        <dgm:presLayoutVars>
          <dgm:bulletEnabled val="1"/>
        </dgm:presLayoutVars>
      </dgm:prSet>
      <dgm:spPr/>
      <dgm:t>
        <a:bodyPr/>
        <a:lstStyle/>
        <a:p>
          <a:endParaRPr lang="en-US"/>
        </a:p>
      </dgm:t>
    </dgm:pt>
  </dgm:ptLst>
  <dgm:cxnLst>
    <dgm:cxn modelId="{C13A23C2-411C-45F0-9209-7206AD75CCE4}" srcId="{7A34F2CB-66E2-49C3-8369-146DD41A635F}" destId="{936510A1-A214-49DF-AEAE-8536F31012B1}" srcOrd="2" destOrd="0" parTransId="{2F953712-EE23-4B47-B034-050624D40F97}" sibTransId="{697E48F6-ED9B-4CC1-95CC-39DEC021B4A5}"/>
    <dgm:cxn modelId="{F3D8CE80-4A12-4F7A-B7A6-05932D3F63AF}" type="presOf" srcId="{0B20923B-2C85-4E0F-974A-71CEF0E9ADD1}" destId="{D2B37FE0-8424-4BCF-93A6-E563E80F7793}" srcOrd="0" destOrd="0" presId="urn:microsoft.com/office/officeart/2005/8/layout/radial1"/>
    <dgm:cxn modelId="{85381C16-DD20-4AE4-94D9-037B6B645975}" type="presOf" srcId="{86C8CE7F-DE62-4F98-AD47-A77C692ED6C2}" destId="{5AF22554-8835-402A-A6D3-A2B4CB894721}" srcOrd="0" destOrd="0" presId="urn:microsoft.com/office/officeart/2005/8/layout/radial1"/>
    <dgm:cxn modelId="{2240E16D-73D0-4811-854F-9E4B69C8E7D0}" srcId="{103513DA-50A6-4ABF-AA01-8BA75674F883}" destId="{7A34F2CB-66E2-49C3-8369-146DD41A635F}" srcOrd="0" destOrd="0" parTransId="{1A447693-C8D9-4DDE-A7D1-E7A393A6646C}" sibTransId="{173B66FC-A713-4527-850B-CA078DDFD2C1}"/>
    <dgm:cxn modelId="{2305B776-7D4A-48B8-8A58-449DC48D6A01}" srcId="{7A34F2CB-66E2-49C3-8369-146DD41A635F}" destId="{4708A3C5-40AD-46BA-9CF4-59A8795A7C6E}" srcOrd="1" destOrd="0" parTransId="{182BF9D0-908F-40A6-ADE9-77432E364303}" sibTransId="{1BB549EB-661E-4473-B249-AA4C6945942A}"/>
    <dgm:cxn modelId="{E4E58E1A-4FD7-42ED-A7A7-E5AA2183EDC6}" type="presOf" srcId="{2F953712-EE23-4B47-B034-050624D40F97}" destId="{BCBD0E2F-7BB5-4F67-A672-D69B39FB3630}" srcOrd="0" destOrd="0" presId="urn:microsoft.com/office/officeart/2005/8/layout/radial1"/>
    <dgm:cxn modelId="{625F67CD-D632-452C-B198-DF8B34FA8843}" type="presOf" srcId="{86C8CE7F-DE62-4F98-AD47-A77C692ED6C2}" destId="{75A0E769-C056-442B-8D8E-B47475A70552}" srcOrd="1" destOrd="0" presId="urn:microsoft.com/office/officeart/2005/8/layout/radial1"/>
    <dgm:cxn modelId="{D07C1D34-C0AC-426C-AAD3-232B6D6C8B0B}" type="presOf" srcId="{18D04EF3-CDCB-44EB-89E2-A62332C7D3A8}" destId="{CBEE79F4-7DA8-423D-A613-F055E95E600E}" srcOrd="1" destOrd="0" presId="urn:microsoft.com/office/officeart/2005/8/layout/radial1"/>
    <dgm:cxn modelId="{5B72F924-B0E9-4D17-AC4B-89BA6A9D2F15}" type="presOf" srcId="{7A34F2CB-66E2-49C3-8369-146DD41A635F}" destId="{8A630D50-999F-4D30-B3DE-690035C98338}" srcOrd="0" destOrd="0" presId="urn:microsoft.com/office/officeart/2005/8/layout/radial1"/>
    <dgm:cxn modelId="{3AE8F541-5FE6-4E4D-8936-6D63CBA370F1}" srcId="{103513DA-50A6-4ABF-AA01-8BA75674F883}" destId="{DF7F584B-9028-45DB-9A87-B3F0DBC38BDC}" srcOrd="1" destOrd="0" parTransId="{3E4B06B2-5DC7-4C7A-964D-0EA3E05E4155}" sibTransId="{025A8F31-D986-41DD-8D24-95A4B05AD169}"/>
    <dgm:cxn modelId="{CF6F2D6D-4378-4253-8FF8-8879ED09922E}" type="presOf" srcId="{8F9F14CE-5F2F-4046-A6D0-AB54523F77DD}" destId="{6C63FC31-047A-4B04-8AAD-629DD2DCABE9}" srcOrd="0" destOrd="0" presId="urn:microsoft.com/office/officeart/2005/8/layout/radial1"/>
    <dgm:cxn modelId="{26366431-D581-45A6-964B-1EF835AA1A92}" type="presOf" srcId="{936510A1-A214-49DF-AEAE-8536F31012B1}" destId="{35880094-8191-45E1-81BE-E7A234377540}" srcOrd="0" destOrd="0" presId="urn:microsoft.com/office/officeart/2005/8/layout/radial1"/>
    <dgm:cxn modelId="{418FBACA-08D2-493E-A8CA-ACEACD67FCC2}" type="presOf" srcId="{18D04EF3-CDCB-44EB-89E2-A62332C7D3A8}" destId="{71ACD779-578C-4FCA-A699-93190BF78A8B}" srcOrd="0" destOrd="0" presId="urn:microsoft.com/office/officeart/2005/8/layout/radial1"/>
    <dgm:cxn modelId="{ED3BC983-2182-46F0-B474-600F83E4D7A5}" type="presOf" srcId="{103513DA-50A6-4ABF-AA01-8BA75674F883}" destId="{BAB655BF-2278-4599-844E-DB7EB091B274}" srcOrd="0" destOrd="0" presId="urn:microsoft.com/office/officeart/2005/8/layout/radial1"/>
    <dgm:cxn modelId="{1F450330-E6A4-499F-9B4F-B805D13CB5DF}" srcId="{7A34F2CB-66E2-49C3-8369-146DD41A635F}" destId="{0B20923B-2C85-4E0F-974A-71CEF0E9ADD1}" srcOrd="3" destOrd="0" parTransId="{86C8CE7F-DE62-4F98-AD47-A77C692ED6C2}" sibTransId="{4FC1D2C2-7509-4FD0-9FCD-C17C9FA680B5}"/>
    <dgm:cxn modelId="{F6A1D503-7180-4E16-B881-9A697814EC51}" srcId="{7A34F2CB-66E2-49C3-8369-146DD41A635F}" destId="{8F9F14CE-5F2F-4046-A6D0-AB54523F77DD}" srcOrd="0" destOrd="0" parTransId="{18D04EF3-CDCB-44EB-89E2-A62332C7D3A8}" sibTransId="{05D2813B-E87D-4745-8BA8-0F44C98EE379}"/>
    <dgm:cxn modelId="{FB542FC4-66B1-4A4E-8C16-7CC1981DAEDB}" type="presOf" srcId="{182BF9D0-908F-40A6-ADE9-77432E364303}" destId="{6741232E-814A-415E-AA56-A87E04C76018}" srcOrd="1" destOrd="0" presId="urn:microsoft.com/office/officeart/2005/8/layout/radial1"/>
    <dgm:cxn modelId="{718580AD-6FC9-49D9-8127-CFA44098ECBA}" type="presOf" srcId="{2F953712-EE23-4B47-B034-050624D40F97}" destId="{32BCDFD5-8A74-4987-8733-2C2B6A484A10}" srcOrd="1" destOrd="0" presId="urn:microsoft.com/office/officeart/2005/8/layout/radial1"/>
    <dgm:cxn modelId="{98877F98-9961-4DFE-8E75-DB4B37C8E3E4}" type="presOf" srcId="{4708A3C5-40AD-46BA-9CF4-59A8795A7C6E}" destId="{BACEC4FF-75A0-400F-B1EF-3694417A4A5C}" srcOrd="0" destOrd="0" presId="urn:microsoft.com/office/officeart/2005/8/layout/radial1"/>
    <dgm:cxn modelId="{A65B4534-95CF-4BBD-ABE4-896A2DE53CCD}" type="presOf" srcId="{182BF9D0-908F-40A6-ADE9-77432E364303}" destId="{680B99CE-E593-4849-92C4-6D89F15A1143}" srcOrd="0" destOrd="0" presId="urn:microsoft.com/office/officeart/2005/8/layout/radial1"/>
    <dgm:cxn modelId="{C9A43700-ED7B-4933-91BA-DFE7BB4BE6B1}" type="presParOf" srcId="{BAB655BF-2278-4599-844E-DB7EB091B274}" destId="{8A630D50-999F-4D30-B3DE-690035C98338}" srcOrd="0" destOrd="0" presId="urn:microsoft.com/office/officeart/2005/8/layout/radial1"/>
    <dgm:cxn modelId="{97A2F721-D4B7-45B4-A05E-3337E3A0C557}" type="presParOf" srcId="{BAB655BF-2278-4599-844E-DB7EB091B274}" destId="{71ACD779-578C-4FCA-A699-93190BF78A8B}" srcOrd="1" destOrd="0" presId="urn:microsoft.com/office/officeart/2005/8/layout/radial1"/>
    <dgm:cxn modelId="{4B3AD11F-CC01-4A94-8DED-F1781A40DE91}" type="presParOf" srcId="{71ACD779-578C-4FCA-A699-93190BF78A8B}" destId="{CBEE79F4-7DA8-423D-A613-F055E95E600E}" srcOrd="0" destOrd="0" presId="urn:microsoft.com/office/officeart/2005/8/layout/radial1"/>
    <dgm:cxn modelId="{159E13A2-4399-42D9-9679-2E54405F8D86}" type="presParOf" srcId="{BAB655BF-2278-4599-844E-DB7EB091B274}" destId="{6C63FC31-047A-4B04-8AAD-629DD2DCABE9}" srcOrd="2" destOrd="0" presId="urn:microsoft.com/office/officeart/2005/8/layout/radial1"/>
    <dgm:cxn modelId="{B751D520-CB4E-4A6A-BE55-D7F4F6F0FD8C}" type="presParOf" srcId="{BAB655BF-2278-4599-844E-DB7EB091B274}" destId="{680B99CE-E593-4849-92C4-6D89F15A1143}" srcOrd="3" destOrd="0" presId="urn:microsoft.com/office/officeart/2005/8/layout/radial1"/>
    <dgm:cxn modelId="{EFB4CDBF-5456-44ED-B9BB-E1F5168C9A99}" type="presParOf" srcId="{680B99CE-E593-4849-92C4-6D89F15A1143}" destId="{6741232E-814A-415E-AA56-A87E04C76018}" srcOrd="0" destOrd="0" presId="urn:microsoft.com/office/officeart/2005/8/layout/radial1"/>
    <dgm:cxn modelId="{629C0B23-3B52-47F9-AED1-6A73D9C78606}" type="presParOf" srcId="{BAB655BF-2278-4599-844E-DB7EB091B274}" destId="{BACEC4FF-75A0-400F-B1EF-3694417A4A5C}" srcOrd="4" destOrd="0" presId="urn:microsoft.com/office/officeart/2005/8/layout/radial1"/>
    <dgm:cxn modelId="{AF82F100-CBD5-48D4-90A9-1E123F92FA8A}" type="presParOf" srcId="{BAB655BF-2278-4599-844E-DB7EB091B274}" destId="{BCBD0E2F-7BB5-4F67-A672-D69B39FB3630}" srcOrd="5" destOrd="0" presId="urn:microsoft.com/office/officeart/2005/8/layout/radial1"/>
    <dgm:cxn modelId="{0A5F3A52-5072-4356-8982-807C38B37325}" type="presParOf" srcId="{BCBD0E2F-7BB5-4F67-A672-D69B39FB3630}" destId="{32BCDFD5-8A74-4987-8733-2C2B6A484A10}" srcOrd="0" destOrd="0" presId="urn:microsoft.com/office/officeart/2005/8/layout/radial1"/>
    <dgm:cxn modelId="{A2F5FC21-E30D-4958-A023-B6361DCA4833}" type="presParOf" srcId="{BAB655BF-2278-4599-844E-DB7EB091B274}" destId="{35880094-8191-45E1-81BE-E7A234377540}" srcOrd="6" destOrd="0" presId="urn:microsoft.com/office/officeart/2005/8/layout/radial1"/>
    <dgm:cxn modelId="{2C75B75B-A7EB-433B-86D2-28B0C85EE875}" type="presParOf" srcId="{BAB655BF-2278-4599-844E-DB7EB091B274}" destId="{5AF22554-8835-402A-A6D3-A2B4CB894721}" srcOrd="7" destOrd="0" presId="urn:microsoft.com/office/officeart/2005/8/layout/radial1"/>
    <dgm:cxn modelId="{E3E828B2-3CC3-4007-A635-50524D05BE08}" type="presParOf" srcId="{5AF22554-8835-402A-A6D3-A2B4CB894721}" destId="{75A0E769-C056-442B-8D8E-B47475A70552}" srcOrd="0" destOrd="0" presId="urn:microsoft.com/office/officeart/2005/8/layout/radial1"/>
    <dgm:cxn modelId="{FE8E8A90-861E-4112-BBC2-0CEF02C64336}" type="presParOf" srcId="{BAB655BF-2278-4599-844E-DB7EB091B274}" destId="{D2B37FE0-8424-4BCF-93A6-E563E80F7793}"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30D50-999F-4D30-B3DE-690035C98338}">
      <dsp:nvSpPr>
        <dsp:cNvPr id="0" name=""/>
        <dsp:cNvSpPr/>
      </dsp:nvSpPr>
      <dsp:spPr>
        <a:xfrm>
          <a:off x="2635396" y="1336186"/>
          <a:ext cx="1015707" cy="10157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Hero</a:t>
          </a:r>
          <a:endParaRPr lang="en-US" sz="2700" kern="1200" dirty="0"/>
        </a:p>
      </dsp:txBody>
      <dsp:txXfrm>
        <a:off x="2784143" y="1484933"/>
        <a:ext cx="718213" cy="718213"/>
      </dsp:txXfrm>
    </dsp:sp>
    <dsp:sp modelId="{71ACD779-578C-4FCA-A699-93190BF78A8B}">
      <dsp:nvSpPr>
        <dsp:cNvPr id="0" name=""/>
        <dsp:cNvSpPr/>
      </dsp:nvSpPr>
      <dsp:spPr>
        <a:xfrm rot="16200000">
          <a:off x="2990165" y="1168560"/>
          <a:ext cx="306169" cy="29082"/>
        </a:xfrm>
        <a:custGeom>
          <a:avLst/>
          <a:gdLst/>
          <a:ahLst/>
          <a:cxnLst/>
          <a:rect l="0" t="0" r="0" b="0"/>
          <a:pathLst>
            <a:path>
              <a:moveTo>
                <a:pt x="0" y="14541"/>
              </a:moveTo>
              <a:lnTo>
                <a:pt x="306169" y="145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135595" y="1175447"/>
        <a:ext cx="15308" cy="15308"/>
      </dsp:txXfrm>
    </dsp:sp>
    <dsp:sp modelId="{6C63FC31-047A-4B04-8AAD-629DD2DCABE9}">
      <dsp:nvSpPr>
        <dsp:cNvPr id="0" name=""/>
        <dsp:cNvSpPr/>
      </dsp:nvSpPr>
      <dsp:spPr>
        <a:xfrm>
          <a:off x="2635396" y="14309"/>
          <a:ext cx="1015707" cy="10157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Quality</a:t>
          </a:r>
          <a:endParaRPr lang="en-US" sz="800" kern="1200" dirty="0"/>
        </a:p>
      </dsp:txBody>
      <dsp:txXfrm>
        <a:off x="2784143" y="163056"/>
        <a:ext cx="718213" cy="718213"/>
      </dsp:txXfrm>
    </dsp:sp>
    <dsp:sp modelId="{680B99CE-E593-4849-92C4-6D89F15A1143}">
      <dsp:nvSpPr>
        <dsp:cNvPr id="0" name=""/>
        <dsp:cNvSpPr/>
      </dsp:nvSpPr>
      <dsp:spPr>
        <a:xfrm>
          <a:off x="3651103" y="1829498"/>
          <a:ext cx="306169" cy="29082"/>
        </a:xfrm>
        <a:custGeom>
          <a:avLst/>
          <a:gdLst/>
          <a:ahLst/>
          <a:cxnLst/>
          <a:rect l="0" t="0" r="0" b="0"/>
          <a:pathLst>
            <a:path>
              <a:moveTo>
                <a:pt x="0" y="14541"/>
              </a:moveTo>
              <a:lnTo>
                <a:pt x="306169" y="145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96534" y="1836385"/>
        <a:ext cx="15308" cy="15308"/>
      </dsp:txXfrm>
    </dsp:sp>
    <dsp:sp modelId="{BACEC4FF-75A0-400F-B1EF-3694417A4A5C}">
      <dsp:nvSpPr>
        <dsp:cNvPr id="0" name=""/>
        <dsp:cNvSpPr/>
      </dsp:nvSpPr>
      <dsp:spPr>
        <a:xfrm>
          <a:off x="3957273" y="1336186"/>
          <a:ext cx="1015707" cy="10157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Accomplishment</a:t>
          </a:r>
          <a:endParaRPr lang="en-US" sz="800" kern="1200" dirty="0"/>
        </a:p>
      </dsp:txBody>
      <dsp:txXfrm>
        <a:off x="4106020" y="1484933"/>
        <a:ext cx="718213" cy="718213"/>
      </dsp:txXfrm>
    </dsp:sp>
    <dsp:sp modelId="{BCBD0E2F-7BB5-4F67-A672-D69B39FB3630}">
      <dsp:nvSpPr>
        <dsp:cNvPr id="0" name=""/>
        <dsp:cNvSpPr/>
      </dsp:nvSpPr>
      <dsp:spPr>
        <a:xfrm rot="5400000">
          <a:off x="2990165" y="2490437"/>
          <a:ext cx="306169" cy="29082"/>
        </a:xfrm>
        <a:custGeom>
          <a:avLst/>
          <a:gdLst/>
          <a:ahLst/>
          <a:cxnLst/>
          <a:rect l="0" t="0" r="0" b="0"/>
          <a:pathLst>
            <a:path>
              <a:moveTo>
                <a:pt x="0" y="14541"/>
              </a:moveTo>
              <a:lnTo>
                <a:pt x="306169" y="145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135595" y="2497324"/>
        <a:ext cx="15308" cy="15308"/>
      </dsp:txXfrm>
    </dsp:sp>
    <dsp:sp modelId="{35880094-8191-45E1-81BE-E7A234377540}">
      <dsp:nvSpPr>
        <dsp:cNvPr id="0" name=""/>
        <dsp:cNvSpPr/>
      </dsp:nvSpPr>
      <dsp:spPr>
        <a:xfrm>
          <a:off x="2635396" y="2658063"/>
          <a:ext cx="1015707" cy="10157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Quality</a:t>
          </a:r>
          <a:endParaRPr lang="en-US" sz="800" kern="1200" dirty="0"/>
        </a:p>
      </dsp:txBody>
      <dsp:txXfrm>
        <a:off x="2784143" y="2806810"/>
        <a:ext cx="718213" cy="718213"/>
      </dsp:txXfrm>
    </dsp:sp>
    <dsp:sp modelId="{5AF22554-8835-402A-A6D3-A2B4CB894721}">
      <dsp:nvSpPr>
        <dsp:cNvPr id="0" name=""/>
        <dsp:cNvSpPr/>
      </dsp:nvSpPr>
      <dsp:spPr>
        <a:xfrm rot="10800000">
          <a:off x="2329226" y="1829498"/>
          <a:ext cx="306169" cy="29082"/>
        </a:xfrm>
        <a:custGeom>
          <a:avLst/>
          <a:gdLst/>
          <a:ahLst/>
          <a:cxnLst/>
          <a:rect l="0" t="0" r="0" b="0"/>
          <a:pathLst>
            <a:path>
              <a:moveTo>
                <a:pt x="0" y="14541"/>
              </a:moveTo>
              <a:lnTo>
                <a:pt x="306169" y="145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474657" y="1836385"/>
        <a:ext cx="15308" cy="15308"/>
      </dsp:txXfrm>
    </dsp:sp>
    <dsp:sp modelId="{D2B37FE0-8424-4BCF-93A6-E563E80F7793}">
      <dsp:nvSpPr>
        <dsp:cNvPr id="0" name=""/>
        <dsp:cNvSpPr/>
      </dsp:nvSpPr>
      <dsp:spPr>
        <a:xfrm>
          <a:off x="1313519" y="1336186"/>
          <a:ext cx="1015707" cy="10157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Accomplishment</a:t>
          </a:r>
          <a:endParaRPr lang="en-US" sz="800" kern="1200" dirty="0"/>
        </a:p>
      </dsp:txBody>
      <dsp:txXfrm>
        <a:off x="1462266" y="1484933"/>
        <a:ext cx="718213" cy="718213"/>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2/7/2016</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notesStyle>
    <a:lvl1pPr marL="0" algn="l" defTabSz="1018809" rtl="0" eaLnBrk="1" latinLnBrk="0" hangingPunct="1">
      <a:defRPr sz="1400" kern="1200">
        <a:solidFill>
          <a:schemeClr val="tx1"/>
        </a:solidFill>
        <a:latin typeface="+mn-lt"/>
        <a:ea typeface="+mn-ea"/>
        <a:cs typeface="+mn-cs"/>
      </a:defRPr>
    </a:lvl1pPr>
    <a:lvl2pPr marL="509405" algn="l" defTabSz="1018809" rtl="0" eaLnBrk="1" latinLnBrk="0" hangingPunct="1">
      <a:defRPr sz="1400" kern="1200">
        <a:solidFill>
          <a:schemeClr val="tx1"/>
        </a:solidFill>
        <a:latin typeface="+mn-lt"/>
        <a:ea typeface="+mn-ea"/>
        <a:cs typeface="+mn-cs"/>
      </a:defRPr>
    </a:lvl2pPr>
    <a:lvl3pPr marL="1018809" algn="l" defTabSz="1018809" rtl="0" eaLnBrk="1" latinLnBrk="0" hangingPunct="1">
      <a:defRPr sz="1400" kern="1200">
        <a:solidFill>
          <a:schemeClr val="tx1"/>
        </a:solidFill>
        <a:latin typeface="+mn-lt"/>
        <a:ea typeface="+mn-ea"/>
        <a:cs typeface="+mn-cs"/>
      </a:defRPr>
    </a:lvl3pPr>
    <a:lvl4pPr marL="1528214" algn="l" defTabSz="1018809" rtl="0" eaLnBrk="1" latinLnBrk="0" hangingPunct="1">
      <a:defRPr sz="1400" kern="1200">
        <a:solidFill>
          <a:schemeClr val="tx1"/>
        </a:solidFill>
        <a:latin typeface="+mn-lt"/>
        <a:ea typeface="+mn-ea"/>
        <a:cs typeface="+mn-cs"/>
      </a:defRPr>
    </a:lvl4pPr>
    <a:lvl5pPr marL="2037618" algn="l" defTabSz="1018809" rtl="0" eaLnBrk="1" latinLnBrk="0" hangingPunct="1">
      <a:defRPr sz="1400" kern="1200">
        <a:solidFill>
          <a:schemeClr val="tx1"/>
        </a:solidFill>
        <a:latin typeface="+mn-lt"/>
        <a:ea typeface="+mn-ea"/>
        <a:cs typeface="+mn-cs"/>
      </a:defRPr>
    </a:lvl5pPr>
    <a:lvl6pPr marL="2547024" algn="l" defTabSz="1018809" rtl="0" eaLnBrk="1" latinLnBrk="0" hangingPunct="1">
      <a:defRPr sz="1400" kern="1200">
        <a:solidFill>
          <a:schemeClr val="tx1"/>
        </a:solidFill>
        <a:latin typeface="+mn-lt"/>
        <a:ea typeface="+mn-ea"/>
        <a:cs typeface="+mn-cs"/>
      </a:defRPr>
    </a:lvl6pPr>
    <a:lvl7pPr marL="3056428" algn="l" defTabSz="1018809" rtl="0" eaLnBrk="1" latinLnBrk="0" hangingPunct="1">
      <a:defRPr sz="1400" kern="1200">
        <a:solidFill>
          <a:schemeClr val="tx1"/>
        </a:solidFill>
        <a:latin typeface="+mn-lt"/>
        <a:ea typeface="+mn-ea"/>
        <a:cs typeface="+mn-cs"/>
      </a:defRPr>
    </a:lvl7pPr>
    <a:lvl8pPr marL="3565833" algn="l" defTabSz="1018809" rtl="0" eaLnBrk="1" latinLnBrk="0" hangingPunct="1">
      <a:defRPr sz="1400" kern="1200">
        <a:solidFill>
          <a:schemeClr val="tx1"/>
        </a:solidFill>
        <a:latin typeface="+mn-lt"/>
        <a:ea typeface="+mn-ea"/>
        <a:cs typeface="+mn-cs"/>
      </a:defRPr>
    </a:lvl8pPr>
    <a:lvl9pPr marL="4075237" algn="l" defTabSz="101880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71ADBE-75F4-41FF-B854-F278D373A2A8}" type="slidenum">
              <a:rPr lang="en-US" smtClean="0"/>
              <a:t>7</a:t>
            </a:fld>
            <a:endParaRPr lang="en-US"/>
          </a:p>
        </p:txBody>
      </p:sp>
    </p:spTree>
    <p:extLst>
      <p:ext uri="{BB962C8B-B14F-4D97-AF65-F5344CB8AC3E}">
        <p14:creationId xmlns:p14="http://schemas.microsoft.com/office/powerpoint/2010/main" val="1534970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10</a:t>
            </a:fld>
            <a:endParaRPr lang="en-US" dirty="0"/>
          </a:p>
        </p:txBody>
      </p:sp>
    </p:spTree>
    <p:extLst>
      <p:ext uri="{BB962C8B-B14F-4D97-AF65-F5344CB8AC3E}">
        <p14:creationId xmlns:p14="http://schemas.microsoft.com/office/powerpoint/2010/main" val="1028637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11</a:t>
            </a:fld>
            <a:endParaRPr lang="en-US" dirty="0"/>
          </a:p>
        </p:txBody>
      </p:sp>
    </p:spTree>
    <p:extLst>
      <p:ext uri="{BB962C8B-B14F-4D97-AF65-F5344CB8AC3E}">
        <p14:creationId xmlns:p14="http://schemas.microsoft.com/office/powerpoint/2010/main" val="2281836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193" name="Shape 193"/>
          <p:cNvSpPr>
            <a:spLocks noGrp="1" noRot="1" noChangeAspect="1"/>
          </p:cNvSpPr>
          <p:nvPr>
            <p:ph type="sldImg" idx="2"/>
          </p:nvPr>
        </p:nvSpPr>
        <p:spPr>
          <a:xfrm>
            <a:off x="2159000" y="696913"/>
            <a:ext cx="26924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101164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F0EC3-FE0B-4500-8F04-EC8B20A7C129}" type="slidenum">
              <a:rPr lang="en-US" smtClean="0"/>
              <a:pPr/>
              <a:t>27</a:t>
            </a:fld>
            <a:endParaRPr lang="en-US" dirty="0"/>
          </a:p>
        </p:txBody>
      </p:sp>
    </p:spTree>
    <p:extLst>
      <p:ext uri="{BB962C8B-B14F-4D97-AF65-F5344CB8AC3E}">
        <p14:creationId xmlns:p14="http://schemas.microsoft.com/office/powerpoint/2010/main" val="2846163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F0EC3-FE0B-4500-8F04-EC8B20A7C129}" type="slidenum">
              <a:rPr lang="en-US" smtClean="0"/>
              <a:pPr/>
              <a:t>34</a:t>
            </a:fld>
            <a:endParaRPr lang="en-US" dirty="0"/>
          </a:p>
        </p:txBody>
      </p:sp>
    </p:spTree>
    <p:extLst>
      <p:ext uri="{BB962C8B-B14F-4D97-AF65-F5344CB8AC3E}">
        <p14:creationId xmlns:p14="http://schemas.microsoft.com/office/powerpoint/2010/main" val="1566955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45</a:t>
            </a:fld>
            <a:endParaRPr lang="en-US" dirty="0"/>
          </a:p>
        </p:txBody>
      </p:sp>
    </p:spTree>
    <p:extLst>
      <p:ext uri="{BB962C8B-B14F-4D97-AF65-F5344CB8AC3E}">
        <p14:creationId xmlns:p14="http://schemas.microsoft.com/office/powerpoint/2010/main" val="3857097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p>
        </p:txBody>
      </p:sp>
      <p:sp>
        <p:nvSpPr>
          <p:cNvPr id="6" name="Slide Number Placeholder 5"/>
          <p:cNvSpPr>
            <a:spLocks noGrp="1"/>
          </p:cNvSpPr>
          <p:nvPr>
            <p:ph type="sldNum" sz="quarter" idx="12"/>
          </p:nvPr>
        </p:nvSpPr>
        <p:spPr>
          <a:xfrm>
            <a:off x="6557963" y="9522884"/>
            <a:ext cx="842010" cy="535517"/>
          </a:xfrm>
        </p:spPr>
        <p:txBody>
          <a:bodyPr/>
          <a:lstStyle>
            <a:lvl1pPr algn="r">
              <a:defRPr/>
            </a:lvl1pPr>
          </a:lstStyle>
          <a:p>
            <a:fld id="{F177B04D-AEB5-43ED-B9BA-B3D1EC9C9067}" type="slidenum">
              <a:rPr lang="en-US" smtClean="0"/>
              <a:pPr/>
              <a:t>‹#›</a:t>
            </a:fld>
            <a:endParaRPr lang="en-US" dirty="0"/>
          </a:p>
        </p:txBody>
      </p:sp>
      <p:sp>
        <p:nvSpPr>
          <p:cNvPr id="7" name="Rectangle 6"/>
          <p:cNvSpPr/>
          <p:nvPr userDrawn="1"/>
        </p:nvSpPr>
        <p:spPr>
          <a:xfrm>
            <a:off x="3481388" y="9816576"/>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01/07/2015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2201198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
        <p:nvSpPr>
          <p:cNvPr id="7" name="Rectangle 6"/>
          <p:cNvSpPr/>
          <p:nvPr userDrawn="1"/>
        </p:nvSpPr>
        <p:spPr>
          <a:xfrm>
            <a:off x="3481388" y="9816576"/>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11/10/2014</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esource.homestead.com/Grade-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youtube.com/watch?v=h3UmYfJEoEo"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5aU9XLk3ZvEGPM&amp;tbnid=SHVcpD-0rtGEtM:&amp;ved=0CAUQjRw&amp;url=http://www.archives.gov/publications/prologue/2003/summer/pt109.html&amp;ei=RArwUtD4NpHtoAT7_YLgCQ&amp;bvm=bv.60444564,d.cGU&amp;psig=AFQjCNFbV8Z5QstFseNXeGJ9nk1-igitew&amp;ust=1391549340336370" TargetMode="External"/><Relationship Id="rId7" Type="http://schemas.openxmlformats.org/officeDocument/2006/relationships/image" Target="../media/image7.gif"/><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jpeg"/><Relationship Id="rId4" Type="http://schemas.openxmlformats.org/officeDocument/2006/relationships/image" Target="../media/image4.jpe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oaksportal.org/resource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livebinders.com/play/play?id=77484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ight Triangle 21"/>
          <p:cNvSpPr/>
          <p:nvPr/>
        </p:nvSpPr>
        <p:spPr>
          <a:xfrm rot="5400000" flipH="1">
            <a:off x="660173" y="7641998"/>
            <a:ext cx="1756229" cy="3076575"/>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Right Triangle 22"/>
          <p:cNvSpPr/>
          <p:nvPr/>
        </p:nvSpPr>
        <p:spPr>
          <a:xfrm rot="16200000" flipH="1">
            <a:off x="5476308" y="-699521"/>
            <a:ext cx="1596571" cy="2995613"/>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4" name="Group 3"/>
          <p:cNvGrpSpPr/>
          <p:nvPr/>
        </p:nvGrpSpPr>
        <p:grpSpPr>
          <a:xfrm>
            <a:off x="960456" y="1479530"/>
            <a:ext cx="5829300" cy="4946334"/>
            <a:chOff x="960456" y="1479530"/>
            <a:chExt cx="5829300" cy="4946334"/>
          </a:xfrm>
        </p:grpSpPr>
        <p:grpSp>
          <p:nvGrpSpPr>
            <p:cNvPr id="16" name="Group 15"/>
            <p:cNvGrpSpPr/>
            <p:nvPr/>
          </p:nvGrpSpPr>
          <p:grpSpPr>
            <a:xfrm>
              <a:off x="960456" y="1479530"/>
              <a:ext cx="5829300" cy="4946334"/>
              <a:chOff x="903958" y="44945"/>
              <a:chExt cx="5486400" cy="4721500"/>
            </a:xfrm>
          </p:grpSpPr>
          <p:sp>
            <p:nvSpPr>
              <p:cNvPr id="17" name="TextBox 16"/>
              <p:cNvSpPr txBox="1"/>
              <p:nvPr/>
            </p:nvSpPr>
            <p:spPr>
              <a:xfrm>
                <a:off x="903958" y="3174964"/>
                <a:ext cx="5486400" cy="1591481"/>
              </a:xfrm>
              <a:prstGeom prst="rect">
                <a:avLst/>
              </a:prstGeom>
              <a:noFill/>
              <a:ln>
                <a:noFill/>
              </a:ln>
            </p:spPr>
            <p:txBody>
              <a:bodyPr wrap="square" lIns="96661" tIns="48331" rIns="96661" bIns="48331" rtlCol="0">
                <a:spAutoFit/>
              </a:bodyPr>
              <a:lstStyle/>
              <a:p>
                <a:r>
                  <a:rPr lang="en-US" sz="3400" b="1" dirty="0" smtClean="0">
                    <a:effectLst>
                      <a:outerShdw blurRad="38100" dist="38100" dir="2700000" algn="tl">
                        <a:srgbClr val="000000">
                          <a:alpha val="43137"/>
                        </a:srgbClr>
                      </a:outerShdw>
                    </a:effectLst>
                  </a:rPr>
                  <a:t>Teacher Directions</a:t>
                </a:r>
              </a:p>
              <a:p>
                <a:r>
                  <a:rPr lang="en-US" sz="3400" b="1" dirty="0" smtClean="0">
                    <a:effectLst>
                      <a:outerShdw blurRad="38100" dist="38100" dir="2700000" algn="tl">
                        <a:srgbClr val="000000">
                          <a:alpha val="43137"/>
                        </a:srgbClr>
                      </a:outerShdw>
                    </a:effectLst>
                  </a:rPr>
                  <a:t>Quarter 3 </a:t>
                </a:r>
                <a:r>
                  <a:rPr lang="en-US" sz="3400" b="1" dirty="0">
                    <a:effectLst>
                      <a:outerShdw blurRad="38100" dist="38100" dir="2700000" algn="tl">
                        <a:srgbClr val="000000">
                          <a:alpha val="43137"/>
                        </a:srgbClr>
                      </a:outerShdw>
                    </a:effectLst>
                  </a:rPr>
                  <a:t>Pre-Assessment</a:t>
                </a:r>
              </a:p>
              <a:p>
                <a:pPr algn="ctr"/>
                <a:endParaRPr lang="en-US" sz="3400" b="1" dirty="0">
                  <a:effectLst>
                    <a:outerShdw blurRad="38100" dist="38100" dir="2700000" algn="tl">
                      <a:srgbClr val="000000">
                        <a:alpha val="43137"/>
                      </a:srgbClr>
                    </a:outerShdw>
                  </a:effectLst>
                </a:endParaRPr>
              </a:p>
            </p:txBody>
          </p:sp>
          <p:sp>
            <p:nvSpPr>
              <p:cNvPr id="19" name="Rectangle 18"/>
              <p:cNvSpPr/>
              <p:nvPr/>
            </p:nvSpPr>
            <p:spPr>
              <a:xfrm>
                <a:off x="914400" y="44945"/>
                <a:ext cx="1727652" cy="830997"/>
              </a:xfrm>
              <a:prstGeom prst="rect">
                <a:avLst/>
              </a:prstGeom>
            </p:spPr>
            <p:txBody>
              <a:bodyPr wrap="none">
                <a:spAutoFit/>
              </a:bodyPr>
              <a:lstStyle/>
              <a:p>
                <a:r>
                  <a:rPr lang="en-US" sz="5100" b="1" dirty="0">
                    <a:effectLst>
                      <a:outerShdw blurRad="38100" dist="38100" dir="2700000" algn="tl">
                        <a:srgbClr val="000000">
                          <a:alpha val="43137"/>
                        </a:srgbClr>
                      </a:outerShdw>
                    </a:effectLst>
                  </a:rPr>
                  <a:t>Grade</a:t>
                </a:r>
              </a:p>
            </p:txBody>
          </p:sp>
        </p:grpSp>
        <p:sp>
          <p:nvSpPr>
            <p:cNvPr id="18" name="Parallelogram 17"/>
            <p:cNvSpPr/>
            <p:nvPr/>
          </p:nvSpPr>
          <p:spPr>
            <a:xfrm rot="1293572" flipH="1">
              <a:off x="1031136" y="2725596"/>
              <a:ext cx="2352248" cy="1620569"/>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0" name="Parallelogram 19"/>
            <p:cNvSpPr/>
            <p:nvPr/>
          </p:nvSpPr>
          <p:spPr>
            <a:xfrm>
              <a:off x="1371601" y="2703148"/>
              <a:ext cx="2039324" cy="1665463"/>
            </a:xfrm>
            <a:prstGeom prst="parallelogram">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5" name="Rectangle 24"/>
            <p:cNvSpPr/>
            <p:nvPr/>
          </p:nvSpPr>
          <p:spPr>
            <a:xfrm>
              <a:off x="1813998" y="3039373"/>
              <a:ext cx="1226718" cy="923330"/>
            </a:xfrm>
            <a:prstGeom prst="rect">
              <a:avLst/>
            </a:prstGeom>
            <a:solidFill>
              <a:schemeClr val="accent3">
                <a:lumMod val="20000"/>
                <a:lumOff val="80000"/>
              </a:schemeClr>
            </a:solidFill>
            <a:ln>
              <a:solidFill>
                <a:srgbClr val="00206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solidFill>
                    <a:srgbClr val="002060"/>
                  </a:solidFill>
                  <a:effectLst>
                    <a:outerShdw blurRad="80000" dist="40000" dir="5040000" algn="tl">
                      <a:srgbClr val="000000">
                        <a:alpha val="30000"/>
                      </a:srgbClr>
                    </a:outerShdw>
                  </a:effectLst>
                  <a:uLnTx/>
                  <a:uFillTx/>
                  <a:latin typeface="Franklin Gothic Book"/>
                </a:rPr>
                <a:t>6</a:t>
              </a:r>
            </a:p>
          </p:txBody>
        </p:sp>
      </p:grpSp>
      <p:sp>
        <p:nvSpPr>
          <p:cNvPr id="21" name="Rectangle 20"/>
          <p:cNvSpPr/>
          <p:nvPr/>
        </p:nvSpPr>
        <p:spPr>
          <a:xfrm>
            <a:off x="960456" y="6053956"/>
            <a:ext cx="4160520" cy="2747773"/>
          </a:xfrm>
          <a:prstGeom prst="rect">
            <a:avLst/>
          </a:prstGeom>
        </p:spPr>
        <p:txBody>
          <a:bodyPr wrap="square" lIns="96378" tIns="48189" rIns="96378" bIns="48189">
            <a:spAutoFit/>
          </a:bodyPr>
          <a:lstStyle/>
          <a:p>
            <a:r>
              <a:rPr lang="en-US" sz="1300" b="1" u="sng" dirty="0">
                <a:effectLst>
                  <a:outerShdw blurRad="38100" dist="38100" dir="2700000" algn="tl">
                    <a:srgbClr val="000000">
                      <a:alpha val="43137"/>
                    </a:srgbClr>
                  </a:outerShdw>
                </a:effectLst>
              </a:rPr>
              <a:t>Readin</a:t>
            </a:r>
            <a:r>
              <a:rPr lang="en-US" sz="1300" b="1" dirty="0">
                <a:effectLst>
                  <a:outerShdw blurRad="38100" dist="38100" dir="2700000" algn="tl">
                    <a:srgbClr val="000000">
                      <a:alpha val="43137"/>
                    </a:srgbClr>
                  </a:outerShdw>
                </a:effectLst>
              </a:rPr>
              <a:t>g</a:t>
            </a:r>
          </a:p>
          <a:p>
            <a:r>
              <a:rPr lang="en-US" sz="1300" b="1" dirty="0">
                <a:solidFill>
                  <a:srgbClr val="C00000"/>
                </a:solidFill>
              </a:rPr>
              <a:t>12</a:t>
            </a:r>
            <a:r>
              <a:rPr lang="en-US" sz="1300" b="1" dirty="0"/>
              <a:t> </a:t>
            </a:r>
            <a:r>
              <a:rPr lang="en-US" sz="1300" b="1" dirty="0" smtClean="0"/>
              <a:t>Selected Response Items</a:t>
            </a:r>
            <a:r>
              <a:rPr lang="en-US" sz="1300" b="1" dirty="0" smtClean="0">
                <a:solidFill>
                  <a:srgbClr val="C00000"/>
                </a:solidFill>
              </a:rPr>
              <a:t> </a:t>
            </a:r>
            <a:endParaRPr lang="en-US" sz="1300" b="1" dirty="0">
              <a:solidFill>
                <a:srgbClr val="C00000"/>
              </a:solidFill>
            </a:endParaRPr>
          </a:p>
          <a:p>
            <a:r>
              <a:rPr lang="en-US" sz="1300" b="1" dirty="0">
                <a:solidFill>
                  <a:srgbClr val="C00000"/>
                </a:solidFill>
              </a:rPr>
              <a:t>  1 </a:t>
            </a:r>
            <a:r>
              <a:rPr lang="en-US" sz="1300" b="1" dirty="0"/>
              <a:t>Constructed Response </a:t>
            </a:r>
          </a:p>
          <a:p>
            <a:r>
              <a:rPr lang="en-US" sz="1300" b="1" u="sng" dirty="0">
                <a:effectLst>
                  <a:outerShdw blurRad="38100" dist="38100" dir="2700000" algn="tl">
                    <a:srgbClr val="000000">
                      <a:alpha val="43137"/>
                    </a:srgbClr>
                  </a:outerShdw>
                </a:effectLst>
              </a:rPr>
              <a:t>Research</a:t>
            </a:r>
          </a:p>
          <a:p>
            <a:r>
              <a:rPr lang="en-US" sz="1300" b="1" dirty="0">
                <a:solidFill>
                  <a:srgbClr val="C00000"/>
                </a:solidFill>
              </a:rPr>
              <a:t>  3</a:t>
            </a:r>
            <a:r>
              <a:rPr lang="en-US" sz="1300" b="1" dirty="0"/>
              <a:t> </a:t>
            </a:r>
            <a:r>
              <a:rPr lang="en-US" sz="1300" b="1" dirty="0" smtClean="0"/>
              <a:t>Constructed Response</a:t>
            </a:r>
            <a:endParaRPr lang="en-US" sz="1300" b="1" dirty="0"/>
          </a:p>
          <a:p>
            <a:r>
              <a:rPr lang="en-US" sz="1300" b="1" u="sng" dirty="0">
                <a:effectLst>
                  <a:outerShdw blurRad="38100" dist="38100" dir="2700000" algn="tl">
                    <a:srgbClr val="000000">
                      <a:alpha val="43137"/>
                    </a:srgbClr>
                  </a:outerShdw>
                </a:effectLst>
              </a:rPr>
              <a:t>Writing</a:t>
            </a:r>
          </a:p>
          <a:p>
            <a:r>
              <a:rPr lang="en-US" sz="1300" b="1" dirty="0"/>
              <a:t>  </a:t>
            </a:r>
            <a:r>
              <a:rPr lang="en-US" sz="1300" b="1" dirty="0">
                <a:solidFill>
                  <a:srgbClr val="FF0000"/>
                </a:solidFill>
              </a:rPr>
              <a:t>1</a:t>
            </a:r>
            <a:r>
              <a:rPr lang="en-US" sz="1300" b="1" dirty="0"/>
              <a:t> Full Composition (Performance Task)</a:t>
            </a:r>
          </a:p>
          <a:p>
            <a:r>
              <a:rPr lang="en-US" sz="1300" b="1" dirty="0"/>
              <a:t>  </a:t>
            </a:r>
            <a:r>
              <a:rPr lang="en-US" sz="1300" b="1" dirty="0">
                <a:solidFill>
                  <a:srgbClr val="C00000"/>
                </a:solidFill>
              </a:rPr>
              <a:t>1</a:t>
            </a:r>
            <a:r>
              <a:rPr lang="en-US" sz="1300" b="1" dirty="0"/>
              <a:t> Brief Write </a:t>
            </a:r>
          </a:p>
          <a:p>
            <a:r>
              <a:rPr lang="en-US" sz="1300" b="1" dirty="0"/>
              <a:t>  </a:t>
            </a:r>
            <a:r>
              <a:rPr lang="en-US" sz="1300" b="1" dirty="0">
                <a:solidFill>
                  <a:srgbClr val="C00000"/>
                </a:solidFill>
              </a:rPr>
              <a:t>1 </a:t>
            </a:r>
            <a:r>
              <a:rPr lang="en-US" sz="1300" b="1" dirty="0"/>
              <a:t>Write to Revise </a:t>
            </a:r>
          </a:p>
          <a:p>
            <a:r>
              <a:rPr lang="en-US" sz="1300" b="1" u="sng" dirty="0">
                <a:effectLst>
                  <a:outerShdw blurRad="38100" dist="38100" dir="2700000" algn="tl">
                    <a:srgbClr val="000000">
                      <a:alpha val="43137"/>
                    </a:srgbClr>
                  </a:outerShdw>
                </a:effectLst>
              </a:rPr>
              <a:t>Writing </a:t>
            </a:r>
            <a:r>
              <a:rPr lang="en-US" sz="1300" b="1" u="sng" dirty="0" smtClean="0">
                <a:effectLst>
                  <a:outerShdw blurRad="38100" dist="38100" dir="2700000" algn="tl">
                    <a:srgbClr val="000000">
                      <a:alpha val="43137"/>
                    </a:srgbClr>
                  </a:outerShdw>
                </a:effectLst>
              </a:rPr>
              <a:t>w/ </a:t>
            </a:r>
            <a:r>
              <a:rPr lang="en-US" sz="1300" b="1" u="sng" dirty="0">
                <a:effectLst>
                  <a:outerShdw blurRad="38100" dist="38100" dir="2700000" algn="tl">
                    <a:srgbClr val="000000">
                      <a:alpha val="43137"/>
                    </a:srgbClr>
                  </a:outerShdw>
                </a:effectLst>
              </a:rPr>
              <a:t>Integrated Language</a:t>
            </a:r>
          </a:p>
          <a:p>
            <a:r>
              <a:rPr lang="en-US" sz="1300" b="1" dirty="0"/>
              <a:t>  </a:t>
            </a:r>
            <a:r>
              <a:rPr lang="en-US" sz="1300" b="1" dirty="0">
                <a:solidFill>
                  <a:srgbClr val="C00000"/>
                </a:solidFill>
              </a:rPr>
              <a:t>1 </a:t>
            </a:r>
            <a:r>
              <a:rPr lang="en-US" sz="1300" b="1" dirty="0"/>
              <a:t>Language/Vocabulary</a:t>
            </a:r>
          </a:p>
          <a:p>
            <a:r>
              <a:rPr lang="en-US" sz="1300" b="1" dirty="0"/>
              <a:t>  </a:t>
            </a:r>
            <a:r>
              <a:rPr lang="en-US" sz="1300" b="1" dirty="0">
                <a:solidFill>
                  <a:srgbClr val="FF0000"/>
                </a:solidFill>
              </a:rPr>
              <a:t>1</a:t>
            </a:r>
            <a:r>
              <a:rPr lang="en-US" sz="1300" b="1" dirty="0"/>
              <a:t> Edit/Clarify</a:t>
            </a:r>
          </a:p>
          <a:p>
            <a:endParaRPr lang="en-US" sz="1300" dirty="0"/>
          </a:p>
        </p:txBody>
      </p:sp>
      <p:sp>
        <p:nvSpPr>
          <p:cNvPr id="30" name="Rectangle 29"/>
          <p:cNvSpPr/>
          <p:nvPr/>
        </p:nvSpPr>
        <p:spPr>
          <a:xfrm>
            <a:off x="4944109" y="8972048"/>
            <a:ext cx="2660968"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7351" tIns="53675" rIns="107351" bIns="53675" rtlCol="0" anchor="t"/>
          <a:lstStyle/>
          <a:p>
            <a:r>
              <a:rPr lang="en-US" sz="1300" b="1" dirty="0">
                <a:solidFill>
                  <a:schemeClr val="tx1"/>
                </a:solidFill>
              </a:rPr>
              <a:t>Order at HSD Print Shop…</a:t>
            </a:r>
          </a:p>
          <a:p>
            <a:r>
              <a:rPr lang="en-US" sz="900" dirty="0">
                <a:solidFill>
                  <a:schemeClr val="tx1"/>
                </a:solidFill>
                <a:hlinkClick r:id="rId3"/>
              </a:rPr>
              <a:t>http://www.hsd.k12.or.us/Departments/PrintShop/WebSubmissionForms.aspx</a:t>
            </a:r>
            <a:endParaRPr lang="en-US" sz="900" dirty="0">
              <a:solidFill>
                <a:schemeClr val="tx1"/>
              </a:solidFill>
            </a:endParaRPr>
          </a:p>
          <a:p>
            <a:endParaRPr lang="en-US" sz="900" dirty="0">
              <a:solidFill>
                <a:schemeClr val="tx1"/>
              </a:solidFill>
            </a:endParaRPr>
          </a:p>
        </p:txBody>
      </p:sp>
    </p:spTree>
    <p:extLst>
      <p:ext uri="{BB962C8B-B14F-4D97-AF65-F5344CB8AC3E}">
        <p14:creationId xmlns:p14="http://schemas.microsoft.com/office/powerpoint/2010/main" val="700043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p:cNvGraphicFramePr>
            <a:graphicFrameLocks noGrp="1"/>
          </p:cNvGraphicFramePr>
          <p:nvPr>
            <p:extLst>
              <p:ext uri="{D42A27DB-BD31-4B8C-83A1-F6EECF244321}">
                <p14:modId xmlns:p14="http://schemas.microsoft.com/office/powerpoint/2010/main" val="413784160"/>
              </p:ext>
            </p:extLst>
          </p:nvPr>
        </p:nvGraphicFramePr>
        <p:xfrm>
          <a:off x="404814" y="3001554"/>
          <a:ext cx="6876753" cy="1468846"/>
        </p:xfrm>
        <a:graphic>
          <a:graphicData uri="http://schemas.openxmlformats.org/drawingml/2006/table">
            <a:tbl>
              <a:tblPr firstRow="1" firstCol="1" bandRow="1"/>
              <a:tblGrid>
                <a:gridCol w="826492"/>
                <a:gridCol w="933685"/>
                <a:gridCol w="903166"/>
                <a:gridCol w="740838"/>
                <a:gridCol w="808117"/>
                <a:gridCol w="716198"/>
                <a:gridCol w="739274"/>
                <a:gridCol w="1208983"/>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4694" marR="34694"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Standard Mastery </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321961">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Recall who, what, where, when, why and how about a story read and discussed in class.</a:t>
                      </a:r>
                      <a:endParaRPr lang="en-US" sz="800" dirty="0">
                        <a:effectLst/>
                        <a:latin typeface="Calibri"/>
                        <a:ea typeface="Calibri"/>
                        <a:cs typeface="Times New Roman"/>
                      </a:endParaRPr>
                    </a:p>
                  </a:txBody>
                  <a:tcPr marL="34694" marR="34694"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Use and define Standard Academic Language: </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 who, what, where, when, why, and how; ask, answer, questions, key details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Connect the terms who to characters; where and when to setting; what and how to sequence of events.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Ask and answer who, what, where, when, why and how questions about key details in a text.</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Student understands that key details help tell who, what, where, when, why and how.</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Uses key details to identify who, what, where, when, why and how about a story not read in class.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Finds information using key details to answer specific questions about a new story.</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b="1" u="sng" dirty="0">
                          <a:effectLst/>
                          <a:latin typeface="Calibri"/>
                          <a:ea typeface="Calibri"/>
                          <a:cs typeface="Helvetica"/>
                        </a:rPr>
                        <a:t>RL.2.1</a:t>
                      </a:r>
                      <a:r>
                        <a:rPr lang="en-US" sz="800" dirty="0">
                          <a:effectLst/>
                          <a:latin typeface="Calibri"/>
                          <a:ea typeface="Calibri"/>
                          <a:cs typeface="Helvetica"/>
                        </a:rPr>
                        <a:t> Ask and answer such questions as </a:t>
                      </a:r>
                      <a:r>
                        <a:rPr lang="en-US" sz="800" i="1" dirty="0">
                          <a:effectLst/>
                          <a:latin typeface="Calibri"/>
                          <a:ea typeface="Calibri"/>
                          <a:cs typeface="Helvetica"/>
                        </a:rPr>
                        <a:t>who, what, where, when, why</a:t>
                      </a:r>
                      <a:r>
                        <a:rPr lang="en-US" sz="800" dirty="0">
                          <a:effectLst/>
                          <a:latin typeface="Calibri"/>
                          <a:ea typeface="Calibri"/>
                          <a:cs typeface="Helvetica"/>
                        </a:rPr>
                        <a:t>, and </a:t>
                      </a:r>
                      <a:r>
                        <a:rPr lang="en-US" sz="800" i="1" dirty="0">
                          <a:effectLst/>
                          <a:latin typeface="Calibri"/>
                          <a:ea typeface="Calibri"/>
                          <a:cs typeface="Helvetica"/>
                        </a:rPr>
                        <a:t>how</a:t>
                      </a:r>
                      <a:r>
                        <a:rPr lang="en-US" sz="800" dirty="0">
                          <a:effectLst/>
                          <a:latin typeface="Calibri"/>
                          <a:ea typeface="Calibri"/>
                          <a:cs typeface="Helvetica"/>
                        </a:rPr>
                        <a:t> to demonstrate understanding of key details in a text</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grpSp>
        <p:nvGrpSpPr>
          <p:cNvPr id="5" name="Group 4"/>
          <p:cNvGrpSpPr/>
          <p:nvPr/>
        </p:nvGrpSpPr>
        <p:grpSpPr>
          <a:xfrm>
            <a:off x="161930" y="239489"/>
            <a:ext cx="7382136" cy="8186857"/>
            <a:chOff x="152400" y="228600"/>
            <a:chExt cx="6947893" cy="7814728"/>
          </a:xfrm>
        </p:grpSpPr>
        <p:sp>
          <p:nvSpPr>
            <p:cNvPr id="6" name="TextBox 5"/>
            <p:cNvSpPr txBox="1"/>
            <p:nvPr/>
          </p:nvSpPr>
          <p:spPr>
            <a:xfrm>
              <a:off x="352425" y="228600"/>
              <a:ext cx="6553200" cy="7814728"/>
            </a:xfrm>
            <a:prstGeom prst="rect">
              <a:avLst/>
            </a:prstGeom>
            <a:noFill/>
          </p:spPr>
          <p:txBody>
            <a:bodyPr wrap="square" rtlCol="0">
              <a:spAutoFit/>
            </a:bodyPr>
            <a:lstStyle/>
            <a:p>
              <a:pPr algn="ctr"/>
              <a:r>
                <a:rPr lang="en-US" sz="1400" b="1" u="sng" dirty="0" smtClean="0"/>
                <a:t>Pre-Assessments </a:t>
              </a:r>
              <a:r>
                <a:rPr lang="en-US" sz="1400" b="1" u="sng" dirty="0"/>
                <a:t>and Learning Progressions</a:t>
              </a:r>
            </a:p>
            <a:p>
              <a:pPr algn="ctr"/>
              <a:endParaRPr lang="en-US" sz="1400" b="1" u="sng" dirty="0">
                <a:solidFill>
                  <a:schemeClr val="accent6"/>
                </a:solidFill>
              </a:endParaRPr>
            </a:p>
            <a:p>
              <a:r>
                <a:rPr lang="en-US" sz="1200" dirty="0"/>
                <a:t>The </a:t>
              </a:r>
              <a:r>
                <a:rPr lang="en-US" sz="1200" b="1" u="sng" dirty="0"/>
                <a:t>pre-assessments</a:t>
              </a:r>
              <a:r>
                <a:rPr lang="en-US" sz="1200" dirty="0"/>
                <a:t> are </a:t>
              </a:r>
              <a:r>
                <a:rPr lang="en-US" sz="1200" dirty="0" smtClean="0"/>
                <a:t>unique and measure progress</a:t>
              </a:r>
              <a:r>
                <a:rPr lang="en-US" sz="1200" dirty="0"/>
                <a:t> </a:t>
              </a:r>
              <a:r>
                <a:rPr lang="en-US" sz="1200" b="1" i="1" u="sng" dirty="0" smtClean="0"/>
                <a:t>toward </a:t>
              </a:r>
              <a:r>
                <a:rPr lang="en-US" sz="1200" b="1" i="1" u="sng" dirty="0"/>
                <a:t>a standard</a:t>
              </a:r>
              <a:r>
                <a:rPr lang="en-US" sz="1200" dirty="0"/>
                <a:t>. </a:t>
              </a:r>
              <a:endParaRPr lang="en-US" sz="1200" dirty="0" smtClean="0"/>
            </a:p>
            <a:p>
              <a:endParaRPr lang="en-US" sz="1200" dirty="0"/>
            </a:p>
            <a:p>
              <a:r>
                <a:rPr lang="en-US" sz="1200" dirty="0"/>
                <a:t>Unlike the </a:t>
              </a:r>
              <a:r>
                <a:rPr lang="en-US" sz="1200" b="1" u="sng" dirty="0"/>
                <a:t>C</a:t>
              </a:r>
              <a:r>
                <a:rPr lang="en-US" sz="1200" dirty="0"/>
                <a:t>ommon </a:t>
              </a:r>
              <a:r>
                <a:rPr lang="en-US" sz="1200" b="1" u="sng" dirty="0"/>
                <a:t>F</a:t>
              </a:r>
              <a:r>
                <a:rPr lang="en-US" sz="1200" dirty="0"/>
                <a:t>ormative </a:t>
              </a:r>
              <a:r>
                <a:rPr lang="en-US" sz="1200" b="1" u="sng" dirty="0"/>
                <a:t>A</a:t>
              </a:r>
              <a:r>
                <a:rPr lang="en-US" sz="1200" dirty="0"/>
                <a:t>ssessments which measure standard mastery, the pre-assessments are more like a </a:t>
              </a:r>
              <a:r>
                <a:rPr lang="en-US" sz="1200" dirty="0" smtClean="0"/>
                <a:t>baseline </a:t>
              </a:r>
              <a:r>
                <a:rPr lang="en-US" sz="1200" dirty="0"/>
                <a:t>picture of a student’s strengths and gaps, measuring skills and concepts students need </a:t>
              </a:r>
              <a:r>
                <a:rPr lang="en-US" sz="1200" i="1" dirty="0" smtClean="0"/>
                <a:t>along </a:t>
              </a:r>
              <a:r>
                <a:rPr lang="en-US" sz="1200" i="1" dirty="0"/>
                <a:t>the way</a:t>
              </a:r>
              <a:r>
                <a:rPr lang="en-US" sz="1200" dirty="0" smtClean="0"/>
                <a:t>, </a:t>
              </a:r>
              <a:r>
                <a:rPr lang="en-US" sz="1200" dirty="0"/>
                <a:t>in order to achieve standard mastery.</a:t>
              </a:r>
            </a:p>
            <a:p>
              <a:endParaRPr lang="en-US" sz="1200" dirty="0"/>
            </a:p>
            <a:p>
              <a:endParaRPr lang="en-US" sz="1200" dirty="0"/>
            </a:p>
            <a:p>
              <a:endParaRPr lang="en-US" sz="12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200" dirty="0"/>
            </a:p>
            <a:p>
              <a:endParaRPr lang="en-US" sz="1200" dirty="0"/>
            </a:p>
            <a:p>
              <a:endParaRPr lang="en-US" sz="1200" dirty="0" smtClean="0"/>
            </a:p>
            <a:p>
              <a:r>
                <a:rPr lang="en-US" sz="1200" dirty="0" smtClean="0"/>
                <a:t>So </a:t>
              </a:r>
              <a:r>
                <a:rPr lang="en-US" sz="1200" dirty="0"/>
                <a:t>what about a </a:t>
              </a:r>
              <a:r>
                <a:rPr lang="en-US" sz="1200" dirty="0" smtClean="0"/>
                <a:t>post assessment?  </a:t>
              </a:r>
              <a:r>
                <a:rPr lang="en-US" sz="1200" dirty="0"/>
                <a:t>There is not a standardized post-assessment</a:t>
              </a:r>
              <a:r>
                <a:rPr lang="en-US" sz="1200" dirty="0" smtClean="0"/>
                <a:t>.</a:t>
              </a:r>
            </a:p>
            <a:p>
              <a:endParaRPr lang="en-US" sz="1200" dirty="0"/>
            </a:p>
            <a:p>
              <a:r>
                <a:rPr lang="en-US" sz="1200" dirty="0"/>
                <a:t>The true measure of how students are doing </a:t>
              </a:r>
              <a:r>
                <a:rPr lang="en-US" sz="1200" i="1" dirty="0" smtClean="0"/>
                <a:t>along </a:t>
              </a:r>
              <a:r>
                <a:rPr lang="en-US" sz="1200" i="1" dirty="0"/>
                <a:t>the way</a:t>
              </a:r>
              <a:r>
                <a:rPr lang="en-US" sz="1200" dirty="0" smtClean="0"/>
                <a:t>, </a:t>
              </a:r>
              <a:r>
                <a:rPr lang="en-US" sz="1200" dirty="0"/>
                <a:t>is assessed in the classroom during instruction and classroom formative assessment.  For this reason The CFA’s are not called </a:t>
              </a:r>
              <a:r>
                <a:rPr lang="en-US" sz="1200" dirty="0" smtClean="0"/>
                <a:t>post assessments.  </a:t>
              </a:r>
              <a:r>
                <a:rPr lang="en-US" sz="1200" dirty="0"/>
                <a:t>The CFAs measure the </a:t>
              </a:r>
              <a:r>
                <a:rPr lang="en-US" sz="1200" i="1" dirty="0" smtClean="0"/>
                <a:t>end goal</a:t>
              </a:r>
              <a:r>
                <a:rPr lang="en-US" sz="1200" dirty="0" smtClean="0"/>
                <a:t>, or </a:t>
              </a:r>
              <a:r>
                <a:rPr lang="en-US" sz="1200" dirty="0"/>
                <a:t>standard mastery.  However, without the pre-assessments, how will we know what our instruction should focus on throughout each quarter?</a:t>
              </a:r>
            </a:p>
            <a:p>
              <a:endParaRPr lang="en-US" sz="800" dirty="0"/>
            </a:p>
            <a:p>
              <a:r>
                <a:rPr lang="en-US" sz="1200" b="1" u="sng" dirty="0"/>
                <a:t>Learning Progressions</a:t>
              </a:r>
              <a:r>
                <a:rPr lang="en-US" sz="1200" dirty="0"/>
                <a:t>: are the predicted set of skills needed to be able to complete the required task demand of each standard. The learning progressions were aligned to </a:t>
              </a:r>
              <a:r>
                <a:rPr lang="en-US" sz="1200" b="1" dirty="0"/>
                <a:t>Hess’</a:t>
              </a:r>
              <a:r>
                <a:rPr lang="en-US" sz="1200" dirty="0"/>
                <a:t> </a:t>
              </a:r>
              <a:r>
                <a:rPr lang="en-US" sz="1200" b="1" i="1" dirty="0"/>
                <a:t>Cognitive Rigor Matrix</a:t>
              </a:r>
              <a:r>
                <a:rPr lang="en-US" sz="1200" dirty="0"/>
                <a:t>.</a:t>
              </a:r>
            </a:p>
            <a:p>
              <a:endParaRPr lang="en-US" sz="800" dirty="0"/>
            </a:p>
            <a:p>
              <a:r>
                <a:rPr lang="en-US" sz="1200" dirty="0"/>
                <a:t>The pre-assessments measure student proficiency indicated on the boxes in </a:t>
              </a:r>
              <a:r>
                <a:rPr lang="en-US" sz="1200" b="1" i="1" dirty="0"/>
                <a:t>purple </a:t>
              </a:r>
              <a:r>
                <a:rPr lang="en-US" sz="1200" dirty="0"/>
                <a:t>(adjustment points). These points are tasks that allow us to adjust instruction based on performance.  For instance, if a student has difficulty on the first </a:t>
              </a:r>
              <a:r>
                <a:rPr lang="en-US" sz="1200" b="1" i="1" dirty="0" smtClean="0"/>
                <a:t>purple</a:t>
              </a:r>
              <a:r>
                <a:rPr lang="en-US" sz="1200" dirty="0" smtClean="0"/>
                <a:t> adjustment </a:t>
              </a:r>
              <a:r>
                <a:rPr lang="en-US" sz="1200" dirty="0"/>
                <a:t>point (</a:t>
              </a:r>
              <a:r>
                <a:rPr lang="en-US" sz="1200" dirty="0" smtClean="0"/>
                <a:t>DOK 1 –</a:t>
              </a:r>
              <a:r>
                <a:rPr lang="en-US" sz="1200" dirty="0"/>
                <a:t> </a:t>
              </a:r>
              <a:r>
                <a:rPr lang="en-US" sz="1200" dirty="0" err="1" smtClean="0"/>
                <a:t>Cf</a:t>
              </a:r>
              <a:r>
                <a:rPr lang="en-US" sz="1200" dirty="0" smtClean="0"/>
                <a:t>) the </a:t>
              </a:r>
              <a:r>
                <a:rPr lang="en-US" sz="1200" dirty="0"/>
                <a:t>teacher will need to go back to the tasks prior to DOK-1 Cf and scaffold instruction to close the gap, continually moving forward to the end of the  learning progression.</a:t>
              </a:r>
            </a:p>
            <a:p>
              <a:endParaRPr lang="en-US" sz="800" dirty="0"/>
            </a:p>
            <a:p>
              <a:r>
                <a:rPr lang="en-US" sz="1200" dirty="0"/>
                <a:t>There is a Reading Learning Progression checklist for each standard in each grade that can be used to monitor </a:t>
              </a:r>
              <a:r>
                <a:rPr lang="en-US" sz="1200" dirty="0" smtClean="0"/>
                <a:t>progress. The checklists are available </a:t>
              </a:r>
              <a:r>
                <a:rPr lang="en-US" sz="1200" dirty="0"/>
                <a:t>at: </a:t>
              </a:r>
              <a:endParaRPr lang="en-US" sz="1200" dirty="0" smtClean="0"/>
            </a:p>
            <a:p>
              <a:endParaRPr lang="en-US" sz="1200" dirty="0">
                <a:hlinkClick r:id="rId3"/>
              </a:endParaRPr>
            </a:p>
            <a:p>
              <a:pPr algn="ctr"/>
              <a:r>
                <a:rPr lang="en-US" sz="1200" b="1" dirty="0" smtClean="0">
                  <a:hlinkClick r:id="rId3"/>
                </a:rPr>
                <a:t>http</a:t>
              </a:r>
              <a:r>
                <a:rPr lang="en-US" sz="1200" b="1" dirty="0">
                  <a:hlinkClick r:id="rId3"/>
                </a:rPr>
                <a:t>://</a:t>
              </a:r>
              <a:r>
                <a:rPr lang="en-US" sz="1200" b="1" dirty="0" smtClean="0">
                  <a:hlinkClick r:id="rId3"/>
                </a:rPr>
                <a:t>sresource.homestead.com/Grade-6.html</a:t>
              </a:r>
              <a:endParaRPr lang="en-US" sz="1200" b="1" dirty="0" smtClean="0"/>
            </a:p>
            <a:p>
              <a:endParaRPr lang="en-US" sz="1200" dirty="0"/>
            </a:p>
          </p:txBody>
        </p:sp>
        <p:grpSp>
          <p:nvGrpSpPr>
            <p:cNvPr id="3" name="Group 2"/>
            <p:cNvGrpSpPr/>
            <p:nvPr/>
          </p:nvGrpSpPr>
          <p:grpSpPr>
            <a:xfrm>
              <a:off x="152400" y="1665308"/>
              <a:ext cx="6947893" cy="1171407"/>
              <a:chOff x="152400" y="1665308"/>
              <a:chExt cx="6947893" cy="1171407"/>
            </a:xfrm>
          </p:grpSpPr>
          <p:grpSp>
            <p:nvGrpSpPr>
              <p:cNvPr id="15" name="Group 14"/>
              <p:cNvGrpSpPr/>
              <p:nvPr/>
            </p:nvGrpSpPr>
            <p:grpSpPr>
              <a:xfrm>
                <a:off x="390525" y="1912620"/>
                <a:ext cx="6477000" cy="924095"/>
                <a:chOff x="381000" y="266700"/>
                <a:chExt cx="6477000" cy="924095"/>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a:solidFill>
                        <a:schemeClr val="tx1"/>
                      </a:solidFill>
                    </a:rPr>
                    <a:t>Example of a </a:t>
                  </a:r>
                  <a:r>
                    <a:rPr lang="en-US" sz="1200" b="1" i="1" dirty="0">
                      <a:solidFill>
                        <a:schemeClr val="tx1"/>
                      </a:solidFill>
                    </a:rPr>
                    <a:t>Learning Progression </a:t>
                  </a:r>
                  <a:r>
                    <a:rPr lang="en-US" sz="1200" dirty="0">
                      <a:solidFill>
                        <a:schemeClr val="tx1"/>
                      </a:solidFill>
                    </a:rPr>
                    <a:t>for RL.2.1</a:t>
                  </a:r>
                </a:p>
                <a:p>
                  <a:pPr algn="ctr"/>
                  <a:r>
                    <a:rPr lang="en-US" sz="1200" dirty="0">
                      <a:solidFill>
                        <a:schemeClr val="tx1"/>
                      </a:solidFill>
                    </a:rPr>
                    <a:t>Pre-Assessments Measure </a:t>
                  </a:r>
                  <a:r>
                    <a:rPr lang="en-US" sz="1200" b="1" i="1" dirty="0">
                      <a:solidFill>
                        <a:schemeClr val="tx1"/>
                      </a:solidFill>
                    </a:rPr>
                    <a:t>Adjustment Points</a:t>
                  </a:r>
                  <a:r>
                    <a:rPr lang="en-US" sz="1200" i="1" dirty="0">
                      <a:solidFill>
                        <a:schemeClr val="tx1"/>
                      </a:solidFill>
                    </a:rPr>
                    <a:t> </a:t>
                  </a:r>
                  <a:r>
                    <a:rPr lang="en-US" sz="1200" dirty="0">
                      <a:solidFill>
                        <a:schemeClr val="tx1"/>
                      </a:solidFill>
                    </a:rPr>
                    <a:t>(in purple)</a:t>
                  </a:r>
                </a:p>
              </p:txBody>
            </p:sp>
            <p:sp>
              <p:nvSpPr>
                <p:cNvPr id="17" name="Rectangle 16"/>
                <p:cNvSpPr/>
                <p:nvPr/>
              </p:nvSpPr>
              <p:spPr>
                <a:xfrm>
                  <a:off x="5928123" y="266700"/>
                  <a:ext cx="838200" cy="8763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300" b="1" dirty="0">
                      <a:solidFill>
                        <a:schemeClr val="tx1"/>
                      </a:solidFill>
                    </a:rPr>
                    <a:t>CFA</a:t>
                  </a:r>
                </a:p>
                <a:p>
                  <a:r>
                    <a:rPr lang="en-US" sz="1100" dirty="0" smtClean="0">
                      <a:solidFill>
                        <a:schemeClr val="tx1"/>
                      </a:solidFill>
                    </a:rPr>
                    <a:t>RL.6.1 </a:t>
                  </a:r>
                  <a:r>
                    <a:rPr lang="en-US" sz="1100" b="1" dirty="0">
                      <a:solidFill>
                        <a:schemeClr val="tx1"/>
                      </a:solidFill>
                    </a:rPr>
                    <a:t>grade-leve</a:t>
                  </a:r>
                  <a:r>
                    <a:rPr lang="en-US" sz="1100" dirty="0">
                      <a:solidFill>
                        <a:schemeClr val="tx1"/>
                      </a:solidFill>
                    </a:rPr>
                    <a:t>l standard assessment. </a:t>
                  </a: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a:solidFill>
                        <a:schemeClr val="tx1"/>
                      </a:solidFill>
                    </a:rPr>
                    <a:t>After the pre-assessment is given, Learning Progressions provide informal formative assessment </a:t>
                  </a:r>
                  <a:r>
                    <a:rPr lang="en-US" sz="1100" b="1" i="1" dirty="0">
                      <a:solidFill>
                        <a:schemeClr val="tx1"/>
                      </a:solidFill>
                    </a:rPr>
                    <a:t>below and near grade-level  </a:t>
                  </a:r>
                  <a:r>
                    <a:rPr lang="en-US" sz="1100" dirty="0" smtClean="0">
                      <a:solidFill>
                        <a:schemeClr val="tx1"/>
                      </a:solidFill>
                    </a:rPr>
                    <a:t>tasks  </a:t>
                  </a:r>
                  <a:r>
                    <a:rPr lang="en-US" sz="1100" b="1" i="1" dirty="0">
                      <a:solidFill>
                        <a:schemeClr val="tx1"/>
                      </a:solidFill>
                    </a:rPr>
                    <a:t>throughout each quarter.</a:t>
                  </a:r>
                  <a:endParaRPr lang="en-US" sz="1100" dirty="0">
                    <a:solidFill>
                      <a:schemeClr val="tx1"/>
                    </a:solidFill>
                  </a:endParaRPr>
                </a:p>
              </p:txBody>
            </p:sp>
            <p:cxnSp>
              <p:nvCxnSpPr>
                <p:cNvPr id="18" name="Straight Arrow Connector 17"/>
                <p:cNvCxnSpPr/>
                <p:nvPr/>
              </p:nvCxnSpPr>
              <p:spPr>
                <a:xfrm>
                  <a:off x="381000" y="1190795"/>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152400" y="1926510"/>
                <a:ext cx="838200"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tx1"/>
                    </a:solidFill>
                    <a:effectLst>
                      <a:outerShdw blurRad="38100" dist="38100" dir="2700000" algn="tl">
                        <a:srgbClr val="000000">
                          <a:alpha val="43137"/>
                        </a:srgbClr>
                      </a:outerShdw>
                    </a:effectLst>
                  </a:rPr>
                  <a:t>Beg. of QTR</a:t>
                </a:r>
              </a:p>
            </p:txBody>
          </p:sp>
          <p:sp>
            <p:nvSpPr>
              <p:cNvPr id="12" name="Rounded Rectangle 11"/>
              <p:cNvSpPr/>
              <p:nvPr/>
            </p:nvSpPr>
            <p:spPr>
              <a:xfrm>
                <a:off x="5039914" y="2431505"/>
                <a:ext cx="797722"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effectLst>
                      <a:outerShdw blurRad="38100" dist="38100" dir="2700000" algn="tl">
                        <a:srgbClr val="000000">
                          <a:alpha val="43137"/>
                        </a:srgbClr>
                      </a:outerShdw>
                    </a:effectLst>
                  </a:rPr>
                  <a:t>Throughout the QTR</a:t>
                </a:r>
              </a:p>
            </p:txBody>
          </p:sp>
          <p:sp>
            <p:nvSpPr>
              <p:cNvPr id="13" name="Rounded Rectangle 12"/>
              <p:cNvSpPr/>
              <p:nvPr/>
            </p:nvSpPr>
            <p:spPr>
              <a:xfrm>
                <a:off x="6482357" y="1665308"/>
                <a:ext cx="617936"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effectLst>
                      <a:outerShdw blurRad="38100" dist="38100" dir="2700000" algn="tl">
                        <a:srgbClr val="000000">
                          <a:alpha val="43137"/>
                        </a:srgbClr>
                      </a:outerShdw>
                    </a:effectLst>
                  </a:rPr>
                  <a:t>END of  QTR</a:t>
                </a:r>
              </a:p>
            </p:txBody>
          </p:sp>
        </p:grpSp>
      </p:grpSp>
    </p:spTree>
    <p:extLst>
      <p:ext uri="{BB962C8B-B14F-4D97-AF65-F5344CB8AC3E}">
        <p14:creationId xmlns:p14="http://schemas.microsoft.com/office/powerpoint/2010/main" val="1800394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850" y="48921"/>
            <a:ext cx="7124700" cy="705459"/>
          </a:xfrm>
          <a:prstGeom prst="rect">
            <a:avLst/>
          </a:prstGeom>
        </p:spPr>
        <p:txBody>
          <a:bodyPr wrap="square" lIns="96359" tIns="48180" rIns="96359" bIns="48180">
            <a:spAutoFit/>
          </a:bodyPr>
          <a:lstStyle/>
          <a:p>
            <a:r>
              <a:rPr lang="en-US" sz="1300" b="1" dirty="0"/>
              <a:t>Quarter </a:t>
            </a:r>
            <a:r>
              <a:rPr lang="en-US" sz="1300" b="1" dirty="0" smtClean="0"/>
              <a:t>Three </a:t>
            </a:r>
            <a:r>
              <a:rPr lang="en-US" sz="1300" b="1" dirty="0"/>
              <a:t>Reading Literature Learning Progressions</a:t>
            </a:r>
            <a:r>
              <a:rPr lang="en-US" sz="1300" dirty="0"/>
              <a:t>.  </a:t>
            </a:r>
          </a:p>
          <a:p>
            <a:r>
              <a:rPr lang="en-US" sz="1300" dirty="0"/>
              <a:t>The indicated boxes highlighted </a:t>
            </a:r>
            <a:r>
              <a:rPr lang="en-US" sz="1300" b="1" i="1" dirty="0"/>
              <a:t>before the standard</a:t>
            </a:r>
            <a:r>
              <a:rPr lang="en-US" sz="1300" dirty="0"/>
              <a:t>, </a:t>
            </a:r>
            <a:r>
              <a:rPr lang="en-US" sz="1300" b="1" dirty="0"/>
              <a:t>are assessed on this pre-assessment</a:t>
            </a:r>
            <a:r>
              <a:rPr lang="en-US" sz="1300" dirty="0"/>
              <a:t>. The standard itself is assessed on the Common Formative Assessment (CFA) at the end of each quarter.</a:t>
            </a:r>
          </a:p>
        </p:txBody>
      </p:sp>
      <p:graphicFrame>
        <p:nvGraphicFramePr>
          <p:cNvPr id="14" name="Table 13"/>
          <p:cNvGraphicFramePr>
            <a:graphicFrameLocks noGrp="1"/>
          </p:cNvGraphicFramePr>
          <p:nvPr>
            <p:extLst>
              <p:ext uri="{D42A27DB-BD31-4B8C-83A1-F6EECF244321}">
                <p14:modId xmlns:p14="http://schemas.microsoft.com/office/powerpoint/2010/main" val="3809516032"/>
              </p:ext>
            </p:extLst>
          </p:nvPr>
        </p:nvGraphicFramePr>
        <p:xfrm>
          <a:off x="304800" y="3093720"/>
          <a:ext cx="7162800" cy="2316480"/>
        </p:xfrm>
        <a:graphic>
          <a:graphicData uri="http://schemas.openxmlformats.org/drawingml/2006/table">
            <a:tbl>
              <a:tblPr firstRow="1" firstCol="1" bandRow="1"/>
              <a:tblGrid>
                <a:gridCol w="685800"/>
                <a:gridCol w="762000"/>
                <a:gridCol w="693735"/>
                <a:gridCol w="685800"/>
                <a:gridCol w="685800"/>
                <a:gridCol w="685800"/>
                <a:gridCol w="609600"/>
                <a:gridCol w="672450"/>
                <a:gridCol w="775351"/>
                <a:gridCol w="906464"/>
              </a:tblGrid>
              <a:tr h="133730">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3202" marR="33202"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3202" marR="3320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Cd</a:t>
                      </a:r>
                      <a:endParaRPr lang="en-US" sz="800">
                        <a:effectLst/>
                        <a:latin typeface="Calibri"/>
                        <a:ea typeface="Calibri"/>
                        <a:cs typeface="Times New Roman"/>
                      </a:endParaRPr>
                    </a:p>
                  </a:txBody>
                  <a:tcPr marL="33202" marR="3320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3202" marR="3320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Ch</a:t>
                      </a:r>
                      <a:endParaRPr lang="en-US" sz="800" dirty="0">
                        <a:effectLst/>
                        <a:latin typeface="Calibri"/>
                        <a:ea typeface="Calibri"/>
                        <a:cs typeface="Times New Roman"/>
                      </a:endParaRPr>
                    </a:p>
                  </a:txBody>
                  <a:tcPr marL="33202" marR="3320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33202" marR="3320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Cu</a:t>
                      </a:r>
                      <a:endParaRPr lang="en-US" sz="800">
                        <a:effectLst/>
                        <a:latin typeface="Calibri"/>
                        <a:ea typeface="Calibri"/>
                        <a:cs typeface="Times New Roman"/>
                      </a:endParaRPr>
                    </a:p>
                  </a:txBody>
                  <a:tcPr marL="33202" marR="3320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ANA</a:t>
                      </a:r>
                      <a:endParaRPr lang="en-US" sz="800">
                        <a:effectLst/>
                        <a:latin typeface="Calibri"/>
                        <a:ea typeface="Calibri"/>
                        <a:cs typeface="Times New Roman"/>
                      </a:endParaRPr>
                    </a:p>
                  </a:txBody>
                  <a:tcPr marL="33202" marR="3320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SYH</a:t>
                      </a:r>
                      <a:endParaRPr lang="en-US" sz="800">
                        <a:effectLst/>
                        <a:latin typeface="Calibri"/>
                        <a:ea typeface="Calibri"/>
                        <a:cs typeface="Times New Roman"/>
                      </a:endParaRPr>
                    </a:p>
                  </a:txBody>
                  <a:tcPr marL="33202" marR="3320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EVS</a:t>
                      </a:r>
                      <a:endParaRPr lang="en-US" sz="800" dirty="0">
                        <a:effectLst/>
                        <a:latin typeface="Calibri"/>
                        <a:ea typeface="Calibri"/>
                        <a:cs typeface="Times New Roman"/>
                      </a:endParaRPr>
                    </a:p>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3202" marR="33202"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610914">
                <a:tc>
                  <a:txBody>
                    <a:bodyPr/>
                    <a:lstStyle/>
                    <a:p>
                      <a:pPr marL="0" marR="0" algn="l">
                        <a:lnSpc>
                          <a:spcPct val="100000"/>
                        </a:lnSpc>
                        <a:spcBef>
                          <a:spcPts val="0"/>
                        </a:spcBef>
                        <a:spcAft>
                          <a:spcPts val="0"/>
                        </a:spcAft>
                      </a:pPr>
                      <a:r>
                        <a:rPr lang="en-US" sz="800" u="sng" dirty="0">
                          <a:effectLst/>
                          <a:latin typeface="Calibri"/>
                          <a:ea typeface="Times New Roman"/>
                          <a:cs typeface="Times New Roman"/>
                        </a:rPr>
                        <a:t>Retells </a:t>
                      </a:r>
                      <a:r>
                        <a:rPr lang="en-US" sz="800" dirty="0">
                          <a:effectLst/>
                          <a:latin typeface="Calibri"/>
                          <a:ea typeface="Times New Roman"/>
                          <a:cs typeface="Times New Roman"/>
                        </a:rPr>
                        <a:t>specific differences between reading and hearing a story.</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u="sng" dirty="0">
                          <a:effectLst/>
                          <a:latin typeface="Calibri"/>
                          <a:ea typeface="Times New Roman"/>
                          <a:cs typeface="Times New Roman"/>
                        </a:rPr>
                        <a:t>Retells</a:t>
                      </a:r>
                      <a:r>
                        <a:rPr lang="en-US" sz="800" dirty="0">
                          <a:effectLst/>
                          <a:latin typeface="Calibri"/>
                          <a:ea typeface="Times New Roman"/>
                          <a:cs typeface="Times New Roman"/>
                        </a:rPr>
                        <a:t> specific differences between reading or hearing and viewing a story. </a:t>
                      </a:r>
                      <a:endParaRPr lang="en-US" sz="800" dirty="0">
                        <a:effectLst/>
                        <a:latin typeface="Calibri"/>
                        <a:ea typeface="Calibri"/>
                        <a:cs typeface="Times New Roman"/>
                      </a:endParaRPr>
                    </a:p>
                  </a:txBody>
                  <a:tcPr marL="33202" marR="33202"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a:effectLst/>
                          <a:latin typeface="Calibri"/>
                          <a:ea typeface="Times New Roman"/>
                          <a:cs typeface="Times New Roman"/>
                        </a:rPr>
                        <a:t>Define (understand meaning of..) Academic Standard Language terms:  viewing, audio, video, and live version</a:t>
                      </a:r>
                      <a:r>
                        <a:rPr lang="en-US" sz="800" dirty="0" smtClean="0">
                          <a:effectLst/>
                          <a:latin typeface="Calibri"/>
                          <a:ea typeface="Times New Roman"/>
                          <a:cs typeface="Times New Roman"/>
                        </a:rPr>
                        <a: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Times New Roman"/>
                          <a:cs typeface="Times New Roman"/>
                        </a:rPr>
                        <a:t>Use the word “perceive” accurately in speaking about an experience.</a:t>
                      </a:r>
                      <a:endParaRPr lang="en-US" sz="800" dirty="0">
                        <a:effectLst/>
                        <a:latin typeface="Calibri"/>
                        <a:ea typeface="Calibri"/>
                        <a:cs typeface="Times New Roman"/>
                      </a:endParaRPr>
                    </a:p>
                  </a:txBody>
                  <a:tcPr marL="33202" marR="3320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a:effectLst/>
                          <a:latin typeface="Calibri"/>
                          <a:ea typeface="Times New Roman"/>
                          <a:cs typeface="Times New Roman"/>
                        </a:rPr>
                        <a:t>Identifies literary elements as presented in reading, hearing or viewing a story, drama or poem.</a:t>
                      </a:r>
                      <a:endParaRPr lang="en-US" sz="800" dirty="0">
                        <a:effectLst/>
                        <a:latin typeface="Calibri"/>
                        <a:ea typeface="Calibri"/>
                        <a:cs typeface="Times New Roman"/>
                      </a:endParaRPr>
                    </a:p>
                  </a:txBody>
                  <a:tcPr marL="33202" marR="3320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b="1" dirty="0">
                          <a:solidFill>
                            <a:schemeClr val="tx1"/>
                          </a:solidFill>
                          <a:effectLst/>
                          <a:latin typeface="Calibri"/>
                          <a:ea typeface="Times New Roman"/>
                          <a:cs typeface="Times New Roman"/>
                        </a:rPr>
                        <a:t>Students can explain what they “see” and what they “hear” when reading a text.  Do they see and hear the same thing when listening or watching a story, drama or poem</a:t>
                      </a:r>
                      <a:r>
                        <a:rPr lang="en-US" sz="800" b="1" dirty="0" smtClean="0">
                          <a:solidFill>
                            <a:schemeClr val="tx1"/>
                          </a:solidFill>
                          <a:effectLst/>
                          <a:latin typeface="Calibri"/>
                          <a:ea typeface="Times New Roman"/>
                          <a:cs typeface="Times New Roman"/>
                        </a:rPr>
                        <a:t>?</a:t>
                      </a:r>
                    </a:p>
                    <a:p>
                      <a:pPr marL="0" marR="0" algn="l">
                        <a:lnSpc>
                          <a:spcPct val="100000"/>
                        </a:lnSpc>
                        <a:spcBef>
                          <a:spcPts val="0"/>
                        </a:spcBef>
                        <a:spcAft>
                          <a:spcPts val="0"/>
                        </a:spcAft>
                      </a:pPr>
                      <a:endParaRPr lang="en-US" sz="800" b="1" dirty="0" smtClean="0">
                        <a:solidFill>
                          <a:schemeClr val="tx1"/>
                        </a:solidFill>
                        <a:effectLst/>
                        <a:latin typeface="Calibri"/>
                        <a:ea typeface="Times New Roman"/>
                        <a:cs typeface="Times New Roman"/>
                      </a:endParaRP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SELECTED RESPONSE #3</a:t>
                      </a:r>
                      <a:endParaRPr lang="en-US" sz="800" dirty="0">
                        <a:solidFill>
                          <a:schemeClr val="tx1"/>
                        </a:solidFill>
                        <a:effectLst/>
                        <a:latin typeface="Calibri"/>
                        <a:ea typeface="Calibri"/>
                        <a:cs typeface="Times New Roman"/>
                      </a:endParaRPr>
                    </a:p>
                  </a:txBody>
                  <a:tcPr marL="33202" marR="3320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u="sng" dirty="0">
                          <a:solidFill>
                            <a:schemeClr val="tx1"/>
                          </a:solidFill>
                          <a:effectLst/>
                          <a:latin typeface="Calibri"/>
                          <a:ea typeface="Times New Roman"/>
                          <a:cs typeface="Times New Roman"/>
                        </a:rPr>
                        <a:t>Concept Development</a:t>
                      </a:r>
                      <a:endParaRPr lang="en-US" sz="800" dirty="0">
                        <a:solidFill>
                          <a:schemeClr val="tx1"/>
                        </a:solidFill>
                        <a:effectLst/>
                        <a:latin typeface="Calibri"/>
                        <a:ea typeface="Calibri"/>
                        <a:cs typeface="Times New Roman"/>
                      </a:endParaRPr>
                    </a:p>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Students recognize that stories (dramas and/or poems) are presented differently in read texts, audio and live or viewed versions.</a:t>
                      </a:r>
                      <a:endParaRPr lang="en-US" sz="800" dirty="0">
                        <a:solidFill>
                          <a:schemeClr val="tx1"/>
                        </a:solidFill>
                        <a:effectLst/>
                        <a:latin typeface="Calibri"/>
                        <a:ea typeface="Calibri"/>
                        <a:cs typeface="Times New Roman"/>
                      </a:endParaRPr>
                    </a:p>
                  </a:txBody>
                  <a:tcPr marL="33202" marR="3320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Compare (or organize) and use </a:t>
                      </a:r>
                      <a:r>
                        <a:rPr lang="en-US" sz="800" u="sng" dirty="0">
                          <a:solidFill>
                            <a:schemeClr val="tx1"/>
                          </a:solidFill>
                          <a:effectLst/>
                          <a:latin typeface="Calibri"/>
                          <a:ea typeface="Times New Roman"/>
                          <a:cs typeface="Times New Roman"/>
                        </a:rPr>
                        <a:t>specific examples</a:t>
                      </a:r>
                      <a:r>
                        <a:rPr lang="en-US" sz="800" dirty="0">
                          <a:solidFill>
                            <a:schemeClr val="tx1"/>
                          </a:solidFill>
                          <a:effectLst/>
                          <a:latin typeface="Calibri"/>
                          <a:ea typeface="Times New Roman"/>
                          <a:cs typeface="Times New Roman"/>
                        </a:rPr>
                        <a:t> how reading a text is different from an audio version.</a:t>
                      </a:r>
                      <a:endParaRPr lang="en-US" sz="800" dirty="0">
                        <a:solidFill>
                          <a:schemeClr val="tx1"/>
                        </a:solidFill>
                        <a:effectLst/>
                        <a:latin typeface="Calibri"/>
                        <a:ea typeface="Calibri"/>
                        <a:cs typeface="Times New Roman"/>
                      </a:endParaRPr>
                    </a:p>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(Continue with reading vs live</a:t>
                      </a:r>
                      <a:endParaRPr lang="en-US" sz="800" dirty="0">
                        <a:solidFill>
                          <a:schemeClr val="tx1"/>
                        </a:solidFill>
                        <a:effectLst/>
                        <a:latin typeface="Calibri"/>
                        <a:ea typeface="Calibri"/>
                        <a:cs typeface="Times New Roman"/>
                      </a:endParaRPr>
                    </a:p>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audio vs live, etc</a:t>
                      </a:r>
                      <a:r>
                        <a:rPr lang="en-US" sz="800" dirty="0" smtClean="0">
                          <a:solidFill>
                            <a:schemeClr val="tx1"/>
                          </a:solidFill>
                          <a:effectLst/>
                          <a:latin typeface="Calibri"/>
                          <a:ea typeface="Times New Roman"/>
                          <a:cs typeface="Times New Roman"/>
                        </a:rPr>
                        <a:t>...).</a:t>
                      </a:r>
                      <a:endParaRPr lang="en-US" sz="800" dirty="0">
                        <a:solidFill>
                          <a:schemeClr val="tx1"/>
                        </a:solidFill>
                        <a:effectLst/>
                        <a:latin typeface="Calibri"/>
                        <a:ea typeface="Calibri"/>
                        <a:cs typeface="Times New Roman"/>
                      </a:endParaRPr>
                    </a:p>
                  </a:txBody>
                  <a:tcPr marL="33202" marR="3320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b="1" dirty="0">
                          <a:solidFill>
                            <a:schemeClr val="tx1"/>
                          </a:solidFill>
                          <a:effectLst/>
                          <a:latin typeface="Calibri"/>
                          <a:ea typeface="Times New Roman"/>
                          <a:cs typeface="Times New Roman"/>
                        </a:rPr>
                        <a:t>Connect </a:t>
                      </a:r>
                      <a:r>
                        <a:rPr lang="en-US" sz="800" b="1" u="sng" dirty="0">
                          <a:solidFill>
                            <a:schemeClr val="tx1"/>
                          </a:solidFill>
                          <a:effectLst/>
                          <a:latin typeface="Calibri"/>
                          <a:ea typeface="Times New Roman"/>
                          <a:cs typeface="Times New Roman"/>
                        </a:rPr>
                        <a:t>specific characteristics</a:t>
                      </a:r>
                      <a:r>
                        <a:rPr lang="en-US" sz="800" b="1" dirty="0">
                          <a:solidFill>
                            <a:schemeClr val="tx1"/>
                          </a:solidFill>
                          <a:effectLst/>
                          <a:latin typeface="Calibri"/>
                          <a:ea typeface="Times New Roman"/>
                          <a:cs typeface="Times New Roman"/>
                        </a:rPr>
                        <a:t> of text, audio, visual or live versions of a story to </a:t>
                      </a:r>
                      <a:r>
                        <a:rPr lang="en-US" sz="800" b="1" u="sng" dirty="0">
                          <a:solidFill>
                            <a:schemeClr val="tx1"/>
                          </a:solidFill>
                          <a:effectLst/>
                          <a:latin typeface="Calibri"/>
                          <a:ea typeface="Times New Roman"/>
                          <a:cs typeface="Times New Roman"/>
                        </a:rPr>
                        <a:t>examples seen or heard</a:t>
                      </a:r>
                      <a:r>
                        <a:rPr lang="en-US" sz="800" b="1" dirty="0" smtClean="0">
                          <a:solidFill>
                            <a:schemeClr val="tx1"/>
                          </a:solidFill>
                          <a:effectLst/>
                          <a:latin typeface="Calibri"/>
                          <a:ea typeface="Times New Roman"/>
                          <a:cs typeface="Times New Roman"/>
                        </a:rPr>
                        <a:t>.</a:t>
                      </a:r>
                    </a:p>
                    <a:p>
                      <a:pPr marL="0" marR="0" algn="l">
                        <a:lnSpc>
                          <a:spcPct val="100000"/>
                        </a:lnSpc>
                        <a:spcBef>
                          <a:spcPts val="0"/>
                        </a:spcBef>
                        <a:spcAft>
                          <a:spcPts val="0"/>
                        </a:spcAft>
                      </a:pPr>
                      <a:endParaRPr lang="en-US" sz="800" b="1" dirty="0" smtClean="0">
                        <a:solidFill>
                          <a:schemeClr val="tx1"/>
                        </a:solidFill>
                        <a:effectLst/>
                        <a:latin typeface="Calibri"/>
                        <a:ea typeface="Times New Roman"/>
                        <a:cs typeface="Times New Roman"/>
                      </a:endParaRP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SELECTED RESPONSE</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#4</a:t>
                      </a:r>
                      <a:endParaRPr lang="en-US" sz="800" dirty="0">
                        <a:solidFill>
                          <a:schemeClr val="tx1"/>
                        </a:solidFill>
                        <a:effectLst/>
                        <a:latin typeface="Calibri"/>
                        <a:ea typeface="Calibri"/>
                        <a:cs typeface="Times New Roman"/>
                      </a:endParaRPr>
                    </a:p>
                  </a:txBody>
                  <a:tcPr marL="33202" marR="3320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Analyze </a:t>
                      </a:r>
                      <a:r>
                        <a:rPr lang="en-US" sz="800" u="sng" dirty="0">
                          <a:solidFill>
                            <a:schemeClr val="tx1"/>
                          </a:solidFill>
                          <a:effectLst/>
                          <a:latin typeface="Calibri"/>
                          <a:ea typeface="Times New Roman"/>
                          <a:cs typeface="Times New Roman"/>
                        </a:rPr>
                        <a:t>perceptual changes</a:t>
                      </a:r>
                      <a:r>
                        <a:rPr lang="en-US" sz="800" dirty="0">
                          <a:solidFill>
                            <a:schemeClr val="tx1"/>
                          </a:solidFill>
                          <a:effectLst/>
                          <a:latin typeface="Calibri"/>
                          <a:ea typeface="Times New Roman"/>
                          <a:cs typeface="Times New Roman"/>
                        </a:rPr>
                        <a:t> made in a “read” version compared to an audio or live version of the same story.  </a:t>
                      </a:r>
                      <a:r>
                        <a:rPr lang="en-US" sz="800" u="sng" dirty="0">
                          <a:solidFill>
                            <a:schemeClr val="tx1"/>
                          </a:solidFill>
                          <a:effectLst/>
                          <a:latin typeface="Calibri"/>
                          <a:ea typeface="Times New Roman"/>
                          <a:cs typeface="Times New Roman"/>
                        </a:rPr>
                        <a:t>How did it change their perceptions of the story</a:t>
                      </a:r>
                      <a:r>
                        <a:rPr lang="en-US" sz="800" dirty="0">
                          <a:solidFill>
                            <a:schemeClr val="tx1"/>
                          </a:solidFill>
                          <a:effectLst/>
                          <a:latin typeface="Calibri"/>
                          <a:ea typeface="Times New Roman"/>
                          <a:cs typeface="Times New Roman"/>
                        </a:rPr>
                        <a:t>?</a:t>
                      </a:r>
                      <a:endParaRPr lang="en-US" sz="800" dirty="0">
                        <a:solidFill>
                          <a:schemeClr val="tx1"/>
                        </a:solidFill>
                        <a:effectLst/>
                        <a:latin typeface="Calibri"/>
                        <a:ea typeface="Calibri"/>
                        <a:cs typeface="Times New Roman"/>
                      </a:endParaRPr>
                    </a:p>
                  </a:txBody>
                  <a:tcPr marL="33202" marR="3320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b="1" dirty="0">
                          <a:solidFill>
                            <a:schemeClr val="tx1"/>
                          </a:solidFill>
                          <a:effectLst/>
                          <a:latin typeface="Calibri"/>
                          <a:ea typeface="Times New Roman"/>
                          <a:cs typeface="Times New Roman"/>
                        </a:rPr>
                        <a:t>Synthesize the experiences of reading, listening or viewing the same version of a text in order to make a recommendation of the benefits of each</a:t>
                      </a:r>
                      <a:r>
                        <a:rPr lang="en-US" sz="800" b="1" dirty="0" smtClean="0">
                          <a:solidFill>
                            <a:schemeClr val="tx1"/>
                          </a:solidFill>
                          <a:effectLst/>
                          <a:latin typeface="Calibri"/>
                          <a:ea typeface="Times New Roman"/>
                          <a:cs typeface="Times New Roman"/>
                        </a:rPr>
                        <a:t>.</a:t>
                      </a:r>
                    </a:p>
                    <a:p>
                      <a:pPr marL="0" marR="0" algn="l">
                        <a:lnSpc>
                          <a:spcPct val="100000"/>
                        </a:lnSpc>
                        <a:spcBef>
                          <a:spcPts val="0"/>
                        </a:spcBef>
                        <a:spcAft>
                          <a:spcPts val="0"/>
                        </a:spcAft>
                      </a:pPr>
                      <a:endParaRPr lang="en-US" sz="800" dirty="0">
                        <a:solidFill>
                          <a:schemeClr val="tx1"/>
                        </a:solidFill>
                        <a:effectLst/>
                        <a:latin typeface="Calibri"/>
                        <a:ea typeface="Calibri"/>
                        <a:cs typeface="Times New Roman"/>
                      </a:endParaRPr>
                    </a:p>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 </a:t>
                      </a:r>
                      <a:r>
                        <a:rPr lang="en-US" sz="800" b="1" dirty="0" smtClean="0">
                          <a:solidFill>
                            <a:schemeClr val="tx1"/>
                          </a:solidFill>
                          <a:effectLst/>
                          <a:latin typeface="Calibri"/>
                          <a:ea typeface="Times New Roman"/>
                          <a:cs typeface="Times New Roman"/>
                        </a:rPr>
                        <a:t>CONSTRUCTED RESPONSE #7</a:t>
                      </a:r>
                      <a:endParaRPr lang="en-US" sz="800" b="1" dirty="0">
                        <a:solidFill>
                          <a:schemeClr val="tx1"/>
                        </a:solidFill>
                        <a:effectLst/>
                        <a:latin typeface="Calibri"/>
                        <a:ea typeface="Calibri"/>
                        <a:cs typeface="Times New Roman"/>
                      </a:endParaRPr>
                    </a:p>
                  </a:txBody>
                  <a:tcPr marL="33202" marR="3320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Times New Roman"/>
                          <a:cs typeface="Calibri"/>
                        </a:rPr>
                        <a:t>RL.6.</a:t>
                      </a:r>
                      <a:r>
                        <a:rPr lang="en-US" sz="800" b="1" u="sng" dirty="0">
                          <a:effectLst/>
                          <a:latin typeface="Calibri"/>
                          <a:ea typeface="Calibri"/>
                          <a:cs typeface="Calibri"/>
                        </a:rPr>
                        <a:t>7</a:t>
                      </a:r>
                      <a:r>
                        <a:rPr lang="en-US" sz="800" dirty="0">
                          <a:effectLst/>
                          <a:latin typeface="Calibri"/>
                          <a:ea typeface="Calibri"/>
                          <a:cs typeface="Calibri"/>
                        </a:rPr>
                        <a:t>   Compare and contrast the experience of reading a story, drama, or poem to listening to or viewing an audio, video, or live version of the text, including contrasting what they “see” and “hear” when reading the text to what they perceive when they listen or watch.</a:t>
                      </a:r>
                      <a:endParaRPr lang="en-US" sz="800" dirty="0">
                        <a:effectLst/>
                        <a:latin typeface="Calibri"/>
                        <a:ea typeface="Calibri"/>
                        <a:cs typeface="Times New Roman"/>
                      </a:endParaRPr>
                    </a:p>
                  </a:txBody>
                  <a:tcPr marL="33202" marR="33202"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120933514"/>
              </p:ext>
            </p:extLst>
          </p:nvPr>
        </p:nvGraphicFramePr>
        <p:xfrm>
          <a:off x="304800" y="838200"/>
          <a:ext cx="7162800" cy="2081844"/>
        </p:xfrm>
        <a:graphic>
          <a:graphicData uri="http://schemas.openxmlformats.org/drawingml/2006/table">
            <a:tbl>
              <a:tblPr/>
              <a:tblGrid>
                <a:gridCol w="644280"/>
                <a:gridCol w="727320"/>
                <a:gridCol w="685800"/>
                <a:gridCol w="685800"/>
                <a:gridCol w="685800"/>
                <a:gridCol w="685800"/>
                <a:gridCol w="762000"/>
                <a:gridCol w="685800"/>
                <a:gridCol w="685800"/>
                <a:gridCol w="914400"/>
              </a:tblGrid>
              <a:tr h="97756">
                <a:tc>
                  <a:txBody>
                    <a:bodyPr/>
                    <a:lstStyle/>
                    <a:p>
                      <a:pPr marL="0" marR="0" algn="ctr">
                        <a:lnSpc>
                          <a:spcPct val="100000"/>
                        </a:lnSpc>
                        <a:spcBef>
                          <a:spcPts val="0"/>
                        </a:spcBef>
                        <a:spcAft>
                          <a:spcPts val="0"/>
                        </a:spcAft>
                      </a:pPr>
                      <a:r>
                        <a:rPr lang="en-US" sz="800" b="1" kern="1200" dirty="0">
                          <a:solidFill>
                            <a:srgbClr val="000000"/>
                          </a:solidFill>
                          <a:effectLst/>
                          <a:latin typeface="Calibri"/>
                          <a:ea typeface="Times New Roman"/>
                          <a:cs typeface="Times New Roman"/>
                        </a:rPr>
                        <a:t>DOK 1 - </a:t>
                      </a:r>
                      <a:r>
                        <a:rPr lang="en-US" sz="800" b="1" kern="1200" dirty="0" err="1">
                          <a:solidFill>
                            <a:srgbClr val="000000"/>
                          </a:solidFill>
                          <a:effectLst/>
                          <a:latin typeface="Calibri"/>
                          <a:ea typeface="Times New Roman"/>
                          <a:cs typeface="Times New Roman"/>
                        </a:rPr>
                        <a:t>K</a:t>
                      </a:r>
                      <a:r>
                        <a:rPr lang="en-US" sz="800" kern="1200" dirty="0" err="1">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14421" marR="14421" marT="460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DOK 1 - K</a:t>
                      </a:r>
                      <a:r>
                        <a:rPr lang="en-US" sz="800" kern="1200">
                          <a:solidFill>
                            <a:srgbClr val="000000"/>
                          </a:solidFill>
                          <a:effectLst/>
                          <a:latin typeface="Calibri"/>
                          <a:ea typeface="Times New Roman"/>
                          <a:cs typeface="Times New Roman"/>
                        </a:rPr>
                        <a:t>c</a:t>
                      </a:r>
                      <a:endParaRPr lang="en-US" sz="800">
                        <a:effectLst/>
                        <a:latin typeface="Calibri"/>
                        <a:ea typeface="Calibri"/>
                        <a:cs typeface="Times New Roman"/>
                      </a:endParaRPr>
                    </a:p>
                  </a:txBody>
                  <a:tcPr marL="14421" marR="14421" marT="460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DOK 1 - C</a:t>
                      </a:r>
                      <a:r>
                        <a:rPr lang="en-US" sz="800" kern="1200">
                          <a:solidFill>
                            <a:srgbClr val="000000"/>
                          </a:solidFill>
                          <a:effectLst/>
                          <a:latin typeface="Calibri"/>
                          <a:ea typeface="Times New Roman"/>
                          <a:cs typeface="Times New Roman"/>
                        </a:rPr>
                        <a:t>e</a:t>
                      </a:r>
                      <a:endParaRPr lang="en-US" sz="800">
                        <a:effectLst/>
                        <a:latin typeface="Calibri"/>
                        <a:ea typeface="Calibri"/>
                        <a:cs typeface="Times New Roman"/>
                      </a:endParaRPr>
                    </a:p>
                  </a:txBody>
                  <a:tcPr marL="14421" marR="14421" marT="460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gridSpan="2">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DOK 1 - AP</a:t>
                      </a:r>
                      <a:r>
                        <a:rPr lang="en-US" sz="800" kern="1200">
                          <a:solidFill>
                            <a:srgbClr val="000000"/>
                          </a:solidFill>
                          <a:effectLst/>
                          <a:latin typeface="Calibri"/>
                          <a:ea typeface="Times New Roman"/>
                          <a:cs typeface="Times New Roman"/>
                        </a:rPr>
                        <a:t>g</a:t>
                      </a:r>
                      <a:endParaRPr lang="en-US" sz="800">
                        <a:effectLst/>
                        <a:latin typeface="Calibri"/>
                        <a:ea typeface="Calibri"/>
                        <a:cs typeface="Times New Roman"/>
                      </a:endParaRPr>
                    </a:p>
                  </a:txBody>
                  <a:tcPr marL="14421" marR="14421" marT="460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hMerge="1">
                  <a:txBody>
                    <a:bodyPr/>
                    <a:lstStyle/>
                    <a:p>
                      <a:endParaRPr lang="en-US"/>
                    </a:p>
                  </a:txBody>
                  <a:tcPr/>
                </a:tc>
                <a:tc>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DOK  2 -Ch</a:t>
                      </a:r>
                      <a:endParaRPr lang="en-US" sz="800">
                        <a:effectLst/>
                        <a:latin typeface="Calibri"/>
                        <a:ea typeface="Calibri"/>
                        <a:cs typeface="Times New Roman"/>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DOK 2 - AP</a:t>
                      </a:r>
                      <a:r>
                        <a:rPr lang="en-US" sz="800" kern="1200">
                          <a:solidFill>
                            <a:srgbClr val="000000"/>
                          </a:solidFill>
                          <a:effectLst/>
                          <a:latin typeface="Calibri"/>
                          <a:ea typeface="Times New Roman"/>
                          <a:cs typeface="Times New Roman"/>
                        </a:rPr>
                        <a:t>n</a:t>
                      </a:r>
                      <a:endParaRPr lang="en-US" sz="800">
                        <a:effectLst/>
                        <a:latin typeface="Calibri"/>
                        <a:ea typeface="Calibri"/>
                        <a:cs typeface="Times New Roman"/>
                      </a:endParaRPr>
                    </a:p>
                  </a:txBody>
                  <a:tcPr marL="14421" marR="14421" marT="460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DOK – 3 Cw</a:t>
                      </a:r>
                      <a:endParaRPr lang="en-US" sz="800">
                        <a:effectLst/>
                        <a:latin typeface="Calibri"/>
                        <a:ea typeface="Calibri"/>
                        <a:cs typeface="Times New Roman"/>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DOK 3 - ANA</a:t>
                      </a:r>
                      <a:endParaRPr lang="en-US" sz="800">
                        <a:effectLst/>
                        <a:latin typeface="Calibri"/>
                        <a:ea typeface="Calibri"/>
                        <a:cs typeface="Times New Roman"/>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BF8F"/>
                    </a:solidFill>
                  </a:tcPr>
                </a:tc>
                <a:tc>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14421" marR="14421" marT="460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r>
              <a:tr h="538121">
                <a:tc>
                  <a:txBody>
                    <a:bodyPr/>
                    <a:lstStyle/>
                    <a:p>
                      <a:pPr marL="0" marR="0" algn="l">
                        <a:lnSpc>
                          <a:spcPct val="100000"/>
                        </a:lnSpc>
                        <a:spcBef>
                          <a:spcPts val="0"/>
                        </a:spcBef>
                        <a:spcAft>
                          <a:spcPts val="0"/>
                        </a:spcAft>
                      </a:pPr>
                      <a:r>
                        <a:rPr lang="en-US" sz="800" kern="1200" dirty="0">
                          <a:solidFill>
                            <a:srgbClr val="000000"/>
                          </a:solidFill>
                          <a:effectLst/>
                          <a:latin typeface="Calibri"/>
                          <a:ea typeface="Times New Roman"/>
                          <a:cs typeface="Times New Roman"/>
                        </a:rPr>
                        <a:t>Recall the definitions of specific figurative, connotative and technical meaning words and phrases as discussed in class.</a:t>
                      </a:r>
                      <a:endParaRPr lang="en-US" sz="800" dirty="0">
                        <a:effectLst/>
                        <a:latin typeface="Calibri"/>
                        <a:ea typeface="Calibri"/>
                        <a:cs typeface="Times New Roman"/>
                      </a:endParaRPr>
                    </a:p>
                  </a:txBody>
                  <a:tcPr marL="14421" marR="14421" marT="4602"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800" kern="1200">
                          <a:solidFill>
                            <a:srgbClr val="000000"/>
                          </a:solidFill>
                          <a:effectLst/>
                          <a:latin typeface="Calibri"/>
                          <a:ea typeface="Times New Roman"/>
                          <a:cs typeface="Times New Roman"/>
                        </a:rPr>
                        <a:t>Understands and uses </a:t>
                      </a:r>
                      <a:r>
                        <a:rPr lang="en-US" sz="800" u="sng" kern="1200">
                          <a:solidFill>
                            <a:srgbClr val="000000"/>
                          </a:solidFill>
                          <a:effectLst/>
                          <a:latin typeface="Calibri"/>
                          <a:ea typeface="Times New Roman"/>
                          <a:cs typeface="Times New Roman"/>
                        </a:rPr>
                        <a:t>Academic Standard Language</a:t>
                      </a:r>
                      <a:r>
                        <a:rPr lang="en-US" sz="800" kern="1200">
                          <a:solidFill>
                            <a:srgbClr val="000000"/>
                          </a:solidFill>
                          <a:effectLst/>
                          <a:latin typeface="Calibri"/>
                          <a:ea typeface="Times New Roman"/>
                          <a:cs typeface="Times New Roman"/>
                        </a:rPr>
                        <a:t>: figurative, connotative, technical analyze, impact, meaning and tone.</a:t>
                      </a:r>
                      <a:endParaRPr lang="en-US" sz="800">
                        <a:effectLst/>
                        <a:latin typeface="Calibri"/>
                        <a:ea typeface="Calibri"/>
                        <a:cs typeface="Times New Roman"/>
                      </a:endParaRPr>
                    </a:p>
                  </a:txBody>
                  <a:tcPr marL="14421" marR="14421" marT="4602"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800" kern="1200">
                          <a:solidFill>
                            <a:srgbClr val="000000"/>
                          </a:solidFill>
                          <a:effectLst/>
                          <a:latin typeface="Calibri"/>
                          <a:ea typeface="Times New Roman"/>
                          <a:cs typeface="Times New Roman"/>
                        </a:rPr>
                        <a:t>Select appropriate figurative, connotative or technical words or phrases when the intended meaning is clearly evident.</a:t>
                      </a:r>
                      <a:endParaRPr lang="en-US" sz="800">
                        <a:effectLst/>
                        <a:latin typeface="Calibri"/>
                        <a:ea typeface="Calibri"/>
                        <a:cs typeface="Times New Roman"/>
                      </a:endParaRPr>
                    </a:p>
                  </a:txBody>
                  <a:tcPr marL="14421" marR="14421" marT="4602"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800" u="sng" kern="1200">
                          <a:solidFill>
                            <a:srgbClr val="000000"/>
                          </a:solidFill>
                          <a:effectLst/>
                          <a:latin typeface="Calibri"/>
                          <a:ea typeface="Times New Roman"/>
                          <a:cs typeface="Times New Roman"/>
                        </a:rPr>
                        <a:t>L.6.4b</a:t>
                      </a:r>
                      <a:r>
                        <a:rPr lang="en-US" sz="800" kern="1200">
                          <a:solidFill>
                            <a:srgbClr val="000000"/>
                          </a:solidFill>
                          <a:effectLst/>
                          <a:latin typeface="Calibri"/>
                          <a:ea typeface="Times New Roman"/>
                          <a:cs typeface="Times New Roman"/>
                        </a:rPr>
                        <a:t> Use common, grade-appropriate Greek or Latin affixes and roots as clues to the meaning of a word.</a:t>
                      </a:r>
                      <a:endParaRPr lang="en-US" sz="800">
                        <a:effectLst/>
                        <a:latin typeface="Calibri"/>
                        <a:ea typeface="Calibri"/>
                        <a:cs typeface="Times New Roman"/>
                      </a:endParaRPr>
                    </a:p>
                  </a:txBody>
                  <a:tcPr marL="14421" marR="14421" marT="4602"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800" b="1" u="sng" kern="1200" dirty="0">
                          <a:solidFill>
                            <a:srgbClr val="000000"/>
                          </a:solidFill>
                          <a:effectLst/>
                          <a:latin typeface="Calibri"/>
                          <a:ea typeface="Times New Roman"/>
                          <a:cs typeface="Times New Roman"/>
                        </a:rPr>
                        <a:t>L.6.5c</a:t>
                      </a:r>
                      <a:r>
                        <a:rPr lang="en-US" sz="800" b="1" kern="1200" dirty="0">
                          <a:solidFill>
                            <a:srgbClr val="000000"/>
                          </a:solidFill>
                          <a:effectLst/>
                          <a:latin typeface="Calibri"/>
                          <a:ea typeface="Times New Roman"/>
                          <a:cs typeface="Times New Roman"/>
                        </a:rPr>
                        <a:t> </a:t>
                      </a:r>
                      <a:r>
                        <a:rPr lang="en-US" sz="800" b="1" kern="1200" dirty="0" smtClean="0">
                          <a:solidFill>
                            <a:srgbClr val="000000"/>
                          </a:solidFill>
                          <a:effectLst/>
                          <a:latin typeface="Calibri"/>
                          <a:ea typeface="Times New Roman"/>
                          <a:cs typeface="Times New Roman"/>
                        </a:rPr>
                        <a:t>   </a:t>
                      </a:r>
                    </a:p>
                    <a:p>
                      <a:pPr marL="0" marR="0" algn="l">
                        <a:lnSpc>
                          <a:spcPct val="100000"/>
                        </a:lnSpc>
                        <a:spcBef>
                          <a:spcPts val="0"/>
                        </a:spcBef>
                        <a:spcAft>
                          <a:spcPts val="0"/>
                        </a:spcAft>
                      </a:pPr>
                      <a:r>
                        <a:rPr lang="en-US" sz="800" b="1" kern="1200" dirty="0" smtClean="0">
                          <a:solidFill>
                            <a:srgbClr val="000000"/>
                          </a:solidFill>
                          <a:effectLst/>
                          <a:latin typeface="Calibri"/>
                          <a:ea typeface="Times New Roman"/>
                          <a:cs typeface="Times New Roman"/>
                        </a:rPr>
                        <a:t>  Distinguish</a:t>
                      </a:r>
                    </a:p>
                    <a:p>
                      <a:pPr marL="0" marR="0" algn="l">
                        <a:lnSpc>
                          <a:spcPct val="100000"/>
                        </a:lnSpc>
                        <a:spcBef>
                          <a:spcPts val="0"/>
                        </a:spcBef>
                        <a:spcAft>
                          <a:spcPts val="0"/>
                        </a:spcAft>
                      </a:pPr>
                      <a:r>
                        <a:rPr lang="en-US" sz="800" b="1" kern="1200" dirty="0" smtClean="0">
                          <a:solidFill>
                            <a:srgbClr val="000000"/>
                          </a:solidFill>
                          <a:effectLst/>
                          <a:latin typeface="Calibri"/>
                          <a:ea typeface="Times New Roman"/>
                          <a:cs typeface="Times New Roman"/>
                        </a:rPr>
                        <a:t>  among </a:t>
                      </a:r>
                      <a:r>
                        <a:rPr lang="en-US" sz="800" b="1" kern="1200" dirty="0">
                          <a:solidFill>
                            <a:srgbClr val="000000"/>
                          </a:solidFill>
                          <a:effectLst/>
                          <a:latin typeface="Calibri"/>
                          <a:ea typeface="Times New Roman"/>
                          <a:cs typeface="Times New Roman"/>
                        </a:rPr>
                        <a:t>the </a:t>
                      </a:r>
                      <a:endParaRPr lang="en-US" sz="800" b="1" kern="1200" dirty="0" smtClean="0">
                        <a:solidFill>
                          <a:srgbClr val="000000"/>
                        </a:solidFill>
                        <a:effectLst/>
                        <a:latin typeface="Calibri"/>
                        <a:ea typeface="Times New Roman"/>
                        <a:cs typeface="Times New Roman"/>
                      </a:endParaRPr>
                    </a:p>
                    <a:p>
                      <a:pPr marL="0" marR="0" algn="l">
                        <a:lnSpc>
                          <a:spcPct val="100000"/>
                        </a:lnSpc>
                        <a:spcBef>
                          <a:spcPts val="0"/>
                        </a:spcBef>
                        <a:spcAft>
                          <a:spcPts val="0"/>
                        </a:spcAft>
                      </a:pPr>
                      <a:r>
                        <a:rPr lang="en-US" sz="800" b="1" kern="1200" dirty="0" smtClean="0">
                          <a:solidFill>
                            <a:srgbClr val="000000"/>
                          </a:solidFill>
                          <a:effectLst/>
                          <a:latin typeface="Calibri"/>
                          <a:ea typeface="Times New Roman"/>
                          <a:cs typeface="Times New Roman"/>
                        </a:rPr>
                        <a:t>  connotations </a:t>
                      </a:r>
                    </a:p>
                    <a:p>
                      <a:pPr marL="0" marR="0" algn="l">
                        <a:lnSpc>
                          <a:spcPct val="100000"/>
                        </a:lnSpc>
                        <a:spcBef>
                          <a:spcPts val="0"/>
                        </a:spcBef>
                        <a:spcAft>
                          <a:spcPts val="0"/>
                        </a:spcAft>
                      </a:pPr>
                      <a:r>
                        <a:rPr lang="en-US" sz="800" b="1" kern="1200" dirty="0" smtClean="0">
                          <a:solidFill>
                            <a:srgbClr val="000000"/>
                          </a:solidFill>
                          <a:effectLst/>
                          <a:latin typeface="Calibri"/>
                          <a:ea typeface="Times New Roman"/>
                          <a:cs typeface="Times New Roman"/>
                        </a:rPr>
                        <a:t> </a:t>
                      </a:r>
                      <a:r>
                        <a:rPr lang="en-US" sz="800" b="1" kern="1200" dirty="0">
                          <a:solidFill>
                            <a:srgbClr val="000000"/>
                          </a:solidFill>
                          <a:effectLst/>
                          <a:latin typeface="Calibri"/>
                          <a:ea typeface="Times New Roman"/>
                          <a:cs typeface="Times New Roman"/>
                        </a:rPr>
                        <a:t>(associations) </a:t>
                      </a:r>
                      <a:endParaRPr lang="en-US" sz="800" b="1" kern="1200" dirty="0" smtClean="0">
                        <a:solidFill>
                          <a:srgbClr val="000000"/>
                        </a:solidFill>
                        <a:effectLst/>
                        <a:latin typeface="Calibri"/>
                        <a:ea typeface="Times New Roman"/>
                        <a:cs typeface="Times New Roman"/>
                      </a:endParaRPr>
                    </a:p>
                    <a:p>
                      <a:pPr marL="0" marR="0" algn="l">
                        <a:lnSpc>
                          <a:spcPct val="100000"/>
                        </a:lnSpc>
                        <a:spcBef>
                          <a:spcPts val="0"/>
                        </a:spcBef>
                        <a:spcAft>
                          <a:spcPts val="0"/>
                        </a:spcAft>
                      </a:pPr>
                      <a:r>
                        <a:rPr lang="en-US" sz="800" b="1" kern="1200" dirty="0" smtClean="0">
                          <a:solidFill>
                            <a:srgbClr val="000000"/>
                          </a:solidFill>
                          <a:effectLst/>
                          <a:latin typeface="Calibri"/>
                          <a:ea typeface="Times New Roman"/>
                          <a:cs typeface="Times New Roman"/>
                        </a:rPr>
                        <a:t>  of </a:t>
                      </a:r>
                      <a:r>
                        <a:rPr lang="en-US" sz="800" b="1" kern="1200" dirty="0">
                          <a:solidFill>
                            <a:srgbClr val="000000"/>
                          </a:solidFill>
                          <a:effectLst/>
                          <a:latin typeface="Calibri"/>
                          <a:ea typeface="Times New Roman"/>
                          <a:cs typeface="Times New Roman"/>
                        </a:rPr>
                        <a:t>words </a:t>
                      </a:r>
                      <a:r>
                        <a:rPr lang="en-US" sz="800" b="1" kern="1200" dirty="0" smtClean="0">
                          <a:solidFill>
                            <a:srgbClr val="000000"/>
                          </a:solidFill>
                          <a:effectLst/>
                          <a:latin typeface="Calibri"/>
                          <a:ea typeface="Times New Roman"/>
                          <a:cs typeface="Times New Roman"/>
                        </a:rPr>
                        <a:t>with </a:t>
                      </a:r>
                    </a:p>
                    <a:p>
                      <a:pPr marL="0" marR="0" algn="l">
                        <a:lnSpc>
                          <a:spcPct val="100000"/>
                        </a:lnSpc>
                        <a:spcBef>
                          <a:spcPts val="0"/>
                        </a:spcBef>
                        <a:spcAft>
                          <a:spcPts val="0"/>
                        </a:spcAft>
                      </a:pPr>
                      <a:r>
                        <a:rPr lang="en-US" sz="800" b="1" kern="1200" dirty="0" smtClean="0">
                          <a:solidFill>
                            <a:srgbClr val="000000"/>
                          </a:solidFill>
                          <a:effectLst/>
                          <a:latin typeface="Calibri"/>
                          <a:ea typeface="Times New Roman"/>
                          <a:cs typeface="Times New Roman"/>
                        </a:rPr>
                        <a:t>  </a:t>
                      </a:r>
                      <a:r>
                        <a:rPr lang="en-US" sz="800" b="1" kern="1200" dirty="0">
                          <a:solidFill>
                            <a:srgbClr val="000000"/>
                          </a:solidFill>
                          <a:effectLst/>
                          <a:latin typeface="Calibri"/>
                          <a:ea typeface="Times New Roman"/>
                          <a:cs typeface="Times New Roman"/>
                        </a:rPr>
                        <a:t>similar </a:t>
                      </a:r>
                      <a:endParaRPr lang="en-US" sz="800" b="1" kern="1200" dirty="0" smtClean="0">
                        <a:solidFill>
                          <a:srgbClr val="000000"/>
                        </a:solidFill>
                        <a:effectLst/>
                        <a:latin typeface="Calibri"/>
                        <a:ea typeface="Times New Roman"/>
                        <a:cs typeface="Times New Roman"/>
                      </a:endParaRPr>
                    </a:p>
                    <a:p>
                      <a:pPr marL="0" marR="0" algn="l">
                        <a:lnSpc>
                          <a:spcPct val="100000"/>
                        </a:lnSpc>
                        <a:spcBef>
                          <a:spcPts val="0"/>
                        </a:spcBef>
                        <a:spcAft>
                          <a:spcPts val="0"/>
                        </a:spcAft>
                      </a:pPr>
                      <a:r>
                        <a:rPr lang="en-US" sz="800" b="1" kern="1200" dirty="0" smtClean="0">
                          <a:solidFill>
                            <a:srgbClr val="000000"/>
                          </a:solidFill>
                          <a:effectLst/>
                          <a:latin typeface="Calibri"/>
                          <a:ea typeface="Times New Roman"/>
                          <a:cs typeface="Times New Roman"/>
                        </a:rPr>
                        <a:t>  definitions</a:t>
                      </a:r>
                      <a:r>
                        <a:rPr lang="en-US" sz="800" b="1" kern="1200" dirty="0">
                          <a:solidFill>
                            <a:srgbClr val="000000"/>
                          </a:solidFill>
                          <a:effectLst/>
                          <a:latin typeface="Calibri"/>
                          <a:ea typeface="Times New Roman"/>
                          <a:cs typeface="Times New Roman"/>
                        </a:rPr>
                        <a: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kern="12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0"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78105" marR="0" algn="l">
                        <a:lnSpc>
                          <a:spcPct val="100000"/>
                        </a:lnSpc>
                        <a:spcBef>
                          <a:spcPts val="0"/>
                        </a:spcBef>
                        <a:spcAft>
                          <a:spcPts val="0"/>
                        </a:spcAft>
                      </a:pPr>
                      <a:r>
                        <a:rPr lang="en-US" sz="800" b="1" u="sng" kern="1200">
                          <a:solidFill>
                            <a:srgbClr val="000000"/>
                          </a:solidFill>
                          <a:effectLst/>
                          <a:latin typeface="Calibri"/>
                          <a:ea typeface="Times New Roman"/>
                          <a:cs typeface="Times New Roman"/>
                        </a:rPr>
                        <a:t>Concept Development:</a:t>
                      </a:r>
                      <a:endParaRPr lang="en-US" sz="800">
                        <a:effectLst/>
                        <a:latin typeface="Calibri"/>
                        <a:ea typeface="Calibri"/>
                        <a:cs typeface="Times New Roman"/>
                      </a:endParaRPr>
                    </a:p>
                    <a:p>
                      <a:pPr marL="78105" marR="0" algn="l">
                        <a:lnSpc>
                          <a:spcPct val="100000"/>
                        </a:lnSpc>
                        <a:spcBef>
                          <a:spcPts val="0"/>
                        </a:spcBef>
                        <a:spcAft>
                          <a:spcPts val="0"/>
                        </a:spcAft>
                      </a:pPr>
                      <a:r>
                        <a:rPr lang="en-US" sz="800" kern="1200">
                          <a:solidFill>
                            <a:srgbClr val="000000"/>
                          </a:solidFill>
                          <a:effectLst/>
                          <a:latin typeface="Calibri"/>
                          <a:ea typeface="Times New Roman"/>
                          <a:cs typeface="Times New Roman"/>
                        </a:rPr>
                        <a:t>Student understands that the choices of words used affect the meaning and tone of a text.</a:t>
                      </a:r>
                      <a:endParaRPr lang="en-US" sz="800">
                        <a:effectLst/>
                        <a:latin typeface="Calibri"/>
                        <a:ea typeface="Calibri"/>
                        <a:cs typeface="Times New Roman"/>
                      </a:endParaRPr>
                    </a:p>
                  </a:txBody>
                  <a:tcPr marL="0"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800" b="1" kern="1200" dirty="0">
                          <a:solidFill>
                            <a:schemeClr val="tx1"/>
                          </a:solidFill>
                          <a:effectLst/>
                          <a:latin typeface="Calibri"/>
                          <a:ea typeface="Times New Roman"/>
                          <a:cs typeface="Times New Roman"/>
                        </a:rPr>
                        <a:t>Use context to determine the meaning (L.6.4a) of figurative, technical or connotative meaning of words and phrases. </a:t>
                      </a:r>
                      <a:r>
                        <a:rPr lang="en-US" sz="800" b="1" u="sng" kern="1200" dirty="0">
                          <a:solidFill>
                            <a:schemeClr val="tx1"/>
                          </a:solidFill>
                          <a:effectLst/>
                          <a:latin typeface="Calibri"/>
                          <a:ea typeface="Times New Roman"/>
                          <a:cs typeface="Times New Roman"/>
                        </a:rPr>
                        <a:t>L.6.5a</a:t>
                      </a:r>
                      <a:r>
                        <a:rPr lang="en-US" sz="800" b="1" kern="1200" dirty="0">
                          <a:solidFill>
                            <a:schemeClr val="tx1"/>
                          </a:solidFill>
                          <a:effectLst/>
                          <a:latin typeface="Calibri"/>
                          <a:ea typeface="Times New Roman"/>
                          <a:cs typeface="Times New Roman"/>
                        </a:rPr>
                        <a:t> Interpret figures of speech (e.g., personification) in </a:t>
                      </a:r>
                      <a:r>
                        <a:rPr lang="en-US" sz="800" b="1" u="sng" kern="1200" dirty="0">
                          <a:solidFill>
                            <a:schemeClr val="tx1"/>
                          </a:solidFill>
                          <a:effectLst/>
                          <a:latin typeface="Calibri"/>
                          <a:ea typeface="Times New Roman"/>
                          <a:cs typeface="Times New Roman"/>
                        </a:rPr>
                        <a:t>context</a:t>
                      </a:r>
                      <a:r>
                        <a:rPr lang="en-US" sz="800" b="1" u="sng" kern="1200" dirty="0" smtClean="0">
                          <a:solidFill>
                            <a:schemeClr val="tx1"/>
                          </a:solidFill>
                          <a:effectLst/>
                          <a:latin typeface="Calibri"/>
                          <a:ea typeface="Times New Roman"/>
                          <a:cs typeface="Times New Roman"/>
                        </a:rPr>
                        <a:t>.</a:t>
                      </a:r>
                    </a:p>
                    <a:p>
                      <a:pPr marL="0" marR="0" algn="l">
                        <a:lnSpc>
                          <a:spcPct val="100000"/>
                        </a:lnSpc>
                        <a:spcBef>
                          <a:spcPts val="0"/>
                        </a:spcBef>
                        <a:spcAft>
                          <a:spcPts val="0"/>
                        </a:spcAft>
                      </a:pPr>
                      <a:endParaRPr lang="en-US" sz="800" b="1" u="none" kern="1200" dirty="0" smtClean="0">
                        <a:solidFill>
                          <a:schemeClr val="tx1"/>
                        </a:solidFill>
                        <a:effectLst/>
                        <a:latin typeface="Calibri"/>
                        <a:ea typeface="Calibri"/>
                        <a:cs typeface="Times New Roman"/>
                      </a:endParaRPr>
                    </a:p>
                    <a:p>
                      <a:pPr marL="0" marR="0" algn="l">
                        <a:lnSpc>
                          <a:spcPct val="100000"/>
                        </a:lnSpc>
                        <a:spcBef>
                          <a:spcPts val="0"/>
                        </a:spcBef>
                        <a:spcAft>
                          <a:spcPts val="0"/>
                        </a:spcAft>
                      </a:pPr>
                      <a:r>
                        <a:rPr lang="en-US" sz="800" b="1" u="none" kern="1200" dirty="0" smtClean="0">
                          <a:solidFill>
                            <a:schemeClr val="tx1"/>
                          </a:solidFill>
                          <a:effectLst/>
                          <a:latin typeface="Calibri"/>
                          <a:ea typeface="Calibri"/>
                          <a:cs typeface="Times New Roman"/>
                        </a:rPr>
                        <a:t>SELECTED RESPONSE #1</a:t>
                      </a:r>
                    </a:p>
                  </a:txBody>
                  <a:tcPr marL="14421" marR="14421" marT="4602"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61595" marR="0" algn="l">
                        <a:lnSpc>
                          <a:spcPct val="100000"/>
                        </a:lnSpc>
                        <a:spcBef>
                          <a:spcPts val="0"/>
                        </a:spcBef>
                        <a:spcAft>
                          <a:spcPts val="0"/>
                        </a:spcAft>
                      </a:pPr>
                      <a:r>
                        <a:rPr lang="en-US" sz="800" dirty="0">
                          <a:solidFill>
                            <a:schemeClr val="tx1"/>
                          </a:solidFill>
                          <a:effectLst/>
                          <a:latin typeface="Calibri"/>
                          <a:ea typeface="Times New Roman"/>
                          <a:cs typeface="Times New Roman"/>
                        </a:rPr>
                        <a:t>Describe how word choices affect the readers’ interpretation of a text.</a:t>
                      </a:r>
                      <a:endParaRPr lang="en-US" sz="800" dirty="0">
                        <a:solidFill>
                          <a:schemeClr val="tx1"/>
                        </a:solidFill>
                        <a:effectLst/>
                        <a:latin typeface="Calibri"/>
                        <a:ea typeface="Calibri"/>
                        <a:cs typeface="Times New Roman"/>
                      </a:endParaRPr>
                    </a:p>
                  </a:txBody>
                  <a:tcPr marL="0"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57150" marR="0" algn="l">
                        <a:lnSpc>
                          <a:spcPct val="100000"/>
                        </a:lnSpc>
                        <a:spcBef>
                          <a:spcPts val="0"/>
                        </a:spcBef>
                        <a:spcAft>
                          <a:spcPts val="0"/>
                        </a:spcAft>
                      </a:pPr>
                      <a:r>
                        <a:rPr lang="en-US" sz="800" b="1" dirty="0">
                          <a:solidFill>
                            <a:schemeClr val="tx1"/>
                          </a:solidFill>
                          <a:effectLst/>
                          <a:latin typeface="Calibri"/>
                          <a:ea typeface="Times New Roman"/>
                          <a:cs typeface="Times New Roman"/>
                        </a:rPr>
                        <a:t>Analyze the impact of figurative word or phrases on meaning and tone</a:t>
                      </a:r>
                      <a:r>
                        <a:rPr lang="en-US" sz="800" b="1" dirty="0" smtClean="0">
                          <a:solidFill>
                            <a:schemeClr val="tx1"/>
                          </a:solidFill>
                          <a:effectLst/>
                          <a:latin typeface="Calibri"/>
                          <a:ea typeface="Times New Roman"/>
                          <a:cs typeface="Times New Roman"/>
                        </a:rPr>
                        <a:t>.</a:t>
                      </a:r>
                    </a:p>
                    <a:p>
                      <a:pPr marL="57150" marR="0" algn="l">
                        <a:lnSpc>
                          <a:spcPct val="100000"/>
                        </a:lnSpc>
                        <a:spcBef>
                          <a:spcPts val="0"/>
                        </a:spcBef>
                        <a:spcAft>
                          <a:spcPts val="0"/>
                        </a:spcAft>
                      </a:pPr>
                      <a:endParaRPr lang="en-US" sz="800" dirty="0">
                        <a:solidFill>
                          <a:schemeClr val="tx1"/>
                        </a:solidFill>
                        <a:effectLst/>
                        <a:latin typeface="Calibri"/>
                        <a:ea typeface="Calibri"/>
                        <a:cs typeface="Times New Roman"/>
                      </a:endParaRPr>
                    </a:p>
                    <a:p>
                      <a:pPr marL="0" marR="0" indent="0" algn="l" defTabSz="1018809" rtl="0" eaLnBrk="1" fontAlgn="auto" latinLnBrk="0" hangingPunct="1">
                        <a:lnSpc>
                          <a:spcPct val="100000"/>
                        </a:lnSpc>
                        <a:spcBef>
                          <a:spcPts val="0"/>
                        </a:spcBef>
                        <a:spcAft>
                          <a:spcPts val="0"/>
                        </a:spcAft>
                        <a:buClrTx/>
                        <a:buSzTx/>
                        <a:buFontTx/>
                        <a:buNone/>
                        <a:tabLst/>
                        <a:defRPr/>
                      </a:pPr>
                      <a:r>
                        <a:rPr lang="en-US" sz="800" u="none" strike="noStrike" kern="1200" dirty="0">
                          <a:solidFill>
                            <a:schemeClr val="tx1"/>
                          </a:solidFill>
                          <a:effectLst/>
                          <a:latin typeface="Calibri"/>
                          <a:ea typeface="Times New Roman"/>
                          <a:cs typeface="Times New Roman"/>
                        </a:rPr>
                        <a:t> </a:t>
                      </a:r>
                      <a:r>
                        <a:rPr lang="en-US" sz="800" b="1" u="none" kern="1200" dirty="0" smtClean="0">
                          <a:solidFill>
                            <a:schemeClr val="tx1"/>
                          </a:solidFill>
                          <a:effectLst/>
                          <a:latin typeface="+mn-lt"/>
                          <a:ea typeface="Calibri"/>
                          <a:cs typeface="Times New Roman"/>
                        </a:rPr>
                        <a:t>SELECTED RESPONSE #2</a:t>
                      </a:r>
                    </a:p>
                    <a:p>
                      <a:pPr marL="0" marR="0" algn="l">
                        <a:lnSpc>
                          <a:spcPct val="100000"/>
                        </a:lnSpc>
                        <a:spcBef>
                          <a:spcPts val="0"/>
                        </a:spcBef>
                        <a:spcAft>
                          <a:spcPts val="0"/>
                        </a:spcAft>
                      </a:pPr>
                      <a:endParaRPr lang="en-US" sz="800" dirty="0">
                        <a:solidFill>
                          <a:schemeClr val="tx1"/>
                        </a:solidFill>
                        <a:effectLst/>
                        <a:latin typeface="Calibri"/>
                        <a:ea typeface="Calibri"/>
                        <a:cs typeface="Times New Roman"/>
                      </a:endParaRPr>
                    </a:p>
                  </a:txBody>
                  <a:tcPr marL="0"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kern="1200" dirty="0">
                          <a:solidFill>
                            <a:srgbClr val="000000"/>
                          </a:solidFill>
                          <a:effectLst/>
                          <a:latin typeface="Calibri"/>
                          <a:ea typeface="Times New Roman"/>
                          <a:cs typeface="Times New Roman"/>
                        </a:rPr>
                        <a:t>RI6.4</a:t>
                      </a:r>
                      <a:r>
                        <a:rPr lang="en-US" sz="800" kern="1200" dirty="0">
                          <a:solidFill>
                            <a:srgbClr val="000000"/>
                          </a:solidFill>
                          <a:effectLst/>
                          <a:latin typeface="Calibri"/>
                          <a:ea typeface="Times New Roman"/>
                          <a:cs typeface="Times New Roman"/>
                        </a:rPr>
                        <a:t> </a:t>
                      </a:r>
                      <a:r>
                        <a:rPr lang="en-US" sz="800" dirty="0">
                          <a:solidFill>
                            <a:srgbClr val="202020"/>
                          </a:solidFill>
                          <a:effectLst/>
                          <a:latin typeface="Lato Light"/>
                          <a:ea typeface="Calibri"/>
                          <a:cs typeface="Arial"/>
                        </a:rPr>
                        <a:t>Determine the meaning of words and phrases as they are used in a text, including figurative and connotative meanings; analyze the impact of a specific word choice on meaning and tone</a:t>
                      </a:r>
                      <a:endParaRPr lang="en-US" sz="800" dirty="0">
                        <a:effectLst/>
                        <a:latin typeface="Calibri"/>
                        <a:ea typeface="Calibri"/>
                        <a:cs typeface="Times New Roman"/>
                      </a:endParaRPr>
                    </a:p>
                  </a:txBody>
                  <a:tcPr marL="14421" marR="14421" marT="4602"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48800861"/>
              </p:ext>
            </p:extLst>
          </p:nvPr>
        </p:nvGraphicFramePr>
        <p:xfrm>
          <a:off x="228600" y="5532120"/>
          <a:ext cx="7315200" cy="2545080"/>
        </p:xfrm>
        <a:graphic>
          <a:graphicData uri="http://schemas.openxmlformats.org/drawingml/2006/table">
            <a:tbl>
              <a:tblPr firstRow="1" firstCol="1" bandRow="1"/>
              <a:tblGrid>
                <a:gridCol w="457200"/>
                <a:gridCol w="546268"/>
                <a:gridCol w="467283"/>
                <a:gridCol w="662849"/>
                <a:gridCol w="609600"/>
                <a:gridCol w="685800"/>
                <a:gridCol w="533400"/>
                <a:gridCol w="533400"/>
                <a:gridCol w="533400"/>
                <a:gridCol w="762000"/>
                <a:gridCol w="762000"/>
                <a:gridCol w="762000"/>
              </a:tblGrid>
              <a:tr h="135137">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Cd</a:t>
                      </a:r>
                      <a:endParaRPr lang="en-US" sz="80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- 2Ch</a:t>
                      </a:r>
                      <a:endParaRPr lang="en-US" sz="80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Ck</a:t>
                      </a:r>
                      <a:endParaRPr lang="en-US" sz="80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APn</a:t>
                      </a:r>
                      <a:endParaRPr lang="en-US" sz="80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ANp</a:t>
                      </a:r>
                      <a:endParaRPr lang="en-US" sz="80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ANr</a:t>
                      </a:r>
                      <a:endParaRPr lang="en-US" sz="80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a:t>
                      </a:r>
                      <a:r>
                        <a:rPr lang="en-US" sz="800" b="1" dirty="0" smtClean="0">
                          <a:solidFill>
                            <a:srgbClr val="000000"/>
                          </a:solidFill>
                          <a:effectLst/>
                          <a:latin typeface="Calibri"/>
                          <a:ea typeface="Times New Roman"/>
                          <a:cs typeface="Times New Roman"/>
                        </a:rPr>
                        <a:t>– </a:t>
                      </a:r>
                      <a:r>
                        <a:rPr lang="en-US" sz="800" b="1" dirty="0">
                          <a:solidFill>
                            <a:srgbClr val="000000"/>
                          </a:solidFill>
                          <a:effectLst/>
                          <a:latin typeface="Calibri"/>
                          <a:ea typeface="Times New Roman"/>
                          <a:cs typeface="Times New Roman"/>
                        </a:rPr>
                        <a:t>Cu</a:t>
                      </a:r>
                      <a:endParaRPr lang="en-US" sz="800" dirty="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SYH</a:t>
                      </a:r>
                      <a:endParaRPr lang="en-US" sz="80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SYU</a:t>
                      </a:r>
                      <a:endParaRPr lang="en-US" sz="80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1028908">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Locates historical novels, poems, and stories of different genre.</a:t>
                      </a:r>
                      <a:endParaRPr lang="en-US" sz="800">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9050" marR="0" algn="l">
                        <a:lnSpc>
                          <a:spcPct val="100000"/>
                        </a:lnSpc>
                        <a:spcBef>
                          <a:spcPts val="0"/>
                        </a:spcBef>
                        <a:spcAft>
                          <a:spcPts val="0"/>
                        </a:spcAft>
                      </a:pPr>
                      <a:r>
                        <a:rPr lang="en-US" sz="800" dirty="0">
                          <a:effectLst/>
                          <a:latin typeface="Calibri"/>
                          <a:ea typeface="Times New Roman"/>
                          <a:cs typeface="Times New Roman"/>
                        </a:rPr>
                        <a:t>Understands and uses </a:t>
                      </a:r>
                      <a:r>
                        <a:rPr lang="en-US" sz="800" u="sng" dirty="0">
                          <a:effectLst/>
                          <a:latin typeface="Calibri"/>
                          <a:ea typeface="Times New Roman"/>
                          <a:cs typeface="Times New Roman"/>
                        </a:rPr>
                        <a:t>Academic </a:t>
                      </a:r>
                      <a:r>
                        <a:rPr lang="en-US" sz="700" u="sng" dirty="0">
                          <a:effectLst/>
                          <a:latin typeface="Calibri"/>
                          <a:ea typeface="Times New Roman"/>
                          <a:cs typeface="Times New Roman"/>
                        </a:rPr>
                        <a:t>Vocabulary</a:t>
                      </a:r>
                      <a:r>
                        <a:rPr lang="en-US" sz="800" u="sng" dirty="0">
                          <a:effectLst/>
                          <a:latin typeface="Calibri"/>
                          <a:ea typeface="Times New Roman"/>
                          <a:cs typeface="Times New Roman"/>
                        </a:rPr>
                        <a:t>:</a:t>
                      </a:r>
                      <a:r>
                        <a:rPr lang="en-US" sz="800" dirty="0">
                          <a:effectLst/>
                          <a:latin typeface="Calibri"/>
                          <a:ea typeface="Times New Roman"/>
                          <a:cs typeface="Times New Roman"/>
                        </a:rPr>
                        <a:t>  genre, historical novels, approaches, theme, compare, contrast, fantasy, and topics.</a:t>
                      </a:r>
                      <a:endParaRPr lang="en-US" sz="800" dirty="0">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Identifies different literary elements within different genres.</a:t>
                      </a:r>
                      <a:endParaRPr lang="en-US" sz="800" dirty="0">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Understands that different genres approach topics </a:t>
                      </a:r>
                      <a:r>
                        <a:rPr lang="en-US" sz="800" dirty="0" smtClean="0">
                          <a:solidFill>
                            <a:srgbClr val="000000"/>
                          </a:solidFill>
                          <a:effectLst/>
                          <a:latin typeface="Calibri"/>
                          <a:ea typeface="Times New Roman"/>
                          <a:cs typeface="Times New Roman"/>
                        </a:rPr>
                        <a:t>differently.</a:t>
                      </a:r>
                      <a:endParaRPr lang="en-US" sz="800" dirty="0">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Makes generalization about how different genre approach themes and topics.</a:t>
                      </a:r>
                      <a:endParaRPr lang="en-US" sz="800">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chemeClr val="tx1"/>
                          </a:solidFill>
                          <a:effectLst/>
                          <a:latin typeface="Calibri"/>
                          <a:ea typeface="Times New Roman"/>
                          <a:cs typeface="Times New Roman"/>
                        </a:rPr>
                        <a:t>Applies understanding of how different genre approach themes and topics in a next context</a:t>
                      </a:r>
                      <a:r>
                        <a:rPr lang="en-US" sz="800" b="1" dirty="0" smtClean="0">
                          <a:solidFill>
                            <a:schemeClr val="tx1"/>
                          </a:solidFill>
                          <a:effectLst/>
                          <a:latin typeface="Calibri"/>
                          <a:ea typeface="Times New Roman"/>
                          <a:cs typeface="Times New Roman"/>
                        </a:rPr>
                        <a:t>.</a:t>
                      </a:r>
                    </a:p>
                    <a:p>
                      <a:pPr marL="0" marR="0" algn="l">
                        <a:lnSpc>
                          <a:spcPct val="100000"/>
                        </a:lnSpc>
                        <a:spcBef>
                          <a:spcPts val="0"/>
                        </a:spcBef>
                        <a:spcAft>
                          <a:spcPts val="0"/>
                        </a:spcAft>
                      </a:pPr>
                      <a:endParaRPr lang="en-US" sz="800" b="1" dirty="0" smtClean="0">
                        <a:solidFill>
                          <a:schemeClr val="tx1"/>
                        </a:solidFill>
                        <a:effectLst/>
                        <a:latin typeface="Calibri"/>
                        <a:ea typeface="Calibri"/>
                        <a:cs typeface="Times New Roman"/>
                      </a:endParaRPr>
                    </a:p>
                    <a:p>
                      <a:pPr marL="0" marR="0" indent="0" algn="l" defTabSz="1018809" rtl="0" eaLnBrk="1" fontAlgn="auto" latinLnBrk="0" hangingPunct="1">
                        <a:lnSpc>
                          <a:spcPct val="100000"/>
                        </a:lnSpc>
                        <a:spcBef>
                          <a:spcPts val="0"/>
                        </a:spcBef>
                        <a:spcAft>
                          <a:spcPts val="0"/>
                        </a:spcAft>
                        <a:buClrTx/>
                        <a:buSzTx/>
                        <a:buFontTx/>
                        <a:buNone/>
                        <a:tabLst/>
                        <a:defRPr/>
                      </a:pPr>
                      <a:r>
                        <a:rPr lang="en-US" sz="800" b="1" u="none" kern="1200" dirty="0" smtClean="0">
                          <a:solidFill>
                            <a:schemeClr val="tx1"/>
                          </a:solidFill>
                          <a:effectLst/>
                          <a:latin typeface="+mn-lt"/>
                          <a:ea typeface="Calibri"/>
                          <a:cs typeface="Times New Roman"/>
                        </a:rPr>
                        <a:t>SELECTED RESPONSE #5</a:t>
                      </a:r>
                    </a:p>
                    <a:p>
                      <a:pPr marL="0" marR="0" algn="l">
                        <a:lnSpc>
                          <a:spcPct val="100000"/>
                        </a:lnSpc>
                        <a:spcBef>
                          <a:spcPts val="0"/>
                        </a:spcBef>
                        <a:spcAft>
                          <a:spcPts val="0"/>
                        </a:spcAft>
                      </a:pPr>
                      <a:endParaRPr lang="en-US" sz="800" dirty="0">
                        <a:solidFill>
                          <a:schemeClr val="tx1"/>
                        </a:solidFill>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Compares similarities in genre approaches to themes and topic (not </a:t>
                      </a:r>
                      <a:r>
                        <a:rPr lang="en-US" sz="700" dirty="0">
                          <a:solidFill>
                            <a:schemeClr val="tx1"/>
                          </a:solidFill>
                          <a:effectLst/>
                          <a:latin typeface="Calibri"/>
                          <a:ea typeface="Times New Roman"/>
                          <a:cs typeface="Times New Roman"/>
                        </a:rPr>
                        <a:t>contrasting</a:t>
                      </a:r>
                      <a:r>
                        <a:rPr lang="en-US" sz="800" dirty="0">
                          <a:solidFill>
                            <a:schemeClr val="tx1"/>
                          </a:solidFill>
                          <a:effectLst/>
                          <a:latin typeface="Calibri"/>
                          <a:ea typeface="Times New Roman"/>
                          <a:cs typeface="Times New Roman"/>
                        </a:rPr>
                        <a:t>).</a:t>
                      </a:r>
                      <a:endParaRPr lang="en-US" sz="800" dirty="0">
                        <a:solidFill>
                          <a:schemeClr val="tx1"/>
                        </a:solidFill>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chemeClr val="tx1"/>
                          </a:solidFill>
                          <a:effectLst/>
                          <a:latin typeface="Calibri"/>
                          <a:ea typeface="Times New Roman"/>
                          <a:cs typeface="Times New Roman"/>
                        </a:rPr>
                        <a:t>Analyzes (compares </a:t>
                      </a:r>
                      <a:r>
                        <a:rPr lang="en-US" sz="800" b="1" dirty="0" smtClean="0">
                          <a:solidFill>
                            <a:schemeClr val="tx1"/>
                          </a:solidFill>
                          <a:effectLst/>
                          <a:latin typeface="Calibri"/>
                          <a:ea typeface="Times New Roman"/>
                          <a:cs typeface="Times New Roman"/>
                        </a:rPr>
                        <a:t>&amp;contrasts</a:t>
                      </a:r>
                      <a:r>
                        <a:rPr lang="en-US" sz="800" b="1" dirty="0">
                          <a:solidFill>
                            <a:schemeClr val="tx1"/>
                          </a:solidFill>
                          <a:effectLst/>
                          <a:latin typeface="Calibri"/>
                          <a:ea typeface="Times New Roman"/>
                          <a:cs typeface="Times New Roman"/>
                        </a:rPr>
                        <a:t>) how different text structures in different genres contribute to their </a:t>
                      </a:r>
                      <a:r>
                        <a:rPr lang="en-US" sz="700" b="1" dirty="0">
                          <a:solidFill>
                            <a:schemeClr val="tx1"/>
                          </a:solidFill>
                          <a:effectLst/>
                          <a:latin typeface="Calibri"/>
                          <a:ea typeface="Times New Roman"/>
                          <a:cs typeface="Times New Roman"/>
                        </a:rPr>
                        <a:t>approaches </a:t>
                      </a:r>
                      <a:r>
                        <a:rPr lang="en-US" sz="800" b="1" dirty="0">
                          <a:solidFill>
                            <a:schemeClr val="tx1"/>
                          </a:solidFill>
                          <a:effectLst/>
                          <a:latin typeface="Calibri"/>
                          <a:ea typeface="Times New Roman"/>
                          <a:cs typeface="Times New Roman"/>
                        </a:rPr>
                        <a:t>in similar themes and topics</a:t>
                      </a:r>
                      <a:r>
                        <a:rPr lang="en-US" sz="800" b="1" dirty="0" smtClean="0">
                          <a:solidFill>
                            <a:schemeClr val="tx1"/>
                          </a:solidFill>
                          <a:effectLst/>
                          <a:latin typeface="Calibri"/>
                          <a:ea typeface="Times New Roman"/>
                          <a:cs typeface="Times New Roman"/>
                        </a:rPr>
                        <a:t>.</a:t>
                      </a:r>
                    </a:p>
                    <a:p>
                      <a:pPr marL="0" marR="0" indent="0" algn="l" defTabSz="1018809" rtl="0" eaLnBrk="1" fontAlgn="auto" latinLnBrk="0" hangingPunct="1">
                        <a:lnSpc>
                          <a:spcPct val="100000"/>
                        </a:lnSpc>
                        <a:spcBef>
                          <a:spcPts val="0"/>
                        </a:spcBef>
                        <a:spcAft>
                          <a:spcPts val="0"/>
                        </a:spcAft>
                        <a:buClrTx/>
                        <a:buSzTx/>
                        <a:buFontTx/>
                        <a:buNone/>
                        <a:tabLst/>
                        <a:defRPr/>
                      </a:pPr>
                      <a:r>
                        <a:rPr lang="en-US" sz="800" b="1" u="none" kern="1200" dirty="0" smtClean="0">
                          <a:solidFill>
                            <a:schemeClr val="tx1"/>
                          </a:solidFill>
                          <a:effectLst/>
                          <a:latin typeface="+mn-lt"/>
                          <a:ea typeface="Calibri"/>
                          <a:cs typeface="Times New Roman"/>
                        </a:rPr>
                        <a:t>SELECTED RESPONSE #6</a:t>
                      </a: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Connects specific ideas of how two or more genre are the same or different using examples from the text.</a:t>
                      </a:r>
                      <a:endParaRPr lang="en-US" sz="800" dirty="0">
                        <a:solidFill>
                          <a:schemeClr val="tx1"/>
                        </a:solidFill>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Synthesizes within one text (at a time) of each studied genre (i.e., a graphic showing approaches to themes and topics).</a:t>
                      </a:r>
                      <a:endParaRPr lang="en-US" sz="800" dirty="0">
                        <a:solidFill>
                          <a:schemeClr val="tx1"/>
                        </a:solidFill>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chemeClr val="tx1"/>
                          </a:solidFill>
                          <a:effectLst/>
                          <a:latin typeface="Calibri"/>
                          <a:ea typeface="Times New Roman"/>
                          <a:cs typeface="Times New Roman"/>
                        </a:rPr>
                        <a:t>Synthesizes information across multiple sources or texts for the purpose of comparing approaches to similar themes or topics</a:t>
                      </a:r>
                      <a:r>
                        <a:rPr lang="en-US" sz="800" b="1" dirty="0" smtClean="0">
                          <a:solidFill>
                            <a:schemeClr val="tx1"/>
                          </a:solidFill>
                          <a:effectLst/>
                          <a:latin typeface="Calibri"/>
                          <a:ea typeface="Times New Roman"/>
                          <a:cs typeface="Times New Roman"/>
                        </a:rPr>
                        <a:t>.</a:t>
                      </a:r>
                    </a:p>
                    <a:p>
                      <a:pPr marL="0" marR="0" algn="l">
                        <a:lnSpc>
                          <a:spcPct val="100000"/>
                        </a:lnSpc>
                        <a:spcBef>
                          <a:spcPts val="0"/>
                        </a:spcBef>
                        <a:spcAft>
                          <a:spcPts val="0"/>
                        </a:spcAft>
                      </a:pPr>
                      <a:endParaRPr lang="en-US" sz="800" b="1" dirty="0" smtClean="0">
                        <a:solidFill>
                          <a:schemeClr val="tx1"/>
                        </a:solidFill>
                        <a:effectLst/>
                        <a:latin typeface="Calibri"/>
                        <a:ea typeface="Calibri"/>
                        <a:cs typeface="Times New Roman"/>
                      </a:endParaRP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CONSTRUCTED</a:t>
                      </a:r>
                      <a:r>
                        <a:rPr lang="en-US" sz="800" b="1" baseline="0" dirty="0" smtClean="0">
                          <a:solidFill>
                            <a:schemeClr val="tx1"/>
                          </a:solidFill>
                          <a:effectLst/>
                          <a:latin typeface="Calibri"/>
                          <a:ea typeface="Calibri"/>
                          <a:cs typeface="Times New Roman"/>
                        </a:rPr>
                        <a:t> RESPONSE #8</a:t>
                      </a:r>
                      <a:endParaRPr lang="en-US" sz="800" dirty="0">
                        <a:solidFill>
                          <a:schemeClr val="tx1"/>
                        </a:solidFill>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Calibri"/>
                        </a:rPr>
                        <a:t>RL.6.9</a:t>
                      </a:r>
                      <a:r>
                        <a:rPr lang="en-US" sz="800" dirty="0">
                          <a:effectLst/>
                          <a:latin typeface="Calibri"/>
                          <a:ea typeface="Calibri"/>
                          <a:cs typeface="Calibri"/>
                        </a:rPr>
                        <a:t> Compare and contrast text in different forms or genres (e.g., stories and poems; historical novels and fantasy stories) in terms of their approaches to similar themes and topics.</a:t>
                      </a:r>
                      <a:endParaRPr lang="en-US" sz="800" dirty="0">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sp>
        <p:nvSpPr>
          <p:cNvPr id="7" name="Rectangle 6"/>
          <p:cNvSpPr/>
          <p:nvPr/>
        </p:nvSpPr>
        <p:spPr>
          <a:xfrm>
            <a:off x="3098446" y="2362200"/>
            <a:ext cx="635354" cy="18466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
        <p:nvSpPr>
          <p:cNvPr id="6" name="TextBox 5"/>
          <p:cNvSpPr txBox="1"/>
          <p:nvPr/>
        </p:nvSpPr>
        <p:spPr>
          <a:xfrm>
            <a:off x="3124200" y="2349611"/>
            <a:ext cx="685800" cy="184666"/>
          </a:xfrm>
          <a:prstGeom prst="rect">
            <a:avLst/>
          </a:prstGeom>
          <a:noFill/>
        </p:spPr>
        <p:txBody>
          <a:bodyPr wrap="square" rtlCol="0">
            <a:spAutoFit/>
          </a:bodyPr>
          <a:lstStyle/>
          <a:p>
            <a:r>
              <a:rPr lang="en-US" sz="600" b="1" dirty="0" smtClean="0"/>
              <a:t>NOT ASSESSED</a:t>
            </a:r>
            <a:endParaRPr lang="en-US" sz="600" b="1" dirty="0"/>
          </a:p>
        </p:txBody>
      </p:sp>
      <p:sp>
        <p:nvSpPr>
          <p:cNvPr id="12" name="TextBox 11"/>
          <p:cNvSpPr txBox="1"/>
          <p:nvPr/>
        </p:nvSpPr>
        <p:spPr>
          <a:xfrm rot="18912712">
            <a:off x="1101290" y="7225166"/>
            <a:ext cx="685800" cy="184666"/>
          </a:xfrm>
          <a:prstGeom prst="rect">
            <a:avLst/>
          </a:prstGeom>
          <a:noFill/>
        </p:spPr>
        <p:txBody>
          <a:bodyPr wrap="square" rtlCol="0">
            <a:spAutoFit/>
          </a:bodyPr>
          <a:lstStyle/>
          <a:p>
            <a:r>
              <a:rPr lang="en-US" sz="600" b="1" dirty="0" smtClean="0"/>
              <a:t>NOT ASSESSED</a:t>
            </a:r>
            <a:endParaRPr lang="en-US" sz="600" b="1" dirty="0"/>
          </a:p>
        </p:txBody>
      </p:sp>
      <p:sp>
        <p:nvSpPr>
          <p:cNvPr id="15" name="Rectangle 14"/>
          <p:cNvSpPr/>
          <p:nvPr/>
        </p:nvSpPr>
        <p:spPr>
          <a:xfrm rot="19167476">
            <a:off x="1132846" y="7242726"/>
            <a:ext cx="599715" cy="21246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2855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23850" y="83820"/>
            <a:ext cx="7124700" cy="705459"/>
          </a:xfrm>
          <a:prstGeom prst="rect">
            <a:avLst/>
          </a:prstGeom>
        </p:spPr>
        <p:txBody>
          <a:bodyPr wrap="square" lIns="96359" tIns="48180" rIns="96359" bIns="48180">
            <a:spAutoFit/>
          </a:bodyPr>
          <a:lstStyle/>
          <a:p>
            <a:r>
              <a:rPr lang="en-US" sz="1300" b="1" dirty="0"/>
              <a:t>Quarter </a:t>
            </a:r>
            <a:r>
              <a:rPr lang="en-US" sz="1300" b="1" dirty="0" smtClean="0"/>
              <a:t>Three  </a:t>
            </a:r>
            <a:r>
              <a:rPr lang="en-US" sz="1300" b="1" dirty="0"/>
              <a:t>Reading Informational Learning Progressions</a:t>
            </a:r>
            <a:r>
              <a:rPr lang="en-US" sz="1300" dirty="0"/>
              <a:t>.  </a:t>
            </a:r>
          </a:p>
          <a:p>
            <a:r>
              <a:rPr lang="en-US" sz="1300" dirty="0"/>
              <a:t>The indicated boxes highlighted </a:t>
            </a:r>
            <a:r>
              <a:rPr lang="en-US" sz="1300" b="1" i="1" dirty="0"/>
              <a:t>before the standard</a:t>
            </a:r>
            <a:r>
              <a:rPr lang="en-US" sz="1300" dirty="0"/>
              <a:t>, </a:t>
            </a:r>
            <a:r>
              <a:rPr lang="en-US" sz="1300" b="1" dirty="0"/>
              <a:t>are assessed on this pre-assessment. </a:t>
            </a:r>
            <a:r>
              <a:rPr lang="en-US" sz="1300" dirty="0"/>
              <a:t>The standard itself is assessed on the Common Formative Assessment (CFA) at the end of each quarter.</a:t>
            </a:r>
          </a:p>
        </p:txBody>
      </p:sp>
      <p:graphicFrame>
        <p:nvGraphicFramePr>
          <p:cNvPr id="2" name="Table 1"/>
          <p:cNvGraphicFramePr>
            <a:graphicFrameLocks noGrp="1"/>
          </p:cNvGraphicFramePr>
          <p:nvPr>
            <p:extLst>
              <p:ext uri="{D42A27DB-BD31-4B8C-83A1-F6EECF244321}">
                <p14:modId xmlns:p14="http://schemas.microsoft.com/office/powerpoint/2010/main" val="1494828170"/>
              </p:ext>
            </p:extLst>
          </p:nvPr>
        </p:nvGraphicFramePr>
        <p:xfrm>
          <a:off x="388938" y="838200"/>
          <a:ext cx="6994524" cy="1609470"/>
        </p:xfrm>
        <a:graphic>
          <a:graphicData uri="http://schemas.openxmlformats.org/drawingml/2006/table">
            <a:tbl>
              <a:tblPr/>
              <a:tblGrid>
                <a:gridCol w="986933"/>
                <a:gridCol w="906697"/>
                <a:gridCol w="923609"/>
                <a:gridCol w="1003844"/>
                <a:gridCol w="1133372"/>
                <a:gridCol w="1133372"/>
                <a:gridCol w="906697"/>
              </a:tblGrid>
              <a:tr h="98443">
                <a:tc>
                  <a:txBody>
                    <a:bodyPr/>
                    <a:lstStyle/>
                    <a:p>
                      <a:pPr marL="0" marR="0" algn="ctr">
                        <a:lnSpc>
                          <a:spcPct val="100000"/>
                        </a:lnSpc>
                        <a:spcBef>
                          <a:spcPts val="0"/>
                        </a:spcBef>
                        <a:spcAft>
                          <a:spcPts val="0"/>
                        </a:spcAft>
                      </a:pPr>
                      <a:r>
                        <a:rPr lang="en-US" sz="800" b="1" kern="1200" dirty="0">
                          <a:solidFill>
                            <a:srgbClr val="000000"/>
                          </a:solidFill>
                          <a:effectLst/>
                          <a:latin typeface="Calibri"/>
                          <a:ea typeface="Times New Roman"/>
                          <a:cs typeface="Times New Roman"/>
                        </a:rPr>
                        <a:t>DOK 1 - </a:t>
                      </a:r>
                      <a:r>
                        <a:rPr lang="en-US" sz="800" b="1" kern="1200" dirty="0" err="1">
                          <a:solidFill>
                            <a:srgbClr val="000000"/>
                          </a:solidFill>
                          <a:effectLst/>
                          <a:latin typeface="Calibri"/>
                          <a:ea typeface="Times New Roman"/>
                          <a:cs typeface="Times New Roman"/>
                        </a:rPr>
                        <a:t>K</a:t>
                      </a:r>
                      <a:r>
                        <a:rPr lang="en-US" sz="800" kern="1200" dirty="0" err="1">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14522" marR="14522" marT="463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DOK 1 - K</a:t>
                      </a:r>
                      <a:r>
                        <a:rPr lang="en-US" sz="800" kern="1200">
                          <a:solidFill>
                            <a:srgbClr val="000000"/>
                          </a:solidFill>
                          <a:effectLst/>
                          <a:latin typeface="Calibri"/>
                          <a:ea typeface="Times New Roman"/>
                          <a:cs typeface="Times New Roman"/>
                        </a:rPr>
                        <a:t>c</a:t>
                      </a:r>
                      <a:endParaRPr lang="en-US" sz="800">
                        <a:effectLst/>
                        <a:latin typeface="Calibri"/>
                        <a:ea typeface="Calibri"/>
                        <a:cs typeface="Times New Roman"/>
                      </a:endParaRPr>
                    </a:p>
                  </a:txBody>
                  <a:tcPr marL="14522" marR="14522" marT="463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DOK 1 - C</a:t>
                      </a:r>
                      <a:r>
                        <a:rPr lang="en-US" sz="800" kern="1200">
                          <a:solidFill>
                            <a:srgbClr val="000000"/>
                          </a:solidFill>
                          <a:effectLst/>
                          <a:latin typeface="Calibri"/>
                          <a:ea typeface="Times New Roman"/>
                          <a:cs typeface="Times New Roman"/>
                        </a:rPr>
                        <a:t>e</a:t>
                      </a:r>
                      <a:endParaRPr lang="en-US" sz="800">
                        <a:effectLst/>
                        <a:latin typeface="Calibri"/>
                        <a:ea typeface="Calibri"/>
                        <a:cs typeface="Times New Roman"/>
                      </a:endParaRPr>
                    </a:p>
                  </a:txBody>
                  <a:tcPr marL="14522" marR="14522" marT="463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gridSpan="2">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DOK 1 - AP</a:t>
                      </a:r>
                      <a:r>
                        <a:rPr lang="en-US" sz="800" kern="1200">
                          <a:solidFill>
                            <a:srgbClr val="000000"/>
                          </a:solidFill>
                          <a:effectLst/>
                          <a:latin typeface="Calibri"/>
                          <a:ea typeface="Times New Roman"/>
                          <a:cs typeface="Times New Roman"/>
                        </a:rPr>
                        <a:t>g</a:t>
                      </a:r>
                      <a:endParaRPr lang="en-US" sz="800">
                        <a:effectLst/>
                        <a:latin typeface="Calibri"/>
                        <a:ea typeface="Calibri"/>
                        <a:cs typeface="Times New Roman"/>
                      </a:endParaRPr>
                    </a:p>
                  </a:txBody>
                  <a:tcPr marL="14522" marR="14522" marT="463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hMerge="1">
                  <a:txBody>
                    <a:bodyPr/>
                    <a:lstStyle/>
                    <a:p>
                      <a:endParaRPr lang="en-US"/>
                    </a:p>
                  </a:txBody>
                  <a:tcPr/>
                </a:tc>
                <a:tc>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DOK 2 - AP</a:t>
                      </a:r>
                      <a:r>
                        <a:rPr lang="en-US" sz="800" kern="1200">
                          <a:solidFill>
                            <a:srgbClr val="000000"/>
                          </a:solidFill>
                          <a:effectLst/>
                          <a:latin typeface="Calibri"/>
                          <a:ea typeface="Times New Roman"/>
                          <a:cs typeface="Times New Roman"/>
                        </a:rPr>
                        <a:t>n</a:t>
                      </a:r>
                      <a:endParaRPr lang="en-US" sz="800">
                        <a:effectLst/>
                        <a:latin typeface="Calibri"/>
                        <a:ea typeface="Calibri"/>
                        <a:cs typeface="Times New Roman"/>
                      </a:endParaRPr>
                    </a:p>
                  </a:txBody>
                  <a:tcPr marL="14522" marR="14522" marT="463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900" b="0" kern="1200" dirty="0">
                          <a:solidFill>
                            <a:srgbClr val="000000"/>
                          </a:solidFill>
                          <a:effectLst/>
                          <a:latin typeface="Calibri"/>
                          <a:ea typeface="Times New Roman"/>
                          <a:cs typeface="Times New Roman"/>
                        </a:rPr>
                        <a:t>Standard</a:t>
                      </a:r>
                      <a:endParaRPr lang="en-US" sz="800" b="0" dirty="0">
                        <a:effectLst/>
                        <a:latin typeface="Calibri"/>
                        <a:ea typeface="Calibri"/>
                        <a:cs typeface="Times New Roman"/>
                      </a:endParaRPr>
                    </a:p>
                  </a:txBody>
                  <a:tcPr marL="14522" marR="14522" marT="463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431036">
                <a:tc>
                  <a:txBody>
                    <a:bodyPr/>
                    <a:lstStyle/>
                    <a:p>
                      <a:pPr marL="0" marR="0" algn="l">
                        <a:lnSpc>
                          <a:spcPct val="100000"/>
                        </a:lnSpc>
                        <a:spcBef>
                          <a:spcPts val="0"/>
                        </a:spcBef>
                        <a:spcAft>
                          <a:spcPts val="0"/>
                        </a:spcAft>
                      </a:pPr>
                      <a:r>
                        <a:rPr lang="en-US" sz="800" kern="1200">
                          <a:solidFill>
                            <a:srgbClr val="000000"/>
                          </a:solidFill>
                          <a:effectLst/>
                          <a:latin typeface="Calibri"/>
                          <a:ea typeface="Times New Roman"/>
                          <a:cs typeface="Times New Roman"/>
                        </a:rPr>
                        <a:t>Recall the definitions of specific figurative, connotative and technical meaning words and phrases as discussed in class.</a:t>
                      </a:r>
                      <a:endParaRPr lang="en-US" sz="800">
                        <a:effectLst/>
                        <a:latin typeface="Calibri"/>
                        <a:ea typeface="Calibri"/>
                        <a:cs typeface="Times New Roman"/>
                      </a:endParaRPr>
                    </a:p>
                  </a:txBody>
                  <a:tcPr marL="14522" marR="14522" marT="463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kern="1200">
                          <a:solidFill>
                            <a:srgbClr val="000000"/>
                          </a:solidFill>
                          <a:effectLst/>
                          <a:latin typeface="Calibri"/>
                          <a:ea typeface="Times New Roman"/>
                          <a:cs typeface="Times New Roman"/>
                        </a:rPr>
                        <a:t>Understands and uses </a:t>
                      </a:r>
                      <a:r>
                        <a:rPr lang="en-US" sz="800" u="sng" kern="1200">
                          <a:solidFill>
                            <a:srgbClr val="000000"/>
                          </a:solidFill>
                          <a:effectLst/>
                          <a:latin typeface="Calibri"/>
                          <a:ea typeface="Times New Roman"/>
                          <a:cs typeface="Times New Roman"/>
                        </a:rPr>
                        <a:t>Academic Standard Language</a:t>
                      </a:r>
                      <a:r>
                        <a:rPr lang="en-US" sz="800" kern="1200">
                          <a:solidFill>
                            <a:srgbClr val="000000"/>
                          </a:solidFill>
                          <a:effectLst/>
                          <a:latin typeface="Calibri"/>
                          <a:ea typeface="Times New Roman"/>
                          <a:cs typeface="Times New Roman"/>
                        </a:rPr>
                        <a:t>: figurative, connotative and technical meanings.</a:t>
                      </a:r>
                      <a:endParaRPr lang="en-US" sz="800">
                        <a:effectLst/>
                        <a:latin typeface="Calibri"/>
                        <a:ea typeface="Calibri"/>
                        <a:cs typeface="Times New Roman"/>
                      </a:endParaRPr>
                    </a:p>
                  </a:txBody>
                  <a:tcPr marL="14522" marR="14522" marT="463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kern="1200" dirty="0">
                          <a:solidFill>
                            <a:srgbClr val="000000"/>
                          </a:solidFill>
                          <a:effectLst/>
                          <a:latin typeface="Calibri"/>
                          <a:ea typeface="Times New Roman"/>
                          <a:cs typeface="Times New Roman"/>
                        </a:rPr>
                        <a:t>Select appropriate figurative, connotative or technical words or phrases when the intended meaning is clearly evident.</a:t>
                      </a:r>
                      <a:endParaRPr lang="en-US" sz="800" dirty="0">
                        <a:effectLst/>
                        <a:latin typeface="Calibri"/>
                        <a:ea typeface="Calibri"/>
                        <a:cs typeface="Times New Roman"/>
                      </a:endParaRPr>
                    </a:p>
                  </a:txBody>
                  <a:tcPr marL="14522" marR="14522" marT="463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u="sng" kern="1200" dirty="0">
                          <a:solidFill>
                            <a:srgbClr val="000000"/>
                          </a:solidFill>
                          <a:effectLst/>
                          <a:latin typeface="Calibri"/>
                          <a:ea typeface="Times New Roman"/>
                          <a:cs typeface="Times New Roman"/>
                        </a:rPr>
                        <a:t>L.6.4b</a:t>
                      </a:r>
                      <a:r>
                        <a:rPr lang="en-US" sz="800" kern="1200" dirty="0">
                          <a:solidFill>
                            <a:srgbClr val="000000"/>
                          </a:solidFill>
                          <a:effectLst/>
                          <a:latin typeface="Calibri"/>
                          <a:ea typeface="Times New Roman"/>
                          <a:cs typeface="Times New Roman"/>
                        </a:rPr>
                        <a:t> Use common, grade-appropriate Greek or Latin affixes and roots as clues to the meaning of a word.</a:t>
                      </a:r>
                      <a:endParaRPr lang="en-US" sz="800" dirty="0">
                        <a:effectLst/>
                        <a:latin typeface="Calibri"/>
                        <a:ea typeface="Calibri"/>
                        <a:cs typeface="Times New Roman"/>
                      </a:endParaRPr>
                    </a:p>
                  </a:txBody>
                  <a:tcPr marL="14522" marR="14522" marT="463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u="sng" kern="1200" dirty="0">
                          <a:solidFill>
                            <a:schemeClr val="tx1"/>
                          </a:solidFill>
                          <a:effectLst/>
                          <a:latin typeface="Calibri"/>
                          <a:ea typeface="Times New Roman"/>
                          <a:cs typeface="Times New Roman"/>
                        </a:rPr>
                        <a:t>L.6.5c</a:t>
                      </a:r>
                      <a:r>
                        <a:rPr lang="en-US" sz="800" b="1" kern="1200" dirty="0">
                          <a:solidFill>
                            <a:schemeClr val="tx1"/>
                          </a:solidFill>
                          <a:effectLst/>
                          <a:latin typeface="Calibri"/>
                          <a:ea typeface="Times New Roman"/>
                          <a:cs typeface="Times New Roman"/>
                        </a:rPr>
                        <a:t> Distinguish among the connotations (associations) of words with similar definitions</a:t>
                      </a:r>
                      <a:r>
                        <a:rPr lang="en-US" sz="800" b="1" kern="1200" dirty="0" smtClean="0">
                          <a:solidFill>
                            <a:schemeClr val="tx1"/>
                          </a:solidFill>
                          <a:effectLst/>
                          <a:latin typeface="Calibri"/>
                          <a:ea typeface="Times New Roman"/>
                          <a:cs typeface="Times New Roman"/>
                        </a:rPr>
                        <a:t>.</a:t>
                      </a:r>
                    </a:p>
                    <a:p>
                      <a:pPr marL="0" marR="0" algn="l">
                        <a:lnSpc>
                          <a:spcPct val="100000"/>
                        </a:lnSpc>
                        <a:spcBef>
                          <a:spcPts val="0"/>
                        </a:spcBef>
                        <a:spcAft>
                          <a:spcPts val="0"/>
                        </a:spcAft>
                      </a:pPr>
                      <a:endParaRPr lang="en-US" sz="800" b="1" kern="1200" dirty="0" smtClean="0">
                        <a:solidFill>
                          <a:schemeClr val="tx1"/>
                        </a:solidFill>
                        <a:effectLst/>
                        <a:latin typeface="Calibri"/>
                        <a:ea typeface="Calibri"/>
                        <a:cs typeface="Times New Roman"/>
                      </a:endParaRPr>
                    </a:p>
                    <a:p>
                      <a:pPr marL="0" marR="0" indent="0" algn="l" defTabSz="1018809" rtl="0" eaLnBrk="1" fontAlgn="auto" latinLnBrk="0" hangingPunct="1">
                        <a:lnSpc>
                          <a:spcPct val="100000"/>
                        </a:lnSpc>
                        <a:spcBef>
                          <a:spcPts val="0"/>
                        </a:spcBef>
                        <a:spcAft>
                          <a:spcPts val="0"/>
                        </a:spcAft>
                        <a:buClrTx/>
                        <a:buSzTx/>
                        <a:buFontTx/>
                        <a:buNone/>
                        <a:tabLst/>
                        <a:defRPr/>
                      </a:pPr>
                      <a:r>
                        <a:rPr lang="en-US" sz="800" b="1" u="none" kern="1200" dirty="0" smtClean="0">
                          <a:solidFill>
                            <a:schemeClr val="tx1"/>
                          </a:solidFill>
                          <a:effectLst/>
                          <a:latin typeface="+mn-lt"/>
                          <a:ea typeface="Calibri"/>
                          <a:cs typeface="Times New Roman"/>
                        </a:rPr>
                        <a:t>SELECTED RESPONSE #9</a:t>
                      </a:r>
                    </a:p>
                    <a:p>
                      <a:pPr marL="0" marR="0" algn="l">
                        <a:lnSpc>
                          <a:spcPct val="100000"/>
                        </a:lnSpc>
                        <a:spcBef>
                          <a:spcPts val="0"/>
                        </a:spcBef>
                        <a:spcAft>
                          <a:spcPts val="0"/>
                        </a:spcAft>
                      </a:pPr>
                      <a:endParaRPr lang="en-US" sz="800" dirty="0">
                        <a:solidFill>
                          <a:schemeClr val="tx1"/>
                        </a:solidFill>
                        <a:effectLst/>
                        <a:latin typeface="Calibri"/>
                        <a:ea typeface="Calibri"/>
                        <a:cs typeface="Times New Roman"/>
                      </a:endParaRPr>
                    </a:p>
                    <a:p>
                      <a:pPr marL="0" marR="0" algn="l">
                        <a:lnSpc>
                          <a:spcPct val="100000"/>
                        </a:lnSpc>
                        <a:spcBef>
                          <a:spcPts val="0"/>
                        </a:spcBef>
                        <a:spcAft>
                          <a:spcPts val="0"/>
                        </a:spcAft>
                      </a:pPr>
                      <a:r>
                        <a:rPr lang="en-US" sz="800" b="1" kern="1200" dirty="0">
                          <a:solidFill>
                            <a:schemeClr val="tx1"/>
                          </a:solidFill>
                          <a:effectLst/>
                          <a:latin typeface="Calibri"/>
                          <a:ea typeface="Times New Roman"/>
                          <a:cs typeface="Times New Roman"/>
                        </a:rPr>
                        <a:t> </a:t>
                      </a:r>
                      <a:endParaRPr lang="en-US" sz="800" dirty="0">
                        <a:solidFill>
                          <a:schemeClr val="tx1"/>
                        </a:solidFill>
                        <a:effectLst/>
                        <a:latin typeface="Calibri"/>
                        <a:ea typeface="Calibri"/>
                        <a:cs typeface="Times New Roman"/>
                      </a:endParaRPr>
                    </a:p>
                  </a:txBody>
                  <a:tcPr marL="0"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kern="1200" dirty="0">
                          <a:solidFill>
                            <a:schemeClr val="tx1"/>
                          </a:solidFill>
                          <a:effectLst/>
                          <a:latin typeface="Calibri"/>
                          <a:ea typeface="Times New Roman"/>
                          <a:cs typeface="Times New Roman"/>
                        </a:rPr>
                        <a:t>Use context to determine the meaning (L.6.4a) of figurative, technical or connotative meaning of words and phrases. </a:t>
                      </a:r>
                      <a:r>
                        <a:rPr lang="en-US" sz="800" b="1" u="sng" kern="1200" dirty="0">
                          <a:solidFill>
                            <a:schemeClr val="tx1"/>
                          </a:solidFill>
                          <a:effectLst/>
                          <a:latin typeface="Calibri"/>
                          <a:ea typeface="Times New Roman"/>
                          <a:cs typeface="Times New Roman"/>
                        </a:rPr>
                        <a:t>L.6.5a</a:t>
                      </a:r>
                      <a:r>
                        <a:rPr lang="en-US" sz="800" b="1" kern="1200" dirty="0">
                          <a:solidFill>
                            <a:schemeClr val="tx1"/>
                          </a:solidFill>
                          <a:effectLst/>
                          <a:latin typeface="Calibri"/>
                          <a:ea typeface="Times New Roman"/>
                          <a:cs typeface="Times New Roman"/>
                        </a:rPr>
                        <a:t> Interpret figures of speech (e.g., personification) in </a:t>
                      </a:r>
                      <a:r>
                        <a:rPr lang="en-US" sz="800" b="1" u="sng" kern="1200" dirty="0">
                          <a:solidFill>
                            <a:schemeClr val="tx1"/>
                          </a:solidFill>
                          <a:effectLst/>
                          <a:latin typeface="Calibri"/>
                          <a:ea typeface="Times New Roman"/>
                          <a:cs typeface="Times New Roman"/>
                        </a:rPr>
                        <a:t>context</a:t>
                      </a:r>
                      <a:r>
                        <a:rPr lang="en-US" sz="800" b="1" u="sng" kern="1200" dirty="0" smtClean="0">
                          <a:solidFill>
                            <a:schemeClr val="tx1"/>
                          </a:solidFill>
                          <a:effectLst/>
                          <a:latin typeface="Calibri"/>
                          <a:ea typeface="Times New Roman"/>
                          <a:cs typeface="Times New Roman"/>
                        </a:rPr>
                        <a:t>.</a:t>
                      </a:r>
                    </a:p>
                    <a:p>
                      <a:pPr marL="0" marR="0" algn="l">
                        <a:lnSpc>
                          <a:spcPct val="100000"/>
                        </a:lnSpc>
                        <a:spcBef>
                          <a:spcPts val="0"/>
                        </a:spcBef>
                        <a:spcAft>
                          <a:spcPts val="0"/>
                        </a:spcAft>
                      </a:pPr>
                      <a:endParaRPr lang="en-US" sz="800" b="1" u="sng" kern="1200" dirty="0" smtClean="0">
                        <a:solidFill>
                          <a:schemeClr val="tx1"/>
                        </a:solidFill>
                        <a:effectLst/>
                        <a:latin typeface="Calibri"/>
                        <a:ea typeface="Calibri"/>
                        <a:cs typeface="Times New Roman"/>
                      </a:endParaRPr>
                    </a:p>
                    <a:p>
                      <a:pPr marL="0" marR="0" indent="0" algn="l" defTabSz="1018809" rtl="0" eaLnBrk="1" fontAlgn="auto" latinLnBrk="0" hangingPunct="1">
                        <a:lnSpc>
                          <a:spcPct val="100000"/>
                        </a:lnSpc>
                        <a:spcBef>
                          <a:spcPts val="0"/>
                        </a:spcBef>
                        <a:spcAft>
                          <a:spcPts val="0"/>
                        </a:spcAft>
                        <a:buClrTx/>
                        <a:buSzTx/>
                        <a:buFontTx/>
                        <a:buNone/>
                        <a:tabLst/>
                        <a:defRPr/>
                      </a:pPr>
                      <a:r>
                        <a:rPr lang="en-US" sz="800" b="1" u="none" kern="1200" dirty="0" smtClean="0">
                          <a:solidFill>
                            <a:schemeClr val="tx1"/>
                          </a:solidFill>
                          <a:effectLst/>
                          <a:latin typeface="+mn-lt"/>
                          <a:ea typeface="Calibri"/>
                          <a:cs typeface="Times New Roman"/>
                        </a:rPr>
                        <a:t>SELECTED RESPONSE #10</a:t>
                      </a:r>
                    </a:p>
                    <a:p>
                      <a:pPr marL="0" marR="0" algn="l">
                        <a:lnSpc>
                          <a:spcPct val="100000"/>
                        </a:lnSpc>
                        <a:spcBef>
                          <a:spcPts val="0"/>
                        </a:spcBef>
                        <a:spcAft>
                          <a:spcPts val="0"/>
                        </a:spcAft>
                      </a:pPr>
                      <a:endParaRPr lang="en-US" sz="800" dirty="0">
                        <a:solidFill>
                          <a:schemeClr val="tx1"/>
                        </a:solidFill>
                        <a:effectLst/>
                        <a:latin typeface="Calibri"/>
                        <a:ea typeface="Calibri"/>
                        <a:cs typeface="Times New Roman"/>
                      </a:endParaRPr>
                    </a:p>
                  </a:txBody>
                  <a:tcPr marL="14522" marR="14522" marT="463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kern="1200" dirty="0">
                          <a:solidFill>
                            <a:srgbClr val="000000"/>
                          </a:solidFill>
                          <a:effectLst/>
                          <a:latin typeface="Calibri"/>
                          <a:ea typeface="Times New Roman"/>
                          <a:cs typeface="Times New Roman"/>
                        </a:rPr>
                        <a:t>RI6.4</a:t>
                      </a:r>
                      <a:r>
                        <a:rPr lang="en-US" sz="800" kern="1200" dirty="0">
                          <a:solidFill>
                            <a:srgbClr val="000000"/>
                          </a:solidFill>
                          <a:effectLst/>
                          <a:latin typeface="Calibri"/>
                          <a:ea typeface="Times New Roman"/>
                          <a:cs typeface="Times New Roman"/>
                        </a:rPr>
                        <a:t> </a:t>
                      </a:r>
                      <a:r>
                        <a:rPr lang="en-US" sz="800" kern="1200" dirty="0">
                          <a:solidFill>
                            <a:srgbClr val="000000"/>
                          </a:solidFill>
                          <a:effectLst/>
                          <a:latin typeface="Calibri"/>
                          <a:ea typeface="Calibri"/>
                          <a:cs typeface="Helvetica"/>
                        </a:rPr>
                        <a:t>Determine the meaning of words and phrases as they are used in a text, including figurative, connotative, and technical meanings.</a:t>
                      </a:r>
                      <a:endParaRPr lang="en-US" sz="800" dirty="0">
                        <a:effectLst/>
                        <a:latin typeface="Calibri"/>
                        <a:ea typeface="Calibri"/>
                        <a:cs typeface="Times New Roman"/>
                      </a:endParaRPr>
                    </a:p>
                  </a:txBody>
                  <a:tcPr marL="14522" marR="14522" marT="463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271536467"/>
              </p:ext>
            </p:extLst>
          </p:nvPr>
        </p:nvGraphicFramePr>
        <p:xfrm>
          <a:off x="388937" y="2621662"/>
          <a:ext cx="6994527" cy="1722120"/>
        </p:xfrm>
        <a:graphic>
          <a:graphicData uri="http://schemas.openxmlformats.org/drawingml/2006/table">
            <a:tbl>
              <a:tblPr firstRow="1" firstCol="1" bandRow="1"/>
              <a:tblGrid>
                <a:gridCol w="629839"/>
                <a:gridCol w="696138"/>
                <a:gridCol w="563540"/>
                <a:gridCol w="762437"/>
                <a:gridCol w="828735"/>
                <a:gridCol w="629839"/>
                <a:gridCol w="795586"/>
                <a:gridCol w="596689"/>
                <a:gridCol w="696138"/>
                <a:gridCol w="795586"/>
              </a:tblGrid>
              <a:tr h="136778">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t>
                      </a:r>
                      <a:r>
                        <a:rPr lang="en-US" sz="800" dirty="0" err="1">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a:t>
                      </a:r>
                      <a:r>
                        <a:rPr lang="en-US" sz="800">
                          <a:solidFill>
                            <a:srgbClr val="000000"/>
                          </a:solidFill>
                          <a:effectLst/>
                          <a:latin typeface="Calibri"/>
                          <a:ea typeface="Times New Roman"/>
                          <a:cs typeface="Times New Roman"/>
                        </a:rPr>
                        <a:t>c</a:t>
                      </a:r>
                      <a:endParaRPr lang="en-US" sz="80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f</a:t>
                      </a:r>
                      <a:endParaRPr lang="en-US" sz="80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h</a:t>
                      </a:r>
                      <a:endParaRPr lang="en-US" sz="80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C</a:t>
                      </a:r>
                      <a:r>
                        <a:rPr lang="en-US" sz="800">
                          <a:solidFill>
                            <a:srgbClr val="000000"/>
                          </a:solidFill>
                          <a:effectLst/>
                          <a:latin typeface="Calibri"/>
                          <a:ea typeface="Times New Roman"/>
                          <a:cs typeface="Times New Roman"/>
                        </a:rPr>
                        <a:t>k</a:t>
                      </a:r>
                      <a:endParaRPr lang="en-US" sz="80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C</a:t>
                      </a:r>
                      <a:r>
                        <a:rPr lang="en-US" sz="800">
                          <a:solidFill>
                            <a:srgbClr val="000000"/>
                          </a:solidFill>
                          <a:effectLst/>
                          <a:latin typeface="Calibri"/>
                          <a:ea typeface="Times New Roman"/>
                          <a:cs typeface="Times New Roman"/>
                        </a:rPr>
                        <a:t>l</a:t>
                      </a:r>
                      <a:endParaRPr lang="en-US" sz="80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ANs</a:t>
                      </a:r>
                      <a:endParaRPr lang="en-US" sz="80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BF8F"/>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Cu</a:t>
                      </a:r>
                      <a:endParaRPr lang="en-US" sz="80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APx</a:t>
                      </a:r>
                      <a:endParaRPr lang="en-US" sz="80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2D69B"/>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Standard</a:t>
                      </a:r>
                      <a:endParaRPr lang="en-US" sz="800" b="1" dirty="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607481">
                <a:tc>
                  <a:txBody>
                    <a:bodyPr/>
                    <a:lstStyle/>
                    <a:p>
                      <a:pPr marL="0" marR="0" algn="l">
                        <a:lnSpc>
                          <a:spcPct val="100000"/>
                        </a:lnSpc>
                        <a:spcBef>
                          <a:spcPts val="0"/>
                        </a:spcBef>
                        <a:spcAft>
                          <a:spcPts val="0"/>
                        </a:spcAft>
                      </a:pPr>
                      <a:r>
                        <a:rPr lang="en-US" sz="800">
                          <a:effectLst/>
                          <a:latin typeface="Calibri"/>
                          <a:ea typeface="Times New Roman"/>
                          <a:cs typeface="Times New Roman"/>
                        </a:rPr>
                        <a:t>Locate or recall details about specific claims in a text, discussed or read about in class.</a:t>
                      </a:r>
                      <a:endParaRPr lang="en-US" sz="800">
                        <a:effectLst/>
                        <a:latin typeface="Calibri"/>
                        <a:ea typeface="Calibri"/>
                        <a:cs typeface="Times New Roman"/>
                      </a:endParaRPr>
                    </a:p>
                    <a:p>
                      <a:pPr marL="0" marR="0" algn="l">
                        <a:lnSpc>
                          <a:spcPct val="100000"/>
                        </a:lnSpc>
                        <a:spcBef>
                          <a:spcPts val="0"/>
                        </a:spcBef>
                        <a:spcAft>
                          <a:spcPts val="0"/>
                        </a:spcAft>
                      </a:pPr>
                      <a:r>
                        <a:rPr lang="en-US" sz="800">
                          <a:effectLst/>
                          <a:latin typeface="Calibri"/>
                          <a:ea typeface="Times New Roman"/>
                          <a:cs typeface="Times New Roman"/>
                        </a:rPr>
                        <a:t> </a:t>
                      </a:r>
                      <a:endParaRPr lang="en-US" sz="800">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Define (understanding the meaning of...) trace, evaluate, argument, claims, specific, distinguish, evidence, reasons and support.</a:t>
                      </a:r>
                      <a:endParaRPr lang="en-US" sz="800">
                        <a:effectLst/>
                        <a:latin typeface="Calibri"/>
                        <a:ea typeface="Calibri"/>
                        <a:cs typeface="Times New Roman"/>
                      </a:endParaRPr>
                    </a:p>
                    <a:p>
                      <a:pPr marL="0" marR="0" algn="l">
                        <a:lnSpc>
                          <a:spcPct val="100000"/>
                        </a:lnSpc>
                        <a:spcBef>
                          <a:spcPts val="0"/>
                        </a:spcBef>
                        <a:spcAft>
                          <a:spcPts val="0"/>
                        </a:spcAft>
                      </a:pPr>
                      <a:r>
                        <a:rPr lang="en-US" sz="800">
                          <a:effectLst/>
                          <a:latin typeface="Calibri"/>
                          <a:ea typeface="Times New Roman"/>
                          <a:cs typeface="Times New Roman"/>
                        </a:rPr>
                        <a:t> </a:t>
                      </a:r>
                      <a:endParaRPr lang="en-US" sz="800">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Answer </a:t>
                      </a:r>
                      <a:r>
                        <a:rPr lang="en-US" sz="800" kern="1200">
                          <a:solidFill>
                            <a:srgbClr val="000000"/>
                          </a:solidFill>
                          <a:effectLst/>
                          <a:latin typeface="Calibri"/>
                          <a:ea typeface="Calibri"/>
                          <a:cs typeface="Times New Roman"/>
                        </a:rPr>
                        <a:t> </a:t>
                      </a:r>
                      <a:r>
                        <a:rPr lang="en-US" sz="800">
                          <a:effectLst/>
                          <a:latin typeface="Calibri"/>
                          <a:ea typeface="Times New Roman"/>
                          <a:cs typeface="Times New Roman"/>
                        </a:rPr>
                        <a:t>questions about specific claims or arguments from a text read in class.</a:t>
                      </a:r>
                      <a:endParaRPr lang="en-US" sz="800">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u="sng">
                          <a:effectLst/>
                          <a:latin typeface="Calibri"/>
                          <a:ea typeface="Times New Roman"/>
                          <a:cs typeface="Times New Roman"/>
                        </a:rPr>
                        <a:t>Concept Development</a:t>
                      </a:r>
                      <a:r>
                        <a:rPr lang="en-US" sz="800">
                          <a:effectLst/>
                          <a:latin typeface="Calibri"/>
                          <a:ea typeface="Times New Roman"/>
                          <a:cs typeface="Times New Roman"/>
                        </a:rPr>
                        <a:t>:</a:t>
                      </a:r>
                      <a:endParaRPr lang="en-US" sz="800">
                        <a:effectLst/>
                        <a:latin typeface="Calibri"/>
                        <a:ea typeface="Calibri"/>
                        <a:cs typeface="Times New Roman"/>
                      </a:endParaRPr>
                    </a:p>
                    <a:p>
                      <a:pPr marL="0" marR="0" algn="l">
                        <a:lnSpc>
                          <a:spcPct val="100000"/>
                        </a:lnSpc>
                        <a:spcBef>
                          <a:spcPts val="0"/>
                        </a:spcBef>
                        <a:spcAft>
                          <a:spcPts val="0"/>
                        </a:spcAft>
                      </a:pPr>
                      <a:r>
                        <a:rPr lang="en-US" sz="800">
                          <a:effectLst/>
                          <a:latin typeface="Calibri"/>
                          <a:ea typeface="Times New Roman"/>
                          <a:cs typeface="Times New Roman"/>
                        </a:rPr>
                        <a:t>Understands that claims  support an argument and evidence supports the claim</a:t>
                      </a:r>
                      <a:endParaRPr lang="en-US" sz="800">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chemeClr val="tx1"/>
                          </a:solidFill>
                          <a:effectLst/>
                          <a:latin typeface="Calibri"/>
                          <a:ea typeface="Times New Roman"/>
                          <a:cs typeface="Times New Roman"/>
                        </a:rPr>
                        <a:t>Concludes   if there is sufficient claim to support an argument</a:t>
                      </a:r>
                      <a:r>
                        <a:rPr lang="en-US" sz="800" b="1" dirty="0" smtClean="0">
                          <a:solidFill>
                            <a:schemeClr val="tx1"/>
                          </a:solidFill>
                          <a:effectLst/>
                          <a:latin typeface="Calibri"/>
                          <a:ea typeface="Times New Roman"/>
                          <a:cs typeface="Times New Roman"/>
                        </a:rPr>
                        <a:t>.</a:t>
                      </a:r>
                    </a:p>
                    <a:p>
                      <a:pPr marL="0" marR="0" algn="l">
                        <a:lnSpc>
                          <a:spcPct val="100000"/>
                        </a:lnSpc>
                        <a:spcBef>
                          <a:spcPts val="0"/>
                        </a:spcBef>
                        <a:spcAft>
                          <a:spcPts val="0"/>
                        </a:spcAft>
                      </a:pPr>
                      <a:endParaRPr lang="en-US" sz="800" b="1" dirty="0" smtClean="0">
                        <a:solidFill>
                          <a:schemeClr val="tx1"/>
                        </a:solidFill>
                        <a:effectLst/>
                        <a:latin typeface="Calibri"/>
                        <a:ea typeface="Calibri"/>
                        <a:cs typeface="Times New Roman"/>
                      </a:endParaRPr>
                    </a:p>
                    <a:p>
                      <a:pPr marL="0" marR="0" indent="0" algn="l" defTabSz="1018809" rtl="0" eaLnBrk="1" fontAlgn="auto" latinLnBrk="0" hangingPunct="1">
                        <a:lnSpc>
                          <a:spcPct val="100000"/>
                        </a:lnSpc>
                        <a:spcBef>
                          <a:spcPts val="0"/>
                        </a:spcBef>
                        <a:spcAft>
                          <a:spcPts val="0"/>
                        </a:spcAft>
                        <a:buClrTx/>
                        <a:buSzTx/>
                        <a:buFontTx/>
                        <a:buNone/>
                        <a:tabLst/>
                        <a:defRPr/>
                      </a:pPr>
                      <a:r>
                        <a:rPr lang="en-US" sz="800" b="1" u="none" kern="1200" dirty="0" smtClean="0">
                          <a:solidFill>
                            <a:schemeClr val="tx1"/>
                          </a:solidFill>
                          <a:effectLst/>
                          <a:latin typeface="+mn-lt"/>
                          <a:ea typeface="Calibri"/>
                          <a:cs typeface="Times New Roman"/>
                        </a:rPr>
                        <a:t>SELECTED RESPONSE #11</a:t>
                      </a:r>
                    </a:p>
                    <a:p>
                      <a:pPr marL="0" marR="0" algn="l">
                        <a:lnSpc>
                          <a:spcPct val="100000"/>
                        </a:lnSpc>
                        <a:spcBef>
                          <a:spcPts val="0"/>
                        </a:spcBef>
                        <a:spcAft>
                          <a:spcPts val="0"/>
                        </a:spcAft>
                      </a:pPr>
                      <a:endParaRPr lang="en-US" sz="800" dirty="0">
                        <a:solidFill>
                          <a:schemeClr val="tx1"/>
                        </a:solidFill>
                        <a:effectLst/>
                        <a:latin typeface="Calibri"/>
                        <a:ea typeface="Calibri"/>
                        <a:cs typeface="Times New Roman"/>
                      </a:endParaRPr>
                    </a:p>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 </a:t>
                      </a:r>
                      <a:endParaRPr lang="en-US" sz="800" dirty="0">
                        <a:solidFill>
                          <a:schemeClr val="tx1"/>
                        </a:solidFill>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Locates specific claims that support an argument</a:t>
                      </a:r>
                      <a:endParaRPr lang="en-US" sz="800" dirty="0">
                        <a:solidFill>
                          <a:schemeClr val="tx1"/>
                        </a:solidFill>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800" b="1" dirty="0">
                          <a:solidFill>
                            <a:schemeClr val="tx1"/>
                          </a:solidFill>
                          <a:effectLst/>
                          <a:latin typeface="Calibri"/>
                          <a:ea typeface="Times New Roman"/>
                          <a:cs typeface="Times New Roman"/>
                        </a:rPr>
                        <a:t>Distinguish between evidence that supports or not, specific claims in a text in a class-read text</a:t>
                      </a:r>
                      <a:r>
                        <a:rPr lang="en-US" sz="800" b="1" dirty="0" smtClean="0">
                          <a:solidFill>
                            <a:schemeClr val="tx1"/>
                          </a:solidFill>
                          <a:effectLst/>
                          <a:latin typeface="Calibri"/>
                          <a:ea typeface="Times New Roman"/>
                          <a:cs typeface="Times New Roman"/>
                        </a:rPr>
                        <a:t>.</a:t>
                      </a:r>
                    </a:p>
                    <a:p>
                      <a:pPr marL="0" marR="0" algn="l">
                        <a:lnSpc>
                          <a:spcPct val="100000"/>
                        </a:lnSpc>
                        <a:spcBef>
                          <a:spcPts val="0"/>
                        </a:spcBef>
                        <a:spcAft>
                          <a:spcPts val="0"/>
                        </a:spcAft>
                      </a:pPr>
                      <a:endParaRPr lang="en-US" sz="800" b="1" dirty="0" smtClean="0">
                        <a:solidFill>
                          <a:schemeClr val="tx1"/>
                        </a:solidFill>
                        <a:effectLst/>
                        <a:latin typeface="Calibri"/>
                        <a:ea typeface="Calibri"/>
                        <a:cs typeface="Times New Roman"/>
                      </a:endParaRPr>
                    </a:p>
                    <a:p>
                      <a:pPr marL="0" marR="0" indent="0" algn="l" defTabSz="1018809" rtl="0" eaLnBrk="1" fontAlgn="auto" latinLnBrk="0" hangingPunct="1">
                        <a:lnSpc>
                          <a:spcPct val="100000"/>
                        </a:lnSpc>
                        <a:spcBef>
                          <a:spcPts val="0"/>
                        </a:spcBef>
                        <a:spcAft>
                          <a:spcPts val="0"/>
                        </a:spcAft>
                        <a:buClrTx/>
                        <a:buSzTx/>
                        <a:buFontTx/>
                        <a:buNone/>
                        <a:tabLst/>
                        <a:defRPr/>
                      </a:pPr>
                      <a:r>
                        <a:rPr lang="en-US" sz="800" b="1" u="none" kern="1200" dirty="0" smtClean="0">
                          <a:solidFill>
                            <a:schemeClr val="tx1"/>
                          </a:solidFill>
                          <a:effectLst/>
                          <a:latin typeface="+mn-lt"/>
                          <a:ea typeface="Calibri"/>
                          <a:cs typeface="Times New Roman"/>
                        </a:rPr>
                        <a:t>SELECTED RESPONSE #12</a:t>
                      </a:r>
                    </a:p>
                    <a:p>
                      <a:pPr marL="0" marR="0" algn="l">
                        <a:lnSpc>
                          <a:spcPct val="100000"/>
                        </a:lnSpc>
                        <a:spcBef>
                          <a:spcPts val="0"/>
                        </a:spcBef>
                        <a:spcAft>
                          <a:spcPts val="0"/>
                        </a:spcAft>
                      </a:pPr>
                      <a:endParaRPr lang="en-US" sz="800" dirty="0">
                        <a:solidFill>
                          <a:schemeClr val="tx1"/>
                        </a:solidFill>
                        <a:effectLst/>
                        <a:latin typeface="Calibri"/>
                        <a:ea typeface="Calibri"/>
                        <a:cs typeface="Times New Roman"/>
                      </a:endParaRPr>
                    </a:p>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 </a:t>
                      </a:r>
                      <a:endParaRPr lang="en-US" sz="800" dirty="0">
                        <a:solidFill>
                          <a:schemeClr val="tx1"/>
                        </a:solidFill>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Connect arguments from a new text to specific claims and the evidence to support those claims. </a:t>
                      </a:r>
                      <a:endParaRPr lang="en-US" sz="800" dirty="0">
                        <a:solidFill>
                          <a:schemeClr val="tx1"/>
                        </a:solidFill>
                        <a:effectLst/>
                        <a:latin typeface="Calibri"/>
                        <a:ea typeface="Calibri"/>
                        <a:cs typeface="Times New Roman"/>
                      </a:endParaRPr>
                    </a:p>
                    <a:p>
                      <a:pPr marL="0" marR="0" algn="l">
                        <a:lnSpc>
                          <a:spcPct val="100000"/>
                        </a:lnSpc>
                        <a:spcBef>
                          <a:spcPts val="0"/>
                        </a:spcBef>
                        <a:spcAft>
                          <a:spcPts val="0"/>
                        </a:spcAft>
                      </a:pPr>
                      <a:r>
                        <a:rPr lang="en-US" sz="800" b="1" dirty="0">
                          <a:solidFill>
                            <a:schemeClr val="tx1"/>
                          </a:solidFill>
                          <a:effectLst/>
                          <a:latin typeface="Calibri"/>
                          <a:ea typeface="Times New Roman"/>
                          <a:cs typeface="Times New Roman"/>
                        </a:rPr>
                        <a:t> </a:t>
                      </a:r>
                      <a:endParaRPr lang="en-US" sz="800" dirty="0">
                        <a:solidFill>
                          <a:schemeClr val="tx1"/>
                        </a:solidFill>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800" b="1" dirty="0">
                          <a:solidFill>
                            <a:schemeClr val="tx1"/>
                          </a:solidFill>
                          <a:effectLst/>
                          <a:latin typeface="Calibri"/>
                          <a:ea typeface="Times New Roman"/>
                          <a:cs typeface="Times New Roman"/>
                        </a:rPr>
                        <a:t>Explain how a claim supports a specific argument using reasons and evidence </a:t>
                      </a:r>
                      <a:endParaRPr lang="en-US" sz="800" dirty="0">
                        <a:solidFill>
                          <a:schemeClr val="tx1"/>
                        </a:solidFill>
                        <a:effectLst/>
                        <a:latin typeface="Calibri"/>
                        <a:ea typeface="Calibri"/>
                        <a:cs typeface="Times New Roman"/>
                      </a:endParaRPr>
                    </a:p>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 </a:t>
                      </a:r>
                      <a:endParaRPr lang="en-US" sz="800" dirty="0">
                        <a:solidFill>
                          <a:schemeClr val="tx1"/>
                        </a:solidFill>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Times New Roman"/>
                          <a:cs typeface="Times New Roman"/>
                        </a:rPr>
                        <a:t>RI6.8 </a:t>
                      </a:r>
                      <a:r>
                        <a:rPr lang="en-US" sz="800" dirty="0">
                          <a:effectLst/>
                          <a:latin typeface="Calibri"/>
                          <a:ea typeface="Times New Roman"/>
                          <a:cs typeface="Times New Roman"/>
                        </a:rPr>
                        <a:t>Trace and evaluate the argument and specific claims in a text, distinguishing claims that are supported by reasons and evidence from claims that are not.</a:t>
                      </a:r>
                      <a:endParaRPr lang="en-US" sz="800" dirty="0">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749755990"/>
              </p:ext>
            </p:extLst>
          </p:nvPr>
        </p:nvGraphicFramePr>
        <p:xfrm>
          <a:off x="152401" y="4511040"/>
          <a:ext cx="7543799" cy="2804160"/>
        </p:xfrm>
        <a:graphic>
          <a:graphicData uri="http://schemas.openxmlformats.org/drawingml/2006/table">
            <a:tbl>
              <a:tblPr firstRow="1" firstCol="1" bandRow="1"/>
              <a:tblGrid>
                <a:gridCol w="609599"/>
                <a:gridCol w="685800"/>
                <a:gridCol w="533400"/>
                <a:gridCol w="533400"/>
                <a:gridCol w="457200"/>
                <a:gridCol w="527912"/>
                <a:gridCol w="597017"/>
                <a:gridCol w="597017"/>
                <a:gridCol w="597017"/>
                <a:gridCol w="500437"/>
                <a:gridCol w="609601"/>
                <a:gridCol w="685799"/>
                <a:gridCol w="609600"/>
              </a:tblGrid>
              <a:tr h="132144">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Ch</a:t>
                      </a:r>
                      <a:endParaRPr lang="en-US" sz="80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Ci</a:t>
                      </a:r>
                      <a:endParaRPr lang="en-US" sz="80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Cl</a:t>
                      </a:r>
                      <a:endParaRPr lang="en-US" sz="80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ANp</a:t>
                      </a:r>
                      <a:endParaRPr lang="en-US" sz="80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3 -ANy</a:t>
                      </a:r>
                      <a:endParaRPr lang="en-US" sz="80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BF8F"/>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EVF</a:t>
                      </a:r>
                      <a:endParaRPr lang="en-US" sz="80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BF8F"/>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CK</a:t>
                      </a:r>
                      <a:endParaRPr lang="en-US" sz="80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APM</a:t>
                      </a:r>
                      <a:endParaRPr lang="en-US" sz="80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4-ANP</a:t>
                      </a:r>
                      <a:endParaRPr lang="en-US" sz="80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BF8F"/>
                    </a:solidFill>
                  </a:tcPr>
                </a:tc>
                <a:tc>
                  <a:txBody>
                    <a:bodyPr/>
                    <a:lstStyle/>
                    <a:p>
                      <a:pPr marL="0" marR="0" algn="ctr">
                        <a:lnSpc>
                          <a:spcPct val="100000"/>
                        </a:lnSpc>
                        <a:spcBef>
                          <a:spcPts val="0"/>
                        </a:spcBef>
                        <a:spcAft>
                          <a:spcPts val="0"/>
                        </a:spcAft>
                      </a:pPr>
                      <a:r>
                        <a:rPr lang="en-US" sz="900" b="0" dirty="0">
                          <a:solidFill>
                            <a:srgbClr val="000000"/>
                          </a:solidFill>
                          <a:effectLst/>
                          <a:latin typeface="Calibri"/>
                          <a:ea typeface="Times New Roman"/>
                          <a:cs typeface="Times New Roman"/>
                        </a:rPr>
                        <a:t>Standard</a:t>
                      </a:r>
                      <a:endParaRPr lang="en-US" sz="800" b="0" dirty="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922275">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Recall events written about the same person in two different texts (memoir or biography).</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Define (understand the meaning of…) presentation, compare</a:t>
                      </a:r>
                      <a:r>
                        <a:rPr lang="en-US" sz="800" dirty="0" smtClean="0">
                          <a:solidFill>
                            <a:srgbClr val="000000"/>
                          </a:solidFill>
                          <a:effectLst/>
                          <a:latin typeface="Calibri"/>
                          <a:ea typeface="Times New Roman"/>
                          <a:cs typeface="Times New Roman"/>
                        </a:rPr>
                        <a:t>/ contrast </a:t>
                      </a:r>
                      <a:r>
                        <a:rPr lang="en-US" sz="800" dirty="0">
                          <a:solidFill>
                            <a:srgbClr val="000000"/>
                          </a:solidFill>
                          <a:effectLst/>
                          <a:latin typeface="Calibri"/>
                          <a:ea typeface="Times New Roman"/>
                          <a:cs typeface="Times New Roman"/>
                        </a:rPr>
                        <a:t>and the difference </a:t>
                      </a:r>
                      <a:r>
                        <a:rPr lang="en-US" sz="800" dirty="0" smtClean="0">
                          <a:solidFill>
                            <a:srgbClr val="000000"/>
                          </a:solidFill>
                          <a:effectLst/>
                          <a:latin typeface="Calibri"/>
                          <a:ea typeface="Times New Roman"/>
                          <a:cs typeface="Times New Roman"/>
                        </a:rPr>
                        <a:t>between  </a:t>
                      </a:r>
                      <a:r>
                        <a:rPr lang="en-US" sz="800" dirty="0">
                          <a:solidFill>
                            <a:srgbClr val="000000"/>
                          </a:solidFill>
                          <a:effectLst/>
                          <a:latin typeface="Calibri"/>
                          <a:ea typeface="Times New Roman"/>
                          <a:cs typeface="Times New Roman"/>
                        </a:rPr>
                        <a:t>a memoir and a biography.</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Explain who, what, where, when or how about a person’s memoir or biography.</a:t>
                      </a:r>
                      <a:endParaRPr lang="en-US" sz="800">
                        <a:effectLst/>
                        <a:latin typeface="Calibri"/>
                        <a:ea typeface="Calibri"/>
                        <a:cs typeface="Times New Roman"/>
                      </a:endParaRPr>
                    </a:p>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 </a:t>
                      </a:r>
                      <a:endParaRPr lang="en-US" sz="800">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 </a:t>
                      </a:r>
                      <a:endParaRPr lang="en-US" sz="800">
                        <a:effectLst/>
                        <a:latin typeface="Calibri"/>
                        <a:ea typeface="Calibri"/>
                        <a:cs typeface="Times New Roman"/>
                      </a:endParaRPr>
                    </a:p>
                    <a:p>
                      <a:pPr marL="0" marR="0" algn="l">
                        <a:lnSpc>
                          <a:spcPct val="100000"/>
                        </a:lnSpc>
                        <a:spcBef>
                          <a:spcPts val="0"/>
                        </a:spcBef>
                        <a:spcAft>
                          <a:spcPts val="0"/>
                        </a:spcAft>
                      </a:pPr>
                      <a:r>
                        <a:rPr lang="en-US" sz="800">
                          <a:effectLst/>
                          <a:latin typeface="Calibri"/>
                          <a:ea typeface="Times New Roman"/>
                          <a:cs typeface="Times New Roman"/>
                        </a:rPr>
                        <a:t>Explain the differences between a memoir and a biography.</a:t>
                      </a:r>
                      <a:endParaRPr lang="en-US" sz="800">
                        <a:effectLst/>
                        <a:latin typeface="Calibri"/>
                        <a:ea typeface="Calibri"/>
                        <a:cs typeface="Times New Roman"/>
                      </a:endParaRPr>
                    </a:p>
                    <a:p>
                      <a:pPr marL="0" marR="0" algn="l">
                        <a:lnSpc>
                          <a:spcPct val="100000"/>
                        </a:lnSpc>
                        <a:spcBef>
                          <a:spcPts val="0"/>
                        </a:spcBef>
                        <a:spcAft>
                          <a:spcPts val="0"/>
                        </a:spcAft>
                      </a:pPr>
                      <a:r>
                        <a:rPr lang="en-US" sz="800">
                          <a:effectLst/>
                          <a:latin typeface="Calibri"/>
                          <a:ea typeface="Times New Roman"/>
                          <a:cs typeface="Times New Roman"/>
                        </a:rPr>
                        <a:t> </a:t>
                      </a:r>
                      <a:endParaRPr lang="en-US" sz="800">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Summarize the key events in a person’s memoir and a </a:t>
                      </a:r>
                      <a:r>
                        <a:rPr lang="en-US" sz="700" dirty="0">
                          <a:solidFill>
                            <a:srgbClr val="000000"/>
                          </a:solidFill>
                          <a:effectLst/>
                          <a:latin typeface="Calibri"/>
                          <a:ea typeface="Times New Roman"/>
                          <a:cs typeface="Times New Roman"/>
                        </a:rPr>
                        <a:t>biography </a:t>
                      </a:r>
                      <a:r>
                        <a:rPr lang="en-US" sz="800" dirty="0">
                          <a:solidFill>
                            <a:srgbClr val="000000"/>
                          </a:solidFill>
                          <a:effectLst/>
                          <a:latin typeface="Calibri"/>
                          <a:ea typeface="Times New Roman"/>
                          <a:cs typeface="Times New Roman"/>
                        </a:rPr>
                        <a:t>written about the same person.</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800" b="1" dirty="0">
                          <a:effectLst/>
                          <a:latin typeface="Calibri"/>
                          <a:ea typeface="Calibri"/>
                          <a:cs typeface="Helvetica"/>
                        </a:rPr>
                        <a:t>Locate answers about specific events in a person’s memoir or a biography about the same person.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dirty="0" smtClean="0">
                          <a:effectLst/>
                          <a:latin typeface="Calibri"/>
                          <a:ea typeface="Calibri"/>
                          <a:cs typeface="Helvetica"/>
                        </a:rPr>
                        <a:t> </a:t>
                      </a:r>
                      <a:endParaRPr lang="en-US" sz="800" dirty="0">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solidFill>
                            <a:schemeClr val="tx1"/>
                          </a:solidFill>
                          <a:effectLst/>
                          <a:latin typeface="Calibri"/>
                          <a:ea typeface="Times New Roman"/>
                          <a:cs typeface="Times New Roman"/>
                        </a:rPr>
                        <a:t>Explain if a person’s memoir presents events the same as a biography written about the same person.  </a:t>
                      </a:r>
                      <a:endParaRPr lang="en-US" sz="800" dirty="0">
                        <a:solidFill>
                          <a:schemeClr val="tx1"/>
                        </a:solidFill>
                        <a:effectLst/>
                        <a:latin typeface="Calibri"/>
                        <a:ea typeface="Calibri"/>
                        <a:cs typeface="Times New Roman"/>
                      </a:endParaRPr>
                    </a:p>
                    <a:p>
                      <a:pPr marL="0" marR="0" algn="l">
                        <a:lnSpc>
                          <a:spcPct val="100000"/>
                        </a:lnSpc>
                        <a:spcBef>
                          <a:spcPts val="0"/>
                        </a:spcBef>
                        <a:spcAft>
                          <a:spcPts val="0"/>
                        </a:spcAft>
                      </a:pPr>
                      <a:r>
                        <a:rPr lang="en-US" sz="800" b="1" dirty="0">
                          <a:solidFill>
                            <a:schemeClr val="tx1"/>
                          </a:solidFill>
                          <a:effectLst/>
                          <a:latin typeface="Calibri"/>
                          <a:ea typeface="Times New Roman"/>
                          <a:cs typeface="Times New Roman"/>
                        </a:rPr>
                        <a:t> </a:t>
                      </a:r>
                      <a:endParaRPr lang="en-US" sz="800" b="1" dirty="0" smtClean="0">
                        <a:solidFill>
                          <a:schemeClr val="tx1"/>
                        </a:solidFill>
                        <a:effectLst/>
                        <a:latin typeface="Calibri"/>
                        <a:ea typeface="Times New Roman"/>
                        <a:cs typeface="Times New Roman"/>
                      </a:endParaRPr>
                    </a:p>
                    <a:p>
                      <a:pPr marL="0" marR="0" algn="l">
                        <a:lnSpc>
                          <a:spcPct val="100000"/>
                        </a:lnSpc>
                        <a:spcBef>
                          <a:spcPts val="0"/>
                        </a:spcBef>
                        <a:spcAft>
                          <a:spcPts val="0"/>
                        </a:spcAft>
                      </a:pPr>
                      <a:endParaRPr lang="en-US" sz="800" b="1" dirty="0" smtClean="0">
                        <a:solidFill>
                          <a:schemeClr val="tx1"/>
                        </a:solidFill>
                        <a:effectLst/>
                        <a:latin typeface="Calibri"/>
                        <a:ea typeface="Calibri"/>
                        <a:cs typeface="Times New Roman"/>
                      </a:endParaRPr>
                    </a:p>
                    <a:p>
                      <a:pPr marL="0" marR="0" indent="0" algn="l" defTabSz="1018809" rtl="0" eaLnBrk="1" fontAlgn="auto" latinLnBrk="0" hangingPunct="1">
                        <a:lnSpc>
                          <a:spcPct val="100000"/>
                        </a:lnSpc>
                        <a:spcBef>
                          <a:spcPts val="0"/>
                        </a:spcBef>
                        <a:spcAft>
                          <a:spcPts val="0"/>
                        </a:spcAft>
                        <a:buClrTx/>
                        <a:buSzTx/>
                        <a:buFontTx/>
                        <a:buNone/>
                        <a:tabLst/>
                        <a:defRPr/>
                      </a:pPr>
                      <a:r>
                        <a:rPr lang="en-US" sz="800" b="1" u="none" kern="1200" dirty="0" smtClean="0">
                          <a:solidFill>
                            <a:schemeClr val="tx1"/>
                          </a:solidFill>
                          <a:effectLst/>
                          <a:latin typeface="+mn-lt"/>
                          <a:ea typeface="Calibri"/>
                          <a:cs typeface="Times New Roman"/>
                        </a:rPr>
                        <a:t>SELECTED RESPONSE #13</a:t>
                      </a:r>
                    </a:p>
                    <a:p>
                      <a:pPr marL="0" marR="0" algn="l">
                        <a:lnSpc>
                          <a:spcPct val="100000"/>
                        </a:lnSpc>
                        <a:spcBef>
                          <a:spcPts val="0"/>
                        </a:spcBef>
                        <a:spcAft>
                          <a:spcPts val="0"/>
                        </a:spcAft>
                      </a:pPr>
                      <a:endParaRPr lang="en-US" sz="800" dirty="0">
                        <a:solidFill>
                          <a:schemeClr val="tx1"/>
                        </a:solidFill>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Analyze why a person’s memoir may or may not present events in the same way as a biography written about the same person.  </a:t>
                      </a:r>
                      <a:endParaRPr lang="en-US" sz="800" dirty="0">
                        <a:solidFill>
                          <a:schemeClr val="tx1"/>
                        </a:solidFill>
                        <a:effectLst/>
                        <a:latin typeface="Calibri"/>
                        <a:ea typeface="Calibri"/>
                        <a:cs typeface="Times New Roman"/>
                      </a:endParaRPr>
                    </a:p>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 </a:t>
                      </a:r>
                      <a:endParaRPr lang="en-US" sz="800" dirty="0">
                        <a:solidFill>
                          <a:schemeClr val="tx1"/>
                        </a:solidFill>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800" b="1" dirty="0">
                          <a:solidFill>
                            <a:schemeClr val="tx1"/>
                          </a:solidFill>
                          <a:effectLst/>
                          <a:latin typeface="Calibri"/>
                          <a:ea typeface="Times New Roman"/>
                          <a:cs typeface="Times New Roman"/>
                        </a:rPr>
                        <a:t>Draw</a:t>
                      </a:r>
                      <a:r>
                        <a:rPr lang="en-US" sz="800" dirty="0">
                          <a:solidFill>
                            <a:schemeClr val="tx1"/>
                          </a:solidFill>
                          <a:effectLst/>
                          <a:latin typeface="Calibri"/>
                          <a:ea typeface="Times New Roman"/>
                          <a:cs typeface="Times New Roman"/>
                        </a:rPr>
                        <a:t> </a:t>
                      </a:r>
                      <a:r>
                        <a:rPr lang="en-US" sz="800" b="1" dirty="0">
                          <a:solidFill>
                            <a:schemeClr val="tx1"/>
                          </a:solidFill>
                          <a:effectLst/>
                          <a:latin typeface="Calibri"/>
                          <a:ea typeface="Times New Roman"/>
                          <a:cs typeface="Times New Roman"/>
                        </a:rPr>
                        <a:t>conclusions about similarities and differences in a memoir written by a person and a biography written about the same person.  Make an evaluation about the two different texts</a:t>
                      </a:r>
                      <a:r>
                        <a:rPr lang="en-US" sz="800" dirty="0">
                          <a:solidFill>
                            <a:schemeClr val="tx1"/>
                          </a:solidFill>
                          <a:effectLst/>
                          <a:latin typeface="Calibri"/>
                          <a:ea typeface="Times New Roman"/>
                          <a:cs typeface="Times New Roman"/>
                        </a:rPr>
                        <a:t>.</a:t>
                      </a:r>
                      <a:endParaRPr lang="en-US" sz="800" dirty="0">
                        <a:solidFill>
                          <a:schemeClr val="tx1"/>
                        </a:solidFill>
                        <a:effectLst/>
                        <a:latin typeface="Calibri"/>
                        <a:ea typeface="Calibri"/>
                        <a:cs typeface="Times New Roman"/>
                      </a:endParaRPr>
                    </a:p>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 </a:t>
                      </a:r>
                      <a:endParaRPr lang="en-US" sz="800" dirty="0">
                        <a:solidFill>
                          <a:schemeClr val="tx1"/>
                        </a:solidFill>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Develop generalizations about memoirs and </a:t>
                      </a:r>
                      <a:r>
                        <a:rPr lang="en-US" sz="700" dirty="0">
                          <a:solidFill>
                            <a:schemeClr val="tx1"/>
                          </a:solidFill>
                          <a:effectLst/>
                          <a:latin typeface="Calibri"/>
                          <a:ea typeface="Times New Roman"/>
                          <a:cs typeface="Times New Roman"/>
                        </a:rPr>
                        <a:t>biographies </a:t>
                      </a:r>
                      <a:r>
                        <a:rPr lang="en-US" sz="800" dirty="0">
                          <a:solidFill>
                            <a:schemeClr val="tx1"/>
                          </a:solidFill>
                          <a:effectLst/>
                          <a:latin typeface="Calibri"/>
                          <a:ea typeface="Times New Roman"/>
                          <a:cs typeface="Times New Roman"/>
                        </a:rPr>
                        <a:t>that can be applied to other content domains or concepts.</a:t>
                      </a:r>
                      <a:endParaRPr lang="en-US" sz="800" dirty="0">
                        <a:solidFill>
                          <a:schemeClr val="tx1"/>
                        </a:solidFill>
                        <a:effectLst/>
                        <a:latin typeface="Calibri"/>
                        <a:ea typeface="Calibri"/>
                        <a:cs typeface="Times New Roman"/>
                      </a:endParaRPr>
                    </a:p>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 </a:t>
                      </a:r>
                      <a:endParaRPr lang="en-US" sz="800" dirty="0">
                        <a:solidFill>
                          <a:schemeClr val="tx1"/>
                        </a:solidFill>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Give examples about memoirs and biographies that are associated with other domains or themes – contributions to historical, geographical </a:t>
                      </a:r>
                      <a:r>
                        <a:rPr lang="en-US" sz="800" dirty="0" smtClean="0">
                          <a:solidFill>
                            <a:schemeClr val="tx1"/>
                          </a:solidFill>
                          <a:effectLst/>
                          <a:latin typeface="Calibri"/>
                          <a:ea typeface="Times New Roman"/>
                          <a:cs typeface="Times New Roman"/>
                        </a:rPr>
                        <a:t>or  social.</a:t>
                      </a:r>
                      <a:endParaRPr lang="en-US" sz="800" dirty="0">
                        <a:solidFill>
                          <a:schemeClr val="tx1"/>
                        </a:solidFill>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800" b="1" dirty="0">
                          <a:solidFill>
                            <a:schemeClr val="tx1"/>
                          </a:solidFill>
                          <a:effectLst/>
                          <a:latin typeface="Calibri"/>
                          <a:ea typeface="Times New Roman"/>
                          <a:cs typeface="Times New Roman"/>
                        </a:rPr>
                        <a:t>Gather, analyze and organize multiple information sources from memoirs and biographies of two or more </a:t>
                      </a:r>
                      <a:r>
                        <a:rPr lang="en-US" sz="800" b="1" dirty="0" smtClean="0">
                          <a:solidFill>
                            <a:schemeClr val="tx1"/>
                          </a:solidFill>
                          <a:effectLst/>
                          <a:latin typeface="Calibri"/>
                          <a:ea typeface="Times New Roman"/>
                          <a:cs typeface="Times New Roman"/>
                        </a:rPr>
                        <a:t>person.</a:t>
                      </a:r>
                    </a:p>
                    <a:p>
                      <a:pPr marL="0" marR="0" algn="l">
                        <a:lnSpc>
                          <a:spcPct val="100000"/>
                        </a:lnSpc>
                        <a:spcBef>
                          <a:spcPts val="0"/>
                        </a:spcBef>
                        <a:spcAft>
                          <a:spcPts val="0"/>
                        </a:spcAft>
                      </a:pPr>
                      <a:endParaRPr lang="en-US" sz="800" b="1" dirty="0" smtClean="0">
                        <a:solidFill>
                          <a:schemeClr val="tx1"/>
                        </a:solidFill>
                        <a:effectLst/>
                        <a:latin typeface="Calibri"/>
                        <a:ea typeface="Calibri"/>
                        <a:cs typeface="Times New Roman"/>
                      </a:endParaRPr>
                    </a:p>
                    <a:p>
                      <a:pPr marL="0" marR="0" indent="0" algn="l" defTabSz="1018809" rtl="0" eaLnBrk="1" fontAlgn="auto" latinLnBrk="0" hangingPunct="1">
                        <a:lnSpc>
                          <a:spcPct val="100000"/>
                        </a:lnSpc>
                        <a:spcBef>
                          <a:spcPts val="0"/>
                        </a:spcBef>
                        <a:spcAft>
                          <a:spcPts val="0"/>
                        </a:spcAft>
                        <a:buClrTx/>
                        <a:buSzTx/>
                        <a:buFontTx/>
                        <a:buNone/>
                        <a:tabLst/>
                        <a:defRPr/>
                      </a:pPr>
                      <a:r>
                        <a:rPr lang="en-US" sz="800" b="1" u="none" kern="1200" dirty="0" smtClean="0">
                          <a:solidFill>
                            <a:schemeClr val="tx1"/>
                          </a:solidFill>
                          <a:effectLst/>
                          <a:latin typeface="+mn-lt"/>
                          <a:ea typeface="Calibri"/>
                          <a:cs typeface="Times New Roman"/>
                        </a:rPr>
                        <a:t>SELECTED RESPONSE #14</a:t>
                      </a:r>
                    </a:p>
                    <a:p>
                      <a:pPr marL="0" marR="0" algn="l">
                        <a:lnSpc>
                          <a:spcPct val="100000"/>
                        </a:lnSpc>
                        <a:spcBef>
                          <a:spcPts val="0"/>
                        </a:spcBef>
                        <a:spcAft>
                          <a:spcPts val="0"/>
                        </a:spcAft>
                      </a:pPr>
                      <a:endParaRPr lang="en-US" sz="800" dirty="0">
                        <a:solidFill>
                          <a:schemeClr val="tx1"/>
                        </a:solidFill>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smtClean="0">
                          <a:solidFill>
                            <a:schemeClr val="tx1"/>
                          </a:solidFill>
                          <a:effectLst/>
                          <a:latin typeface="Calibri"/>
                          <a:ea typeface="Calibri"/>
                          <a:cs typeface="Calibri"/>
                        </a:rPr>
                        <a:t>RI.6.7</a:t>
                      </a:r>
                      <a:r>
                        <a:rPr lang="en-US" sz="800" dirty="0" smtClean="0">
                          <a:solidFill>
                            <a:schemeClr val="tx1"/>
                          </a:solidFill>
                          <a:effectLst/>
                          <a:latin typeface="Calibri"/>
                          <a:ea typeface="Calibri"/>
                          <a:cs typeface="Calibri"/>
                        </a:rPr>
                        <a:t>Compare </a:t>
                      </a:r>
                      <a:r>
                        <a:rPr lang="en-US" sz="800" dirty="0">
                          <a:solidFill>
                            <a:schemeClr val="tx1"/>
                          </a:solidFill>
                          <a:effectLst/>
                          <a:latin typeface="Calibri"/>
                          <a:ea typeface="Calibri"/>
                          <a:cs typeface="Calibri"/>
                        </a:rPr>
                        <a:t>and contrast one author’s presentation of events with that of another (e.g., a memoir written by and a biography on the same person).</a:t>
                      </a:r>
                      <a:endParaRPr lang="en-US" sz="800" dirty="0">
                        <a:solidFill>
                          <a:schemeClr val="tx1"/>
                        </a:solidFill>
                        <a:effectLst/>
                        <a:latin typeface="Calibri"/>
                        <a:ea typeface="Calibri"/>
                        <a:cs typeface="Times New Roman"/>
                      </a:endParaRPr>
                    </a:p>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 </a:t>
                      </a:r>
                      <a:endParaRPr lang="en-US" sz="800" dirty="0">
                        <a:solidFill>
                          <a:schemeClr val="tx1"/>
                        </a:solidFill>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sp>
        <p:nvSpPr>
          <p:cNvPr id="5" name="Rectangle 4"/>
          <p:cNvSpPr/>
          <p:nvPr/>
        </p:nvSpPr>
        <p:spPr>
          <a:xfrm>
            <a:off x="2362200" y="1981200"/>
            <a:ext cx="762000"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2362200" y="2009745"/>
            <a:ext cx="914400" cy="200055"/>
          </a:xfrm>
          <a:prstGeom prst="rect">
            <a:avLst/>
          </a:prstGeom>
          <a:noFill/>
        </p:spPr>
        <p:txBody>
          <a:bodyPr wrap="square" rtlCol="0">
            <a:spAutoFit/>
          </a:bodyPr>
          <a:lstStyle/>
          <a:p>
            <a:r>
              <a:rPr lang="en-US" sz="700" b="1" dirty="0" smtClean="0"/>
              <a:t>NOT ASSSESSED</a:t>
            </a:r>
            <a:endParaRPr lang="en-US" sz="700" b="1" dirty="0"/>
          </a:p>
        </p:txBody>
      </p:sp>
      <p:sp>
        <p:nvSpPr>
          <p:cNvPr id="9" name="TextBox 8"/>
          <p:cNvSpPr txBox="1"/>
          <p:nvPr/>
        </p:nvSpPr>
        <p:spPr>
          <a:xfrm rot="19383129">
            <a:off x="2873147" y="6888056"/>
            <a:ext cx="822429" cy="200055"/>
          </a:xfrm>
          <a:prstGeom prst="rect">
            <a:avLst/>
          </a:prstGeom>
          <a:noFill/>
        </p:spPr>
        <p:txBody>
          <a:bodyPr wrap="square" rtlCol="0">
            <a:spAutoFit/>
          </a:bodyPr>
          <a:lstStyle/>
          <a:p>
            <a:r>
              <a:rPr lang="en-US" sz="700" b="1" dirty="0" smtClean="0"/>
              <a:t>NOT ASSSESSED</a:t>
            </a:r>
            <a:endParaRPr lang="en-US" sz="700" b="1" dirty="0"/>
          </a:p>
        </p:txBody>
      </p:sp>
      <p:sp>
        <p:nvSpPr>
          <p:cNvPr id="10" name="TextBox 9"/>
          <p:cNvSpPr txBox="1"/>
          <p:nvPr/>
        </p:nvSpPr>
        <p:spPr>
          <a:xfrm rot="19369598">
            <a:off x="4562134" y="7187468"/>
            <a:ext cx="836771" cy="200055"/>
          </a:xfrm>
          <a:prstGeom prst="rect">
            <a:avLst/>
          </a:prstGeom>
          <a:noFill/>
        </p:spPr>
        <p:txBody>
          <a:bodyPr wrap="square" rtlCol="0">
            <a:spAutoFit/>
          </a:bodyPr>
          <a:lstStyle/>
          <a:p>
            <a:r>
              <a:rPr lang="en-US" sz="700" b="1" dirty="0" smtClean="0"/>
              <a:t>NOT ASSSESSED</a:t>
            </a:r>
            <a:endParaRPr lang="en-US" sz="700" b="1" dirty="0"/>
          </a:p>
        </p:txBody>
      </p:sp>
      <p:sp>
        <p:nvSpPr>
          <p:cNvPr id="11" name="Rectangle 10"/>
          <p:cNvSpPr/>
          <p:nvPr/>
        </p:nvSpPr>
        <p:spPr>
          <a:xfrm rot="19329156">
            <a:off x="2926807" y="6936074"/>
            <a:ext cx="685800" cy="18856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19329156">
            <a:off x="4599306" y="7240874"/>
            <a:ext cx="685800" cy="18856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7005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graphicFrame>
        <p:nvGraphicFramePr>
          <p:cNvPr id="187" name="Shape 187"/>
          <p:cNvGraphicFramePr/>
          <p:nvPr/>
        </p:nvGraphicFramePr>
        <p:xfrm>
          <a:off x="123818" y="457387"/>
          <a:ext cx="7513350" cy="8350291"/>
        </p:xfrm>
        <a:graphic>
          <a:graphicData uri="http://schemas.openxmlformats.org/drawingml/2006/table">
            <a:tbl>
              <a:tblPr>
                <a:noFill/>
              </a:tblPr>
              <a:tblGrid>
                <a:gridCol w="677850"/>
                <a:gridCol w="1310925"/>
                <a:gridCol w="1542275"/>
                <a:gridCol w="1542275"/>
                <a:gridCol w="1233825"/>
                <a:gridCol w="120620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a:t>
                      </a:r>
                    </a:p>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-L.4.2, L.4.3b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-L.6.2 &amp; L.6.3</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626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 </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W.3.3a-b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W.4.3a-b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-W.5.3a-b</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-W.6.3a, b, d</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-W.3.3c-d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-W.4.3c-d</a:t>
                      </a:r>
                    </a:p>
                    <a:p>
                      <a:pPr lvl="0" algn="ctr" rtl="0">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-W.5.3c-d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-W.6.3c, 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Research to Build and Present Knowledge:</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-W.3.7-8</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-W.4.7-9</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-W.5.7-9</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-W.6.3d &amp; W.6.7-9</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 &amp; Vocab.  Acquisition: </a:t>
                      </a: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-L.3.1b-i, L.3.3a &amp; L.3.6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-L.4.1, L.4.3a, &amp; L.4.6</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-L.5.1b-e, L.5.3a &amp; L.5.6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-L.6.1, L.6.3 &amp; L.6.6.1</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68880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clearly focused and maintained throughout: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effective plot helping create unity and completeness: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consistent use of a variety of transitional strategies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logical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opening and closure for audience and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thorough and effective elaboration using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use of a variety of narrative techniques that advance the story or illustrate the experience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clearly and effectively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use of sensory, concrete, and figurative language clearly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 strong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few, if any, errors in usage and sentence formation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and consistent use of punctuation, capitalization, and spelling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8272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adequately focused and generally maintained throughout: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evident plot helping create a sense of unity and completeness, though there may be minor flaws and some ideas may be loosely connected: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a variety of transitional strategies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opening and closure for audience and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adequate elaboration using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a variety of narrative techniques that generally advance the story or illustrate the experience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adequately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sensory, concrete, and figurative language generally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an adequate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some errors in usage and sentence formation but no systematic pattern of errors is displayed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punctuation, capitalization, and spelling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5503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somewhat maintained and may have a minor drift in focus: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inconsistent plot, and flaws are evident: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 use of basic transitional strategies with little variety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uneven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opening and closure, if present, are weak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weak connection among ideas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uneven, cursory elaboration using partial and uneven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narrative techniques, if present, are uneven and inconsistent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unevenly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partial or weak use of sensory, concrete, and figurative language that may not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 partial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frequent errors in usage may obscure meaning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 use of punctuation, capitalization, and spelling</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3842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may be maintained but may provide little or no focus: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be very brief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have a major drift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focus may be confusing or ambiguous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has little or no discernible plot: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few or no transitional strategies are evident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frequent extraneous ideas may intrude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provides minimal elaboration using little or no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 of narrative techniques is minimal, absent, in error, or irrelevant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expression of ideas is vague, lacks clarity, or is confusing: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uses limited language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have little sense of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demonstrates a lack of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errors are frequent and severe and meaning is often obscured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88" name="Shape 188"/>
          <p:cNvSpPr/>
          <p:nvPr/>
        </p:nvSpPr>
        <p:spPr>
          <a:xfrm>
            <a:off x="184750" y="43698"/>
            <a:ext cx="7248671"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a:solidFill>
                  <a:schemeClr val="dk1"/>
                </a:solidFill>
                <a:latin typeface="Calibri"/>
                <a:ea typeface="Calibri"/>
                <a:cs typeface="Calibri"/>
                <a:sym typeface="Calibri"/>
              </a:rPr>
              <a:t> Grades 3 - 8: Generic 4-Point Narrative Writing Rubric </a:t>
            </a:r>
          </a:p>
        </p:txBody>
      </p:sp>
      <p:sp>
        <p:nvSpPr>
          <p:cNvPr id="189" name="Shape 189"/>
          <p:cNvSpPr/>
          <p:nvPr/>
        </p:nvSpPr>
        <p:spPr>
          <a:xfrm>
            <a:off x="369502" y="9296400"/>
            <a:ext cx="7402898" cy="232965"/>
          </a:xfrm>
          <a:prstGeom prst="rect">
            <a:avLst/>
          </a:prstGeom>
          <a:noFill/>
          <a:ln>
            <a:noFill/>
          </a:ln>
        </p:spPr>
        <p:txBody>
          <a:bodyPr lIns="92375" tIns="46175" rIns="92375" bIns="46175" anchor="t" anchorCtr="0">
            <a:noAutofit/>
          </a:bodyPr>
          <a:lstStyle/>
          <a:p>
            <a:pPr marL="0" marR="0" lvl="0" indent="0" algn="l" rtl="0">
              <a:spcBef>
                <a:spcPts val="0"/>
              </a:spcBef>
              <a:buSzPct val="25000"/>
              <a:buNone/>
            </a:pPr>
            <a:r>
              <a:rPr lang="en-US" sz="900" b="1" i="0" u="none" strike="noStrike" cap="none" baseline="0">
                <a:solidFill>
                  <a:schemeClr val="dk1"/>
                </a:solidFill>
                <a:latin typeface="Calibri"/>
                <a:ea typeface="Calibri"/>
                <a:cs typeface="Calibri"/>
                <a:sym typeface="Calibri"/>
              </a:rPr>
              <a:t>Working Drafts of ELA rubrics for assessing CCSS writing standards --- © (2010) Karin Hess, National Center for Assessment [khess@nciea.org</a:t>
            </a:r>
          </a:p>
        </p:txBody>
      </p:sp>
    </p:spTree>
    <p:extLst>
      <p:ext uri="{BB962C8B-B14F-4D97-AF65-F5344CB8AC3E}">
        <p14:creationId xmlns:p14="http://schemas.microsoft.com/office/powerpoint/2010/main" val="3785646010"/>
      </p:ext>
    </p:extLst>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43560" y="3048410"/>
            <a:ext cx="6685280" cy="5181190"/>
          </a:xfrm>
          <a:prstGeom prst="rect">
            <a:avLst/>
          </a:prstGeom>
          <a:solidFill>
            <a:schemeClr val="bg1"/>
          </a:solidFill>
          <a:ln>
            <a:solidFill>
              <a:schemeClr val="accent1"/>
            </a:solidFill>
          </a:ln>
        </p:spPr>
        <p:txBody>
          <a:bodyPr wrap="square" lIns="101881" tIns="50941" rIns="101881" bIns="50941" rtlCol="0">
            <a:spAutoFit/>
          </a:bodyPr>
          <a:lstStyle/>
          <a:p>
            <a:r>
              <a:rPr lang="en-US" sz="1100" dirty="0" smtClean="0"/>
              <a:t>1. Determine the central idea. The central idea becomes your topic sentence in your paragraph response. </a:t>
            </a:r>
            <a:endParaRPr lang="en-US" sz="1100" dirty="0"/>
          </a:p>
          <a:p>
            <a:pPr marL="342900" indent="-342900">
              <a:buAutoNum type="alphaUcPeriod"/>
            </a:pPr>
            <a:r>
              <a:rPr lang="en-US" sz="1100" i="1" dirty="0" smtClean="0"/>
              <a:t>Who</a:t>
            </a:r>
            <a:r>
              <a:rPr lang="en-US" sz="1100" dirty="0" smtClean="0"/>
              <a:t> or </a:t>
            </a:r>
            <a:r>
              <a:rPr lang="en-US" sz="1100" i="1" dirty="0" smtClean="0"/>
              <a:t>what</a:t>
            </a:r>
            <a:r>
              <a:rPr lang="en-US" sz="1100" dirty="0" smtClean="0"/>
              <a:t> is the article mostly about? </a:t>
            </a:r>
          </a:p>
          <a:p>
            <a:r>
              <a:rPr lang="en-US" sz="1100" u="sng" dirty="0"/>
              <a:t>	</a:t>
            </a:r>
            <a:r>
              <a:rPr lang="en-US" sz="1100" u="sng" dirty="0" smtClean="0"/>
              <a:t>					</a:t>
            </a:r>
            <a:endParaRPr lang="en-US" sz="300" u="sng" dirty="0" smtClean="0"/>
          </a:p>
          <a:p>
            <a:endParaRPr lang="en-US" sz="1100" dirty="0" smtClean="0"/>
          </a:p>
          <a:p>
            <a:r>
              <a:rPr lang="en-US" sz="1100" dirty="0" smtClean="0"/>
              <a:t>B. What is important about the </a:t>
            </a:r>
            <a:r>
              <a:rPr lang="en-US" sz="1100" i="1" dirty="0" smtClean="0"/>
              <a:t>who</a:t>
            </a:r>
            <a:r>
              <a:rPr lang="en-US" sz="1100" dirty="0" smtClean="0"/>
              <a:t> or the </a:t>
            </a:r>
            <a:r>
              <a:rPr lang="en-US" sz="1100" i="1" dirty="0" smtClean="0"/>
              <a:t>what</a:t>
            </a:r>
            <a:r>
              <a:rPr lang="en-US" sz="1100" dirty="0" smtClean="0"/>
              <a:t>?</a:t>
            </a:r>
          </a:p>
          <a:p>
            <a:r>
              <a:rPr lang="en-US" sz="1100" u="sng" dirty="0"/>
              <a:t>						</a:t>
            </a:r>
            <a:endParaRPr lang="en-US" sz="300" u="sng" dirty="0"/>
          </a:p>
          <a:p>
            <a:r>
              <a:rPr lang="en-US" sz="1100" u="sng" dirty="0"/>
              <a:t>					</a:t>
            </a:r>
            <a:r>
              <a:rPr lang="en-US" sz="1100" u="sng" dirty="0" smtClean="0"/>
              <a:t>	</a:t>
            </a:r>
            <a:endParaRPr lang="en-US" sz="1100" dirty="0"/>
          </a:p>
          <a:p>
            <a:r>
              <a:rPr lang="en-US" sz="1100" dirty="0" smtClean="0"/>
              <a:t>C. Combine A and B to state the central idea. </a:t>
            </a:r>
          </a:p>
          <a:p>
            <a:r>
              <a:rPr lang="en-US" sz="1100" u="sng" dirty="0"/>
              <a:t>						</a:t>
            </a:r>
            <a:endParaRPr lang="en-US" sz="300" u="sng" dirty="0"/>
          </a:p>
          <a:p>
            <a:r>
              <a:rPr lang="en-US" sz="1100" u="sng" dirty="0"/>
              <a:t>						</a:t>
            </a:r>
            <a:endParaRPr lang="en-US" sz="1100" dirty="0"/>
          </a:p>
          <a:p>
            <a:r>
              <a:rPr lang="en-US" sz="1100" dirty="0" smtClean="0"/>
              <a:t>2. Provide text evidence and explain how the evidence connects to the central idea. </a:t>
            </a:r>
            <a:endParaRPr lang="en-US" sz="1100" dirty="0"/>
          </a:p>
          <a:p>
            <a:endParaRPr lang="en-US" sz="1100" dirty="0" smtClean="0"/>
          </a:p>
          <a:p>
            <a:r>
              <a:rPr lang="en-US" sz="1100" dirty="0" smtClean="0"/>
              <a:t>First evidence and explanation </a:t>
            </a:r>
          </a:p>
          <a:p>
            <a:r>
              <a:rPr lang="en-US" sz="1100" u="sng" dirty="0"/>
              <a:t>						</a:t>
            </a:r>
            <a:endParaRPr lang="en-US" sz="300" u="sng" dirty="0"/>
          </a:p>
          <a:p>
            <a:r>
              <a:rPr lang="en-US" sz="1100" u="sng" dirty="0"/>
              <a:t>						</a:t>
            </a:r>
            <a:endParaRPr lang="en-US" sz="300" u="sng" dirty="0" smtClean="0"/>
          </a:p>
          <a:p>
            <a:r>
              <a:rPr lang="en-US" sz="1100" u="sng" dirty="0"/>
              <a:t>	</a:t>
            </a:r>
            <a:r>
              <a:rPr lang="en-US" sz="1100" u="sng" dirty="0" smtClean="0"/>
              <a:t>					</a:t>
            </a:r>
            <a:endParaRPr lang="en-US" sz="1100" dirty="0"/>
          </a:p>
          <a:p>
            <a:r>
              <a:rPr lang="en-US" sz="1100" dirty="0" smtClean="0"/>
              <a:t>Second evidence and explanation</a:t>
            </a:r>
          </a:p>
          <a:p>
            <a:r>
              <a:rPr lang="en-US" sz="1100" u="sng" dirty="0"/>
              <a:t>						</a:t>
            </a:r>
            <a:endParaRPr lang="en-US" sz="300" u="sng" dirty="0"/>
          </a:p>
          <a:p>
            <a:r>
              <a:rPr lang="en-US" sz="1100" u="sng" dirty="0"/>
              <a:t>						</a:t>
            </a:r>
            <a:endParaRPr lang="en-US" sz="300" u="sng" dirty="0"/>
          </a:p>
          <a:p>
            <a:r>
              <a:rPr lang="en-US" sz="1100" u="sng" dirty="0"/>
              <a:t>						</a:t>
            </a:r>
            <a:endParaRPr lang="en-US" sz="1100" u="sng" dirty="0" smtClean="0"/>
          </a:p>
          <a:p>
            <a:r>
              <a:rPr lang="en-US" sz="1100" dirty="0" smtClean="0"/>
              <a:t>Third evidence and explanation</a:t>
            </a:r>
          </a:p>
          <a:p>
            <a:r>
              <a:rPr lang="en-US" sz="1100" u="sng" dirty="0"/>
              <a:t>						</a:t>
            </a:r>
            <a:endParaRPr lang="en-US" sz="300" u="sng" dirty="0"/>
          </a:p>
          <a:p>
            <a:r>
              <a:rPr lang="en-US" sz="1100" u="sng" dirty="0"/>
              <a:t>						</a:t>
            </a:r>
            <a:endParaRPr lang="en-US" sz="300" u="sng" dirty="0"/>
          </a:p>
          <a:p>
            <a:r>
              <a:rPr lang="en-US" sz="1100" u="sng" dirty="0"/>
              <a:t>						</a:t>
            </a:r>
            <a:r>
              <a:rPr lang="en-US" sz="1100" dirty="0" smtClean="0"/>
              <a:t>3. Conclusion</a:t>
            </a:r>
          </a:p>
          <a:p>
            <a:r>
              <a:rPr lang="en-US" sz="1100" dirty="0" smtClean="0"/>
              <a:t>Restate your central idea from 1c using synonyms to make it different from the topic sentence.</a:t>
            </a:r>
          </a:p>
          <a:p>
            <a:r>
              <a:rPr lang="en-US" sz="1100" u="sng" dirty="0"/>
              <a:t>						</a:t>
            </a:r>
            <a:endParaRPr lang="en-US" sz="300" u="sng" dirty="0"/>
          </a:p>
          <a:p>
            <a:r>
              <a:rPr lang="en-US" sz="1100" u="sng" dirty="0"/>
              <a:t>						</a:t>
            </a:r>
            <a:endParaRPr lang="en-US" sz="300" u="sng" dirty="0"/>
          </a:p>
          <a:p>
            <a:r>
              <a:rPr lang="en-US" sz="1100" u="sng" dirty="0"/>
              <a:t>						</a:t>
            </a:r>
            <a:endParaRPr lang="en-US" sz="1100" u="sng" dirty="0" smtClean="0"/>
          </a:p>
        </p:txBody>
      </p:sp>
      <p:sp>
        <p:nvSpPr>
          <p:cNvPr id="6" name="TextBox 5"/>
          <p:cNvSpPr txBox="1"/>
          <p:nvPr/>
        </p:nvSpPr>
        <p:spPr>
          <a:xfrm>
            <a:off x="172720" y="2608057"/>
            <a:ext cx="7426960" cy="287543"/>
          </a:xfrm>
          <a:prstGeom prst="rect">
            <a:avLst/>
          </a:prstGeom>
          <a:noFill/>
        </p:spPr>
        <p:txBody>
          <a:bodyPr wrap="square" lIns="101881" tIns="50941" rIns="101881" bIns="50941" rtlCol="0">
            <a:spAutoFit/>
          </a:bodyPr>
          <a:lstStyle/>
          <a:p>
            <a:r>
              <a:rPr lang="en-US" sz="1200" dirty="0"/>
              <a:t>Name</a:t>
            </a:r>
            <a:r>
              <a:rPr lang="en-US" sz="1200" dirty="0" smtClean="0"/>
              <a:t>______________________  Passage ________________________ Central </a:t>
            </a:r>
            <a:r>
              <a:rPr lang="en-US" sz="1200" dirty="0"/>
              <a:t>Idea </a:t>
            </a:r>
            <a:r>
              <a:rPr lang="en-US" sz="1200" dirty="0" smtClean="0"/>
              <a:t>______________________</a:t>
            </a:r>
            <a:endParaRPr lang="en-US" sz="1200" dirty="0"/>
          </a:p>
        </p:txBody>
      </p:sp>
      <p:sp>
        <p:nvSpPr>
          <p:cNvPr id="8" name="TextBox 7"/>
          <p:cNvSpPr txBox="1"/>
          <p:nvPr/>
        </p:nvSpPr>
        <p:spPr>
          <a:xfrm>
            <a:off x="172720" y="79829"/>
            <a:ext cx="7426960" cy="349098"/>
          </a:xfrm>
          <a:prstGeom prst="rect">
            <a:avLst/>
          </a:prstGeom>
          <a:solidFill>
            <a:schemeClr val="bg2">
              <a:lumMod val="90000"/>
            </a:schemeClr>
          </a:solidFill>
        </p:spPr>
        <p:txBody>
          <a:bodyPr wrap="square" lIns="101881" tIns="50941" rIns="101881" bIns="50941" rtlCol="0">
            <a:spAutoFit/>
          </a:bodyPr>
          <a:lstStyle/>
          <a:p>
            <a:r>
              <a:rPr lang="en-US" sz="1600" b="1" dirty="0" smtClean="0"/>
              <a:t>Grade 6 Central Idea Note-Taking Page</a:t>
            </a:r>
          </a:p>
        </p:txBody>
      </p:sp>
      <p:sp>
        <p:nvSpPr>
          <p:cNvPr id="4" name="TextBox 3"/>
          <p:cNvSpPr txBox="1"/>
          <p:nvPr/>
        </p:nvSpPr>
        <p:spPr>
          <a:xfrm>
            <a:off x="172720" y="717828"/>
            <a:ext cx="7227253" cy="1600438"/>
          </a:xfrm>
          <a:prstGeom prst="rect">
            <a:avLst/>
          </a:prstGeom>
          <a:noFill/>
        </p:spPr>
        <p:txBody>
          <a:bodyPr wrap="square" rtlCol="0">
            <a:spAutoFit/>
          </a:bodyPr>
          <a:lstStyle/>
          <a:p>
            <a:r>
              <a:rPr lang="en-US" sz="1400" b="1" u="sng" dirty="0" smtClean="0"/>
              <a:t>Teacher Directions</a:t>
            </a:r>
            <a:r>
              <a:rPr lang="en-US" sz="1200" b="1" u="sng" dirty="0" smtClean="0"/>
              <a:t>: </a:t>
            </a:r>
          </a:p>
          <a:p>
            <a:r>
              <a:rPr lang="en-US" sz="1200" b="1" dirty="0" smtClean="0"/>
              <a:t>Use this process to teach students how to answer a central idea prompt. </a:t>
            </a:r>
          </a:p>
          <a:p>
            <a:endParaRPr lang="en-US" sz="1200" b="1" dirty="0" smtClean="0"/>
          </a:p>
          <a:p>
            <a:r>
              <a:rPr lang="en-US" sz="1200" b="1" dirty="0" smtClean="0"/>
              <a:t>Be sure</a:t>
            </a:r>
          </a:p>
          <a:p>
            <a:pPr marL="171450" indent="-171450">
              <a:buFont typeface="Arial" panose="020B0604020202020204" pitchFamily="34" charset="0"/>
              <a:buChar char="•"/>
            </a:pPr>
            <a:r>
              <a:rPr lang="en-US" sz="1200" b="1" dirty="0"/>
              <a:t>t</a:t>
            </a:r>
            <a:r>
              <a:rPr lang="en-US" sz="1200" b="1" dirty="0" smtClean="0"/>
              <a:t>o model how to restate the prompt in the topic sentence;</a:t>
            </a:r>
          </a:p>
          <a:p>
            <a:pPr marL="171450" indent="-171450">
              <a:buFont typeface="Arial" panose="020B0604020202020204" pitchFamily="34" charset="0"/>
              <a:buChar char="•"/>
            </a:pPr>
            <a:r>
              <a:rPr lang="en-US" sz="1200" b="1" dirty="0"/>
              <a:t>s</a:t>
            </a:r>
            <a:r>
              <a:rPr lang="en-US" sz="1200" b="1" dirty="0" smtClean="0"/>
              <a:t>tudents know how to use direct quotes from the text;</a:t>
            </a:r>
          </a:p>
          <a:p>
            <a:pPr marL="171450" indent="-171450">
              <a:buFont typeface="Arial" panose="020B0604020202020204" pitchFamily="34" charset="0"/>
              <a:buChar char="•"/>
            </a:pPr>
            <a:r>
              <a:rPr lang="en-US" sz="1200" b="1" dirty="0"/>
              <a:t>s</a:t>
            </a:r>
            <a:r>
              <a:rPr lang="en-US" sz="1200" b="1" dirty="0" smtClean="0"/>
              <a:t>tudents elaborate on how each quote connects to the central idea (how do they know this);</a:t>
            </a:r>
          </a:p>
          <a:p>
            <a:pPr marL="171450" indent="-171450">
              <a:buFont typeface="Arial" panose="020B0604020202020204" pitchFamily="34" charset="0"/>
              <a:buChar char="•"/>
            </a:pPr>
            <a:r>
              <a:rPr lang="en-US" sz="1200" b="1" dirty="0"/>
              <a:t>m</a:t>
            </a:r>
            <a:r>
              <a:rPr lang="en-US" sz="1200" b="1" dirty="0" smtClean="0"/>
              <a:t>odel adding transitions—these help the reader/scorer follow student’s thinking. </a:t>
            </a:r>
            <a:endParaRPr lang="en-US" sz="1400" dirty="0"/>
          </a:p>
        </p:txBody>
      </p:sp>
    </p:spTree>
    <p:extLst>
      <p:ext uri="{BB962C8B-B14F-4D97-AF65-F5344CB8AC3E}">
        <p14:creationId xmlns:p14="http://schemas.microsoft.com/office/powerpoint/2010/main" val="6625818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2720" y="1224631"/>
            <a:ext cx="7426960" cy="8489788"/>
          </a:xfrm>
          <a:prstGeom prst="rect">
            <a:avLst/>
          </a:prstGeom>
          <a:solidFill>
            <a:schemeClr val="bg1"/>
          </a:solidFill>
          <a:ln>
            <a:solidFill>
              <a:schemeClr val="accent1"/>
            </a:solidFill>
          </a:ln>
        </p:spPr>
        <p:txBody>
          <a:bodyPr wrap="square" lIns="101881" tIns="50941" rIns="101881" bIns="50941" rtlCol="0">
            <a:spAutoFit/>
          </a:bodyPr>
          <a:lstStyle/>
          <a:p>
            <a:pPr marL="228600" indent="-228600">
              <a:buAutoNum type="arabicPeriod"/>
            </a:pPr>
            <a:r>
              <a:rPr lang="en-US" sz="1200" dirty="0" smtClean="0"/>
              <a:t>Determine the central idea. The central idea becomes your topic sentence in your paragraph response. Be sure to restate the prompt first. </a:t>
            </a:r>
            <a:endParaRPr lang="en-US" sz="1200" dirty="0"/>
          </a:p>
          <a:p>
            <a:r>
              <a:rPr lang="en-US" sz="1200" dirty="0" smtClean="0"/>
              <a:t>A. </a:t>
            </a:r>
            <a:r>
              <a:rPr lang="en-US" sz="1200" i="1" dirty="0" smtClean="0"/>
              <a:t>Who</a:t>
            </a:r>
            <a:r>
              <a:rPr lang="en-US" sz="1200" dirty="0" smtClean="0"/>
              <a:t> or </a:t>
            </a:r>
            <a:r>
              <a:rPr lang="en-US" sz="1200" i="1" dirty="0" smtClean="0"/>
              <a:t>what</a:t>
            </a:r>
            <a:r>
              <a:rPr lang="en-US" sz="1200" dirty="0" smtClean="0"/>
              <a:t> is </a:t>
            </a:r>
            <a:r>
              <a:rPr lang="en-US" sz="1200" dirty="0"/>
              <a:t>the article mostly about? </a:t>
            </a:r>
          </a:p>
          <a:p>
            <a:r>
              <a:rPr lang="en-US" sz="1400" u="sng" dirty="0" smtClean="0"/>
              <a:t>						___________</a:t>
            </a:r>
            <a:endParaRPr lang="en-US" sz="1400" u="sng" dirty="0"/>
          </a:p>
          <a:p>
            <a:endParaRPr lang="en-US" sz="1000" dirty="0" smtClean="0"/>
          </a:p>
          <a:p>
            <a:r>
              <a:rPr lang="en-US" sz="1200" dirty="0" smtClean="0"/>
              <a:t>B. What is important about the </a:t>
            </a:r>
            <a:r>
              <a:rPr lang="en-US" sz="1200" i="1" dirty="0" smtClean="0"/>
              <a:t>who</a:t>
            </a:r>
            <a:r>
              <a:rPr lang="en-US" sz="1200" dirty="0" smtClean="0"/>
              <a:t> or the </a:t>
            </a:r>
            <a:r>
              <a:rPr lang="en-US" sz="1200" i="1" dirty="0" smtClean="0"/>
              <a:t>what</a:t>
            </a:r>
            <a:r>
              <a:rPr lang="en-US" sz="1200" dirty="0" smtClean="0"/>
              <a:t>?</a:t>
            </a:r>
          </a:p>
          <a:p>
            <a:r>
              <a:rPr lang="en-US" sz="1400" u="sng" dirty="0"/>
              <a:t>							</a:t>
            </a:r>
          </a:p>
          <a:p>
            <a:endParaRPr lang="en-US" sz="500" u="sng" dirty="0"/>
          </a:p>
          <a:p>
            <a:r>
              <a:rPr lang="en-US" sz="1400" u="sng" dirty="0"/>
              <a:t>					</a:t>
            </a:r>
            <a:r>
              <a:rPr lang="en-US" sz="1400" u="sng" dirty="0" smtClean="0"/>
              <a:t>		</a:t>
            </a:r>
            <a:endParaRPr lang="en-US" sz="1400" u="sng" dirty="0"/>
          </a:p>
          <a:p>
            <a:endParaRPr lang="en-US" sz="1000" dirty="0"/>
          </a:p>
          <a:p>
            <a:r>
              <a:rPr lang="en-US" sz="1200" dirty="0" smtClean="0"/>
              <a:t>C. Combine A and B to state the central idea</a:t>
            </a:r>
            <a:r>
              <a:rPr lang="en-US" sz="1400" dirty="0" smtClean="0"/>
              <a:t>. </a:t>
            </a:r>
          </a:p>
          <a:p>
            <a:r>
              <a:rPr lang="en-US" sz="1400" u="sng" dirty="0"/>
              <a:t>							</a:t>
            </a:r>
          </a:p>
          <a:p>
            <a:endParaRPr lang="en-US" sz="500" u="sng" dirty="0"/>
          </a:p>
          <a:p>
            <a:r>
              <a:rPr lang="en-US" sz="1400" u="sng" dirty="0"/>
              <a:t>							</a:t>
            </a:r>
          </a:p>
          <a:p>
            <a:endParaRPr lang="en-US" sz="1400" dirty="0"/>
          </a:p>
          <a:p>
            <a:r>
              <a:rPr lang="en-US" sz="1200" dirty="0" smtClean="0"/>
              <a:t>2. Provide text evidence and explain how the evidence connects to the central idea. </a:t>
            </a:r>
          </a:p>
          <a:p>
            <a:r>
              <a:rPr lang="en-US" sz="1200" dirty="0" smtClean="0"/>
              <a:t>A. First evidence and explanation </a:t>
            </a:r>
          </a:p>
          <a:p>
            <a:r>
              <a:rPr lang="en-US" sz="1400" u="sng" dirty="0"/>
              <a:t>							</a:t>
            </a:r>
          </a:p>
          <a:p>
            <a:endParaRPr lang="en-US" sz="500" u="sng" dirty="0"/>
          </a:p>
          <a:p>
            <a:r>
              <a:rPr lang="en-US" sz="1400" u="sng" dirty="0"/>
              <a:t>							</a:t>
            </a:r>
            <a:endParaRPr lang="en-US" sz="1400" u="sng" dirty="0" smtClean="0"/>
          </a:p>
          <a:p>
            <a:endParaRPr lang="en-US" sz="500" u="sng" dirty="0" smtClean="0"/>
          </a:p>
          <a:p>
            <a:r>
              <a:rPr lang="en-US" sz="1400" u="sng" dirty="0"/>
              <a:t>	</a:t>
            </a:r>
            <a:r>
              <a:rPr lang="en-US" sz="1400" u="sng" dirty="0" smtClean="0"/>
              <a:t>						</a:t>
            </a:r>
          </a:p>
          <a:p>
            <a:endParaRPr lang="en-US" sz="500" u="sng" dirty="0"/>
          </a:p>
          <a:p>
            <a:r>
              <a:rPr lang="en-US" sz="1400" u="sng" dirty="0"/>
              <a:t>							</a:t>
            </a:r>
          </a:p>
          <a:p>
            <a:endParaRPr lang="en-US" sz="1000" dirty="0"/>
          </a:p>
          <a:p>
            <a:r>
              <a:rPr lang="en-US" sz="1200" dirty="0" smtClean="0"/>
              <a:t>B. Second evidence and explanation</a:t>
            </a:r>
          </a:p>
          <a:p>
            <a:r>
              <a:rPr lang="en-US" sz="1400" u="sng" dirty="0"/>
              <a:t>							</a:t>
            </a:r>
          </a:p>
          <a:p>
            <a:endParaRPr lang="en-US" sz="500" u="sng" dirty="0"/>
          </a:p>
          <a:p>
            <a:r>
              <a:rPr lang="en-US" sz="1400" u="sng" dirty="0"/>
              <a:t>							</a:t>
            </a:r>
          </a:p>
          <a:p>
            <a:endParaRPr lang="en-US" sz="500" u="sng" dirty="0"/>
          </a:p>
          <a:p>
            <a:r>
              <a:rPr lang="en-US" sz="1400" u="sng" dirty="0"/>
              <a:t>							</a:t>
            </a:r>
            <a:endParaRPr lang="en-US" sz="1400" dirty="0"/>
          </a:p>
          <a:p>
            <a:endParaRPr lang="en-US" sz="400" u="sng" dirty="0"/>
          </a:p>
          <a:p>
            <a:r>
              <a:rPr lang="en-US" sz="1200" u="sng" dirty="0"/>
              <a:t>							</a:t>
            </a:r>
          </a:p>
          <a:p>
            <a:endParaRPr lang="en-US" sz="900" dirty="0" smtClean="0"/>
          </a:p>
          <a:p>
            <a:r>
              <a:rPr lang="en-US" sz="1200" dirty="0" smtClean="0"/>
              <a:t>C. Third evidence and explanation</a:t>
            </a:r>
          </a:p>
          <a:p>
            <a:r>
              <a:rPr lang="en-US" sz="1400" u="sng" dirty="0"/>
              <a:t>							</a:t>
            </a:r>
          </a:p>
          <a:p>
            <a:endParaRPr lang="en-US" sz="500" u="sng" dirty="0"/>
          </a:p>
          <a:p>
            <a:r>
              <a:rPr lang="en-US" sz="1400" u="sng" dirty="0"/>
              <a:t>							</a:t>
            </a:r>
          </a:p>
          <a:p>
            <a:endParaRPr lang="en-US" sz="500" u="sng" dirty="0"/>
          </a:p>
          <a:p>
            <a:r>
              <a:rPr lang="en-US" sz="1400" u="sng" dirty="0"/>
              <a:t>							</a:t>
            </a:r>
            <a:endParaRPr lang="en-US" sz="1400" dirty="0" smtClean="0"/>
          </a:p>
          <a:p>
            <a:endParaRPr lang="en-US" sz="400" u="sng" dirty="0"/>
          </a:p>
          <a:p>
            <a:r>
              <a:rPr lang="en-US" sz="1200" u="sng" dirty="0"/>
              <a:t>							</a:t>
            </a:r>
          </a:p>
          <a:p>
            <a:endParaRPr lang="en-US" sz="1200" dirty="0" smtClean="0"/>
          </a:p>
          <a:p>
            <a:r>
              <a:rPr lang="en-US" sz="1200" dirty="0" smtClean="0"/>
              <a:t>3. Conclusion</a:t>
            </a:r>
          </a:p>
          <a:p>
            <a:r>
              <a:rPr lang="en-US" sz="1200" dirty="0" smtClean="0"/>
              <a:t>A. Restate your central idea from 1c using synonyms to make it different from the topic sentence.</a:t>
            </a:r>
          </a:p>
          <a:p>
            <a:r>
              <a:rPr lang="en-US" sz="1400" u="sng" dirty="0"/>
              <a:t>							</a:t>
            </a:r>
          </a:p>
          <a:p>
            <a:endParaRPr lang="en-US" sz="500" u="sng" dirty="0"/>
          </a:p>
          <a:p>
            <a:r>
              <a:rPr lang="en-US" sz="1400" u="sng" dirty="0"/>
              <a:t>							</a:t>
            </a:r>
          </a:p>
          <a:p>
            <a:endParaRPr lang="en-US" sz="500" u="sng" dirty="0"/>
          </a:p>
          <a:p>
            <a:r>
              <a:rPr lang="en-US" sz="1400" u="sng" dirty="0"/>
              <a:t>							</a:t>
            </a:r>
            <a:endParaRPr lang="en-US" sz="1400" u="sng" dirty="0" smtClean="0"/>
          </a:p>
        </p:txBody>
      </p:sp>
      <p:sp>
        <p:nvSpPr>
          <p:cNvPr id="6" name="TextBox 5"/>
          <p:cNvSpPr txBox="1"/>
          <p:nvPr/>
        </p:nvSpPr>
        <p:spPr>
          <a:xfrm>
            <a:off x="172720" y="675148"/>
            <a:ext cx="7426960" cy="318321"/>
          </a:xfrm>
          <a:prstGeom prst="rect">
            <a:avLst/>
          </a:prstGeom>
          <a:noFill/>
        </p:spPr>
        <p:txBody>
          <a:bodyPr wrap="square" lIns="101881" tIns="50941" rIns="101881" bIns="50941" rtlCol="0">
            <a:spAutoFit/>
          </a:bodyPr>
          <a:lstStyle/>
          <a:p>
            <a:r>
              <a:rPr lang="en-US" sz="1400" dirty="0"/>
              <a:t>Name</a:t>
            </a:r>
            <a:r>
              <a:rPr lang="en-US" sz="1400" dirty="0" smtClean="0"/>
              <a:t>______________  Passage _______________ Central </a:t>
            </a:r>
            <a:r>
              <a:rPr lang="en-US" sz="1400" dirty="0"/>
              <a:t>Idea </a:t>
            </a:r>
            <a:r>
              <a:rPr lang="en-US" sz="1400" dirty="0" smtClean="0"/>
              <a:t>____________________________</a:t>
            </a:r>
            <a:endParaRPr lang="en-US" sz="1400" dirty="0"/>
          </a:p>
        </p:txBody>
      </p:sp>
      <p:sp>
        <p:nvSpPr>
          <p:cNvPr id="8" name="TextBox 7"/>
          <p:cNvSpPr txBox="1"/>
          <p:nvPr/>
        </p:nvSpPr>
        <p:spPr>
          <a:xfrm>
            <a:off x="172720" y="79829"/>
            <a:ext cx="7426960" cy="595319"/>
          </a:xfrm>
          <a:prstGeom prst="rect">
            <a:avLst/>
          </a:prstGeom>
          <a:solidFill>
            <a:schemeClr val="bg2">
              <a:lumMod val="90000"/>
            </a:schemeClr>
          </a:solidFill>
        </p:spPr>
        <p:txBody>
          <a:bodyPr wrap="square" lIns="101881" tIns="50941" rIns="101881" bIns="50941" rtlCol="0">
            <a:spAutoFit/>
          </a:bodyPr>
          <a:lstStyle/>
          <a:p>
            <a:r>
              <a:rPr lang="en-US" sz="1600" b="1" dirty="0" smtClean="0"/>
              <a:t>Grade 6 Central Idea Note-Taking Page</a:t>
            </a:r>
          </a:p>
          <a:p>
            <a:r>
              <a:rPr lang="en-US" sz="1600" b="1" dirty="0" smtClean="0"/>
              <a:t>Student Page</a:t>
            </a:r>
            <a:endParaRPr lang="en-US" sz="1600" b="1" dirty="0"/>
          </a:p>
        </p:txBody>
      </p:sp>
      <p:sp>
        <p:nvSpPr>
          <p:cNvPr id="4" name="TextBox 3"/>
          <p:cNvSpPr txBox="1"/>
          <p:nvPr/>
        </p:nvSpPr>
        <p:spPr>
          <a:xfrm>
            <a:off x="172720" y="906310"/>
            <a:ext cx="7227253" cy="338554"/>
          </a:xfrm>
          <a:prstGeom prst="rect">
            <a:avLst/>
          </a:prstGeom>
          <a:noFill/>
        </p:spPr>
        <p:txBody>
          <a:bodyPr wrap="square" rtlCol="0">
            <a:spAutoFit/>
          </a:bodyPr>
          <a:lstStyle/>
          <a:p>
            <a:r>
              <a:rPr lang="en-US" sz="1400" b="1" dirty="0" smtClean="0"/>
              <a:t>Directions: Complete the following steps to answer a prompt on central idea.</a:t>
            </a:r>
            <a:r>
              <a:rPr lang="en-US" sz="1600" dirty="0" smtClean="0"/>
              <a:t> </a:t>
            </a:r>
            <a:endParaRPr lang="en-US" sz="1600" dirty="0"/>
          </a:p>
        </p:txBody>
      </p:sp>
    </p:spTree>
    <p:extLst>
      <p:ext uri="{BB962C8B-B14F-4D97-AF65-F5344CB8AC3E}">
        <p14:creationId xmlns:p14="http://schemas.microsoft.com/office/powerpoint/2010/main" val="27287246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577877476"/>
              </p:ext>
            </p:extLst>
          </p:nvPr>
        </p:nvGraphicFramePr>
        <p:xfrm>
          <a:off x="129147" y="1143000"/>
          <a:ext cx="7402896" cy="5635063"/>
        </p:xfrm>
        <a:graphic>
          <a:graphicData uri="http://schemas.openxmlformats.org/drawingml/2006/table">
            <a:tbl>
              <a:tblPr/>
              <a:tblGrid>
                <a:gridCol w="1919268"/>
                <a:gridCol w="822546"/>
                <a:gridCol w="479817"/>
                <a:gridCol w="479817"/>
                <a:gridCol w="411272"/>
                <a:gridCol w="3290176"/>
              </a:tblGrid>
              <a:tr h="649984">
                <a:tc rowSpan="2">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Receptive modalities*:</a:t>
                      </a:r>
                      <a:r>
                        <a:rPr lang="en-US" sz="900" kern="1200" dirty="0">
                          <a:solidFill>
                            <a:srgbClr val="7F7F7F"/>
                          </a:solidFill>
                          <a:effectLst/>
                          <a:latin typeface="Calibri"/>
                          <a:ea typeface="Calibri"/>
                          <a:cs typeface="Times New Roman"/>
                        </a:rPr>
                        <a:t>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Ways in which students receive communications from others (e.g., listening, reading, viewing). Instruction and assessment of receptive modalities focus on students’ communication of their understanding of the meaning of communications from others.</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900" kern="1200" dirty="0">
                          <a:solidFill>
                            <a:srgbClr val="7F7F7F"/>
                          </a:solidFill>
                          <a:effectLst/>
                          <a:latin typeface="Calibri"/>
                          <a:ea typeface="Calibri"/>
                          <a:cs typeface="Times New Roman"/>
                        </a:rPr>
                        <a:t>Listening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&amp; reading</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9 - create clear and coherent grade-appropriate </a:t>
                      </a:r>
                      <a:r>
                        <a:rPr lang="en-US" sz="1300" kern="1200" dirty="0">
                          <a:effectLst/>
                          <a:latin typeface="Calibri"/>
                          <a:ea typeface="Times New Roman"/>
                          <a:cs typeface="Times New Roman"/>
                        </a:rPr>
                        <a:t>speech and text   </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10 - make accurate use </a:t>
                      </a:r>
                      <a:r>
                        <a:rPr lang="en-US" sz="1300" kern="1200" dirty="0">
                          <a:effectLst/>
                          <a:latin typeface="Calibri"/>
                          <a:ea typeface="Times New Roman"/>
                          <a:cs typeface="Times New Roman"/>
                        </a:rPr>
                        <a:t>of standard English to communicate in grade-appropriate speech and writing</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Times New Roman"/>
                        </a:rPr>
                        <a:t>1</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construct meaning </a:t>
                      </a:r>
                      <a:r>
                        <a:rPr lang="en-US" sz="900" kern="1200" dirty="0">
                          <a:solidFill>
                            <a:srgbClr val="7F7F7F"/>
                          </a:solidFill>
                          <a:effectLst/>
                          <a:latin typeface="Calibri"/>
                          <a:ea typeface="Calibri"/>
                          <a:cs typeface="GillSansMT"/>
                        </a:rPr>
                        <a:t>from oral presentations and literary and informational text through grade-appropriate listening, reading, and viewing</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162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Calibri"/>
                          <a:cs typeface="Times New Roman"/>
                        </a:rPr>
                        <a:t>8</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determine the meaning</a:t>
                      </a:r>
                      <a:r>
                        <a:rPr lang="en-US" sz="900" kern="1200" dirty="0">
                          <a:solidFill>
                            <a:srgbClr val="7F7F7F"/>
                          </a:solidFill>
                          <a:effectLst/>
                          <a:latin typeface="Calibri"/>
                          <a:ea typeface="Calibri"/>
                          <a:cs typeface="GillSansMT"/>
                        </a:rPr>
                        <a:t> of words and phrases in oral presentations and literary and informational text</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9168">
                <a:tc rowSpan="3">
                  <a:txBody>
                    <a:bodyPr/>
                    <a:lstStyle/>
                    <a:p>
                      <a:pPr marL="0" marR="0">
                        <a:lnSpc>
                          <a:spcPct val="115000"/>
                        </a:lnSpc>
                        <a:spcBef>
                          <a:spcPts val="0"/>
                        </a:spcBef>
                        <a:spcAft>
                          <a:spcPts val="0"/>
                        </a:spcAft>
                      </a:pPr>
                      <a:r>
                        <a:rPr lang="en-US" sz="2100" b="1" kern="1200" dirty="0">
                          <a:effectLst/>
                          <a:latin typeface="Calibri"/>
                          <a:ea typeface="Calibri"/>
                          <a:cs typeface="Times New Roman"/>
                        </a:rPr>
                        <a:t>Productive modalities*:</a:t>
                      </a:r>
                      <a:r>
                        <a:rPr lang="en-US" sz="2100" kern="1200" dirty="0">
                          <a:effectLst/>
                          <a:latin typeface="Calibri"/>
                          <a:ea typeface="Calibri"/>
                          <a:cs typeface="Times New Roman"/>
                        </a:rPr>
                        <a:t> </a:t>
                      </a:r>
                      <a:r>
                        <a:rPr lang="en-US" sz="1100" kern="1200" dirty="0">
                          <a:effectLst/>
                          <a:latin typeface="Calibri"/>
                          <a:ea typeface="Calibri"/>
                          <a:cs typeface="Times New Roman"/>
                        </a:rPr>
                        <a:t>Ways in which students communicate to others (e.g., speaking, writing, and drawing). Instruction and assessment of productive modalities focus on students’ communication of their own understanding or interpretation.</a:t>
                      </a:r>
                      <a:endParaRPr lang="en-US" sz="11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en-US" sz="1200" kern="1200" dirty="0">
                          <a:effectLst/>
                          <a:latin typeface="Calibri"/>
                          <a:ea typeface="Calibri"/>
                          <a:cs typeface="Times New Roman"/>
                        </a:rPr>
                        <a:t>Speaking </a:t>
                      </a:r>
                      <a:br>
                        <a:rPr lang="en-US" sz="1200" kern="1200" dirty="0">
                          <a:effectLst/>
                          <a:latin typeface="Calibri"/>
                          <a:ea typeface="Calibri"/>
                          <a:cs typeface="Times New Roman"/>
                        </a:rPr>
                      </a:br>
                      <a:r>
                        <a:rPr lang="en-US" sz="1200" kern="1200" dirty="0">
                          <a:effectLst/>
                          <a:latin typeface="Calibri"/>
                          <a:ea typeface="Calibri"/>
                          <a:cs typeface="Times New Roman"/>
                        </a:rPr>
                        <a:t>&amp;</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kern="1200" dirty="0">
                          <a:effectLst/>
                          <a:latin typeface="Calibri"/>
                          <a:ea typeface="Calibri"/>
                          <a:cs typeface="Times New Roman"/>
                        </a:rPr>
                        <a:t>Writing</a:t>
                      </a:r>
                      <a:endParaRPr lang="en-US" sz="12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kern="1200" dirty="0">
                          <a:effectLst/>
                          <a:latin typeface="Calibri"/>
                          <a:ea typeface="Times New Roman"/>
                          <a:cs typeface="GillSansMT"/>
                        </a:rPr>
                        <a:t>3</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dirty="0">
                          <a:effectLst/>
                          <a:latin typeface="Calibri"/>
                          <a:ea typeface="Calibri"/>
                          <a:cs typeface="GillSansMT"/>
                        </a:rPr>
                        <a:t>speak and write about grade-appropriate complex literary and informational texts and topics</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3737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b="1" kern="1200" dirty="0">
                          <a:effectLst/>
                          <a:latin typeface="Calibri"/>
                          <a:ea typeface="Times New Roman"/>
                          <a:cs typeface="Times New Roman"/>
                        </a:rPr>
                        <a:t>4</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700" b="1" kern="1200">
                          <a:effectLst/>
                          <a:latin typeface="Calibri"/>
                          <a:ea typeface="Calibri"/>
                          <a:cs typeface="GillSansMT"/>
                        </a:rPr>
                        <a:t>construct grade-appropriate oral and written claims and support them with reasoning and evidence</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50403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kern="1200" dirty="0">
                          <a:effectLst/>
                          <a:latin typeface="Calibri"/>
                          <a:ea typeface="Times New Roman"/>
                          <a:cs typeface="Times New Roman"/>
                        </a:rPr>
                        <a:t>7</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a:effectLst/>
                          <a:latin typeface="Calibri"/>
                          <a:ea typeface="Calibri"/>
                          <a:cs typeface="GillSansMT"/>
                        </a:rPr>
                        <a:t>adapt language choices to purpose, task, and audience when speaking and writing</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98747">
                <a:tc rowSpan="3">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Interactive modalities*: </a:t>
                      </a:r>
                      <a:r>
                        <a:rPr lang="en-US" sz="900" kern="1200" dirty="0">
                          <a:solidFill>
                            <a:srgbClr val="7F7F7F"/>
                          </a:solidFill>
                          <a:effectLst/>
                          <a:latin typeface="Calibri"/>
                          <a:ea typeface="Calibri"/>
                          <a:cs typeface="Times New Roman"/>
                        </a:rPr>
                        <a:t>Collaborative use of receptive and productive modalities as “students engage in conversations, provide and obtain information, express feelings and emotions, and exchange opinions” (Phillips, 2008, p. 3). </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900" kern="1200" dirty="0">
                          <a:solidFill>
                            <a:srgbClr val="7F7F7F"/>
                          </a:solidFill>
                          <a:effectLst/>
                          <a:latin typeface="Calibri"/>
                          <a:ea typeface="Calibri"/>
                          <a:cs typeface="Times New Roman"/>
                        </a:rPr>
                        <a:t>Listening, speaking, reading,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and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writing</a:t>
                      </a:r>
                      <a:endParaRPr lang="en-US" sz="900" dirty="0">
                        <a:effectLst/>
                        <a:latin typeface="Calibri"/>
                        <a:ea typeface="Calibri"/>
                        <a:cs typeface="Times New Roman"/>
                      </a:endParaRPr>
                    </a:p>
                  </a:txBody>
                  <a:tcPr marL="34287" marR="34287"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GillSansMT"/>
                        </a:rPr>
                        <a:t>2</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participate in grade-appropriate oral and written exchanges</a:t>
                      </a:r>
                      <a:r>
                        <a:rPr lang="en-US" sz="900" kern="1200" dirty="0">
                          <a:solidFill>
                            <a:srgbClr val="7F7F7F"/>
                          </a:solidFill>
                          <a:effectLst/>
                          <a:latin typeface="Calibri"/>
                          <a:ea typeface="Calibri"/>
                          <a:cs typeface="GillSansMT"/>
                        </a:rPr>
                        <a:t> of information, ideas, and analyses, responding to peer, audience, or reader comments and questions</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5</a:t>
                      </a:r>
                      <a:endParaRPr lang="en-US" sz="9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conduct research and evaluate and communicate</a:t>
                      </a:r>
                      <a:r>
                        <a:rPr lang="en-US" sz="900" kern="1200" dirty="0">
                          <a:solidFill>
                            <a:srgbClr val="7F7F7F"/>
                          </a:solidFill>
                          <a:effectLst/>
                          <a:latin typeface="Calibri"/>
                          <a:ea typeface="Calibri"/>
                          <a:cs typeface="GillSansMT"/>
                        </a:rPr>
                        <a:t> findings to answer questions or solve problems</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1000" b="1" kern="1200">
                          <a:solidFill>
                            <a:srgbClr val="7F7F7F"/>
                          </a:solidFill>
                          <a:effectLst/>
                          <a:latin typeface="Calibri"/>
                          <a:ea typeface="Times New Roman"/>
                          <a:cs typeface="Times New Roman"/>
                        </a:rPr>
                        <a:t>6</a:t>
                      </a:r>
                      <a:endParaRPr lang="en-US" sz="15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kern="1200" dirty="0">
                          <a:solidFill>
                            <a:srgbClr val="7F7F7F"/>
                          </a:solidFill>
                          <a:effectLst/>
                          <a:latin typeface="Calibri"/>
                          <a:ea typeface="Calibri"/>
                          <a:cs typeface="GillSansMT"/>
                        </a:rPr>
                        <a:t>analyze and critique</a:t>
                      </a:r>
                      <a:r>
                        <a:rPr lang="en-US" sz="1000" kern="1200" dirty="0">
                          <a:solidFill>
                            <a:srgbClr val="7F7F7F"/>
                          </a:solidFill>
                          <a:effectLst/>
                          <a:latin typeface="Calibri"/>
                          <a:ea typeface="Calibri"/>
                          <a:cs typeface="GillSansMT"/>
                        </a:rPr>
                        <a:t> the arguments of others orally and in writing</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512291058"/>
              </p:ext>
            </p:extLst>
          </p:nvPr>
        </p:nvGraphicFramePr>
        <p:xfrm>
          <a:off x="0" y="6773391"/>
          <a:ext cx="7486876" cy="3062908"/>
        </p:xfrm>
        <a:graphic>
          <a:graphicData uri="http://schemas.openxmlformats.org/drawingml/2006/table">
            <a:tbl>
              <a:tblPr firstRow="1" firstCol="1" bandRow="1"/>
              <a:tblGrid>
                <a:gridCol w="925360"/>
                <a:gridCol w="910353"/>
                <a:gridCol w="588845"/>
                <a:gridCol w="841207"/>
                <a:gridCol w="1261810"/>
                <a:gridCol w="1345931"/>
                <a:gridCol w="1613370"/>
              </a:tblGrid>
              <a:tr h="504503">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Standard</a:t>
                      </a:r>
                      <a:endParaRPr lang="en-US" sz="14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b="1" dirty="0">
                          <a:effectLst/>
                          <a:latin typeface="Calibri"/>
                          <a:ea typeface="Times New Roman"/>
                          <a:cs typeface="Times New Roman"/>
                        </a:rPr>
                        <a:t>An ELL can…</a:t>
                      </a:r>
                      <a:endParaRPr lang="en-US" sz="14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nSpc>
                          <a:spcPct val="115000"/>
                        </a:lnSpc>
                        <a:spcBef>
                          <a:spcPts val="0"/>
                        </a:spcBef>
                        <a:spcAft>
                          <a:spcPts val="0"/>
                        </a:spcAft>
                      </a:pPr>
                      <a:r>
                        <a:rPr lang="en-US" sz="1400" b="1" dirty="0">
                          <a:solidFill>
                            <a:srgbClr val="000000"/>
                          </a:solidFill>
                          <a:effectLst/>
                          <a:latin typeface="Calibri"/>
                          <a:ea typeface="Times New Roman"/>
                          <a:cs typeface="Times New Roman"/>
                        </a:rPr>
                        <a:t>By the end of an English language proficiency level, an ELL in grades </a:t>
                      </a:r>
                      <a:r>
                        <a:rPr lang="en-US" sz="1400" b="1" dirty="0" smtClean="0">
                          <a:solidFill>
                            <a:srgbClr val="000000"/>
                          </a:solidFill>
                          <a:effectLst/>
                          <a:latin typeface="Calibri"/>
                          <a:ea typeface="Times New Roman"/>
                          <a:cs typeface="Times New Roman"/>
                        </a:rPr>
                        <a:t>6-8 </a:t>
                      </a:r>
                      <a:r>
                        <a:rPr lang="en-US" sz="1400" b="1" dirty="0">
                          <a:solidFill>
                            <a:srgbClr val="000000"/>
                          </a:solidFill>
                          <a:effectLst/>
                          <a:latin typeface="Calibri"/>
                          <a:ea typeface="Times New Roman"/>
                          <a:cs typeface="Times New Roman"/>
                        </a:rPr>
                        <a:t>can . . . </a:t>
                      </a:r>
                      <a:endParaRPr lang="en-US" sz="14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2169">
                <a:tc rowSpan="2">
                  <a:txBody>
                    <a:bodyPr/>
                    <a:lstStyle/>
                    <a:p>
                      <a:pPr marL="0" marR="0" algn="ctr">
                        <a:lnSpc>
                          <a:spcPct val="115000"/>
                        </a:lnSpc>
                        <a:spcBef>
                          <a:spcPts val="0"/>
                        </a:spcBef>
                        <a:spcAft>
                          <a:spcPts val="0"/>
                        </a:spcAft>
                      </a:pPr>
                      <a:r>
                        <a:rPr lang="en-US" sz="3200" b="1" dirty="0">
                          <a:solidFill>
                            <a:srgbClr val="000000"/>
                          </a:solidFill>
                          <a:effectLst/>
                          <a:latin typeface="Calibri"/>
                          <a:ea typeface="Times New Roman"/>
                          <a:cs typeface="Times New Roman"/>
                        </a:rPr>
                        <a:t>4</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Productive</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(S &amp; W)</a:t>
                      </a:r>
                      <a:endParaRPr lang="en-US" sz="13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en-US" sz="900" b="1" dirty="0">
                          <a:effectLst/>
                          <a:latin typeface="Calibri"/>
                          <a:ea typeface="Times New Roman"/>
                          <a:cs typeface="Times New Roman"/>
                        </a:rPr>
                        <a:t>…construct grade-appropriate oral and written claims and support them with reasoning and evidence. </a:t>
                      </a:r>
                      <a:endParaRPr lang="en-US" sz="9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1</a:t>
                      </a:r>
                      <a:endParaRPr lang="en-US" sz="21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2</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a:solidFill>
                            <a:srgbClr val="000000"/>
                          </a:solidFill>
                          <a:effectLst/>
                          <a:latin typeface="Calibri"/>
                          <a:ea typeface="Times New Roman"/>
                          <a:cs typeface="Times New Roman"/>
                        </a:rPr>
                        <a:t>3</a:t>
                      </a:r>
                      <a:endParaRPr lang="en-US" sz="210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a:solidFill>
                            <a:srgbClr val="000000"/>
                          </a:solidFill>
                          <a:effectLst/>
                          <a:latin typeface="Calibri"/>
                          <a:ea typeface="Times New Roman"/>
                          <a:cs typeface="Times New Roman"/>
                        </a:rPr>
                        <a:t>4</a:t>
                      </a:r>
                      <a:endParaRPr lang="en-US" sz="210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5</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168549">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…express an opinion about a familiar topic.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n-US" sz="900" dirty="0">
                          <a:solidFill>
                            <a:srgbClr val="000000"/>
                          </a:solidFill>
                          <a:effectLst/>
                          <a:latin typeface="Calibri"/>
                          <a:ea typeface="Times New Roman"/>
                          <a:cs typeface="Times New Roman"/>
                        </a:rPr>
                        <a:t>…construct </a:t>
                      </a:r>
                      <a:r>
                        <a:rPr lang="en-US" sz="900" dirty="0" smtClean="0">
                          <a:solidFill>
                            <a:srgbClr val="000000"/>
                          </a:solidFill>
                          <a:effectLst/>
                          <a:latin typeface="Calibri"/>
                          <a:ea typeface="Times New Roman"/>
                          <a:cs typeface="Times New Roman"/>
                        </a:rPr>
                        <a:t>a </a:t>
                      </a:r>
                      <a:r>
                        <a:rPr lang="en-US" sz="900" dirty="0">
                          <a:solidFill>
                            <a:srgbClr val="000000"/>
                          </a:solidFill>
                          <a:effectLst/>
                          <a:latin typeface="Calibri"/>
                          <a:ea typeface="Times New Roman"/>
                          <a:cs typeface="Times New Roman"/>
                        </a:rPr>
                        <a:t>claim about a familiar topic, and give a reason to support the claim.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n-US" sz="900" dirty="0" smtClean="0">
                          <a:solidFill>
                            <a:srgbClr val="000000"/>
                          </a:solidFill>
                          <a:effectLst/>
                          <a:latin typeface="Calibri"/>
                          <a:ea typeface="Times New Roman"/>
                          <a:cs typeface="Times New Roman"/>
                        </a:rPr>
                        <a:t>…</a:t>
                      </a:r>
                      <a:r>
                        <a:rPr lang="en-US" sz="900" b="0" i="0" u="none" strike="noStrike" dirty="0" smtClean="0">
                          <a:solidFill>
                            <a:srgbClr val="000000"/>
                          </a:solidFill>
                          <a:effectLst/>
                          <a:latin typeface="Calibri" panose="020F0502020204030204" pitchFamily="34" charset="0"/>
                        </a:rPr>
                        <a:t>gather information from multiple provided print &amp; digital sources &amp; summarize or paraphrase observations, ideas, &amp; information, with labeled illustrations, diagrams, or other graphics, as appropriate, &amp; cite sources.</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smtClean="0">
                          <a:solidFill>
                            <a:srgbClr val="000000"/>
                          </a:solidFill>
                          <a:effectLst/>
                          <a:latin typeface="Calibri"/>
                          <a:ea typeface="Times New Roman"/>
                          <a:cs typeface="Times New Roman"/>
                        </a:rPr>
                        <a:t>…g</a:t>
                      </a:r>
                      <a:r>
                        <a:rPr lang="en-US" sz="900" b="0" i="0" u="none" strike="noStrike" dirty="0" smtClean="0">
                          <a:solidFill>
                            <a:srgbClr val="000000"/>
                          </a:solidFill>
                          <a:effectLst/>
                          <a:latin typeface="Calibri" panose="020F0502020204030204" pitchFamily="34" charset="0"/>
                        </a:rPr>
                        <a:t>ather information from multiple print &amp; digital sources, using search terms effectively; quote or paraphrase the data &amp; conclusions of others, using charts, diagrams, or other graphics, as appropriate; &amp; cite sources, using a standard format for citation.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smtClean="0">
                          <a:solidFill>
                            <a:srgbClr val="000000"/>
                          </a:solidFill>
                          <a:effectLst/>
                          <a:latin typeface="Calibri"/>
                          <a:ea typeface="Times New Roman"/>
                          <a:cs typeface="Times New Roman"/>
                        </a:rPr>
                        <a:t>…</a:t>
                      </a:r>
                      <a:r>
                        <a:rPr lang="en-US" sz="900" b="0" i="0" u="none" strike="noStrike" dirty="0" smtClean="0">
                          <a:solidFill>
                            <a:srgbClr val="000000"/>
                          </a:solidFill>
                          <a:effectLst/>
                          <a:latin typeface="Calibri" panose="020F0502020204030204" pitchFamily="34" charset="0"/>
                        </a:rPr>
                        <a:t>gather information from multiple print &amp; digital sources, using search terms effectively; &amp; (at Grade 8) evaluate the credibility of each source; quote or paraphrase the data &amp; conclusions of others, using charts, diagrams, or other graphics, as appropriate; &amp; cite sources, using a standard format for citation.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8" name="Rectangle 7"/>
          <p:cNvSpPr/>
          <p:nvPr/>
        </p:nvSpPr>
        <p:spPr>
          <a:xfrm>
            <a:off x="113907" y="313275"/>
            <a:ext cx="7458501" cy="785792"/>
          </a:xfrm>
          <a:prstGeom prst="rect">
            <a:avLst/>
          </a:prstGeom>
          <a:noFill/>
        </p:spPr>
        <p:txBody>
          <a:bodyPr wrap="square" lIns="92392" tIns="46196" rIns="92392" bIns="46196">
            <a:spAutoFit/>
          </a:bodyPr>
          <a:lstStyle/>
          <a:p>
            <a:r>
              <a:rPr lang="en-US" sz="900" dirty="0"/>
              <a:t>This performance task is based on writing.  As an option if you’d like to monitor growth for ELP as a second goal, teachers can choose to assess ELP standard 4 because it aligns with this specific performance task. Your student’s full composition can be analyzed to identify English language proficiency levels.  It is evident that students will be navigating through the modalities to get to the end product. However, it is important to keep in mind what the full opinion writing performance task is assessing and how deeply the student understands class content and language. The  ELP growth goal is to provide the “just-right scaffolds” for students to demonstrate their understanding in order for them to move from one proficiency level to the next.</a:t>
            </a:r>
          </a:p>
        </p:txBody>
      </p:sp>
      <p:sp>
        <p:nvSpPr>
          <p:cNvPr id="9" name="Rectangle 8"/>
          <p:cNvSpPr/>
          <p:nvPr/>
        </p:nvSpPr>
        <p:spPr>
          <a:xfrm>
            <a:off x="184751" y="81268"/>
            <a:ext cx="7402897" cy="277960"/>
          </a:xfrm>
          <a:prstGeom prst="rect">
            <a:avLst/>
          </a:prstGeom>
        </p:spPr>
        <p:txBody>
          <a:bodyPr wrap="square" lIns="92392" tIns="46196" rIns="92392" bIns="46196">
            <a:spAutoFit/>
          </a:bodyPr>
          <a:lstStyle/>
          <a:p>
            <a:pPr algn="ctr"/>
            <a:r>
              <a:rPr lang="en-US" sz="1200" b="1" i="1" dirty="0"/>
              <a:t>ELP </a:t>
            </a:r>
            <a:r>
              <a:rPr lang="en-US" sz="1200" b="1" i="1" dirty="0" smtClean="0"/>
              <a:t>6</a:t>
            </a:r>
            <a:r>
              <a:rPr lang="en-US" sz="1200" b="1" i="1" baseline="30000" dirty="0" smtClean="0"/>
              <a:t>th</a:t>
            </a:r>
            <a:r>
              <a:rPr lang="en-US" sz="1200" b="1" i="1" dirty="0" smtClean="0"/>
              <a:t> – 8</a:t>
            </a:r>
            <a:r>
              <a:rPr lang="en-US" sz="1200" b="1" i="1" baseline="30000" dirty="0" smtClean="0"/>
              <a:t>th</a:t>
            </a:r>
            <a:r>
              <a:rPr lang="en-US" sz="1200" b="1" i="1" dirty="0" smtClean="0"/>
              <a:t> Grade Band Standards </a:t>
            </a:r>
            <a:r>
              <a:rPr lang="en-US" sz="1200" b="1" i="1" dirty="0"/>
              <a:t>Organized by </a:t>
            </a:r>
            <a:r>
              <a:rPr lang="en-US" sz="1200" b="1" i="1" dirty="0" smtClean="0"/>
              <a:t>Modality</a:t>
            </a:r>
          </a:p>
        </p:txBody>
      </p:sp>
      <p:sp>
        <p:nvSpPr>
          <p:cNvPr id="6" name="TextBox 1"/>
          <p:cNvSpPr txBox="1"/>
          <p:nvPr/>
        </p:nvSpPr>
        <p:spPr>
          <a:xfrm>
            <a:off x="89390" y="9836908"/>
            <a:ext cx="3822348" cy="221492"/>
          </a:xfrm>
          <a:prstGeom prst="rect">
            <a:avLst/>
          </a:prstGeom>
          <a:noFill/>
        </p:spPr>
        <p:txBody>
          <a:bodyPr wrap="square" lIns="96908" tIns="48454" rIns="96908" bIns="48454" rtlCol="0">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r>
              <a:rPr lang="en-US" sz="800" b="1" i="1" dirty="0"/>
              <a:t>Oregon ELP Standards Aligned with Performance Task, 2014; Arcema Tovar</a:t>
            </a:r>
          </a:p>
        </p:txBody>
      </p:sp>
    </p:spTree>
    <p:extLst>
      <p:ext uri="{BB962C8B-B14F-4D97-AF65-F5344CB8AC3E}">
        <p14:creationId xmlns:p14="http://schemas.microsoft.com/office/powerpoint/2010/main" val="12679108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39696308"/>
              </p:ext>
            </p:extLst>
          </p:nvPr>
        </p:nvGraphicFramePr>
        <p:xfrm>
          <a:off x="261863" y="90782"/>
          <a:ext cx="7325784" cy="9337251"/>
        </p:xfrm>
        <a:graphic>
          <a:graphicData uri="http://schemas.openxmlformats.org/drawingml/2006/table">
            <a:tbl>
              <a:tblPr/>
              <a:tblGrid>
                <a:gridCol w="385570"/>
                <a:gridCol w="483655"/>
                <a:gridCol w="2799189"/>
                <a:gridCol w="913422"/>
                <a:gridCol w="913422"/>
                <a:gridCol w="828709"/>
                <a:gridCol w="559839"/>
                <a:gridCol w="441978"/>
              </a:tblGrid>
              <a:tr h="240075">
                <a:tc gridSpan="8">
                  <a:txBody>
                    <a:bodyPr/>
                    <a:lstStyle/>
                    <a:p>
                      <a:pPr algn="l" fontAlgn="ctr"/>
                      <a:r>
                        <a:rPr lang="en-US" sz="1400" b="1" i="0" u="none" strike="noStrike" baseline="0" dirty="0" smtClean="0">
                          <a:solidFill>
                            <a:srgbClr val="000000"/>
                          </a:solidFill>
                          <a:latin typeface="Calibri"/>
                        </a:rPr>
                        <a:t> Narrative</a:t>
                      </a:r>
                      <a:r>
                        <a:rPr lang="en-US" sz="1400" b="1" i="0" u="none" strike="noStrike" dirty="0" smtClean="0">
                          <a:solidFill>
                            <a:srgbClr val="000000"/>
                          </a:solidFill>
                          <a:latin typeface="Calibri"/>
                        </a:rPr>
                        <a:t> Writing  Pre-Assessment</a:t>
                      </a:r>
                      <a:endParaRPr lang="en-US" sz="1400" b="1" i="0" u="none" strike="noStrike"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0876">
                <a:tc gridSpan="3">
                  <a:txBody>
                    <a:bodyPr/>
                    <a:lstStyle/>
                    <a:p>
                      <a:pPr algn="l" fontAlgn="t"/>
                      <a:r>
                        <a:rPr lang="en-US" sz="1200" b="1" i="0" u="none" strike="noStrike" dirty="0">
                          <a:solidFill>
                            <a:srgbClr val="000000"/>
                          </a:solidFill>
                          <a:latin typeface="Calibri"/>
                        </a:rPr>
                        <a:t>Student and Class Scoring:</a:t>
                      </a: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n-US" sz="1000" b="1" i="0" u="none" strike="noStrike" dirty="0">
                          <a:solidFill>
                            <a:srgbClr val="000000"/>
                          </a:solidFill>
                          <a:latin typeface="Calibri"/>
                        </a:rPr>
                        <a:t>School Year: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n-US" sz="1000" b="1" i="0" u="none" strike="sngStrike" dirty="0">
                        <a:solidFill>
                          <a:schemeClr val="accent6">
                            <a:lumMod val="75000"/>
                          </a:schemeClr>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1" i="0" u="none" strike="noStrike" dirty="0">
                          <a:solidFill>
                            <a:srgbClr val="000000"/>
                          </a:solidFill>
                          <a:latin typeface="Calibri"/>
                        </a:rPr>
                        <a:t>Grade: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4707">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Teachers Name: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6242">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School: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8013">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n-US" sz="1000" b="1"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915">
                <a:tc rowSpan="2" gridSpan="3">
                  <a:txBody>
                    <a:bodyPr/>
                    <a:lstStyle/>
                    <a:p>
                      <a:pPr algn="ctr" fontAlgn="ctr"/>
                      <a:r>
                        <a:rPr lang="en-US" sz="1000" b="1" i="0" u="none" strike="noStrike">
                          <a:solidFill>
                            <a:srgbClr val="FFFFFF"/>
                          </a:solidFill>
                          <a:latin typeface="Calibri"/>
                        </a:rPr>
                        <a:t>Student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n-US" sz="1000" b="1" i="0" u="none" strike="noStrike">
                          <a:solidFill>
                            <a:srgbClr val="FFFFFF"/>
                          </a:solidFill>
                          <a:latin typeface="Calibri"/>
                        </a:rPr>
                        <a:t>Focus and Organization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Elaboration and Evidence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Conventions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Student Total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ELP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8013">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10526">
                <a:tc>
                  <a:txBody>
                    <a:bodyPr/>
                    <a:lstStyle/>
                    <a:p>
                      <a:pPr algn="ctr" fontAlgn="ctr"/>
                      <a:r>
                        <a:rPr lang="en-US" sz="10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32703" y="708350"/>
            <a:ext cx="154222" cy="138428"/>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1</a:t>
            </a:r>
          </a:p>
        </p:txBody>
      </p:sp>
      <p:sp>
        <p:nvSpPr>
          <p:cNvPr id="6" name="TextBox 2"/>
          <p:cNvSpPr txBox="1"/>
          <p:nvPr/>
        </p:nvSpPr>
        <p:spPr>
          <a:xfrm>
            <a:off x="431262" y="874175"/>
            <a:ext cx="164446" cy="139800"/>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2</a:t>
            </a:r>
          </a:p>
        </p:txBody>
      </p:sp>
      <p:sp>
        <p:nvSpPr>
          <p:cNvPr id="7" name="TextBox 3"/>
          <p:cNvSpPr txBox="1"/>
          <p:nvPr/>
        </p:nvSpPr>
        <p:spPr>
          <a:xfrm>
            <a:off x="432252" y="1027245"/>
            <a:ext cx="159620" cy="133103"/>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3</a:t>
            </a:r>
          </a:p>
        </p:txBody>
      </p:sp>
      <p:sp>
        <p:nvSpPr>
          <p:cNvPr id="8" name="TextBox 4"/>
          <p:cNvSpPr txBox="1"/>
          <p:nvPr/>
        </p:nvSpPr>
        <p:spPr>
          <a:xfrm>
            <a:off x="432444" y="1181052"/>
            <a:ext cx="159620" cy="135322"/>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4</a:t>
            </a:r>
          </a:p>
        </p:txBody>
      </p:sp>
      <p:sp>
        <p:nvSpPr>
          <p:cNvPr id="9" name="TextBox 5"/>
          <p:cNvSpPr txBox="1"/>
          <p:nvPr/>
        </p:nvSpPr>
        <p:spPr>
          <a:xfrm>
            <a:off x="611857" y="731446"/>
            <a:ext cx="578693" cy="1302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Emerging</a:t>
            </a:r>
          </a:p>
        </p:txBody>
      </p:sp>
      <p:sp>
        <p:nvSpPr>
          <p:cNvPr id="10" name="TextBox 6"/>
          <p:cNvSpPr txBox="1"/>
          <p:nvPr/>
        </p:nvSpPr>
        <p:spPr>
          <a:xfrm>
            <a:off x="612050" y="885254"/>
            <a:ext cx="578693" cy="131706"/>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Developing</a:t>
            </a:r>
          </a:p>
        </p:txBody>
      </p:sp>
      <p:sp>
        <p:nvSpPr>
          <p:cNvPr id="11" name="TextBox 7"/>
          <p:cNvSpPr txBox="1"/>
          <p:nvPr/>
        </p:nvSpPr>
        <p:spPr>
          <a:xfrm>
            <a:off x="614346" y="1036290"/>
            <a:ext cx="578693" cy="1302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Proficient</a:t>
            </a:r>
          </a:p>
        </p:txBody>
      </p:sp>
      <p:sp>
        <p:nvSpPr>
          <p:cNvPr id="12" name="TextBox 8"/>
          <p:cNvSpPr txBox="1"/>
          <p:nvPr/>
        </p:nvSpPr>
        <p:spPr>
          <a:xfrm>
            <a:off x="619507" y="1190099"/>
            <a:ext cx="578693" cy="12736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Exemplary</a:t>
            </a:r>
          </a:p>
        </p:txBody>
      </p:sp>
      <p:sp>
        <p:nvSpPr>
          <p:cNvPr id="13" name="TextBox 9"/>
          <p:cNvSpPr txBox="1"/>
          <p:nvPr/>
        </p:nvSpPr>
        <p:spPr>
          <a:xfrm>
            <a:off x="416092" y="566368"/>
            <a:ext cx="604747" cy="13330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Scoring Key:</a:t>
            </a:r>
          </a:p>
        </p:txBody>
      </p:sp>
      <p:sp>
        <p:nvSpPr>
          <p:cNvPr id="14" name="TextBox 10"/>
          <p:cNvSpPr txBox="1"/>
          <p:nvPr/>
        </p:nvSpPr>
        <p:spPr>
          <a:xfrm>
            <a:off x="1261536" y="713775"/>
            <a:ext cx="327182" cy="137512"/>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0 - 4</a:t>
            </a:r>
          </a:p>
        </p:txBody>
      </p:sp>
      <p:sp>
        <p:nvSpPr>
          <p:cNvPr id="15" name="TextBox 11"/>
          <p:cNvSpPr txBox="1"/>
          <p:nvPr/>
        </p:nvSpPr>
        <p:spPr>
          <a:xfrm>
            <a:off x="1254706" y="879697"/>
            <a:ext cx="330518" cy="140058"/>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5 - 7</a:t>
            </a:r>
          </a:p>
        </p:txBody>
      </p:sp>
      <p:sp>
        <p:nvSpPr>
          <p:cNvPr id="16" name="TextBox 12"/>
          <p:cNvSpPr txBox="1"/>
          <p:nvPr/>
        </p:nvSpPr>
        <p:spPr>
          <a:xfrm>
            <a:off x="1255696" y="1031583"/>
            <a:ext cx="327286" cy="143164"/>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8 - 10</a:t>
            </a:r>
          </a:p>
        </p:txBody>
      </p:sp>
      <p:sp>
        <p:nvSpPr>
          <p:cNvPr id="17" name="TextBox 13"/>
          <p:cNvSpPr txBox="1"/>
          <p:nvPr/>
        </p:nvSpPr>
        <p:spPr>
          <a:xfrm>
            <a:off x="1255888" y="1186573"/>
            <a:ext cx="327286" cy="140058"/>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11 - 12</a:t>
            </a:r>
          </a:p>
        </p:txBody>
      </p:sp>
      <p:sp>
        <p:nvSpPr>
          <p:cNvPr id="18" name="TextBox 14"/>
          <p:cNvSpPr txBox="1"/>
          <p:nvPr/>
        </p:nvSpPr>
        <p:spPr>
          <a:xfrm>
            <a:off x="1126038" y="568769"/>
            <a:ext cx="701139" cy="12048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Total # Correct</a:t>
            </a:r>
          </a:p>
        </p:txBody>
      </p:sp>
    </p:spTree>
    <p:extLst>
      <p:ext uri="{BB962C8B-B14F-4D97-AF65-F5344CB8AC3E}">
        <p14:creationId xmlns:p14="http://schemas.microsoft.com/office/powerpoint/2010/main" val="836269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632147880"/>
              </p:ext>
            </p:extLst>
          </p:nvPr>
        </p:nvGraphicFramePr>
        <p:xfrm>
          <a:off x="385434" y="251460"/>
          <a:ext cx="6822440" cy="8755380"/>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rPr>
                        <a:t>Quarter 3 Pre-Assessment </a:t>
                      </a:r>
                      <a:r>
                        <a:rPr lang="en-US" sz="1500" b="1" u="sng" dirty="0" smtClean="0">
                          <a:solidFill>
                            <a:schemeClr val="tx1"/>
                          </a:solidFill>
                          <a:effectLst/>
                        </a:rPr>
                        <a:t>Research Constructed Response</a:t>
                      </a:r>
                      <a:r>
                        <a:rPr lang="en-US" sz="1500" b="1" dirty="0" smtClean="0">
                          <a:solidFill>
                            <a:schemeClr val="tx1"/>
                          </a:solidFill>
                          <a:effectLst/>
                        </a:rPr>
                        <a:t> Answer Key</a:t>
                      </a:r>
                    </a:p>
                  </a:txBody>
                  <a:tcPr marL="103632" marR="103632" marT="50292" marB="50292"/>
                </a:tc>
                <a:tc hMerge="1">
                  <a:txBody>
                    <a:bodyPr/>
                    <a:lstStyle/>
                    <a:p>
                      <a:endParaRPr lang="en-US"/>
                    </a:p>
                  </a:txBody>
                  <a:tcPr/>
                </a:tc>
              </a:tr>
              <a:tr h="5196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u="sng" dirty="0" smtClean="0">
                          <a:solidFill>
                            <a:schemeClr val="tx1"/>
                          </a:solidFill>
                        </a:rPr>
                        <a:t>Constructed Response</a:t>
                      </a:r>
                      <a:r>
                        <a:rPr lang="en-US" sz="1500" b="1" u="sng" baseline="0" dirty="0" smtClean="0">
                          <a:solidFill>
                            <a:schemeClr val="tx1"/>
                          </a:solidFill>
                        </a:rPr>
                        <a:t> </a:t>
                      </a:r>
                      <a:r>
                        <a:rPr lang="en-US" sz="1500" b="1" u="sng" dirty="0" smtClean="0">
                          <a:solidFill>
                            <a:schemeClr val="tx1"/>
                          </a:solidFill>
                        </a:rPr>
                        <a:t>Research Rubrics</a:t>
                      </a:r>
                      <a:r>
                        <a:rPr lang="en-US" sz="1500" b="1" u="sng" baseline="0" dirty="0" smtClean="0">
                          <a:solidFill>
                            <a:schemeClr val="tx1"/>
                          </a:solidFill>
                        </a:rPr>
                        <a:t> </a:t>
                      </a:r>
                      <a:r>
                        <a:rPr lang="en-US" sz="1500" b="1" u="sng" dirty="0" smtClean="0">
                          <a:solidFill>
                            <a:schemeClr val="tx1"/>
                          </a:solidFill>
                        </a:rPr>
                        <a:t>Target 2</a:t>
                      </a:r>
                    </a:p>
                    <a:p>
                      <a:pPr marL="0" marR="0" indent="0" algn="ctr" defTabSz="914318" rtl="0" eaLnBrk="1" fontAlgn="auto" latinLnBrk="0" hangingPunct="1">
                        <a:lnSpc>
                          <a:spcPct val="100000"/>
                        </a:lnSpc>
                        <a:spcBef>
                          <a:spcPts val="0"/>
                        </a:spcBef>
                        <a:spcAft>
                          <a:spcPts val="0"/>
                        </a:spcAft>
                        <a:buClrTx/>
                        <a:buSzTx/>
                        <a:buFontTx/>
                        <a:buNone/>
                        <a:tabLst/>
                        <a:defRPr/>
                      </a:pPr>
                      <a:r>
                        <a:rPr lang="en-US" sz="1200" b="1" i="1" dirty="0" smtClean="0">
                          <a:solidFill>
                            <a:schemeClr val="tx1"/>
                          </a:solidFill>
                        </a:rPr>
                        <a:t>Ability</a:t>
                      </a:r>
                      <a:r>
                        <a:rPr lang="en-US" sz="1200" b="1" i="1" baseline="0" dirty="0" smtClean="0">
                          <a:solidFill>
                            <a:schemeClr val="tx1"/>
                          </a:solidFill>
                        </a:rPr>
                        <a:t> to l</a:t>
                      </a:r>
                      <a:r>
                        <a:rPr lang="en-US" sz="1200" b="1" i="1" dirty="0" smtClean="0">
                          <a:solidFill>
                            <a:schemeClr val="tx1"/>
                          </a:solidFill>
                        </a:rPr>
                        <a:t>ocate, select, interpret and integrate information.</a:t>
                      </a:r>
                    </a:p>
                  </a:txBody>
                  <a:tcPr marL="103632" marR="103632" marT="50292" marB="50292"/>
                </a:tc>
                <a:tc hMerge="1">
                  <a:txBody>
                    <a:bodyPr/>
                    <a:lstStyle/>
                    <a:p>
                      <a:endParaRPr lang="en-US"/>
                    </a:p>
                  </a:txBody>
                  <a:tcPr/>
                </a:tc>
              </a:tr>
              <a:tr h="493776">
                <a:tc gridSpan="2">
                  <a:txBody>
                    <a:bodyPr/>
                    <a:lstStyle/>
                    <a:p>
                      <a:pPr marL="53975" marR="0" indent="0" algn="l" defTabSz="1018824"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Question #7 Prompt: </a:t>
                      </a:r>
                      <a:r>
                        <a:rPr lang="en-US" sz="1400" b="0" baseline="0" dirty="0" smtClean="0">
                          <a:solidFill>
                            <a:schemeClr val="tx1"/>
                          </a:solidFill>
                        </a:rPr>
                        <a:t>How does the video </a:t>
                      </a:r>
                      <a:r>
                        <a:rPr lang="en-US" sz="1400" b="1" i="1" u="sng" baseline="0" dirty="0" smtClean="0">
                          <a:solidFill>
                            <a:schemeClr val="tx1"/>
                          </a:solidFill>
                        </a:rPr>
                        <a:t>The Story of a Pony Express Ride</a:t>
                      </a:r>
                      <a:r>
                        <a:rPr lang="en-US" sz="1400" b="1" i="1" u="none" baseline="0" dirty="0" smtClean="0">
                          <a:solidFill>
                            <a:schemeClr val="tx1"/>
                          </a:solidFill>
                        </a:rPr>
                        <a:t>r</a:t>
                      </a:r>
                      <a:r>
                        <a:rPr lang="en-US" sz="1400" b="0" u="none" baseline="0" dirty="0" smtClean="0">
                          <a:solidFill>
                            <a:schemeClr val="tx1"/>
                          </a:solidFill>
                        </a:rPr>
                        <a:t>, </a:t>
                      </a:r>
                      <a:r>
                        <a:rPr lang="en-US" sz="1400" b="0" baseline="0" dirty="0" smtClean="0">
                          <a:solidFill>
                            <a:schemeClr val="tx1"/>
                          </a:solidFill>
                        </a:rPr>
                        <a:t>add meaning to the passage </a:t>
                      </a:r>
                      <a:r>
                        <a:rPr lang="en-US" sz="1400" b="1" i="1" u="sng" baseline="0" dirty="0" smtClean="0">
                          <a:solidFill>
                            <a:schemeClr val="tx1"/>
                          </a:solidFill>
                        </a:rPr>
                        <a:t>A Pony Express Rider</a:t>
                      </a:r>
                      <a:r>
                        <a:rPr lang="en-US" sz="1400" b="0" baseline="0" dirty="0" smtClean="0">
                          <a:solidFill>
                            <a:schemeClr val="tx1"/>
                          </a:solidFill>
                        </a:rPr>
                        <a:t>?  Use details and examples from both versions.</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1257300">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n-US" sz="1100" b="1" u="sng" dirty="0" smtClean="0"/>
                        <a:t>The response gives sufficient evidence</a:t>
                      </a:r>
                      <a:r>
                        <a:rPr lang="en-US" sz="1100" b="1" u="none" dirty="0" smtClean="0"/>
                        <a:t> </a:t>
                      </a:r>
                      <a:r>
                        <a:rPr lang="en-US" sz="1100" u="none" dirty="0" smtClean="0"/>
                        <a:t>of </a:t>
                      </a:r>
                      <a:r>
                        <a:rPr lang="en-US" sz="1100" dirty="0" smtClean="0"/>
                        <a:t>the ability to locate and select</a:t>
                      </a:r>
                      <a:r>
                        <a:rPr lang="en-US" sz="1100" baseline="0" dirty="0" smtClean="0"/>
                        <a:t> </a:t>
                      </a:r>
                      <a:r>
                        <a:rPr lang="en-US" sz="1100" dirty="0" smtClean="0"/>
                        <a:t>information that supports specifically how the video </a:t>
                      </a:r>
                      <a:r>
                        <a:rPr lang="en-US" sz="1100" b="1" i="1" dirty="0" smtClean="0"/>
                        <a:t>The Story of a Pony Express Rider, </a:t>
                      </a:r>
                      <a:r>
                        <a:rPr lang="en-US" sz="1100" dirty="0" smtClean="0"/>
                        <a:t>adds</a:t>
                      </a:r>
                      <a:r>
                        <a:rPr lang="en-US" sz="1100" baseline="0" dirty="0" smtClean="0"/>
                        <a:t> or contributes to the passage </a:t>
                      </a:r>
                      <a:r>
                        <a:rPr lang="en-US" sz="1100" b="1" i="1" baseline="0" dirty="0" smtClean="0"/>
                        <a:t>A Pony Express Rider</a:t>
                      </a:r>
                      <a:r>
                        <a:rPr lang="en-US" sz="1100" baseline="0" dirty="0" smtClean="0"/>
                        <a:t>.</a:t>
                      </a:r>
                      <a:endParaRPr lang="en-US" sz="900" b="1" i="0" u="sng" baseline="0" dirty="0" smtClean="0"/>
                    </a:p>
                    <a:p>
                      <a:pPr marL="0" marR="0" indent="0" algn="l" defTabSz="914318" rtl="0" eaLnBrk="1" fontAlgn="auto" latinLnBrk="0" hangingPunct="1">
                        <a:lnSpc>
                          <a:spcPct val="100000"/>
                        </a:lnSpc>
                        <a:spcBef>
                          <a:spcPts val="0"/>
                        </a:spcBef>
                        <a:spcAft>
                          <a:spcPts val="0"/>
                        </a:spcAft>
                        <a:buClrTx/>
                        <a:buSzTx/>
                        <a:buFontTx/>
                        <a:buNone/>
                        <a:tabLst/>
                        <a:defRPr/>
                      </a:pPr>
                      <a:r>
                        <a:rPr lang="en-US" sz="1100" b="1" i="0" u="sng" baseline="0" dirty="0" smtClean="0"/>
                        <a:t>T</a:t>
                      </a:r>
                      <a:r>
                        <a:rPr lang="en-US" sz="1100" b="1" i="0" u="sng" dirty="0" smtClean="0"/>
                        <a:t>he response gives sufficient evidence</a:t>
                      </a:r>
                      <a:r>
                        <a:rPr lang="en-US" sz="1100" b="1" i="0" u="none" dirty="0" smtClean="0"/>
                        <a:t> </a:t>
                      </a:r>
                      <a:r>
                        <a:rPr lang="en-US" sz="1100" u="none" dirty="0" smtClean="0"/>
                        <a:t>of </a:t>
                      </a:r>
                      <a:r>
                        <a:rPr lang="en-US" sz="1100" dirty="0" smtClean="0"/>
                        <a:t>the ability to interpret and integrate information</a:t>
                      </a:r>
                      <a:r>
                        <a:rPr lang="en-US" sz="1100" baseline="0" dirty="0" smtClean="0"/>
                        <a:t> from  the video, The </a:t>
                      </a:r>
                      <a:r>
                        <a:rPr lang="en-US" sz="1100" b="1" i="1" baseline="0" dirty="0" smtClean="0"/>
                        <a:t>Story of a Pony Express Rider </a:t>
                      </a:r>
                      <a:r>
                        <a:rPr lang="en-US" sz="1100" baseline="0" dirty="0" smtClean="0"/>
                        <a:t>and support with key details how it contributes to meaning or understanding the passage </a:t>
                      </a:r>
                      <a:r>
                        <a:rPr lang="en-US" sz="1100" b="1" i="1" baseline="0" dirty="0" smtClean="0"/>
                        <a:t>A Pony Express Rider</a:t>
                      </a:r>
                      <a:r>
                        <a:rPr lang="en-US" sz="1100" b="0" i="0" baseline="0" dirty="0" smtClean="0"/>
                        <a:t> better.  Information students could use to support how the video contributes to meaning of the passage may include (1) the excitement and tone of the speaker helps understand how it must have felt to be a rider on the Pony Express, (2) hearing the language from a real rider, (3) how the riders were thrilled to be doing their jobs even though it was dangerous – they were a different kind of folks, (4) the dangers didn’t deter them from signing up, (5) the personal story of going into bad weather and the difficulties encountered, (6) the personal anxiety of not making the station in time, (7 ) protecting the mochila was all important – the rider carried it over his head when in water so it wouldn’t get wet and (8) how difficult it was for some to sign a contract, not use bad words or gamble but they did anyway.</a:t>
                      </a:r>
                      <a:endParaRPr lang="en-US" sz="1100" dirty="0" smtClean="0"/>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t>2</a:t>
                      </a:r>
                      <a:endParaRPr lang="en-US" sz="2000" b="1" dirty="0"/>
                    </a:p>
                  </a:txBody>
                  <a:tcPr marL="103632" marR="103632" marT="50292" marB="50292" anchor="ctr"/>
                </a:tc>
                <a:tc>
                  <a:txBody>
                    <a:bodyPr/>
                    <a:lstStyle/>
                    <a:p>
                      <a:r>
                        <a:rPr lang="en-US" sz="1000" b="0" i="1" dirty="0" smtClean="0"/>
                        <a:t>The</a:t>
                      </a:r>
                      <a:r>
                        <a:rPr lang="en-US" sz="1000" b="0" i="1" baseline="0" dirty="0" smtClean="0"/>
                        <a:t> s</a:t>
                      </a:r>
                      <a:r>
                        <a:rPr lang="en-US" sz="1000" b="0" i="1" dirty="0" smtClean="0"/>
                        <a:t>tudent</a:t>
                      </a:r>
                      <a:r>
                        <a:rPr lang="en-US" sz="1000" b="0" i="1" baseline="0" dirty="0" smtClean="0"/>
                        <a:t> locates and selects sufficient information to explain how the video contributes meaning to the passage while integrating  examples from both versions. </a:t>
                      </a:r>
                    </a:p>
                    <a:p>
                      <a:r>
                        <a:rPr lang="en-US" sz="1100" b="0" i="0" baseline="0" dirty="0" smtClean="0"/>
                        <a:t>The passage A Pony Express Rider is about  how a boy who became a Pony Express rider.  The video The Story of a Pony Express Rider is narrated by an older man who is remembering his own days as a Pony Express rider.  The video added meaning to the passage for me by giving the Pony Express rider a real voice with excitement.  When I listen to the video I can imagine how the boy must have felt too when he signed the contract to be a rider.   The old man said being a rider was more important than giving up a few things .  The old man encountered dangerous weather and was afraid he wouldn’t make his route in 8 hours.  The entire time he protected the mochila.  The boy in the story spoke about the built-in pouch on his special saddle to hold the mochila.  It adds meaning to how important the mochila was and to always make sure it got to its owners safely.  Overall the video just brought more life to the story which made it more exciting to read and think about.</a:t>
                      </a:r>
                    </a:p>
                  </a:txBody>
                  <a:tcPr marL="103632" marR="103632" marT="50292" marB="50292"/>
                </a:tc>
              </a:tr>
              <a:tr h="652272">
                <a:tc>
                  <a:txBody>
                    <a:bodyPr/>
                    <a:lstStyle/>
                    <a:p>
                      <a:pPr algn="ctr"/>
                      <a:r>
                        <a:rPr lang="en-US" sz="2000" b="1" dirty="0" smtClean="0"/>
                        <a:t>1</a:t>
                      </a:r>
                      <a:endParaRPr lang="en-US" sz="2000" b="1" dirty="0"/>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000" b="0" i="1" dirty="0" smtClean="0"/>
                        <a:t>The student locates and selects minimal information to explain how the video contributes meaning to the passage but does not integrate examples from both versions.</a:t>
                      </a:r>
                    </a:p>
                    <a:p>
                      <a:pPr marL="0" marR="0" lvl="0" indent="0" algn="l" defTabSz="1018809" rtl="0" eaLnBrk="1" fontAlgn="auto" latinLnBrk="0" hangingPunct="1">
                        <a:lnSpc>
                          <a:spcPct val="100000"/>
                        </a:lnSpc>
                        <a:spcBef>
                          <a:spcPts val="0"/>
                        </a:spcBef>
                        <a:spcAft>
                          <a:spcPts val="0"/>
                        </a:spcAft>
                        <a:buClrTx/>
                        <a:buSzTx/>
                        <a:buFontTx/>
                        <a:buNone/>
                        <a:tabLst/>
                        <a:defRPr/>
                      </a:pPr>
                      <a:r>
                        <a:rPr lang="en-US" sz="1100" b="0" i="0" baseline="0" dirty="0" smtClean="0"/>
                        <a:t>The passage about the boy who wants to become a Pony Express rider told how he did it.  He had to sign  a contract and be strong as well as not be afraid of anything.  Pony Express riders were really brave.  More than anything they had to get their mail through.  The video was good too.  The guy in the video talked about how he used to be a Pony Express rider too.  </a:t>
                      </a:r>
                    </a:p>
                  </a:txBody>
                  <a:tcPr marL="103632" marR="103632" marT="50292" marB="50292"/>
                </a:tc>
              </a:tr>
              <a:tr h="472440">
                <a:tc>
                  <a:txBody>
                    <a:bodyPr/>
                    <a:lstStyle/>
                    <a:p>
                      <a:pPr algn="ctr"/>
                      <a:r>
                        <a:rPr lang="en-US" sz="2000" b="1" dirty="0" smtClean="0"/>
                        <a:t>0</a:t>
                      </a:r>
                      <a:endParaRPr lang="en-US" sz="2000" b="1" dirty="0"/>
                    </a:p>
                  </a:txBody>
                  <a:tcPr marL="103632" marR="103632" marT="50292" marB="50292" anchor="ctr"/>
                </a:tc>
                <a:tc>
                  <a:txBody>
                    <a:bodyPr/>
                    <a:lstStyle/>
                    <a:p>
                      <a:r>
                        <a:rPr lang="en-US" sz="1000" b="0" i="1" u="none" dirty="0" smtClean="0"/>
                        <a:t>The</a:t>
                      </a:r>
                      <a:r>
                        <a:rPr lang="en-US" sz="1000" b="0" i="1" u="none" baseline="0" dirty="0" smtClean="0"/>
                        <a:t> student does not give enough evidence of the ability to locate, select, interpret and integrate information.</a:t>
                      </a:r>
                    </a:p>
                    <a:p>
                      <a:r>
                        <a:rPr lang="en-US" sz="1100" b="0" i="0" u="none" baseline="0" dirty="0" smtClean="0"/>
                        <a:t>Pony Express riders were really young kids who could ride horses fast.  We saw a video and read a story about Pony Express riders.  If I were a rider I would have to be born over 100 years ago and I’m not sure if I could ride a horse that well anyway.  I think they were brave.</a:t>
                      </a:r>
                    </a:p>
                  </a:txBody>
                  <a:tcPr marL="103632" marR="103632"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05526512"/>
              </p:ext>
            </p:extLst>
          </p:nvPr>
        </p:nvGraphicFramePr>
        <p:xfrm>
          <a:off x="5257800" y="9067800"/>
          <a:ext cx="1975022" cy="622261"/>
        </p:xfrm>
        <a:graphic>
          <a:graphicData uri="http://schemas.openxmlformats.org/drawingml/2006/table">
            <a:tbl>
              <a:tblPr firstRow="1" firstCol="1" bandRow="1"/>
              <a:tblGrid>
                <a:gridCol w="1975022"/>
              </a:tblGrid>
              <a:tr h="134581">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R.6.7      DOK </a:t>
                      </a:r>
                      <a:r>
                        <a:rPr lang="en-US" sz="800" b="1" dirty="0">
                          <a:solidFill>
                            <a:srgbClr val="000000"/>
                          </a:solidFill>
                          <a:effectLst/>
                          <a:latin typeface="Calibri"/>
                          <a:ea typeface="Times New Roman"/>
                          <a:cs typeface="Times New Roman"/>
                        </a:rPr>
                        <a:t>4 - SYH</a:t>
                      </a:r>
                      <a:endParaRPr lang="en-US" sz="800" dirty="0">
                        <a:effectLst/>
                        <a:latin typeface="Calibri"/>
                        <a:ea typeface="Calibri"/>
                        <a:cs typeface="Times New Roman"/>
                      </a:endParaRPr>
                    </a:p>
                  </a:txBody>
                  <a:tcPr marL="33202" marR="3320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85390">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Synthesize the experiences of reading, listening or viewing the same version of a text in order to make a recommendation of the benefits of each</a:t>
                      </a:r>
                      <a:r>
                        <a:rPr lang="en-US" sz="800" b="1" dirty="0" smtClean="0">
                          <a:effectLst/>
                          <a:latin typeface="Calibri"/>
                          <a:ea typeface="Times New Roman"/>
                          <a:cs typeface="Times New Roman"/>
                        </a:rPr>
                        <a:t>.</a:t>
                      </a:r>
                      <a:endParaRPr lang="en-US" sz="800" dirty="0">
                        <a:effectLst/>
                        <a:latin typeface="Calibri"/>
                        <a:ea typeface="Calibri"/>
                        <a:cs typeface="Times New Roman"/>
                      </a:endParaRPr>
                    </a:p>
                  </a:txBody>
                  <a:tcPr marL="33202" marR="3320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2533428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124458361"/>
              </p:ext>
            </p:extLst>
          </p:nvPr>
        </p:nvGraphicFramePr>
        <p:xfrm>
          <a:off x="577533" y="381000"/>
          <a:ext cx="6822440" cy="8976360"/>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rPr>
                        <a:t>Note: Brief writes are scored with a 2-3 point rubric. Full compositions are scored with a 4 point rubric.   The difference between this rubric and the constructed response reading rubrics, is that the Brief Write Rubric is assessing writing proficiency in a specific area, while the reading rubrics are assessing comprehension</a:t>
                      </a:r>
                      <a:r>
                        <a:rPr kumimoji="0" lang="en-US" sz="1600" b="0" i="0" u="none" strike="noStrike" kern="1200" cap="none" spc="0" normalizeH="0" baseline="0" noProof="0" dirty="0" smtClean="0">
                          <a:ln>
                            <a:noFill/>
                          </a:ln>
                          <a:solidFill>
                            <a:prstClr val="black"/>
                          </a:solidFill>
                          <a:effectLst/>
                          <a:uLnTx/>
                          <a:uFillTx/>
                          <a:latin typeface="+mn-lt"/>
                          <a:ea typeface="Calibri"/>
                          <a:cs typeface="Times New Roman"/>
                        </a:rPr>
                        <a:t>.  </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rPr>
                        <a:t>Quarter 3 Pre-Assessment </a:t>
                      </a:r>
                      <a:r>
                        <a:rPr lang="en-US" sz="1500" b="1" u="sng" dirty="0" smtClean="0">
                          <a:solidFill>
                            <a:schemeClr val="tx1"/>
                          </a:solidFill>
                          <a:effectLst/>
                        </a:rPr>
                        <a:t>Research Constructed Response</a:t>
                      </a:r>
                      <a:r>
                        <a:rPr lang="en-US" sz="1500" b="1" dirty="0" smtClean="0">
                          <a:solidFill>
                            <a:schemeClr val="tx1"/>
                          </a:solidFill>
                          <a:effectLst/>
                        </a:rPr>
                        <a:t> Answer Key</a:t>
                      </a:r>
                    </a:p>
                  </a:txBody>
                  <a:tcPr marL="103632" marR="103632" marT="50292" marB="50292"/>
                </a:tc>
                <a:tc hMerge="1">
                  <a:txBody>
                    <a:bodyPr/>
                    <a:lstStyle/>
                    <a:p>
                      <a:endParaRPr lang="en-US"/>
                    </a:p>
                  </a:txBody>
                  <a:tcPr/>
                </a:tc>
              </a:tr>
              <a:tr h="42672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rPr>
                        <a:t>Constructed Response</a:t>
                      </a:r>
                      <a:r>
                        <a:rPr lang="en-US" sz="1300" b="1" u="sng" baseline="0" dirty="0" smtClean="0">
                          <a:solidFill>
                            <a:schemeClr val="tx1"/>
                          </a:solidFill>
                        </a:rPr>
                        <a:t> </a:t>
                      </a:r>
                      <a:r>
                        <a:rPr lang="en-US" sz="1300" b="1" u="sng" dirty="0" smtClean="0">
                          <a:solidFill>
                            <a:schemeClr val="tx1"/>
                          </a:solidFill>
                        </a:rPr>
                        <a:t>Research Rubrics</a:t>
                      </a:r>
                      <a:r>
                        <a:rPr lang="en-US" sz="1300" b="1" u="sng" baseline="0" dirty="0" smtClean="0">
                          <a:solidFill>
                            <a:schemeClr val="tx1"/>
                          </a:solidFill>
                        </a:rPr>
                        <a:t> </a:t>
                      </a:r>
                      <a:r>
                        <a:rPr lang="en-US" sz="1300" b="1" u="sng" dirty="0" smtClean="0">
                          <a:solidFill>
                            <a:schemeClr val="tx1"/>
                          </a:solidFill>
                        </a:rPr>
                        <a:t>Target</a:t>
                      </a:r>
                      <a:r>
                        <a:rPr lang="en-US" sz="1300" b="1" u="sng" baseline="0" dirty="0" smtClean="0">
                          <a:solidFill>
                            <a:schemeClr val="tx1"/>
                          </a:solidFill>
                        </a:rPr>
                        <a:t> 3</a:t>
                      </a:r>
                      <a:endParaRPr lang="en-US" sz="1300" b="1" u="sng" dirty="0" smtClean="0">
                        <a:solidFill>
                          <a:schemeClr val="tx1"/>
                        </a:solidFill>
                      </a:endParaRPr>
                    </a:p>
                    <a:p>
                      <a:pPr marL="231775" indent="-231775" algn="ctr"/>
                      <a:r>
                        <a:rPr lang="en-US" sz="1200" b="0" baseline="0" dirty="0" smtClean="0">
                          <a:solidFill>
                            <a:schemeClr val="tx1"/>
                          </a:solidFill>
                        </a:rPr>
                        <a:t>Ability to distinguish </a:t>
                      </a:r>
                      <a:r>
                        <a:rPr lang="en-US" sz="1200" b="0" i="1" u="sng" baseline="0" dirty="0" smtClean="0">
                          <a:solidFill>
                            <a:schemeClr val="tx1"/>
                          </a:solidFill>
                        </a:rPr>
                        <a:t>relevant</a:t>
                      </a:r>
                      <a:r>
                        <a:rPr lang="en-US" sz="1200" b="0" baseline="0" dirty="0" smtClean="0">
                          <a:solidFill>
                            <a:schemeClr val="tx1"/>
                          </a:solidFill>
                        </a:rPr>
                        <a:t> from irrelevant information such as fact from opinion</a:t>
                      </a:r>
                      <a:endParaRPr lang="en-US" sz="1200" b="0" dirty="0" smtClean="0">
                        <a:solidFill>
                          <a:schemeClr val="tx1"/>
                        </a:solidFill>
                      </a:endParaRPr>
                    </a:p>
                  </a:txBody>
                  <a:tcPr marL="103632" marR="103632" marT="50292" marB="50292"/>
                </a:tc>
                <a:tc hMerge="1">
                  <a:txBody>
                    <a:bodyPr/>
                    <a:lstStyle/>
                    <a:p>
                      <a:endParaRPr lang="en-US"/>
                    </a:p>
                  </a:txBody>
                  <a:tcPr/>
                </a:tc>
              </a:tr>
              <a:tr h="56997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Question #8 Prompt:  </a:t>
                      </a:r>
                      <a:r>
                        <a:rPr lang="en-US" sz="1500" b="0" dirty="0" smtClean="0">
                          <a:solidFill>
                            <a:schemeClr val="tx1"/>
                          </a:solidFill>
                        </a:rPr>
                        <a:t>How are the themes in the video </a:t>
                      </a:r>
                      <a:r>
                        <a:rPr lang="en-US" sz="1500" b="1" i="1" u="sng" dirty="0" smtClean="0">
                          <a:solidFill>
                            <a:schemeClr val="tx1"/>
                          </a:solidFill>
                        </a:rPr>
                        <a:t>The Story of a Pony Express Rider</a:t>
                      </a:r>
                      <a:r>
                        <a:rPr lang="en-US" sz="1500" b="0" dirty="0" smtClean="0">
                          <a:solidFill>
                            <a:schemeClr val="tx1"/>
                          </a:solidFill>
                        </a:rPr>
                        <a:t>, and the passage </a:t>
                      </a:r>
                      <a:r>
                        <a:rPr lang="en-US" sz="1500" b="1" i="1" u="sng" dirty="0" smtClean="0">
                          <a:solidFill>
                            <a:schemeClr val="tx1"/>
                          </a:solidFill>
                        </a:rPr>
                        <a:t>A Pony Express Rider</a:t>
                      </a:r>
                      <a:r>
                        <a:rPr lang="en-US" sz="1500" b="1" dirty="0" smtClean="0">
                          <a:solidFill>
                            <a:schemeClr val="tx1"/>
                          </a:solidFill>
                        </a:rPr>
                        <a:t> </a:t>
                      </a:r>
                      <a:r>
                        <a:rPr lang="en-US" sz="1500" b="0" dirty="0" smtClean="0">
                          <a:solidFill>
                            <a:schemeClr val="tx1"/>
                          </a:solidFill>
                        </a:rPr>
                        <a:t>similar?  Use details and examples from both versions</a:t>
                      </a:r>
                      <a:r>
                        <a:rPr lang="en-US" sz="1500" b="0" baseline="0" dirty="0" smtClean="0">
                          <a:solidFill>
                            <a:schemeClr val="tx1"/>
                          </a:solidFill>
                        </a:rPr>
                        <a:t> in your answer.</a:t>
                      </a:r>
                      <a:endParaRPr lang="en-US" sz="1500" b="0" dirty="0" smtClean="0">
                        <a:solidFill>
                          <a:schemeClr val="tx1"/>
                        </a:solidFill>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Teacher</a:t>
                      </a:r>
                      <a:r>
                        <a:rPr lang="en-US" sz="1500" b="1" baseline="0" dirty="0" smtClean="0">
                          <a:solidFill>
                            <a:schemeClr val="tx1"/>
                          </a:solidFill>
                        </a:rPr>
                        <a:t> /Rubric Language Response</a:t>
                      </a:r>
                      <a:endParaRPr lang="en-US" sz="1500" b="1" dirty="0" smtClean="0">
                        <a:solidFill>
                          <a:schemeClr val="tx1"/>
                        </a:solidFill>
                      </a:endParaRPr>
                    </a:p>
                  </a:txBody>
                  <a:tcPr marL="103632" marR="103632" marT="50292" marB="50292">
                    <a:solidFill>
                      <a:schemeClr val="bg1">
                        <a:lumMod val="85000"/>
                      </a:schemeClr>
                    </a:solidFill>
                  </a:tcPr>
                </a:tc>
                <a:tc hMerge="1">
                  <a:txBody>
                    <a:bodyPr/>
                    <a:lstStyle/>
                    <a:p>
                      <a:endParaRPr lang="en-US"/>
                    </a:p>
                  </a:txBody>
                  <a:tcPr/>
                </a:tc>
              </a:tr>
              <a:tr h="804672">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rPr>
                        <a:t>The response gives sufficient evidence</a:t>
                      </a:r>
                      <a:r>
                        <a:rPr lang="en-US" sz="1100" b="1" u="none" dirty="0" smtClean="0">
                          <a:solidFill>
                            <a:schemeClr val="tx1"/>
                          </a:solidFill>
                        </a:rPr>
                        <a:t> </a:t>
                      </a:r>
                      <a:r>
                        <a:rPr lang="en-US" sz="1100" u="none" dirty="0" smtClean="0">
                          <a:solidFill>
                            <a:schemeClr val="tx1"/>
                          </a:solidFill>
                        </a:rPr>
                        <a:t>of </a:t>
                      </a:r>
                      <a:r>
                        <a:rPr lang="en-US" sz="1100" dirty="0" smtClean="0">
                          <a:solidFill>
                            <a:schemeClr val="tx1"/>
                          </a:solidFill>
                        </a:rPr>
                        <a:t>the ability to distinguish relevant from irrelevant</a:t>
                      </a:r>
                      <a:r>
                        <a:rPr lang="en-US" sz="1100" baseline="0" dirty="0" smtClean="0">
                          <a:solidFill>
                            <a:schemeClr val="tx1"/>
                          </a:solidFill>
                        </a:rPr>
                        <a:t> information.   Students </a:t>
                      </a:r>
                      <a:r>
                        <a:rPr lang="en-US" sz="1100" b="1" i="1" u="none" baseline="0" dirty="0" smtClean="0">
                          <a:solidFill>
                            <a:schemeClr val="tx1"/>
                          </a:solidFill>
                        </a:rPr>
                        <a:t>must first identify the theme that is common </a:t>
                      </a:r>
                      <a:r>
                        <a:rPr lang="en-US" sz="1100" baseline="0" dirty="0" smtClean="0">
                          <a:solidFill>
                            <a:schemeClr val="tx1"/>
                          </a:solidFill>
                        </a:rPr>
                        <a:t>across both versions/ sources.  Relevant information would include evidence that supports similarities between common themes. A theme is different than a topic.  A topic would be </a:t>
                      </a:r>
                      <a:r>
                        <a:rPr lang="en-US" sz="1100" i="1" baseline="0" dirty="0" smtClean="0">
                          <a:solidFill>
                            <a:schemeClr val="tx1"/>
                          </a:solidFill>
                        </a:rPr>
                        <a:t>Pony Express Riders </a:t>
                      </a:r>
                      <a:r>
                        <a:rPr lang="en-US" sz="1100" baseline="0" dirty="0" smtClean="0">
                          <a:solidFill>
                            <a:schemeClr val="tx1"/>
                          </a:solidFill>
                        </a:rPr>
                        <a:t>– the theme could allude to: that there </a:t>
                      </a:r>
                      <a:r>
                        <a:rPr lang="en-US" sz="1100" b="1" i="1" baseline="0" dirty="0" smtClean="0">
                          <a:solidFill>
                            <a:schemeClr val="tx1"/>
                          </a:solidFill>
                        </a:rPr>
                        <a:t>are benefits and drawbacks </a:t>
                      </a:r>
                      <a:r>
                        <a:rPr lang="en-US" sz="1100" baseline="0" dirty="0" smtClean="0">
                          <a:solidFill>
                            <a:schemeClr val="tx1"/>
                          </a:solidFill>
                        </a:rPr>
                        <a:t>to being a Pony Express rider. Relevant information to support the similarities between this theme in both versions as benefits of being a rider could include that: (1)  both riders felt money was a benefit  to being a Pony Express rider, (2) there was a sense of pride for both riders, (3) being able to do a difficult job well and  (4) always getting the </a:t>
                      </a:r>
                      <a:r>
                        <a:rPr lang="en-US" sz="1100" b="1" baseline="0" dirty="0" smtClean="0">
                          <a:solidFill>
                            <a:schemeClr val="tx1"/>
                          </a:solidFill>
                        </a:rPr>
                        <a:t>mochila</a:t>
                      </a:r>
                      <a:r>
                        <a:rPr lang="en-US" sz="1100" baseline="0" dirty="0" smtClean="0">
                          <a:solidFill>
                            <a:schemeClr val="tx1"/>
                          </a:solidFill>
                        </a:rPr>
                        <a:t> through to the next rider or owner.  Relevant information to support the similarities between themes in both versions as drawbacks to being a rider could include (1) having to sign a contract to give up activities, (2) fear of being attacked and (3) the long rides at top galloping speeds.</a:t>
                      </a:r>
                      <a:endParaRPr lang="en-US" sz="1100" dirty="0" smtClean="0">
                        <a:solidFill>
                          <a:schemeClr val="tx1"/>
                        </a:solidFill>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solidFill>
                            <a:schemeClr val="tx1"/>
                          </a:solidFill>
                        </a:rPr>
                        <a:t>Student Language Response Example</a:t>
                      </a:r>
                      <a:endParaRPr lang="en-US" sz="1300" b="1" dirty="0">
                        <a:solidFill>
                          <a:schemeClr val="tx1"/>
                        </a:solidFill>
                      </a:endParaRP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solidFill>
                            <a:schemeClr val="tx1"/>
                          </a:solidFill>
                        </a:rPr>
                        <a:t>2</a:t>
                      </a:r>
                      <a:endParaRPr lang="en-US" sz="2000" b="1" dirty="0">
                        <a:solidFill>
                          <a:schemeClr val="tx1"/>
                        </a:solidFill>
                      </a:endParaRPr>
                    </a:p>
                  </a:txBody>
                  <a:tcPr marL="103632" marR="103632" marT="50292" marB="50292" anchor="ctr"/>
                </a:tc>
                <a:tc>
                  <a:txBody>
                    <a:bodyPr/>
                    <a:lstStyle/>
                    <a:p>
                      <a:r>
                        <a:rPr lang="en-US" sz="1000" b="0" i="1" dirty="0" smtClean="0">
                          <a:solidFill>
                            <a:schemeClr val="tx1"/>
                          </a:solidFill>
                        </a:rPr>
                        <a:t>Student</a:t>
                      </a:r>
                      <a:r>
                        <a:rPr lang="en-US" sz="1000" b="0" i="1" baseline="0" dirty="0" smtClean="0">
                          <a:solidFill>
                            <a:schemeClr val="tx1"/>
                          </a:solidFill>
                        </a:rPr>
                        <a:t> is able to identify a common theme between both versions and distinguish relevant information supporting that theme using details and examples from both sources.</a:t>
                      </a:r>
                    </a:p>
                    <a:p>
                      <a:r>
                        <a:rPr lang="en-US" sz="1100" b="0" i="0" baseline="0" dirty="0" smtClean="0">
                          <a:solidFill>
                            <a:schemeClr val="tx1"/>
                          </a:solidFill>
                        </a:rPr>
                        <a:t>The theme in both versions of being a Pony Express rider is that the riders experienced both the good and the bad.  The good part about being a Pony Express rider is that in the video version the Pony Express rider stated how much money he  earned and in the passage the rider expressed that $100.00 a month was a lot of money.  There was also pride for being able to be a rider.  In the video , the narrator said that he and the other riders were young, strong and fast and excited to be riders.  The boy in the passage also mentioned that he was a good horseman and could rider faster than any of his friends.   Another common good thing was that both were proud to be able to deliver the mochila, safely.  The video rider even held the mochila above his head to keep it safe from getting wet. Some of the bad things about being riders in the Pony Express are that both sources talked about the dangerous territory and the fear of being attacked.  The boy encountered trouble at a station where a rider had been killed, while the video narrator had to go through dangerous weather.  Although there were good and bad throughout both sources, I there was more pride than anything about being able to do such a tough job!</a:t>
                      </a:r>
                    </a:p>
                  </a:txBody>
                  <a:tcPr marL="103632" marR="103632" marT="50292" marB="50292"/>
                </a:tc>
              </a:tr>
              <a:tr h="771144">
                <a:tc>
                  <a:txBody>
                    <a:bodyPr/>
                    <a:lstStyle/>
                    <a:p>
                      <a:pPr algn="ctr"/>
                      <a:r>
                        <a:rPr lang="en-US" sz="2000" b="1" dirty="0" smtClean="0">
                          <a:solidFill>
                            <a:schemeClr val="tx1"/>
                          </a:solidFill>
                        </a:rPr>
                        <a:t>1</a:t>
                      </a:r>
                      <a:endParaRPr lang="en-US" sz="2000" b="1" dirty="0">
                        <a:solidFill>
                          <a:schemeClr val="tx1"/>
                        </a:solidFill>
                      </a:endParaRPr>
                    </a:p>
                  </a:txBody>
                  <a:tcPr marL="103632" marR="103632" marT="50292" marB="50292" anchor="ctr"/>
                </a:tc>
                <a:tc>
                  <a:txBody>
                    <a:bodyPr/>
                    <a:lstStyle/>
                    <a:p>
                      <a:r>
                        <a:rPr lang="en-US" sz="1000" b="0" i="1" dirty="0" smtClean="0">
                          <a:solidFill>
                            <a:schemeClr val="tx1"/>
                          </a:solidFill>
                        </a:rPr>
                        <a:t>Student</a:t>
                      </a:r>
                      <a:r>
                        <a:rPr lang="en-US" sz="1000" b="0" i="1" baseline="0" dirty="0" smtClean="0">
                          <a:solidFill>
                            <a:schemeClr val="tx1"/>
                          </a:solidFill>
                        </a:rPr>
                        <a:t> is able to somewhat identify a common theme between both versions and  use some relevant information supporting that theme but with minimal or no details from both sources.</a:t>
                      </a:r>
                    </a:p>
                    <a:p>
                      <a:r>
                        <a:rPr lang="en-US" sz="1100" b="0" i="0" baseline="0" dirty="0" smtClean="0">
                          <a:solidFill>
                            <a:schemeClr val="tx1"/>
                          </a:solidFill>
                        </a:rPr>
                        <a:t>Both of the stories about being a Pony Express rider were about what it was like and how it was sometimes great and sometimes scary – like when the riders were attacked.  Riding for a long time really made them tired.  Sometimes they’d have to go for 100 miles at a fast gallop.  Both the stories talked about this.</a:t>
                      </a:r>
                    </a:p>
                  </a:txBody>
                  <a:tcPr marL="103632" marR="103632" marT="50292" marB="50292"/>
                </a:tc>
              </a:tr>
              <a:tr h="472440">
                <a:tc>
                  <a:txBody>
                    <a:bodyPr/>
                    <a:lstStyle/>
                    <a:p>
                      <a:pPr algn="ctr"/>
                      <a:r>
                        <a:rPr lang="en-US" sz="2000" b="1" dirty="0" smtClean="0">
                          <a:solidFill>
                            <a:schemeClr val="tx1"/>
                          </a:solidFill>
                        </a:rPr>
                        <a:t>0</a:t>
                      </a:r>
                      <a:endParaRPr lang="en-US" sz="2000" b="1" dirty="0">
                        <a:solidFill>
                          <a:schemeClr val="tx1"/>
                        </a:solidFill>
                      </a:endParaRPr>
                    </a:p>
                  </a:txBody>
                  <a:tcPr marL="103632" marR="103632" marT="50292" marB="50292" anchor="ctr"/>
                </a:tc>
                <a:tc>
                  <a:txBody>
                    <a:bodyPr/>
                    <a:lstStyle/>
                    <a:p>
                      <a:r>
                        <a:rPr lang="en-US" sz="1000" b="0" i="1" dirty="0" smtClean="0">
                          <a:solidFill>
                            <a:schemeClr val="tx1"/>
                          </a:solidFill>
                        </a:rPr>
                        <a:t>Student is not able to identify a common theme between both versions or identify relevant information</a:t>
                      </a:r>
                      <a:r>
                        <a:rPr lang="en-US" sz="1000" b="0" i="1" baseline="0" dirty="0" smtClean="0">
                          <a:solidFill>
                            <a:schemeClr val="tx1"/>
                          </a:solidFill>
                        </a:rPr>
                        <a:t> to support a common theme.</a:t>
                      </a:r>
                    </a:p>
                    <a:p>
                      <a:r>
                        <a:rPr lang="en-US" sz="1100" b="0" i="0" baseline="0" dirty="0" smtClean="0">
                          <a:solidFill>
                            <a:schemeClr val="tx1"/>
                          </a:solidFill>
                        </a:rPr>
                        <a:t>I liked the video the best.  The man was dressed like a real Pony Express rider.   The passage was OK but it was harder to really get into because there were so many words.</a:t>
                      </a:r>
                    </a:p>
                  </a:txBody>
                  <a:tcPr marL="103632" marR="103632"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23967672"/>
              </p:ext>
            </p:extLst>
          </p:nvPr>
        </p:nvGraphicFramePr>
        <p:xfrm>
          <a:off x="609600" y="9322943"/>
          <a:ext cx="2354261" cy="506857"/>
        </p:xfrm>
        <a:graphic>
          <a:graphicData uri="http://schemas.openxmlformats.org/drawingml/2006/table">
            <a:tbl>
              <a:tblPr firstRow="1" firstCol="1" bandRow="1"/>
              <a:tblGrid>
                <a:gridCol w="2354261"/>
              </a:tblGrid>
              <a:tr h="141097">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RL.6.9           DOK </a:t>
                      </a:r>
                      <a:r>
                        <a:rPr lang="en-US" sz="800" b="1" dirty="0">
                          <a:solidFill>
                            <a:srgbClr val="000000"/>
                          </a:solidFill>
                          <a:effectLst/>
                          <a:latin typeface="Calibri"/>
                          <a:ea typeface="Times New Roman"/>
                          <a:cs typeface="Times New Roman"/>
                        </a:rPr>
                        <a:t>4 - SYU</a:t>
                      </a:r>
                      <a:endParaRPr lang="en-US" sz="800" dirty="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36042">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Synthesizes information across multiple sources or texts for the purpose of comparing approaches to similar themes or topics.</a:t>
                      </a:r>
                      <a:endParaRPr lang="en-US" sz="800" dirty="0">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713130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815668" y="1295400"/>
            <a:ext cx="2595257" cy="1854011"/>
            <a:chOff x="1031136" y="2514600"/>
            <a:chExt cx="2379789" cy="1854011"/>
          </a:xfrm>
        </p:grpSpPr>
        <p:sp>
          <p:nvSpPr>
            <p:cNvPr id="20" name="Parallelogram 19"/>
            <p:cNvSpPr/>
            <p:nvPr/>
          </p:nvSpPr>
          <p:spPr>
            <a:xfrm rot="1293572" flipH="1">
              <a:off x="1031136" y="2725596"/>
              <a:ext cx="2352248" cy="1620569"/>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1" name="Parallelogram 20"/>
            <p:cNvSpPr/>
            <p:nvPr/>
          </p:nvSpPr>
          <p:spPr>
            <a:xfrm>
              <a:off x="1371601" y="2703148"/>
              <a:ext cx="2039324" cy="1665463"/>
            </a:xfrm>
            <a:prstGeom prst="parallelogram">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2" name="Rectangle 21"/>
            <p:cNvSpPr/>
            <p:nvPr/>
          </p:nvSpPr>
          <p:spPr>
            <a:xfrm>
              <a:off x="1287882" y="2514600"/>
              <a:ext cx="1226718" cy="923330"/>
            </a:xfrm>
            <a:prstGeom prst="rect">
              <a:avLst/>
            </a:prstGeom>
            <a:solidFill>
              <a:schemeClr val="accent3">
                <a:lumMod val="20000"/>
                <a:lumOff val="80000"/>
              </a:schemeClr>
            </a:solidFill>
            <a:ln>
              <a:solidFill>
                <a:srgbClr val="00206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solidFill>
                    <a:srgbClr val="002060"/>
                  </a:solidFill>
                  <a:effectLst>
                    <a:outerShdw blurRad="80000" dist="40000" dir="5040000" algn="tl">
                      <a:srgbClr val="000000">
                        <a:alpha val="30000"/>
                      </a:srgbClr>
                    </a:outerShdw>
                  </a:effectLst>
                  <a:uLnTx/>
                  <a:uFillTx/>
                  <a:latin typeface="Franklin Gothic Book"/>
                </a:rPr>
                <a:t>6 </a:t>
              </a:r>
            </a:p>
          </p:txBody>
        </p:sp>
      </p:grpSp>
      <p:graphicFrame>
        <p:nvGraphicFramePr>
          <p:cNvPr id="25" name="Table 24"/>
          <p:cNvGraphicFramePr>
            <a:graphicFrameLocks noGrp="1"/>
          </p:cNvGraphicFramePr>
          <p:nvPr>
            <p:extLst>
              <p:ext uri="{D42A27DB-BD31-4B8C-83A1-F6EECF244321}">
                <p14:modId xmlns:p14="http://schemas.microsoft.com/office/powerpoint/2010/main" val="609762938"/>
              </p:ext>
            </p:extLst>
          </p:nvPr>
        </p:nvGraphicFramePr>
        <p:xfrm>
          <a:off x="1209042" y="6441948"/>
          <a:ext cx="5705113" cy="2220468"/>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245359"/>
                <a:gridCol w="2418080"/>
                <a:gridCol w="609873"/>
              </a:tblGrid>
              <a:tr h="284988">
                <a:tc gridSpan="4">
                  <a:txBody>
                    <a:bodyPr/>
                    <a:lstStyle/>
                    <a:p>
                      <a:pPr algn="ctr"/>
                      <a:r>
                        <a:rPr lang="en-US" sz="1200" b="1" dirty="0" smtClean="0">
                          <a:solidFill>
                            <a:schemeClr val="tx1"/>
                          </a:solidFill>
                        </a:rPr>
                        <a:t>Narrative Writing and Language</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304800">
                <a:tc>
                  <a:txBody>
                    <a:bodyPr/>
                    <a:lstStyle/>
                    <a:p>
                      <a:r>
                        <a:rPr lang="en-US" sz="1200" b="1" dirty="0" smtClean="0">
                          <a:solidFill>
                            <a:schemeClr val="tx1"/>
                          </a:solidFill>
                        </a:rPr>
                        <a:t>1a</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Brief Narrative</a:t>
                      </a:r>
                      <a:r>
                        <a:rPr lang="en-US" sz="1200" b="1" baseline="0" dirty="0" smtClean="0">
                          <a:solidFill>
                            <a:schemeClr val="tx1"/>
                          </a:solidFill>
                        </a:rPr>
                        <a:t> </a:t>
                      </a:r>
                      <a:r>
                        <a:rPr lang="en-US" sz="1200" b="1" dirty="0" smtClean="0">
                          <a:solidFill>
                            <a:schemeClr val="tx1"/>
                          </a:solidFill>
                        </a:rPr>
                        <a:t>Write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W.3a,</a:t>
                      </a:r>
                      <a:r>
                        <a:rPr lang="en-US" sz="1200" b="1" baseline="0" dirty="0" smtClean="0">
                          <a:solidFill>
                            <a:schemeClr val="tx1"/>
                          </a:solidFill>
                        </a:rPr>
                        <a:t> W.3b,  W.3c, W.3d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304800">
                <a:tc>
                  <a:txBody>
                    <a:bodyPr/>
                    <a:lstStyle/>
                    <a:p>
                      <a:r>
                        <a:rPr lang="en-US" sz="1200" b="1" dirty="0" smtClean="0">
                          <a:solidFill>
                            <a:schemeClr val="tx1"/>
                          </a:solidFill>
                        </a:rPr>
                        <a:t>1b</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Write-Revise Informational</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W.3a,</a:t>
                      </a:r>
                      <a:r>
                        <a:rPr lang="en-US" sz="1200" b="1" baseline="0" dirty="0" smtClean="0">
                          <a:solidFill>
                            <a:schemeClr val="tx1"/>
                          </a:solidFill>
                        </a:rPr>
                        <a:t> W.3b,  W.3c, W.3d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472440">
                <a:tc>
                  <a:txBody>
                    <a:bodyPr/>
                    <a:lstStyle/>
                    <a:p>
                      <a:r>
                        <a:rPr lang="en-US" sz="1200" b="1" dirty="0" smtClean="0">
                          <a:solidFill>
                            <a:schemeClr val="tx1"/>
                          </a:solidFill>
                        </a:rPr>
                        <a:t>2</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Full Narrative Composition</a:t>
                      </a:r>
                      <a:endParaRPr lang="en-US" sz="1200" b="1" dirty="0">
                        <a:solidFill>
                          <a:schemeClr val="tx1"/>
                        </a:solidFill>
                      </a:endParaRPr>
                    </a:p>
                  </a:txBody>
                  <a:tcPr marL="103632" marR="103632" marT="50292" marB="50292">
                    <a:solidFill>
                      <a:srgbClr val="FFFFCC"/>
                    </a:solidFill>
                  </a:tcPr>
                </a:tc>
                <a:tc>
                  <a:txBody>
                    <a:bodyPr/>
                    <a:lstStyle/>
                    <a:p>
                      <a:r>
                        <a:rPr lang="pl-PL" sz="1200" b="1" dirty="0" smtClean="0">
                          <a:solidFill>
                            <a:schemeClr val="tx1"/>
                          </a:solidFill>
                        </a:rPr>
                        <a:t>W-</a:t>
                      </a:r>
                      <a:r>
                        <a:rPr lang="en-US" sz="1200" b="1" dirty="0" smtClean="0">
                          <a:solidFill>
                            <a:schemeClr val="tx1"/>
                          </a:solidFill>
                        </a:rPr>
                        <a:t>3</a:t>
                      </a:r>
                      <a:r>
                        <a:rPr lang="pl-PL" sz="1200" b="1" dirty="0" smtClean="0">
                          <a:solidFill>
                            <a:schemeClr val="tx1"/>
                          </a:solidFill>
                        </a:rPr>
                        <a:t>a, W-</a:t>
                      </a:r>
                      <a:r>
                        <a:rPr lang="en-US" sz="1200" b="1" dirty="0" smtClean="0">
                          <a:solidFill>
                            <a:schemeClr val="tx1"/>
                          </a:solidFill>
                        </a:rPr>
                        <a:t>3</a:t>
                      </a:r>
                      <a:r>
                        <a:rPr lang="pl-PL" sz="1200" b="1" dirty="0" smtClean="0">
                          <a:solidFill>
                            <a:schemeClr val="tx1"/>
                          </a:solidFill>
                        </a:rPr>
                        <a:t>b, W-</a:t>
                      </a:r>
                      <a:r>
                        <a:rPr lang="en-US" sz="1200" b="1" dirty="0" smtClean="0">
                          <a:solidFill>
                            <a:schemeClr val="tx1"/>
                          </a:solidFill>
                        </a:rPr>
                        <a:t>3</a:t>
                      </a:r>
                      <a:r>
                        <a:rPr lang="pl-PL" sz="1200" b="1" dirty="0" smtClean="0">
                          <a:solidFill>
                            <a:schemeClr val="tx1"/>
                          </a:solidFill>
                        </a:rPr>
                        <a:t>c, W-3</a:t>
                      </a:r>
                      <a:r>
                        <a:rPr lang="en-US" sz="1200" b="1" dirty="0" smtClean="0">
                          <a:solidFill>
                            <a:schemeClr val="tx1"/>
                          </a:solidFill>
                        </a:rPr>
                        <a:t>d</a:t>
                      </a:r>
                      <a:r>
                        <a:rPr lang="pl-PL" sz="1200" b="1" dirty="0" smtClean="0">
                          <a:solidFill>
                            <a:schemeClr val="tx1"/>
                          </a:solidFill>
                        </a:rPr>
                        <a:t>, W-4, </a:t>
                      </a:r>
                      <a:r>
                        <a:rPr lang="en-US" sz="1200" b="1" dirty="0" smtClean="0">
                          <a:solidFill>
                            <a:schemeClr val="tx1"/>
                          </a:solidFill>
                        </a:rPr>
                        <a:t>     </a:t>
                      </a:r>
                      <a:r>
                        <a:rPr lang="pl-PL" sz="1200" b="1" dirty="0" smtClean="0">
                          <a:solidFill>
                            <a:schemeClr val="tx1"/>
                          </a:solidFill>
                        </a:rPr>
                        <a:t>W-5, W-8</a:t>
                      </a:r>
                      <a:r>
                        <a:rPr lang="en-US" sz="1200" b="1" dirty="0" smtClean="0">
                          <a:solidFill>
                            <a:schemeClr val="tx1"/>
                          </a:solidFill>
                        </a:rPr>
                        <a:t>, W-9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Language-Vocabulary Use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L.3a   L.6</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9</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Edit and Clarify</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L.6.1b</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7" name="TextBox 6"/>
          <p:cNvSpPr txBox="1"/>
          <p:nvPr/>
        </p:nvSpPr>
        <p:spPr>
          <a:xfrm>
            <a:off x="3565505" y="1696449"/>
            <a:ext cx="2840064" cy="872318"/>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n-US" sz="2600" b="1" dirty="0">
                <a:solidFill>
                  <a:schemeClr val="accent1">
                    <a:lumMod val="75000"/>
                  </a:schemeClr>
                </a:solidFill>
                <a:latin typeface="Bookman Old Style" pitchFamily="18" charset="0"/>
              </a:rPr>
              <a:t>Quarter </a:t>
            </a:r>
            <a:r>
              <a:rPr lang="en-US" sz="2600" b="1" dirty="0" smtClean="0">
                <a:solidFill>
                  <a:schemeClr val="accent1">
                    <a:lumMod val="75000"/>
                  </a:schemeClr>
                </a:solidFill>
                <a:latin typeface="Bookman Old Style" pitchFamily="18" charset="0"/>
              </a:rPr>
              <a:t>Three</a:t>
            </a:r>
            <a:endParaRPr lang="en-US" sz="2600" b="1" strike="sngStrike" dirty="0">
              <a:solidFill>
                <a:schemeClr val="accent6">
                  <a:lumMod val="75000"/>
                </a:schemeClr>
              </a:solidFill>
              <a:latin typeface="Bookman Old Style" pitchFamily="18" charset="0"/>
            </a:endParaRPr>
          </a:p>
          <a:p>
            <a:r>
              <a:rPr lang="en-US" sz="2400" b="1" dirty="0">
                <a:latin typeface="Bookman Old Style" pitchFamily="18" charset="0"/>
              </a:rPr>
              <a:t>Pre-Assessment</a:t>
            </a:r>
            <a:endParaRPr lang="en-US" b="1" dirty="0" smtClean="0">
              <a:latin typeface="Bookman Old Style" pitchFamily="18" charset="0"/>
            </a:endParaRPr>
          </a:p>
        </p:txBody>
      </p:sp>
      <p:sp>
        <p:nvSpPr>
          <p:cNvPr id="2" name="Rectangle 1"/>
          <p:cNvSpPr/>
          <p:nvPr/>
        </p:nvSpPr>
        <p:spPr>
          <a:xfrm>
            <a:off x="4756937" y="7042639"/>
            <a:ext cx="457200"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4360652" y="7360376"/>
            <a:ext cx="413537"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3945829" y="7654504"/>
            <a:ext cx="2302572"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1143000" y="6067835"/>
            <a:ext cx="5943600" cy="256765"/>
          </a:xfrm>
          <a:prstGeom prst="rect">
            <a:avLst/>
          </a:prstGeom>
          <a:noFill/>
        </p:spPr>
        <p:txBody>
          <a:bodyPr wrap="square" lIns="101882" tIns="50941" rIns="101882" bIns="50941" rtlCol="0">
            <a:spAutoFit/>
          </a:bodyPr>
          <a:lstStyle/>
          <a:p>
            <a:pPr algn="ctr"/>
            <a:r>
              <a:rPr lang="en-US" sz="1000" b="1" i="1" dirty="0">
                <a:latin typeface="Calibri" panose="020F0502020204030204" pitchFamily="34" charset="0"/>
              </a:rPr>
              <a:t>Note:  There may be more standards per target.  </a:t>
            </a:r>
            <a:r>
              <a:rPr lang="en-US" sz="1000" b="1" i="1" dirty="0" smtClean="0">
                <a:latin typeface="Calibri" panose="020F0502020204030204" pitchFamily="34" charset="0"/>
              </a:rPr>
              <a:t>Writing standards assessed in this assessment are boxed.</a:t>
            </a:r>
            <a:endParaRPr lang="en-US" sz="1000" b="1" i="1" dirty="0">
              <a:latin typeface="Calibri" panose="020F0502020204030204" pitchFamily="34" charset="0"/>
            </a:endParaRPr>
          </a:p>
        </p:txBody>
      </p:sp>
      <p:graphicFrame>
        <p:nvGraphicFramePr>
          <p:cNvPr id="26" name="Table 25"/>
          <p:cNvGraphicFramePr>
            <a:graphicFrameLocks noGrp="1"/>
          </p:cNvGraphicFramePr>
          <p:nvPr>
            <p:extLst>
              <p:ext uri="{D42A27DB-BD31-4B8C-83A1-F6EECF244321}">
                <p14:modId xmlns:p14="http://schemas.microsoft.com/office/powerpoint/2010/main" val="1581377756"/>
              </p:ext>
            </p:extLst>
          </p:nvPr>
        </p:nvGraphicFramePr>
        <p:xfrm>
          <a:off x="1642041" y="2992388"/>
          <a:ext cx="4759958"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2665835"/>
                <a:gridCol w="1051558"/>
                <a:gridCol w="685800"/>
              </a:tblGrid>
              <a:tr h="284988">
                <a:tc gridSpan="4">
                  <a:txBody>
                    <a:bodyPr/>
                    <a:lstStyle/>
                    <a:p>
                      <a:pPr algn="ctr"/>
                      <a:r>
                        <a:rPr lang="en-US" sz="1200" b="1" dirty="0" smtClean="0">
                          <a:solidFill>
                            <a:schemeClr val="tx1"/>
                          </a:solidFill>
                        </a:rPr>
                        <a:t>Reading: Literature</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3</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Word Meanings</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RL.6.4</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3464">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Text Structures/Features</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 6.7</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t>5</a:t>
                      </a:r>
                      <a:endParaRPr lang="en-US" sz="1200" b="1" dirty="0"/>
                    </a:p>
                  </a:txBody>
                  <a:tcPr marL="103632" marR="103632" marT="50292" marB="50292">
                    <a:solidFill>
                      <a:srgbClr val="FFFFCC"/>
                    </a:solidFill>
                  </a:tcPr>
                </a:tc>
                <a:tc>
                  <a:txBody>
                    <a:bodyPr/>
                    <a:lstStyle/>
                    <a:p>
                      <a:r>
                        <a:rPr lang="en-US" sz="1200" b="1" dirty="0" smtClean="0"/>
                        <a:t>Analysis Within</a:t>
                      </a:r>
                      <a:r>
                        <a:rPr lang="en-US" sz="1200" b="1" baseline="0" dirty="0" smtClean="0"/>
                        <a:t> and Across Texts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RL. 6.9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2983814742"/>
              </p:ext>
            </p:extLst>
          </p:nvPr>
        </p:nvGraphicFramePr>
        <p:xfrm>
          <a:off x="1640842" y="4483899"/>
          <a:ext cx="4759958" cy="142341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64183"/>
                <a:gridCol w="2558417"/>
                <a:gridCol w="1051558"/>
                <a:gridCol w="685800"/>
              </a:tblGrid>
              <a:tr h="284988">
                <a:tc gridSpan="4">
                  <a:txBody>
                    <a:bodyPr/>
                    <a:lstStyle/>
                    <a:p>
                      <a:pPr algn="ctr"/>
                      <a:r>
                        <a:rPr lang="en-US" sz="1200" b="1" dirty="0" smtClean="0">
                          <a:solidFill>
                            <a:schemeClr val="tx1"/>
                          </a:solidFill>
                        </a:rPr>
                        <a:t>Reading: Informational</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10</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Word Meanings</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 6.4</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11</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 6.8</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12</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t>Analysis Within</a:t>
                      </a:r>
                      <a:r>
                        <a:rPr lang="en-US" sz="1200" b="1" baseline="0" dirty="0" smtClean="0"/>
                        <a:t> and Across Texts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RI. 6.9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spTree>
    <p:extLst>
      <p:ext uri="{BB962C8B-B14F-4D97-AF65-F5344CB8AC3E}">
        <p14:creationId xmlns:p14="http://schemas.microsoft.com/office/powerpoint/2010/main" val="12436817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8" name="Table 148"/>
          <p:cNvGraphicFramePr/>
          <p:nvPr>
            <p:extLst>
              <p:ext uri="{D42A27DB-BD31-4B8C-83A1-F6EECF244321}">
                <p14:modId xmlns:p14="http://schemas.microsoft.com/office/powerpoint/2010/main" val="4129682919"/>
              </p:ext>
            </p:extLst>
          </p:nvPr>
        </p:nvGraphicFramePr>
        <p:xfrm>
          <a:off x="533400" y="838200"/>
          <a:ext cx="6995160" cy="6412992"/>
        </p:xfrm>
        <a:graphic>
          <a:graphicData uri="http://schemas.openxmlformats.org/drawingml/2006/table">
            <a:tbl>
              <a:tblPr firstRow="1"/>
              <a:tblGrid>
                <a:gridCol w="738814"/>
                <a:gridCol w="6256346"/>
              </a:tblGrid>
              <a:tr h="213360">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rPr>
                        <a:t>Note: Brief writes are scored with a 2-3 point rubric. Full compositions are scored with a 4 point rubric.   The difference between this rubric and the constructed response reading rubrics, is that the Brief Write Rubric is assessing writing proficiency in a specific area, while the reading rubrics are assessing comprehension</a:t>
                      </a:r>
                      <a:r>
                        <a:rPr kumimoji="0" lang="en-US" sz="1600" b="0" i="0" u="none" strike="noStrike" kern="1200" cap="none" spc="0" normalizeH="0" baseline="0" noProof="0" dirty="0" smtClean="0">
                          <a:ln>
                            <a:noFill/>
                          </a:ln>
                          <a:solidFill>
                            <a:prstClr val="black"/>
                          </a:solidFill>
                          <a:effectLst/>
                          <a:uLnTx/>
                          <a:uFillTx/>
                          <a:latin typeface="+mn-lt"/>
                          <a:ea typeface="Calibri"/>
                          <a:cs typeface="Times New Roman"/>
                        </a:rPr>
                        <a:t>.  </a:t>
                      </a: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3360">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n-US" sz="1400" b="1" dirty="0" smtClean="0"/>
                        <a:t>Quarter 3 Pre-Assessment Constructed Response</a:t>
                      </a:r>
                      <a:r>
                        <a:rPr lang="en-US" sz="1400" b="1" baseline="0" dirty="0" smtClean="0"/>
                        <a:t> Answer Key</a:t>
                      </a:r>
                      <a:endParaRPr lang="en-US" sz="1400" b="1" dirty="0" smtClean="0"/>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3360">
                <a:tc gridSpan="2">
                  <a:txBody>
                    <a:bodyPr/>
                    <a:lstStyle/>
                    <a:p>
                      <a:pPr lvl="0" algn="l">
                        <a:lnSpc>
                          <a:spcPct val="100000"/>
                        </a:lnSpc>
                        <a:spcBef>
                          <a:spcPts val="0"/>
                        </a:spcBef>
                        <a:spcAft>
                          <a:spcPts val="0"/>
                        </a:spcAft>
                        <a:defRPr sz="1800" b="0" i="0"/>
                      </a:pPr>
                      <a:r>
                        <a:rPr lang="en-US" sz="1400" b="1" dirty="0" smtClean="0">
                          <a:latin typeface="+mn-lt"/>
                        </a:rPr>
                        <a:t> </a:t>
                      </a:r>
                      <a:r>
                        <a:rPr sz="1400" b="1" dirty="0" smtClean="0">
                          <a:latin typeface="+mn-lt"/>
                        </a:rPr>
                        <a:t>Standard R</a:t>
                      </a:r>
                      <a:r>
                        <a:rPr lang="en-US" sz="1400" b="1" dirty="0" smtClean="0">
                          <a:latin typeface="+mn-lt"/>
                        </a:rPr>
                        <a:t>I.6.8</a:t>
                      </a:r>
                      <a:r>
                        <a:rPr lang="en-US" sz="1400" b="1" baseline="0" dirty="0" smtClean="0">
                          <a:latin typeface="+mn-lt"/>
                        </a:rPr>
                        <a:t> </a:t>
                      </a:r>
                      <a:r>
                        <a:rPr sz="1400" b="1" dirty="0" smtClean="0">
                          <a:latin typeface="+mn-lt"/>
                        </a:rPr>
                        <a:t> </a:t>
                      </a:r>
                      <a:r>
                        <a:rPr sz="1400" b="1" dirty="0">
                          <a:latin typeface="+mn-lt"/>
                        </a:rPr>
                        <a:t>Point Reading Constructed Response Rubric</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487680">
                <a:tc gridSpan="2">
                  <a:txBody>
                    <a:bodyPr/>
                    <a:lstStyle/>
                    <a:p>
                      <a:pPr marL="53975" marR="0" indent="0" algn="l" defTabSz="1018824"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mn-lt"/>
                          <a:cs typeface="Helvetica" panose="020B0604020202020204" pitchFamily="34" charset="0"/>
                        </a:rPr>
                        <a:t>Question #15 Prompt:</a:t>
                      </a:r>
                      <a:r>
                        <a:rPr lang="en-US" sz="1400" b="1" baseline="0" dirty="0" smtClean="0">
                          <a:solidFill>
                            <a:schemeClr val="tx1"/>
                          </a:solidFill>
                          <a:latin typeface="+mn-lt"/>
                          <a:cs typeface="Helvetica" panose="020B0604020202020204" pitchFamily="34" charset="0"/>
                        </a:rPr>
                        <a:t> </a:t>
                      </a:r>
                      <a:r>
                        <a:rPr lang="en-US" sz="1400" b="1" dirty="0" smtClean="0">
                          <a:solidFill>
                            <a:schemeClr val="tx1"/>
                          </a:solidFill>
                          <a:latin typeface="+mn-lt"/>
                          <a:cs typeface="Helvetica" panose="020B0604020202020204" pitchFamily="34" charset="0"/>
                        </a:rPr>
                        <a:t>Support the claim that the exploration of Naru Island was important.  Give reasons and evidence from the article </a:t>
                      </a:r>
                      <a:r>
                        <a:rPr lang="en-US" sz="1400" b="1" i="1" u="sng" dirty="0" smtClean="0">
                          <a:solidFill>
                            <a:schemeClr val="tx1"/>
                          </a:solidFill>
                          <a:latin typeface="+mn-lt"/>
                          <a:cs typeface="Helvetica" panose="020B0604020202020204" pitchFamily="34" charset="0"/>
                        </a:rPr>
                        <a:t>PT-109</a:t>
                      </a:r>
                      <a:r>
                        <a:rPr lang="en-US" sz="1400" b="1" i="1" u="none" dirty="0" smtClean="0">
                          <a:solidFill>
                            <a:schemeClr val="tx1"/>
                          </a:solidFill>
                          <a:latin typeface="+mn-lt"/>
                          <a:cs typeface="Helvetica" panose="020B0604020202020204" pitchFamily="34" charset="0"/>
                        </a:rPr>
                        <a:t>.</a:t>
                      </a:r>
                      <a:endParaRPr lang="en-US" sz="1400" b="1" i="1" u="none" dirty="0">
                        <a:solidFill>
                          <a:schemeClr val="tx1"/>
                        </a:solidFill>
                        <a:latin typeface="+mn-lt"/>
                        <a:cs typeface="Helvetica" panose="020B0604020202020204" pitchFamily="34" charset="0"/>
                      </a:endParaRP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295400">
                <a:tc gridSpan="2">
                  <a:txBody>
                    <a:bodyPr/>
                    <a:lstStyle/>
                    <a:p>
                      <a:pPr lvl="0" algn="l">
                        <a:lnSpc>
                          <a:spcPct val="100000"/>
                        </a:lnSpc>
                        <a:spcBef>
                          <a:spcPts val="0"/>
                        </a:spcBef>
                        <a:spcAft>
                          <a:spcPts val="0"/>
                        </a:spcAft>
                        <a:defRPr sz="1800" b="0" i="0"/>
                      </a:pPr>
                      <a:r>
                        <a:rPr lang="en-US" sz="1100" u="sng" dirty="0" smtClean="0"/>
                        <a:t>T</a:t>
                      </a:r>
                      <a:r>
                        <a:rPr sz="1100" u="sng" dirty="0" smtClean="0">
                          <a:latin typeface="+mn-lt"/>
                        </a:rPr>
                        <a:t>eacher </a:t>
                      </a:r>
                      <a:r>
                        <a:rPr sz="1100" u="sng" dirty="0">
                          <a:latin typeface="+mn-lt"/>
                        </a:rPr>
                        <a:t>Language and Scoring Notes</a:t>
                      </a:r>
                      <a:r>
                        <a:rPr sz="1100" dirty="0" smtClean="0">
                          <a:latin typeface="+mn-lt"/>
                        </a:rPr>
                        <a:t>:</a:t>
                      </a:r>
                      <a:endParaRPr sz="1100" b="1" dirty="0">
                        <a:latin typeface="+mn-lt"/>
                      </a:endParaRPr>
                    </a:p>
                    <a:p>
                      <a:pPr lvl="0" algn="l">
                        <a:lnSpc>
                          <a:spcPct val="100000"/>
                        </a:lnSpc>
                        <a:spcBef>
                          <a:spcPts val="0"/>
                        </a:spcBef>
                        <a:spcAft>
                          <a:spcPts val="0"/>
                        </a:spcAft>
                        <a:defRPr sz="1800" b="0" i="0"/>
                      </a:pPr>
                      <a:r>
                        <a:rPr sz="1100" b="1" dirty="0">
                          <a:latin typeface="+mn-lt"/>
                        </a:rPr>
                        <a:t>Sufficient </a:t>
                      </a:r>
                      <a:r>
                        <a:rPr sz="1100" b="1" dirty="0" smtClean="0">
                          <a:latin typeface="+mn-lt"/>
                        </a:rPr>
                        <a:t>Evidence</a:t>
                      </a:r>
                      <a:r>
                        <a:rPr lang="en-US" sz="1100" b="0" baseline="0" dirty="0" smtClean="0">
                          <a:uFill>
                            <a:solidFill/>
                          </a:uFill>
                          <a:latin typeface="+mn-lt"/>
                        </a:rPr>
                        <a:t> should connect important points that show why the exploration of Naru Island was important.  Students should locate information form Part 2 of PT-109 that supports why the exploration was important.</a:t>
                      </a:r>
                    </a:p>
                    <a:p>
                      <a:pPr lvl="0" algn="l">
                        <a:lnSpc>
                          <a:spcPct val="100000"/>
                        </a:lnSpc>
                        <a:spcBef>
                          <a:spcPts val="0"/>
                        </a:spcBef>
                        <a:spcAft>
                          <a:spcPts val="0"/>
                        </a:spcAft>
                        <a:defRPr sz="1800" b="0" i="0"/>
                      </a:pPr>
                      <a:r>
                        <a:rPr sz="1100" b="1" dirty="0" smtClean="0">
                          <a:latin typeface="+mn-lt"/>
                        </a:rPr>
                        <a:t>Specific </a:t>
                      </a:r>
                      <a:r>
                        <a:rPr sz="1100" b="1" dirty="0" smtClean="0">
                          <a:uFill>
                            <a:solidFill/>
                          </a:uFill>
                          <a:latin typeface="+mn-lt"/>
                        </a:rPr>
                        <a:t>identifications</a:t>
                      </a:r>
                      <a:r>
                        <a:rPr lang="en-US" sz="1100" b="0" baseline="0" dirty="0" smtClean="0">
                          <a:uFill>
                            <a:solidFill/>
                          </a:uFill>
                          <a:latin typeface="+mn-lt"/>
                        </a:rPr>
                        <a:t> (supporting details) would be that (1) candy and water were found as well as a canoe and  (2) two islanders saw the captain and the other PT-109 crew members.</a:t>
                      </a:r>
                    </a:p>
                    <a:p>
                      <a:pPr lvl="0" algn="l">
                        <a:lnSpc>
                          <a:spcPct val="100000"/>
                        </a:lnSpc>
                        <a:spcBef>
                          <a:spcPts val="0"/>
                        </a:spcBef>
                        <a:spcAft>
                          <a:spcPts val="0"/>
                        </a:spcAft>
                        <a:defRPr sz="1800" b="0" i="0"/>
                      </a:pPr>
                      <a:r>
                        <a:rPr lang="en-US" sz="1100" b="1" i="0" dirty="0" smtClean="0">
                          <a:solidFill>
                            <a:schemeClr val="tx1"/>
                          </a:solidFill>
                        </a:rPr>
                        <a:t>Full</a:t>
                      </a:r>
                      <a:r>
                        <a:rPr lang="en-US" sz="1100" b="1" i="0" baseline="0" dirty="0" smtClean="0">
                          <a:solidFill>
                            <a:schemeClr val="tx1"/>
                          </a:solidFill>
                        </a:rPr>
                        <a:t> Support (other details) </a:t>
                      </a:r>
                      <a:r>
                        <a:rPr lang="en-US" sz="1100" b="0" i="0" dirty="0" smtClean="0">
                          <a:solidFill>
                            <a:schemeClr val="tx1"/>
                          </a:solidFill>
                        </a:rPr>
                        <a:t>could include (1)</a:t>
                      </a:r>
                      <a:r>
                        <a:rPr lang="en-US" sz="1100" b="0" i="0" baseline="0" dirty="0" smtClean="0">
                          <a:solidFill>
                            <a:schemeClr val="tx1"/>
                          </a:solidFill>
                        </a:rPr>
                        <a:t> </a:t>
                      </a:r>
                      <a:r>
                        <a:rPr lang="en-US" sz="1100" b="0" i="0" dirty="0" smtClean="0">
                          <a:solidFill>
                            <a:schemeClr val="tx1"/>
                          </a:solidFill>
                        </a:rPr>
                        <a:t>that the candy and water possibly helped keep the men alive, (2)  and the canoe enabled them to take</a:t>
                      </a:r>
                      <a:r>
                        <a:rPr lang="en-US" sz="1100" b="0" i="0" baseline="0" dirty="0" smtClean="0">
                          <a:solidFill>
                            <a:schemeClr val="tx1"/>
                          </a:solidFill>
                        </a:rPr>
                        <a:t> the candy and water </a:t>
                      </a:r>
                      <a:r>
                        <a:rPr lang="en-US" sz="1100" b="0" i="0" dirty="0" smtClean="0">
                          <a:solidFill>
                            <a:schemeClr val="tx1"/>
                          </a:solidFill>
                        </a:rPr>
                        <a:t>to the other crewmen.  Students could d also include that if the two</a:t>
                      </a:r>
                      <a:r>
                        <a:rPr lang="en-US" sz="1100" b="0" i="0" baseline="0" dirty="0" smtClean="0">
                          <a:solidFill>
                            <a:schemeClr val="tx1"/>
                          </a:solidFill>
                        </a:rPr>
                        <a:t> </a:t>
                      </a:r>
                      <a:r>
                        <a:rPr lang="en-US" sz="1100" b="0" i="0" dirty="0" smtClean="0">
                          <a:solidFill>
                            <a:schemeClr val="tx1"/>
                          </a:solidFill>
                        </a:rPr>
                        <a:t> islanders had not seen the captain and the crewman on </a:t>
                      </a:r>
                      <a:r>
                        <a:rPr lang="en-US" sz="1100" b="0" i="0" dirty="0" err="1" smtClean="0">
                          <a:solidFill>
                            <a:schemeClr val="tx1"/>
                          </a:solidFill>
                        </a:rPr>
                        <a:t>Naru</a:t>
                      </a:r>
                      <a:r>
                        <a:rPr lang="en-US" sz="1100" b="0" i="0" dirty="0" smtClean="0">
                          <a:solidFill>
                            <a:schemeClr val="tx1"/>
                          </a:solidFill>
                        </a:rPr>
                        <a:t> Island the crew of PT-109 might not have been rescued.</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554446">
                <a:tc>
                  <a:txBody>
                    <a:bodyPr/>
                    <a:lstStyle/>
                    <a:p>
                      <a:pPr lvl="0" algn="ctr">
                        <a:lnSpc>
                          <a:spcPct val="100000"/>
                        </a:lnSpc>
                        <a:spcBef>
                          <a:spcPts val="0"/>
                        </a:spcBef>
                        <a:spcAft>
                          <a:spcPts val="0"/>
                        </a:spcAft>
                        <a:defRPr sz="1800" b="0" i="0"/>
                      </a:pPr>
                      <a:r>
                        <a:rPr sz="2000" b="1" dirty="0">
                          <a:latin typeface="+mn-lt"/>
                        </a:rPr>
                        <a:t>3</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r>
                        <a:rPr lang="en-US" sz="1000" b="0" i="1" dirty="0" smtClean="0"/>
                        <a:t>Student</a:t>
                      </a:r>
                      <a:r>
                        <a:rPr lang="en-US" sz="1000" b="0" i="1" baseline="0" dirty="0" smtClean="0"/>
                        <a:t> gives sufficient reasons and/or  examples from the article to support the claim that the exploration of Naru was important.</a:t>
                      </a:r>
                    </a:p>
                    <a:p>
                      <a:r>
                        <a:rPr lang="en-US" sz="1100" i="0" dirty="0" smtClean="0"/>
                        <a:t>The exploration of Naru Island was very important in two ways.  The captain and one crewman went ahead to Naru Island.  First, the two men found candy and water an old wrecked vessel.  They also found a canoe.  The canoe provided a way for the men to return to the other crewmen.  This was important because they men needed water and food</a:t>
                      </a:r>
                      <a:r>
                        <a:rPr lang="en-US" sz="1100" i="0" baseline="0" dirty="0" smtClean="0"/>
                        <a:t> to stay alive.  Secondly, the captain and one crewman were spotted by two islanders. This was important because the islanders eventually helped  the crew of PT-109 get rescued.   This is why the exploration of Naru was important!</a:t>
                      </a:r>
                      <a:endParaRPr lang="en-US" sz="1100" i="0" dirty="0" smtClean="0"/>
                    </a:p>
                  </a:txBody>
                  <a:tcPr marL="103632" marR="103632" marT="50292" marB="50292">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472440">
                <a:tc>
                  <a:txBody>
                    <a:bodyPr/>
                    <a:lstStyle/>
                    <a:p>
                      <a:pPr lvl="0" algn="ctr">
                        <a:lnSpc>
                          <a:spcPct val="100000"/>
                        </a:lnSpc>
                        <a:spcBef>
                          <a:spcPts val="0"/>
                        </a:spcBef>
                        <a:spcAft>
                          <a:spcPts val="0"/>
                        </a:spcAft>
                        <a:defRPr sz="1800" b="0" i="0"/>
                      </a:pPr>
                      <a:r>
                        <a:rPr sz="2000" b="1" dirty="0">
                          <a:latin typeface="+mn-lt"/>
                        </a:rPr>
                        <a:t>2</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r>
                        <a:rPr lang="en-US" sz="1000" i="1" dirty="0" smtClean="0"/>
                        <a:t>Student gives </a:t>
                      </a:r>
                      <a:r>
                        <a:rPr lang="en-US" sz="1000" i="1" baseline="0" dirty="0" smtClean="0"/>
                        <a:t>some reasons and/or  examples from the article to support the claim that the exploration of </a:t>
                      </a:r>
                      <a:r>
                        <a:rPr lang="en-US" sz="1000" i="1" baseline="0" dirty="0" err="1" smtClean="0"/>
                        <a:t>Naru</a:t>
                      </a:r>
                      <a:r>
                        <a:rPr lang="en-US" sz="1000" i="1" baseline="0" dirty="0" smtClean="0"/>
                        <a:t> was important.</a:t>
                      </a:r>
                    </a:p>
                    <a:p>
                      <a:r>
                        <a:rPr lang="en-US" sz="1100" i="0" baseline="0" dirty="0" smtClean="0"/>
                        <a:t>It was very important that the captain and another man went to explore Naru Island.  They found candy and water.  They found a canoe.  They were even seen by two islanders.  Later the same two islanders helped rescue the men.</a:t>
                      </a:r>
                    </a:p>
                  </a:txBody>
                  <a:tcPr marL="103632" marR="103632" marT="50292" marB="50292">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65760">
                <a:tc>
                  <a:txBody>
                    <a:bodyPr/>
                    <a:lstStyle/>
                    <a:p>
                      <a:pPr lvl="0" algn="ctr">
                        <a:lnSpc>
                          <a:spcPct val="100000"/>
                        </a:lnSpc>
                        <a:spcBef>
                          <a:spcPts val="0"/>
                        </a:spcBef>
                        <a:spcAft>
                          <a:spcPts val="0"/>
                        </a:spcAft>
                        <a:defRPr sz="1800" b="0" i="0"/>
                      </a:pPr>
                      <a:r>
                        <a:rPr sz="2000" b="1" dirty="0">
                          <a:latin typeface="+mn-lt"/>
                        </a:rPr>
                        <a:t>1</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r>
                        <a:rPr lang="en-US" sz="1000" i="1" dirty="0" smtClean="0"/>
                        <a:t>The</a:t>
                      </a:r>
                      <a:r>
                        <a:rPr lang="en-US" sz="1000" i="1" baseline="0" dirty="0" smtClean="0"/>
                        <a:t> student gives minimal reasons and/or examples from the article to support the claim that the exploration of </a:t>
                      </a:r>
                      <a:r>
                        <a:rPr lang="en-US" sz="1000" i="1" baseline="0" dirty="0" err="1" smtClean="0"/>
                        <a:t>Naru</a:t>
                      </a:r>
                      <a:r>
                        <a:rPr lang="en-US" sz="1000" i="1" baseline="0" dirty="0" smtClean="0"/>
                        <a:t> was important.</a:t>
                      </a:r>
                    </a:p>
                    <a:p>
                      <a:r>
                        <a:rPr lang="en-US" sz="1100" i="0" baseline="0" dirty="0" smtClean="0"/>
                        <a:t>Naru Island had lots of things on it for the men to explore.  It was a good thing they explored the island because they needed some of the things they found on it to survive .</a:t>
                      </a:r>
                    </a:p>
                  </a:txBody>
                  <a:tcPr marL="103632" marR="103632" marT="50292" marB="50292">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35280">
                <a:tc>
                  <a:txBody>
                    <a:bodyPr/>
                    <a:lstStyle/>
                    <a:p>
                      <a:pPr lvl="0" algn="ctr">
                        <a:lnSpc>
                          <a:spcPct val="100000"/>
                        </a:lnSpc>
                        <a:spcBef>
                          <a:spcPts val="0"/>
                        </a:spcBef>
                        <a:spcAft>
                          <a:spcPts val="0"/>
                        </a:spcAft>
                        <a:defRPr sz="1800" b="0" i="0"/>
                      </a:pPr>
                      <a:r>
                        <a:rPr sz="2000" b="1" dirty="0">
                          <a:latin typeface="+mn-lt"/>
                        </a:rPr>
                        <a:t>0</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n-US" sz="1000" i="1" dirty="0" smtClean="0">
                          <a:latin typeface="+mn-lt"/>
                        </a:rPr>
                        <a:t>The student does not address the prompt</a:t>
                      </a:r>
                      <a:r>
                        <a:rPr lang="en-US" sz="1000" i="1" baseline="0" dirty="0" smtClean="0">
                          <a:latin typeface="+mn-lt"/>
                        </a:rPr>
                        <a:t> specifically.</a:t>
                      </a:r>
                    </a:p>
                    <a:p>
                      <a:pPr lvl="0" algn="l">
                        <a:lnSpc>
                          <a:spcPct val="100000"/>
                        </a:lnSpc>
                        <a:spcBef>
                          <a:spcPts val="0"/>
                        </a:spcBef>
                        <a:spcAft>
                          <a:spcPts val="0"/>
                        </a:spcAft>
                        <a:defRPr sz="1800" b="0" i="0"/>
                      </a:pPr>
                      <a:r>
                        <a:rPr lang="en-US" sz="1100" i="0" baseline="0" dirty="0" smtClean="0">
                          <a:latin typeface="+mn-lt"/>
                        </a:rPr>
                        <a:t>The men on PT-109 were really brave and were stranded.  It was important for them to find a way to be rescued.  </a:t>
                      </a:r>
                    </a:p>
                  </a:txBody>
                  <a:tcPr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291267004"/>
              </p:ext>
            </p:extLst>
          </p:nvPr>
        </p:nvGraphicFramePr>
        <p:xfrm>
          <a:off x="5570453" y="7315200"/>
          <a:ext cx="1975022" cy="607021"/>
        </p:xfrm>
        <a:graphic>
          <a:graphicData uri="http://schemas.openxmlformats.org/drawingml/2006/table">
            <a:tbl>
              <a:tblPr firstRow="1" firstCol="1" bandRow="1"/>
              <a:tblGrid>
                <a:gridCol w="1975022"/>
              </a:tblGrid>
              <a:tr h="21588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RI.6.8    DOK </a:t>
                      </a:r>
                      <a:r>
                        <a:rPr lang="en-US" sz="800" b="1" dirty="0">
                          <a:solidFill>
                            <a:srgbClr val="000000"/>
                          </a:solidFill>
                          <a:effectLst/>
                          <a:latin typeface="Calibri"/>
                          <a:ea typeface="Times New Roman"/>
                          <a:cs typeface="Times New Roman"/>
                        </a:rPr>
                        <a:t>3- </a:t>
                      </a:r>
                      <a:r>
                        <a:rPr lang="en-US" sz="800" b="1" dirty="0" err="1">
                          <a:solidFill>
                            <a:srgbClr val="000000"/>
                          </a:solidFill>
                          <a:effectLst/>
                          <a:latin typeface="Calibri"/>
                          <a:ea typeface="Times New Roman"/>
                          <a:cs typeface="Times New Roman"/>
                        </a:rPr>
                        <a:t>APx</a:t>
                      </a:r>
                      <a:endParaRPr lang="en-US" sz="800" dirty="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91141">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Explain how a claim supports a specific argument using reasons and evidence </a:t>
                      </a:r>
                      <a:endParaRPr lang="en-US" sz="800" dirty="0">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038884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3459712043"/>
              </p:ext>
            </p:extLst>
          </p:nvPr>
        </p:nvGraphicFramePr>
        <p:xfrm>
          <a:off x="381000" y="457200"/>
          <a:ext cx="6822440" cy="8116824"/>
        </p:xfrm>
        <a:graphic>
          <a:graphicData uri="http://schemas.openxmlformats.org/drawingml/2006/table">
            <a:tbl>
              <a:tblPr firstRow="1" bandRow="1">
                <a:tableStyleId>{5940675A-B579-460E-94D1-54222C63F5DA}</a:tableStyleId>
              </a:tblPr>
              <a:tblGrid>
                <a:gridCol w="539750"/>
                <a:gridCol w="6282690"/>
              </a:tblGrid>
              <a:tr h="240791">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rPr>
                        <a:t>Note: Brief writes are scored with a 2-3 point rubric. Full compositions are scored with a 4 point rubric.   The difference between this rubric and the constructed response reading rubrics, is that the Brief Write Rubric is assessing writing proficiency in a specific area, while the reading rubrics are assessing comprehension</a:t>
                      </a:r>
                      <a:r>
                        <a:rPr kumimoji="0" lang="en-US" sz="1600" b="0" i="0" u="none" strike="noStrike" kern="1200" cap="none" spc="0" normalizeH="0" baseline="0" noProof="0" dirty="0" smtClean="0">
                          <a:ln>
                            <a:noFill/>
                          </a:ln>
                          <a:solidFill>
                            <a:prstClr val="black"/>
                          </a:solidFill>
                          <a:effectLst/>
                          <a:uLnTx/>
                          <a:uFillTx/>
                          <a:latin typeface="+mn-lt"/>
                          <a:ea typeface="Calibri"/>
                          <a:cs typeface="Times New Roman"/>
                        </a:rPr>
                        <a:t>.  </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240791">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rPr>
                        <a:t>Quarter 3 Pre-Assessment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438911">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smtClean="0">
                          <a:ln>
                            <a:noFill/>
                          </a:ln>
                          <a:solidFill>
                            <a:prstClr val="black"/>
                          </a:solidFill>
                          <a:effectLst/>
                          <a:uLnTx/>
                          <a:uFillTx/>
                          <a:latin typeface="+mn-lt"/>
                          <a:ea typeface="+mn-ea"/>
                          <a:cs typeface="+mn-cs"/>
                        </a:rPr>
                        <a:t>Constructed Response Research Rubrics Target 4</a:t>
                      </a:r>
                    </a:p>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ability to </a:t>
                      </a:r>
                      <a:r>
                        <a:rPr kumimoji="0" lang="en-US" sz="1200" b="0" i="1" u="none" strike="noStrike" kern="1200" cap="none" spc="0" normalizeH="0" baseline="0" noProof="0" dirty="0" smtClean="0">
                          <a:ln>
                            <a:noFill/>
                          </a:ln>
                          <a:solidFill>
                            <a:schemeClr val="tx1"/>
                          </a:solidFill>
                          <a:effectLst/>
                          <a:uLnTx/>
                          <a:uFillTx/>
                          <a:latin typeface="+mn-lt"/>
                          <a:ea typeface="+mn-ea"/>
                          <a:cs typeface="+mn-cs"/>
                        </a:rPr>
                        <a:t>cite evidence to support opinions and/or ideas</a:t>
                      </a:r>
                      <a:endParaRPr kumimoji="0" lang="en-US" sz="1200" b="0" i="1" u="none" strike="noStrike" kern="1200" cap="none" spc="0" normalizeH="0" baseline="0" noProof="0" dirty="0">
                        <a:ln>
                          <a:noFill/>
                        </a:ln>
                        <a:solidFill>
                          <a:schemeClr val="tx1"/>
                        </a:solidFill>
                        <a:effectLst/>
                        <a:uLnTx/>
                        <a:uFillTx/>
                        <a:latin typeface="+mn-lt"/>
                        <a:ea typeface="+mn-ea"/>
                        <a:cs typeface="+mn-cs"/>
                      </a:endParaRPr>
                    </a:p>
                  </a:txBody>
                  <a:tcPr marL="103632" marR="103632" marT="50292" marB="50292"/>
                </a:tc>
                <a:tc hMerge="1">
                  <a:txBody>
                    <a:bodyPr/>
                    <a:lstStyle/>
                    <a:p>
                      <a:endParaRPr lang="en-US"/>
                    </a:p>
                  </a:txBody>
                  <a:tcPr/>
                </a:tc>
              </a:tr>
              <a:tr h="512063">
                <a:tc gridSpan="2">
                  <a:txBody>
                    <a:bodyPr/>
                    <a:lstStyle/>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n-US" sz="1400" b="1" dirty="0" smtClean="0"/>
                        <a:t>Question #16 Prompt:  List two examples with reasons supporting the U.S. Navy’s claim</a:t>
                      </a:r>
                    </a:p>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n-US" sz="1400" b="1" dirty="0" smtClean="0"/>
                        <a:t>that John F. Kennedy, “showed extreme heroic conduct.”  Use facts and details found</a:t>
                      </a:r>
                    </a:p>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n-US" sz="1400" b="1" dirty="0" smtClean="0"/>
                        <a:t>explicitly in the article PT-109.</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883919">
                <a:tc gridSpan="2">
                  <a:txBody>
                    <a:bodyPr/>
                    <a:lstStyle/>
                    <a:p>
                      <a:r>
                        <a:rPr lang="en-US" sz="1000" b="1" u="sng" dirty="0" smtClean="0"/>
                        <a:t>The response gives sufficient evidence</a:t>
                      </a:r>
                      <a:r>
                        <a:rPr lang="en-US" sz="1000" b="1" u="none" dirty="0" smtClean="0"/>
                        <a:t> </a:t>
                      </a:r>
                      <a:r>
                        <a:rPr lang="en-US" sz="1000" u="none" baseline="0" dirty="0" smtClean="0"/>
                        <a:t>o</a:t>
                      </a:r>
                      <a:r>
                        <a:rPr lang="en-US" sz="1000" baseline="0" dirty="0" smtClean="0"/>
                        <a:t>f the ability to </a:t>
                      </a:r>
                      <a:r>
                        <a:rPr lang="en-US" sz="1000" dirty="0" smtClean="0"/>
                        <a:t>cite evidence to support  the idea or opinion stated by the U.S. Navy that John F. Kennedy showed extreme heroic conduct.  Students should select two examples (with</a:t>
                      </a:r>
                      <a:r>
                        <a:rPr lang="en-US" sz="1000" baseline="0" dirty="0" smtClean="0"/>
                        <a:t> reasons of how or why) supporting this prompt.  Students should select </a:t>
                      </a:r>
                      <a:r>
                        <a:rPr lang="en-US" sz="1000" b="1" u="sng" baseline="0" dirty="0" smtClean="0"/>
                        <a:t>two examples</a:t>
                      </a:r>
                      <a:r>
                        <a:rPr lang="en-US" sz="1000" b="1" u="none" baseline="0" dirty="0" smtClean="0"/>
                        <a:t> </a:t>
                      </a:r>
                      <a:r>
                        <a:rPr lang="en-US" sz="1000" u="none" baseline="0" dirty="0" smtClean="0"/>
                        <a:t>from  </a:t>
                      </a:r>
                      <a:r>
                        <a:rPr lang="en-US" sz="1000" baseline="0" dirty="0" smtClean="0"/>
                        <a:t>of the captain’s heroic courage from the article PT-109.  Some of the examples and reasons why the examples showed heroism : </a:t>
                      </a:r>
                      <a:r>
                        <a:rPr lang="en-US" sz="1000" b="1" baseline="0" dirty="0" smtClean="0"/>
                        <a:t>(1) </a:t>
                      </a:r>
                      <a:r>
                        <a:rPr lang="en-US" sz="1000" baseline="0" dirty="0" smtClean="0"/>
                        <a:t>After the collision the captain searched for his crew.  Reason - The captain swam alone in the night until all of the men were accounted for. </a:t>
                      </a:r>
                      <a:r>
                        <a:rPr lang="en-US" sz="1000" b="1" baseline="0" dirty="0" smtClean="0"/>
                        <a:t>(2) </a:t>
                      </a:r>
                      <a:r>
                        <a:rPr lang="en-US" sz="1000" baseline="0" dirty="0" smtClean="0"/>
                        <a:t>The decision to swim 3 miles away. Reason - The captain had to pull a man to safety with his teeth for 5 hours and then went back to help another. </a:t>
                      </a:r>
                      <a:r>
                        <a:rPr lang="en-US" sz="1000" b="1" baseline="0" dirty="0" smtClean="0"/>
                        <a:t>(3) </a:t>
                      </a:r>
                      <a:r>
                        <a:rPr lang="en-US" sz="1000" baseline="0" dirty="0" smtClean="0"/>
                        <a:t>The captain swam to look for help when he saw a Japanese barge nearby. Reason – The captain almost drowned searching for help. </a:t>
                      </a:r>
                      <a:r>
                        <a:rPr lang="en-US" sz="1000" b="1" baseline="0" dirty="0" smtClean="0"/>
                        <a:t> (4)  </a:t>
                      </a:r>
                      <a:r>
                        <a:rPr lang="en-US" sz="1000" baseline="0" dirty="0" smtClean="0"/>
                        <a:t>He directed his men to </a:t>
                      </a:r>
                      <a:r>
                        <a:rPr lang="en-US" sz="1000" baseline="0" dirty="0" err="1" smtClean="0"/>
                        <a:t>Olasa</a:t>
                      </a:r>
                      <a:r>
                        <a:rPr lang="en-US" sz="1000" baseline="0" dirty="0" smtClean="0"/>
                        <a:t> Island . Reason – Once again he had to direct men in open waters to safety and some were injured. </a:t>
                      </a:r>
                      <a:r>
                        <a:rPr lang="en-US" sz="1000" b="1" baseline="0" dirty="0" smtClean="0"/>
                        <a:t>(5)  </a:t>
                      </a:r>
                      <a:r>
                        <a:rPr lang="en-US" sz="1000" baseline="0" dirty="0" smtClean="0"/>
                        <a:t>He explored </a:t>
                      </a:r>
                      <a:r>
                        <a:rPr lang="en-US" sz="1000" baseline="0" dirty="0" err="1" smtClean="0"/>
                        <a:t>Naru</a:t>
                      </a:r>
                      <a:r>
                        <a:rPr lang="en-US" sz="1000" baseline="0" dirty="0" smtClean="0"/>
                        <a:t> Island.  Reason – He risked again being spotted by the enemy.  He saw two islanders that could have not been friendly. There may be other examples justifiable within the article.</a:t>
                      </a: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t>2</a:t>
                      </a:r>
                      <a:endParaRPr lang="en-US" sz="2000" b="1" dirty="0"/>
                    </a:p>
                  </a:txBody>
                  <a:tcPr marL="103632" marR="103632" marT="50292" marB="50292" anchor="ctr"/>
                </a:tc>
                <a:tc>
                  <a:txBody>
                    <a:bodyPr/>
                    <a:lstStyle/>
                    <a:p>
                      <a:r>
                        <a:rPr lang="en-US" sz="1000" i="1" dirty="0" smtClean="0"/>
                        <a:t>Student presents sufficient</a:t>
                      </a:r>
                      <a:r>
                        <a:rPr lang="en-US" sz="1000" i="1" baseline="0" dirty="0" smtClean="0"/>
                        <a:t> evidence by citing </a:t>
                      </a:r>
                      <a:r>
                        <a:rPr lang="en-US" sz="1000" b="1" i="1" baseline="0" dirty="0" smtClean="0"/>
                        <a:t>two</a:t>
                      </a:r>
                      <a:r>
                        <a:rPr lang="en-US" sz="1000" i="1" baseline="0" dirty="0" smtClean="0"/>
                        <a:t> examples with reasons to support the idea that the captain of PT-109 showed heroism.  The emphasis being on supporting the statement.</a:t>
                      </a:r>
                    </a:p>
                    <a:p>
                      <a:r>
                        <a:rPr lang="en-US" sz="1000" i="0" baseline="0" dirty="0" smtClean="0"/>
                        <a:t>John F. Kennedy showed extreme heroic conduct in 1943 when a Japanese Destroyer collided with and sank the PT-109 boat.  One example of this courage occurred after he made the decision that his remaining crew should swim to island for safety over three miles away.  This decision required heroic courage because the captain (John F. Kennedy) did not worry about himself.  His concern was getting his men to safety.  For instance, he pulled a badly burned crewman with his teeth for five hours in the ocean.  Then, he went back to help a man with an injured leg!  Another example of his courage after he spotted a Japanese barge near the island where he had taken his men.  He decided to try to find help and started to swim to search for other PT Boats.  This decision was courageous because again he did not worry about his own well-being.  He almost drowned when a strong ocean current pulled him into deeper waters.  These are only two examples of why John F. Kennedy showed, “extreme heroic courage.”</a:t>
                      </a:r>
                      <a:endParaRPr lang="en-US" sz="1200" i="0" dirty="0" smtClean="0"/>
                    </a:p>
                  </a:txBody>
                  <a:tcPr marL="103632" marR="103632" marT="50292" marB="50292"/>
                </a:tc>
              </a:tr>
              <a:tr h="755904">
                <a:tc>
                  <a:txBody>
                    <a:bodyPr/>
                    <a:lstStyle/>
                    <a:p>
                      <a:pPr algn="ctr"/>
                      <a:r>
                        <a:rPr lang="en-US" sz="2000" b="1" dirty="0" smtClean="0"/>
                        <a:t>1</a:t>
                      </a:r>
                      <a:endParaRPr lang="en-US" sz="2000" b="1" dirty="0"/>
                    </a:p>
                  </a:txBody>
                  <a:tcPr marL="103632" marR="103632" marT="50292" marB="50292" anchor="ctr"/>
                </a:tc>
                <a:tc>
                  <a:txBody>
                    <a:bodyPr/>
                    <a:lstStyle/>
                    <a:p>
                      <a:r>
                        <a:rPr lang="en-US" sz="1000" i="1" dirty="0" smtClean="0"/>
                        <a:t>Student presents limited evidence by citing two examples</a:t>
                      </a:r>
                      <a:r>
                        <a:rPr lang="en-US" sz="1000" i="1" baseline="0" dirty="0" smtClean="0"/>
                        <a:t> to support the idea that the captain of PT-109 showed heroism.  One example has supporting evidence and reasons, but one does not.</a:t>
                      </a:r>
                    </a:p>
                    <a:p>
                      <a:r>
                        <a:rPr lang="en-US" sz="1000" i="0" baseline="0" dirty="0" smtClean="0"/>
                        <a:t>John F. Kennedy received a medal for having courage and being a hero by the U.S. Navy.  I agree that he was a hero.  One example was after his boat collided with a destroyer John F. Kennedy did not give up.  He looked for all of his crew and told them to go back to the wreckage.  I think this took courage because he could have been exhausted and just waited for help instead of doing something about it.  Another example is when he went to Naru Island.  That also took courage.</a:t>
                      </a:r>
                      <a:endParaRPr lang="en-US" sz="1200" i="0" dirty="0" smtClean="0"/>
                    </a:p>
                  </a:txBody>
                  <a:tcPr marL="103632" marR="103632" marT="50292" marB="50292"/>
                </a:tc>
              </a:tr>
              <a:tr h="393192">
                <a:tc>
                  <a:txBody>
                    <a:bodyPr/>
                    <a:lstStyle/>
                    <a:p>
                      <a:pPr algn="ctr"/>
                      <a:r>
                        <a:rPr lang="en-US" sz="2000" b="1" dirty="0" smtClean="0"/>
                        <a:t>0</a:t>
                      </a:r>
                      <a:endParaRPr lang="en-US" sz="2000" b="1" dirty="0"/>
                    </a:p>
                  </a:txBody>
                  <a:tcPr marL="103632" marR="103632" marT="50292" marB="50292" anchor="ctr"/>
                </a:tc>
                <a:tc>
                  <a:txBody>
                    <a:bodyPr/>
                    <a:lstStyle/>
                    <a:p>
                      <a:r>
                        <a:rPr lang="en-US" sz="1000" i="1" dirty="0" smtClean="0"/>
                        <a:t>Student</a:t>
                      </a:r>
                      <a:r>
                        <a:rPr lang="en-US" sz="1000" i="1" baseline="0" dirty="0" smtClean="0"/>
                        <a:t> presents no evidence to support the idea that the captain of PT-109 showed heroism.</a:t>
                      </a:r>
                    </a:p>
                    <a:p>
                      <a:r>
                        <a:rPr lang="en-US" sz="1000" i="0" baseline="0" dirty="0" smtClean="0"/>
                        <a:t>A hero is someone who helps other people and don’t worry about how it could hurt them.</a:t>
                      </a:r>
                      <a:endParaRPr lang="en-US" sz="1000" i="0" dirty="0" smtClean="0"/>
                    </a:p>
                  </a:txBody>
                  <a:tcPr marL="103632" marR="103632"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96057371"/>
              </p:ext>
            </p:extLst>
          </p:nvPr>
        </p:nvGraphicFramePr>
        <p:xfrm>
          <a:off x="4343400" y="8567755"/>
          <a:ext cx="2835746" cy="959140"/>
        </p:xfrm>
        <a:graphic>
          <a:graphicData uri="http://schemas.openxmlformats.org/drawingml/2006/table">
            <a:tbl>
              <a:tblPr/>
              <a:tblGrid>
                <a:gridCol w="2835746"/>
              </a:tblGrid>
              <a:tr h="192786">
                <a:tc>
                  <a:txBody>
                    <a:bodyPr/>
                    <a:lstStyle/>
                    <a:p>
                      <a:pPr marL="0" marR="0" algn="l">
                        <a:lnSpc>
                          <a:spcPct val="115000"/>
                        </a:lnSpc>
                        <a:spcBef>
                          <a:spcPts val="0"/>
                        </a:spcBef>
                        <a:spcAft>
                          <a:spcPts val="0"/>
                        </a:spcAft>
                      </a:pPr>
                      <a:r>
                        <a:rPr lang="en-US" sz="800" b="1" i="1" dirty="0" smtClean="0">
                          <a:solidFill>
                            <a:srgbClr val="000000"/>
                          </a:solidFill>
                          <a:latin typeface="Calibri"/>
                          <a:ea typeface="Times New Roman"/>
                          <a:cs typeface="Times New Roman"/>
                        </a:rPr>
                        <a:t>Toward RI.3.9 and  Research Target 4</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766354">
                <a:tc>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n-US" sz="800" b="1" u="sng" dirty="0" smtClean="0"/>
                        <a:t>Target 4</a:t>
                      </a:r>
                    </a:p>
                    <a:p>
                      <a:pPr marL="0" marR="0" indent="0" algn="l" defTabSz="914318" rtl="0" eaLnBrk="1" fontAlgn="auto" latinLnBrk="0" hangingPunct="1">
                        <a:lnSpc>
                          <a:spcPct val="100000"/>
                        </a:lnSpc>
                        <a:spcBef>
                          <a:spcPts val="0"/>
                        </a:spcBef>
                        <a:spcAft>
                          <a:spcPts val="0"/>
                        </a:spcAft>
                        <a:buClrTx/>
                        <a:buSzTx/>
                        <a:buFontTx/>
                        <a:buNone/>
                        <a:tabLst/>
                        <a:defRPr/>
                      </a:pPr>
                      <a:r>
                        <a:rPr lang="en-US" sz="800" b="1" dirty="0" smtClean="0"/>
                        <a:t>Ability to cite evidence to support opinions and ideas.</a:t>
                      </a:r>
                    </a:p>
                    <a:p>
                      <a:pPr marL="231775" marR="0" indent="-231775" algn="l" defTabSz="966612" rtl="0" eaLnBrk="1" fontAlgn="auto" latinLnBrk="0" hangingPunct="1">
                        <a:lnSpc>
                          <a:spcPct val="100000"/>
                        </a:lnSpc>
                        <a:spcBef>
                          <a:spcPts val="0"/>
                        </a:spcBef>
                        <a:spcAft>
                          <a:spcPts val="0"/>
                        </a:spcAft>
                        <a:buClrTx/>
                        <a:buSzTx/>
                        <a:buFontTx/>
                        <a:buNone/>
                        <a:tabLst/>
                        <a:defRPr/>
                      </a:pPr>
                      <a:r>
                        <a:rPr lang="en-US" sz="800" b="1" u="sng" baseline="0" dirty="0" smtClean="0"/>
                        <a:t>RI.6.9</a:t>
                      </a:r>
                    </a:p>
                    <a:p>
                      <a:pPr marL="231775" marR="0" indent="-231775" algn="l" defTabSz="966612" rtl="0" eaLnBrk="1" fontAlgn="auto" latinLnBrk="0" hangingPunct="1">
                        <a:lnSpc>
                          <a:spcPct val="100000"/>
                        </a:lnSpc>
                        <a:spcBef>
                          <a:spcPts val="0"/>
                        </a:spcBef>
                        <a:spcAft>
                          <a:spcPts val="0"/>
                        </a:spcAft>
                        <a:buClrTx/>
                        <a:buSzTx/>
                        <a:buFontTx/>
                        <a:buNone/>
                        <a:tabLst/>
                        <a:defRPr/>
                      </a:pPr>
                      <a:r>
                        <a:rPr lang="en-US" sz="800" b="1" dirty="0" smtClean="0">
                          <a:solidFill>
                            <a:srgbClr val="000000"/>
                          </a:solidFill>
                          <a:latin typeface="+mn-lt"/>
                          <a:ea typeface="Times New Roman"/>
                          <a:cs typeface="Times New Roman"/>
                        </a:rPr>
                        <a:t>Synthesize key details presented</a:t>
                      </a:r>
                      <a:r>
                        <a:rPr lang="en-US" sz="800" b="1" baseline="0" dirty="0" smtClean="0">
                          <a:solidFill>
                            <a:srgbClr val="000000"/>
                          </a:solidFill>
                          <a:latin typeface="+mn-lt"/>
                          <a:ea typeface="Times New Roman"/>
                          <a:cs typeface="Times New Roman"/>
                        </a:rPr>
                        <a:t> </a:t>
                      </a:r>
                      <a:r>
                        <a:rPr lang="en-US" sz="800" b="1" dirty="0" smtClean="0">
                          <a:solidFill>
                            <a:srgbClr val="000000"/>
                          </a:solidFill>
                          <a:latin typeface="+mn-lt"/>
                          <a:ea typeface="Times New Roman"/>
                          <a:cs typeface="Times New Roman"/>
                        </a:rPr>
                        <a:t>in two texts about</a:t>
                      </a:r>
                    </a:p>
                    <a:p>
                      <a:pPr marL="231775" marR="0" indent="-231775" algn="l" defTabSz="966612" rtl="0" eaLnBrk="1" fontAlgn="auto" latinLnBrk="0" hangingPunct="1">
                        <a:lnSpc>
                          <a:spcPct val="100000"/>
                        </a:lnSpc>
                        <a:spcBef>
                          <a:spcPts val="0"/>
                        </a:spcBef>
                        <a:spcAft>
                          <a:spcPts val="0"/>
                        </a:spcAft>
                        <a:buClrTx/>
                        <a:buSzTx/>
                        <a:buFontTx/>
                        <a:buNone/>
                        <a:tabLst/>
                        <a:defRPr/>
                      </a:pPr>
                      <a:r>
                        <a:rPr lang="en-US" sz="800" b="1" dirty="0" smtClean="0">
                          <a:solidFill>
                            <a:srgbClr val="000000"/>
                          </a:solidFill>
                          <a:latin typeface="+mn-lt"/>
                          <a:ea typeface="Times New Roman"/>
                          <a:cs typeface="Times New Roman"/>
                        </a:rPr>
                        <a:t>the same</a:t>
                      </a:r>
                      <a:r>
                        <a:rPr lang="en-US" sz="800" b="1" baseline="0" dirty="0" smtClean="0">
                          <a:solidFill>
                            <a:srgbClr val="000000"/>
                          </a:solidFill>
                          <a:latin typeface="+mn-lt"/>
                          <a:ea typeface="Times New Roman"/>
                          <a:cs typeface="Times New Roman"/>
                        </a:rPr>
                        <a:t> </a:t>
                      </a:r>
                      <a:r>
                        <a:rPr lang="en-US" sz="800" b="1" dirty="0" smtClean="0">
                          <a:solidFill>
                            <a:srgbClr val="000000"/>
                          </a:solidFill>
                          <a:latin typeface="+mn-lt"/>
                          <a:ea typeface="Times New Roman"/>
                          <a:cs typeface="Times New Roman"/>
                        </a:rPr>
                        <a:t>topic, correlating the most</a:t>
                      </a:r>
                      <a:r>
                        <a:rPr lang="en-US" sz="800" b="1" baseline="0" dirty="0" smtClean="0">
                          <a:solidFill>
                            <a:srgbClr val="000000"/>
                          </a:solidFill>
                          <a:latin typeface="+mn-lt"/>
                          <a:ea typeface="Times New Roman"/>
                          <a:cs typeface="Times New Roman"/>
                        </a:rPr>
                        <a:t> </a:t>
                      </a:r>
                      <a:r>
                        <a:rPr lang="en-US" sz="800" b="1" dirty="0" smtClean="0">
                          <a:solidFill>
                            <a:srgbClr val="000000"/>
                          </a:solidFill>
                          <a:latin typeface="+mn-lt"/>
                          <a:ea typeface="Times New Roman"/>
                          <a:cs typeface="Times New Roman"/>
                        </a:rPr>
                        <a:t>important points</a:t>
                      </a:r>
                    </a:p>
                    <a:p>
                      <a:pPr marL="231775" marR="0" indent="-231775" algn="l" defTabSz="966612" rtl="0" eaLnBrk="1" fontAlgn="auto" latinLnBrk="0" hangingPunct="1">
                        <a:lnSpc>
                          <a:spcPct val="100000"/>
                        </a:lnSpc>
                        <a:spcBef>
                          <a:spcPts val="0"/>
                        </a:spcBef>
                        <a:spcAft>
                          <a:spcPts val="0"/>
                        </a:spcAft>
                        <a:buClrTx/>
                        <a:buSzTx/>
                        <a:buFontTx/>
                        <a:buNone/>
                        <a:tabLst/>
                        <a:defRPr/>
                      </a:pPr>
                      <a:r>
                        <a:rPr lang="en-US" sz="800" b="1" dirty="0" smtClean="0">
                          <a:solidFill>
                            <a:srgbClr val="000000"/>
                          </a:solidFill>
                          <a:latin typeface="+mn-lt"/>
                          <a:ea typeface="Times New Roman"/>
                          <a:cs typeface="Times New Roman"/>
                        </a:rPr>
                        <a:t>into one</a:t>
                      </a:r>
                      <a:r>
                        <a:rPr lang="en-US" sz="800" b="1" baseline="0" dirty="0" smtClean="0">
                          <a:solidFill>
                            <a:srgbClr val="000000"/>
                          </a:solidFill>
                          <a:latin typeface="+mn-lt"/>
                          <a:ea typeface="Times New Roman"/>
                          <a:cs typeface="Times New Roman"/>
                        </a:rPr>
                        <a:t> </a:t>
                      </a:r>
                      <a:r>
                        <a:rPr lang="en-US" sz="800" b="1" dirty="0" smtClean="0">
                          <a:solidFill>
                            <a:srgbClr val="000000"/>
                          </a:solidFill>
                          <a:latin typeface="+mn-lt"/>
                          <a:ea typeface="Times New Roman"/>
                          <a:cs typeface="Times New Roman"/>
                        </a:rPr>
                        <a:t>conclusion.</a:t>
                      </a:r>
                      <a:endParaRPr lang="en-US" sz="800" b="1" dirty="0" smtClean="0">
                        <a:solidFill>
                          <a:schemeClr val="tx1"/>
                        </a:solidFill>
                        <a:effectLst/>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48575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3966039389"/>
              </p:ext>
            </p:extLst>
          </p:nvPr>
        </p:nvGraphicFramePr>
        <p:xfrm>
          <a:off x="385434" y="251460"/>
          <a:ext cx="6822440" cy="8220456"/>
        </p:xfrm>
        <a:graphic>
          <a:graphicData uri="http://schemas.openxmlformats.org/drawingml/2006/table">
            <a:tbl>
              <a:tblPr firstRow="1" bandRow="1">
                <a:tableStyleId>{5940675A-B579-460E-94D1-54222C63F5DA}</a:tableStyleId>
              </a:tblPr>
              <a:tblGrid>
                <a:gridCol w="539750"/>
                <a:gridCol w="6282690"/>
              </a:tblGrid>
              <a:tr h="662940">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mn-lt"/>
                          <a:ea typeface="Calibri"/>
                          <a:cs typeface="Times New Roman"/>
                        </a:rPr>
                        <a:t>Note: Brief writes are scored with a 2-3 point rubric. Full compositions are scored with a 4 point rubric.   The difference between this rubric and the constructed response reading rubrics, is that the Brief Write Rubric is assessing writing proficiency in a specific area, while the reading rubrics are assessing comprehension</a:t>
                      </a:r>
                      <a:r>
                        <a:rPr kumimoji="0" lang="en-US" sz="1600" b="0" i="0" u="none" strike="noStrike" kern="1200" cap="none" spc="0" normalizeH="0" baseline="0" noProof="0" dirty="0" smtClean="0">
                          <a:ln>
                            <a:noFill/>
                          </a:ln>
                          <a:solidFill>
                            <a:schemeClr val="tx1"/>
                          </a:solidFill>
                          <a:effectLst/>
                          <a:uLnTx/>
                          <a:uFillTx/>
                          <a:latin typeface="+mn-lt"/>
                          <a:ea typeface="Calibri"/>
                          <a:cs typeface="Times New Roman"/>
                        </a:rPr>
                        <a:t>.  </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Quarter 3 Pre-Assessment </a:t>
                      </a:r>
                      <a:r>
                        <a:rPr kumimoji="0" lang="en-US" sz="1400" b="1" i="0" u="sng" strike="noStrike" kern="1200" cap="none" spc="0" normalizeH="0" baseline="0" noProof="0" dirty="0" smtClean="0">
                          <a:ln>
                            <a:noFill/>
                          </a:ln>
                          <a:solidFill>
                            <a:schemeClr val="tx1"/>
                          </a:solidFill>
                          <a:effectLst/>
                          <a:uLnTx/>
                          <a:uFillTx/>
                          <a:latin typeface="+mn-lt"/>
                          <a:ea typeface="+mn-ea"/>
                          <a:cs typeface="+mn-cs"/>
                        </a:rPr>
                        <a:t>Brief Write Narrative</a:t>
                      </a:r>
                      <a:r>
                        <a:rPr kumimoji="0" lang="en-US" sz="1400" b="1" i="0" u="sng" strike="noStrike" kern="1200" cap="none" spc="0" normalizeH="0" baseline="0" noProof="0" dirty="0" smtClean="0">
                          <a:ln>
                            <a:noFill/>
                          </a:ln>
                          <a:solidFill>
                            <a:schemeClr val="accent6">
                              <a:lumMod val="75000"/>
                            </a:schemeClr>
                          </a:solidFill>
                          <a:effectLst/>
                          <a:uLnTx/>
                          <a:uFillTx/>
                          <a:latin typeface="+mn-lt"/>
                          <a:ea typeface="+mn-ea"/>
                          <a:cs typeface="+mn-cs"/>
                        </a:rPr>
                        <a:t> </a:t>
                      </a:r>
                      <a:r>
                        <a:rPr kumimoji="0" lang="en-US" sz="1400" b="1" i="0" u="sng" strike="noStrike" kern="1200" cap="none" spc="0" normalizeH="0" baseline="0" noProof="0" dirty="0" smtClean="0">
                          <a:ln>
                            <a:noFill/>
                          </a:ln>
                          <a:solidFill>
                            <a:schemeClr val="tx1"/>
                          </a:solidFill>
                          <a:effectLst/>
                          <a:uLnTx/>
                          <a:uFillTx/>
                          <a:latin typeface="+mn-lt"/>
                          <a:ea typeface="+mn-ea"/>
                          <a:cs typeface="+mn-cs"/>
                        </a:rPr>
                        <a:t>Constructed Response</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Answer Key</a:t>
                      </a:r>
                    </a:p>
                  </a:txBody>
                  <a:tcPr marL="103632" marR="103632" marT="50292" marB="50292"/>
                </a:tc>
                <a:tc hMerge="1">
                  <a:txBody>
                    <a:bodyPr/>
                    <a:lstStyle/>
                    <a:p>
                      <a:endParaRPr lang="en-US"/>
                    </a:p>
                  </a:txBody>
                  <a:tcPr/>
                </a:tc>
              </a:tr>
              <a:tr h="40386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rPr>
                        <a:t>Organization:  Conclusion and Temporal Words</a:t>
                      </a:r>
                    </a:p>
                    <a:p>
                      <a:pPr marL="0" marR="0" lvl="0" indent="0" algn="ctr" defTabSz="966612"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mn-lt"/>
                        </a:rPr>
                        <a:t>Writing Standard: W.6.3c  Target: 1a  Narrative Writing</a:t>
                      </a:r>
                      <a:br>
                        <a:rPr lang="en-US" sz="1100" dirty="0" smtClean="0">
                          <a:solidFill>
                            <a:schemeClr val="tx1"/>
                          </a:solidFill>
                          <a:latin typeface="+mn-lt"/>
                        </a:rPr>
                      </a:br>
                      <a:r>
                        <a:rPr kumimoji="0" lang="en-US" sz="1100" b="0" i="1" u="none" strike="noStrike" kern="1200" cap="none" spc="0" normalizeH="0" baseline="0" noProof="0" dirty="0" smtClean="0">
                          <a:ln>
                            <a:noFill/>
                          </a:ln>
                          <a:solidFill>
                            <a:schemeClr val="tx1"/>
                          </a:solidFill>
                          <a:effectLst/>
                          <a:uLnTx/>
                          <a:uFillTx/>
                          <a:latin typeface="+mn-lt"/>
                          <a:ea typeface="+mn-ea"/>
                          <a:cs typeface="Helvetica" pitchFamily="34" charset="0"/>
                        </a:rPr>
                        <a:t>Write a Brief Text, W.3c  </a:t>
                      </a:r>
                      <a:r>
                        <a:rPr kumimoji="0" lang="en-US" sz="1100" b="1" i="1" u="none" strike="noStrike" kern="1200" cap="none" spc="0" normalizeH="0" baseline="0" noProof="0" dirty="0" smtClean="0">
                          <a:ln>
                            <a:noFill/>
                          </a:ln>
                          <a:solidFill>
                            <a:schemeClr val="tx1"/>
                          </a:solidFill>
                          <a:effectLst/>
                          <a:uLnTx/>
                          <a:uFillTx/>
                          <a:latin typeface="+mn-lt"/>
                          <a:ea typeface="+mn-ea"/>
                          <a:cs typeface="Helvetica" pitchFamily="34" charset="0"/>
                        </a:rPr>
                        <a:t>Temporal Words</a:t>
                      </a:r>
                      <a:r>
                        <a:rPr kumimoji="0" lang="en-US" sz="1100" b="0" i="1" u="none" strike="noStrike" kern="1200" cap="none" spc="0" normalizeH="0" baseline="0" noProof="0" dirty="0" smtClean="0">
                          <a:ln>
                            <a:noFill/>
                          </a:ln>
                          <a:solidFill>
                            <a:schemeClr val="tx1"/>
                          </a:solidFill>
                          <a:effectLst/>
                          <a:uLnTx/>
                          <a:uFillTx/>
                          <a:latin typeface="+mn-lt"/>
                          <a:ea typeface="+mn-ea"/>
                          <a:cs typeface="Helvetica" pitchFamily="34" charset="0"/>
                        </a:rPr>
                        <a:t>, Writing Target 1a</a:t>
                      </a:r>
                    </a:p>
                  </a:txBody>
                  <a:tcPr marL="103632" marR="103632" marT="50292" marB="50292"/>
                </a:tc>
                <a:tc hMerge="1">
                  <a:txBody>
                    <a:bodyPr/>
                    <a:lstStyle/>
                    <a:p>
                      <a:endParaRPr lang="en-US"/>
                    </a:p>
                  </a:txBody>
                  <a:tcPr/>
                </a:tc>
              </a:tr>
              <a:tr h="690372">
                <a:tc gridSpan="2">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latin typeface="+mn-lt"/>
                        </a:rPr>
                        <a:t>Question</a:t>
                      </a:r>
                      <a:r>
                        <a:rPr lang="en-US" sz="1400" b="1" baseline="0" dirty="0" smtClean="0">
                          <a:solidFill>
                            <a:schemeClr val="tx1"/>
                          </a:solidFill>
                          <a:latin typeface="+mn-lt"/>
                        </a:rPr>
                        <a:t> #17 </a:t>
                      </a:r>
                      <a:r>
                        <a:rPr lang="en-US" sz="1400" b="1" dirty="0" smtClean="0">
                          <a:solidFill>
                            <a:schemeClr val="tx1"/>
                          </a:solidFill>
                          <a:latin typeface="+mn-lt"/>
                        </a:rPr>
                        <a:t>Prompt</a:t>
                      </a:r>
                      <a:r>
                        <a:rPr lang="en-US" sz="1400" b="0" dirty="0" smtClean="0">
                          <a:solidFill>
                            <a:schemeClr val="tx1"/>
                          </a:solidFill>
                          <a:latin typeface="+mn-lt"/>
                        </a:rPr>
                        <a:t>:  In one or two paragraphs, write an ending for the narrative that follows naturally from the events or experiences in the narrative</a:t>
                      </a:r>
                      <a:r>
                        <a:rPr lang="en-US" sz="1400" b="0" dirty="0" smtClean="0">
                          <a:solidFill>
                            <a:schemeClr val="tx1"/>
                          </a:solidFill>
                          <a:latin typeface="Helvetica" pitchFamily="34" charset="0"/>
                        </a:rPr>
                        <a:t>. </a:t>
                      </a:r>
                    </a:p>
                    <a:p>
                      <a:pPr marL="0" marR="0" indent="0" algn="r" defTabSz="1018809" rtl="0" eaLnBrk="1" fontAlgn="auto" latinLnBrk="0" hangingPunct="1">
                        <a:lnSpc>
                          <a:spcPct val="100000"/>
                        </a:lnSpc>
                        <a:spcBef>
                          <a:spcPts val="0"/>
                        </a:spcBef>
                        <a:spcAft>
                          <a:spcPts val="0"/>
                        </a:spcAft>
                        <a:buClrTx/>
                        <a:buSzTx/>
                        <a:buFont typeface="+mj-lt"/>
                        <a:buNone/>
                        <a:tabLst/>
                        <a:defRPr/>
                      </a:pPr>
                      <a:endParaRPr lang="en-US" sz="1000" b="0" i="1" strike="sngStrike" dirty="0" smtClean="0">
                        <a:solidFill>
                          <a:schemeClr val="accent6">
                            <a:lumMod val="75000"/>
                          </a:schemeClr>
                        </a:solidFill>
                        <a:latin typeface="+mn-lt"/>
                      </a:endParaRPr>
                    </a:p>
                    <a:p>
                      <a:pPr marL="0" marR="0" indent="0" algn="ctr" defTabSz="1018809" rtl="0" eaLnBrk="1" fontAlgn="auto" latinLnBrk="0" hangingPunct="1">
                        <a:lnSpc>
                          <a:spcPct val="100000"/>
                        </a:lnSpc>
                        <a:spcBef>
                          <a:spcPts val="0"/>
                        </a:spcBef>
                        <a:spcAft>
                          <a:spcPts val="0"/>
                        </a:spcAft>
                        <a:buClrTx/>
                        <a:buSzTx/>
                        <a:buFont typeface="+mj-lt"/>
                        <a:buNone/>
                        <a:tabLst/>
                        <a:defRPr/>
                      </a:pPr>
                      <a:r>
                        <a:rPr lang="en-US" sz="1400" b="0" i="0" kern="1200" dirty="0" smtClean="0">
                          <a:solidFill>
                            <a:schemeClr val="tx1"/>
                          </a:solidFill>
                          <a:effectLst/>
                          <a:latin typeface="+mn-lt"/>
                          <a:ea typeface="Times New Roman"/>
                          <a:cs typeface="Times New Roman"/>
                        </a:rPr>
                        <a:t> </a:t>
                      </a:r>
                      <a:r>
                        <a:rPr lang="en-US" sz="1400" b="1" i="0" u="sng" kern="1200" dirty="0" smtClean="0">
                          <a:solidFill>
                            <a:schemeClr val="tx1"/>
                          </a:solidFill>
                          <a:effectLst/>
                          <a:latin typeface="+mn-lt"/>
                          <a:ea typeface="Times New Roman"/>
                          <a:cs typeface="Times New Roman"/>
                        </a:rPr>
                        <a:t>Before Long</a:t>
                      </a:r>
                    </a:p>
                    <a:p>
                      <a:pPr marL="0" marR="0" indent="0" algn="ctr" defTabSz="1018809" rtl="0" eaLnBrk="1" fontAlgn="auto" latinLnBrk="0" hangingPunct="1">
                        <a:lnSpc>
                          <a:spcPct val="100000"/>
                        </a:lnSpc>
                        <a:spcBef>
                          <a:spcPts val="0"/>
                        </a:spcBef>
                        <a:spcAft>
                          <a:spcPts val="0"/>
                        </a:spcAft>
                        <a:buClrTx/>
                        <a:buSzTx/>
                        <a:buFont typeface="+mj-lt"/>
                        <a:buNone/>
                        <a:tabLst/>
                        <a:defRPr/>
                      </a:pPr>
                      <a:endParaRPr lang="en-US" sz="800" b="1" i="0" u="sng" kern="1200" dirty="0" smtClean="0">
                        <a:solidFill>
                          <a:schemeClr val="tx1"/>
                        </a:solidFill>
                        <a:effectLst/>
                        <a:latin typeface="+mn-lt"/>
                        <a:ea typeface="Times New Roman"/>
                        <a:cs typeface="Times New Roman"/>
                      </a:endParaRPr>
                    </a:p>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400" b="0" i="0" kern="1200" dirty="0" smtClean="0">
                          <a:solidFill>
                            <a:schemeClr val="tx1"/>
                          </a:solidFill>
                          <a:effectLst/>
                          <a:latin typeface="+mn-lt"/>
                          <a:ea typeface="Times New Roman"/>
                          <a:cs typeface="Times New Roman"/>
                        </a:rPr>
                        <a:t>Traveling alone to Missouri</a:t>
                      </a:r>
                      <a:r>
                        <a:rPr lang="en-US" sz="1400" b="0" i="0" kern="1200" baseline="0" dirty="0" smtClean="0">
                          <a:solidFill>
                            <a:schemeClr val="tx1"/>
                          </a:solidFill>
                          <a:effectLst/>
                          <a:latin typeface="+mn-lt"/>
                          <a:ea typeface="Times New Roman"/>
                          <a:cs typeface="Times New Roman"/>
                        </a:rPr>
                        <a:t>  from California has been</a:t>
                      </a:r>
                      <a:r>
                        <a:rPr lang="en-US" sz="1400" b="0" i="0" kern="1200" dirty="0" smtClean="0">
                          <a:solidFill>
                            <a:schemeClr val="tx1"/>
                          </a:solidFill>
                          <a:effectLst/>
                          <a:latin typeface="+mn-lt"/>
                          <a:ea typeface="Times New Roman"/>
                          <a:cs typeface="Times New Roman"/>
                        </a:rPr>
                        <a:t> a long, difficult journey. I left behind three little brothers and my dad.  But now as a Pony Express rider I have made enough money to send for my brothers and my dad to join me.  My mother had died long</a:t>
                      </a:r>
                      <a:r>
                        <a:rPr lang="en-US" sz="1400" b="0" i="0" kern="1200" baseline="0" dirty="0" smtClean="0">
                          <a:solidFill>
                            <a:schemeClr val="tx1"/>
                          </a:solidFill>
                          <a:effectLst/>
                          <a:latin typeface="+mn-lt"/>
                          <a:ea typeface="Times New Roman"/>
                          <a:cs typeface="Times New Roman"/>
                        </a:rPr>
                        <a:t> ago, but at least the rest of us could once again be together.</a:t>
                      </a:r>
                      <a:endParaRPr lang="en-US" sz="1400" b="1" dirty="0" smtClean="0">
                        <a:solidFill>
                          <a:schemeClr val="tx1"/>
                        </a:solidFill>
                      </a:endParaRPr>
                    </a:p>
                    <a:p>
                      <a:pPr marL="0" marR="0" indent="0" algn="ctr" defTabSz="1018809" rtl="0" eaLnBrk="1" fontAlgn="auto" latinLnBrk="0" hangingPunct="1">
                        <a:lnSpc>
                          <a:spcPct val="100000"/>
                        </a:lnSpc>
                        <a:spcBef>
                          <a:spcPts val="0"/>
                        </a:spcBef>
                        <a:spcAft>
                          <a:spcPts val="0"/>
                        </a:spcAft>
                        <a:buClrTx/>
                        <a:buSzTx/>
                        <a:buFont typeface="+mj-lt"/>
                        <a:buNone/>
                        <a:tabLst/>
                        <a:defRPr/>
                      </a:pPr>
                      <a:r>
                        <a:rPr lang="en-US" sz="1000" b="0" i="0" kern="1200" dirty="0" smtClean="0">
                          <a:solidFill>
                            <a:schemeClr val="tx1"/>
                          </a:solidFill>
                          <a:effectLst/>
                          <a:latin typeface="+mn-lt"/>
                          <a:ea typeface="Times New Roman"/>
                          <a:cs typeface="Times New Roman"/>
                        </a:rPr>
                        <a:t>   </a:t>
                      </a:r>
                      <a:endParaRPr lang="en-US" sz="1000" b="1" i="0" kern="1200" dirty="0" smtClean="0">
                        <a:solidFill>
                          <a:schemeClr val="tx1"/>
                        </a:solidFill>
                        <a:effectLst/>
                        <a:latin typeface="+mn-lt"/>
                        <a:ea typeface="Times New Roman"/>
                        <a:cs typeface="Times New Roman"/>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Teacher</a:t>
                      </a:r>
                      <a:r>
                        <a:rPr lang="en-US" sz="1500" b="1" baseline="0" dirty="0" smtClean="0">
                          <a:solidFill>
                            <a:schemeClr val="tx1"/>
                          </a:solidFill>
                        </a:rPr>
                        <a:t> /Rubric Language Response</a:t>
                      </a:r>
                      <a:endParaRPr lang="en-US" sz="1500" b="1" dirty="0" smtClean="0">
                        <a:solidFill>
                          <a:schemeClr val="tx1"/>
                        </a:solidFill>
                      </a:endParaRPr>
                    </a:p>
                  </a:txBody>
                  <a:tcPr marL="103632" marR="103632" marT="50292" marB="50292">
                    <a:solidFill>
                      <a:schemeClr val="bg1">
                        <a:lumMod val="85000"/>
                      </a:schemeClr>
                    </a:solidFill>
                  </a:tcPr>
                </a:tc>
                <a:tc hMerge="1">
                  <a:txBody>
                    <a:bodyPr/>
                    <a:lstStyle/>
                    <a:p>
                      <a:endParaRPr lang="en-US"/>
                    </a:p>
                  </a:txBody>
                  <a:tcPr/>
                </a:tc>
              </a:tr>
              <a:tr h="848868">
                <a:tc gridSpan="2">
                  <a:txBody>
                    <a:bodyPr/>
                    <a:lstStyle/>
                    <a:p>
                      <a:pPr lvl="0" algn="l">
                        <a:defRPr sz="1800" b="0" i="0"/>
                      </a:pPr>
                      <a:r>
                        <a:rPr lang="en-US" sz="1100" u="sng" kern="1200" dirty="0" smtClean="0">
                          <a:solidFill>
                            <a:schemeClr val="tx1"/>
                          </a:solidFill>
                          <a:effectLst/>
                          <a:latin typeface="+mn-lt"/>
                          <a:ea typeface="+mn-ea"/>
                          <a:cs typeface="+mn-cs"/>
                        </a:rPr>
                        <a:t>Directions</a:t>
                      </a:r>
                      <a:r>
                        <a:rPr lang="en-US" sz="1100" u="sng" kern="1200" baseline="0" dirty="0" smtClean="0">
                          <a:solidFill>
                            <a:schemeClr val="tx1"/>
                          </a:solidFill>
                          <a:effectLst/>
                          <a:latin typeface="+mn-lt"/>
                          <a:ea typeface="+mn-ea"/>
                          <a:cs typeface="+mn-cs"/>
                        </a:rPr>
                        <a:t> for Scoring</a:t>
                      </a:r>
                      <a:r>
                        <a:rPr lang="en-US" sz="1100" kern="1200" baseline="0" dirty="0" smtClean="0">
                          <a:solidFill>
                            <a:schemeClr val="tx1"/>
                          </a:solidFill>
                          <a:effectLst/>
                          <a:latin typeface="+mn-lt"/>
                          <a:ea typeface="+mn-ea"/>
                          <a:cs typeface="+mn-cs"/>
                        </a:rPr>
                        <a:t>: </a:t>
                      </a:r>
                      <a:r>
                        <a:rPr lang="en-US" sz="1100" kern="1200" dirty="0" smtClean="0">
                          <a:solidFill>
                            <a:schemeClr val="tx1"/>
                          </a:solidFill>
                          <a:effectLst/>
                          <a:latin typeface="+mn-lt"/>
                          <a:ea typeface="Times New Roman"/>
                          <a:cs typeface="Arial"/>
                        </a:rPr>
                        <a:t>Write an overview of what students could include in a proficient response with examples from the text. Be very specific and </a:t>
                      </a:r>
                      <a:r>
                        <a:rPr lang="en-US" sz="1100" kern="1200" baseline="0" dirty="0" smtClean="0">
                          <a:solidFill>
                            <a:schemeClr val="tx1"/>
                          </a:solidFill>
                          <a:effectLst/>
                          <a:latin typeface="+mn-lt"/>
                          <a:ea typeface="Times New Roman"/>
                          <a:cs typeface="Arial"/>
                        </a:rPr>
                        <a:t> detailed</a:t>
                      </a:r>
                      <a:r>
                        <a:rPr lang="en-US" sz="1100" kern="1200" dirty="0" smtClean="0">
                          <a:solidFill>
                            <a:schemeClr val="tx1"/>
                          </a:solidFill>
                          <a:effectLst/>
                          <a:latin typeface="+mn-lt"/>
                          <a:ea typeface="Times New Roman"/>
                          <a:cs typeface="Arial"/>
                        </a:rPr>
                        <a:t>.</a:t>
                      </a:r>
                      <a:r>
                        <a:rPr lang="en-US" sz="1100" kern="1200" baseline="0" dirty="0" smtClean="0">
                          <a:solidFill>
                            <a:schemeClr val="tx1"/>
                          </a:solidFill>
                          <a:effectLst/>
                          <a:latin typeface="+mn-lt"/>
                          <a:ea typeface="Times New Roman"/>
                          <a:cs typeface="Arial"/>
                        </a:rPr>
                        <a:t> </a:t>
                      </a:r>
                      <a:r>
                        <a:rPr lang="en-US" sz="1100" u="none" dirty="0" smtClean="0">
                          <a:solidFill>
                            <a:schemeClr val="tx1"/>
                          </a:solidFill>
                        </a:rPr>
                        <a:t> </a:t>
                      </a:r>
                      <a:r>
                        <a:rPr lang="en-US" sz="1100" u="sng" dirty="0" smtClean="0">
                          <a:solidFill>
                            <a:schemeClr val="tx1"/>
                          </a:solidFill>
                        </a:rPr>
                        <a:t>T</a:t>
                      </a:r>
                      <a:r>
                        <a:rPr lang="en-US" sz="1100" u="sng" dirty="0" smtClean="0">
                          <a:solidFill>
                            <a:schemeClr val="tx1"/>
                          </a:solidFill>
                          <a:latin typeface="+mn-lt"/>
                        </a:rPr>
                        <a:t>eacher Language and Scoring Notes</a:t>
                      </a:r>
                      <a:r>
                        <a:rPr lang="en-US" sz="1100" dirty="0" smtClean="0">
                          <a:solidFill>
                            <a:schemeClr val="tx1"/>
                          </a:solidFill>
                          <a:latin typeface="+mn-lt"/>
                        </a:rPr>
                        <a:t>:</a:t>
                      </a:r>
                      <a:endParaRPr lang="en-US" sz="1100" b="1" dirty="0" smtClean="0">
                        <a:solidFill>
                          <a:schemeClr val="tx1"/>
                        </a:solidFill>
                        <a:latin typeface="+mn-lt"/>
                      </a:endParaRPr>
                    </a:p>
                    <a:p>
                      <a:pPr lvl="0" algn="l">
                        <a:defRPr sz="1800" b="0" i="0"/>
                      </a:pPr>
                      <a:r>
                        <a:rPr lang="en-US" sz="1100" b="1" u="sng" dirty="0" smtClean="0">
                          <a:solidFill>
                            <a:schemeClr val="tx1"/>
                          </a:solidFill>
                          <a:latin typeface="+mn-lt"/>
                        </a:rPr>
                        <a:t>The student response</a:t>
                      </a:r>
                      <a:r>
                        <a:rPr lang="en-US" sz="1100" b="1" u="none" dirty="0" smtClean="0">
                          <a:solidFill>
                            <a:schemeClr val="tx1"/>
                          </a:solidFill>
                          <a:latin typeface="+mn-lt"/>
                        </a:rPr>
                        <a:t> </a:t>
                      </a:r>
                      <a:r>
                        <a:rPr lang="en-US" sz="1100" b="0" dirty="0" smtClean="0">
                          <a:solidFill>
                            <a:schemeClr val="tx1"/>
                          </a:solidFill>
                          <a:latin typeface="+mn-lt"/>
                        </a:rPr>
                        <a:t>should provide a conclusion (1-2 paragraphs) that logically follow</a:t>
                      </a:r>
                      <a:r>
                        <a:rPr lang="en-US" sz="1100" b="0" baseline="0" dirty="0" smtClean="0">
                          <a:solidFill>
                            <a:schemeClr val="tx1"/>
                          </a:solidFill>
                          <a:latin typeface="+mn-lt"/>
                        </a:rPr>
                        <a:t>s </a:t>
                      </a:r>
                      <a:r>
                        <a:rPr lang="en-US" sz="1100" b="0" dirty="0" smtClean="0">
                          <a:solidFill>
                            <a:schemeClr val="tx1"/>
                          </a:solidFill>
                          <a:latin typeface="+mn-lt"/>
                        </a:rPr>
                        <a:t>and supports</a:t>
                      </a:r>
                      <a:r>
                        <a:rPr lang="en-US" sz="1100" b="0" baseline="0" dirty="0" smtClean="0">
                          <a:solidFill>
                            <a:schemeClr val="tx1"/>
                          </a:solidFill>
                          <a:latin typeface="+mn-lt"/>
                        </a:rPr>
                        <a:t> </a:t>
                      </a:r>
                      <a:r>
                        <a:rPr lang="en-US" sz="1100" b="0" dirty="0" smtClean="0">
                          <a:solidFill>
                            <a:schemeClr val="tx1"/>
                          </a:solidFill>
                          <a:latin typeface="+mn-lt"/>
                        </a:rPr>
                        <a:t>the preceding information about the</a:t>
                      </a:r>
                      <a:r>
                        <a:rPr lang="en-US" sz="1100" b="0" baseline="0" dirty="0" smtClean="0">
                          <a:solidFill>
                            <a:schemeClr val="tx1"/>
                          </a:solidFill>
                          <a:latin typeface="+mn-lt"/>
                        </a:rPr>
                        <a:t> events and experiences of the characters in the story.  </a:t>
                      </a:r>
                      <a:r>
                        <a:rPr lang="en-US" sz="1100" b="0" dirty="0" smtClean="0">
                          <a:solidFill>
                            <a:schemeClr val="tx1"/>
                          </a:solidFill>
                          <a:latin typeface="+mn-lt"/>
                        </a:rPr>
                        <a:t>The conclusion should have a statement that explains what happened after the Pony</a:t>
                      </a:r>
                      <a:r>
                        <a:rPr lang="en-US" sz="1100" b="0" baseline="0" dirty="0" smtClean="0">
                          <a:solidFill>
                            <a:schemeClr val="tx1"/>
                          </a:solidFill>
                          <a:latin typeface="+mn-lt"/>
                        </a:rPr>
                        <a:t> Express rider sent for his brothers and dad to join him in Missouri. </a:t>
                      </a:r>
                      <a:r>
                        <a:rPr lang="en-US" sz="1100" b="0" dirty="0" smtClean="0">
                          <a:solidFill>
                            <a:schemeClr val="tx1"/>
                          </a:solidFill>
                          <a:latin typeface="+mn-lt"/>
                        </a:rPr>
                        <a:t>  Students should use </a:t>
                      </a:r>
                      <a:r>
                        <a:rPr lang="en-US" sz="1100" b="1" i="1" dirty="0" smtClean="0">
                          <a:solidFill>
                            <a:schemeClr val="tx1"/>
                          </a:solidFill>
                          <a:latin typeface="+mn-lt"/>
                        </a:rPr>
                        <a:t>temporal words</a:t>
                      </a:r>
                      <a:r>
                        <a:rPr lang="en-US" sz="1100" b="0" i="1" dirty="0" smtClean="0">
                          <a:solidFill>
                            <a:schemeClr val="tx1"/>
                          </a:solidFill>
                          <a:latin typeface="+mn-lt"/>
                        </a:rPr>
                        <a:t> </a:t>
                      </a:r>
                      <a:r>
                        <a:rPr lang="en-US" sz="1100" b="0" dirty="0" smtClean="0">
                          <a:solidFill>
                            <a:schemeClr val="tx1"/>
                          </a:solidFill>
                          <a:latin typeface="+mn-lt"/>
                        </a:rPr>
                        <a:t>to signify event changes from beginning to end.</a:t>
                      </a:r>
                      <a:endParaRPr lang="en-US" sz="1100" b="0" dirty="0" smtClean="0">
                        <a:solidFill>
                          <a:schemeClr val="tx1"/>
                        </a:solidFill>
                        <a:uFill>
                          <a:solidFill/>
                        </a:uFill>
                        <a:latin typeface="+mn-lt"/>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solidFill>
                            <a:schemeClr val="tx1"/>
                          </a:solidFill>
                        </a:rPr>
                        <a:t>Student Language Response Example</a:t>
                      </a:r>
                      <a:endParaRPr lang="en-US" sz="1300" b="1" dirty="0">
                        <a:solidFill>
                          <a:schemeClr val="tx1"/>
                        </a:solidFill>
                      </a:endParaRP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solidFill>
                            <a:schemeClr val="tx1"/>
                          </a:solidFill>
                        </a:rPr>
                        <a:t>2</a:t>
                      </a:r>
                      <a:endParaRPr lang="en-US" sz="2000" b="1" dirty="0">
                        <a:solidFill>
                          <a:schemeClr val="tx1"/>
                        </a:solidFill>
                      </a:endParaRPr>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The response provides a transition from the “body of the story” to the conclusion and  provides a satisfying ending to the narrative that follows logically from the events or experiences in the story.</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mn-lt"/>
                          <a:ea typeface="+mn-ea"/>
                          <a:cs typeface="+mn-cs"/>
                        </a:rPr>
                        <a:t>So</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 I put enough money for my dad and three brothers in letter and sent it on its way through the Pony Express (of course!).   It would take at least two weeks to make it all the way back to California.   </a:t>
                      </a:r>
                      <a:r>
                        <a:rPr kumimoji="0" lang="en-US" sz="1100" b="1" i="0" u="none" strike="noStrike" kern="1200" cap="none" spc="0" normalizeH="0" baseline="0" noProof="0" dirty="0" smtClean="0">
                          <a:ln>
                            <a:noFill/>
                          </a:ln>
                          <a:solidFill>
                            <a:schemeClr val="tx1"/>
                          </a:solidFill>
                          <a:effectLst/>
                          <a:uLnTx/>
                          <a:uFillTx/>
                          <a:latin typeface="+mn-lt"/>
                          <a:ea typeface="+mn-ea"/>
                          <a:cs typeface="+mn-cs"/>
                        </a:rPr>
                        <a:t>Eventually </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though my letter and the money will get there and I know they’ll all be excited.  </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mn-lt"/>
                          <a:ea typeface="+mn-ea"/>
                          <a:cs typeface="+mn-cs"/>
                        </a:rPr>
                        <a:t>Then, </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they’ll have enough money to purchase their own wagon and everything they need to make the long journey to Missouri.  I can hardly wait to see them all once again!</a:t>
                      </a:r>
                    </a:p>
                  </a:txBody>
                  <a:tcPr marL="103632" marR="103632" marT="50292" marB="50292"/>
                </a:tc>
              </a:tr>
              <a:tr h="315468">
                <a:tc>
                  <a:txBody>
                    <a:bodyPr/>
                    <a:lstStyle/>
                    <a:p>
                      <a:pPr algn="ctr"/>
                      <a:r>
                        <a:rPr lang="en-US" sz="2000" b="1" dirty="0" smtClean="0">
                          <a:solidFill>
                            <a:schemeClr val="tx1"/>
                          </a:solidFill>
                        </a:rPr>
                        <a:t>1</a:t>
                      </a:r>
                      <a:endParaRPr lang="en-US" sz="2000" b="1" dirty="0">
                        <a:solidFill>
                          <a:schemeClr val="tx1"/>
                        </a:solidFill>
                      </a:endParaRPr>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The response provides a limited transition from the “body of the story” to the conclusion and  provides a general or partial  ending to the narrative that may provide some closure and/or somewhat logically from the events or experiences in the story.</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I sent some money right away to my dad.   I know he’ll get here as soon as possible.  They will all have a long way to go.</a:t>
                      </a:r>
                    </a:p>
                  </a:txBody>
                  <a:tcPr marL="103632" marR="103632" marT="50292" marB="50292"/>
                </a:tc>
              </a:tr>
              <a:tr h="472440">
                <a:tc>
                  <a:txBody>
                    <a:bodyPr/>
                    <a:lstStyle/>
                    <a:p>
                      <a:pPr algn="ctr"/>
                      <a:r>
                        <a:rPr lang="en-US" sz="2000" b="1" dirty="0" smtClean="0">
                          <a:solidFill>
                            <a:schemeClr val="tx1"/>
                          </a:solidFill>
                        </a:rPr>
                        <a:t>0</a:t>
                      </a:r>
                      <a:endParaRPr lang="en-US" sz="2000" b="1" dirty="0">
                        <a:solidFill>
                          <a:schemeClr val="tx1"/>
                        </a:solidFill>
                      </a:endParaRPr>
                    </a:p>
                  </a:txBody>
                  <a:tcPr marL="103632" marR="103632" marT="50292" marB="50292" anchor="ctr"/>
                </a:tc>
                <a:tc>
                  <a:txBody>
                    <a:bodyPr/>
                    <a:lstStyle/>
                    <a:p>
                      <a:r>
                        <a:rPr lang="en-US" sz="1000" b="0" i="1" baseline="0" dirty="0" smtClean="0">
                          <a:solidFill>
                            <a:schemeClr val="tx1"/>
                          </a:solidFill>
                        </a:rPr>
                        <a:t>The response does not complete the narrative in a logical way.</a:t>
                      </a:r>
                    </a:p>
                    <a:p>
                      <a:r>
                        <a:rPr lang="en-US" sz="1100" b="0" i="0" baseline="0" dirty="0" smtClean="0">
                          <a:solidFill>
                            <a:schemeClr val="tx1"/>
                          </a:solidFill>
                        </a:rPr>
                        <a:t>They were all together and then had a wonderful time.  They even built a house.</a:t>
                      </a:r>
                    </a:p>
                  </a:txBody>
                  <a:tcPr marL="103632" marR="103632" marT="50292" marB="50292"/>
                </a:tc>
              </a:tr>
            </a:tbl>
          </a:graphicData>
        </a:graphic>
      </p:graphicFrame>
    </p:spTree>
    <p:extLst>
      <p:ext uri="{BB962C8B-B14F-4D97-AF65-F5344CB8AC3E}">
        <p14:creationId xmlns:p14="http://schemas.microsoft.com/office/powerpoint/2010/main" val="16663678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24461526"/>
              </p:ext>
            </p:extLst>
          </p:nvPr>
        </p:nvGraphicFramePr>
        <p:xfrm>
          <a:off x="323850" y="360248"/>
          <a:ext cx="7189470" cy="8754579"/>
        </p:xfrm>
        <a:graphic>
          <a:graphicData uri="http://schemas.openxmlformats.org/drawingml/2006/table">
            <a:tbl>
              <a:tblPr firstRow="1" bandRow="1">
                <a:effectLst>
                  <a:innerShdw blurRad="114300">
                    <a:prstClr val="black"/>
                  </a:innerShdw>
                </a:effectLst>
                <a:tableStyleId>{5C22544A-7EE6-4342-B048-85BDC9FD1C3A}</a:tableStyleId>
              </a:tblPr>
              <a:tblGrid>
                <a:gridCol w="6534149"/>
                <a:gridCol w="655321"/>
              </a:tblGrid>
              <a:tr h="319315">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u="none" baseline="0" dirty="0" smtClean="0">
                          <a:solidFill>
                            <a:schemeClr val="tx1"/>
                          </a:solidFill>
                          <a:effectLst/>
                        </a:rPr>
                        <a:t>Grade 6 - Quarter 3 Pre-Assessment Selected Response Answer Key</a:t>
                      </a:r>
                    </a:p>
                  </a:txBody>
                  <a:tcPr marL="97155" marR="97155" marT="47897" marB="47897" anchor="ctr">
                    <a:solidFill>
                      <a:schemeClr val="bg1"/>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29028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a:t>
                      </a:r>
                      <a:r>
                        <a:rPr lang="en-US" sz="1200" b="1" u="none" dirty="0" smtClean="0">
                          <a:solidFill>
                            <a:schemeClr val="tx1"/>
                          </a:solidFill>
                          <a:effectLst>
                            <a:outerShdw blurRad="38100" dist="38100" dir="2700000" algn="tl">
                              <a:srgbClr val="000000">
                                <a:alpha val="43137"/>
                              </a:srgbClr>
                            </a:outerShdw>
                          </a:effectLst>
                        </a:rPr>
                        <a:t>  </a:t>
                      </a:r>
                      <a:r>
                        <a:rPr lang="en-US" sz="1200" b="0" u="none" dirty="0" smtClean="0">
                          <a:solidFill>
                            <a:schemeClr val="tx1"/>
                          </a:solidFill>
                          <a:effectLst/>
                        </a:rPr>
                        <a:t>Based on this sentence, which is an example of a Pony Express rider having the “heart of a lion?” </a:t>
                      </a:r>
                      <a:r>
                        <a:rPr lang="en-US" sz="1200" b="0" i="0" dirty="0" smtClean="0">
                          <a:solidFill>
                            <a:schemeClr val="tx1"/>
                          </a:solidFill>
                          <a:latin typeface="+mn-lt"/>
                        </a:rPr>
                        <a:t>Toward RL.6.4 DOK-2</a:t>
                      </a:r>
                      <a:r>
                        <a:rPr lang="en-US" sz="1200" b="0" i="0" baseline="0" dirty="0" smtClean="0">
                          <a:solidFill>
                            <a:schemeClr val="tx1"/>
                          </a:solidFill>
                          <a:latin typeface="+mn-lt"/>
                        </a:rPr>
                        <a:t> </a:t>
                      </a:r>
                      <a:r>
                        <a:rPr lang="en-US" sz="1200" b="0" i="0" baseline="0" dirty="0" err="1" smtClean="0">
                          <a:solidFill>
                            <a:schemeClr val="tx1"/>
                          </a:solidFill>
                          <a:latin typeface="+mn-lt"/>
                        </a:rPr>
                        <a:t>APn</a:t>
                      </a:r>
                      <a:endParaRPr lang="en-US" sz="1200" b="0" i="0" u="none" baseline="0"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524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s</a:t>
                      </a:r>
                      <a:r>
                        <a:rPr lang="en-US" sz="1200" b="1" u="none" dirty="0" smtClean="0">
                          <a:solidFill>
                            <a:schemeClr val="tx1"/>
                          </a:solidFill>
                          <a:effectLst>
                            <a:outerShdw blurRad="38100" dist="38100" dir="2700000" algn="tl">
                              <a:srgbClr val="000000">
                                <a:alpha val="43137"/>
                              </a:srgbClr>
                            </a:outerShdw>
                          </a:effectLst>
                        </a:rPr>
                        <a:t> </a:t>
                      </a:r>
                      <a:r>
                        <a:rPr lang="en-US" sz="1200" b="0" i="0" u="none" baseline="0" dirty="0" smtClean="0">
                          <a:solidFill>
                            <a:schemeClr val="tx1"/>
                          </a:solidFill>
                          <a:effectLst/>
                          <a:latin typeface="+mn-lt"/>
                        </a:rPr>
                        <a:t> </a:t>
                      </a:r>
                      <a:r>
                        <a:rPr lang="en-US" sz="1200" b="0" i="0" dirty="0" smtClean="0">
                          <a:solidFill>
                            <a:schemeClr val="tx1"/>
                          </a:solidFill>
                          <a:latin typeface="+mn-lt"/>
                        </a:rPr>
                        <a:t>What can the reader conclude about Pony Express Riders who are </a:t>
                      </a:r>
                      <a:r>
                        <a:rPr lang="en-US" sz="1200" b="1" i="0" dirty="0" smtClean="0">
                          <a:solidFill>
                            <a:schemeClr val="tx1"/>
                          </a:solidFill>
                          <a:latin typeface="+mn-lt"/>
                        </a:rPr>
                        <a:t>not </a:t>
                      </a:r>
                      <a:r>
                        <a:rPr lang="en-US" sz="1200" b="0" i="0" dirty="0" smtClean="0">
                          <a:solidFill>
                            <a:schemeClr val="tx1"/>
                          </a:solidFill>
                          <a:latin typeface="+mn-lt"/>
                        </a:rPr>
                        <a:t>in “tip-top” shape?</a:t>
                      </a:r>
                      <a:r>
                        <a:rPr lang="en-US" sz="1200" b="0" i="0" baseline="0" dirty="0" smtClean="0">
                          <a:solidFill>
                            <a:schemeClr val="tx1"/>
                          </a:solidFill>
                          <a:latin typeface="+mn-lt"/>
                        </a:rPr>
                        <a:t> </a:t>
                      </a:r>
                      <a:r>
                        <a:rPr lang="en-US" sz="1200" b="0" i="0" dirty="0" smtClean="0">
                          <a:solidFill>
                            <a:schemeClr val="tx1"/>
                          </a:solidFill>
                          <a:latin typeface="+mn-lt"/>
                        </a:rPr>
                        <a:t>RL.6.4DOK-3 ANA</a:t>
                      </a:r>
                      <a:endParaRPr lang="en-US" sz="1200" b="0" i="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r>
                        <a:rPr lang="en-US" sz="1200" b="1" u="sng" dirty="0" smtClean="0">
                          <a:solidFill>
                            <a:schemeClr val="tx1"/>
                          </a:solidFill>
                          <a:effectLst>
                            <a:outerShdw blurRad="38100" dist="38100" dir="2700000" algn="tl">
                              <a:srgbClr val="000000">
                                <a:alpha val="43137"/>
                              </a:srgbClr>
                            </a:outerShdw>
                          </a:effectLst>
                        </a:rPr>
                        <a:t>Question 3</a:t>
                      </a:r>
                      <a:r>
                        <a:rPr lang="en-US" sz="1200" b="0" i="0" baseline="0" dirty="0" smtClean="0">
                          <a:solidFill>
                            <a:schemeClr val="tx1"/>
                          </a:solidFill>
                          <a:latin typeface="+mn-lt"/>
                        </a:rPr>
                        <a:t>.</a:t>
                      </a:r>
                      <a:r>
                        <a:rPr lang="en-US" sz="1200" b="0" i="1" dirty="0" smtClean="0">
                          <a:solidFill>
                            <a:schemeClr val="tx1"/>
                          </a:solidFill>
                          <a:latin typeface="+mn-lt"/>
                        </a:rPr>
                        <a:t> </a:t>
                      </a:r>
                      <a:r>
                        <a:rPr lang="en-US" sz="1200" b="0" i="0" dirty="0" smtClean="0">
                          <a:solidFill>
                            <a:schemeClr val="tx1"/>
                          </a:solidFill>
                          <a:latin typeface="+mn-lt"/>
                        </a:rPr>
                        <a:t>How is reading  </a:t>
                      </a:r>
                      <a:r>
                        <a:rPr lang="en-US" sz="1200" b="1" i="1" u="sng" dirty="0" smtClean="0">
                          <a:solidFill>
                            <a:schemeClr val="tx1"/>
                          </a:solidFill>
                          <a:latin typeface="+mn-lt"/>
                        </a:rPr>
                        <a:t>A Pony Express Rider</a:t>
                      </a:r>
                      <a:r>
                        <a:rPr lang="en-US" sz="1200" b="0" i="0" u="none" dirty="0" smtClean="0">
                          <a:solidFill>
                            <a:schemeClr val="tx1"/>
                          </a:solidFill>
                          <a:latin typeface="+mn-lt"/>
                        </a:rPr>
                        <a:t> most different </a:t>
                      </a:r>
                      <a:r>
                        <a:rPr lang="en-US" sz="1200" b="0" i="0" dirty="0" smtClean="0">
                          <a:solidFill>
                            <a:schemeClr val="tx1"/>
                          </a:solidFill>
                          <a:latin typeface="+mn-lt"/>
                        </a:rPr>
                        <a:t>than watching the Video Story of a </a:t>
                      </a:r>
                      <a:r>
                        <a:rPr lang="en-US" sz="1200" b="1" i="1" dirty="0" smtClean="0">
                          <a:solidFill>
                            <a:schemeClr val="tx1"/>
                          </a:solidFill>
                          <a:latin typeface="+mn-lt"/>
                        </a:rPr>
                        <a:t>Pony Express Rider</a:t>
                      </a:r>
                      <a:r>
                        <a:rPr lang="en-US" sz="1200" b="0" i="0" dirty="0" smtClean="0">
                          <a:solidFill>
                            <a:schemeClr val="tx1"/>
                          </a:solidFill>
                          <a:latin typeface="+mn-lt"/>
                        </a:rPr>
                        <a:t>?</a:t>
                      </a:r>
                      <a:r>
                        <a:rPr lang="en-US" sz="1200" b="0" i="0" baseline="0" dirty="0" smtClean="0">
                          <a:solidFill>
                            <a:schemeClr val="tx1"/>
                          </a:solidFill>
                          <a:latin typeface="+mn-lt"/>
                        </a:rPr>
                        <a:t> </a:t>
                      </a:r>
                      <a:r>
                        <a:rPr lang="en-US" sz="1200" b="0" i="0" dirty="0" smtClean="0">
                          <a:solidFill>
                            <a:schemeClr val="tx1"/>
                          </a:solidFill>
                          <a:latin typeface="+mn-lt"/>
                        </a:rPr>
                        <a:t>Toward</a:t>
                      </a:r>
                      <a:r>
                        <a:rPr lang="en-US" sz="1200" b="0" i="0" baseline="0" dirty="0" smtClean="0">
                          <a:solidFill>
                            <a:schemeClr val="tx1"/>
                          </a:solidFill>
                          <a:latin typeface="+mn-lt"/>
                        </a:rPr>
                        <a:t> RL.</a:t>
                      </a:r>
                      <a:r>
                        <a:rPr lang="en-US" sz="1200" b="0" i="0" strike="noStrike" baseline="0" dirty="0" smtClean="0">
                          <a:solidFill>
                            <a:schemeClr val="tx1"/>
                          </a:solidFill>
                          <a:latin typeface="+mn-lt"/>
                        </a:rPr>
                        <a:t>6.</a:t>
                      </a:r>
                      <a:r>
                        <a:rPr lang="en-US" sz="1200" b="0" i="0" baseline="0" dirty="0" smtClean="0">
                          <a:solidFill>
                            <a:schemeClr val="tx1"/>
                          </a:solidFill>
                          <a:latin typeface="+mn-lt"/>
                        </a:rPr>
                        <a:t>7  DOK-1 </a:t>
                      </a:r>
                      <a:r>
                        <a:rPr lang="en-US" sz="1200" b="0" i="0" baseline="0" dirty="0" err="1" smtClean="0">
                          <a:solidFill>
                            <a:schemeClr val="tx1"/>
                          </a:solidFill>
                          <a:latin typeface="+mn-lt"/>
                        </a:rPr>
                        <a:t>Cf</a:t>
                      </a:r>
                      <a:endParaRPr lang="en-US" sz="1200" b="0" i="0" u="none" kern="1200" dirty="0" smtClean="0">
                        <a:solidFill>
                          <a:schemeClr val="tx1"/>
                        </a:solidFill>
                        <a:effectLst/>
                        <a:latin typeface="+mn-lt"/>
                        <a:ea typeface="+mn-ea"/>
                        <a:cs typeface="+mn-cs"/>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4</a:t>
                      </a:r>
                      <a:r>
                        <a:rPr lang="en-US" sz="1200" b="1" u="none" dirty="0" smtClean="0">
                          <a:solidFill>
                            <a:schemeClr val="tx1"/>
                          </a:solidFill>
                          <a:effectLst>
                            <a:outerShdw blurRad="38100" dist="38100" dir="2700000" algn="tl">
                              <a:srgbClr val="000000">
                                <a:alpha val="43137"/>
                              </a:srgbClr>
                            </a:outerShdw>
                          </a:effectLst>
                        </a:rPr>
                        <a:t>  </a:t>
                      </a:r>
                      <a:r>
                        <a:rPr lang="en-US" sz="1200" b="0" u="none" dirty="0" smtClean="0">
                          <a:solidFill>
                            <a:schemeClr val="tx1"/>
                          </a:solidFill>
                          <a:effectLst/>
                        </a:rPr>
                        <a:t> From the video Story of a Pony Express Rider, what generalization can the listener assume about the mochila?</a:t>
                      </a:r>
                      <a:r>
                        <a:rPr lang="en-US" sz="1200" b="0" i="0" u="none" baseline="0" dirty="0" smtClean="0">
                          <a:solidFill>
                            <a:schemeClr val="tx1"/>
                          </a:solidFill>
                          <a:effectLst/>
                        </a:rPr>
                        <a:t>  Toward RL.6.7 DOK-3 Cu</a:t>
                      </a:r>
                      <a:endParaRPr lang="en-US" sz="1200" b="0" u="none" dirty="0" smtClean="0">
                        <a:solidFill>
                          <a:schemeClr val="tx1"/>
                        </a:solidFill>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9196">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5</a:t>
                      </a:r>
                      <a:r>
                        <a:rPr lang="en-US" sz="1200" b="1" u="none" dirty="0" smtClean="0">
                          <a:solidFill>
                            <a:schemeClr val="tx1"/>
                          </a:solidFill>
                          <a:effectLst>
                            <a:outerShdw blurRad="38100" dist="38100" dir="2700000" algn="tl">
                              <a:srgbClr val="000000">
                                <a:alpha val="43137"/>
                              </a:srgbClr>
                            </a:outerShdw>
                          </a:effectLst>
                        </a:rPr>
                        <a:t>  </a:t>
                      </a:r>
                      <a:r>
                        <a:rPr lang="en-US" sz="1200" b="0" u="none" dirty="0" smtClean="0">
                          <a:solidFill>
                            <a:schemeClr val="tx1"/>
                          </a:solidFill>
                          <a:effectLst/>
                        </a:rPr>
                        <a:t>How is the experience of listening to the video, </a:t>
                      </a:r>
                      <a:r>
                        <a:rPr lang="en-US" sz="1200" b="1" i="1" u="none" dirty="0" smtClean="0">
                          <a:solidFill>
                            <a:schemeClr val="tx1"/>
                          </a:solidFill>
                          <a:effectLst/>
                        </a:rPr>
                        <a:t>Story of a Pony Express Rider </a:t>
                      </a:r>
                      <a:r>
                        <a:rPr lang="en-US" sz="1200" b="0" u="none" dirty="0" smtClean="0">
                          <a:solidFill>
                            <a:schemeClr val="tx1"/>
                          </a:solidFill>
                          <a:effectLst/>
                        </a:rPr>
                        <a:t>similar to reading A </a:t>
                      </a:r>
                      <a:r>
                        <a:rPr lang="en-US" sz="1200" b="1" i="1" u="none" dirty="0" smtClean="0">
                          <a:solidFill>
                            <a:schemeClr val="tx1"/>
                          </a:solidFill>
                          <a:effectLst/>
                        </a:rPr>
                        <a:t>Pony Express Rider </a:t>
                      </a:r>
                      <a:r>
                        <a:rPr lang="en-US" sz="1200" b="0" u="none" dirty="0" smtClean="0">
                          <a:solidFill>
                            <a:schemeClr val="tx1"/>
                          </a:solidFill>
                          <a:effectLst/>
                        </a:rPr>
                        <a:t>? </a:t>
                      </a:r>
                      <a:r>
                        <a:rPr lang="en-US" sz="1200" b="0" i="0" dirty="0" smtClean="0">
                          <a:solidFill>
                            <a:schemeClr val="tx1"/>
                          </a:solidFill>
                          <a:latin typeface="+mn-lt"/>
                        </a:rPr>
                        <a:t>Toward</a:t>
                      </a:r>
                      <a:r>
                        <a:rPr lang="en-US" sz="1200" b="0" i="0" baseline="0" dirty="0" smtClean="0">
                          <a:solidFill>
                            <a:schemeClr val="tx1"/>
                          </a:solidFill>
                          <a:latin typeface="+mn-lt"/>
                        </a:rPr>
                        <a:t> RL.6.9 DOK-2 </a:t>
                      </a:r>
                      <a:r>
                        <a:rPr lang="en-US" sz="1200" b="0" i="0" baseline="0" dirty="0" err="1" smtClean="0">
                          <a:solidFill>
                            <a:schemeClr val="tx1"/>
                          </a:solidFill>
                          <a:latin typeface="+mn-lt"/>
                        </a:rPr>
                        <a:t>APn</a:t>
                      </a:r>
                      <a:endParaRPr lang="en-US" sz="1200" b="0" i="0" dirty="0" smtClean="0">
                        <a:solidFill>
                          <a:schemeClr val="tx1"/>
                        </a:solidFill>
                        <a:latin typeface="+mn-lt"/>
                      </a:endParaRPr>
                    </a:p>
                  </a:txBody>
                  <a:tcPr marL="97155" marR="97155" marT="47897" marB="47897" anchor="ctr">
                    <a:lnB w="12700" cmpd="sng">
                      <a:noFill/>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57882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6</a:t>
                      </a:r>
                      <a:r>
                        <a:rPr lang="en-US" sz="1200" b="1" u="none" dirty="0" smtClean="0">
                          <a:solidFill>
                            <a:schemeClr val="tx1"/>
                          </a:solidFill>
                          <a:effectLst>
                            <a:outerShdw blurRad="38100" dist="38100" dir="2700000" algn="tl">
                              <a:srgbClr val="000000">
                                <a:alpha val="43137"/>
                              </a:srgbClr>
                            </a:outerShdw>
                          </a:effectLst>
                        </a:rPr>
                        <a:t>  </a:t>
                      </a:r>
                      <a:r>
                        <a:rPr lang="en-US" sz="1200" b="0" u="none" dirty="0" smtClean="0">
                          <a:solidFill>
                            <a:schemeClr val="tx1"/>
                          </a:solidFill>
                          <a:effectLst/>
                        </a:rPr>
                        <a:t>How is the experience of listening to the video, </a:t>
                      </a:r>
                      <a:r>
                        <a:rPr lang="en-US" sz="1200" b="1" i="1" u="none" dirty="0" smtClean="0">
                          <a:solidFill>
                            <a:schemeClr val="tx1"/>
                          </a:solidFill>
                          <a:effectLst/>
                        </a:rPr>
                        <a:t>Story of a Pony  </a:t>
                      </a:r>
                      <a:r>
                        <a:rPr lang="en-US" sz="1200" b="1" i="1" u="none" dirty="0" smtClean="0">
                          <a:solidFill>
                            <a:schemeClr val="tx1"/>
                          </a:solidFill>
                          <a:effectLst/>
                        </a:rPr>
                        <a:t>Express </a:t>
                      </a:r>
                      <a:r>
                        <a:rPr lang="en-US" sz="1200" b="1" i="1" u="none" dirty="0" smtClean="0">
                          <a:solidFill>
                            <a:schemeClr val="tx1"/>
                          </a:solidFill>
                          <a:effectLst/>
                        </a:rPr>
                        <a:t>Rider </a:t>
                      </a:r>
                      <a:r>
                        <a:rPr lang="en-US" sz="1200" b="0" u="none" dirty="0" smtClean="0">
                          <a:solidFill>
                            <a:schemeClr val="tx1"/>
                          </a:solidFill>
                          <a:effectLst/>
                        </a:rPr>
                        <a:t>different than reading </a:t>
                      </a:r>
                      <a:r>
                        <a:rPr lang="en-US" sz="1200" b="1" i="1" u="sng" dirty="0" smtClean="0">
                          <a:solidFill>
                            <a:schemeClr val="tx1"/>
                          </a:solidFill>
                          <a:effectLst/>
                        </a:rPr>
                        <a:t>A Pony Express Rider </a:t>
                      </a:r>
                      <a:r>
                        <a:rPr lang="en-US" sz="1200" b="0" u="none" dirty="0" smtClean="0">
                          <a:solidFill>
                            <a:schemeClr val="tx1"/>
                          </a:solidFill>
                          <a:effectLst/>
                        </a:rPr>
                        <a:t>?  Select the two answers that apply. </a:t>
                      </a:r>
                      <a:r>
                        <a:rPr lang="en-US" sz="1200" b="0" i="0" dirty="0" smtClean="0">
                          <a:solidFill>
                            <a:schemeClr val="tx1"/>
                          </a:solidFill>
                          <a:effectLst/>
                          <a:latin typeface="+mn-lt"/>
                          <a:cs typeface="Helvetica" pitchFamily="34" charset="0"/>
                        </a:rPr>
                        <a:t>Toward </a:t>
                      </a:r>
                      <a:r>
                        <a:rPr lang="en-US" sz="1200" b="0" i="0" u="none" dirty="0" smtClean="0">
                          <a:solidFill>
                            <a:schemeClr val="tx1"/>
                          </a:solidFill>
                          <a:effectLst/>
                          <a:latin typeface="+mn-lt"/>
                        </a:rPr>
                        <a:t>RL.6.9 DOK-2 </a:t>
                      </a:r>
                      <a:r>
                        <a:rPr lang="en-US" sz="1200" b="0" i="0" u="none" dirty="0" err="1" smtClean="0">
                          <a:solidFill>
                            <a:schemeClr val="tx1"/>
                          </a:solidFill>
                          <a:effectLst/>
                          <a:latin typeface="+mn-lt"/>
                        </a:rPr>
                        <a:t>ANr</a:t>
                      </a:r>
                      <a:r>
                        <a:rPr lang="en-US" sz="1200" b="0" i="0" u="none" dirty="0" smtClean="0">
                          <a:solidFill>
                            <a:schemeClr val="tx1"/>
                          </a:solidFill>
                          <a:effectLst/>
                          <a:latin typeface="+mn-lt"/>
                        </a:rPr>
                        <a:t>  (both answers must be correct)</a:t>
                      </a:r>
                    </a:p>
                  </a:txBody>
                  <a:tcPr marL="97155" marR="97155" marT="47897" marB="47897"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mpd="sng">
                      <a:noFill/>
                    </a:lnL>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7</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Literary Constructed Response </a:t>
                      </a:r>
                      <a:r>
                        <a:rPr lang="en-US" sz="1200" b="1" u="none" dirty="0" smtClean="0">
                          <a:solidFill>
                            <a:schemeClr val="tx1"/>
                          </a:solidFill>
                          <a:effectLst/>
                        </a:rPr>
                        <a:t> </a:t>
                      </a:r>
                      <a:r>
                        <a:rPr kumimoji="0" lang="en-US" sz="1200" b="0" i="0" u="none" strike="noStrike" kern="1200" cap="none" spc="0" normalizeH="0" baseline="0" noProof="0" dirty="0" smtClean="0">
                          <a:ln>
                            <a:noFill/>
                          </a:ln>
                          <a:solidFill>
                            <a:schemeClr val="tx1"/>
                          </a:solidFill>
                          <a:effectLst/>
                          <a:uLnTx/>
                          <a:uFillTx/>
                          <a:latin typeface="+mn-lt"/>
                          <a:ea typeface="+mn-ea"/>
                          <a:cs typeface="Helvetica" pitchFamily="34" charset="0"/>
                        </a:rPr>
                        <a:t>Toward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RL.6.7 DOK 4- SYH</a:t>
                      </a:r>
                      <a:endParaRPr lang="en-US" sz="1200" b="0" u="sng" dirty="0" smtClean="0">
                        <a:solidFill>
                          <a:schemeClr val="tx1"/>
                        </a:solidFill>
                        <a:effectLst>
                          <a:outerShdw blurRad="38100" dist="38100" dir="2700000" algn="tl">
                            <a:srgbClr val="000000">
                              <a:alpha val="43137"/>
                            </a:srgbClr>
                          </a:outerShdw>
                        </a:effectLst>
                      </a:endParaRPr>
                    </a:p>
                  </a:txBody>
                  <a:tcPr marL="97155" marR="97155" marT="47897" marB="47897" anchor="ctr">
                    <a:lnT w="12700" cmpd="sng">
                      <a:noFill/>
                    </a:lnT>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2 pts.</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r>
                        <a:rPr lang="en-US" sz="1200" b="1" u="sng" dirty="0" smtClean="0">
                          <a:solidFill>
                            <a:schemeClr val="tx1"/>
                          </a:solidFill>
                          <a:effectLst>
                            <a:outerShdw blurRad="38100" dist="38100" dir="2700000" algn="tl">
                              <a:srgbClr val="000000">
                                <a:alpha val="43137"/>
                              </a:srgbClr>
                            </a:outerShdw>
                          </a:effectLst>
                        </a:rPr>
                        <a:t>Question 8</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Literary Constructed Response </a:t>
                      </a:r>
                      <a:r>
                        <a:rPr lang="en-US" sz="1200" b="1" u="none" baseline="0" dirty="0" smtClean="0">
                          <a:solidFill>
                            <a:schemeClr val="tx1"/>
                          </a:solidFill>
                          <a:effectLst/>
                        </a:rPr>
                        <a:t> </a:t>
                      </a:r>
                      <a:r>
                        <a:rPr kumimoji="0" lang="en-US" sz="1200" b="0" i="0" u="none" strike="noStrike" kern="1200" cap="none" spc="0" normalizeH="0" baseline="0" noProof="0" dirty="0" smtClean="0">
                          <a:ln>
                            <a:noFill/>
                          </a:ln>
                          <a:solidFill>
                            <a:schemeClr val="tx1"/>
                          </a:solidFill>
                          <a:effectLst/>
                          <a:uLnTx/>
                          <a:uFillTx/>
                          <a:latin typeface="+mn-lt"/>
                          <a:ea typeface="+mn-ea"/>
                          <a:cs typeface="Helvetica" pitchFamily="34" charset="0"/>
                        </a:rPr>
                        <a:t>Toward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RL.6.9 DOK 4 -SYU</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2 pts.</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7108">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9</a:t>
                      </a:r>
                      <a:r>
                        <a:rPr lang="en-US" sz="1200" b="1" u="none" dirty="0" smtClean="0">
                          <a:solidFill>
                            <a:schemeClr val="tx1"/>
                          </a:solidFill>
                          <a:effectLst>
                            <a:outerShdw blurRad="38100" dist="38100" dir="2700000" algn="tl">
                              <a:srgbClr val="000000">
                                <a:alpha val="43137"/>
                              </a:srgbClr>
                            </a:outerShdw>
                          </a:effectLst>
                        </a:rPr>
                        <a:t>    </a:t>
                      </a:r>
                      <a:r>
                        <a:rPr kumimoji="0" lang="en-US" sz="1200" b="0" i="0" u="none" strike="noStrike" kern="1200" cap="none" spc="0" normalizeH="0" baseline="0" noProof="0" dirty="0" smtClean="0">
                          <a:ln>
                            <a:noFill/>
                          </a:ln>
                          <a:solidFill>
                            <a:schemeClr val="tx1"/>
                          </a:solidFill>
                          <a:effectLst/>
                          <a:uLnTx/>
                          <a:uFillTx/>
                          <a:latin typeface="+mn-lt"/>
                          <a:ea typeface="+mn-ea"/>
                          <a:cs typeface="Helvetica" pitchFamily="34" charset="0"/>
                        </a:rPr>
                        <a:t>Why did the author choose to use the word </a:t>
                      </a:r>
                      <a:r>
                        <a:rPr kumimoji="0" lang="en-US" sz="1200" b="0" i="0" u="sng" strike="noStrike" kern="1200" cap="none" spc="0" normalizeH="0" baseline="0" noProof="0" dirty="0" smtClean="0">
                          <a:ln>
                            <a:noFill/>
                          </a:ln>
                          <a:solidFill>
                            <a:schemeClr val="tx1"/>
                          </a:solidFill>
                          <a:effectLst/>
                          <a:uLnTx/>
                          <a:uFillTx/>
                          <a:latin typeface="+mn-lt"/>
                          <a:ea typeface="+mn-ea"/>
                          <a:cs typeface="Helvetica" pitchFamily="34" charset="0"/>
                        </a:rPr>
                        <a:t>home</a:t>
                      </a:r>
                      <a:r>
                        <a:rPr kumimoji="0" lang="en-US" sz="1200" b="0" i="0" u="none" strike="noStrike" kern="1200" cap="none" spc="0" normalizeH="0" baseline="0" noProof="0" dirty="0" smtClean="0">
                          <a:ln>
                            <a:noFill/>
                          </a:ln>
                          <a:solidFill>
                            <a:schemeClr val="tx1"/>
                          </a:solidFill>
                          <a:effectLst/>
                          <a:uLnTx/>
                          <a:uFillTx/>
                          <a:latin typeface="+mn-lt"/>
                          <a:ea typeface="+mn-ea"/>
                          <a:cs typeface="Helvetica" pitchFamily="34" charset="0"/>
                        </a:rPr>
                        <a:t>?  </a:t>
                      </a:r>
                      <a:r>
                        <a:rPr lang="en-US" sz="1200" b="0" i="0" baseline="0" dirty="0" smtClean="0">
                          <a:solidFill>
                            <a:schemeClr val="tx1"/>
                          </a:solidFill>
                          <a:latin typeface="+mn-lt"/>
                          <a:ea typeface="Times New Roman"/>
                          <a:cs typeface="Times New Roman"/>
                        </a:rPr>
                        <a:t>Toward RI.6.4  DOK-2 </a:t>
                      </a:r>
                      <a:r>
                        <a:rPr lang="en-US" sz="1200" b="0" i="0" baseline="0" dirty="0" err="1" smtClean="0">
                          <a:solidFill>
                            <a:schemeClr val="tx1"/>
                          </a:solidFill>
                          <a:latin typeface="+mn-lt"/>
                          <a:ea typeface="Times New Roman"/>
                          <a:cs typeface="Times New Roman"/>
                        </a:rPr>
                        <a:t>APg</a:t>
                      </a:r>
                      <a:endParaRPr lang="en-US" sz="1200" b="0" i="0" kern="1200" dirty="0" smtClean="0">
                        <a:solidFill>
                          <a:schemeClr val="tx1"/>
                        </a:solidFill>
                        <a:effectLst/>
                        <a:latin typeface="+mn-lt"/>
                        <a:ea typeface="Times New Roman"/>
                        <a:cs typeface="Times New Roman"/>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A</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4035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10</a:t>
                      </a:r>
                      <a:r>
                        <a:rPr lang="en-US" sz="1200" b="1" u="none" dirty="0" smtClean="0">
                          <a:solidFill>
                            <a:schemeClr val="tx1"/>
                          </a:solidFill>
                          <a:effectLst>
                            <a:outerShdw blurRad="38100" dist="38100" dir="2700000" algn="tl">
                              <a:srgbClr val="000000">
                                <a:alpha val="43137"/>
                              </a:srgbClr>
                            </a:outerShdw>
                          </a:effectLst>
                        </a:rPr>
                        <a:t>  </a:t>
                      </a:r>
                      <a:r>
                        <a:rPr lang="en-US" sz="1200" b="0" u="none" dirty="0" smtClean="0">
                          <a:solidFill>
                            <a:schemeClr val="tx1"/>
                          </a:solidFill>
                          <a:effectLst/>
                        </a:rPr>
                        <a:t>What does “from out of nowhere” mean</a:t>
                      </a:r>
                      <a:r>
                        <a:rPr lang="en-US" sz="1200" b="0" i="0" u="none" dirty="0" smtClean="0">
                          <a:solidFill>
                            <a:schemeClr val="tx1"/>
                          </a:solidFill>
                          <a:effectLst/>
                        </a:rPr>
                        <a:t>?</a:t>
                      </a:r>
                      <a:r>
                        <a:rPr lang="en-US" sz="1200" b="0" i="0" u="none" baseline="0" dirty="0" smtClean="0">
                          <a:solidFill>
                            <a:schemeClr val="tx1"/>
                          </a:solidFill>
                          <a:effectLst/>
                        </a:rPr>
                        <a:t> </a:t>
                      </a:r>
                      <a:r>
                        <a:rPr lang="en-US" sz="1200" b="0" i="0" u="none" dirty="0" smtClean="0">
                          <a:solidFill>
                            <a:schemeClr val="tx1"/>
                          </a:solidFill>
                          <a:latin typeface="+mn-lt"/>
                        </a:rPr>
                        <a:t>Toward</a:t>
                      </a:r>
                      <a:r>
                        <a:rPr lang="en-US" sz="1200" b="0" i="0" u="none" baseline="0" dirty="0" smtClean="0">
                          <a:solidFill>
                            <a:schemeClr val="tx1"/>
                          </a:solidFill>
                          <a:latin typeface="+mn-lt"/>
                        </a:rPr>
                        <a:t> RI.6.4  DOK-2 </a:t>
                      </a:r>
                      <a:r>
                        <a:rPr lang="en-US" sz="1200" b="0" i="0" u="none" baseline="0" dirty="0" err="1" smtClean="0">
                          <a:solidFill>
                            <a:schemeClr val="tx1"/>
                          </a:solidFill>
                          <a:latin typeface="+mn-lt"/>
                        </a:rPr>
                        <a:t>APn</a:t>
                      </a:r>
                      <a:endParaRPr lang="en-US" sz="1200" b="0" i="0" u="none" dirty="0" smtClean="0">
                        <a:solidFill>
                          <a:schemeClr val="tx1"/>
                        </a:solidFill>
                        <a:latin typeface="+mn-lt"/>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B</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200" b="1" u="sng" dirty="0" smtClean="0">
                          <a:solidFill>
                            <a:schemeClr val="tx1"/>
                          </a:solidFill>
                          <a:effectLst>
                            <a:outerShdw blurRad="38100" dist="38100" dir="2700000" algn="tl">
                              <a:srgbClr val="000000">
                                <a:alpha val="43137"/>
                              </a:srgbClr>
                            </a:outerShdw>
                          </a:effectLst>
                        </a:rPr>
                        <a:t>Question 11</a:t>
                      </a:r>
                      <a:r>
                        <a:rPr lang="en-US" sz="1200" b="0" u="none" dirty="0" smtClean="0">
                          <a:solidFill>
                            <a:schemeClr val="tx1"/>
                          </a:solidFill>
                          <a:effectLst>
                            <a:outerShdw blurRad="38100" dist="38100" dir="2700000" algn="tl">
                              <a:srgbClr val="000000">
                                <a:alpha val="43137"/>
                              </a:srgbClr>
                            </a:outerShdw>
                          </a:effectLst>
                        </a:rPr>
                        <a:t>  </a:t>
                      </a:r>
                      <a:r>
                        <a:rPr lang="en-US" sz="1200" b="0" u="none" dirty="0" smtClean="0">
                          <a:solidFill>
                            <a:schemeClr val="tx1"/>
                          </a:solidFill>
                          <a:effectLst/>
                        </a:rPr>
                        <a:t>Which summary statement best explains the captain’s reason to have his crew swim to an island three miles away?</a:t>
                      </a:r>
                      <a:r>
                        <a:rPr lang="en-US" sz="1200" b="0" u="none" baseline="0" dirty="0" smtClean="0">
                          <a:solidFill>
                            <a:schemeClr val="tx1"/>
                          </a:solidFill>
                          <a:effectLst/>
                        </a:rPr>
                        <a:t> </a:t>
                      </a:r>
                      <a:r>
                        <a:rPr lang="en-US" sz="1200" b="0" i="0" dirty="0" smtClean="0">
                          <a:solidFill>
                            <a:schemeClr val="tx1"/>
                          </a:solidFill>
                          <a:effectLst/>
                          <a:latin typeface="+mn-lt"/>
                        </a:rPr>
                        <a:t>Toward RI.6.8 DOK-2</a:t>
                      </a:r>
                      <a:r>
                        <a:rPr lang="en-US" sz="1200" b="0" i="0" baseline="0" dirty="0" smtClean="0">
                          <a:solidFill>
                            <a:schemeClr val="tx1"/>
                          </a:solidFill>
                          <a:effectLst/>
                          <a:latin typeface="+mn-lt"/>
                        </a:rPr>
                        <a:t> </a:t>
                      </a:r>
                      <a:r>
                        <a:rPr lang="en-US" sz="1200" b="0" i="0" baseline="0" dirty="0" err="1" smtClean="0">
                          <a:solidFill>
                            <a:schemeClr val="tx1"/>
                          </a:solidFill>
                          <a:effectLst/>
                          <a:latin typeface="+mn-lt"/>
                        </a:rPr>
                        <a:t>Ck</a:t>
                      </a:r>
                      <a:endParaRPr lang="en-US" sz="1200" b="0" i="0" dirty="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C</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907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12</a:t>
                      </a:r>
                      <a:r>
                        <a:rPr lang="en-US" sz="1200" b="1" u="none" dirty="0" smtClean="0">
                          <a:solidFill>
                            <a:schemeClr val="tx1"/>
                          </a:solidFill>
                          <a:effectLst>
                            <a:outerShdw blurRad="38100" dist="38100" dir="2700000" algn="tl">
                              <a:srgbClr val="000000">
                                <a:alpha val="43137"/>
                              </a:srgbClr>
                            </a:outerShdw>
                          </a:effectLst>
                        </a:rPr>
                        <a:t> </a:t>
                      </a:r>
                      <a:r>
                        <a:rPr lang="en-US" sz="1200" b="0" i="0" u="none" dirty="0" smtClean="0">
                          <a:solidFill>
                            <a:schemeClr val="tx1"/>
                          </a:solidFill>
                          <a:effectLst/>
                        </a:rPr>
                        <a:t>What evidence would not support a claim that PT-109’s mission  was hazardous?</a:t>
                      </a:r>
                    </a:p>
                    <a:p>
                      <a:pPr marL="0" marR="0" indent="0" algn="l" defTabSz="966612" rtl="0" eaLnBrk="1" fontAlgn="auto" latinLnBrk="0" hangingPunct="1">
                        <a:lnSpc>
                          <a:spcPct val="100000"/>
                        </a:lnSpc>
                        <a:spcBef>
                          <a:spcPts val="0"/>
                        </a:spcBef>
                        <a:spcAft>
                          <a:spcPts val="0"/>
                        </a:spcAft>
                        <a:buClrTx/>
                        <a:buSzTx/>
                        <a:buFontTx/>
                        <a:buNone/>
                        <a:tabLst/>
                        <a:defRPr/>
                      </a:pPr>
                      <a:r>
                        <a:rPr lang="en-US" sz="1200" b="0" i="0" dirty="0" smtClean="0">
                          <a:solidFill>
                            <a:schemeClr val="tx1"/>
                          </a:solidFill>
                          <a:effectLst/>
                          <a:latin typeface="+mn-lt"/>
                        </a:rPr>
                        <a:t>Toward RI.6.8  DOK-2</a:t>
                      </a:r>
                      <a:r>
                        <a:rPr lang="en-US" sz="1200" b="0" i="0" baseline="0" dirty="0" smtClean="0">
                          <a:solidFill>
                            <a:schemeClr val="tx1"/>
                          </a:solidFill>
                          <a:effectLst/>
                          <a:latin typeface="+mn-lt"/>
                        </a:rPr>
                        <a:t> ANs</a:t>
                      </a:r>
                      <a:endParaRPr lang="en-US" sz="1200" b="0" i="0"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D</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279692">
                <a:tc>
                  <a:txBody>
                    <a:bodyPr/>
                    <a:lstStyle/>
                    <a:p>
                      <a:pPr marL="342900" indent="-342900">
                        <a:buNone/>
                      </a:pPr>
                      <a:r>
                        <a:rPr lang="en-US" sz="1200" b="1" u="sng" dirty="0" smtClean="0">
                          <a:solidFill>
                            <a:schemeClr val="tx1"/>
                          </a:solidFill>
                          <a:effectLst>
                            <a:outerShdw blurRad="38100" dist="38100" dir="2700000" algn="tl">
                              <a:srgbClr val="000000">
                                <a:alpha val="43137"/>
                              </a:srgbClr>
                            </a:outerShdw>
                          </a:effectLst>
                        </a:rPr>
                        <a:t>Question 13</a:t>
                      </a:r>
                      <a:r>
                        <a:rPr lang="en-US" sz="1200" b="0" u="none" baseline="0" dirty="0" smtClean="0">
                          <a:solidFill>
                            <a:schemeClr val="tx1"/>
                          </a:solidFill>
                          <a:effectLst/>
                        </a:rPr>
                        <a:t>  </a:t>
                      </a:r>
                      <a:r>
                        <a:rPr lang="en-US" sz="1200" b="0" i="0" u="none" baseline="0" dirty="0" smtClean="0">
                          <a:solidFill>
                            <a:schemeClr val="tx1"/>
                          </a:solidFill>
                          <a:effectLst/>
                        </a:rPr>
                        <a:t>Why are the facts in the U.S. Navy citation different than those in the article PT-109?</a:t>
                      </a:r>
                    </a:p>
                    <a:p>
                      <a:pPr marL="342900" indent="-342900">
                        <a:buNone/>
                      </a:pPr>
                      <a:r>
                        <a:rPr lang="en-US" sz="1200" b="0" i="0" u="none" baseline="0" dirty="0" smtClean="0">
                          <a:solidFill>
                            <a:schemeClr val="tx1"/>
                          </a:solidFill>
                          <a:effectLst/>
                        </a:rPr>
                        <a:t> </a:t>
                      </a:r>
                      <a:r>
                        <a:rPr lang="en-US" sz="1200" b="0" i="0" dirty="0" smtClean="0">
                          <a:solidFill>
                            <a:schemeClr val="tx1"/>
                          </a:solidFill>
                          <a:latin typeface="+mn-lt"/>
                        </a:rPr>
                        <a:t>Toward RI.6.9 DOK-2 </a:t>
                      </a:r>
                      <a:r>
                        <a:rPr lang="en-US" sz="1200" b="0" i="0" dirty="0" err="1" smtClean="0">
                          <a:solidFill>
                            <a:schemeClr val="tx1"/>
                          </a:solidFill>
                          <a:latin typeface="+mn-lt"/>
                        </a:rPr>
                        <a:t>APn</a:t>
                      </a:r>
                      <a:endParaRPr lang="en-US" sz="1200" b="0" i="0" dirty="0" smtClean="0">
                        <a:solidFill>
                          <a:schemeClr val="tx1"/>
                        </a:solidFill>
                        <a:latin typeface="+mn-lt"/>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C</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53418">
                <a:tc>
                  <a:txBody>
                    <a:bodyPr/>
                    <a:lstStyle/>
                    <a:p>
                      <a:pPr marL="342900" marR="0" indent="-34290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14</a:t>
                      </a:r>
                      <a:r>
                        <a:rPr lang="en-US" sz="1200" b="1" u="none" dirty="0" smtClean="0">
                          <a:solidFill>
                            <a:schemeClr val="tx1"/>
                          </a:solidFill>
                          <a:effectLst>
                            <a:outerShdw blurRad="38100" dist="38100" dir="2700000" algn="tl">
                              <a:srgbClr val="000000">
                                <a:alpha val="43137"/>
                              </a:srgbClr>
                            </a:outerShdw>
                          </a:effectLst>
                        </a:rPr>
                        <a:t> </a:t>
                      </a:r>
                      <a:r>
                        <a:rPr lang="en-US" sz="1200" b="0" u="none" baseline="0" dirty="0" smtClean="0">
                          <a:solidFill>
                            <a:schemeClr val="tx1"/>
                          </a:solidFill>
                          <a:effectLst/>
                        </a:rPr>
                        <a:t> </a:t>
                      </a:r>
                      <a:r>
                        <a:rPr lang="en-US" sz="1200" b="0" i="0" u="none" baseline="0" dirty="0" smtClean="0">
                          <a:solidFill>
                            <a:schemeClr val="tx1"/>
                          </a:solidFill>
                          <a:effectLst/>
                        </a:rPr>
                        <a:t>How are the events depicted in both the U.S. Navy citation and the article PT-109 alike</a:t>
                      </a:r>
                    </a:p>
                    <a:p>
                      <a:pPr marL="342900" marR="0" indent="-342900" algn="l" defTabSz="966612" rtl="0" eaLnBrk="1" fontAlgn="auto" latinLnBrk="0" hangingPunct="1">
                        <a:lnSpc>
                          <a:spcPct val="100000"/>
                        </a:lnSpc>
                        <a:spcBef>
                          <a:spcPts val="0"/>
                        </a:spcBef>
                        <a:spcAft>
                          <a:spcPts val="0"/>
                        </a:spcAft>
                        <a:buClrTx/>
                        <a:buSzTx/>
                        <a:buFontTx/>
                        <a:buNone/>
                        <a:tabLst/>
                        <a:defRPr/>
                      </a:pPr>
                      <a:r>
                        <a:rPr lang="en-US" sz="1200" b="0" i="0" u="none" baseline="0" dirty="0" smtClean="0">
                          <a:solidFill>
                            <a:schemeClr val="tx1"/>
                          </a:solidFill>
                          <a:effectLst/>
                        </a:rPr>
                        <a:t>and different?  </a:t>
                      </a:r>
                      <a:r>
                        <a:rPr lang="en-US" sz="1200" b="0" i="0" baseline="0" dirty="0" smtClean="0">
                          <a:solidFill>
                            <a:schemeClr val="tx1"/>
                          </a:solidFill>
                          <a:latin typeface="Calibri" pitchFamily="34" charset="0"/>
                          <a:cs typeface="Helvetica" pitchFamily="34" charset="0"/>
                        </a:rPr>
                        <a:t>T</a:t>
                      </a:r>
                      <a:r>
                        <a:rPr lang="en-US" sz="1200" b="0" i="0" dirty="0" smtClean="0">
                          <a:solidFill>
                            <a:schemeClr val="tx1"/>
                          </a:solidFill>
                          <a:latin typeface="+mn-lt"/>
                        </a:rPr>
                        <a:t>oward</a:t>
                      </a:r>
                      <a:r>
                        <a:rPr lang="en-US" sz="1200" b="0" i="0" baseline="0" dirty="0" smtClean="0">
                          <a:solidFill>
                            <a:schemeClr val="tx1"/>
                          </a:solidFill>
                          <a:latin typeface="+mn-lt"/>
                        </a:rPr>
                        <a:t> </a:t>
                      </a:r>
                      <a:r>
                        <a:rPr lang="en-US" sz="1200" b="0" i="0" dirty="0" smtClean="0">
                          <a:solidFill>
                            <a:schemeClr val="tx1"/>
                          </a:solidFill>
                          <a:latin typeface="+mn-lt"/>
                        </a:rPr>
                        <a:t>RI.6.9 DOK-4</a:t>
                      </a:r>
                      <a:r>
                        <a:rPr lang="en-US" sz="1200" b="0" i="0" baseline="0" dirty="0" smtClean="0">
                          <a:solidFill>
                            <a:schemeClr val="tx1"/>
                          </a:solidFill>
                          <a:latin typeface="+mn-lt"/>
                        </a:rPr>
                        <a:t> </a:t>
                      </a:r>
                      <a:r>
                        <a:rPr lang="en-US" sz="1200" b="0" i="0" baseline="0" dirty="0" err="1" smtClean="0">
                          <a:solidFill>
                            <a:schemeClr val="tx1"/>
                          </a:solidFill>
                          <a:latin typeface="+mn-lt"/>
                        </a:rPr>
                        <a:t>APn</a:t>
                      </a:r>
                      <a:endParaRPr lang="en-US" sz="1200" b="0" i="0" dirty="0" smtClean="0">
                        <a:solidFill>
                          <a:schemeClr val="tx1"/>
                        </a:solidFill>
                        <a:latin typeface="+mn-lt"/>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B</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15</a:t>
                      </a:r>
                      <a:r>
                        <a:rPr lang="en-US" sz="1200" b="1" u="none" dirty="0" smtClean="0">
                          <a:solidFill>
                            <a:schemeClr val="tx1"/>
                          </a:solidFill>
                          <a:effectLst>
                            <a:outerShdw blurRad="38100" dist="38100" dir="2700000" algn="tl">
                              <a:srgbClr val="000000">
                                <a:alpha val="43137"/>
                              </a:srgbClr>
                            </a:outerShdw>
                          </a:effectLst>
                        </a:rPr>
                        <a:t>                                </a:t>
                      </a:r>
                      <a:r>
                        <a:rPr lang="en-US" sz="1200" b="1" u="none" dirty="0" smtClean="0">
                          <a:solidFill>
                            <a:schemeClr val="tx1"/>
                          </a:solidFill>
                          <a:effectLst/>
                        </a:rPr>
                        <a:t>  </a:t>
                      </a:r>
                      <a:r>
                        <a:rPr lang="en-US" sz="1200" b="1" u="sng" dirty="0" smtClean="0">
                          <a:solidFill>
                            <a:schemeClr val="tx1"/>
                          </a:solidFill>
                          <a:effectLst>
                            <a:outerShdw blurRad="38100" dist="38100" dir="2700000" algn="tl">
                              <a:srgbClr val="000000">
                                <a:alpha val="43137"/>
                              </a:srgbClr>
                            </a:outerShdw>
                          </a:effectLst>
                        </a:rPr>
                        <a:t>Informational Text Constructed</a:t>
                      </a:r>
                      <a:r>
                        <a:rPr lang="en-US" sz="1200" b="1" u="sng" baseline="0" dirty="0" smtClean="0">
                          <a:solidFill>
                            <a:schemeClr val="tx1"/>
                          </a:solidFill>
                          <a:effectLst>
                            <a:outerShdw blurRad="38100" dist="38100" dir="2700000" algn="tl">
                              <a:srgbClr val="000000">
                                <a:alpha val="43137"/>
                              </a:srgbClr>
                            </a:outerShdw>
                          </a:effectLst>
                        </a:rPr>
                        <a:t> Response</a:t>
                      </a:r>
                      <a:r>
                        <a:rPr lang="en-US" sz="1200" b="0" i="1" u="none" baseline="0" dirty="0" smtClean="0">
                          <a:solidFill>
                            <a:schemeClr val="tx1"/>
                          </a:solidFill>
                          <a:effectLst/>
                        </a:rPr>
                        <a:t>   </a:t>
                      </a:r>
                      <a:r>
                        <a:rPr kumimoji="0" lang="en-US" sz="1200" b="0" i="0" u="none" strike="noStrike" kern="1200" cap="none" spc="0" normalizeH="0" baseline="0" noProof="0" dirty="0" smtClean="0">
                          <a:ln>
                            <a:noFill/>
                          </a:ln>
                          <a:solidFill>
                            <a:schemeClr val="tx1"/>
                          </a:solidFill>
                          <a:effectLst/>
                          <a:uLnTx/>
                          <a:uFillTx/>
                          <a:latin typeface="+mn-lt"/>
                          <a:ea typeface="+mn-ea"/>
                          <a:cs typeface="Helvetica" pitchFamily="34" charset="0"/>
                        </a:rPr>
                        <a:t>Toward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RI.6.8 DOK 3 – </a:t>
                      </a:r>
                      <a:r>
                        <a:rPr kumimoji="0" lang="en-US" sz="1200" b="0" i="0" u="none" strike="noStrike" kern="1200" cap="none" spc="0" normalizeH="0" baseline="0" noProof="0" dirty="0" err="1" smtClean="0">
                          <a:ln>
                            <a:noFill/>
                          </a:ln>
                          <a:solidFill>
                            <a:schemeClr val="tx1"/>
                          </a:solidFill>
                          <a:effectLst/>
                          <a:uLnTx/>
                          <a:uFillTx/>
                          <a:latin typeface="+mn-lt"/>
                          <a:ea typeface="+mn-ea"/>
                          <a:cs typeface="+mn-cs"/>
                        </a:rPr>
                        <a:t>APx</a:t>
                      </a:r>
                      <a:endParaRPr lang="en-US" sz="1200" b="0" i="1"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3</a:t>
                      </a:r>
                      <a:r>
                        <a:rPr lang="en-US" sz="1200" b="1" baseline="0" dirty="0" smtClean="0">
                          <a:solidFill>
                            <a:schemeClr val="tx1"/>
                          </a:solidFill>
                          <a:effectLst>
                            <a:outerShdw blurRad="38100" dist="38100" dir="2700000" algn="tl">
                              <a:srgbClr val="000000">
                                <a:alpha val="43137"/>
                              </a:srgbClr>
                            </a:outerShdw>
                          </a:effectLst>
                        </a:rPr>
                        <a:t> pts.</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16</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Informational Text Constructed Response </a:t>
                      </a:r>
                      <a:r>
                        <a:rPr lang="en-US" sz="1200" b="1" u="none" dirty="0" smtClean="0">
                          <a:solidFill>
                            <a:schemeClr val="tx1"/>
                          </a:solidFill>
                          <a:effectLst/>
                        </a:rPr>
                        <a:t>  </a:t>
                      </a:r>
                      <a:r>
                        <a:rPr kumimoji="0" lang="en-US" sz="1200" b="0" i="0" u="none" strike="noStrike" kern="1200" cap="none" spc="0" normalizeH="0" baseline="0" noProof="0" dirty="0" smtClean="0">
                          <a:ln>
                            <a:noFill/>
                          </a:ln>
                          <a:solidFill>
                            <a:schemeClr val="tx1"/>
                          </a:solidFill>
                          <a:effectLst/>
                          <a:uLnTx/>
                          <a:uFillTx/>
                          <a:latin typeface="+mn-lt"/>
                          <a:ea typeface="+mn-ea"/>
                          <a:cs typeface="Helvetica" pitchFamily="34" charset="0"/>
                        </a:rPr>
                        <a:t>Toward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RI.6.9DOK  4 - SYU</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2</a:t>
                      </a:r>
                      <a:r>
                        <a:rPr lang="en-US" sz="1200" b="1" baseline="0" dirty="0" smtClean="0">
                          <a:solidFill>
                            <a:schemeClr val="tx1"/>
                          </a:solidFill>
                          <a:effectLst>
                            <a:outerShdw blurRad="38100" dist="38100" dir="2700000" algn="tl">
                              <a:srgbClr val="000000">
                                <a:alpha val="43137"/>
                              </a:srgbClr>
                            </a:outerShdw>
                          </a:effectLst>
                        </a:rPr>
                        <a:t> pts.</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Write</a:t>
                      </a:r>
                      <a:r>
                        <a:rPr lang="en-US" sz="1200" b="1" u="sng" baseline="0" dirty="0" smtClean="0">
                          <a:solidFill>
                            <a:schemeClr val="tx1"/>
                          </a:solidFill>
                          <a:effectLst>
                            <a:outerShdw blurRad="38100" dist="38100" dir="2700000" algn="tl">
                              <a:srgbClr val="000000">
                                <a:alpha val="43137"/>
                              </a:srgbClr>
                            </a:outerShdw>
                          </a:effectLst>
                        </a:rPr>
                        <a:t> and Revise</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17</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Brief</a:t>
                      </a:r>
                      <a:r>
                        <a:rPr lang="en-US" sz="1200" b="1" u="sng" baseline="0" dirty="0" smtClean="0">
                          <a:solidFill>
                            <a:schemeClr val="tx1"/>
                          </a:solidFill>
                          <a:effectLst>
                            <a:outerShdw blurRad="38100" dist="38100" dir="2700000" algn="tl">
                              <a:srgbClr val="000000">
                                <a:alpha val="43137"/>
                              </a:srgbClr>
                            </a:outerShdw>
                          </a:effectLst>
                        </a:rPr>
                        <a:t> Write  </a:t>
                      </a:r>
                      <a:r>
                        <a:rPr lang="en-US" sz="1200" b="0" u="none" baseline="0" dirty="0" smtClean="0">
                          <a:solidFill>
                            <a:schemeClr val="tx1"/>
                          </a:solidFill>
                          <a:effectLst/>
                        </a:rPr>
                        <a:t>     </a:t>
                      </a:r>
                      <a:r>
                        <a:rPr lang="en-US" sz="1200" b="0" dirty="0" smtClean="0">
                          <a:solidFill>
                            <a:schemeClr val="tx1"/>
                          </a:solidFill>
                          <a:effectLst/>
                        </a:rPr>
                        <a:t>W.6.3c</a:t>
                      </a:r>
                    </a:p>
                  </a:txBody>
                  <a:tcPr marL="97155" marR="97155" marT="47897" marB="47897" anchor="ctr">
                    <a:solidFill>
                      <a:schemeClr val="bg2"/>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18</a:t>
                      </a:r>
                      <a:r>
                        <a:rPr lang="en-US" sz="1200" b="1" u="none" baseline="0" dirty="0" smtClean="0">
                          <a:solidFill>
                            <a:schemeClr val="tx1"/>
                          </a:solidFill>
                          <a:effectLst>
                            <a:outerShdw blurRad="38100" dist="38100" dir="2700000" algn="tl">
                              <a:srgbClr val="000000">
                                <a:alpha val="43137"/>
                              </a:srgbClr>
                            </a:outerShdw>
                          </a:effectLst>
                        </a:rPr>
                        <a:t>   Write/Revise: </a:t>
                      </a:r>
                      <a:r>
                        <a:rPr lang="en-US" sz="1200" b="0" dirty="0" smtClean="0">
                          <a:solidFill>
                            <a:schemeClr val="tx1"/>
                          </a:solidFill>
                          <a:latin typeface="+mn-lt"/>
                          <a:cs typeface="Helvetica" panose="020B0604020202020204" pitchFamily="34" charset="0"/>
                        </a:rPr>
                        <a:t>Which sentence would provide the best transition into a new paragraph?  W.6.3b</a:t>
                      </a: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D</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0">
                <a:tc>
                  <a:txBody>
                    <a:bodyPr/>
                    <a:lstStyle/>
                    <a:p>
                      <a:pPr marL="346075" indent="-346075"/>
                      <a:r>
                        <a:rPr lang="en-US" sz="1200" b="1" u="sng" dirty="0" smtClean="0">
                          <a:solidFill>
                            <a:schemeClr val="tx1"/>
                          </a:solidFill>
                          <a:effectLst>
                            <a:outerShdw blurRad="38100" dist="38100" dir="2700000" algn="tl">
                              <a:srgbClr val="000000">
                                <a:alpha val="43137"/>
                              </a:srgbClr>
                            </a:outerShdw>
                          </a:effectLst>
                        </a:rPr>
                        <a:t>Question 19</a:t>
                      </a:r>
                      <a:r>
                        <a:rPr lang="en-US" sz="1200" b="1" u="none" dirty="0" smtClean="0">
                          <a:solidFill>
                            <a:schemeClr val="tx1"/>
                          </a:solidFill>
                          <a:effectLst>
                            <a:outerShdw blurRad="38100" dist="38100" dir="2700000" algn="tl">
                              <a:srgbClr val="000000">
                                <a:alpha val="43137"/>
                              </a:srgbClr>
                            </a:outerShdw>
                          </a:effectLst>
                        </a:rPr>
                        <a:t>   </a:t>
                      </a:r>
                      <a:r>
                        <a:rPr lang="en-US" sz="1200" b="0" dirty="0" smtClean="0">
                          <a:solidFill>
                            <a:schemeClr val="tx1"/>
                          </a:solidFill>
                          <a:latin typeface="+mn-lt"/>
                          <a:cs typeface="Helvetica" pitchFamily="34" charset="0"/>
                        </a:rPr>
                        <a:t>Choose the best two words to replace the underlined words.  </a:t>
                      </a:r>
                      <a:r>
                        <a:rPr lang="en-US" sz="1200" b="0" baseline="0" dirty="0" smtClean="0">
                          <a:solidFill>
                            <a:schemeClr val="tx1"/>
                          </a:solidFill>
                          <a:latin typeface="+mn-lt"/>
                          <a:cs typeface="Helvetica" pitchFamily="34" charset="0"/>
                        </a:rPr>
                        <a:t>L.3a, L.6</a:t>
                      </a:r>
                      <a:endParaRPr lang="en-US" sz="1200" b="0" dirty="0" smtClean="0">
                        <a:solidFill>
                          <a:schemeClr val="tx1"/>
                        </a:solidFill>
                        <a:latin typeface="+mn-lt"/>
                        <a:cs typeface="Helvetica" pitchFamily="34" charset="0"/>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B</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151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20</a:t>
                      </a:r>
                      <a:r>
                        <a:rPr lang="en-US" sz="1200" b="1" u="none" dirty="0" smtClean="0">
                          <a:solidFill>
                            <a:schemeClr val="tx1"/>
                          </a:solidFill>
                          <a:effectLst>
                            <a:outerShdw blurRad="38100" dist="38100" dir="2700000" algn="tl">
                              <a:srgbClr val="000000">
                                <a:alpha val="43137"/>
                              </a:srgbClr>
                            </a:outerShdw>
                          </a:effectLst>
                        </a:rPr>
                        <a:t>    </a:t>
                      </a:r>
                      <a:r>
                        <a:rPr lang="en-US" sz="1200" b="0" dirty="0" smtClean="0">
                          <a:solidFill>
                            <a:schemeClr val="tx1"/>
                          </a:solidFill>
                          <a:latin typeface="+mn-lt"/>
                          <a:cs typeface="Helvetica" pitchFamily="34" charset="0"/>
                        </a:rPr>
                        <a:t>A student needs to edit her sentences.  Which two sentences </a:t>
                      </a:r>
                      <a:r>
                        <a:rPr lang="en-US" sz="1200" b="1" dirty="0" smtClean="0">
                          <a:solidFill>
                            <a:schemeClr val="tx1"/>
                          </a:solidFill>
                          <a:latin typeface="+mn-lt"/>
                          <a:cs typeface="Helvetica" pitchFamily="34" charset="0"/>
                        </a:rPr>
                        <a:t>do not </a:t>
                      </a:r>
                      <a:r>
                        <a:rPr lang="en-US" sz="1200" b="0" dirty="0" smtClean="0">
                          <a:solidFill>
                            <a:schemeClr val="tx1"/>
                          </a:solidFill>
                          <a:latin typeface="+mn-lt"/>
                          <a:cs typeface="Helvetica" pitchFamily="34" charset="0"/>
                        </a:rPr>
                        <a:t>have  errors in grammar usage?  L.6.1b (both must be correct).</a:t>
                      </a:r>
                      <a:endParaRPr kumimoji="0" lang="en-US" sz="1200" b="0" i="0" u="none" strike="noStrike" kern="1200" cap="none" spc="0" normalizeH="0" baseline="0" noProof="0" dirty="0" smtClean="0">
                        <a:ln>
                          <a:noFill/>
                        </a:ln>
                        <a:solidFill>
                          <a:schemeClr val="tx1"/>
                        </a:solidFill>
                        <a:effectLst/>
                        <a:uLnTx/>
                        <a:uFillTx/>
                        <a:latin typeface="+mn-lt"/>
                        <a:ea typeface="+mn-ea"/>
                        <a:cs typeface="Helvetica" panose="020B0604020202020204" pitchFamily="34" charset="0"/>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B,D</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38210136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p:nvPr/>
        </p:nvGrpSpPr>
        <p:grpSpPr>
          <a:xfrm>
            <a:off x="838200" y="1807212"/>
            <a:ext cx="5829300" cy="5274034"/>
            <a:chOff x="788894" y="357732"/>
            <a:chExt cx="5486400" cy="5034305"/>
          </a:xfrm>
        </p:grpSpPr>
        <p:sp>
          <p:nvSpPr>
            <p:cNvPr id="6" name="TextBox 5"/>
            <p:cNvSpPr txBox="1"/>
            <p:nvPr/>
          </p:nvSpPr>
          <p:spPr>
            <a:xfrm>
              <a:off x="788894" y="3301118"/>
              <a:ext cx="5486400" cy="2090919"/>
            </a:xfrm>
            <a:prstGeom prst="rect">
              <a:avLst/>
            </a:prstGeom>
            <a:noFill/>
            <a:ln>
              <a:noFill/>
            </a:ln>
          </p:spPr>
          <p:txBody>
            <a:bodyPr wrap="square" lIns="96661" tIns="48331" rIns="96661" bIns="48331" rtlCol="0">
              <a:spAutoFit/>
            </a:bodyPr>
            <a:lstStyle/>
            <a:p>
              <a:r>
                <a:rPr lang="en-US" sz="3400" b="1" dirty="0">
                  <a:effectLst>
                    <a:outerShdw blurRad="38100" dist="38100" dir="2700000" algn="tl">
                      <a:srgbClr val="000000">
                        <a:alpha val="43137"/>
                      </a:srgbClr>
                    </a:outerShdw>
                  </a:effectLst>
                </a:rPr>
                <a:t>Student Copy</a:t>
              </a:r>
            </a:p>
            <a:p>
              <a:r>
                <a:rPr lang="en-US" sz="3400" b="1" dirty="0">
                  <a:effectLst>
                    <a:outerShdw blurRad="38100" dist="38100" dir="2700000" algn="tl">
                      <a:srgbClr val="000000">
                        <a:alpha val="43137"/>
                      </a:srgbClr>
                    </a:outerShdw>
                  </a:effectLst>
                </a:rPr>
                <a:t>Pre-Assessment Quarter </a:t>
              </a:r>
              <a:r>
                <a:rPr lang="en-US" sz="3400" b="1" dirty="0" smtClean="0">
                  <a:effectLst>
                    <a:outerShdw blurRad="38100" dist="38100" dir="2700000" algn="tl">
                      <a:srgbClr val="000000">
                        <a:alpha val="43137"/>
                      </a:srgbClr>
                    </a:outerShdw>
                  </a:effectLst>
                </a:rPr>
                <a:t>3</a:t>
              </a:r>
            </a:p>
            <a:p>
              <a:endParaRPr lang="en-US" sz="3400" b="1" dirty="0">
                <a:effectLst>
                  <a:outerShdw blurRad="38100" dist="38100" dir="2700000" algn="tl">
                    <a:srgbClr val="000000">
                      <a:alpha val="43137"/>
                    </a:srgbClr>
                  </a:outerShdw>
                </a:effectLst>
              </a:endParaRPr>
            </a:p>
            <a:p>
              <a:r>
                <a:rPr lang="en-US" sz="3400" b="1" dirty="0">
                  <a:effectLst>
                    <a:outerShdw blurRad="38100" dist="38100" dir="2700000" algn="tl">
                      <a:srgbClr val="000000">
                        <a:alpha val="43137"/>
                      </a:srgbClr>
                    </a:outerShdw>
                  </a:effectLst>
                </a:rPr>
                <a:t>Name ____________________</a:t>
              </a:r>
            </a:p>
          </p:txBody>
        </p:sp>
        <p:sp>
          <p:nvSpPr>
            <p:cNvPr id="9" name="Rectangle 8"/>
            <p:cNvSpPr/>
            <p:nvPr/>
          </p:nvSpPr>
          <p:spPr>
            <a:xfrm>
              <a:off x="1066800" y="357732"/>
              <a:ext cx="1727652" cy="830997"/>
            </a:xfrm>
            <a:prstGeom prst="rect">
              <a:avLst/>
            </a:prstGeom>
          </p:spPr>
          <p:txBody>
            <a:bodyPr wrap="none">
              <a:spAutoFit/>
            </a:bodyPr>
            <a:lstStyle/>
            <a:p>
              <a:r>
                <a:rPr lang="en-US" sz="5100" b="1" dirty="0">
                  <a:effectLst>
                    <a:outerShdw blurRad="38100" dist="38100" dir="2700000" algn="tl">
                      <a:srgbClr val="000000">
                        <a:alpha val="43137"/>
                      </a:srgbClr>
                    </a:outerShdw>
                  </a:effectLst>
                </a:rPr>
                <a:t>Grade</a:t>
              </a:r>
            </a:p>
          </p:txBody>
        </p:sp>
      </p:grpSp>
      <p:sp>
        <p:nvSpPr>
          <p:cNvPr id="12" name="Right Triangle 11"/>
          <p:cNvSpPr/>
          <p:nvPr/>
        </p:nvSpPr>
        <p:spPr>
          <a:xfrm rot="5400000" flipH="1">
            <a:off x="660173" y="7641998"/>
            <a:ext cx="1756229" cy="3076575"/>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Right Triangle 12"/>
          <p:cNvSpPr/>
          <p:nvPr/>
        </p:nvSpPr>
        <p:spPr>
          <a:xfrm rot="16200000" flipH="1">
            <a:off x="5476308" y="-699521"/>
            <a:ext cx="1596571" cy="2995613"/>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19" name="Group 18"/>
          <p:cNvGrpSpPr/>
          <p:nvPr/>
        </p:nvGrpSpPr>
        <p:grpSpPr>
          <a:xfrm>
            <a:off x="745105" y="2872246"/>
            <a:ext cx="2379789" cy="1665463"/>
            <a:chOff x="1031136" y="1343650"/>
            <a:chExt cx="2379789" cy="1665463"/>
          </a:xfrm>
        </p:grpSpPr>
        <p:sp>
          <p:nvSpPr>
            <p:cNvPr id="20" name="Parallelogram 19"/>
            <p:cNvSpPr/>
            <p:nvPr/>
          </p:nvSpPr>
          <p:spPr>
            <a:xfrm rot="1293572" flipH="1">
              <a:off x="1031136" y="1366098"/>
              <a:ext cx="2352248" cy="1620569"/>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1" name="Parallelogram 20"/>
            <p:cNvSpPr/>
            <p:nvPr/>
          </p:nvSpPr>
          <p:spPr>
            <a:xfrm>
              <a:off x="1371601" y="1343650"/>
              <a:ext cx="2039324" cy="1665463"/>
            </a:xfrm>
            <a:prstGeom prst="parallelogram">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2" name="Rectangle 21"/>
            <p:cNvSpPr/>
            <p:nvPr/>
          </p:nvSpPr>
          <p:spPr>
            <a:xfrm>
              <a:off x="1787288" y="1700011"/>
              <a:ext cx="1207949" cy="923330"/>
            </a:xfrm>
            <a:prstGeom prst="rect">
              <a:avLst/>
            </a:prstGeom>
            <a:solidFill>
              <a:schemeClr val="accent3">
                <a:lumMod val="20000"/>
                <a:lumOff val="80000"/>
              </a:schemeClr>
            </a:solidFill>
            <a:ln>
              <a:solidFill>
                <a:srgbClr val="00206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solidFill>
                    <a:srgbClr val="002060"/>
                  </a:solidFill>
                  <a:effectLst>
                    <a:outerShdw blurRad="80000" dist="40000" dir="5040000" algn="tl">
                      <a:srgbClr val="000000">
                        <a:alpha val="30000"/>
                      </a:srgbClr>
                    </a:outerShdw>
                  </a:effectLst>
                  <a:uLnTx/>
                  <a:uFillTx/>
                  <a:latin typeface="Franklin Gothic Book"/>
                </a:rPr>
                <a:t>6 </a:t>
              </a:r>
            </a:p>
          </p:txBody>
        </p:sp>
      </p:grpSp>
    </p:spTree>
    <p:extLst>
      <p:ext uri="{BB962C8B-B14F-4D97-AF65-F5344CB8AC3E}">
        <p14:creationId xmlns:p14="http://schemas.microsoft.com/office/powerpoint/2010/main" val="5131026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0999" y="228600"/>
            <a:ext cx="7229475" cy="7483947"/>
          </a:xfrm>
          <a:prstGeom prst="rect">
            <a:avLst/>
          </a:prstGeom>
          <a:noFill/>
        </p:spPr>
        <p:txBody>
          <a:bodyPr wrap="square" lIns="96367" tIns="48184" rIns="96367" bIns="48184" rtlCol="0">
            <a:spAutoFit/>
          </a:bodyPr>
          <a:lstStyle/>
          <a:p>
            <a:r>
              <a:rPr lang="en-US" sz="1200" b="1" dirty="0" smtClean="0"/>
              <a:t>Read </a:t>
            </a:r>
            <a:r>
              <a:rPr lang="en-US" sz="1200" b="1" dirty="0"/>
              <a:t>the Directions.  </a:t>
            </a:r>
          </a:p>
          <a:p>
            <a:endParaRPr lang="en-US" sz="1200" u="sng" dirty="0"/>
          </a:p>
          <a:p>
            <a:r>
              <a:rPr lang="en-US" sz="1200" b="1" u="sng" dirty="0" smtClean="0"/>
              <a:t>Part 1</a:t>
            </a:r>
            <a:endParaRPr lang="en-US" sz="1200" b="1" u="sng" dirty="0"/>
          </a:p>
          <a:p>
            <a:r>
              <a:rPr lang="en-US" sz="1200" dirty="0"/>
              <a:t>You will read </a:t>
            </a:r>
            <a:r>
              <a:rPr lang="en-US" sz="1200" dirty="0" smtClean="0"/>
              <a:t>several literary and informational text sources and a video, about people who have overcome incredible challenges in  their lives and can be thought of as heroes.</a:t>
            </a:r>
          </a:p>
          <a:p>
            <a:endParaRPr lang="en-US" sz="1200" dirty="0" smtClean="0">
              <a:solidFill>
                <a:srgbClr val="FF0000"/>
              </a:solidFill>
            </a:endParaRPr>
          </a:p>
          <a:p>
            <a:r>
              <a:rPr lang="en-US" sz="1200" dirty="0" smtClean="0"/>
              <a:t>As </a:t>
            </a:r>
            <a:r>
              <a:rPr lang="en-US" sz="1200" dirty="0"/>
              <a:t>you read, take notes on these sources.  </a:t>
            </a:r>
            <a:endParaRPr lang="en-US" sz="1200" dirty="0" smtClean="0"/>
          </a:p>
          <a:p>
            <a:r>
              <a:rPr lang="en-US" sz="1200" dirty="0" smtClean="0"/>
              <a:t>Then </a:t>
            </a:r>
            <a:r>
              <a:rPr lang="en-US" sz="1200" dirty="0"/>
              <a:t>you will answer several research questions about these </a:t>
            </a:r>
            <a:r>
              <a:rPr lang="en-US" sz="1200" dirty="0" smtClean="0"/>
              <a:t>sources</a:t>
            </a:r>
            <a:r>
              <a:rPr lang="en-US" sz="1200" dirty="0"/>
              <a:t>. </a:t>
            </a:r>
            <a:endParaRPr lang="en-US" sz="1200" dirty="0" smtClean="0"/>
          </a:p>
          <a:p>
            <a:endParaRPr lang="en-US" sz="1200" dirty="0">
              <a:solidFill>
                <a:srgbClr val="FF0000"/>
              </a:solidFill>
            </a:endParaRPr>
          </a:p>
          <a:p>
            <a:pPr marL="359702" indent="-359702">
              <a:defRPr/>
            </a:pPr>
            <a:r>
              <a:rPr lang="en-US" sz="1200" dirty="0"/>
              <a:t>You are going to write a narrative </a:t>
            </a:r>
            <a:r>
              <a:rPr lang="en-US" sz="1200" dirty="0" smtClean="0"/>
              <a:t>about </a:t>
            </a:r>
            <a:r>
              <a:rPr lang="en-US" sz="1200" dirty="0"/>
              <a:t>a fictional character who is or becomes a  hero. Use details from </a:t>
            </a:r>
            <a:r>
              <a:rPr lang="en-US" sz="1200" dirty="0" smtClean="0"/>
              <a:t>the</a:t>
            </a:r>
          </a:p>
          <a:p>
            <a:pPr marL="359702" indent="-359702">
              <a:defRPr/>
            </a:pPr>
            <a:r>
              <a:rPr lang="en-US" sz="1200" dirty="0" smtClean="0"/>
              <a:t>texts </a:t>
            </a:r>
            <a:r>
              <a:rPr lang="en-US" sz="1200" dirty="0"/>
              <a:t>you have read or the video you watched to add to your narrative.   Details could include a character in </a:t>
            </a:r>
            <a:r>
              <a:rPr lang="en-US" sz="1200" dirty="0" smtClean="0"/>
              <a:t>a</a:t>
            </a:r>
          </a:p>
          <a:p>
            <a:pPr marL="359702" indent="-359702">
              <a:defRPr/>
            </a:pPr>
            <a:r>
              <a:rPr lang="en-US" sz="1200" dirty="0" smtClean="0"/>
              <a:t>similar </a:t>
            </a:r>
            <a:r>
              <a:rPr lang="en-US" sz="1200" dirty="0"/>
              <a:t>situation as in the texts or character traits you've noted about heroes from the texts</a:t>
            </a:r>
            <a:r>
              <a:rPr lang="en-US" sz="1200" dirty="0" smtClean="0"/>
              <a:t>.</a:t>
            </a:r>
            <a:endParaRPr lang="en-US" sz="1200" dirty="0" smtClean="0">
              <a:solidFill>
                <a:srgbClr val="FF0000"/>
              </a:solidFill>
            </a:endParaRPr>
          </a:p>
          <a:p>
            <a:pPr marL="359702" indent="-359702">
              <a:defRPr/>
            </a:pPr>
            <a:endParaRPr lang="en-US" sz="1200" b="1" dirty="0">
              <a:solidFill>
                <a:srgbClr val="FF0000"/>
              </a:solidFill>
            </a:endParaRPr>
          </a:p>
          <a:p>
            <a:r>
              <a:rPr lang="en-US" sz="1200" b="1" dirty="0"/>
              <a:t>Steps you will be following:</a:t>
            </a:r>
          </a:p>
          <a:p>
            <a:r>
              <a:rPr lang="en-US" sz="1200" dirty="0"/>
              <a:t>In order to help you plan and write your </a:t>
            </a:r>
            <a:r>
              <a:rPr lang="en-US" sz="1200" dirty="0" smtClean="0"/>
              <a:t>narrative you </a:t>
            </a:r>
            <a:r>
              <a:rPr lang="en-US" sz="1200" dirty="0"/>
              <a:t>will do all of the following:</a:t>
            </a:r>
          </a:p>
          <a:p>
            <a:pPr marL="228600" indent="-228600">
              <a:buAutoNum type="arabicPeriod"/>
            </a:pPr>
            <a:r>
              <a:rPr lang="en-US" sz="1200" dirty="0" smtClean="0"/>
              <a:t>Read the literary and informational texts and watch the video.</a:t>
            </a:r>
          </a:p>
          <a:p>
            <a:r>
              <a:rPr lang="en-US" sz="1200" dirty="0" smtClean="0"/>
              <a:t>2</a:t>
            </a:r>
            <a:r>
              <a:rPr lang="en-US" sz="1200" dirty="0"/>
              <a:t>. </a:t>
            </a:r>
            <a:r>
              <a:rPr lang="en-US" sz="1200" dirty="0" smtClean="0"/>
              <a:t>  Answer </a:t>
            </a:r>
            <a:r>
              <a:rPr lang="en-US" sz="1200" dirty="0"/>
              <a:t>several questions about the sources.</a:t>
            </a:r>
          </a:p>
          <a:p>
            <a:r>
              <a:rPr lang="en-US" sz="1200" dirty="0"/>
              <a:t>3. </a:t>
            </a:r>
            <a:r>
              <a:rPr lang="en-US" sz="1200" dirty="0" smtClean="0"/>
              <a:t>  Plan </a:t>
            </a:r>
            <a:r>
              <a:rPr lang="en-US" sz="1200" dirty="0"/>
              <a:t>your </a:t>
            </a:r>
            <a:r>
              <a:rPr lang="en-US" sz="1200" dirty="0" smtClean="0"/>
              <a:t>story.</a:t>
            </a:r>
            <a:endParaRPr lang="en-US" sz="1200" dirty="0"/>
          </a:p>
          <a:p>
            <a:endParaRPr lang="en-US" sz="1200" b="1" dirty="0">
              <a:solidFill>
                <a:srgbClr val="FF0000"/>
              </a:solidFill>
            </a:endParaRPr>
          </a:p>
          <a:p>
            <a:r>
              <a:rPr lang="en-US" sz="1200" b="1" dirty="0"/>
              <a:t>Directions for beginning:</a:t>
            </a:r>
          </a:p>
          <a:p>
            <a:r>
              <a:rPr lang="en-US" sz="1200" dirty="0"/>
              <a:t>You will now read </a:t>
            </a:r>
            <a:r>
              <a:rPr lang="en-US" sz="1200" dirty="0" smtClean="0"/>
              <a:t>several literary and informational texts. Take </a:t>
            </a:r>
            <a:r>
              <a:rPr lang="en-US" sz="1200" dirty="0"/>
              <a:t>notes because you may want to refer to your notes </a:t>
            </a:r>
            <a:r>
              <a:rPr lang="en-US" sz="1200" dirty="0" smtClean="0"/>
              <a:t>when </a:t>
            </a:r>
            <a:r>
              <a:rPr lang="en-US" sz="1200" dirty="0"/>
              <a:t>you </a:t>
            </a:r>
            <a:r>
              <a:rPr lang="en-US" sz="1200" dirty="0" smtClean="0"/>
              <a:t>later plan </a:t>
            </a:r>
            <a:r>
              <a:rPr lang="en-US" sz="1200" dirty="0"/>
              <a:t>your </a:t>
            </a:r>
            <a:r>
              <a:rPr lang="en-US" sz="1200" dirty="0" smtClean="0"/>
              <a:t>narrative story. You </a:t>
            </a:r>
            <a:r>
              <a:rPr lang="en-US" sz="1200" dirty="0"/>
              <a:t>can refer to any of the sources as often as you like.</a:t>
            </a:r>
            <a:r>
              <a:rPr lang="en-US" sz="1200" b="1" dirty="0"/>
              <a:t> </a:t>
            </a:r>
          </a:p>
          <a:p>
            <a:endParaRPr lang="en-US" sz="1200" b="1" dirty="0">
              <a:solidFill>
                <a:srgbClr val="FF0000"/>
              </a:solidFill>
            </a:endParaRPr>
          </a:p>
          <a:p>
            <a:r>
              <a:rPr lang="en-US" sz="1200" b="1" dirty="0"/>
              <a:t>Questions</a:t>
            </a:r>
          </a:p>
          <a:p>
            <a:r>
              <a:rPr lang="en-US" sz="1200" dirty="0"/>
              <a:t>Answer the questions.  Your answers to these questions will be scored. Also, they will help you think about the sources you’ve read, which should help you plan your </a:t>
            </a:r>
            <a:r>
              <a:rPr lang="en-US" sz="1200" dirty="0" smtClean="0"/>
              <a:t>narrative story.</a:t>
            </a:r>
            <a:endParaRPr lang="en-US" sz="1200" dirty="0"/>
          </a:p>
          <a:p>
            <a:endParaRPr lang="en-US" sz="1200" dirty="0">
              <a:solidFill>
                <a:srgbClr val="FF0000"/>
              </a:solidFill>
            </a:endParaRPr>
          </a:p>
          <a:p>
            <a:r>
              <a:rPr lang="en-US" sz="1200" b="1" u="sng" dirty="0"/>
              <a:t>Part 2</a:t>
            </a:r>
            <a:r>
              <a:rPr lang="en-US" sz="1200" b="1" dirty="0"/>
              <a:t> </a:t>
            </a:r>
          </a:p>
          <a:p>
            <a:pPr marL="359702" indent="-359702">
              <a:defRPr/>
            </a:pPr>
            <a:r>
              <a:rPr lang="en-US" sz="1200" b="1" u="sng" dirty="0"/>
              <a:t>Your assignment</a:t>
            </a:r>
            <a:r>
              <a:rPr lang="en-US" sz="1200" b="1" dirty="0"/>
              <a:t>: </a:t>
            </a:r>
            <a:r>
              <a:rPr lang="en-US" sz="1200" dirty="0"/>
              <a:t>These will help you plan to write a fictional narrative </a:t>
            </a:r>
            <a:r>
              <a:rPr lang="en-US" sz="1200" dirty="0" smtClean="0"/>
              <a:t>story</a:t>
            </a:r>
            <a:r>
              <a:rPr lang="en-US" sz="1200" dirty="0">
                <a:solidFill>
                  <a:srgbClr val="FF0000"/>
                </a:solidFill>
              </a:rPr>
              <a:t>  </a:t>
            </a:r>
            <a:r>
              <a:rPr lang="en-US" sz="1200" dirty="0"/>
              <a:t>about a </a:t>
            </a:r>
            <a:r>
              <a:rPr lang="en-US" sz="1200" dirty="0" smtClean="0"/>
              <a:t>character </a:t>
            </a:r>
            <a:r>
              <a:rPr lang="en-US" sz="1200" dirty="0"/>
              <a:t>who is </a:t>
            </a:r>
            <a:r>
              <a:rPr lang="en-US" sz="1200" dirty="0" smtClean="0"/>
              <a:t>or</a:t>
            </a:r>
          </a:p>
          <a:p>
            <a:pPr marL="359702" indent="-359702">
              <a:defRPr/>
            </a:pPr>
            <a:r>
              <a:rPr lang="en-US" sz="1200" dirty="0" smtClean="0"/>
              <a:t>becomes </a:t>
            </a:r>
            <a:r>
              <a:rPr lang="en-US" sz="1200" dirty="0"/>
              <a:t>a  </a:t>
            </a:r>
            <a:r>
              <a:rPr lang="en-US" sz="1200" dirty="0" smtClean="0"/>
              <a:t>hero. Use </a:t>
            </a:r>
            <a:r>
              <a:rPr lang="en-US" sz="1200" dirty="0"/>
              <a:t>details from the texts you </a:t>
            </a:r>
            <a:r>
              <a:rPr lang="en-US" sz="1200" dirty="0" smtClean="0"/>
              <a:t>have read </a:t>
            </a:r>
            <a:r>
              <a:rPr lang="en-US" sz="1200" dirty="0"/>
              <a:t>to </a:t>
            </a:r>
            <a:r>
              <a:rPr lang="en-US" sz="1200" dirty="0" smtClean="0"/>
              <a:t>add to your narrative</a:t>
            </a:r>
            <a:r>
              <a:rPr lang="en-US" sz="1200" dirty="0"/>
              <a:t>.</a:t>
            </a:r>
            <a:endParaRPr lang="en-US" sz="1200" dirty="0">
              <a:solidFill>
                <a:srgbClr val="FF0000"/>
              </a:solidFill>
            </a:endParaRPr>
          </a:p>
          <a:p>
            <a:endParaRPr lang="en-US" sz="1200" dirty="0">
              <a:solidFill>
                <a:srgbClr val="FF0000"/>
              </a:solidFill>
            </a:endParaRPr>
          </a:p>
          <a:p>
            <a:r>
              <a:rPr lang="en-US" sz="1200" b="1" u="sng" dirty="0"/>
              <a:t>You will</a:t>
            </a:r>
            <a:r>
              <a:rPr lang="en-US" sz="1200" dirty="0"/>
              <a:t>:</a:t>
            </a:r>
          </a:p>
          <a:p>
            <a:pPr marL="361375" indent="-361375">
              <a:buAutoNum type="arabicPeriod"/>
            </a:pPr>
            <a:r>
              <a:rPr lang="en-US" sz="1200" dirty="0"/>
              <a:t>Plan your writing.  You may use your notes and answers.</a:t>
            </a:r>
          </a:p>
          <a:p>
            <a:pPr marL="361375" indent="-361375">
              <a:buAutoNum type="arabicPeriod"/>
            </a:pPr>
            <a:endParaRPr lang="en-US" sz="1200" dirty="0"/>
          </a:p>
          <a:p>
            <a:pPr marL="361375" indent="-361375">
              <a:buAutoNum type="arabicPeriod"/>
            </a:pPr>
            <a:r>
              <a:rPr lang="en-US" sz="1200" dirty="0"/>
              <a:t>Write – </a:t>
            </a:r>
            <a:r>
              <a:rPr lang="en-US" sz="1200" dirty="0" smtClean="0"/>
              <a:t>revise </a:t>
            </a:r>
            <a:r>
              <a:rPr lang="en-US" sz="1200" dirty="0"/>
              <a:t>and </a:t>
            </a:r>
            <a:r>
              <a:rPr lang="en-US" sz="1200" dirty="0" smtClean="0"/>
              <a:t>edit </a:t>
            </a:r>
            <a:r>
              <a:rPr lang="en-US" sz="1200" dirty="0"/>
              <a:t>your first draft (your teacher will give you paper).</a:t>
            </a:r>
          </a:p>
          <a:p>
            <a:pPr marL="361375" indent="-361375">
              <a:buAutoNum type="arabicPeriod"/>
            </a:pPr>
            <a:endParaRPr lang="en-US" sz="1200" dirty="0"/>
          </a:p>
          <a:p>
            <a:pPr marL="361375" indent="-361375">
              <a:buAutoNum type="arabicPeriod"/>
            </a:pPr>
            <a:r>
              <a:rPr lang="en-US" sz="1200" dirty="0"/>
              <a:t>Write a final draft </a:t>
            </a:r>
            <a:r>
              <a:rPr lang="en-US" sz="1200" dirty="0" smtClean="0"/>
              <a:t>of your narrative story.</a:t>
            </a:r>
            <a:endParaRPr lang="en-US" sz="1200" dirty="0"/>
          </a:p>
          <a:p>
            <a:pPr marL="361375" indent="-361375">
              <a:buAutoNum type="arabicPeriod"/>
            </a:pPr>
            <a:endParaRPr lang="en-US" sz="800" dirty="0">
              <a:solidFill>
                <a:srgbClr val="FF0000"/>
              </a:solidFill>
            </a:endParaRPr>
          </a:p>
          <a:p>
            <a:pPr algn="ctr"/>
            <a:r>
              <a:rPr lang="en-US" sz="1200" b="1" u="sng" dirty="0"/>
              <a:t>How you will be </a:t>
            </a:r>
            <a:r>
              <a:rPr lang="en-US" sz="1200" b="1" u="sng" dirty="0" smtClean="0"/>
              <a:t>scored</a:t>
            </a:r>
            <a:endParaRPr lang="en-US" sz="1200" b="1" u="sng" dirty="0"/>
          </a:p>
        </p:txBody>
      </p:sp>
      <p:graphicFrame>
        <p:nvGraphicFramePr>
          <p:cNvPr id="6" name="Table 5"/>
          <p:cNvGraphicFramePr>
            <a:graphicFrameLocks noGrp="1"/>
          </p:cNvGraphicFramePr>
          <p:nvPr>
            <p:extLst>
              <p:ext uri="{D42A27DB-BD31-4B8C-83A1-F6EECF244321}">
                <p14:modId xmlns:p14="http://schemas.microsoft.com/office/powerpoint/2010/main" val="2079392313"/>
              </p:ext>
            </p:extLst>
          </p:nvPr>
        </p:nvGraphicFramePr>
        <p:xfrm>
          <a:off x="1109662" y="7467600"/>
          <a:ext cx="5553075" cy="2076993"/>
        </p:xfrm>
        <a:graphic>
          <a:graphicData uri="http://schemas.openxmlformats.org/drawingml/2006/table">
            <a:tbl>
              <a:tblPr firstRow="1" bandRow="1">
                <a:tableStyleId>{5940675A-B579-460E-94D1-54222C63F5DA}</a:tableStyleId>
              </a:tblPr>
              <a:tblGrid>
                <a:gridCol w="1180160"/>
                <a:gridCol w="4372915"/>
              </a:tblGrid>
              <a:tr h="383177">
                <a:tc>
                  <a:txBody>
                    <a:bodyPr/>
                    <a:lstStyle/>
                    <a:p>
                      <a:pPr algn="r"/>
                      <a:r>
                        <a:rPr lang="en-US" sz="1000" b="1" i="1" dirty="0" smtClean="0">
                          <a:solidFill>
                            <a:schemeClr val="tx1"/>
                          </a:solidFill>
                        </a:rPr>
                        <a:t>Purpose</a:t>
                      </a:r>
                      <a:endParaRPr lang="en-US" sz="1000" b="1" i="1"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mn-ea"/>
                          <a:cs typeface="+mn-cs"/>
                        </a:rPr>
                        <a:t>how well you maintain your focus, and establish a setting, narrator and/or characters.</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n-US" sz="1000" b="1" i="1" dirty="0" smtClean="0">
                          <a:solidFill>
                            <a:schemeClr val="tx1"/>
                          </a:solidFill>
                        </a:rPr>
                        <a:t>Organization</a:t>
                      </a:r>
                      <a:endParaRPr lang="en-US" sz="10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r>
                        <a:rPr lang="en-US" sz="900" b="1" dirty="0" smtClean="0"/>
                        <a:t>how well the events logically flow from beginning to end using effective transitions and how well you stay on topic throughout the story.</a:t>
                      </a: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n-US" sz="1000" b="1" i="1" dirty="0" smtClean="0">
                          <a:solidFill>
                            <a:schemeClr val="tx1"/>
                          </a:solidFill>
                        </a:rPr>
                        <a:t>Elaboration:</a:t>
                      </a:r>
                    </a:p>
                    <a:p>
                      <a:pPr algn="r"/>
                      <a:r>
                        <a:rPr lang="en-US" sz="1000" b="1" i="1" dirty="0" smtClean="0">
                          <a:solidFill>
                            <a:schemeClr val="tx1"/>
                          </a:solidFill>
                        </a:rPr>
                        <a:t>of evidence</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r>
                        <a:rPr lang="en-US" sz="900" b="1" dirty="0" smtClean="0"/>
                        <a:t>how well you elaborate with details, dialogue, and description to advance the story or illustrate the experience.</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83177">
                <a:tc>
                  <a:txBody>
                    <a:bodyPr/>
                    <a:lstStyle/>
                    <a:p>
                      <a:pPr algn="r"/>
                      <a:r>
                        <a:rPr lang="en-US" sz="1000" b="1" i="1" dirty="0" smtClean="0">
                          <a:solidFill>
                            <a:schemeClr val="tx1"/>
                          </a:solidFill>
                        </a:rPr>
                        <a:t>Elaboration:</a:t>
                      </a:r>
                    </a:p>
                    <a:p>
                      <a:pPr algn="r"/>
                      <a:r>
                        <a:rPr lang="en-US" sz="1000" b="1" i="1" dirty="0" smtClean="0">
                          <a:solidFill>
                            <a:schemeClr val="tx1"/>
                          </a:solidFill>
                        </a:rPr>
                        <a:t>of language and vocabulary</a:t>
                      </a:r>
                      <a:endParaRPr lang="en-US" sz="10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r>
                        <a:rPr lang="en-US" sz="900" b="1" dirty="0" smtClean="0"/>
                        <a:t>how well you effectively express experiences or events using sensory, concrete, and figurative language that is appropriate for your purpose.</a:t>
                      </a: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n-US" sz="1000" b="1" i="1" dirty="0" smtClean="0">
                          <a:solidFill>
                            <a:schemeClr val="tx1"/>
                          </a:solidFill>
                        </a:rPr>
                        <a:t>Conventions</a:t>
                      </a:r>
                      <a:endParaRPr lang="en-US" sz="1000" b="1" i="1" dirty="0">
                        <a:solidFill>
                          <a:schemeClr val="tx1"/>
                        </a:solidFill>
                      </a:endParaRPr>
                    </a:p>
                  </a:txBody>
                  <a:tcPr marL="97155" marR="97155" marT="47897" marB="47897" anchor="ctr">
                    <a:solidFill>
                      <a:schemeClr val="accent6">
                        <a:lumMod val="20000"/>
                        <a:lumOff val="80000"/>
                      </a:schemeClr>
                    </a:solidFill>
                  </a:tcPr>
                </a:tc>
                <a:tc>
                  <a:txBody>
                    <a:bodyPr/>
                    <a:lstStyle/>
                    <a:p>
                      <a:r>
                        <a:rPr lang="en-US" sz="900" b="1" dirty="0" smtClean="0"/>
                        <a:t> how well you follow the rules of grammar, usage, and mechanics (spelling, punctuation, capitalization, etc.).</a:t>
                      </a:r>
                    </a:p>
                  </a:txBody>
                  <a:tcPr marL="97155" marR="97155" marT="47897" marB="47897"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32108479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52400"/>
            <a:ext cx="7239000" cy="9725739"/>
          </a:xfrm>
          <a:prstGeom prst="rect">
            <a:avLst/>
          </a:prstGeom>
        </p:spPr>
        <p:txBody>
          <a:bodyPr wrap="square">
            <a:spAutoFit/>
          </a:bodyPr>
          <a:lstStyle/>
          <a:p>
            <a:pPr algn="ctr"/>
            <a:r>
              <a:rPr lang="en-US" sz="1600" b="1" u="sng" dirty="0" smtClean="0"/>
              <a:t>A Pony Express Rider</a:t>
            </a:r>
          </a:p>
          <a:p>
            <a:pPr algn="ctr"/>
            <a:r>
              <a:rPr lang="en-US" sz="1200" dirty="0" smtClean="0"/>
              <a:t>Retold by Elizabeth Yeo</a:t>
            </a:r>
          </a:p>
          <a:p>
            <a:pPr algn="ctr"/>
            <a:r>
              <a:rPr lang="en-US" sz="1100" dirty="0" smtClean="0"/>
              <a:t>Video Link:</a:t>
            </a:r>
            <a:r>
              <a:rPr lang="en-US" sz="1100" dirty="0"/>
              <a:t> </a:t>
            </a:r>
            <a:r>
              <a:rPr lang="en-US" sz="1100" i="1" dirty="0" smtClean="0">
                <a:hlinkClick r:id="rId2"/>
              </a:rPr>
              <a:t>https</a:t>
            </a:r>
            <a:r>
              <a:rPr lang="en-US" sz="1100" i="1" dirty="0">
                <a:hlinkClick r:id="rId2"/>
              </a:rPr>
              <a:t>://</a:t>
            </a:r>
            <a:r>
              <a:rPr lang="en-US" sz="1100" i="1" dirty="0" smtClean="0">
                <a:hlinkClick r:id="rId2"/>
              </a:rPr>
              <a:t>www.youtube.com/watch?v=h3UmYfJEoEo</a:t>
            </a:r>
            <a:endParaRPr lang="en-US" sz="1100" i="1" dirty="0" smtClean="0"/>
          </a:p>
          <a:p>
            <a:pPr algn="ctr"/>
            <a:endParaRPr lang="en-US" sz="1400" i="1" dirty="0" smtClean="0"/>
          </a:p>
          <a:p>
            <a:r>
              <a:rPr lang="en-US" sz="1300" dirty="0"/>
              <a:t>I had traveled by covered wagon to Sacramento California in 1860 all the way from Missouri.  It was a long, difficult journey. I left behind three little brothers and my dad.  My mother had died when I was little from consumption.  I wanted to make money so I could send for my brothers and dad.  I heard that in California you could join up with the Pony Express riders and make $100.00 a month. </a:t>
            </a:r>
            <a:endParaRPr lang="en-US" sz="1300" dirty="0" smtClean="0"/>
          </a:p>
          <a:p>
            <a:endParaRPr lang="en-US" sz="1300" b="1" dirty="0"/>
          </a:p>
          <a:p>
            <a:r>
              <a:rPr lang="en-US" sz="1300" dirty="0"/>
              <a:t>Important mail was sent through the “Pony Express,”   because it guaranteed fast delivery.   Dad always said I had the </a:t>
            </a:r>
            <a:r>
              <a:rPr lang="en-US" sz="1300" b="1" dirty="0" smtClean="0"/>
              <a:t>heart </a:t>
            </a:r>
            <a:r>
              <a:rPr lang="en-US" sz="1300" b="1" dirty="0"/>
              <a:t>of a lion</a:t>
            </a:r>
            <a:r>
              <a:rPr lang="en-US" sz="1300" dirty="0" smtClean="0"/>
              <a:t>, </a:t>
            </a:r>
            <a:r>
              <a:rPr lang="en-US" sz="1300" dirty="0"/>
              <a:t>because I don’t scare easily.  Even so, dad wasn’t excited about my wanting to become a Pony Express rider.  The job is known to be dangerous but I have all of the qualifications.  Slight, wiry and only 16, I’m a good horseman and can ride faster than any of my friends. I’m not afraid of hard work and I never give up</a:t>
            </a:r>
            <a:r>
              <a:rPr lang="en-US" sz="1300" dirty="0" smtClean="0"/>
              <a:t>.</a:t>
            </a:r>
          </a:p>
          <a:p>
            <a:endParaRPr lang="en-US" sz="1300" b="1" dirty="0"/>
          </a:p>
          <a:p>
            <a:r>
              <a:rPr lang="en-US" sz="1300" dirty="0"/>
              <a:t>As I entered the Pony Express Office I read a sign “Guaranteed 14‐day delivery to most places, five dollars.”   It wasn’t as hard to get the job as I had thought.  Not too many young men were willing to risk death.   I had to sign a contract of sorts. I had to vow not to use bad words, gamble, or drink while I worked for the company. I always had to be in </a:t>
            </a:r>
            <a:r>
              <a:rPr lang="en-US" sz="1300" b="1" dirty="0"/>
              <a:t>tip‐top</a:t>
            </a:r>
            <a:r>
              <a:rPr lang="en-US" sz="1300" dirty="0"/>
              <a:t> physical shape to protect myself from attacks. Several Pony Express riders had so far been killed </a:t>
            </a:r>
            <a:r>
              <a:rPr lang="en-US" sz="1300" dirty="0" err="1"/>
              <a:t>enroute</a:t>
            </a:r>
            <a:r>
              <a:rPr lang="en-US" sz="1300" dirty="0"/>
              <a:t>. I prayed that no disaster would strike me as I ferried the mail along the Pony Express Route.  I was given a specialized, light-weight saddle that was developed with built-in pouches called </a:t>
            </a:r>
            <a:r>
              <a:rPr lang="en-US" sz="1300" dirty="0" smtClean="0"/>
              <a:t>the </a:t>
            </a:r>
            <a:r>
              <a:rPr lang="en-US" sz="1300" b="1" dirty="0" smtClean="0"/>
              <a:t>mochila</a:t>
            </a:r>
            <a:r>
              <a:rPr lang="en-US" sz="1300" dirty="0"/>
              <a:t>, to carry the mail. Hazards abounded, including weather, terrain, hostile attackers and bandits</a:t>
            </a:r>
            <a:r>
              <a:rPr lang="en-US" sz="1300" dirty="0" smtClean="0"/>
              <a:t>.</a:t>
            </a:r>
          </a:p>
          <a:p>
            <a:endParaRPr lang="en-US" sz="1300" b="1" dirty="0"/>
          </a:p>
          <a:p>
            <a:r>
              <a:rPr lang="en-US" sz="1300" dirty="0"/>
              <a:t>On my first run I rode the first leg of the journey to Texas. The letters were secured firmly under my saddle, in the mochila. I rode 100 miles at a fast gallop, and then passed the mochila along to another rider who took it through the dangerous territory of the Sierra Nevada Mountains before passing it onto the next man. Each of us riders would stop several times along the way to change horses, because a single horse would not be able to keep up such a fast galloping speed (around 25 miles an hour) for the 1,900‐mile journey to Texas. After a few more turnovers, the letters would finally reach their destination and the local mailman delivered them</a:t>
            </a:r>
            <a:r>
              <a:rPr lang="en-US" sz="1300" dirty="0" smtClean="0"/>
              <a:t>.</a:t>
            </a:r>
          </a:p>
          <a:p>
            <a:endParaRPr lang="en-US" sz="1300" b="1" dirty="0"/>
          </a:p>
          <a:p>
            <a:r>
              <a:rPr lang="en-US" sz="1300" dirty="0"/>
              <a:t>Sometimes I did encounter trouble. Once when I arrived at the Nevada station where I was supposed to hand off the mochila to the next rider, I found the station had been ransacked and the stationmaster and the next rider were both killed. I decided not to think of the devastation and just kept riding, driving my horse hard until I got to the next station.  </a:t>
            </a:r>
            <a:endParaRPr lang="en-US" sz="1300" dirty="0" smtClean="0"/>
          </a:p>
          <a:p>
            <a:endParaRPr lang="en-US" sz="1300" b="1" dirty="0"/>
          </a:p>
          <a:p>
            <a:r>
              <a:rPr lang="en-US" sz="1300" dirty="0"/>
              <a:t>Other times, travelers on the trail would keep an expectant eye out for the appearance of us Pony Express riders. Suddenly, they would see us--a speck would appear in the distance, rapidly grow larger and a cheer would arise as we sped by and gave a wave of acknowledgement.  That was always encouraging! </a:t>
            </a:r>
            <a:endParaRPr lang="en-US" sz="1300" dirty="0" smtClean="0"/>
          </a:p>
          <a:p>
            <a:endParaRPr lang="en-US" sz="1300" b="1" dirty="0"/>
          </a:p>
          <a:p>
            <a:r>
              <a:rPr lang="en-US" sz="1300" dirty="0"/>
              <a:t>It was always a pleasant surprise to hear a “Hooray,” or “Thanks so much,” from people who were waiting for important mail.  I would usually just smile and nod.  I never mentioned that their mail could have been lost along the way had I been hijacked. What mattered was that in the end, the letters would arrive on time. As far as I was concerned, it was a job well done, and there was nothing more to say about it.  Before too long I would be able to send for my brothers and my dad.  That’s the most important part of my job!</a:t>
            </a:r>
            <a:endParaRPr lang="en-US" sz="1300" dirty="0">
              <a:ea typeface="Times New Roman"/>
            </a:endParaRPr>
          </a:p>
        </p:txBody>
      </p:sp>
      <p:sp>
        <p:nvSpPr>
          <p:cNvPr id="2" name="TextBox 1"/>
          <p:cNvSpPr txBox="1"/>
          <p:nvPr/>
        </p:nvSpPr>
        <p:spPr>
          <a:xfrm>
            <a:off x="5791200" y="76200"/>
            <a:ext cx="1981200" cy="861774"/>
          </a:xfrm>
          <a:prstGeom prst="rect">
            <a:avLst/>
          </a:prstGeom>
          <a:noFill/>
        </p:spPr>
        <p:txBody>
          <a:bodyPr wrap="square" rtlCol="0">
            <a:spAutoFit/>
          </a:bodyPr>
          <a:lstStyle/>
          <a:p>
            <a:r>
              <a:rPr lang="en-US" sz="1000" dirty="0"/>
              <a:t>Grade Equivalent: 7.4</a:t>
            </a:r>
          </a:p>
          <a:p>
            <a:r>
              <a:rPr lang="en-US" sz="1000" dirty="0"/>
              <a:t>Lexile Measure:1010L</a:t>
            </a:r>
            <a:endParaRPr lang="en-US" sz="1000" b="1" dirty="0"/>
          </a:p>
          <a:p>
            <a:r>
              <a:rPr lang="en-US" sz="1000" dirty="0"/>
              <a:t>Mean Sentence Length:15.90</a:t>
            </a:r>
            <a:endParaRPr lang="en-US" sz="1000" b="1" dirty="0"/>
          </a:p>
          <a:p>
            <a:r>
              <a:rPr lang="en-US" sz="1000" dirty="0"/>
              <a:t>Mean Log Word Frequency: 3.54</a:t>
            </a:r>
            <a:endParaRPr lang="en-US" sz="1000" b="1" dirty="0"/>
          </a:p>
          <a:p>
            <a:r>
              <a:rPr lang="en-US" sz="1000" dirty="0"/>
              <a:t>Word Count: 652 </a:t>
            </a:r>
            <a:endParaRPr lang="en-US" sz="1000" b="1" dirty="0"/>
          </a:p>
        </p:txBody>
      </p:sp>
    </p:spTree>
    <p:extLst>
      <p:ext uri="{BB962C8B-B14F-4D97-AF65-F5344CB8AC3E}">
        <p14:creationId xmlns:p14="http://schemas.microsoft.com/office/powerpoint/2010/main" val="2825852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98510" y="304800"/>
            <a:ext cx="6916690" cy="4688748"/>
          </a:xfrm>
          <a:prstGeom prst="rect">
            <a:avLst/>
          </a:prstGeom>
        </p:spPr>
        <p:txBody>
          <a:bodyPr wrap="square" lIns="101881" tIns="50941" rIns="101881" bIns="50941">
            <a:spAutoFit/>
          </a:bodyPr>
          <a:lstStyle/>
          <a:p>
            <a:pPr marL="403136" indent="-342900">
              <a:buAutoNum type="arabicPeriod"/>
            </a:pPr>
            <a:r>
              <a:rPr lang="en-US" sz="1600" b="1" dirty="0" smtClean="0">
                <a:latin typeface="Helvetica" pitchFamily="34" charset="0"/>
                <a:cs typeface="Helvetica" pitchFamily="34" charset="0"/>
              </a:rPr>
              <a:t>Read this sentence from </a:t>
            </a:r>
            <a:r>
              <a:rPr lang="en-US" sz="1600" b="1" i="1" dirty="0" smtClean="0">
                <a:latin typeface="Helvetica" pitchFamily="34" charset="0"/>
                <a:cs typeface="Helvetica" pitchFamily="34" charset="0"/>
              </a:rPr>
              <a:t>Pony Express Rider</a:t>
            </a:r>
            <a:r>
              <a:rPr lang="en-US" sz="1600" b="1" dirty="0" smtClean="0">
                <a:latin typeface="Helvetica" pitchFamily="34" charset="0"/>
                <a:cs typeface="Helvetica" pitchFamily="34" charset="0"/>
              </a:rPr>
              <a:t>.</a:t>
            </a:r>
          </a:p>
          <a:p>
            <a:pPr marL="403136" indent="-342900">
              <a:buAutoNum type="arabicPeriod"/>
            </a:pPr>
            <a:endParaRPr lang="en-US" sz="1600" b="1" dirty="0">
              <a:latin typeface="Helvetica" pitchFamily="34" charset="0"/>
              <a:cs typeface="Helvetica" pitchFamily="34" charset="0"/>
            </a:endParaRPr>
          </a:p>
          <a:p>
            <a:pPr marL="403225" indent="-344488"/>
            <a:r>
              <a:rPr lang="en-US" sz="1600" dirty="0" smtClean="0">
                <a:latin typeface="Helvetica" pitchFamily="34" charset="0"/>
                <a:cs typeface="Helvetica" pitchFamily="34" charset="0"/>
              </a:rPr>
              <a:t>      “Dad </a:t>
            </a:r>
            <a:r>
              <a:rPr lang="en-US" sz="1600" dirty="0">
                <a:latin typeface="Helvetica" pitchFamily="34" charset="0"/>
                <a:cs typeface="Helvetica" pitchFamily="34" charset="0"/>
              </a:rPr>
              <a:t>always said I had the </a:t>
            </a:r>
            <a:r>
              <a:rPr lang="en-US" sz="1600" b="1" i="1" dirty="0" smtClean="0">
                <a:latin typeface="Helvetica" pitchFamily="34" charset="0"/>
                <a:cs typeface="Helvetica" pitchFamily="34" charset="0"/>
              </a:rPr>
              <a:t>heart </a:t>
            </a:r>
            <a:r>
              <a:rPr lang="en-US" sz="1600" b="1" i="1" dirty="0">
                <a:latin typeface="Helvetica" pitchFamily="34" charset="0"/>
                <a:cs typeface="Helvetica" pitchFamily="34" charset="0"/>
              </a:rPr>
              <a:t>of a lion</a:t>
            </a:r>
            <a:r>
              <a:rPr lang="en-US" sz="1600" dirty="0" smtClean="0">
                <a:latin typeface="Helvetica" pitchFamily="34" charset="0"/>
                <a:cs typeface="Helvetica" pitchFamily="34" charset="0"/>
              </a:rPr>
              <a:t>, </a:t>
            </a:r>
            <a:r>
              <a:rPr lang="en-US" sz="1600" dirty="0">
                <a:latin typeface="Helvetica" pitchFamily="34" charset="0"/>
                <a:cs typeface="Helvetica" pitchFamily="34" charset="0"/>
              </a:rPr>
              <a:t>because I don’t scare </a:t>
            </a:r>
            <a:r>
              <a:rPr lang="en-US" sz="1600" dirty="0" smtClean="0">
                <a:latin typeface="Helvetica" pitchFamily="34" charset="0"/>
                <a:cs typeface="Helvetica" pitchFamily="34" charset="0"/>
              </a:rPr>
              <a:t>easily.”</a:t>
            </a:r>
          </a:p>
          <a:p>
            <a:pPr marL="403225" indent="-344488"/>
            <a:endParaRPr lang="en-US" sz="1600" b="1" dirty="0">
              <a:latin typeface="Helvetica" pitchFamily="34" charset="0"/>
              <a:cs typeface="Helvetica" pitchFamily="34" charset="0"/>
            </a:endParaRPr>
          </a:p>
          <a:p>
            <a:pPr marL="403225" indent="-344488"/>
            <a:r>
              <a:rPr lang="en-US" sz="1600" b="1" dirty="0" smtClean="0">
                <a:latin typeface="Helvetica" pitchFamily="34" charset="0"/>
                <a:cs typeface="Helvetica" pitchFamily="34" charset="0"/>
              </a:rPr>
              <a:t>      Based on this sentence, which is an example of a Pony Express rider having the </a:t>
            </a:r>
            <a:r>
              <a:rPr lang="en-US" sz="1600" b="1" i="1" dirty="0" smtClean="0">
                <a:latin typeface="Helvetica" pitchFamily="34" charset="0"/>
                <a:cs typeface="Helvetica" pitchFamily="34" charset="0"/>
              </a:rPr>
              <a:t>heart of a lion</a:t>
            </a:r>
            <a:r>
              <a:rPr lang="en-US" sz="1600" b="1" dirty="0" smtClean="0">
                <a:latin typeface="Helvetica" pitchFamily="34" charset="0"/>
                <a:cs typeface="Helvetica" pitchFamily="34" charset="0"/>
              </a:rPr>
              <a:t>?  </a:t>
            </a:r>
            <a:endParaRPr lang="en-US" sz="1600" b="1" u="sng" dirty="0" smtClean="0">
              <a:latin typeface="Helvetica" pitchFamily="34" charset="0"/>
              <a:cs typeface="Helvetica" pitchFamily="34" charset="0"/>
            </a:endParaRPr>
          </a:p>
          <a:p>
            <a:pPr marL="403225" indent="-344488"/>
            <a:endParaRPr lang="en-US" sz="1600" dirty="0">
              <a:latin typeface="Helvetica" pitchFamily="34" charset="0"/>
              <a:cs typeface="Helvetica" pitchFamily="34" charset="0"/>
            </a:endParaRPr>
          </a:p>
          <a:p>
            <a:pPr marL="839959" indent="-358070">
              <a:buFont typeface="+mj-lt"/>
              <a:buAutoNum type="alphaUcPeriod"/>
            </a:pPr>
            <a:r>
              <a:rPr lang="en-US" sz="1400" dirty="0" smtClean="0">
                <a:latin typeface="Helvetica" pitchFamily="34" charset="0"/>
                <a:cs typeface="Helvetica" pitchFamily="34" charset="0"/>
              </a:rPr>
              <a:t>The Pony </a:t>
            </a:r>
            <a:r>
              <a:rPr lang="en-US" sz="1400" dirty="0">
                <a:latin typeface="Helvetica" pitchFamily="34" charset="0"/>
                <a:cs typeface="Helvetica" pitchFamily="34" charset="0"/>
              </a:rPr>
              <a:t>Express </a:t>
            </a:r>
            <a:r>
              <a:rPr lang="en-US" sz="1400" dirty="0" smtClean="0">
                <a:latin typeface="Helvetica" pitchFamily="34" charset="0"/>
                <a:cs typeface="Helvetica" pitchFamily="34" charset="0"/>
              </a:rPr>
              <a:t>rider entered the dangerous </a:t>
            </a:r>
            <a:r>
              <a:rPr lang="en-US" sz="1400" dirty="0">
                <a:latin typeface="Helvetica" pitchFamily="34" charset="0"/>
                <a:cs typeface="Helvetica" pitchFamily="34" charset="0"/>
              </a:rPr>
              <a:t>territory of the Sierra Nevada </a:t>
            </a:r>
            <a:r>
              <a:rPr lang="en-US" sz="1400" dirty="0" smtClean="0">
                <a:latin typeface="Helvetica" pitchFamily="34" charset="0"/>
                <a:cs typeface="Helvetica" pitchFamily="34" charset="0"/>
              </a:rPr>
              <a:t>Mountains.</a:t>
            </a:r>
          </a:p>
          <a:p>
            <a:pPr marL="824789" indent="-34290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r>
              <a:rPr lang="en-US" sz="1400" dirty="0" smtClean="0">
                <a:latin typeface="Helvetica" pitchFamily="34" charset="0"/>
                <a:cs typeface="Helvetica" pitchFamily="34" charset="0"/>
              </a:rPr>
              <a:t>The rider waved to the crowd as he flew by on his horse.</a:t>
            </a: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r>
              <a:rPr lang="en-US" sz="1400" dirty="0" smtClean="0">
                <a:latin typeface="Helvetica" pitchFamily="34" charset="0"/>
                <a:cs typeface="Helvetica" pitchFamily="34" charset="0"/>
              </a:rPr>
              <a:t>He rode faster than any other rider.</a:t>
            </a: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r>
              <a:rPr lang="en-US" sz="1400" dirty="0" smtClean="0">
                <a:latin typeface="Helvetica" pitchFamily="34" charset="0"/>
                <a:cs typeface="Helvetica" pitchFamily="34" charset="0"/>
              </a:rPr>
              <a:t>The rider took pride in doing his job well.</a:t>
            </a: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endParaRPr lang="en-US" sz="1600" dirty="0">
              <a:latin typeface="Helvetica" pitchFamily="34" charset="0"/>
              <a:cs typeface="Helvetica" pitchFamily="34" charset="0"/>
            </a:endParaRPr>
          </a:p>
        </p:txBody>
      </p:sp>
      <p:cxnSp>
        <p:nvCxnSpPr>
          <p:cNvPr id="10" name="Straight Connector 9"/>
          <p:cNvCxnSpPr/>
          <p:nvPr/>
        </p:nvCxnSpPr>
        <p:spPr>
          <a:xfrm>
            <a:off x="569466" y="4953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671512" y="28847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655455" y="378822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658417" y="229589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647490" y="336368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Rectangle 28"/>
          <p:cNvSpPr/>
          <p:nvPr/>
        </p:nvSpPr>
        <p:spPr>
          <a:xfrm>
            <a:off x="496593" y="5334000"/>
            <a:ext cx="6916690" cy="2565089"/>
          </a:xfrm>
          <a:prstGeom prst="rect">
            <a:avLst/>
          </a:prstGeom>
        </p:spPr>
        <p:txBody>
          <a:bodyPr wrap="square" lIns="101881" tIns="50941" rIns="101881" bIns="50941">
            <a:spAutoFit/>
          </a:bodyPr>
          <a:lstStyle/>
          <a:p>
            <a:pPr marL="403136" indent="-342900">
              <a:buAutoNum type="arabicPeriod" startAt="2"/>
            </a:pPr>
            <a:r>
              <a:rPr lang="en-US" sz="1600" b="1" dirty="0" smtClean="0">
                <a:latin typeface="Helvetica" pitchFamily="34" charset="0"/>
                <a:cs typeface="Helvetica" pitchFamily="34" charset="0"/>
              </a:rPr>
              <a:t>What can the reader conclude about Pony Express Riders who are not in tip-top shape?</a:t>
            </a:r>
            <a:endParaRPr lang="en-US" sz="1600" b="1" dirty="0">
              <a:latin typeface="Helvetica" pitchFamily="34" charset="0"/>
              <a:cs typeface="Helvetica" pitchFamily="34" charset="0"/>
            </a:endParaRPr>
          </a:p>
          <a:p>
            <a:pPr marL="403136" indent="-342900">
              <a:buFont typeface="+mj-lt"/>
              <a:buAutoNum type="alphaUcPeriod"/>
            </a:pPr>
            <a:endParaRPr lang="en-US" sz="1400" b="1" dirty="0">
              <a:latin typeface="Helvetica" pitchFamily="34" charset="0"/>
              <a:cs typeface="Helvetica" pitchFamily="34" charset="0"/>
            </a:endParaRPr>
          </a:p>
          <a:p>
            <a:pPr marL="744538" indent="-342900">
              <a:buFont typeface="+mj-lt"/>
              <a:buAutoNum type="alphaUcPeriod"/>
            </a:pPr>
            <a:r>
              <a:rPr lang="en-US" sz="1400" dirty="0" smtClean="0">
                <a:latin typeface="Helvetica" pitchFamily="34" charset="0"/>
                <a:cs typeface="Helvetica" pitchFamily="34" charset="0"/>
              </a:rPr>
              <a:t>   They are not willing to work long hours.</a:t>
            </a:r>
          </a:p>
          <a:p>
            <a:pPr marL="744538" indent="-342900">
              <a:buFont typeface="+mj-lt"/>
              <a:buAutoNum type="alphaUcPeriod"/>
            </a:pPr>
            <a:endParaRPr lang="en-US" sz="1400" dirty="0">
              <a:latin typeface="Helvetica" pitchFamily="34" charset="0"/>
              <a:cs typeface="Helvetica" pitchFamily="34" charset="0"/>
            </a:endParaRPr>
          </a:p>
          <a:p>
            <a:pPr marL="744538" indent="-342900">
              <a:buFont typeface="+mj-lt"/>
              <a:buAutoNum type="alphaUcPeriod"/>
            </a:pPr>
            <a:r>
              <a:rPr lang="en-US" sz="1400" dirty="0">
                <a:latin typeface="Helvetica" pitchFamily="34" charset="0"/>
                <a:cs typeface="Helvetica" pitchFamily="34" charset="0"/>
              </a:rPr>
              <a:t>  </a:t>
            </a:r>
            <a:r>
              <a:rPr lang="en-US" sz="1400" dirty="0" smtClean="0">
                <a:latin typeface="Helvetica" pitchFamily="34" charset="0"/>
                <a:cs typeface="Helvetica" pitchFamily="34" charset="0"/>
              </a:rPr>
              <a:t> They can rider faster than other riders.</a:t>
            </a:r>
          </a:p>
          <a:p>
            <a:pPr marL="744538" indent="-342900">
              <a:buFont typeface="+mj-lt"/>
              <a:buAutoNum type="alphaUcPeriod"/>
            </a:pPr>
            <a:endParaRPr lang="en-US" sz="1400" dirty="0">
              <a:latin typeface="Helvetica" pitchFamily="34" charset="0"/>
              <a:cs typeface="Helvetica" pitchFamily="34" charset="0"/>
            </a:endParaRPr>
          </a:p>
          <a:p>
            <a:pPr marL="744538" indent="-342900">
              <a:buFont typeface="+mj-lt"/>
              <a:buAutoNum type="alphaUcPeriod"/>
            </a:pPr>
            <a:r>
              <a:rPr lang="en-US" sz="1400" dirty="0" smtClean="0">
                <a:latin typeface="Helvetica" pitchFamily="34" charset="0"/>
                <a:cs typeface="Helvetica" pitchFamily="34" charset="0"/>
              </a:rPr>
              <a:t>   They can not protect themselves from attacks.</a:t>
            </a:r>
          </a:p>
          <a:p>
            <a:pPr marL="744538" indent="-342900">
              <a:buFont typeface="+mj-lt"/>
              <a:buAutoNum type="alphaUcPeriod"/>
            </a:pPr>
            <a:endParaRPr lang="en-US" sz="1400" dirty="0">
              <a:latin typeface="Helvetica" pitchFamily="34" charset="0"/>
              <a:cs typeface="Helvetica" pitchFamily="34" charset="0"/>
            </a:endParaRPr>
          </a:p>
          <a:p>
            <a:pPr marL="744538" indent="-342900">
              <a:buFont typeface="+mj-lt"/>
              <a:buAutoNum type="alphaUcPeriod"/>
            </a:pPr>
            <a:r>
              <a:rPr lang="en-US" sz="1400" dirty="0" smtClean="0">
                <a:latin typeface="Helvetica" pitchFamily="34" charset="0"/>
                <a:cs typeface="Helvetica" pitchFamily="34" charset="0"/>
              </a:rPr>
              <a:t>   They can better protect themselves from attacks.</a:t>
            </a:r>
            <a:endParaRPr lang="en-US" sz="1400" dirty="0">
              <a:latin typeface="Helvetica" pitchFamily="34" charset="0"/>
              <a:cs typeface="Helvetica" pitchFamily="34" charset="0"/>
            </a:endParaRPr>
          </a:p>
          <a:p>
            <a:pPr marL="60236"/>
            <a:endParaRPr lang="en-US" sz="1600" dirty="0">
              <a:latin typeface="Helvetica" pitchFamily="34" charset="0"/>
              <a:cs typeface="Helvetica" pitchFamily="34" charset="0"/>
            </a:endParaRPr>
          </a:p>
        </p:txBody>
      </p:sp>
      <p:sp>
        <p:nvSpPr>
          <p:cNvPr id="30" name="Oval 29"/>
          <p:cNvSpPr/>
          <p:nvPr/>
        </p:nvSpPr>
        <p:spPr>
          <a:xfrm>
            <a:off x="671512" y="6096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658417" y="687325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671512" y="7315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655455" y="650651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714031623"/>
              </p:ext>
            </p:extLst>
          </p:nvPr>
        </p:nvGraphicFramePr>
        <p:xfrm>
          <a:off x="5136755" y="4038600"/>
          <a:ext cx="2077392" cy="618804"/>
        </p:xfrm>
        <a:graphic>
          <a:graphicData uri="http://schemas.openxmlformats.org/drawingml/2006/table">
            <a:tbl>
              <a:tblPr firstRow="1" firstCol="1" bandRow="1"/>
              <a:tblGrid>
                <a:gridCol w="2077392"/>
              </a:tblGrid>
              <a:tr h="0">
                <a:tc>
                  <a:txBody>
                    <a:bodyPr/>
                    <a:lstStyle/>
                    <a:p>
                      <a:pPr marL="0" marR="0" algn="ctr">
                        <a:lnSpc>
                          <a:spcPct val="100000"/>
                        </a:lnSpc>
                        <a:spcBef>
                          <a:spcPts val="0"/>
                        </a:spcBef>
                        <a:spcAft>
                          <a:spcPts val="0"/>
                        </a:spcAft>
                      </a:pPr>
                      <a:r>
                        <a:rPr lang="en-US" sz="800" b="1" i="1" kern="1200" dirty="0" smtClean="0">
                          <a:solidFill>
                            <a:srgbClr val="000000"/>
                          </a:solidFill>
                          <a:effectLst/>
                          <a:latin typeface="Calibri"/>
                          <a:ea typeface="Times New Roman"/>
                          <a:cs typeface="Times New Roman"/>
                        </a:rPr>
                        <a:t>Toward RL.6.4          DOK </a:t>
                      </a:r>
                      <a:r>
                        <a:rPr lang="en-US" sz="800" b="1" i="1" kern="1200" dirty="0">
                          <a:solidFill>
                            <a:srgbClr val="000000"/>
                          </a:solidFill>
                          <a:effectLst/>
                          <a:latin typeface="Calibri"/>
                          <a:ea typeface="Times New Roman"/>
                          <a:cs typeface="Times New Roman"/>
                        </a:rPr>
                        <a:t>2 - </a:t>
                      </a:r>
                      <a:r>
                        <a:rPr lang="en-US" sz="800" b="1" i="1" kern="1200" dirty="0" err="1">
                          <a:solidFill>
                            <a:srgbClr val="000000"/>
                          </a:solidFill>
                          <a:effectLst/>
                          <a:latin typeface="Calibri"/>
                          <a:ea typeface="Times New Roman"/>
                          <a:cs typeface="Times New Roman"/>
                        </a:rPr>
                        <a:t>AP</a:t>
                      </a:r>
                      <a:r>
                        <a:rPr lang="en-US" sz="800" i="1" kern="1200" dirty="0" err="1">
                          <a:solidFill>
                            <a:srgbClr val="000000"/>
                          </a:solidFill>
                          <a:effectLst/>
                          <a:latin typeface="Calibri"/>
                          <a:ea typeface="Times New Roman"/>
                          <a:cs typeface="Times New Roman"/>
                        </a:rPr>
                        <a:t>n</a:t>
                      </a:r>
                      <a:endParaRPr lang="en-US" sz="800" i="1" dirty="0">
                        <a:effectLst/>
                        <a:latin typeface="Calibri"/>
                        <a:ea typeface="Calibri"/>
                        <a:cs typeface="Times New Roman"/>
                      </a:endParaRPr>
                    </a:p>
                  </a:txBody>
                  <a:tcPr marL="14421" marR="14421" marT="460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487680">
                <a:tc>
                  <a:txBody>
                    <a:bodyPr/>
                    <a:lstStyle/>
                    <a:p>
                      <a:pPr marL="0" marR="0" algn="l">
                        <a:lnSpc>
                          <a:spcPct val="100000"/>
                        </a:lnSpc>
                        <a:spcBef>
                          <a:spcPts val="0"/>
                        </a:spcBef>
                        <a:spcAft>
                          <a:spcPts val="0"/>
                        </a:spcAft>
                      </a:pPr>
                      <a:r>
                        <a:rPr lang="en-US" sz="800" b="0" kern="1200" dirty="0">
                          <a:solidFill>
                            <a:srgbClr val="000000"/>
                          </a:solidFill>
                          <a:effectLst/>
                          <a:latin typeface="Calibri"/>
                          <a:ea typeface="Times New Roman"/>
                          <a:cs typeface="Times New Roman"/>
                        </a:rPr>
                        <a:t>Use context to determine the meaning (L.6.4a) of figurative, technical or connotative meaning of words and phrases. </a:t>
                      </a:r>
                      <a:r>
                        <a:rPr lang="en-US" sz="800" b="0" u="sng" kern="1200" dirty="0">
                          <a:solidFill>
                            <a:srgbClr val="000000"/>
                          </a:solidFill>
                          <a:effectLst/>
                          <a:latin typeface="Calibri"/>
                          <a:ea typeface="Times New Roman"/>
                          <a:cs typeface="Times New Roman"/>
                        </a:rPr>
                        <a:t>L.6.5a</a:t>
                      </a:r>
                      <a:r>
                        <a:rPr lang="en-US" sz="800" b="0" kern="1200" dirty="0">
                          <a:solidFill>
                            <a:srgbClr val="000000"/>
                          </a:solidFill>
                          <a:effectLst/>
                          <a:latin typeface="Calibri"/>
                          <a:ea typeface="Times New Roman"/>
                          <a:cs typeface="Times New Roman"/>
                        </a:rPr>
                        <a:t> Interpret figures of speech (e.g., personification) in </a:t>
                      </a:r>
                      <a:r>
                        <a:rPr lang="en-US" sz="800" b="0" u="sng" kern="1200" dirty="0">
                          <a:solidFill>
                            <a:srgbClr val="000000"/>
                          </a:solidFill>
                          <a:effectLst/>
                          <a:latin typeface="Calibri"/>
                          <a:ea typeface="Times New Roman"/>
                          <a:cs typeface="Times New Roman"/>
                        </a:rPr>
                        <a:t>context.</a:t>
                      </a:r>
                      <a:endParaRPr lang="en-US" sz="800" b="0" dirty="0">
                        <a:effectLst/>
                        <a:latin typeface="Calibri"/>
                        <a:ea typeface="Calibri"/>
                        <a:cs typeface="Times New Roman"/>
                      </a:endParaRPr>
                    </a:p>
                  </a:txBody>
                  <a:tcPr marL="14421" marR="14421" marT="4602"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03902690"/>
              </p:ext>
            </p:extLst>
          </p:nvPr>
        </p:nvGraphicFramePr>
        <p:xfrm>
          <a:off x="5683851" y="8534400"/>
          <a:ext cx="1600200" cy="487680"/>
        </p:xfrm>
        <a:graphic>
          <a:graphicData uri="http://schemas.openxmlformats.org/drawingml/2006/table">
            <a:tbl>
              <a:tblPr firstRow="1" firstCol="1" bandRow="1"/>
              <a:tblGrid>
                <a:gridCol w="1600200"/>
              </a:tblGrid>
              <a:tr h="104101">
                <a:tc>
                  <a:txBody>
                    <a:bodyPr/>
                    <a:lstStyle/>
                    <a:p>
                      <a:pPr marL="0" marR="0" algn="ctr">
                        <a:lnSpc>
                          <a:spcPct val="100000"/>
                        </a:lnSpc>
                        <a:spcBef>
                          <a:spcPts val="0"/>
                        </a:spcBef>
                        <a:spcAft>
                          <a:spcPts val="0"/>
                        </a:spcAft>
                      </a:pPr>
                      <a:r>
                        <a:rPr lang="en-US" sz="800" b="1" i="1" kern="1200" dirty="0" smtClean="0">
                          <a:solidFill>
                            <a:srgbClr val="000000"/>
                          </a:solidFill>
                          <a:effectLst/>
                          <a:latin typeface="Calibri"/>
                          <a:ea typeface="Times New Roman"/>
                          <a:cs typeface="Times New Roman"/>
                        </a:rPr>
                        <a:t>Toward RL.6.4     DOK </a:t>
                      </a:r>
                      <a:r>
                        <a:rPr lang="en-US" sz="800" b="1" i="1" kern="1200" dirty="0">
                          <a:solidFill>
                            <a:srgbClr val="000000"/>
                          </a:solidFill>
                          <a:effectLst/>
                          <a:latin typeface="Calibri"/>
                          <a:ea typeface="Times New Roman"/>
                          <a:cs typeface="Times New Roman"/>
                        </a:rPr>
                        <a:t>3 - ANA</a:t>
                      </a:r>
                      <a:endParaRPr lang="en-US" sz="800" i="1" dirty="0">
                        <a:effectLst/>
                        <a:latin typeface="Calibri"/>
                        <a:ea typeface="Calibri"/>
                        <a:cs typeface="Times New Roman"/>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335280">
                <a:tc>
                  <a:txBody>
                    <a:bodyPr/>
                    <a:lstStyle/>
                    <a:p>
                      <a:pPr marL="57150" marR="0" algn="l">
                        <a:lnSpc>
                          <a:spcPct val="100000"/>
                        </a:lnSpc>
                        <a:spcBef>
                          <a:spcPts val="0"/>
                        </a:spcBef>
                        <a:spcAft>
                          <a:spcPts val="0"/>
                        </a:spcAft>
                      </a:pPr>
                      <a:r>
                        <a:rPr lang="en-US" sz="800" b="0" dirty="0">
                          <a:effectLst/>
                          <a:latin typeface="Calibri"/>
                          <a:ea typeface="Times New Roman"/>
                          <a:cs typeface="Times New Roman"/>
                        </a:rPr>
                        <a:t>Analyze the impact of figurative word or phrases on meaning and tone</a:t>
                      </a:r>
                      <a:r>
                        <a:rPr lang="en-US" sz="800" b="0" dirty="0" smtClean="0">
                          <a:effectLst/>
                          <a:latin typeface="Calibri"/>
                          <a:ea typeface="Times New Roman"/>
                          <a:cs typeface="Times New Roman"/>
                        </a:rPr>
                        <a:t>.</a:t>
                      </a:r>
                      <a:endParaRPr lang="en-US" sz="800" b="0" dirty="0">
                        <a:effectLst/>
                        <a:latin typeface="Calibri"/>
                        <a:ea typeface="Calibri"/>
                        <a:cs typeface="Times New Roman"/>
                      </a:endParaRPr>
                    </a:p>
                  </a:txBody>
                  <a:tcPr marL="0"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1586754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85775" y="533400"/>
            <a:ext cx="6916690" cy="3057532"/>
          </a:xfrm>
          <a:prstGeom prst="rect">
            <a:avLst/>
          </a:prstGeom>
        </p:spPr>
        <p:txBody>
          <a:bodyPr wrap="square" lIns="101881" tIns="50941" rIns="101881" bIns="50941">
            <a:spAutoFit/>
          </a:bodyPr>
          <a:lstStyle/>
          <a:p>
            <a:pPr marL="403136" indent="-342900">
              <a:buAutoNum type="arabicPeriod" startAt="3"/>
            </a:pPr>
            <a:r>
              <a:rPr lang="en-US" sz="1600" b="1" dirty="0" smtClean="0">
                <a:latin typeface="Helvetica" pitchFamily="34" charset="0"/>
                <a:cs typeface="Helvetica" pitchFamily="34" charset="0"/>
              </a:rPr>
              <a:t>How is reading the story, </a:t>
            </a:r>
            <a:r>
              <a:rPr lang="en-US" sz="1600" b="1" i="1" u="sng" dirty="0" smtClean="0">
                <a:latin typeface="Helvetica" pitchFamily="34" charset="0"/>
                <a:cs typeface="Helvetica" pitchFamily="34" charset="0"/>
              </a:rPr>
              <a:t>A Pony Express Rider</a:t>
            </a:r>
            <a:r>
              <a:rPr lang="en-US" sz="1600" b="1" i="1" dirty="0" smtClean="0">
                <a:latin typeface="Helvetica" pitchFamily="34" charset="0"/>
                <a:cs typeface="Helvetica" pitchFamily="34" charset="0"/>
              </a:rPr>
              <a:t> </a:t>
            </a:r>
            <a:r>
              <a:rPr lang="en-US" sz="1600" b="1" dirty="0" smtClean="0">
                <a:latin typeface="Helvetica" pitchFamily="34" charset="0"/>
                <a:cs typeface="Helvetica" pitchFamily="34" charset="0"/>
              </a:rPr>
              <a:t>most</a:t>
            </a:r>
            <a:r>
              <a:rPr lang="en-US" sz="1600" b="1" i="1" dirty="0" smtClean="0">
                <a:latin typeface="Helvetica" pitchFamily="34" charset="0"/>
                <a:cs typeface="Helvetica" pitchFamily="34" charset="0"/>
              </a:rPr>
              <a:t> </a:t>
            </a:r>
            <a:r>
              <a:rPr lang="en-US" sz="1600" b="1" dirty="0" smtClean="0">
                <a:latin typeface="Helvetica" pitchFamily="34" charset="0"/>
                <a:cs typeface="Helvetica" pitchFamily="34" charset="0"/>
              </a:rPr>
              <a:t>different from watching the video </a:t>
            </a:r>
            <a:r>
              <a:rPr lang="en-US" sz="1600" b="1" i="1" u="sng" dirty="0" smtClean="0">
                <a:latin typeface="Helvetica" pitchFamily="34" charset="0"/>
                <a:cs typeface="Helvetica" pitchFamily="34" charset="0"/>
              </a:rPr>
              <a:t>Story of a Pony Express Rider</a:t>
            </a:r>
            <a:r>
              <a:rPr lang="en-US" sz="1600" b="1" dirty="0" smtClean="0">
                <a:latin typeface="Helvetica" pitchFamily="34" charset="0"/>
                <a:cs typeface="Helvetica" pitchFamily="34" charset="0"/>
              </a:rPr>
              <a:t>?</a:t>
            </a:r>
          </a:p>
          <a:p>
            <a:pPr marL="60236"/>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The passage, </a:t>
            </a:r>
            <a:r>
              <a:rPr lang="en-US" sz="1600" b="1" i="1" u="sng" dirty="0" smtClean="0">
                <a:latin typeface="Helvetica" pitchFamily="34" charset="0"/>
                <a:cs typeface="Helvetica" pitchFamily="34" charset="0"/>
              </a:rPr>
              <a:t>A Pony Express Rider</a:t>
            </a:r>
            <a:r>
              <a:rPr lang="en-US" sz="1600" dirty="0" smtClean="0">
                <a:latin typeface="Helvetica" pitchFamily="34" charset="0"/>
                <a:cs typeface="Helvetica" pitchFamily="34" charset="0"/>
              </a:rPr>
              <a:t> explains what a Pony Express Rider’s job is.</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The reader has to use words to imagine what a Pony Express Rider may look, talk or act like.</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The importance of the mochila is mentioned.</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It is a longer story.</a:t>
            </a:r>
            <a:endParaRPr lang="en-US" sz="1600" dirty="0">
              <a:latin typeface="Helvetica" pitchFamily="34" charset="0"/>
              <a:cs typeface="Helvetica" pitchFamily="34" charset="0"/>
            </a:endParaRPr>
          </a:p>
        </p:txBody>
      </p:sp>
      <p:cxnSp>
        <p:nvCxnSpPr>
          <p:cNvPr id="10" name="Straight Connector 9"/>
          <p:cNvCxnSpPr/>
          <p:nvPr/>
        </p:nvCxnSpPr>
        <p:spPr>
          <a:xfrm>
            <a:off x="569466" y="42672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780263" y="1295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729719" y="276497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729719" y="321257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749871" y="203561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Rectangle 28"/>
          <p:cNvSpPr/>
          <p:nvPr/>
        </p:nvSpPr>
        <p:spPr>
          <a:xfrm>
            <a:off x="416035" y="4648200"/>
            <a:ext cx="6916690" cy="4042417"/>
          </a:xfrm>
          <a:prstGeom prst="rect">
            <a:avLst/>
          </a:prstGeom>
        </p:spPr>
        <p:txBody>
          <a:bodyPr wrap="square" lIns="101881" tIns="50941" rIns="101881" bIns="50941">
            <a:spAutoFit/>
          </a:bodyPr>
          <a:lstStyle/>
          <a:p>
            <a:pPr marL="403136" indent="-342900">
              <a:buAutoNum type="arabicPeriod" startAt="4"/>
            </a:pPr>
            <a:r>
              <a:rPr lang="en-US" sz="1600" b="1" dirty="0" smtClean="0">
                <a:latin typeface="Helvetica" pitchFamily="34" charset="0"/>
                <a:cs typeface="Helvetica" pitchFamily="34" charset="0"/>
              </a:rPr>
              <a:t>Read the sentence from </a:t>
            </a:r>
            <a:r>
              <a:rPr lang="en-US" sz="1600" b="1" i="1" u="sng" dirty="0" smtClean="0">
                <a:latin typeface="Helvetica" pitchFamily="34" charset="0"/>
                <a:cs typeface="Helvetica" pitchFamily="34" charset="0"/>
              </a:rPr>
              <a:t>A Pony Express Rider</a:t>
            </a:r>
            <a:r>
              <a:rPr lang="en-US" sz="1600" b="1" dirty="0" smtClean="0">
                <a:latin typeface="Helvetica" pitchFamily="34" charset="0"/>
                <a:cs typeface="Helvetica" pitchFamily="34" charset="0"/>
              </a:rPr>
              <a:t>.</a:t>
            </a:r>
          </a:p>
          <a:p>
            <a:pPr marL="403136" indent="-342900">
              <a:buAutoNum type="arabicPeriod" startAt="4"/>
            </a:pPr>
            <a:endParaRPr lang="en-US" sz="1600" b="1" dirty="0" smtClean="0">
              <a:latin typeface="Helvetica" pitchFamily="34" charset="0"/>
              <a:cs typeface="Helvetica" pitchFamily="34" charset="0"/>
            </a:endParaRPr>
          </a:p>
          <a:p>
            <a:pPr marL="403225" indent="-344488"/>
            <a:r>
              <a:rPr lang="en-US" sz="1600" dirty="0">
                <a:latin typeface="Helvetica" pitchFamily="34" charset="0"/>
                <a:cs typeface="Helvetica" pitchFamily="34" charset="0"/>
              </a:rPr>
              <a:t> </a:t>
            </a:r>
            <a:r>
              <a:rPr lang="en-US" sz="1600" dirty="0" smtClean="0">
                <a:latin typeface="Helvetica" pitchFamily="34" charset="0"/>
                <a:cs typeface="Helvetica" pitchFamily="34" charset="0"/>
              </a:rPr>
              <a:t>     “I </a:t>
            </a:r>
            <a:r>
              <a:rPr lang="en-US" sz="1600" dirty="0">
                <a:latin typeface="Helvetica" pitchFamily="34" charset="0"/>
                <a:cs typeface="Helvetica" pitchFamily="34" charset="0"/>
              </a:rPr>
              <a:t>was given a specialized, light-weight saddle that was developed </a:t>
            </a:r>
            <a:r>
              <a:rPr lang="en-US" sz="1600" dirty="0" smtClean="0">
                <a:latin typeface="Helvetica" pitchFamily="34" charset="0"/>
                <a:cs typeface="Helvetica" pitchFamily="34" charset="0"/>
              </a:rPr>
              <a:t>  with </a:t>
            </a:r>
            <a:r>
              <a:rPr lang="en-US" sz="1600" dirty="0">
                <a:latin typeface="Helvetica" pitchFamily="34" charset="0"/>
                <a:cs typeface="Helvetica" pitchFamily="34" charset="0"/>
              </a:rPr>
              <a:t>built-in pouches called the </a:t>
            </a:r>
            <a:r>
              <a:rPr lang="en-US" sz="1600" b="1" i="1" dirty="0">
                <a:latin typeface="Helvetica" pitchFamily="34" charset="0"/>
                <a:cs typeface="Helvetica" pitchFamily="34" charset="0"/>
              </a:rPr>
              <a:t>mochila</a:t>
            </a:r>
            <a:r>
              <a:rPr lang="en-US" sz="1600" dirty="0">
                <a:latin typeface="Helvetica" pitchFamily="34" charset="0"/>
                <a:cs typeface="Helvetica" pitchFamily="34" charset="0"/>
              </a:rPr>
              <a:t>, to carry the mail</a:t>
            </a:r>
            <a:r>
              <a:rPr lang="en-US" sz="1600" dirty="0" smtClean="0">
                <a:latin typeface="Helvetica" pitchFamily="34" charset="0"/>
                <a:cs typeface="Helvetica" pitchFamily="34" charset="0"/>
              </a:rPr>
              <a:t>.” </a:t>
            </a:r>
          </a:p>
          <a:p>
            <a:pPr marL="403225" indent="-344488"/>
            <a:endParaRPr lang="en-US" sz="1600" dirty="0">
              <a:latin typeface="Helvetica" pitchFamily="34" charset="0"/>
              <a:cs typeface="Helvetica" pitchFamily="34" charset="0"/>
            </a:endParaRPr>
          </a:p>
          <a:p>
            <a:pPr marL="403225" indent="-344488"/>
            <a:r>
              <a:rPr lang="en-US" sz="1600" dirty="0" smtClean="0">
                <a:latin typeface="Helvetica" pitchFamily="34" charset="0"/>
                <a:cs typeface="Helvetica" pitchFamily="34" charset="0"/>
              </a:rPr>
              <a:t>      </a:t>
            </a:r>
            <a:r>
              <a:rPr lang="en-US" sz="1600" b="1" dirty="0" smtClean="0">
                <a:latin typeface="Helvetica" pitchFamily="34" charset="0"/>
                <a:cs typeface="Helvetica" pitchFamily="34" charset="0"/>
              </a:rPr>
              <a:t>From the video </a:t>
            </a:r>
            <a:r>
              <a:rPr lang="en-US" sz="1600" b="1" i="1" u="sng" dirty="0" smtClean="0">
                <a:latin typeface="Helvetica" pitchFamily="34" charset="0"/>
                <a:cs typeface="Helvetica" pitchFamily="34" charset="0"/>
              </a:rPr>
              <a:t>Story of a Pony Express Rider</a:t>
            </a:r>
            <a:r>
              <a:rPr lang="en-US" sz="1600" b="1" dirty="0" smtClean="0">
                <a:latin typeface="Helvetica" pitchFamily="34" charset="0"/>
                <a:cs typeface="Helvetica" pitchFamily="34" charset="0"/>
              </a:rPr>
              <a:t>, what generalization can the listener assume about the mochila?</a:t>
            </a:r>
          </a:p>
          <a:p>
            <a:pPr marL="403225" indent="-344488"/>
            <a:r>
              <a:rPr lang="en-US" sz="1600" dirty="0">
                <a:latin typeface="Helvetica" pitchFamily="34" charset="0"/>
                <a:cs typeface="Helvetica" pitchFamily="34" charset="0"/>
              </a:rPr>
              <a:t> </a:t>
            </a:r>
            <a:r>
              <a:rPr lang="en-US" sz="1600" dirty="0" smtClean="0">
                <a:latin typeface="Helvetica" pitchFamily="34" charset="0"/>
                <a:cs typeface="Helvetica" pitchFamily="34" charset="0"/>
              </a:rPr>
              <a:t>      </a:t>
            </a:r>
            <a:endParaRPr lang="en-US" sz="1600" b="1" dirty="0">
              <a:latin typeface="Helvetica" pitchFamily="34" charset="0"/>
              <a:cs typeface="Helvetica" pitchFamily="34" charset="0"/>
            </a:endParaRPr>
          </a:p>
          <a:p>
            <a:pPr marL="628650" indent="404813">
              <a:buFont typeface="+mj-lt"/>
              <a:buAutoNum type="alphaUcPeriod"/>
              <a:tabLst>
                <a:tab pos="688975" algn="l"/>
              </a:tabLst>
            </a:pPr>
            <a:r>
              <a:rPr lang="en-US" sz="1600" dirty="0" smtClean="0">
                <a:latin typeface="Helvetica" pitchFamily="34" charset="0"/>
                <a:cs typeface="Helvetica" pitchFamily="34" charset="0"/>
              </a:rPr>
              <a:t>The narrator did not mention the mochila.</a:t>
            </a:r>
          </a:p>
          <a:p>
            <a:pPr marL="628650" indent="404813">
              <a:buFont typeface="+mj-lt"/>
              <a:buAutoNum type="alphaUcPeriod"/>
              <a:tabLst>
                <a:tab pos="688975" algn="l"/>
              </a:tabLst>
            </a:pPr>
            <a:endParaRPr lang="en-US" sz="1600" dirty="0">
              <a:latin typeface="Helvetica" pitchFamily="34" charset="0"/>
              <a:cs typeface="Helvetica" pitchFamily="34" charset="0"/>
            </a:endParaRPr>
          </a:p>
          <a:p>
            <a:pPr marL="628650" indent="404813">
              <a:buFont typeface="+mj-lt"/>
              <a:buAutoNum type="alphaUcPeriod"/>
              <a:tabLst>
                <a:tab pos="688975" algn="l"/>
              </a:tabLst>
            </a:pPr>
            <a:r>
              <a:rPr lang="en-US" sz="1600" dirty="0" smtClean="0">
                <a:latin typeface="Helvetica" pitchFamily="34" charset="0"/>
                <a:cs typeface="Helvetica" pitchFamily="34" charset="0"/>
              </a:rPr>
              <a:t>The mochila was kept in a special place.</a:t>
            </a:r>
          </a:p>
          <a:p>
            <a:pPr marL="628650" indent="404813">
              <a:buFont typeface="+mj-lt"/>
              <a:buAutoNum type="alphaUcPeriod"/>
              <a:tabLst>
                <a:tab pos="688975" algn="l"/>
              </a:tabLst>
            </a:pPr>
            <a:endParaRPr lang="en-US" sz="1600" dirty="0">
              <a:latin typeface="Helvetica" pitchFamily="34" charset="0"/>
              <a:cs typeface="Helvetica" pitchFamily="34" charset="0"/>
            </a:endParaRPr>
          </a:p>
          <a:p>
            <a:pPr marL="628650" indent="404813">
              <a:buFont typeface="+mj-lt"/>
              <a:buAutoNum type="alphaUcPeriod"/>
              <a:tabLst>
                <a:tab pos="688975" algn="l"/>
              </a:tabLst>
            </a:pPr>
            <a:r>
              <a:rPr lang="en-US" sz="1600" dirty="0" smtClean="0">
                <a:latin typeface="Helvetica" pitchFamily="34" charset="0"/>
                <a:cs typeface="Helvetica" pitchFamily="34" charset="0"/>
              </a:rPr>
              <a:t>Pony Express Riders always carried a mochila.</a:t>
            </a:r>
          </a:p>
          <a:p>
            <a:pPr marL="628650" indent="404813">
              <a:buFont typeface="+mj-lt"/>
              <a:buAutoNum type="alphaUcPeriod"/>
              <a:tabLst>
                <a:tab pos="688975" algn="l"/>
              </a:tabLst>
            </a:pPr>
            <a:endParaRPr lang="en-US" sz="1600" dirty="0">
              <a:latin typeface="Helvetica" pitchFamily="34" charset="0"/>
              <a:cs typeface="Helvetica" pitchFamily="34" charset="0"/>
            </a:endParaRPr>
          </a:p>
          <a:p>
            <a:pPr marL="628650" indent="404813">
              <a:buFont typeface="+mj-lt"/>
              <a:buAutoNum type="alphaUcPeriod"/>
              <a:tabLst>
                <a:tab pos="688975" algn="l"/>
              </a:tabLst>
            </a:pPr>
            <a:r>
              <a:rPr lang="en-US" sz="1600" dirty="0" smtClean="0">
                <a:latin typeface="Helvetica" pitchFamily="34" charset="0"/>
                <a:cs typeface="Helvetica" pitchFamily="34" charset="0"/>
              </a:rPr>
              <a:t>The safety and contents of the mochila were always</a:t>
            </a:r>
          </a:p>
          <a:p>
            <a:pPr marL="628650">
              <a:tabLst>
                <a:tab pos="688975" algn="l"/>
              </a:tabLst>
            </a:pPr>
            <a:r>
              <a:rPr lang="en-US" sz="1600" dirty="0">
                <a:latin typeface="Helvetica" pitchFamily="34" charset="0"/>
                <a:cs typeface="Helvetica" pitchFamily="34" charset="0"/>
              </a:rPr>
              <a:t> </a:t>
            </a:r>
            <a:r>
              <a:rPr lang="en-US" sz="1600" dirty="0" smtClean="0">
                <a:latin typeface="Helvetica" pitchFamily="34" charset="0"/>
                <a:cs typeface="Helvetica" pitchFamily="34" charset="0"/>
              </a:rPr>
              <a:t>      protected.</a:t>
            </a:r>
            <a:endParaRPr lang="en-US" sz="1600" dirty="0">
              <a:latin typeface="Helvetica" pitchFamily="34" charset="0"/>
              <a:cs typeface="Helvetica" pitchFamily="34" charset="0"/>
            </a:endParaRPr>
          </a:p>
        </p:txBody>
      </p:sp>
      <p:sp>
        <p:nvSpPr>
          <p:cNvPr id="30" name="Oval 29"/>
          <p:cNvSpPr/>
          <p:nvPr/>
        </p:nvSpPr>
        <p:spPr>
          <a:xfrm>
            <a:off x="802620" y="715210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797718" y="809303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803663" y="666705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788891" y="763682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710559627"/>
              </p:ext>
            </p:extLst>
          </p:nvPr>
        </p:nvGraphicFramePr>
        <p:xfrm>
          <a:off x="5612249" y="3352800"/>
          <a:ext cx="1637760" cy="731520"/>
        </p:xfrm>
        <a:graphic>
          <a:graphicData uri="http://schemas.openxmlformats.org/drawingml/2006/table">
            <a:tbl>
              <a:tblPr firstRow="1" firstCol="1" bandRow="1"/>
              <a:tblGrid>
                <a:gridCol w="1637760"/>
              </a:tblGrid>
              <a:tr h="0">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Toward RL.6.7   DOK </a:t>
                      </a:r>
                      <a:r>
                        <a:rPr lang="en-US" sz="800" b="1" i="1" dirty="0">
                          <a:solidFill>
                            <a:srgbClr val="000000"/>
                          </a:solidFill>
                          <a:effectLst/>
                          <a:latin typeface="Calibri"/>
                          <a:ea typeface="Times New Roman"/>
                          <a:cs typeface="Times New Roman"/>
                        </a:rPr>
                        <a:t>1 </a:t>
                      </a:r>
                      <a:r>
                        <a:rPr lang="en-US" sz="800" b="1" i="1" dirty="0" smtClean="0">
                          <a:solidFill>
                            <a:srgbClr val="000000"/>
                          </a:solidFill>
                          <a:effectLst/>
                          <a:latin typeface="Calibri"/>
                          <a:ea typeface="Times New Roman"/>
                          <a:cs typeface="Times New Roman"/>
                        </a:rPr>
                        <a:t>– </a:t>
                      </a:r>
                      <a:r>
                        <a:rPr lang="en-US" sz="800" b="1" i="1" dirty="0" err="1" smtClean="0">
                          <a:solidFill>
                            <a:srgbClr val="000000"/>
                          </a:solidFill>
                          <a:effectLst/>
                          <a:latin typeface="Calibri"/>
                          <a:ea typeface="Times New Roman"/>
                          <a:cs typeface="Times New Roman"/>
                        </a:rPr>
                        <a:t>Cf</a:t>
                      </a:r>
                      <a:r>
                        <a:rPr lang="en-US" sz="800" b="1" i="1" dirty="0" smtClean="0">
                          <a:solidFill>
                            <a:srgbClr val="000000"/>
                          </a:solidFill>
                          <a:effectLst/>
                          <a:latin typeface="Calibri"/>
                          <a:ea typeface="Times New Roman"/>
                          <a:cs typeface="Times New Roman"/>
                        </a:rPr>
                        <a:t>`</a:t>
                      </a:r>
                      <a:endParaRPr lang="en-US" sz="800" i="1" dirty="0">
                        <a:effectLst/>
                        <a:latin typeface="Calibri"/>
                        <a:ea typeface="Calibri"/>
                        <a:cs typeface="Times New Roman"/>
                      </a:endParaRPr>
                    </a:p>
                  </a:txBody>
                  <a:tcPr marL="33202" marR="3320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487680">
                <a:tc>
                  <a:txBody>
                    <a:bodyPr/>
                    <a:lstStyle/>
                    <a:p>
                      <a:pPr marL="0" marR="0" algn="l">
                        <a:lnSpc>
                          <a:spcPct val="100000"/>
                        </a:lnSpc>
                        <a:spcBef>
                          <a:spcPts val="0"/>
                        </a:spcBef>
                        <a:spcAft>
                          <a:spcPts val="0"/>
                        </a:spcAft>
                      </a:pPr>
                      <a:r>
                        <a:rPr lang="en-US" sz="800" b="0" dirty="0">
                          <a:effectLst/>
                          <a:latin typeface="Calibri"/>
                          <a:ea typeface="Times New Roman"/>
                          <a:cs typeface="Times New Roman"/>
                        </a:rPr>
                        <a:t>Students can explain what they “see” and what they “hear” when reading a text.  Do they see and hear the same thing when listening or watching a story, drama or poem</a:t>
                      </a:r>
                      <a:r>
                        <a:rPr lang="en-US" sz="800" b="0" dirty="0" smtClean="0">
                          <a:effectLst/>
                          <a:latin typeface="Calibri"/>
                          <a:ea typeface="Times New Roman"/>
                          <a:cs typeface="Times New Roman"/>
                        </a:rPr>
                        <a:t>?</a:t>
                      </a:r>
                    </a:p>
                  </a:txBody>
                  <a:tcPr marL="33202" marR="3320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26423700"/>
              </p:ext>
            </p:extLst>
          </p:nvPr>
        </p:nvGraphicFramePr>
        <p:xfrm>
          <a:off x="5562600" y="8915400"/>
          <a:ext cx="1600200" cy="487680"/>
        </p:xfrm>
        <a:graphic>
          <a:graphicData uri="http://schemas.openxmlformats.org/drawingml/2006/table">
            <a:tbl>
              <a:tblPr firstRow="1" firstCol="1" bandRow="1"/>
              <a:tblGrid>
                <a:gridCol w="1600200"/>
              </a:tblGrid>
              <a:tr h="104101">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Toward RL.6.7     DOK </a:t>
                      </a:r>
                      <a:r>
                        <a:rPr lang="en-US" sz="800" b="1" i="1" dirty="0">
                          <a:solidFill>
                            <a:srgbClr val="000000"/>
                          </a:solidFill>
                          <a:effectLst/>
                          <a:latin typeface="Calibri"/>
                          <a:ea typeface="Times New Roman"/>
                          <a:cs typeface="Times New Roman"/>
                        </a:rPr>
                        <a:t>3 - Cu</a:t>
                      </a:r>
                      <a:endParaRPr lang="en-US" sz="800" i="1" dirty="0">
                        <a:effectLst/>
                        <a:latin typeface="Calibri"/>
                        <a:ea typeface="Calibri"/>
                        <a:cs typeface="Times New Roman"/>
                      </a:endParaRPr>
                    </a:p>
                  </a:txBody>
                  <a:tcPr marL="33202" marR="3320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198120">
                <a:tc>
                  <a:txBody>
                    <a:bodyPr/>
                    <a:lstStyle/>
                    <a:p>
                      <a:pPr marL="0" marR="0" algn="l">
                        <a:lnSpc>
                          <a:spcPct val="100000"/>
                        </a:lnSpc>
                        <a:spcBef>
                          <a:spcPts val="0"/>
                        </a:spcBef>
                        <a:spcAft>
                          <a:spcPts val="0"/>
                        </a:spcAft>
                      </a:pPr>
                      <a:r>
                        <a:rPr lang="en-US" sz="800" b="0" u="none" dirty="0">
                          <a:effectLst/>
                          <a:latin typeface="Calibri"/>
                          <a:ea typeface="Times New Roman"/>
                          <a:cs typeface="Times New Roman"/>
                        </a:rPr>
                        <a:t>Connect specific characteristics of text, audio, visual or live versions of a story to examples seen or heard</a:t>
                      </a:r>
                      <a:r>
                        <a:rPr lang="en-US" sz="800" b="0" u="none" dirty="0" smtClean="0">
                          <a:effectLst/>
                          <a:latin typeface="Calibri"/>
                          <a:ea typeface="Times New Roman"/>
                          <a:cs typeface="Times New Roman"/>
                        </a:rPr>
                        <a:t>.</a:t>
                      </a:r>
                    </a:p>
                  </a:txBody>
                  <a:tcPr marL="33202" marR="3320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1285907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98510" y="940111"/>
            <a:ext cx="6916690" cy="3303753"/>
          </a:xfrm>
          <a:prstGeom prst="rect">
            <a:avLst/>
          </a:prstGeom>
        </p:spPr>
        <p:txBody>
          <a:bodyPr wrap="square" lIns="101881" tIns="50941" rIns="101881" bIns="50941">
            <a:spAutoFit/>
          </a:bodyPr>
          <a:lstStyle/>
          <a:p>
            <a:pPr marL="403136" lvl="0" indent="-342900">
              <a:buAutoNum type="arabicPeriod" startAt="5"/>
            </a:pPr>
            <a:r>
              <a:rPr lang="en-US" sz="1600" dirty="0">
                <a:solidFill>
                  <a:prstClr val="black"/>
                </a:solidFill>
                <a:latin typeface="Helvetica" pitchFamily="34" charset="0"/>
                <a:cs typeface="Helvetica" pitchFamily="34" charset="0"/>
              </a:rPr>
              <a:t>How is the experience of listening to </a:t>
            </a:r>
            <a:r>
              <a:rPr lang="en-US" sz="1600" dirty="0" smtClean="0">
                <a:solidFill>
                  <a:prstClr val="black"/>
                </a:solidFill>
                <a:latin typeface="Helvetica" pitchFamily="34" charset="0"/>
                <a:cs typeface="Helvetica" pitchFamily="34" charset="0"/>
              </a:rPr>
              <a:t>the video</a:t>
            </a:r>
            <a:r>
              <a:rPr lang="en-US" sz="1600" dirty="0">
                <a:solidFill>
                  <a:prstClr val="black"/>
                </a:solidFill>
                <a:latin typeface="Helvetica" pitchFamily="34" charset="0"/>
                <a:cs typeface="Helvetica" pitchFamily="34" charset="0"/>
              </a:rPr>
              <a:t>, </a:t>
            </a:r>
            <a:r>
              <a:rPr lang="en-US" sz="1600" b="1" i="1" u="sng" dirty="0">
                <a:solidFill>
                  <a:prstClr val="black"/>
                </a:solidFill>
                <a:latin typeface="Helvetica" pitchFamily="34" charset="0"/>
                <a:cs typeface="Helvetica" pitchFamily="34" charset="0"/>
              </a:rPr>
              <a:t>Story of a Pony Express Rider</a:t>
            </a:r>
            <a:r>
              <a:rPr lang="en-US" sz="1600" dirty="0">
                <a:solidFill>
                  <a:prstClr val="black"/>
                </a:solidFill>
                <a:latin typeface="Helvetica" pitchFamily="34" charset="0"/>
                <a:cs typeface="Helvetica" pitchFamily="34" charset="0"/>
              </a:rPr>
              <a:t> similar to reading </a:t>
            </a:r>
            <a:r>
              <a:rPr lang="en-US" sz="1600" b="1" i="1" u="sng" dirty="0">
                <a:solidFill>
                  <a:prstClr val="black"/>
                </a:solidFill>
                <a:latin typeface="Helvetica" pitchFamily="34" charset="0"/>
                <a:cs typeface="Helvetica" pitchFamily="34" charset="0"/>
              </a:rPr>
              <a:t>A Pony Express </a:t>
            </a:r>
            <a:r>
              <a:rPr lang="en-US" sz="1600" b="1" i="1" u="sng" dirty="0" smtClean="0">
                <a:solidFill>
                  <a:prstClr val="black"/>
                </a:solidFill>
                <a:latin typeface="Helvetica" pitchFamily="34" charset="0"/>
                <a:cs typeface="Helvetica" pitchFamily="34" charset="0"/>
              </a:rPr>
              <a:t>Rider</a:t>
            </a:r>
            <a:r>
              <a:rPr lang="en-US" sz="1600" b="1" i="1" dirty="0" smtClean="0">
                <a:solidFill>
                  <a:prstClr val="black"/>
                </a:solidFill>
                <a:latin typeface="Helvetica" pitchFamily="34" charset="0"/>
                <a:cs typeface="Helvetica" pitchFamily="34" charset="0"/>
              </a:rPr>
              <a:t> </a:t>
            </a:r>
            <a:r>
              <a:rPr lang="en-US" sz="1600" dirty="0" smtClean="0">
                <a:solidFill>
                  <a:prstClr val="black"/>
                </a:solidFill>
                <a:latin typeface="Helvetica" pitchFamily="34" charset="0"/>
                <a:cs typeface="Helvetica" pitchFamily="34" charset="0"/>
              </a:rPr>
              <a:t>?  </a:t>
            </a:r>
          </a:p>
          <a:p>
            <a:pPr marL="60236" lvl="0"/>
            <a:r>
              <a:rPr lang="en-US" sz="1600" dirty="0">
                <a:solidFill>
                  <a:prstClr val="black"/>
                </a:solidFill>
                <a:latin typeface="Helvetica" pitchFamily="34" charset="0"/>
                <a:cs typeface="Helvetica" pitchFamily="34" charset="0"/>
              </a:rPr>
              <a:t> </a:t>
            </a:r>
            <a:r>
              <a:rPr lang="en-US" sz="1600" dirty="0" smtClean="0">
                <a:solidFill>
                  <a:prstClr val="black"/>
                </a:solidFill>
                <a:latin typeface="Helvetica" pitchFamily="34" charset="0"/>
                <a:cs typeface="Helvetica" pitchFamily="34" charset="0"/>
              </a:rPr>
              <a:t>     </a:t>
            </a:r>
          </a:p>
          <a:p>
            <a:pPr marL="60236" lvl="0"/>
            <a:r>
              <a:rPr lang="en-US" sz="1600" dirty="0" smtClean="0">
                <a:solidFill>
                  <a:prstClr val="black"/>
                </a:solidFill>
                <a:latin typeface="Helvetica" pitchFamily="34" charset="0"/>
                <a:cs typeface="Helvetica" pitchFamily="34" charset="0"/>
              </a:rPr>
              <a:t>     </a:t>
            </a:r>
            <a:endParaRPr lang="en-US" sz="1600" b="1" dirty="0">
              <a:solidFill>
                <a:prstClr val="black"/>
              </a:solidFill>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Many of the same words are used and the overall</a:t>
            </a:r>
          </a:p>
          <a:p>
            <a:pPr marL="481889"/>
            <a:r>
              <a:rPr lang="en-US" sz="1600" dirty="0">
                <a:latin typeface="Helvetica" pitchFamily="34" charset="0"/>
                <a:cs typeface="Helvetica" pitchFamily="34" charset="0"/>
              </a:rPr>
              <a:t> </a:t>
            </a:r>
            <a:r>
              <a:rPr lang="en-US" sz="1600" dirty="0" smtClean="0">
                <a:latin typeface="Helvetica" pitchFamily="34" charset="0"/>
                <a:cs typeface="Helvetica" pitchFamily="34" charset="0"/>
              </a:rPr>
              <a:t>     meaning is about a Pony Express rider’s experience.</a:t>
            </a:r>
          </a:p>
          <a:p>
            <a:pPr marL="481889"/>
            <a:endParaRPr lang="en-US" sz="1600" dirty="0">
              <a:latin typeface="Helvetica" pitchFamily="34" charset="0"/>
              <a:cs typeface="Helvetica" pitchFamily="34" charset="0"/>
            </a:endParaRPr>
          </a:p>
          <a:p>
            <a:pPr marL="824789" indent="-342900">
              <a:buFont typeface="+mj-lt"/>
              <a:buAutoNum type="alphaUcPeriod" startAt="2"/>
            </a:pPr>
            <a:r>
              <a:rPr lang="en-US" sz="1600" dirty="0" smtClean="0">
                <a:latin typeface="Helvetica" pitchFamily="34" charset="0"/>
                <a:cs typeface="Helvetica" pitchFamily="34" charset="0"/>
              </a:rPr>
              <a:t>Each version relies more on the reader’s own interpretation.</a:t>
            </a:r>
          </a:p>
          <a:p>
            <a:pPr marL="824789" indent="-342900">
              <a:buFont typeface="+mj-lt"/>
              <a:buAutoNum type="alphaUcPeriod" startAt="2"/>
            </a:pPr>
            <a:endParaRPr lang="en-US" sz="1600" dirty="0">
              <a:latin typeface="Helvetica" pitchFamily="34" charset="0"/>
              <a:cs typeface="Helvetica" pitchFamily="34" charset="0"/>
            </a:endParaRPr>
          </a:p>
          <a:p>
            <a:pPr marL="824789" indent="-342900">
              <a:buFont typeface="+mj-lt"/>
              <a:buAutoNum type="alphaUcPeriod" startAt="2"/>
            </a:pPr>
            <a:r>
              <a:rPr lang="en-US" sz="1600" dirty="0" smtClean="0">
                <a:latin typeface="Helvetica" pitchFamily="34" charset="0"/>
                <a:cs typeface="Helvetica" pitchFamily="34" charset="0"/>
              </a:rPr>
              <a:t>Reading and listening to both versions take about the same amount of time.</a:t>
            </a:r>
          </a:p>
          <a:p>
            <a:pPr marL="824789" indent="-342900">
              <a:buFont typeface="+mj-lt"/>
              <a:buAutoNum type="alphaUcPeriod" startAt="2"/>
            </a:pPr>
            <a:endParaRPr lang="en-US" sz="1600" dirty="0">
              <a:latin typeface="Helvetica" pitchFamily="34" charset="0"/>
              <a:cs typeface="Helvetica" pitchFamily="34" charset="0"/>
            </a:endParaRPr>
          </a:p>
          <a:p>
            <a:pPr marL="824789" indent="-342900">
              <a:buFont typeface="+mj-lt"/>
              <a:buAutoNum type="alphaUcPeriod" startAt="2"/>
            </a:pPr>
            <a:r>
              <a:rPr lang="en-US" sz="1600" dirty="0" smtClean="0">
                <a:latin typeface="Helvetica" pitchFamily="34" charset="0"/>
                <a:cs typeface="Helvetica" pitchFamily="34" charset="0"/>
              </a:rPr>
              <a:t>There are few if any similarities.</a:t>
            </a:r>
          </a:p>
        </p:txBody>
      </p:sp>
      <p:cxnSp>
        <p:nvCxnSpPr>
          <p:cNvPr id="10" name="Straight Connector 9"/>
          <p:cNvCxnSpPr/>
          <p:nvPr/>
        </p:nvCxnSpPr>
        <p:spPr>
          <a:xfrm>
            <a:off x="485775"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620522" y="321090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658392" y="197711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638175" y="271509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638175" y="390525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Rectangle 28"/>
          <p:cNvSpPr/>
          <p:nvPr/>
        </p:nvSpPr>
        <p:spPr>
          <a:xfrm>
            <a:off x="369935" y="5172068"/>
            <a:ext cx="6916690" cy="3303753"/>
          </a:xfrm>
          <a:prstGeom prst="rect">
            <a:avLst/>
          </a:prstGeom>
        </p:spPr>
        <p:txBody>
          <a:bodyPr wrap="square" lIns="101881" tIns="50941" rIns="101881" bIns="50941">
            <a:spAutoFit/>
          </a:bodyPr>
          <a:lstStyle/>
          <a:p>
            <a:pPr marL="60236"/>
            <a:r>
              <a:rPr lang="en-US" sz="1600" dirty="0" smtClean="0">
                <a:latin typeface="Helvetica" pitchFamily="34" charset="0"/>
                <a:cs typeface="Helvetica" pitchFamily="34" charset="0"/>
              </a:rPr>
              <a:t>6. </a:t>
            </a:r>
            <a:r>
              <a:rPr lang="en-US" sz="1600" dirty="0">
                <a:latin typeface="Helvetica" pitchFamily="34" charset="0"/>
                <a:cs typeface="Helvetica" pitchFamily="34" charset="0"/>
              </a:rPr>
              <a:t>How is the experience of listening to the video, </a:t>
            </a:r>
            <a:r>
              <a:rPr lang="en-US" sz="1600" b="1" i="1" u="sng" dirty="0">
                <a:latin typeface="Helvetica" pitchFamily="34" charset="0"/>
                <a:cs typeface="Helvetica" pitchFamily="34" charset="0"/>
              </a:rPr>
              <a:t>Story of a Pony </a:t>
            </a:r>
            <a:r>
              <a:rPr lang="en-US" sz="1600" b="1" i="1" u="sng" dirty="0" smtClean="0">
                <a:latin typeface="Helvetica" pitchFamily="34" charset="0"/>
                <a:cs typeface="Helvetica" pitchFamily="34" charset="0"/>
              </a:rPr>
              <a:t>  </a:t>
            </a:r>
          </a:p>
          <a:p>
            <a:pPr marL="60236"/>
            <a:r>
              <a:rPr lang="en-US" sz="1600" b="1" i="1" dirty="0">
                <a:latin typeface="Helvetica" pitchFamily="34" charset="0"/>
                <a:cs typeface="Helvetica" pitchFamily="34" charset="0"/>
              </a:rPr>
              <a:t> </a:t>
            </a:r>
            <a:r>
              <a:rPr lang="en-US" sz="1600" b="1" i="1" dirty="0" smtClean="0">
                <a:latin typeface="Helvetica" pitchFamily="34" charset="0"/>
                <a:cs typeface="Helvetica" pitchFamily="34" charset="0"/>
              </a:rPr>
              <a:t>   </a:t>
            </a:r>
            <a:r>
              <a:rPr lang="en-US" sz="1600" b="1" i="1" u="sng" dirty="0" smtClean="0">
                <a:latin typeface="Helvetica" pitchFamily="34" charset="0"/>
                <a:cs typeface="Helvetica" pitchFamily="34" charset="0"/>
              </a:rPr>
              <a:t>Express </a:t>
            </a:r>
            <a:r>
              <a:rPr lang="en-US" sz="1600" b="1" i="1" u="sng" dirty="0">
                <a:latin typeface="Helvetica" pitchFamily="34" charset="0"/>
                <a:cs typeface="Helvetica" pitchFamily="34" charset="0"/>
              </a:rPr>
              <a:t>Rider</a:t>
            </a:r>
            <a:r>
              <a:rPr lang="en-US" sz="1600" b="1" i="1" dirty="0">
                <a:latin typeface="Helvetica" pitchFamily="34" charset="0"/>
                <a:cs typeface="Helvetica" pitchFamily="34" charset="0"/>
              </a:rPr>
              <a:t> </a:t>
            </a:r>
            <a:r>
              <a:rPr lang="en-US" sz="1600" dirty="0" smtClean="0">
                <a:latin typeface="Helvetica" pitchFamily="34" charset="0"/>
                <a:cs typeface="Helvetica" pitchFamily="34" charset="0"/>
              </a:rPr>
              <a:t>different than </a:t>
            </a:r>
            <a:r>
              <a:rPr lang="en-US" sz="1600" dirty="0">
                <a:latin typeface="Helvetica" pitchFamily="34" charset="0"/>
                <a:cs typeface="Helvetica" pitchFamily="34" charset="0"/>
              </a:rPr>
              <a:t>reading </a:t>
            </a:r>
            <a:r>
              <a:rPr lang="en-US" sz="1600" b="1" i="1" u="sng" dirty="0">
                <a:latin typeface="Helvetica" pitchFamily="34" charset="0"/>
                <a:cs typeface="Helvetica" pitchFamily="34" charset="0"/>
              </a:rPr>
              <a:t>A Pony Express Rider</a:t>
            </a:r>
            <a:r>
              <a:rPr lang="en-US" sz="1600" b="1" i="1" dirty="0">
                <a:latin typeface="Helvetica" pitchFamily="34" charset="0"/>
                <a:cs typeface="Helvetica" pitchFamily="34" charset="0"/>
              </a:rPr>
              <a:t> </a:t>
            </a:r>
            <a:r>
              <a:rPr lang="en-US" sz="1600" dirty="0" smtClean="0">
                <a:latin typeface="Helvetica" pitchFamily="34" charset="0"/>
                <a:cs typeface="Helvetica" pitchFamily="34" charset="0"/>
              </a:rPr>
              <a:t>?            </a:t>
            </a:r>
          </a:p>
          <a:p>
            <a:pPr marL="60236"/>
            <a:r>
              <a:rPr lang="en-US" sz="1600" dirty="0">
                <a:latin typeface="Helvetica" pitchFamily="34" charset="0"/>
                <a:cs typeface="Helvetica" pitchFamily="34" charset="0"/>
              </a:rPr>
              <a:t> </a:t>
            </a:r>
            <a:r>
              <a:rPr lang="en-US" sz="1600" dirty="0" smtClean="0">
                <a:latin typeface="Helvetica" pitchFamily="34" charset="0"/>
                <a:cs typeface="Helvetica" pitchFamily="34" charset="0"/>
              </a:rPr>
              <a:t>   Select the </a:t>
            </a:r>
            <a:r>
              <a:rPr lang="en-US" sz="1600" b="1" dirty="0" smtClean="0">
                <a:latin typeface="Helvetica" pitchFamily="34" charset="0"/>
                <a:cs typeface="Helvetica" pitchFamily="34" charset="0"/>
              </a:rPr>
              <a:t>answers </a:t>
            </a:r>
            <a:r>
              <a:rPr lang="en-US" sz="1600" dirty="0" smtClean="0">
                <a:latin typeface="Helvetica" pitchFamily="34" charset="0"/>
                <a:cs typeface="Helvetica" pitchFamily="34" charset="0"/>
              </a:rPr>
              <a:t>that apply.</a:t>
            </a:r>
          </a:p>
          <a:p>
            <a:pPr marL="60236"/>
            <a:r>
              <a:rPr lang="en-US" sz="1600" dirty="0" smtClean="0">
                <a:latin typeface="Helvetica" pitchFamily="34" charset="0"/>
                <a:cs typeface="Helvetica" pitchFamily="34" charset="0"/>
              </a:rPr>
              <a:t> </a:t>
            </a:r>
          </a:p>
          <a:p>
            <a:pPr marL="401638" indent="512763">
              <a:buFont typeface="+mj-lt"/>
              <a:buAutoNum type="alphaUcPeriod"/>
            </a:pPr>
            <a:r>
              <a:rPr lang="en-US" sz="1600" dirty="0" smtClean="0">
                <a:latin typeface="Helvetica" pitchFamily="34" charset="0"/>
                <a:cs typeface="Helvetica" pitchFamily="34" charset="0"/>
              </a:rPr>
              <a:t>There is an emphasis on interpreting the meaning of words.</a:t>
            </a:r>
          </a:p>
          <a:p>
            <a:pPr marL="401638" indent="512763">
              <a:buFont typeface="+mj-lt"/>
              <a:buAutoNum type="alphaUcPeriod"/>
            </a:pPr>
            <a:endParaRPr lang="en-US" sz="1600" dirty="0">
              <a:latin typeface="Helvetica" pitchFamily="34" charset="0"/>
              <a:cs typeface="Helvetica" pitchFamily="34" charset="0"/>
            </a:endParaRPr>
          </a:p>
          <a:p>
            <a:pPr marL="401638" indent="512763">
              <a:buFont typeface="+mj-lt"/>
              <a:buAutoNum type="alphaUcPeriod"/>
            </a:pPr>
            <a:r>
              <a:rPr lang="en-US" sz="1600" dirty="0" smtClean="0">
                <a:latin typeface="Helvetica" pitchFamily="34" charset="0"/>
                <a:cs typeface="Helvetica" pitchFamily="34" charset="0"/>
              </a:rPr>
              <a:t>The tone the story is told in creates a more dramatic mood.</a:t>
            </a:r>
          </a:p>
          <a:p>
            <a:pPr marL="401638" indent="512763">
              <a:buFont typeface="+mj-lt"/>
              <a:buAutoNum type="alphaUcPeriod"/>
            </a:pPr>
            <a:endParaRPr lang="en-US" sz="1600" dirty="0" smtClean="0">
              <a:latin typeface="Helvetica" pitchFamily="34" charset="0"/>
              <a:cs typeface="Helvetica" pitchFamily="34" charset="0"/>
            </a:endParaRPr>
          </a:p>
          <a:p>
            <a:pPr marL="401638" indent="512763">
              <a:buFont typeface="+mj-lt"/>
              <a:buAutoNum type="alphaUcPeriod"/>
            </a:pPr>
            <a:r>
              <a:rPr lang="en-US" sz="1600" dirty="0" smtClean="0">
                <a:latin typeface="Helvetica" pitchFamily="34" charset="0"/>
                <a:cs typeface="Helvetica" pitchFamily="34" charset="0"/>
              </a:rPr>
              <a:t>There are few if any differences.</a:t>
            </a:r>
          </a:p>
          <a:p>
            <a:pPr marL="401638" indent="512763">
              <a:buFont typeface="+mj-lt"/>
              <a:buAutoNum type="alphaUcPeriod"/>
            </a:pPr>
            <a:endParaRPr lang="en-US" sz="1600" dirty="0">
              <a:latin typeface="Helvetica" pitchFamily="34" charset="0"/>
              <a:cs typeface="Helvetica" pitchFamily="34" charset="0"/>
            </a:endParaRPr>
          </a:p>
          <a:p>
            <a:pPr marL="401638" indent="512763">
              <a:buFont typeface="+mj-lt"/>
              <a:buAutoNum type="alphaUcPeriod"/>
            </a:pPr>
            <a:r>
              <a:rPr lang="en-US" sz="1600" dirty="0" smtClean="0">
                <a:latin typeface="Helvetica" pitchFamily="34" charset="0"/>
                <a:cs typeface="Helvetica" pitchFamily="34" charset="0"/>
              </a:rPr>
              <a:t>It is more interesting to listen to a real Pony Express Rider than </a:t>
            </a:r>
          </a:p>
          <a:p>
            <a:pPr marL="401638"/>
            <a:r>
              <a:rPr lang="en-US" sz="1600" dirty="0">
                <a:latin typeface="Helvetica" pitchFamily="34" charset="0"/>
                <a:cs typeface="Helvetica" pitchFamily="34" charset="0"/>
              </a:rPr>
              <a:t> </a:t>
            </a:r>
            <a:r>
              <a:rPr lang="en-US" sz="1600" dirty="0" smtClean="0">
                <a:latin typeface="Helvetica" pitchFamily="34" charset="0"/>
                <a:cs typeface="Helvetica" pitchFamily="34" charset="0"/>
              </a:rPr>
              <a:t>        to just read about one.</a:t>
            </a:r>
            <a:endParaRPr lang="en-US" sz="1600" dirty="0">
              <a:latin typeface="Helvetica" pitchFamily="34" charset="0"/>
              <a:cs typeface="Helvetica" pitchFamily="34" charset="0"/>
            </a:endParaRPr>
          </a:p>
          <a:p>
            <a:pPr marL="401638" indent="512763">
              <a:buFont typeface="+mj-lt"/>
              <a:buAutoNum type="alphaUcPeriod"/>
            </a:pPr>
            <a:endParaRPr lang="en-US" sz="1600" dirty="0">
              <a:latin typeface="Helvetica" pitchFamily="34" charset="0"/>
              <a:cs typeface="Helvetica" pitchFamily="34" charset="0"/>
            </a:endParaRPr>
          </a:p>
        </p:txBody>
      </p:sp>
      <p:sp>
        <p:nvSpPr>
          <p:cNvPr id="30" name="Oval 29"/>
          <p:cNvSpPr/>
          <p:nvPr/>
        </p:nvSpPr>
        <p:spPr>
          <a:xfrm>
            <a:off x="557770" y="715210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588118" y="618392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555619" y="671240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567296" y="761335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422585711"/>
              </p:ext>
            </p:extLst>
          </p:nvPr>
        </p:nvGraphicFramePr>
        <p:xfrm>
          <a:off x="5573486" y="4021777"/>
          <a:ext cx="1637760" cy="487680"/>
        </p:xfrm>
        <a:graphic>
          <a:graphicData uri="http://schemas.openxmlformats.org/drawingml/2006/table">
            <a:tbl>
              <a:tblPr firstRow="1" firstCol="1" bandRow="1"/>
              <a:tblGrid>
                <a:gridCol w="1637760"/>
              </a:tblGrid>
              <a:tr h="0">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 Toward RL.6.9     DOK </a:t>
                      </a:r>
                      <a:r>
                        <a:rPr lang="en-US" sz="800" b="1" i="1" dirty="0">
                          <a:solidFill>
                            <a:srgbClr val="000000"/>
                          </a:solidFill>
                          <a:effectLst/>
                          <a:latin typeface="Calibri"/>
                          <a:ea typeface="Times New Roman"/>
                          <a:cs typeface="Times New Roman"/>
                        </a:rPr>
                        <a:t>2 - </a:t>
                      </a:r>
                      <a:r>
                        <a:rPr lang="en-US" sz="800" b="1" i="1" dirty="0" err="1">
                          <a:solidFill>
                            <a:srgbClr val="000000"/>
                          </a:solidFill>
                          <a:effectLst/>
                          <a:latin typeface="Calibri"/>
                          <a:ea typeface="Times New Roman"/>
                          <a:cs typeface="Times New Roman"/>
                        </a:rPr>
                        <a:t>APn</a:t>
                      </a:r>
                      <a:endParaRPr lang="en-US" sz="800" i="1" dirty="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335280">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Applies understanding of how different genre approach themes </a:t>
                      </a:r>
                      <a:r>
                        <a:rPr lang="en-US" sz="800" b="0" dirty="0" smtClean="0">
                          <a:solidFill>
                            <a:srgbClr val="000000"/>
                          </a:solidFill>
                          <a:effectLst/>
                          <a:latin typeface="Calibri"/>
                          <a:ea typeface="Times New Roman"/>
                          <a:cs typeface="Times New Roman"/>
                        </a:rPr>
                        <a:t>topics.</a:t>
                      </a:r>
                      <a:endParaRPr lang="en-US" sz="800" b="0" dirty="0">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33883259"/>
              </p:ext>
            </p:extLst>
          </p:nvPr>
        </p:nvGraphicFramePr>
        <p:xfrm>
          <a:off x="5523960" y="8763000"/>
          <a:ext cx="1791240" cy="609600"/>
        </p:xfrm>
        <a:graphic>
          <a:graphicData uri="http://schemas.openxmlformats.org/drawingml/2006/table">
            <a:tbl>
              <a:tblPr firstRow="1" firstCol="1" bandRow="1"/>
              <a:tblGrid>
                <a:gridCol w="1791240"/>
              </a:tblGrid>
              <a:tr h="104101">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Toward RL.6.9     DOK </a:t>
                      </a:r>
                      <a:r>
                        <a:rPr lang="en-US" sz="800" b="1" i="1" dirty="0">
                          <a:solidFill>
                            <a:srgbClr val="000000"/>
                          </a:solidFill>
                          <a:effectLst/>
                          <a:latin typeface="Calibri"/>
                          <a:ea typeface="Times New Roman"/>
                          <a:cs typeface="Times New Roman"/>
                        </a:rPr>
                        <a:t>2 - </a:t>
                      </a:r>
                      <a:r>
                        <a:rPr lang="en-US" sz="800" b="1" i="1" dirty="0" err="1">
                          <a:solidFill>
                            <a:srgbClr val="000000"/>
                          </a:solidFill>
                          <a:effectLst/>
                          <a:latin typeface="Calibri"/>
                          <a:ea typeface="Times New Roman"/>
                          <a:cs typeface="Times New Roman"/>
                        </a:rPr>
                        <a:t>ANr</a:t>
                      </a:r>
                      <a:endParaRPr lang="en-US" sz="800" i="1" dirty="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259080">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Analyzes (compares and contrasts) how different text structures in different genres contribute to their approaches in similar themes and topics.</a:t>
                      </a:r>
                      <a:endParaRPr lang="en-US" sz="800" b="0" dirty="0">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143046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3320" y="213244"/>
            <a:ext cx="2905654" cy="134729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1831198474"/>
              </p:ext>
            </p:extLst>
          </p:nvPr>
        </p:nvGraphicFramePr>
        <p:xfrm>
          <a:off x="1036320" y="670560"/>
          <a:ext cx="5440680" cy="6169152"/>
        </p:xfrm>
        <a:graphic>
          <a:graphicData uri="http://schemas.openxmlformats.org/drawingml/2006/table">
            <a:tbl>
              <a:tblPr firstRow="1" bandRow="1">
                <a:tableStyleId>{5940675A-B579-460E-94D1-54222C63F5DA}</a:tableStyleId>
              </a:tblPr>
              <a:tblGrid>
                <a:gridCol w="2763520"/>
                <a:gridCol w="2677160"/>
              </a:tblGrid>
              <a:tr h="1374648">
                <a:tc gridSpan="2">
                  <a:txBody>
                    <a:bodyPr/>
                    <a:lstStyle/>
                    <a:p>
                      <a:pPr algn="ct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n-US" sz="15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5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grade teachers.</a:t>
                      </a:r>
                    </a:p>
                    <a:p>
                      <a:pPr algn="ctr"/>
                      <a:endParaRPr lang="en-US" sz="2200" dirty="0"/>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a:t>
                      </a: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Orchards</a:t>
                      </a:r>
                      <a:endPar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a:t>
                      </a: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Orchards</a:t>
                      </a:r>
                      <a:endPar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0" dirty="0">
                        <a:solidFill>
                          <a:srgbClr val="FF0000"/>
                        </a:solidFill>
                        <a:latin typeface="Lucida Handwriting" panose="03010101010101010101" pitchFamily="66" charset="0"/>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176318" y="-158909"/>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a:p>
        </p:txBody>
      </p:sp>
    </p:spTree>
    <p:extLst>
      <p:ext uri="{BB962C8B-B14F-4D97-AF65-F5344CB8AC3E}">
        <p14:creationId xmlns:p14="http://schemas.microsoft.com/office/powerpoint/2010/main" val="13363794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Table 25"/>
          <p:cNvGraphicFramePr>
            <a:graphicFrameLocks noGrp="1"/>
          </p:cNvGraphicFramePr>
          <p:nvPr>
            <p:extLst>
              <p:ext uri="{D42A27DB-BD31-4B8C-83A1-F6EECF244321}">
                <p14:modId xmlns:p14="http://schemas.microsoft.com/office/powerpoint/2010/main" val="3432009227"/>
              </p:ext>
            </p:extLst>
          </p:nvPr>
        </p:nvGraphicFramePr>
        <p:xfrm>
          <a:off x="180975" y="280713"/>
          <a:ext cx="7286625" cy="3549747"/>
        </p:xfrm>
        <a:graphic>
          <a:graphicData uri="http://schemas.openxmlformats.org/drawingml/2006/table">
            <a:tbl>
              <a:tblPr firstRow="1" bandRow="1">
                <a:tableStyleId>{5940675A-B579-460E-94D1-54222C63F5DA}</a:tableStyleId>
              </a:tblPr>
              <a:tblGrid>
                <a:gridCol w="7286625"/>
              </a:tblGrid>
              <a:tr h="709887">
                <a:tc>
                  <a:txBody>
                    <a:bodyPr/>
                    <a:lstStyle/>
                    <a:p>
                      <a:pPr marL="457200" marR="0" indent="-403225" algn="l" defTabSz="1018824" rtl="0" eaLnBrk="1" fontAlgn="auto" latinLnBrk="0" hangingPunct="1">
                        <a:lnSpc>
                          <a:spcPct val="100000"/>
                        </a:lnSpc>
                        <a:spcBef>
                          <a:spcPts val="0"/>
                        </a:spcBef>
                        <a:spcAft>
                          <a:spcPts val="0"/>
                        </a:spcAft>
                        <a:buClrTx/>
                        <a:buSzTx/>
                        <a:buFontTx/>
                        <a:buAutoNum type="arabicPeriod" startAt="7"/>
                        <a:tabLst/>
                        <a:defRPr/>
                      </a:pPr>
                      <a:r>
                        <a:rPr lang="en-US" sz="1600" b="1" baseline="0" dirty="0" smtClean="0"/>
                        <a:t>How does the video </a:t>
                      </a:r>
                      <a:r>
                        <a:rPr lang="en-US" sz="1600" b="1" i="1" u="sng" baseline="0" dirty="0" smtClean="0"/>
                        <a:t>The Story of a Pony Express Rider</a:t>
                      </a:r>
                      <a:r>
                        <a:rPr lang="en-US" sz="1600" b="1" baseline="0" dirty="0" smtClean="0"/>
                        <a:t>, add meaning to the passage </a:t>
                      </a:r>
                      <a:r>
                        <a:rPr lang="en-US" sz="1600" b="1" i="1" u="sng" baseline="0" dirty="0" smtClean="0"/>
                        <a:t>A Pony Express Rider</a:t>
                      </a:r>
                      <a:r>
                        <a:rPr lang="en-US" sz="1600" b="1" baseline="0" dirty="0" smtClean="0"/>
                        <a:t>?  Use details and examples from both versions.</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77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0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15886203"/>
              </p:ext>
            </p:extLst>
          </p:nvPr>
        </p:nvGraphicFramePr>
        <p:xfrm>
          <a:off x="423862" y="5105400"/>
          <a:ext cx="7043738" cy="3917400"/>
        </p:xfrm>
        <a:graphic>
          <a:graphicData uri="http://schemas.openxmlformats.org/drawingml/2006/table">
            <a:tbl>
              <a:tblPr firstRow="1" bandRow="1">
                <a:tableStyleId>{5940675A-B579-460E-94D1-54222C63F5DA}</a:tableStyleId>
              </a:tblPr>
              <a:tblGrid>
                <a:gridCol w="7043738"/>
              </a:tblGrid>
              <a:tr h="380112">
                <a:tc>
                  <a:txBody>
                    <a:bodyPr/>
                    <a:lstStyle/>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n-US" sz="1600" b="1" dirty="0" smtClean="0"/>
                        <a:t>8.   How are the themes in the video </a:t>
                      </a:r>
                      <a:r>
                        <a:rPr lang="en-US" sz="1600" b="1" i="1" u="sng" dirty="0" smtClean="0"/>
                        <a:t>The Story of a Pony Express Rider</a:t>
                      </a:r>
                      <a:r>
                        <a:rPr lang="en-US" sz="1600" b="1" dirty="0" smtClean="0"/>
                        <a:t>, and the passage </a:t>
                      </a:r>
                      <a:r>
                        <a:rPr lang="en-US" sz="1600" b="1" i="1" u="sng" dirty="0" smtClean="0"/>
                        <a:t>A Pony Express Rider</a:t>
                      </a:r>
                      <a:r>
                        <a:rPr lang="en-US" sz="1600" b="1" i="0" u="none" baseline="0" dirty="0" smtClean="0"/>
                        <a:t> similar?</a:t>
                      </a:r>
                      <a:r>
                        <a:rPr lang="en-US" sz="1600" b="1" dirty="0" smtClean="0"/>
                        <a:t>  Use details and examples from both versions.</a:t>
                      </a:r>
                    </a:p>
                    <a:p>
                      <a:pPr marL="284163" marR="0" indent="-284163" algn="l" defTabSz="966612" rtl="0" eaLnBrk="1" fontAlgn="auto" latinLnBrk="0" hangingPunct="1">
                        <a:lnSpc>
                          <a:spcPct val="100000"/>
                        </a:lnSpc>
                        <a:spcBef>
                          <a:spcPts val="0"/>
                        </a:spcBef>
                        <a:spcAft>
                          <a:spcPts val="0"/>
                        </a:spcAft>
                        <a:buClrTx/>
                        <a:buSzTx/>
                        <a:buFont typeface="+mj-lt"/>
                        <a:buNone/>
                        <a:tabLst/>
                        <a:defRPr/>
                      </a:pPr>
                      <a:endParaRPr lang="en-US" sz="1600" b="1" dirty="0" smtClean="0">
                        <a:latin typeface="+mn-lt"/>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457200" y="4953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2692750450"/>
              </p:ext>
            </p:extLst>
          </p:nvPr>
        </p:nvGraphicFramePr>
        <p:xfrm>
          <a:off x="5486400" y="4038600"/>
          <a:ext cx="1975022" cy="622261"/>
        </p:xfrm>
        <a:graphic>
          <a:graphicData uri="http://schemas.openxmlformats.org/drawingml/2006/table">
            <a:tbl>
              <a:tblPr firstRow="1" firstCol="1" bandRow="1"/>
              <a:tblGrid>
                <a:gridCol w="1975022"/>
              </a:tblGrid>
              <a:tr h="134581">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Toward R.6.7      DOK </a:t>
                      </a:r>
                      <a:r>
                        <a:rPr lang="en-US" sz="800" b="1" i="1" dirty="0">
                          <a:solidFill>
                            <a:srgbClr val="000000"/>
                          </a:solidFill>
                          <a:effectLst/>
                          <a:latin typeface="Calibri"/>
                          <a:ea typeface="Times New Roman"/>
                          <a:cs typeface="Times New Roman"/>
                        </a:rPr>
                        <a:t>4 - SYH</a:t>
                      </a:r>
                      <a:endParaRPr lang="en-US" sz="800" i="1" dirty="0">
                        <a:effectLst/>
                        <a:latin typeface="Calibri"/>
                        <a:ea typeface="Calibri"/>
                        <a:cs typeface="Times New Roman"/>
                      </a:endParaRPr>
                    </a:p>
                  </a:txBody>
                  <a:tcPr marL="33202" marR="3320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85390">
                <a:tc>
                  <a:txBody>
                    <a:bodyPr/>
                    <a:lstStyle/>
                    <a:p>
                      <a:pPr marL="0" marR="0" algn="l">
                        <a:lnSpc>
                          <a:spcPct val="100000"/>
                        </a:lnSpc>
                        <a:spcBef>
                          <a:spcPts val="0"/>
                        </a:spcBef>
                        <a:spcAft>
                          <a:spcPts val="0"/>
                        </a:spcAft>
                      </a:pPr>
                      <a:r>
                        <a:rPr lang="en-US" sz="800" b="0" dirty="0">
                          <a:effectLst/>
                          <a:latin typeface="Calibri"/>
                          <a:ea typeface="Times New Roman"/>
                          <a:cs typeface="Times New Roman"/>
                        </a:rPr>
                        <a:t>Synthesize the experiences of reading, listening or viewing the same version of a text in order to make a recommendation of the benefits of each</a:t>
                      </a:r>
                      <a:r>
                        <a:rPr lang="en-US" sz="800" b="0" dirty="0" smtClean="0">
                          <a:effectLst/>
                          <a:latin typeface="Calibri"/>
                          <a:ea typeface="Times New Roman"/>
                          <a:cs typeface="Times New Roman"/>
                        </a:rPr>
                        <a:t>.</a:t>
                      </a:r>
                      <a:endParaRPr lang="en-US" sz="800" b="0" dirty="0">
                        <a:effectLst/>
                        <a:latin typeface="Calibri"/>
                        <a:ea typeface="Calibri"/>
                        <a:cs typeface="Times New Roman"/>
                      </a:endParaRPr>
                    </a:p>
                  </a:txBody>
                  <a:tcPr marL="33202" marR="3320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985291608"/>
              </p:ext>
            </p:extLst>
          </p:nvPr>
        </p:nvGraphicFramePr>
        <p:xfrm>
          <a:off x="4817524" y="9144000"/>
          <a:ext cx="2354261" cy="506857"/>
        </p:xfrm>
        <a:graphic>
          <a:graphicData uri="http://schemas.openxmlformats.org/drawingml/2006/table">
            <a:tbl>
              <a:tblPr firstRow="1" firstCol="1" bandRow="1"/>
              <a:tblGrid>
                <a:gridCol w="2354261"/>
              </a:tblGrid>
              <a:tr h="141097">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RL.6.9           DOK </a:t>
                      </a:r>
                      <a:r>
                        <a:rPr lang="en-US" sz="800" b="1" i="1" dirty="0">
                          <a:solidFill>
                            <a:srgbClr val="000000"/>
                          </a:solidFill>
                          <a:effectLst/>
                          <a:latin typeface="Calibri"/>
                          <a:ea typeface="Times New Roman"/>
                          <a:cs typeface="Times New Roman"/>
                        </a:rPr>
                        <a:t>4 - SYU</a:t>
                      </a:r>
                      <a:endParaRPr lang="en-US" sz="800" i="1" dirty="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36042">
                <a:tc>
                  <a:txBody>
                    <a:bodyPr/>
                    <a:lstStyle/>
                    <a:p>
                      <a:pPr marL="0" marR="0" algn="l">
                        <a:lnSpc>
                          <a:spcPct val="100000"/>
                        </a:lnSpc>
                        <a:spcBef>
                          <a:spcPts val="0"/>
                        </a:spcBef>
                        <a:spcAft>
                          <a:spcPts val="0"/>
                        </a:spcAft>
                      </a:pPr>
                      <a:r>
                        <a:rPr lang="en-US" sz="800" b="0" dirty="0">
                          <a:effectLst/>
                          <a:latin typeface="Calibri"/>
                          <a:ea typeface="Times New Roman"/>
                          <a:cs typeface="Times New Roman"/>
                        </a:rPr>
                        <a:t>Synthesizes information across multiple sources or texts for the purpose of comparing approaches to similar themes or topics.</a:t>
                      </a:r>
                      <a:endParaRPr lang="en-US" sz="800" b="0" dirty="0">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2650958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85775" y="718458"/>
            <a:ext cx="6800850" cy="8222620"/>
          </a:xfrm>
          <a:prstGeom prst="rect">
            <a:avLst/>
          </a:prstGeom>
        </p:spPr>
        <p:txBody>
          <a:bodyPr wrap="square" lIns="96378" tIns="48189" rIns="96378" bIns="48189">
            <a:spAutoFit/>
          </a:bodyPr>
          <a:lstStyle/>
          <a:p>
            <a:r>
              <a:rPr lang="en-US" sz="1900" b="1" u="sng" dirty="0"/>
              <a:t>Article</a:t>
            </a:r>
          </a:p>
          <a:p>
            <a:pPr algn="ctr"/>
            <a:r>
              <a:rPr lang="en-US" sz="1900" b="1" u="sng" dirty="0"/>
              <a:t>PT-109</a:t>
            </a:r>
          </a:p>
          <a:p>
            <a:pPr algn="ctr"/>
            <a:r>
              <a:rPr lang="en-US" sz="1400" i="1" dirty="0" smtClean="0"/>
              <a:t>Elizabeth Yeo</a:t>
            </a:r>
          </a:p>
          <a:p>
            <a:r>
              <a:rPr lang="en-US" sz="1600" b="1" u="sng" dirty="0" smtClean="0"/>
              <a:t>Part </a:t>
            </a:r>
            <a:r>
              <a:rPr lang="en-US" sz="1600" b="1" u="sng" dirty="0"/>
              <a:t>1</a:t>
            </a:r>
          </a:p>
          <a:p>
            <a:r>
              <a:rPr lang="en-US" sz="1400" b="1" u="sng" dirty="0"/>
              <a:t>August 1, 1943</a:t>
            </a:r>
          </a:p>
          <a:p>
            <a:r>
              <a:rPr lang="en-US" sz="1400" dirty="0"/>
              <a:t>The crew of 13 traveled in the night to avoid detection from the enemy.  It was August 1, 1943 and America was at war.  Their mission was to launch torpedoes at Japanese ships.  U.S. Navy Patrol Torpedo </a:t>
            </a:r>
            <a:r>
              <a:rPr lang="en-US" sz="1400" dirty="0" smtClean="0"/>
              <a:t>(PT) </a:t>
            </a:r>
            <a:r>
              <a:rPr lang="en-US" sz="1400" dirty="0"/>
              <a:t>boat 109 was nearing dangerous waters in the Pacific Ocean.  The captain cut the engines so they wouldn’t be heard.</a:t>
            </a:r>
          </a:p>
          <a:p>
            <a:endParaRPr lang="en-US" sz="1400" dirty="0"/>
          </a:p>
          <a:p>
            <a:r>
              <a:rPr lang="en-US" sz="1400" dirty="0"/>
              <a:t>Then, the captain saw a shadow.  He thought it was another PT boat.  But, it wasn’t.</a:t>
            </a:r>
          </a:p>
          <a:p>
            <a:r>
              <a:rPr lang="en-US" sz="1400" dirty="0"/>
              <a:t>Suddenly a Japanese destroyer appeared </a:t>
            </a:r>
            <a:r>
              <a:rPr lang="en-US" sz="1400" b="1" dirty="0"/>
              <a:t>from out of nowhere </a:t>
            </a:r>
            <a:r>
              <a:rPr lang="en-US" sz="1400" dirty="0"/>
              <a:t>and collided with PT- 109, splitting it into two.   One half of the boat quickly sank taking two crew members to an instant death.  The explosion knocked the other 11 men into the water and away from the burning fuel.</a:t>
            </a:r>
          </a:p>
          <a:p>
            <a:endParaRPr lang="en-US" sz="1400" dirty="0"/>
          </a:p>
          <a:p>
            <a:r>
              <a:rPr lang="en-US" sz="1400" dirty="0"/>
              <a:t>The captain of PT-109 searched for his crew.  He sent them back to what was left of the boat.  The men clung to the remaining wreckage, exhausted.  The captain took stock of the situation.  One man was badly burned, one had an injured leg, one had swallowed fuel and didn’t know how to swim.  Another man was not hurt but he also could not swim.  At least they all wore life jackets.</a:t>
            </a:r>
          </a:p>
          <a:p>
            <a:endParaRPr lang="en-US" sz="1400" dirty="0"/>
          </a:p>
          <a:p>
            <a:r>
              <a:rPr lang="en-US" sz="1400" dirty="0"/>
              <a:t>A decision had to be made.  If they fired a flare gun it could attract the Japanese.  If they waited there until daybreak for help they ran the risk of being spotted by the enemy.  Regardless, the wrecked boat became their temporary home.  But, it was taking in water and slowly sinking.</a:t>
            </a:r>
          </a:p>
          <a:p>
            <a:endParaRPr lang="en-US" sz="1400" dirty="0"/>
          </a:p>
          <a:p>
            <a:r>
              <a:rPr lang="en-US" sz="1400" dirty="0"/>
              <a:t>The captain decided they would swim to the nearest island a little over three miles away.  The two men who did not know how to swim held unto a </a:t>
            </a:r>
            <a:r>
              <a:rPr lang="en-US" sz="1400" b="1" dirty="0"/>
              <a:t>plank</a:t>
            </a:r>
            <a:r>
              <a:rPr lang="en-US" sz="1400" dirty="0"/>
              <a:t> from the boat while the others pushed and pulled them the best they could.  The captain took hold of the badly burnt man’s belt clasp with his teeth and pulled him as he swam to the island.  It took over five hours.  Then, the captain returned to assist the man with the injured leg.</a:t>
            </a:r>
          </a:p>
          <a:p>
            <a:endParaRPr lang="en-US" sz="1400" dirty="0"/>
          </a:p>
          <a:p>
            <a:r>
              <a:rPr lang="en-US" sz="1400" dirty="0"/>
              <a:t>The men collapsed and rested on the beach of the island they would begin to call “Bird Island” because of the bird guano on the bushes.</a:t>
            </a:r>
          </a:p>
          <a:p>
            <a:endParaRPr lang="en-US" sz="1300" dirty="0"/>
          </a:p>
          <a:p>
            <a:endParaRPr lang="en-US" sz="1300" dirty="0"/>
          </a:p>
        </p:txBody>
      </p:sp>
      <p:sp>
        <p:nvSpPr>
          <p:cNvPr id="2" name="TextBox 1"/>
          <p:cNvSpPr txBox="1"/>
          <p:nvPr/>
        </p:nvSpPr>
        <p:spPr>
          <a:xfrm>
            <a:off x="5638800" y="433626"/>
            <a:ext cx="1905000" cy="861774"/>
          </a:xfrm>
          <a:prstGeom prst="rect">
            <a:avLst/>
          </a:prstGeom>
          <a:noFill/>
        </p:spPr>
        <p:txBody>
          <a:bodyPr wrap="square" rtlCol="0">
            <a:spAutoFit/>
          </a:bodyPr>
          <a:lstStyle/>
          <a:p>
            <a:r>
              <a:rPr lang="en-US" sz="1000" dirty="0"/>
              <a:t>Grade Equivalent: 6.1</a:t>
            </a:r>
          </a:p>
          <a:p>
            <a:r>
              <a:rPr lang="en-US" sz="1000" dirty="0"/>
              <a:t>Lexile Measure:860L</a:t>
            </a:r>
            <a:endParaRPr lang="en-US" sz="1000" b="1" dirty="0"/>
          </a:p>
          <a:p>
            <a:r>
              <a:rPr lang="en-US" sz="1000" dirty="0"/>
              <a:t>Mean Sentence Length:13.23</a:t>
            </a:r>
            <a:endParaRPr lang="en-US" sz="1000" b="1" dirty="0"/>
          </a:p>
          <a:p>
            <a:r>
              <a:rPr lang="en-US" sz="1000" dirty="0"/>
              <a:t>Mean Log Word Frequency: 3.58</a:t>
            </a:r>
            <a:endParaRPr lang="en-US" sz="1000" b="1" dirty="0"/>
          </a:p>
          <a:p>
            <a:r>
              <a:rPr lang="en-US" sz="1000" dirty="0"/>
              <a:t>Word Count: </a:t>
            </a:r>
            <a:r>
              <a:rPr lang="en-US" sz="1000" dirty="0" smtClean="0"/>
              <a:t>820</a:t>
            </a:r>
            <a:endParaRPr lang="en-US" sz="1000" b="1" dirty="0"/>
          </a:p>
        </p:txBody>
      </p:sp>
    </p:spTree>
    <p:extLst>
      <p:ext uri="{BB962C8B-B14F-4D97-AF65-F5344CB8AC3E}">
        <p14:creationId xmlns:p14="http://schemas.microsoft.com/office/powerpoint/2010/main" val="833126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85775" y="558800"/>
            <a:ext cx="6800850" cy="9299838"/>
          </a:xfrm>
          <a:prstGeom prst="rect">
            <a:avLst/>
          </a:prstGeom>
        </p:spPr>
        <p:txBody>
          <a:bodyPr wrap="square" lIns="96378" tIns="48189" rIns="96378" bIns="48189">
            <a:spAutoFit/>
          </a:bodyPr>
          <a:lstStyle/>
          <a:p>
            <a:r>
              <a:rPr lang="en-US" sz="1100" b="1" u="sng" dirty="0"/>
              <a:t>PT-109</a:t>
            </a:r>
          </a:p>
          <a:p>
            <a:pPr algn="ctr"/>
            <a:endParaRPr lang="en-US" sz="1300" b="1" u="sng" dirty="0"/>
          </a:p>
          <a:p>
            <a:r>
              <a:rPr lang="en-US" sz="1500" b="1" u="sng" dirty="0"/>
              <a:t>Part 2</a:t>
            </a:r>
          </a:p>
          <a:p>
            <a:r>
              <a:rPr lang="en-US" sz="1300" b="1" u="sng" dirty="0"/>
              <a:t>August 2, 1943</a:t>
            </a:r>
          </a:p>
          <a:p>
            <a:r>
              <a:rPr lang="en-US" sz="1300" dirty="0"/>
              <a:t>The next day the captain was alarmed to see a Japanese barge pass close by Bird Island.  He decided to swim where he thought other U.S. PT-boats would be, to try to get help.  He found no other PT-boats.  He nearly died when strong currents spun him into deeper waters.  He rested the next day on Leorava island before he could find the strength to head back to Bird Island.</a:t>
            </a:r>
          </a:p>
          <a:p>
            <a:endParaRPr lang="en-US" sz="1300" dirty="0"/>
          </a:p>
          <a:p>
            <a:r>
              <a:rPr lang="en-US" sz="1300" b="1" u="sng" dirty="0"/>
              <a:t>August 4, 1943</a:t>
            </a:r>
          </a:p>
          <a:p>
            <a:r>
              <a:rPr lang="en-US" sz="1300" dirty="0"/>
              <a:t>When the captain arrived back at Bird Island he found the men hungry and thirsty. They all decided to swim to Olasana Island in hopes of finding food and fresh water.  When they finally arrived, they found the small island had plenty of coconuts but they made the men sick.  There was no fresh water and the night was cold and wet.</a:t>
            </a:r>
          </a:p>
          <a:p>
            <a:endParaRPr lang="en-US" sz="1300" dirty="0"/>
          </a:p>
          <a:p>
            <a:r>
              <a:rPr lang="en-US" sz="1300" b="1" u="sng" dirty="0"/>
              <a:t>August 5, 1943</a:t>
            </a:r>
          </a:p>
          <a:p>
            <a:r>
              <a:rPr lang="en-US" sz="1300" dirty="0"/>
              <a:t>The next day the captain and one crewman swam ahead to explore yet another island, Naru Island.  </a:t>
            </a:r>
            <a:r>
              <a:rPr lang="en-US" sz="1300" dirty="0" smtClean="0"/>
              <a:t> There </a:t>
            </a:r>
            <a:r>
              <a:rPr lang="en-US" sz="1300" dirty="0"/>
              <a:t>they found a wrecked Japanese vessel on a reef.  Nearby was a small box containing Japanese candy.  As they continued exploring Naru Island, they found a tin of water and even a canoe hidden in the bushes.  Then they were discovered!  Two frightened islanders saw them and paddled away in a canoe.  The captain was disappointed that he could not make contact with the two islanders.</a:t>
            </a:r>
          </a:p>
          <a:p>
            <a:endParaRPr lang="en-US" sz="1300" dirty="0"/>
          </a:p>
          <a:p>
            <a:r>
              <a:rPr lang="en-US" sz="1300" b="1" u="sng" dirty="0"/>
              <a:t>August 6, 1943</a:t>
            </a:r>
          </a:p>
          <a:p>
            <a:r>
              <a:rPr lang="en-US" sz="1300" dirty="0"/>
              <a:t>They took the canoe they had found and headed back to Olasana Island where the other ten crew members were.  They took with them the candy and water. They had a surprise when they got there.  The two frightened islanders they had seen on Naru Island were talking to the other crew! Convinced they were Americans, the islanders said they wanted to help them. They agreed to deliver a help message to their allies (friends of the Americans). The captain scratched a help message on the husk of a green coconut.  The islanders went off to deliver the message while the crew members of PT-109 waited.</a:t>
            </a:r>
          </a:p>
          <a:p>
            <a:endParaRPr lang="en-US" sz="1300" dirty="0"/>
          </a:p>
          <a:p>
            <a:r>
              <a:rPr lang="en-US" sz="1300" b="1" u="sng" dirty="0"/>
              <a:t>August 7, 1943</a:t>
            </a:r>
          </a:p>
          <a:p>
            <a:r>
              <a:rPr lang="en-US" sz="1300" dirty="0"/>
              <a:t>On August 7</a:t>
            </a:r>
            <a:r>
              <a:rPr lang="en-US" sz="1300" baseline="30000" dirty="0"/>
              <a:t>th</a:t>
            </a:r>
            <a:r>
              <a:rPr lang="en-US" sz="1300" dirty="0"/>
              <a:t>, 1943 more islanders returned to the crew of PT-109.  They brought food and water.  and told the men that two U.S. Navy  PT-boats were on their way to Olasana Island to rescue them.</a:t>
            </a:r>
          </a:p>
          <a:p>
            <a:endParaRPr lang="en-US" sz="1300" b="1" u="sng" dirty="0"/>
          </a:p>
          <a:p>
            <a:r>
              <a:rPr lang="en-US" sz="1300" b="1" u="sng" dirty="0"/>
              <a:t>August 8, 1943</a:t>
            </a:r>
          </a:p>
          <a:p>
            <a:r>
              <a:rPr lang="en-US" sz="1300" dirty="0"/>
              <a:t>Early in the morning of August 8</a:t>
            </a:r>
            <a:r>
              <a:rPr lang="en-US" sz="1300" baseline="30000" dirty="0"/>
              <a:t>th</a:t>
            </a:r>
            <a:r>
              <a:rPr lang="en-US" sz="1300" dirty="0"/>
              <a:t>, 1943 the exhausted men were awakened by yelling.  The rescuers had arrived and the men were returned to an American base.</a:t>
            </a:r>
          </a:p>
          <a:p>
            <a:endParaRPr lang="en-US" sz="1300" dirty="0"/>
          </a:p>
          <a:p>
            <a:r>
              <a:rPr lang="en-US" sz="1300" dirty="0"/>
              <a:t>The captain of the crew was Lieutenant John F. Kennedy.  For his courage and leadership he was awarded the Navy and Marine Corps Medal and a Purple Heart for his own injuries.   Seventeen years later on November 8</a:t>
            </a:r>
            <a:r>
              <a:rPr lang="en-US" sz="1300" baseline="30000" dirty="0"/>
              <a:t>th</a:t>
            </a:r>
            <a:r>
              <a:rPr lang="en-US" sz="1300" dirty="0"/>
              <a:t>, 1960 he would become the 35</a:t>
            </a:r>
            <a:r>
              <a:rPr lang="en-US" sz="1300" baseline="30000" dirty="0"/>
              <a:t>th</a:t>
            </a:r>
            <a:r>
              <a:rPr lang="en-US" sz="1300" dirty="0"/>
              <a:t> president of the United States!</a:t>
            </a:r>
          </a:p>
          <a:p>
            <a:endParaRPr lang="en-US" sz="1300" dirty="0"/>
          </a:p>
        </p:txBody>
      </p:sp>
    </p:spTree>
    <p:extLst>
      <p:ext uri="{BB962C8B-B14F-4D97-AF65-F5344CB8AC3E}">
        <p14:creationId xmlns:p14="http://schemas.microsoft.com/office/powerpoint/2010/main" val="4355742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85775" y="5232151"/>
            <a:ext cx="6801030" cy="4267450"/>
            <a:chOff x="527602" y="4825360"/>
            <a:chExt cx="6400969" cy="4073475"/>
          </a:xfrm>
        </p:grpSpPr>
        <p:pic>
          <p:nvPicPr>
            <p:cNvPr id="3074" name="Picture 2" descr="Ma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844" y="4825360"/>
              <a:ext cx="3792955" cy="359979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encrypted-tbn0.gstatic.com/images?q=tbn:ANd9GcRvrylOxBzJgcs9mvw3IqR6ULEaboiVgSTo5fi7ZHXjHnBi6KVzeQ">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6228" y="5029200"/>
              <a:ext cx="2122343" cy="1447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3078" name="Picture 6" descr="[photo] "/>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113" t="14137" r="5844" b="18344"/>
            <a:stretch/>
          </p:blipFill>
          <p:spPr bwMode="auto">
            <a:xfrm>
              <a:off x="527602" y="7696200"/>
              <a:ext cx="2215598" cy="12026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grpSp>
      <p:grpSp>
        <p:nvGrpSpPr>
          <p:cNvPr id="6" name="Group 5"/>
          <p:cNvGrpSpPr/>
          <p:nvPr/>
        </p:nvGrpSpPr>
        <p:grpSpPr>
          <a:xfrm>
            <a:off x="423028" y="247134"/>
            <a:ext cx="6800850" cy="4755148"/>
            <a:chOff x="304800" y="208873"/>
            <a:chExt cx="6400800" cy="4539005"/>
          </a:xfrm>
        </p:grpSpPr>
        <p:sp>
          <p:nvSpPr>
            <p:cNvPr id="5" name="Rectangle 7"/>
            <p:cNvSpPr>
              <a:spLocks noChangeArrowheads="1"/>
            </p:cNvSpPr>
            <p:nvPr/>
          </p:nvSpPr>
          <p:spPr bwMode="auto">
            <a:xfrm>
              <a:off x="304800" y="208873"/>
              <a:ext cx="6400800" cy="4539005"/>
            </a:xfrm>
            <a:prstGeom prst="rect">
              <a:avLst/>
            </a:prstGeom>
            <a:solidFill>
              <a:schemeClr val="bg1"/>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anchor="ctr" anchorCtr="0" compatLnSpc="1">
              <a:prstTxWarp prst="textNoShape">
                <a:avLst/>
              </a:prstTxWarp>
              <a:spAutoFit/>
            </a:bodyPr>
            <a:lstStyle/>
            <a:p>
              <a:pPr algn="ctr" defTabSz="963778" fontAlgn="base">
                <a:spcBef>
                  <a:spcPct val="0"/>
                </a:spcBef>
                <a:spcAft>
                  <a:spcPct val="0"/>
                </a:spcAft>
              </a:pPr>
              <a:r>
                <a:rPr lang="en-US" altLang="en-US" sz="1500" b="1" u="sng" dirty="0" smtClean="0">
                  <a:latin typeface="Calibri" panose="020F0502020204030204" pitchFamily="34" charset="0"/>
                  <a:cs typeface="Arial" pitchFamily="34" charset="0"/>
                </a:rPr>
                <a:t>*Citation from THE </a:t>
              </a:r>
              <a:r>
                <a:rPr lang="en-US" altLang="en-US" sz="1500" b="1" u="sng" dirty="0">
                  <a:latin typeface="Calibri" panose="020F0502020204030204" pitchFamily="34" charset="0"/>
                  <a:cs typeface="Arial" pitchFamily="34" charset="0"/>
                </a:rPr>
                <a:t>SECRETARY OF THE NAVY</a:t>
              </a:r>
              <a:br>
                <a:rPr lang="en-US" altLang="en-US" sz="1500" b="1" u="sng" dirty="0">
                  <a:latin typeface="Calibri" panose="020F0502020204030204" pitchFamily="34" charset="0"/>
                  <a:cs typeface="Arial" pitchFamily="34" charset="0"/>
                </a:rPr>
              </a:br>
              <a:r>
                <a:rPr lang="en-US" altLang="en-US" sz="1500" b="1" u="sng" dirty="0">
                  <a:latin typeface="Calibri" panose="020F0502020204030204" pitchFamily="34" charset="0"/>
                  <a:cs typeface="Arial" pitchFamily="34" charset="0"/>
                </a:rPr>
                <a:t>WASHINGTON</a:t>
              </a:r>
            </a:p>
            <a:p>
              <a:pPr algn="ctr" defTabSz="963778" eaLnBrk="0" fontAlgn="base" hangingPunct="0">
                <a:spcBef>
                  <a:spcPct val="0"/>
                </a:spcBef>
                <a:spcAft>
                  <a:spcPct val="0"/>
                </a:spcAft>
              </a:pPr>
              <a:r>
                <a:rPr lang="en-US" altLang="en-US" sz="1300" dirty="0">
                  <a:latin typeface="Calibri" panose="020F0502020204030204" pitchFamily="34" charset="0"/>
                  <a:cs typeface="Arial" pitchFamily="34" charset="0"/>
                </a:rPr>
                <a:t> </a:t>
              </a:r>
            </a:p>
            <a:p>
              <a:pPr algn="ctr" defTabSz="963778" eaLnBrk="0" fontAlgn="base" hangingPunct="0">
                <a:spcBef>
                  <a:spcPct val="0"/>
                </a:spcBef>
                <a:spcAft>
                  <a:spcPct val="0"/>
                </a:spcAft>
              </a:pPr>
              <a:r>
                <a:rPr lang="en-US" altLang="en-US" sz="1300" dirty="0">
                  <a:latin typeface="Calibri" panose="020F0502020204030204" pitchFamily="34" charset="0"/>
                  <a:cs typeface="Arial" pitchFamily="34" charset="0"/>
                </a:rPr>
                <a:t>The President of the United States takes pleasure in </a:t>
              </a:r>
              <a:br>
                <a:rPr lang="en-US" altLang="en-US" sz="1300" dirty="0">
                  <a:latin typeface="Calibri" panose="020F0502020204030204" pitchFamily="34" charset="0"/>
                  <a:cs typeface="Arial" pitchFamily="34" charset="0"/>
                </a:rPr>
              </a:br>
              <a:r>
                <a:rPr lang="en-US" altLang="en-US" sz="1300" dirty="0">
                  <a:latin typeface="Calibri" panose="020F0502020204030204" pitchFamily="34" charset="0"/>
                  <a:cs typeface="Arial" pitchFamily="34" charset="0"/>
                </a:rPr>
                <a:t>presenting the NAVY &amp; MARINE CORPS MEDAL to</a:t>
              </a:r>
              <a:br>
                <a:rPr lang="en-US" altLang="en-US" sz="1300" dirty="0">
                  <a:latin typeface="Calibri" panose="020F0502020204030204" pitchFamily="34" charset="0"/>
                  <a:cs typeface="Arial" pitchFamily="34" charset="0"/>
                </a:rPr>
              </a:br>
              <a:r>
                <a:rPr lang="en-US" altLang="en-US" sz="1300" dirty="0">
                  <a:latin typeface="Calibri" panose="020F0502020204030204" pitchFamily="34" charset="0"/>
                  <a:cs typeface="Arial" pitchFamily="34" charset="0"/>
                </a:rPr>
                <a:t/>
              </a:r>
              <a:br>
                <a:rPr lang="en-US" altLang="en-US" sz="1300" dirty="0">
                  <a:latin typeface="Calibri" panose="020F0502020204030204" pitchFamily="34" charset="0"/>
                  <a:cs typeface="Arial" pitchFamily="34" charset="0"/>
                </a:rPr>
              </a:br>
              <a:r>
                <a:rPr lang="en-US" altLang="en-US" sz="1300" dirty="0" smtClean="0">
                  <a:latin typeface="Calibri" panose="020F0502020204030204" pitchFamily="34" charset="0"/>
                  <a:cs typeface="Arial" pitchFamily="34" charset="0"/>
                </a:rPr>
                <a:t>[Captain] LIEUTENANT </a:t>
              </a:r>
              <a:r>
                <a:rPr lang="en-US" altLang="en-US" sz="1300" dirty="0">
                  <a:latin typeface="Calibri" panose="020F0502020204030204" pitchFamily="34" charset="0"/>
                  <a:cs typeface="Arial" pitchFamily="34" charset="0"/>
                </a:rPr>
                <a:t>JOHN FITZGERALD KENNEDY </a:t>
              </a:r>
              <a:br>
                <a:rPr lang="en-US" altLang="en-US" sz="1300" dirty="0">
                  <a:latin typeface="Calibri" panose="020F0502020204030204" pitchFamily="34" charset="0"/>
                  <a:cs typeface="Arial" pitchFamily="34" charset="0"/>
                </a:rPr>
              </a:br>
              <a:r>
                <a:rPr lang="en-US" altLang="en-US" sz="1300" dirty="0">
                  <a:latin typeface="Calibri" panose="020F0502020204030204" pitchFamily="34" charset="0"/>
                  <a:cs typeface="Arial" pitchFamily="34" charset="0"/>
                </a:rPr>
                <a:t>UNITED STATES NAVAL RESERVE</a:t>
              </a:r>
            </a:p>
            <a:p>
              <a:pPr algn="ctr" defTabSz="963778" eaLnBrk="0" fontAlgn="base" hangingPunct="0">
                <a:spcBef>
                  <a:spcPct val="0"/>
                </a:spcBef>
                <a:spcAft>
                  <a:spcPct val="0"/>
                </a:spcAft>
              </a:pPr>
              <a:r>
                <a:rPr lang="en-US" altLang="en-US" sz="1300" b="1" dirty="0">
                  <a:solidFill>
                    <a:srgbClr val="000000"/>
                  </a:solidFill>
                  <a:latin typeface="Calibri" panose="020F0502020204030204" pitchFamily="34" charset="0"/>
                  <a:cs typeface="Arial" pitchFamily="34" charset="0"/>
                </a:rPr>
                <a:t>for service as set forth in the following</a:t>
              </a:r>
              <a:r>
                <a:rPr lang="en-US" altLang="en-US" sz="1300" dirty="0">
                  <a:solidFill>
                    <a:srgbClr val="000000"/>
                  </a:solidFill>
                  <a:latin typeface="Calibri" panose="020F0502020204030204" pitchFamily="34" charset="0"/>
                  <a:cs typeface="Arial" pitchFamily="34" charset="0"/>
                </a:rPr>
                <a:t/>
              </a:r>
              <a:br>
                <a:rPr lang="en-US" altLang="en-US" sz="1300" dirty="0">
                  <a:solidFill>
                    <a:srgbClr val="000000"/>
                  </a:solidFill>
                  <a:latin typeface="Calibri" panose="020F0502020204030204" pitchFamily="34" charset="0"/>
                  <a:cs typeface="Arial" pitchFamily="34" charset="0"/>
                </a:rPr>
              </a:br>
              <a:r>
                <a:rPr lang="en-US" altLang="en-US" sz="1300" dirty="0">
                  <a:solidFill>
                    <a:srgbClr val="000000"/>
                  </a:solidFill>
                  <a:latin typeface="Calibri" panose="020F0502020204030204" pitchFamily="34" charset="0"/>
                  <a:cs typeface="Arial" pitchFamily="34" charset="0"/>
                </a:rPr>
                <a:t/>
              </a:r>
              <a:br>
                <a:rPr lang="en-US" altLang="en-US" sz="1300" dirty="0">
                  <a:solidFill>
                    <a:srgbClr val="000000"/>
                  </a:solidFill>
                  <a:latin typeface="Calibri" panose="020F0502020204030204" pitchFamily="34" charset="0"/>
                  <a:cs typeface="Arial" pitchFamily="34" charset="0"/>
                </a:rPr>
              </a:br>
              <a:r>
                <a:rPr lang="en-US" altLang="en-US" sz="1300" b="1" u="sng" dirty="0">
                  <a:solidFill>
                    <a:srgbClr val="000000"/>
                  </a:solidFill>
                  <a:latin typeface="Calibri" panose="020F0502020204030204" pitchFamily="34" charset="0"/>
                  <a:cs typeface="Arial" pitchFamily="34" charset="0"/>
                </a:rPr>
                <a:t>CITATION</a:t>
              </a:r>
              <a:r>
                <a:rPr lang="en-US" altLang="en-US" sz="1300" b="1" dirty="0">
                  <a:solidFill>
                    <a:srgbClr val="000000"/>
                  </a:solidFill>
                  <a:latin typeface="Calibri" panose="020F0502020204030204" pitchFamily="34" charset="0"/>
                  <a:cs typeface="Arial" pitchFamily="34" charset="0"/>
                </a:rPr>
                <a:t>: </a:t>
              </a:r>
              <a:r>
                <a:rPr lang="en-US" altLang="en-US" sz="1300" dirty="0">
                  <a:solidFill>
                    <a:srgbClr val="000000"/>
                  </a:solidFill>
                  <a:latin typeface="Calibri" panose="020F0502020204030204" pitchFamily="34" charset="0"/>
                  <a:cs typeface="Arial" pitchFamily="34" charset="0"/>
                </a:rPr>
                <a:t/>
              </a:r>
              <a:br>
                <a:rPr lang="en-US" altLang="en-US" sz="1300" dirty="0">
                  <a:solidFill>
                    <a:srgbClr val="000000"/>
                  </a:solidFill>
                  <a:latin typeface="Calibri" panose="020F0502020204030204" pitchFamily="34" charset="0"/>
                  <a:cs typeface="Arial" pitchFamily="34" charset="0"/>
                </a:rPr>
              </a:br>
              <a:r>
                <a:rPr lang="en-US" altLang="en-US" sz="1300" dirty="0">
                  <a:solidFill>
                    <a:srgbClr val="000000"/>
                  </a:solidFill>
                  <a:latin typeface="Calibri" panose="020F0502020204030204" pitchFamily="34" charset="0"/>
                  <a:cs typeface="Arial" pitchFamily="34" charset="0"/>
                </a:rPr>
                <a:t>"For extremely heroic conduct as Commanding Officer of Motor Torpedo Boat 109 following the collision and sinking of that vessel in the Pacific War Area on August 1-2, 1943. Unmindful of personal danger, Lieutenant (then Lieutenant, Junior Grade) Kennedy unhesitatingly braved the difficulties and hazards of darkness to direct rescue operations, swimming many hours to secure aid and food after he had succeeded in getting his crew ashore. His outstanding courage, endurance and leadership contributed to the saving of several lives and were in keeping with the highest traditions of the United States Naval Service."</a:t>
              </a:r>
              <a:endParaRPr lang="en-US" altLang="en-US" sz="1300" dirty="0">
                <a:latin typeface="Calibri" panose="020F0502020204030204" pitchFamily="34" charset="0"/>
                <a:cs typeface="Arial" pitchFamily="34" charset="0"/>
              </a:endParaRPr>
            </a:p>
            <a:p>
              <a:pPr algn="ctr" defTabSz="963778" eaLnBrk="0" fontAlgn="base" hangingPunct="0">
                <a:spcBef>
                  <a:spcPct val="0"/>
                </a:spcBef>
                <a:spcAft>
                  <a:spcPct val="0"/>
                </a:spcAft>
              </a:pPr>
              <a:r>
                <a:rPr lang="en-US" altLang="en-US" sz="1300" dirty="0">
                  <a:latin typeface="Calibri" panose="020F0502020204030204" pitchFamily="34" charset="0"/>
                  <a:cs typeface="Arial" pitchFamily="34" charset="0"/>
                </a:rPr>
                <a:t> </a:t>
              </a:r>
            </a:p>
            <a:p>
              <a:pPr algn="ctr" defTabSz="963778" eaLnBrk="0" fontAlgn="base" hangingPunct="0">
                <a:spcBef>
                  <a:spcPct val="0"/>
                </a:spcBef>
                <a:spcAft>
                  <a:spcPct val="0"/>
                </a:spcAft>
              </a:pPr>
              <a:r>
                <a:rPr lang="en-US" altLang="en-US" sz="1300" dirty="0">
                  <a:latin typeface="Calibri" panose="020F0502020204030204" pitchFamily="34" charset="0"/>
                  <a:cs typeface="Arial" pitchFamily="34" charset="0"/>
                </a:rPr>
                <a:t>For the President,</a:t>
              </a:r>
            </a:p>
            <a:p>
              <a:pPr algn="ctr" defTabSz="963778" eaLnBrk="0" fontAlgn="base" hangingPunct="0">
                <a:spcBef>
                  <a:spcPct val="0"/>
                </a:spcBef>
                <a:spcAft>
                  <a:spcPct val="0"/>
                </a:spcAft>
              </a:pPr>
              <a:r>
                <a:rPr lang="en-US" altLang="en-US" sz="1300" dirty="0">
                  <a:latin typeface="Calibri" panose="020F0502020204030204" pitchFamily="34" charset="0"/>
                  <a:cs typeface="Arial" pitchFamily="34" charset="0"/>
                </a:rPr>
                <a:t/>
              </a:r>
              <a:br>
                <a:rPr lang="en-US" altLang="en-US" sz="1300" dirty="0">
                  <a:latin typeface="Calibri" panose="020F0502020204030204" pitchFamily="34" charset="0"/>
                  <a:cs typeface="Arial" pitchFamily="34" charset="0"/>
                </a:rPr>
              </a:br>
              <a:r>
                <a:rPr lang="en-US" altLang="en-US" sz="1300" dirty="0">
                  <a:latin typeface="Calibri" panose="020F0502020204030204" pitchFamily="34" charset="0"/>
                  <a:cs typeface="Arial" pitchFamily="34" charset="0"/>
                </a:rPr>
                <a:t>  </a:t>
              </a:r>
              <a:br>
                <a:rPr lang="en-US" altLang="en-US" sz="1300" dirty="0">
                  <a:latin typeface="Calibri" panose="020F0502020204030204" pitchFamily="34" charset="0"/>
                  <a:cs typeface="Arial" pitchFamily="34" charset="0"/>
                </a:rPr>
              </a:br>
              <a:r>
                <a:rPr lang="en-US" altLang="en-US" sz="1300" dirty="0">
                  <a:latin typeface="Calibri" panose="020F0502020204030204" pitchFamily="34" charset="0"/>
                  <a:cs typeface="Arial" pitchFamily="34" charset="0"/>
                </a:rPr>
                <a:t>Secretary of the Navy </a:t>
              </a:r>
            </a:p>
          </p:txBody>
        </p:sp>
        <p:pic>
          <p:nvPicPr>
            <p:cNvPr id="3082" name="Picture 10" descr="http://www.history.navy.mil/pics/jfkmed.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00455" y="381000"/>
              <a:ext cx="1371600" cy="1838325"/>
            </a:xfrm>
            <a:prstGeom prst="rect">
              <a:avLst/>
            </a:prstGeom>
            <a:ln w="38100" cap="sq">
              <a:no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rgbClr val="FFFFFF"/>
                  </a:solidFill>
                </a14:hiddenFill>
              </a:ext>
            </a:extLst>
          </p:spPr>
        </p:pic>
      </p:grpSp>
      <p:pic>
        <p:nvPicPr>
          <p:cNvPr id="3080" name="Picture 8" descr="James Forrestals Signatur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14650" y="4230915"/>
            <a:ext cx="2034183" cy="48895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401855" y="4003905"/>
            <a:ext cx="1577113" cy="830997"/>
          </a:xfrm>
          <a:prstGeom prst="rect">
            <a:avLst/>
          </a:prstGeom>
          <a:noFill/>
        </p:spPr>
        <p:txBody>
          <a:bodyPr wrap="square" rtlCol="0">
            <a:spAutoFit/>
          </a:bodyPr>
          <a:lstStyle/>
          <a:p>
            <a:r>
              <a:rPr lang="en-US" sz="1200" b="1" i="1" dirty="0" smtClean="0"/>
              <a:t>*</a:t>
            </a:r>
            <a:r>
              <a:rPr lang="en-US" sz="1200" b="1" i="1" u="sng" dirty="0" smtClean="0"/>
              <a:t>citation</a:t>
            </a:r>
            <a:r>
              <a:rPr lang="en-US" sz="1200" b="1" i="1" dirty="0" smtClean="0"/>
              <a:t>: to award a medal to honor someone who shows courage</a:t>
            </a:r>
            <a:endParaRPr lang="en-US" sz="1200" b="1" i="1" dirty="0"/>
          </a:p>
        </p:txBody>
      </p:sp>
    </p:spTree>
    <p:extLst>
      <p:ext uri="{BB962C8B-B14F-4D97-AF65-F5344CB8AC3E}">
        <p14:creationId xmlns:p14="http://schemas.microsoft.com/office/powerpoint/2010/main" val="25793084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546775" y="4871067"/>
            <a:ext cx="6557964" cy="3796196"/>
          </a:xfrm>
          <a:prstGeom prst="rect">
            <a:avLst/>
          </a:prstGeom>
        </p:spPr>
        <p:txBody>
          <a:bodyPr wrap="square" lIns="101881" tIns="50941" rIns="101881" bIns="50941">
            <a:spAutoFit/>
          </a:bodyPr>
          <a:lstStyle/>
          <a:p>
            <a:r>
              <a:rPr lang="en-US" sz="1600" b="1" dirty="0" smtClean="0">
                <a:latin typeface="Helvetica" pitchFamily="34" charset="0"/>
                <a:cs typeface="Helvetica" pitchFamily="34" charset="0"/>
              </a:rPr>
              <a:t>10.  Read </a:t>
            </a:r>
            <a:r>
              <a:rPr lang="en-US" sz="1600" b="1" dirty="0">
                <a:latin typeface="Helvetica" pitchFamily="34" charset="0"/>
                <a:cs typeface="Helvetica" pitchFamily="34" charset="0"/>
              </a:rPr>
              <a:t>the sentence from Part 1 of PT-109</a:t>
            </a:r>
          </a:p>
          <a:p>
            <a:pPr marL="361417" indent="-361417">
              <a:buFont typeface="+mj-lt"/>
              <a:buAutoNum type="arabicPeriod" startAt="3"/>
            </a:pPr>
            <a:endParaRPr lang="en-US" sz="1600" b="1" dirty="0">
              <a:latin typeface="Helvetica" pitchFamily="34" charset="0"/>
              <a:cs typeface="Helvetica" pitchFamily="34" charset="0"/>
            </a:endParaRPr>
          </a:p>
          <a:p>
            <a:pPr marL="359744"/>
            <a:r>
              <a:rPr lang="en-US" sz="1600" dirty="0">
                <a:latin typeface="Helvetica" pitchFamily="34" charset="0"/>
                <a:cs typeface="Helvetica" pitchFamily="34" charset="0"/>
              </a:rPr>
              <a:t>Suddenly a Japanese destroyer appeared </a:t>
            </a:r>
            <a:r>
              <a:rPr lang="en-US" sz="1600" u="sng" dirty="0">
                <a:latin typeface="Helvetica" pitchFamily="34" charset="0"/>
                <a:cs typeface="Helvetica" pitchFamily="34" charset="0"/>
              </a:rPr>
              <a:t>from out of nowhere</a:t>
            </a:r>
            <a:r>
              <a:rPr lang="en-US" sz="1600" dirty="0">
                <a:latin typeface="Helvetica" pitchFamily="34" charset="0"/>
                <a:cs typeface="Helvetica" pitchFamily="34" charset="0"/>
              </a:rPr>
              <a:t> and collided with PT-109.</a:t>
            </a:r>
          </a:p>
          <a:p>
            <a:pPr marL="359744"/>
            <a:endParaRPr lang="en-US" sz="1600" dirty="0">
              <a:latin typeface="Helvetica" pitchFamily="34" charset="0"/>
              <a:cs typeface="Helvetica" pitchFamily="34" charset="0"/>
            </a:endParaRPr>
          </a:p>
          <a:p>
            <a:pPr marL="359744"/>
            <a:r>
              <a:rPr lang="en-US" sz="1600" b="1" dirty="0">
                <a:latin typeface="Helvetica" pitchFamily="34" charset="0"/>
                <a:cs typeface="Helvetica" pitchFamily="34" charset="0"/>
              </a:rPr>
              <a:t>What does the phrase </a:t>
            </a:r>
            <a:r>
              <a:rPr lang="en-US" sz="1600" b="1" u="sng" dirty="0" smtClean="0">
                <a:latin typeface="Helvetica" pitchFamily="34" charset="0"/>
                <a:cs typeface="Helvetica" pitchFamily="34" charset="0"/>
              </a:rPr>
              <a:t>from </a:t>
            </a:r>
            <a:r>
              <a:rPr lang="en-US" sz="1600" b="1" u="sng" dirty="0">
                <a:latin typeface="Helvetica" pitchFamily="34" charset="0"/>
                <a:cs typeface="Helvetica" pitchFamily="34" charset="0"/>
              </a:rPr>
              <a:t>out of </a:t>
            </a:r>
            <a:r>
              <a:rPr lang="en-US" sz="1600" b="1" u="sng" dirty="0" smtClean="0">
                <a:latin typeface="Helvetica" pitchFamily="34" charset="0"/>
                <a:cs typeface="Helvetica" pitchFamily="34" charset="0"/>
              </a:rPr>
              <a:t>nowhere</a:t>
            </a:r>
            <a:r>
              <a:rPr lang="en-US" sz="1600" b="1" dirty="0" smtClean="0">
                <a:latin typeface="Helvetica" pitchFamily="34" charset="0"/>
                <a:cs typeface="Helvetica" pitchFamily="34" charset="0"/>
              </a:rPr>
              <a:t> </a:t>
            </a:r>
            <a:r>
              <a:rPr lang="en-US" sz="1600" b="1" dirty="0">
                <a:latin typeface="Helvetica" pitchFamily="34" charset="0"/>
                <a:cs typeface="Helvetica" pitchFamily="34" charset="0"/>
              </a:rPr>
              <a:t>mean?</a:t>
            </a:r>
          </a:p>
          <a:p>
            <a:pPr marL="63675"/>
            <a:endParaRPr lang="en-US" sz="1600" dirty="0">
              <a:latin typeface="Helvetica" pitchFamily="34" charset="0"/>
              <a:cs typeface="Helvetica" pitchFamily="34" charset="0"/>
            </a:endParaRPr>
          </a:p>
          <a:p>
            <a:pPr marL="844979" indent="-361417">
              <a:buFont typeface="+mj-lt"/>
              <a:buAutoNum type="alphaUcPeriod"/>
            </a:pPr>
            <a:r>
              <a:rPr lang="en-US" sz="1600" dirty="0">
                <a:latin typeface="Helvetica" pitchFamily="34" charset="0"/>
                <a:cs typeface="Helvetica" pitchFamily="34" charset="0"/>
              </a:rPr>
              <a:t>The Japanese destroyer was nowhere to be found.</a:t>
            </a:r>
          </a:p>
          <a:p>
            <a:pPr marL="844979" indent="-361417">
              <a:buFont typeface="+mj-lt"/>
              <a:buAutoNum type="alphaUcPeriod"/>
            </a:pPr>
            <a:endParaRPr lang="en-US" sz="1600" dirty="0">
              <a:latin typeface="Helvetica" pitchFamily="34" charset="0"/>
              <a:cs typeface="Helvetica" pitchFamily="34" charset="0"/>
            </a:endParaRPr>
          </a:p>
          <a:p>
            <a:pPr marL="844979" indent="-361417">
              <a:buFont typeface="+mj-lt"/>
              <a:buAutoNum type="alphaUcPeriod"/>
            </a:pPr>
            <a:r>
              <a:rPr lang="en-US" sz="1600" dirty="0">
                <a:latin typeface="Helvetica" pitchFamily="34" charset="0"/>
                <a:cs typeface="Helvetica" pitchFamily="34" charset="0"/>
              </a:rPr>
              <a:t>The Japanese destroyer seemed to arrive suddenly and unexpectedly.</a:t>
            </a:r>
          </a:p>
          <a:p>
            <a:pPr marL="844979" indent="-361417">
              <a:buFont typeface="+mj-lt"/>
              <a:buAutoNum type="alphaUcPeriod"/>
            </a:pPr>
            <a:endParaRPr lang="en-US" sz="1600" dirty="0">
              <a:latin typeface="Helvetica" pitchFamily="34" charset="0"/>
              <a:cs typeface="Helvetica" pitchFamily="34" charset="0"/>
            </a:endParaRPr>
          </a:p>
          <a:p>
            <a:pPr marL="844979" indent="-361417">
              <a:buFont typeface="+mj-lt"/>
              <a:buAutoNum type="alphaUcPeriod"/>
            </a:pPr>
            <a:r>
              <a:rPr lang="en-US" sz="1600" dirty="0">
                <a:latin typeface="Helvetica" pitchFamily="34" charset="0"/>
                <a:cs typeface="Helvetica" pitchFamily="34" charset="0"/>
              </a:rPr>
              <a:t>The Japanese destroyer looked like a shadow.</a:t>
            </a:r>
            <a:endParaRPr lang="en-US" sz="1600" dirty="0"/>
          </a:p>
          <a:p>
            <a:pPr marL="844979" indent="-361417">
              <a:buFont typeface="+mj-lt"/>
              <a:buAutoNum type="alphaUcPeriod"/>
            </a:pPr>
            <a:endParaRPr lang="en-US" sz="1600" dirty="0">
              <a:latin typeface="Helvetica" pitchFamily="34" charset="0"/>
              <a:cs typeface="Helvetica" pitchFamily="34" charset="0"/>
            </a:endParaRPr>
          </a:p>
          <a:p>
            <a:pPr marL="844979" indent="-361417">
              <a:buFont typeface="+mj-lt"/>
              <a:buAutoNum type="alphaUcPeriod"/>
            </a:pPr>
            <a:r>
              <a:rPr lang="en-US" sz="1600" dirty="0">
                <a:latin typeface="Helvetica" pitchFamily="34" charset="0"/>
                <a:cs typeface="Helvetica" pitchFamily="34" charset="0"/>
              </a:rPr>
              <a:t>The Japanese destroyer collided with PT-109.</a:t>
            </a:r>
          </a:p>
        </p:txBody>
      </p:sp>
      <p:sp>
        <p:nvSpPr>
          <p:cNvPr id="16" name="Rectangle 15"/>
          <p:cNvSpPr/>
          <p:nvPr/>
        </p:nvSpPr>
        <p:spPr>
          <a:xfrm>
            <a:off x="602917" y="391274"/>
            <a:ext cx="6538438" cy="3303753"/>
          </a:xfrm>
          <a:prstGeom prst="rect">
            <a:avLst/>
          </a:prstGeom>
          <a:noFill/>
        </p:spPr>
        <p:txBody>
          <a:bodyPr wrap="square" lIns="101881" tIns="50941" rIns="101881" bIns="50941">
            <a:spAutoFit/>
          </a:bodyPr>
          <a:lstStyle/>
          <a:p>
            <a:r>
              <a:rPr lang="en-US" sz="1600" b="1" dirty="0" smtClean="0">
                <a:latin typeface="Helvetica" pitchFamily="34" charset="0"/>
                <a:cs typeface="Helvetica" pitchFamily="34" charset="0"/>
              </a:rPr>
              <a:t>9.  Read </a:t>
            </a:r>
            <a:r>
              <a:rPr lang="en-US" sz="1600" b="1" dirty="0">
                <a:latin typeface="Helvetica" pitchFamily="34" charset="0"/>
                <a:cs typeface="Helvetica" pitchFamily="34" charset="0"/>
              </a:rPr>
              <a:t>the sentence from Part 1 of PT-109.</a:t>
            </a:r>
          </a:p>
          <a:p>
            <a:pPr marL="361417" indent="-361417">
              <a:buFont typeface="+mj-lt"/>
              <a:buAutoNum type="arabicPeriod" startAt="2"/>
            </a:pPr>
            <a:endParaRPr lang="en-US" sz="1600" b="1" dirty="0">
              <a:latin typeface="Helvetica" pitchFamily="34" charset="0"/>
              <a:cs typeface="Helvetica" pitchFamily="34" charset="0"/>
            </a:endParaRPr>
          </a:p>
          <a:p>
            <a:r>
              <a:rPr lang="en-US" sz="1600" b="1" dirty="0">
                <a:latin typeface="Helvetica" pitchFamily="34" charset="0"/>
                <a:cs typeface="Helvetica" pitchFamily="34" charset="0"/>
              </a:rPr>
              <a:t>      </a:t>
            </a:r>
            <a:r>
              <a:rPr lang="en-US" sz="1600" dirty="0">
                <a:latin typeface="Helvetica" pitchFamily="34" charset="0"/>
                <a:cs typeface="Helvetica" pitchFamily="34" charset="0"/>
              </a:rPr>
              <a:t>The wreckage became their temporary </a:t>
            </a:r>
            <a:r>
              <a:rPr lang="en-US" sz="1600" b="1" u="sng" dirty="0">
                <a:latin typeface="Helvetica" pitchFamily="34" charset="0"/>
                <a:cs typeface="Helvetica" pitchFamily="34" charset="0"/>
              </a:rPr>
              <a:t>home</a:t>
            </a:r>
            <a:r>
              <a:rPr lang="en-US" sz="1600" b="1" dirty="0">
                <a:latin typeface="Helvetica" pitchFamily="34" charset="0"/>
                <a:cs typeface="Helvetica" pitchFamily="34" charset="0"/>
              </a:rPr>
              <a:t>.</a:t>
            </a:r>
          </a:p>
          <a:p>
            <a:endParaRPr lang="en-US" sz="1600" b="1" dirty="0">
              <a:latin typeface="Helvetica" pitchFamily="34" charset="0"/>
              <a:cs typeface="Helvetica" pitchFamily="34" charset="0"/>
            </a:endParaRPr>
          </a:p>
          <a:p>
            <a:r>
              <a:rPr lang="en-US" sz="1600" b="1" dirty="0">
                <a:latin typeface="Helvetica" pitchFamily="34" charset="0"/>
                <a:cs typeface="Helvetica" pitchFamily="34" charset="0"/>
              </a:rPr>
              <a:t>      Why did the author choose to use the word </a:t>
            </a:r>
            <a:r>
              <a:rPr lang="en-US" sz="1600" b="1" u="sng" dirty="0">
                <a:latin typeface="Helvetica" pitchFamily="34" charset="0"/>
                <a:cs typeface="Helvetica" pitchFamily="34" charset="0"/>
              </a:rPr>
              <a:t>home</a:t>
            </a:r>
            <a:r>
              <a:rPr lang="en-US" sz="1600" b="1" dirty="0">
                <a:latin typeface="Helvetica" pitchFamily="34" charset="0"/>
                <a:cs typeface="Helvetica" pitchFamily="34" charset="0"/>
              </a:rPr>
              <a:t>?</a:t>
            </a:r>
          </a:p>
          <a:p>
            <a:endParaRPr lang="en-US" sz="1600" b="1" dirty="0">
              <a:latin typeface="Helvetica" pitchFamily="34" charset="0"/>
              <a:cs typeface="Helvetica" pitchFamily="34" charset="0"/>
            </a:endParaRPr>
          </a:p>
          <a:p>
            <a:pPr marL="605707" indent="-361417">
              <a:buFont typeface="+mj-lt"/>
              <a:buAutoNum type="alphaUcPeriod"/>
            </a:pPr>
            <a:r>
              <a:rPr lang="en-US" sz="1600" dirty="0">
                <a:latin typeface="Helvetica" pitchFamily="34" charset="0"/>
                <a:cs typeface="Helvetica" pitchFamily="34" charset="0"/>
              </a:rPr>
              <a:t>The word home represents safety.</a:t>
            </a:r>
          </a:p>
          <a:p>
            <a:pPr marL="605707" indent="-361417">
              <a:buFont typeface="+mj-lt"/>
              <a:buAutoNum type="alphaUcPeriod"/>
            </a:pPr>
            <a:endParaRPr lang="en-US" sz="1600" dirty="0">
              <a:latin typeface="Helvetica" pitchFamily="34" charset="0"/>
              <a:cs typeface="Helvetica" pitchFamily="34" charset="0"/>
            </a:endParaRPr>
          </a:p>
          <a:p>
            <a:pPr marL="605707" indent="-361417">
              <a:buFont typeface="+mj-lt"/>
              <a:buAutoNum type="alphaUcPeriod"/>
            </a:pPr>
            <a:r>
              <a:rPr lang="en-US" sz="1600" dirty="0">
                <a:latin typeface="Helvetica" pitchFamily="34" charset="0"/>
                <a:cs typeface="Helvetica" pitchFamily="34" charset="0"/>
              </a:rPr>
              <a:t>A home is a place to live.</a:t>
            </a:r>
          </a:p>
          <a:p>
            <a:pPr marL="587191" indent="-342900">
              <a:buFont typeface="+mj-lt"/>
              <a:buAutoNum type="alphaUcPeriod"/>
            </a:pPr>
            <a:endParaRPr lang="en-US" sz="1600" dirty="0">
              <a:latin typeface="Helvetica" pitchFamily="34" charset="0"/>
              <a:cs typeface="Helvetica" pitchFamily="34" charset="0"/>
            </a:endParaRPr>
          </a:p>
          <a:p>
            <a:pPr marL="605707" indent="-361417">
              <a:buFont typeface="+mj-lt"/>
              <a:buAutoNum type="alphaUcPeriod"/>
            </a:pPr>
            <a:r>
              <a:rPr lang="en-US" sz="1600" dirty="0">
                <a:latin typeface="Helvetica" pitchFamily="34" charset="0"/>
                <a:cs typeface="Helvetica" pitchFamily="34" charset="0"/>
              </a:rPr>
              <a:t>The word home means the men were like family.</a:t>
            </a:r>
          </a:p>
          <a:p>
            <a:pPr marL="605707" indent="-361417">
              <a:buFont typeface="+mj-lt"/>
              <a:buAutoNum type="alphaUcPeriod"/>
            </a:pPr>
            <a:endParaRPr lang="en-US" sz="1600" dirty="0">
              <a:latin typeface="Helvetica" pitchFamily="34" charset="0"/>
              <a:cs typeface="Helvetica" pitchFamily="34" charset="0"/>
            </a:endParaRPr>
          </a:p>
          <a:p>
            <a:pPr marL="605707" indent="-361417">
              <a:buFont typeface="+mj-lt"/>
              <a:buAutoNum type="alphaUcPeriod"/>
            </a:pPr>
            <a:r>
              <a:rPr lang="en-US" sz="1600" dirty="0">
                <a:latin typeface="Helvetica" pitchFamily="34" charset="0"/>
                <a:cs typeface="Helvetica" pitchFamily="34" charset="0"/>
              </a:rPr>
              <a:t>The men had no other home.</a:t>
            </a:r>
          </a:p>
        </p:txBody>
      </p:sp>
      <p:cxnSp>
        <p:nvCxnSpPr>
          <p:cNvPr id="10" name="Straight Connector 9"/>
          <p:cNvCxnSpPr/>
          <p:nvPr/>
        </p:nvCxnSpPr>
        <p:spPr>
          <a:xfrm>
            <a:off x="485775"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616517" y="328680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611318" y="238872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611318" y="287858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616517" y="193130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759619" y="8305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756512" y="7162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756512" y="783622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756512" y="66566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46333778"/>
              </p:ext>
            </p:extLst>
          </p:nvPr>
        </p:nvGraphicFramePr>
        <p:xfrm>
          <a:off x="5334000" y="3886200"/>
          <a:ext cx="1637760" cy="533400"/>
        </p:xfrm>
        <a:graphic>
          <a:graphicData uri="http://schemas.openxmlformats.org/drawingml/2006/table">
            <a:tbl>
              <a:tblPr firstRow="1" firstCol="1" bandRow="1"/>
              <a:tblGrid>
                <a:gridCol w="1637760"/>
              </a:tblGrid>
              <a:tr h="0">
                <a:tc>
                  <a:txBody>
                    <a:bodyPr/>
                    <a:lstStyle/>
                    <a:p>
                      <a:pPr marL="0" marR="0" algn="ctr">
                        <a:lnSpc>
                          <a:spcPct val="100000"/>
                        </a:lnSpc>
                        <a:spcBef>
                          <a:spcPts val="0"/>
                        </a:spcBef>
                        <a:spcAft>
                          <a:spcPts val="0"/>
                        </a:spcAft>
                      </a:pPr>
                      <a:r>
                        <a:rPr lang="en-US" sz="800" b="1" i="1" kern="1200" dirty="0" smtClean="0">
                          <a:solidFill>
                            <a:srgbClr val="000000"/>
                          </a:solidFill>
                          <a:effectLst/>
                          <a:latin typeface="Calibri"/>
                          <a:ea typeface="Times New Roman"/>
                          <a:cs typeface="Times New Roman"/>
                        </a:rPr>
                        <a:t>Toward RI.6.4       DOK 2</a:t>
                      </a:r>
                      <a:r>
                        <a:rPr lang="en-US" sz="800" b="1" i="1" kern="1200" baseline="0" dirty="0" smtClean="0">
                          <a:solidFill>
                            <a:srgbClr val="000000"/>
                          </a:solidFill>
                          <a:effectLst/>
                          <a:latin typeface="Calibri"/>
                          <a:ea typeface="Times New Roman"/>
                          <a:cs typeface="Times New Roman"/>
                        </a:rPr>
                        <a:t> - </a:t>
                      </a:r>
                      <a:r>
                        <a:rPr lang="en-US" sz="800" b="1" i="1" kern="1200" dirty="0" smtClean="0">
                          <a:solidFill>
                            <a:srgbClr val="000000"/>
                          </a:solidFill>
                          <a:effectLst/>
                          <a:latin typeface="Calibri"/>
                          <a:ea typeface="Times New Roman"/>
                          <a:cs typeface="Times New Roman"/>
                        </a:rPr>
                        <a:t> </a:t>
                      </a:r>
                      <a:r>
                        <a:rPr lang="en-US" sz="800" b="1" i="1" kern="1200" dirty="0" err="1">
                          <a:solidFill>
                            <a:srgbClr val="000000"/>
                          </a:solidFill>
                          <a:effectLst/>
                          <a:latin typeface="Calibri"/>
                          <a:ea typeface="Times New Roman"/>
                          <a:cs typeface="Times New Roman"/>
                        </a:rPr>
                        <a:t>APg</a:t>
                      </a:r>
                      <a:endParaRPr lang="en-US" sz="800" b="1" i="1" dirty="0">
                        <a:effectLst/>
                        <a:latin typeface="Calibri"/>
                        <a:ea typeface="Calibri"/>
                        <a:cs typeface="Times New Roman"/>
                      </a:endParaRPr>
                    </a:p>
                  </a:txBody>
                  <a:tcPr marL="14522" marR="14522" marT="463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406845">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800" b="0" i="0" u="sng" strike="noStrike" kern="1200" cap="none" spc="0" normalizeH="0" baseline="0" noProof="0" dirty="0" smtClean="0">
                          <a:ln>
                            <a:noFill/>
                          </a:ln>
                          <a:solidFill>
                            <a:srgbClr val="000000"/>
                          </a:solidFill>
                          <a:effectLst/>
                          <a:uLnTx/>
                          <a:uFillTx/>
                          <a:latin typeface="+mn-lt"/>
                          <a:ea typeface="Times New Roman"/>
                          <a:cs typeface="Times New Roman"/>
                        </a:rPr>
                        <a:t>L.6.5c</a:t>
                      </a:r>
                      <a:r>
                        <a:rPr kumimoji="0" lang="en-US" sz="800" b="0" i="0" u="none" strike="noStrike" kern="1200" cap="none" spc="0" normalizeH="0" baseline="0" noProof="0" dirty="0" smtClean="0">
                          <a:ln>
                            <a:noFill/>
                          </a:ln>
                          <a:solidFill>
                            <a:srgbClr val="000000"/>
                          </a:solidFill>
                          <a:effectLst/>
                          <a:uLnTx/>
                          <a:uFillTx/>
                          <a:latin typeface="+mn-lt"/>
                          <a:ea typeface="Times New Roman"/>
                          <a:cs typeface="Times New Roman"/>
                        </a:rPr>
                        <a:t> Distinguish among the connotations (associations) of words with similar definitions.</a:t>
                      </a:r>
                      <a:endParaRPr kumimoji="0" lang="en-US" sz="800" b="0" i="0" u="none" strike="noStrike" kern="1200" cap="none" spc="0" normalizeH="0" baseline="0" noProof="0" dirty="0" smtClean="0">
                        <a:ln>
                          <a:noFill/>
                        </a:ln>
                        <a:solidFill>
                          <a:prstClr val="black"/>
                        </a:solidFill>
                        <a:effectLst/>
                        <a:uLnTx/>
                        <a:uFillTx/>
                        <a:latin typeface="+mn-lt"/>
                        <a:ea typeface="Calibri"/>
                        <a:cs typeface="Times New Roman"/>
                      </a:endParaRPr>
                    </a:p>
                  </a:txBody>
                  <a:tcPr marL="14522" marR="14522" marT="463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56960170"/>
              </p:ext>
            </p:extLst>
          </p:nvPr>
        </p:nvGraphicFramePr>
        <p:xfrm>
          <a:off x="5232923" y="8691014"/>
          <a:ext cx="1871816" cy="740790"/>
        </p:xfrm>
        <a:graphic>
          <a:graphicData uri="http://schemas.openxmlformats.org/drawingml/2006/table">
            <a:tbl>
              <a:tblPr firstRow="1" firstCol="1" bandRow="1"/>
              <a:tblGrid>
                <a:gridCol w="1871816"/>
              </a:tblGrid>
              <a:tr h="104101">
                <a:tc>
                  <a:txBody>
                    <a:bodyPr/>
                    <a:lstStyle/>
                    <a:p>
                      <a:pPr marL="0" marR="0" algn="ctr">
                        <a:lnSpc>
                          <a:spcPct val="100000"/>
                        </a:lnSpc>
                        <a:spcBef>
                          <a:spcPts val="0"/>
                        </a:spcBef>
                        <a:spcAft>
                          <a:spcPts val="0"/>
                        </a:spcAft>
                      </a:pPr>
                      <a:r>
                        <a:rPr lang="en-US" sz="800" b="1" i="1" kern="1200" dirty="0" smtClean="0">
                          <a:solidFill>
                            <a:srgbClr val="000000"/>
                          </a:solidFill>
                          <a:effectLst/>
                          <a:latin typeface="Calibri"/>
                          <a:ea typeface="Times New Roman"/>
                          <a:cs typeface="Times New Roman"/>
                        </a:rPr>
                        <a:t>RI.6.4</a:t>
                      </a:r>
                      <a:r>
                        <a:rPr lang="en-US" sz="800" b="1" i="1" kern="1200" baseline="0" dirty="0" smtClean="0">
                          <a:solidFill>
                            <a:srgbClr val="000000"/>
                          </a:solidFill>
                          <a:effectLst/>
                          <a:latin typeface="Calibri"/>
                          <a:ea typeface="Times New Roman"/>
                          <a:cs typeface="Times New Roman"/>
                        </a:rPr>
                        <a:t>    </a:t>
                      </a:r>
                      <a:r>
                        <a:rPr lang="en-US" sz="800" b="1" i="1" kern="1200" dirty="0" smtClean="0">
                          <a:solidFill>
                            <a:srgbClr val="000000"/>
                          </a:solidFill>
                          <a:effectLst/>
                          <a:latin typeface="Calibri"/>
                          <a:ea typeface="Times New Roman"/>
                          <a:cs typeface="Times New Roman"/>
                        </a:rPr>
                        <a:t>DOK </a:t>
                      </a:r>
                      <a:r>
                        <a:rPr lang="en-US" sz="800" b="1" i="1" kern="1200" dirty="0">
                          <a:solidFill>
                            <a:srgbClr val="000000"/>
                          </a:solidFill>
                          <a:effectLst/>
                          <a:latin typeface="Calibri"/>
                          <a:ea typeface="Times New Roman"/>
                          <a:cs typeface="Times New Roman"/>
                        </a:rPr>
                        <a:t>2 - </a:t>
                      </a:r>
                      <a:r>
                        <a:rPr lang="en-US" sz="800" b="1" i="1" kern="1200" dirty="0" err="1">
                          <a:solidFill>
                            <a:srgbClr val="000000"/>
                          </a:solidFill>
                          <a:effectLst/>
                          <a:latin typeface="Calibri"/>
                          <a:ea typeface="Times New Roman"/>
                          <a:cs typeface="Times New Roman"/>
                        </a:rPr>
                        <a:t>APn</a:t>
                      </a:r>
                      <a:endParaRPr lang="en-US" sz="800" b="1" i="1" dirty="0">
                        <a:effectLst/>
                        <a:latin typeface="Calibri"/>
                        <a:ea typeface="Calibri"/>
                        <a:cs typeface="Times New Roman"/>
                      </a:endParaRPr>
                    </a:p>
                  </a:txBody>
                  <a:tcPr marL="14522" marR="14522" marT="463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198120">
                <a:tc>
                  <a:txBody>
                    <a:bodyPr/>
                    <a:lstStyle/>
                    <a:p>
                      <a:pPr marL="0" marR="0" algn="l">
                        <a:lnSpc>
                          <a:spcPct val="100000"/>
                        </a:lnSpc>
                        <a:spcBef>
                          <a:spcPts val="0"/>
                        </a:spcBef>
                        <a:spcAft>
                          <a:spcPts val="0"/>
                        </a:spcAft>
                      </a:pPr>
                      <a:r>
                        <a:rPr lang="en-US" sz="800" b="0" kern="1200" dirty="0">
                          <a:solidFill>
                            <a:srgbClr val="000000"/>
                          </a:solidFill>
                          <a:effectLst/>
                          <a:latin typeface="Calibri"/>
                          <a:ea typeface="Times New Roman"/>
                          <a:cs typeface="Times New Roman"/>
                        </a:rPr>
                        <a:t>Use context to determine the meaning (L.6.4a) of figurative, technical or connotative meaning of words and phrases. </a:t>
                      </a:r>
                      <a:r>
                        <a:rPr lang="en-US" sz="800" b="0" u="sng" kern="1200" dirty="0">
                          <a:solidFill>
                            <a:srgbClr val="000000"/>
                          </a:solidFill>
                          <a:effectLst/>
                          <a:latin typeface="Calibri"/>
                          <a:ea typeface="Times New Roman"/>
                          <a:cs typeface="Times New Roman"/>
                        </a:rPr>
                        <a:t>L.6.5a</a:t>
                      </a:r>
                      <a:r>
                        <a:rPr lang="en-US" sz="800" b="0" kern="1200" dirty="0">
                          <a:solidFill>
                            <a:srgbClr val="000000"/>
                          </a:solidFill>
                          <a:effectLst/>
                          <a:latin typeface="Calibri"/>
                          <a:ea typeface="Times New Roman"/>
                          <a:cs typeface="Times New Roman"/>
                        </a:rPr>
                        <a:t> Interpret figures of speech (e.g., personification) in </a:t>
                      </a:r>
                      <a:r>
                        <a:rPr lang="en-US" sz="800" b="0" u="sng" kern="1200" dirty="0">
                          <a:solidFill>
                            <a:srgbClr val="000000"/>
                          </a:solidFill>
                          <a:effectLst/>
                          <a:latin typeface="Calibri"/>
                          <a:ea typeface="Times New Roman"/>
                          <a:cs typeface="Times New Roman"/>
                        </a:rPr>
                        <a:t>context.</a:t>
                      </a:r>
                      <a:endParaRPr lang="en-US" sz="800" b="0" dirty="0">
                        <a:effectLst/>
                        <a:latin typeface="Calibri"/>
                        <a:ea typeface="Calibri"/>
                        <a:cs typeface="Times New Roman"/>
                      </a:endParaRPr>
                    </a:p>
                  </a:txBody>
                  <a:tcPr marL="14522" marR="14522" marT="463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5386388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437347" y="5291810"/>
            <a:ext cx="6811439" cy="2565089"/>
          </a:xfrm>
          <a:prstGeom prst="rect">
            <a:avLst/>
          </a:prstGeom>
          <a:noFill/>
        </p:spPr>
        <p:txBody>
          <a:bodyPr wrap="square" lIns="101881" tIns="50941" rIns="101881" bIns="50941">
            <a:spAutoFit/>
          </a:bodyPr>
          <a:lstStyle/>
          <a:p>
            <a:pPr marL="463550" indent="-403225"/>
            <a:r>
              <a:rPr lang="en-US" sz="1600" b="1" dirty="0" smtClean="0">
                <a:latin typeface="Helvetica" pitchFamily="34" charset="0"/>
                <a:cs typeface="Helvetica" pitchFamily="34" charset="0"/>
              </a:rPr>
              <a:t>12.  What </a:t>
            </a:r>
            <a:r>
              <a:rPr lang="en-US" sz="1600" b="1" dirty="0">
                <a:latin typeface="Helvetica" pitchFamily="34" charset="0"/>
                <a:cs typeface="Helvetica" pitchFamily="34" charset="0"/>
              </a:rPr>
              <a:t>evidence </a:t>
            </a:r>
            <a:r>
              <a:rPr lang="en-US" sz="1600" b="1" u="sng" dirty="0">
                <a:latin typeface="Helvetica" pitchFamily="34" charset="0"/>
                <a:cs typeface="Helvetica" pitchFamily="34" charset="0"/>
              </a:rPr>
              <a:t>would not</a:t>
            </a:r>
            <a:r>
              <a:rPr lang="en-US" sz="1600" b="1" dirty="0">
                <a:latin typeface="Helvetica" pitchFamily="34" charset="0"/>
                <a:cs typeface="Helvetica" pitchFamily="34" charset="0"/>
              </a:rPr>
              <a:t> support a claim that PT-109’s mission </a:t>
            </a:r>
            <a:r>
              <a:rPr lang="en-US" sz="1600" b="1" dirty="0" smtClean="0">
                <a:latin typeface="Helvetica" pitchFamily="34" charset="0"/>
                <a:cs typeface="Helvetica" pitchFamily="34" charset="0"/>
              </a:rPr>
              <a:t> was </a:t>
            </a:r>
            <a:r>
              <a:rPr lang="en-US" sz="1600" b="1" dirty="0">
                <a:latin typeface="Helvetica" pitchFamily="34" charset="0"/>
                <a:cs typeface="Helvetica" pitchFamily="34" charset="0"/>
              </a:rPr>
              <a:t>hazardous?</a:t>
            </a:r>
          </a:p>
          <a:p>
            <a:pPr marL="361417" indent="-361417">
              <a:buFont typeface="+mj-lt"/>
              <a:buAutoNum type="arabicPeriod" startAt="6"/>
            </a:pPr>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The captain cut his engines so they wouldn’t be heard.</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They were nearing dangerous waters in the Pacific Ocean.</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They traveled at night to avoid detection from the enemy.</a:t>
            </a:r>
          </a:p>
          <a:p>
            <a:pPr marL="839959" indent="-358070"/>
            <a:r>
              <a:rPr lang="en-US" sz="1600" dirty="0">
                <a:latin typeface="Helvetica" pitchFamily="34" charset="0"/>
                <a:cs typeface="Helvetica" pitchFamily="34" charset="0"/>
              </a:rPr>
              <a:t> </a:t>
            </a:r>
          </a:p>
          <a:p>
            <a:pPr marL="839959" indent="-358070">
              <a:buFont typeface="+mj-lt"/>
              <a:buAutoNum type="alphaUcPeriod" startAt="4"/>
            </a:pPr>
            <a:r>
              <a:rPr lang="en-US" sz="1600" dirty="0">
                <a:latin typeface="Helvetica" pitchFamily="34" charset="0"/>
                <a:cs typeface="Helvetica" pitchFamily="34" charset="0"/>
              </a:rPr>
              <a:t>PT boats were essential to the U.S. Navy.</a:t>
            </a:r>
          </a:p>
        </p:txBody>
      </p:sp>
      <p:sp>
        <p:nvSpPr>
          <p:cNvPr id="16" name="Rectangle 15"/>
          <p:cNvSpPr/>
          <p:nvPr/>
        </p:nvSpPr>
        <p:spPr>
          <a:xfrm>
            <a:off x="571445" y="1321111"/>
            <a:ext cx="6600936" cy="2565089"/>
          </a:xfrm>
          <a:prstGeom prst="rect">
            <a:avLst/>
          </a:prstGeom>
          <a:noFill/>
        </p:spPr>
        <p:txBody>
          <a:bodyPr wrap="square" lIns="101881" tIns="50941" rIns="101881" bIns="50941">
            <a:spAutoFit/>
          </a:bodyPr>
          <a:lstStyle/>
          <a:p>
            <a:pPr marL="418306" indent="-418306"/>
            <a:r>
              <a:rPr lang="en-US" sz="1600" b="1" dirty="0" smtClean="0">
                <a:latin typeface="Helvetica" pitchFamily="34" charset="0"/>
                <a:cs typeface="Helvetica" pitchFamily="34" charset="0"/>
              </a:rPr>
              <a:t>11.   </a:t>
            </a:r>
            <a:r>
              <a:rPr lang="en-US" sz="1600" b="1" dirty="0">
                <a:latin typeface="Helvetica" pitchFamily="34" charset="0"/>
                <a:cs typeface="Helvetica" pitchFamily="34" charset="0"/>
              </a:rPr>
              <a:t>Which summary statement </a:t>
            </a:r>
            <a:r>
              <a:rPr lang="en-US" sz="1600" b="1" u="sng" dirty="0">
                <a:latin typeface="Helvetica" pitchFamily="34" charset="0"/>
                <a:cs typeface="Helvetica" pitchFamily="34" charset="0"/>
              </a:rPr>
              <a:t>best</a:t>
            </a:r>
            <a:r>
              <a:rPr lang="en-US" sz="1600" b="1" dirty="0">
                <a:latin typeface="Helvetica" pitchFamily="34" charset="0"/>
                <a:cs typeface="Helvetica" pitchFamily="34" charset="0"/>
              </a:rPr>
              <a:t> explains the captain’s reason to have his crew swim to an island three miles away?</a:t>
            </a:r>
          </a:p>
          <a:p>
            <a:pPr marL="361417" indent="-361417">
              <a:buFont typeface="+mj-lt"/>
              <a:buAutoNum type="arabicPeriod" startAt="5"/>
            </a:pPr>
            <a:endParaRPr lang="en-US" sz="1600" dirty="0">
              <a:latin typeface="Helvetica" pitchFamily="34" charset="0"/>
              <a:cs typeface="Helvetica" pitchFamily="34" charset="0"/>
            </a:endParaRPr>
          </a:p>
          <a:p>
            <a:pPr marL="913581" indent="-361417">
              <a:buFont typeface="+mj-lt"/>
              <a:buAutoNum type="alphaUcPeriod"/>
            </a:pPr>
            <a:r>
              <a:rPr lang="en-US" sz="1600" dirty="0">
                <a:latin typeface="Helvetica" pitchFamily="34" charset="0"/>
                <a:cs typeface="Helvetica" pitchFamily="34" charset="0"/>
              </a:rPr>
              <a:t>The men were injured.</a:t>
            </a:r>
          </a:p>
          <a:p>
            <a:pPr marL="913581" indent="-361417">
              <a:buFont typeface="+mj-lt"/>
              <a:buAutoNum type="alphaUcPeriod"/>
            </a:pPr>
            <a:endParaRPr lang="en-US" sz="1600" dirty="0">
              <a:latin typeface="Helvetica" pitchFamily="34" charset="0"/>
              <a:cs typeface="Helvetica" pitchFamily="34" charset="0"/>
            </a:endParaRPr>
          </a:p>
          <a:p>
            <a:pPr marL="913581" indent="-361417">
              <a:buFont typeface="+mj-lt"/>
              <a:buAutoNum type="alphaUcPeriod"/>
            </a:pPr>
            <a:r>
              <a:rPr lang="en-US" sz="1600" dirty="0">
                <a:latin typeface="Helvetica" pitchFamily="34" charset="0"/>
                <a:cs typeface="Helvetica" pitchFamily="34" charset="0"/>
              </a:rPr>
              <a:t>The men all wore life jackets.</a:t>
            </a:r>
          </a:p>
          <a:p>
            <a:pPr marL="913581" indent="-361417">
              <a:buFont typeface="+mj-lt"/>
              <a:buAutoNum type="alphaUcPeriod"/>
            </a:pPr>
            <a:endParaRPr lang="en-US" sz="1600" dirty="0">
              <a:latin typeface="Helvetica" pitchFamily="34" charset="0"/>
              <a:cs typeface="Helvetica" pitchFamily="34" charset="0"/>
            </a:endParaRPr>
          </a:p>
          <a:p>
            <a:pPr marL="913581" indent="-361417">
              <a:buFont typeface="+mj-lt"/>
              <a:buAutoNum type="alphaUcPeriod"/>
            </a:pPr>
            <a:r>
              <a:rPr lang="en-US" sz="1600" dirty="0">
                <a:latin typeface="Helvetica" pitchFamily="34" charset="0"/>
                <a:cs typeface="Helvetica" pitchFamily="34" charset="0"/>
              </a:rPr>
              <a:t>They might be spotted by the enemy.</a:t>
            </a:r>
          </a:p>
          <a:p>
            <a:pPr marL="552164"/>
            <a:endParaRPr lang="en-US" sz="1600" dirty="0">
              <a:latin typeface="Helvetica" pitchFamily="34" charset="0"/>
              <a:cs typeface="Helvetica" pitchFamily="34" charset="0"/>
            </a:endParaRPr>
          </a:p>
          <a:p>
            <a:pPr marL="913581" indent="-361417">
              <a:buFont typeface="+mj-lt"/>
              <a:buAutoNum type="alphaUcPeriod" startAt="4"/>
            </a:pPr>
            <a:r>
              <a:rPr lang="en-US" sz="1600" dirty="0">
                <a:latin typeface="Helvetica" pitchFamily="34" charset="0"/>
                <a:cs typeface="Helvetica" pitchFamily="34" charset="0"/>
              </a:rPr>
              <a:t>The wreckage was sinking.</a:t>
            </a:r>
          </a:p>
        </p:txBody>
      </p:sp>
      <p:cxnSp>
        <p:nvCxnSpPr>
          <p:cNvPr id="10" name="Straight Connector 9"/>
          <p:cNvCxnSpPr/>
          <p:nvPr/>
        </p:nvCxnSpPr>
        <p:spPr>
          <a:xfrm>
            <a:off x="485775"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885895" y="205324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891748" y="309709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897774" y="358619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885895" y="258664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683867" y="751133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683867" y="657435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683867" y="705049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685134" y="607636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093987658"/>
              </p:ext>
            </p:extLst>
          </p:nvPr>
        </p:nvGraphicFramePr>
        <p:xfrm>
          <a:off x="5556662" y="3962400"/>
          <a:ext cx="1637760" cy="411480"/>
        </p:xfrm>
        <a:graphic>
          <a:graphicData uri="http://schemas.openxmlformats.org/drawingml/2006/table">
            <a:tbl>
              <a:tblPr firstRow="1" firstCol="1" bandRow="1"/>
              <a:tblGrid>
                <a:gridCol w="1637760"/>
              </a:tblGrid>
              <a:tr h="0">
                <a:tc>
                  <a:txBody>
                    <a:bodyPr/>
                    <a:lstStyle/>
                    <a:p>
                      <a:pPr marL="0" marR="0" algn="ctr">
                        <a:lnSpc>
                          <a:spcPct val="100000"/>
                        </a:lnSpc>
                        <a:spcBef>
                          <a:spcPts val="0"/>
                        </a:spcBef>
                        <a:spcAft>
                          <a:spcPts val="0"/>
                        </a:spcAft>
                      </a:pPr>
                      <a:r>
                        <a:rPr lang="en-US" sz="900" b="1" i="1" dirty="0" smtClean="0">
                          <a:solidFill>
                            <a:srgbClr val="000000"/>
                          </a:solidFill>
                          <a:effectLst/>
                          <a:latin typeface="Calibri"/>
                          <a:ea typeface="Times New Roman"/>
                          <a:cs typeface="Times New Roman"/>
                        </a:rPr>
                        <a:t>Toward</a:t>
                      </a:r>
                      <a:r>
                        <a:rPr lang="en-US" sz="900" b="1" i="1" baseline="0" dirty="0" smtClean="0">
                          <a:solidFill>
                            <a:srgbClr val="000000"/>
                          </a:solidFill>
                          <a:effectLst/>
                          <a:latin typeface="Calibri"/>
                          <a:ea typeface="Times New Roman"/>
                          <a:cs typeface="Times New Roman"/>
                        </a:rPr>
                        <a:t> RI.6.8        </a:t>
                      </a:r>
                      <a:r>
                        <a:rPr lang="en-US" sz="900" b="1" i="1" dirty="0" smtClean="0">
                          <a:solidFill>
                            <a:srgbClr val="000000"/>
                          </a:solidFill>
                          <a:effectLst/>
                          <a:latin typeface="Calibri"/>
                          <a:ea typeface="Times New Roman"/>
                          <a:cs typeface="Times New Roman"/>
                        </a:rPr>
                        <a:t>DOK </a:t>
                      </a:r>
                      <a:r>
                        <a:rPr lang="en-US" sz="900" b="1" i="1" dirty="0">
                          <a:solidFill>
                            <a:srgbClr val="000000"/>
                          </a:solidFill>
                          <a:effectLst/>
                          <a:latin typeface="Calibri"/>
                          <a:ea typeface="Times New Roman"/>
                          <a:cs typeface="Times New Roman"/>
                        </a:rPr>
                        <a:t>2- </a:t>
                      </a:r>
                      <a:r>
                        <a:rPr lang="en-US" sz="900" b="1" i="1" dirty="0" err="1">
                          <a:solidFill>
                            <a:srgbClr val="000000"/>
                          </a:solidFill>
                          <a:effectLst/>
                          <a:latin typeface="Calibri"/>
                          <a:ea typeface="Times New Roman"/>
                          <a:cs typeface="Times New Roman"/>
                        </a:rPr>
                        <a:t>Ck</a:t>
                      </a:r>
                      <a:endParaRPr lang="en-US" sz="900" b="1" i="1" dirty="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259080">
                <a:tc>
                  <a:txBody>
                    <a:bodyPr/>
                    <a:lstStyle/>
                    <a:p>
                      <a:pPr marL="0" marR="0" algn="l">
                        <a:lnSpc>
                          <a:spcPct val="100000"/>
                        </a:lnSpc>
                        <a:spcBef>
                          <a:spcPts val="0"/>
                        </a:spcBef>
                        <a:spcAft>
                          <a:spcPts val="0"/>
                        </a:spcAft>
                      </a:pPr>
                      <a:r>
                        <a:rPr lang="en-US" sz="900" b="0" dirty="0">
                          <a:effectLst/>
                          <a:latin typeface="Calibri"/>
                          <a:ea typeface="Times New Roman"/>
                          <a:cs typeface="Times New Roman"/>
                        </a:rPr>
                        <a:t>Concludes   if there is sufficient claim to support an argument</a:t>
                      </a:r>
                      <a:r>
                        <a:rPr lang="en-US" sz="900" b="0" dirty="0" smtClean="0">
                          <a:effectLst/>
                          <a:latin typeface="Calibri"/>
                          <a:ea typeface="Times New Roman"/>
                          <a:cs typeface="Times New Roman"/>
                        </a:rPr>
                        <a:t>.</a:t>
                      </a:r>
                      <a:endParaRPr lang="en-US" sz="900" b="0" dirty="0">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98156957"/>
              </p:ext>
            </p:extLst>
          </p:nvPr>
        </p:nvGraphicFramePr>
        <p:xfrm>
          <a:off x="5519584" y="8458200"/>
          <a:ext cx="1600200" cy="487680"/>
        </p:xfrm>
        <a:graphic>
          <a:graphicData uri="http://schemas.openxmlformats.org/drawingml/2006/table">
            <a:tbl>
              <a:tblPr firstRow="1" firstCol="1" bandRow="1"/>
              <a:tblGrid>
                <a:gridCol w="1600200"/>
              </a:tblGrid>
              <a:tr h="104101">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Toward RI.6.8</a:t>
                      </a:r>
                      <a:r>
                        <a:rPr lang="en-US" sz="800" b="1" i="1" baseline="0" dirty="0" smtClean="0">
                          <a:solidFill>
                            <a:srgbClr val="000000"/>
                          </a:solidFill>
                          <a:effectLst/>
                          <a:latin typeface="Calibri"/>
                          <a:ea typeface="Times New Roman"/>
                          <a:cs typeface="Times New Roman"/>
                        </a:rPr>
                        <a:t> </a:t>
                      </a:r>
                      <a:r>
                        <a:rPr lang="en-US" sz="800" b="1" i="1" dirty="0" smtClean="0">
                          <a:solidFill>
                            <a:srgbClr val="000000"/>
                          </a:solidFill>
                          <a:effectLst/>
                          <a:latin typeface="Calibri"/>
                          <a:ea typeface="Times New Roman"/>
                          <a:cs typeface="Times New Roman"/>
                        </a:rPr>
                        <a:t> DOK </a:t>
                      </a:r>
                      <a:r>
                        <a:rPr lang="en-US" sz="800" b="1" i="1" dirty="0">
                          <a:solidFill>
                            <a:srgbClr val="000000"/>
                          </a:solidFill>
                          <a:effectLst/>
                          <a:latin typeface="Calibri"/>
                          <a:ea typeface="Times New Roman"/>
                          <a:cs typeface="Times New Roman"/>
                        </a:rPr>
                        <a:t>2- ANs</a:t>
                      </a:r>
                      <a:endParaRPr lang="en-US" sz="800" i="1" dirty="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198120">
                <a:tc>
                  <a:txBody>
                    <a:bodyPr/>
                    <a:lstStyle/>
                    <a:p>
                      <a:pPr marL="0" marR="0" algn="l">
                        <a:lnSpc>
                          <a:spcPct val="100000"/>
                        </a:lnSpc>
                        <a:spcBef>
                          <a:spcPts val="0"/>
                        </a:spcBef>
                        <a:spcAft>
                          <a:spcPts val="0"/>
                        </a:spcAft>
                      </a:pPr>
                      <a:r>
                        <a:rPr lang="en-US" sz="800" b="0" dirty="0">
                          <a:effectLst/>
                          <a:latin typeface="Calibri"/>
                          <a:ea typeface="Times New Roman"/>
                          <a:cs typeface="Times New Roman"/>
                        </a:rPr>
                        <a:t>Distinguish between evidence that supports or not, specific claims in a text </a:t>
                      </a:r>
                      <a:r>
                        <a:rPr lang="en-US" sz="800" b="0" dirty="0" smtClean="0">
                          <a:effectLst/>
                          <a:latin typeface="Calibri"/>
                          <a:ea typeface="Times New Roman"/>
                          <a:cs typeface="Times New Roman"/>
                        </a:rPr>
                        <a:t>.</a:t>
                      </a:r>
                      <a:r>
                        <a:rPr lang="en-US" sz="800" b="0" dirty="0">
                          <a:effectLst/>
                          <a:latin typeface="Calibri"/>
                          <a:ea typeface="Times New Roman"/>
                          <a:cs typeface="Times New Roman"/>
                        </a:rPr>
                        <a:t> </a:t>
                      </a:r>
                      <a:endParaRPr lang="en-US" sz="800" b="0" dirty="0">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9911709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630406" y="5248268"/>
            <a:ext cx="6760994" cy="2811311"/>
          </a:xfrm>
          <a:prstGeom prst="rect">
            <a:avLst/>
          </a:prstGeom>
        </p:spPr>
        <p:txBody>
          <a:bodyPr wrap="square" lIns="101881" tIns="50941" rIns="101881" bIns="50941">
            <a:spAutoFit/>
          </a:bodyPr>
          <a:lstStyle/>
          <a:p>
            <a:pPr marL="240944" indent="-240944"/>
            <a:r>
              <a:rPr lang="en-US" sz="1600" b="1" dirty="0" smtClean="0">
                <a:latin typeface="Helvetica" pitchFamily="34" charset="0"/>
                <a:cs typeface="Helvetica" pitchFamily="34" charset="0"/>
              </a:rPr>
              <a:t>14. </a:t>
            </a:r>
            <a:r>
              <a:rPr lang="en-US" sz="1600" b="1" dirty="0">
                <a:latin typeface="Helvetica" pitchFamily="34" charset="0"/>
                <a:cs typeface="Helvetica" pitchFamily="34" charset="0"/>
              </a:rPr>
              <a:t>How are the events depicted in both the </a:t>
            </a:r>
            <a:r>
              <a:rPr lang="en-US" sz="1600" b="1" u="sng" dirty="0">
                <a:latin typeface="Helvetica" pitchFamily="34" charset="0"/>
                <a:cs typeface="Helvetica" pitchFamily="34" charset="0"/>
              </a:rPr>
              <a:t>Citation from the </a:t>
            </a:r>
            <a:endParaRPr lang="en-US" sz="1600" b="1" u="sng" dirty="0" smtClean="0">
              <a:latin typeface="Helvetica" pitchFamily="34" charset="0"/>
              <a:cs typeface="Helvetica" pitchFamily="34" charset="0"/>
            </a:endParaRPr>
          </a:p>
          <a:p>
            <a:pPr marL="240944" indent="-240944"/>
            <a:r>
              <a:rPr lang="en-US" sz="1600" b="1" dirty="0">
                <a:latin typeface="Helvetica" pitchFamily="34" charset="0"/>
                <a:cs typeface="Helvetica" pitchFamily="34" charset="0"/>
              </a:rPr>
              <a:t> </a:t>
            </a:r>
            <a:r>
              <a:rPr lang="en-US" sz="1600" b="1" dirty="0" smtClean="0">
                <a:latin typeface="Helvetica" pitchFamily="34" charset="0"/>
                <a:cs typeface="Helvetica" pitchFamily="34" charset="0"/>
              </a:rPr>
              <a:t>     </a:t>
            </a:r>
            <a:r>
              <a:rPr lang="en-US" sz="1600" b="1" u="sng" dirty="0" smtClean="0">
                <a:latin typeface="Helvetica" pitchFamily="34" charset="0"/>
                <a:cs typeface="Helvetica" pitchFamily="34" charset="0"/>
              </a:rPr>
              <a:t>Secretary </a:t>
            </a:r>
            <a:r>
              <a:rPr lang="en-US" sz="1600" b="1" u="sng" dirty="0">
                <a:latin typeface="Helvetica" pitchFamily="34" charset="0"/>
                <a:cs typeface="Helvetica" pitchFamily="34" charset="0"/>
              </a:rPr>
              <a:t>of </a:t>
            </a:r>
            <a:r>
              <a:rPr lang="en-US" sz="1600" b="1" u="sng" dirty="0" smtClean="0">
                <a:latin typeface="Helvetica" pitchFamily="34" charset="0"/>
                <a:cs typeface="Helvetica" pitchFamily="34" charset="0"/>
              </a:rPr>
              <a:t>the </a:t>
            </a:r>
            <a:r>
              <a:rPr lang="en-US" sz="1600" b="1" u="sng" dirty="0">
                <a:latin typeface="Helvetica" pitchFamily="34" charset="0"/>
                <a:cs typeface="Helvetica" pitchFamily="34" charset="0"/>
              </a:rPr>
              <a:t>Navy</a:t>
            </a:r>
            <a:r>
              <a:rPr lang="en-US" sz="1600" b="1" dirty="0" smtClean="0">
                <a:latin typeface="Helvetica" pitchFamily="34" charset="0"/>
                <a:cs typeface="Helvetica" pitchFamily="34" charset="0"/>
              </a:rPr>
              <a:t> </a:t>
            </a:r>
            <a:r>
              <a:rPr lang="en-US" sz="1600" b="1" dirty="0">
                <a:latin typeface="Helvetica" pitchFamily="34" charset="0"/>
                <a:cs typeface="Helvetica" pitchFamily="34" charset="0"/>
              </a:rPr>
              <a:t>and the article </a:t>
            </a:r>
            <a:r>
              <a:rPr lang="en-US" sz="1600" b="1" u="sng" dirty="0">
                <a:latin typeface="Helvetica" pitchFamily="34" charset="0"/>
                <a:cs typeface="Helvetica" pitchFamily="34" charset="0"/>
              </a:rPr>
              <a:t>PT-109</a:t>
            </a:r>
            <a:r>
              <a:rPr lang="en-US" sz="1600" b="1" dirty="0">
                <a:latin typeface="Helvetica" pitchFamily="34" charset="0"/>
                <a:cs typeface="Helvetica" pitchFamily="34" charset="0"/>
              </a:rPr>
              <a:t> alike and different?</a:t>
            </a:r>
          </a:p>
          <a:p>
            <a:pPr marL="486909" indent="-486909"/>
            <a:endParaRPr lang="en-US" sz="1600" b="1"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Both have facts and details about the captain’s courage.</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Both give examples of the captain’s courageous acts </a:t>
            </a:r>
          </a:p>
          <a:p>
            <a:pPr marL="473523"/>
            <a:r>
              <a:rPr lang="en-US" sz="1600" dirty="0">
                <a:latin typeface="Helvetica" pitchFamily="34" charset="0"/>
                <a:cs typeface="Helvetica" pitchFamily="34" charset="0"/>
              </a:rPr>
              <a:t>      but from different perspectives.</a:t>
            </a:r>
          </a:p>
          <a:p>
            <a:pPr marL="473523"/>
            <a:endParaRPr lang="en-US" sz="1600" dirty="0">
              <a:latin typeface="Helvetica" pitchFamily="34" charset="0"/>
              <a:cs typeface="Helvetica" pitchFamily="34" charset="0"/>
            </a:endParaRPr>
          </a:p>
          <a:p>
            <a:pPr marL="834940" indent="-361417">
              <a:buFont typeface="+mj-lt"/>
              <a:buAutoNum type="alphaUcPeriod" startAt="3"/>
            </a:pPr>
            <a:r>
              <a:rPr lang="en-US" sz="1600" dirty="0">
                <a:latin typeface="Helvetica" pitchFamily="34" charset="0"/>
                <a:cs typeface="Helvetica" pitchFamily="34" charset="0"/>
              </a:rPr>
              <a:t>Both depict a sequence of  events of PT-109’s situation. </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startAt="4"/>
            </a:pPr>
            <a:r>
              <a:rPr lang="en-US" sz="1600" dirty="0">
                <a:latin typeface="Helvetica" pitchFamily="34" charset="0"/>
                <a:cs typeface="Helvetica" pitchFamily="34" charset="0"/>
              </a:rPr>
              <a:t>Both present the same facts but in different ways.</a:t>
            </a:r>
          </a:p>
        </p:txBody>
      </p:sp>
      <p:sp>
        <p:nvSpPr>
          <p:cNvPr id="16" name="Rectangle 15"/>
          <p:cNvSpPr/>
          <p:nvPr/>
        </p:nvSpPr>
        <p:spPr>
          <a:xfrm>
            <a:off x="465600" y="409449"/>
            <a:ext cx="6544800" cy="3549974"/>
          </a:xfrm>
          <a:prstGeom prst="rect">
            <a:avLst/>
          </a:prstGeom>
          <a:noFill/>
        </p:spPr>
        <p:txBody>
          <a:bodyPr wrap="square" lIns="101881" tIns="50941" rIns="101881" bIns="50941">
            <a:spAutoFit/>
          </a:bodyPr>
          <a:lstStyle/>
          <a:p>
            <a:pPr marL="240944" indent="-240944"/>
            <a:r>
              <a:rPr lang="en-US" sz="1600" b="1" dirty="0" smtClean="0">
                <a:latin typeface="Helvetica" pitchFamily="34" charset="0"/>
                <a:cs typeface="Helvetica" pitchFamily="34" charset="0"/>
              </a:rPr>
              <a:t>13. </a:t>
            </a:r>
            <a:r>
              <a:rPr lang="en-US" sz="1600" b="1" dirty="0">
                <a:latin typeface="Helvetica" pitchFamily="34" charset="0"/>
                <a:cs typeface="Helvetica" pitchFamily="34" charset="0"/>
              </a:rPr>
              <a:t>Why are the facts in the </a:t>
            </a:r>
            <a:r>
              <a:rPr lang="en-US" sz="1600" b="1" u="sng" dirty="0" smtClean="0">
                <a:latin typeface="Helvetica" pitchFamily="34" charset="0"/>
                <a:cs typeface="Helvetica" pitchFamily="34" charset="0"/>
              </a:rPr>
              <a:t>Citation from the Secretary of the</a:t>
            </a:r>
          </a:p>
          <a:p>
            <a:pPr marL="240944" indent="-240944"/>
            <a:r>
              <a:rPr lang="en-US" sz="1600" b="1" dirty="0">
                <a:latin typeface="Helvetica" pitchFamily="34" charset="0"/>
                <a:cs typeface="Helvetica" pitchFamily="34" charset="0"/>
              </a:rPr>
              <a:t> </a:t>
            </a:r>
            <a:r>
              <a:rPr lang="en-US" sz="1600" b="1" dirty="0" smtClean="0">
                <a:latin typeface="Helvetica" pitchFamily="34" charset="0"/>
                <a:cs typeface="Helvetica" pitchFamily="34" charset="0"/>
              </a:rPr>
              <a:t>     </a:t>
            </a:r>
            <a:r>
              <a:rPr lang="en-US" sz="1600" b="1" u="sng" dirty="0" smtClean="0">
                <a:latin typeface="Helvetica" pitchFamily="34" charset="0"/>
                <a:cs typeface="Helvetica" pitchFamily="34" charset="0"/>
              </a:rPr>
              <a:t>Navy</a:t>
            </a:r>
            <a:r>
              <a:rPr lang="en-US" sz="1600" b="1" dirty="0" smtClean="0">
                <a:latin typeface="Helvetica" pitchFamily="34" charset="0"/>
                <a:cs typeface="Helvetica" pitchFamily="34" charset="0"/>
              </a:rPr>
              <a:t> different than those </a:t>
            </a:r>
            <a:r>
              <a:rPr lang="en-US" sz="1600" b="1" dirty="0">
                <a:latin typeface="Helvetica" pitchFamily="34" charset="0"/>
                <a:cs typeface="Helvetica" pitchFamily="34" charset="0"/>
              </a:rPr>
              <a:t>in the article PT-109?</a:t>
            </a:r>
          </a:p>
          <a:p>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The U.S. Navy citation states different facts than those in the article PT-109.</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The article PT-109 states facts about the experience Kennedy and the other crew-men had.</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The purpose of the U.S. Navy citation is different than the article PT-109 and requires different facts</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The article PT-109 states facts about how the</a:t>
            </a:r>
          </a:p>
          <a:p>
            <a:pPr marL="473523"/>
            <a:r>
              <a:rPr lang="en-US" sz="1600" dirty="0">
                <a:latin typeface="Helvetica" pitchFamily="34" charset="0"/>
                <a:cs typeface="Helvetica" pitchFamily="34" charset="0"/>
              </a:rPr>
              <a:t>       captain and crew survived.</a:t>
            </a:r>
          </a:p>
        </p:txBody>
      </p:sp>
      <p:cxnSp>
        <p:nvCxnSpPr>
          <p:cNvPr id="10" name="Straight Connector 9"/>
          <p:cNvCxnSpPr/>
          <p:nvPr/>
        </p:nvCxnSpPr>
        <p:spPr>
          <a:xfrm>
            <a:off x="706320" y="4800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736771" y="118090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736771" y="264237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736771" y="336601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736771" y="195224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841819" y="7696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841819" y="646630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846118" y="723764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841819" y="601924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914335867"/>
              </p:ext>
            </p:extLst>
          </p:nvPr>
        </p:nvGraphicFramePr>
        <p:xfrm>
          <a:off x="5621232" y="3962400"/>
          <a:ext cx="1637760" cy="609600"/>
        </p:xfrm>
        <a:graphic>
          <a:graphicData uri="http://schemas.openxmlformats.org/drawingml/2006/table">
            <a:tbl>
              <a:tblPr firstRow="1" firstCol="1" bandRow="1"/>
              <a:tblGrid>
                <a:gridCol w="1637760"/>
              </a:tblGrid>
              <a:tr h="76200">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Toward RI.6.9       DOK </a:t>
                      </a:r>
                      <a:r>
                        <a:rPr lang="en-US" sz="800" b="1" i="1" dirty="0">
                          <a:solidFill>
                            <a:srgbClr val="000000"/>
                          </a:solidFill>
                          <a:effectLst/>
                          <a:latin typeface="Calibri"/>
                          <a:ea typeface="Times New Roman"/>
                          <a:cs typeface="Times New Roman"/>
                        </a:rPr>
                        <a:t>2 - </a:t>
                      </a:r>
                      <a:r>
                        <a:rPr lang="en-US" sz="800" b="1" i="1" dirty="0" err="1">
                          <a:solidFill>
                            <a:srgbClr val="000000"/>
                          </a:solidFill>
                          <a:effectLst/>
                          <a:latin typeface="Calibri"/>
                          <a:ea typeface="Times New Roman"/>
                          <a:cs typeface="Times New Roman"/>
                        </a:rPr>
                        <a:t>ANp</a:t>
                      </a:r>
                      <a:endParaRPr lang="en-US" sz="800" i="1" dirty="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487680">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Explain if a person’s memoir presents events the same as a biography written about the same person.  </a:t>
                      </a:r>
                      <a:endParaRPr lang="en-US" sz="800" b="0" dirty="0">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99776252"/>
              </p:ext>
            </p:extLst>
          </p:nvPr>
        </p:nvGraphicFramePr>
        <p:xfrm>
          <a:off x="5600160" y="8458200"/>
          <a:ext cx="1600200" cy="609600"/>
        </p:xfrm>
        <a:graphic>
          <a:graphicData uri="http://schemas.openxmlformats.org/drawingml/2006/table">
            <a:tbl>
              <a:tblPr firstRow="1" firstCol="1" bandRow="1"/>
              <a:tblGrid>
                <a:gridCol w="1600200"/>
              </a:tblGrid>
              <a:tr h="104101">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Toward RI.6.9   DOK </a:t>
                      </a:r>
                      <a:r>
                        <a:rPr lang="en-US" sz="800" b="1" i="1" dirty="0">
                          <a:solidFill>
                            <a:srgbClr val="000000"/>
                          </a:solidFill>
                          <a:effectLst/>
                          <a:latin typeface="Calibri"/>
                          <a:ea typeface="Times New Roman"/>
                          <a:cs typeface="Times New Roman"/>
                        </a:rPr>
                        <a:t>4-ANP</a:t>
                      </a:r>
                      <a:endParaRPr lang="en-US" sz="800" i="1" dirty="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259080">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Gather, analyze and organize multiple information sources from memoirs and biographies of two or more person</a:t>
                      </a:r>
                      <a:endParaRPr lang="en-US" sz="800" b="0" dirty="0">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9805712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Table 25"/>
          <p:cNvGraphicFramePr>
            <a:graphicFrameLocks noGrp="1"/>
          </p:cNvGraphicFramePr>
          <p:nvPr>
            <p:extLst>
              <p:ext uri="{D42A27DB-BD31-4B8C-83A1-F6EECF244321}">
                <p14:modId xmlns:p14="http://schemas.microsoft.com/office/powerpoint/2010/main" val="441528261"/>
              </p:ext>
            </p:extLst>
          </p:nvPr>
        </p:nvGraphicFramePr>
        <p:xfrm>
          <a:off x="180975" y="280713"/>
          <a:ext cx="7286625" cy="3549747"/>
        </p:xfrm>
        <a:graphic>
          <a:graphicData uri="http://schemas.openxmlformats.org/drawingml/2006/table">
            <a:tbl>
              <a:tblPr firstRow="1" bandRow="1">
                <a:tableStyleId>{5940675A-B579-460E-94D1-54222C63F5DA}</a:tableStyleId>
              </a:tblPr>
              <a:tblGrid>
                <a:gridCol w="7286625"/>
              </a:tblGrid>
              <a:tr h="709887">
                <a:tc>
                  <a:txBody>
                    <a:bodyPr/>
                    <a:lstStyle/>
                    <a:p>
                      <a:pPr marL="403225" marR="0" lvl="0" indent="-403225" algn="l" defTabSz="966612" rtl="0" eaLnBrk="1" fontAlgn="auto" latinLnBrk="0" hangingPunct="1">
                        <a:lnSpc>
                          <a:spcPct val="100000"/>
                        </a:lnSpc>
                        <a:spcBef>
                          <a:spcPts val="0"/>
                        </a:spcBef>
                        <a:spcAft>
                          <a:spcPts val="0"/>
                        </a:spcAft>
                        <a:buClrTx/>
                        <a:buSzTx/>
                        <a:buFont typeface="+mj-lt"/>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15. </a:t>
                      </a:r>
                      <a:r>
                        <a:rPr kumimoji="0" lang="en-US" sz="1900" b="1" i="0" u="none" strike="noStrike" kern="1200" cap="none" spc="0" normalizeH="0" baseline="0" noProof="0" dirty="0" smtClean="0">
                          <a:ln>
                            <a:noFill/>
                          </a:ln>
                          <a:solidFill>
                            <a:prstClr val="black"/>
                          </a:solidFill>
                          <a:effectLst/>
                          <a:uLnTx/>
                          <a:uFillTx/>
                          <a:latin typeface="+mn-lt"/>
                          <a:ea typeface="+mn-ea"/>
                          <a:cs typeface="+mn-cs"/>
                        </a:rPr>
                        <a:t> </a:t>
                      </a:r>
                      <a:r>
                        <a:rPr kumimoji="0" lang="en-US" sz="1600" b="1" i="0" u="none" strike="noStrike" kern="1200" cap="none" spc="0" normalizeH="0" baseline="0" noProof="0" dirty="0" smtClean="0">
                          <a:ln>
                            <a:noFill/>
                          </a:ln>
                          <a:solidFill>
                            <a:prstClr val="black"/>
                          </a:solidFill>
                          <a:effectLst/>
                          <a:uLnTx/>
                          <a:uFillTx/>
                          <a:latin typeface="+mn-lt"/>
                          <a:ea typeface="+mn-ea"/>
                          <a:cs typeface="+mn-cs"/>
                        </a:rPr>
                        <a:t>Why was the exploration of Naru Island important?  Give details and examples  from the article </a:t>
                      </a:r>
                      <a:r>
                        <a:rPr kumimoji="0" lang="en-US" sz="1600" b="1" i="0" u="sng" strike="noStrike" kern="1200" cap="none" spc="0" normalizeH="0" baseline="0" noProof="0" dirty="0" smtClean="0">
                          <a:ln>
                            <a:noFill/>
                          </a:ln>
                          <a:solidFill>
                            <a:prstClr val="black"/>
                          </a:solidFill>
                          <a:effectLst/>
                          <a:uLnTx/>
                          <a:uFillTx/>
                          <a:latin typeface="+mn-lt"/>
                          <a:ea typeface="+mn-ea"/>
                          <a:cs typeface="+mn-cs"/>
                        </a:rPr>
                        <a:t>PT-109</a:t>
                      </a:r>
                      <a:r>
                        <a:rPr kumimoji="0" lang="en-US" sz="1600" b="1" i="0" u="none" strike="noStrike" kern="1200" cap="none" spc="0" normalizeH="0" baseline="0" noProof="0" dirty="0" smtClean="0">
                          <a:ln>
                            <a:noFill/>
                          </a:ln>
                          <a:solidFill>
                            <a:prstClr val="black"/>
                          </a:solidFill>
                          <a:effectLst/>
                          <a:uLnTx/>
                          <a:uFillTx/>
                          <a:latin typeface="+mn-lt"/>
                          <a:ea typeface="+mn-ea"/>
                          <a:cs typeface="+mn-cs"/>
                        </a:rPr>
                        <a:t>.</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77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0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67455266"/>
              </p:ext>
            </p:extLst>
          </p:nvPr>
        </p:nvGraphicFramePr>
        <p:xfrm>
          <a:off x="423862" y="4770288"/>
          <a:ext cx="7043738" cy="4232940"/>
        </p:xfrm>
        <a:graphic>
          <a:graphicData uri="http://schemas.openxmlformats.org/drawingml/2006/table">
            <a:tbl>
              <a:tblPr firstRow="1" bandRow="1">
                <a:tableStyleId>{5940675A-B579-460E-94D1-54222C63F5DA}</a:tableStyleId>
              </a:tblPr>
              <a:tblGrid>
                <a:gridCol w="7043738"/>
              </a:tblGrid>
              <a:tr h="380112">
                <a:tc>
                  <a:txBody>
                    <a:bodyPr/>
                    <a:lstStyle/>
                    <a:p>
                      <a:pPr marL="463550" marR="0" lvl="0" indent="-463550" algn="l" defTabSz="1018809" rtl="0" eaLnBrk="1" fontAlgn="auto" latinLnBrk="0" hangingPunct="1">
                        <a:lnSpc>
                          <a:spcPct val="100000"/>
                        </a:lnSpc>
                        <a:spcBef>
                          <a:spcPts val="0"/>
                        </a:spcBef>
                        <a:spcAft>
                          <a:spcPts val="0"/>
                        </a:spcAft>
                        <a:buClrTx/>
                        <a:buSzTx/>
                        <a:buFont typeface="+mj-lt"/>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16.    List two examples with reasons supporting the U.S. Navy’s claim that John F. Kennedy, “showed extreme heroic conduct.”  Use facts and details found explicitly in the article </a:t>
                      </a:r>
                      <a:r>
                        <a:rPr kumimoji="0" lang="en-US" sz="1600" b="1" i="0" u="sng" strike="noStrike" kern="1200" cap="none" spc="0" normalizeH="0" baseline="0" noProof="0" dirty="0" smtClean="0">
                          <a:ln>
                            <a:noFill/>
                          </a:ln>
                          <a:solidFill>
                            <a:prstClr val="black"/>
                          </a:solidFill>
                          <a:effectLst/>
                          <a:uLnTx/>
                          <a:uFillTx/>
                          <a:latin typeface="+mn-lt"/>
                          <a:ea typeface="+mn-ea"/>
                          <a:cs typeface="+mn-cs"/>
                        </a:rPr>
                        <a:t>PT-109</a:t>
                      </a:r>
                      <a:r>
                        <a:rPr kumimoji="0" lang="en-US" sz="1600" b="1" i="0" u="none" strike="noStrike" kern="1200" cap="none" spc="0" normalizeH="0" baseline="0" noProof="0" dirty="0" smtClean="0">
                          <a:ln>
                            <a:noFill/>
                          </a:ln>
                          <a:solidFill>
                            <a:prstClr val="black"/>
                          </a:solidFill>
                          <a:effectLst/>
                          <a:uLnTx/>
                          <a:uFillTx/>
                          <a:latin typeface="+mn-lt"/>
                          <a:ea typeface="+mn-ea"/>
                          <a:cs typeface="+mn-cs"/>
                        </a:rPr>
                        <a:t>.</a:t>
                      </a:r>
                    </a:p>
                    <a:p>
                      <a:pPr marL="284163" marR="0" indent="-284163" algn="l" defTabSz="966612" rtl="0" eaLnBrk="1" fontAlgn="auto" latinLnBrk="0" hangingPunct="1">
                        <a:lnSpc>
                          <a:spcPct val="100000"/>
                        </a:lnSpc>
                        <a:spcBef>
                          <a:spcPts val="0"/>
                        </a:spcBef>
                        <a:spcAft>
                          <a:spcPts val="0"/>
                        </a:spcAft>
                        <a:buClrTx/>
                        <a:buSzTx/>
                        <a:buFont typeface="+mj-lt"/>
                        <a:buNone/>
                        <a:tabLst/>
                        <a:defRPr/>
                      </a:pPr>
                      <a:endParaRPr lang="en-US" sz="1600" b="1" dirty="0" smtClean="0">
                        <a:latin typeface="+mn-lt"/>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457200" y="44958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1710796304"/>
              </p:ext>
            </p:extLst>
          </p:nvPr>
        </p:nvGraphicFramePr>
        <p:xfrm>
          <a:off x="5486400" y="3962400"/>
          <a:ext cx="1975022" cy="378421"/>
        </p:xfrm>
        <a:graphic>
          <a:graphicData uri="http://schemas.openxmlformats.org/drawingml/2006/table">
            <a:tbl>
              <a:tblPr firstRow="1" firstCol="1" bandRow="1"/>
              <a:tblGrid>
                <a:gridCol w="1975022"/>
              </a:tblGrid>
              <a:tr h="134581">
                <a:tc>
                  <a:txBody>
                    <a:bodyPr/>
                    <a:lstStyle/>
                    <a:p>
                      <a:pPr marL="0" marR="0" algn="ctr">
                        <a:lnSpc>
                          <a:spcPct val="100000"/>
                        </a:lnSpc>
                        <a:spcBef>
                          <a:spcPts val="0"/>
                        </a:spcBef>
                        <a:spcAft>
                          <a:spcPts val="0"/>
                        </a:spcAft>
                      </a:pPr>
                      <a:r>
                        <a:rPr lang="en-US" sz="800" b="1" i="1" dirty="0">
                          <a:solidFill>
                            <a:srgbClr val="000000"/>
                          </a:solidFill>
                          <a:effectLst/>
                          <a:latin typeface="Calibri"/>
                          <a:ea typeface="Times New Roman"/>
                          <a:cs typeface="Times New Roman"/>
                        </a:rPr>
                        <a:t>DOK 3- </a:t>
                      </a:r>
                      <a:r>
                        <a:rPr lang="en-US" sz="800" b="1" i="1" dirty="0" err="1">
                          <a:solidFill>
                            <a:srgbClr val="000000"/>
                          </a:solidFill>
                          <a:effectLst/>
                          <a:latin typeface="Calibri"/>
                          <a:ea typeface="Times New Roman"/>
                          <a:cs typeface="Times New Roman"/>
                        </a:rPr>
                        <a:t>APx</a:t>
                      </a:r>
                      <a:endParaRPr lang="en-US" sz="800" i="1" dirty="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85390">
                <a:tc>
                  <a:txBody>
                    <a:bodyPr/>
                    <a:lstStyle/>
                    <a:p>
                      <a:pPr marL="0" marR="0" algn="l">
                        <a:lnSpc>
                          <a:spcPct val="100000"/>
                        </a:lnSpc>
                        <a:spcBef>
                          <a:spcPts val="0"/>
                        </a:spcBef>
                        <a:spcAft>
                          <a:spcPts val="0"/>
                        </a:spcAft>
                      </a:pPr>
                      <a:r>
                        <a:rPr lang="en-US" sz="800" b="0" dirty="0">
                          <a:effectLst/>
                          <a:latin typeface="Calibri"/>
                          <a:ea typeface="Times New Roman"/>
                          <a:cs typeface="Times New Roman"/>
                        </a:rPr>
                        <a:t>Explain how a claim supports a specific argument using reasons and evidence </a:t>
                      </a:r>
                      <a:endParaRPr lang="en-US" sz="800" b="0" dirty="0">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499387585"/>
              </p:ext>
            </p:extLst>
          </p:nvPr>
        </p:nvGraphicFramePr>
        <p:xfrm>
          <a:off x="5113339" y="9144000"/>
          <a:ext cx="2354261" cy="506857"/>
        </p:xfrm>
        <a:graphic>
          <a:graphicData uri="http://schemas.openxmlformats.org/drawingml/2006/table">
            <a:tbl>
              <a:tblPr firstRow="1" firstCol="1" bandRow="1"/>
              <a:tblGrid>
                <a:gridCol w="2354261"/>
              </a:tblGrid>
              <a:tr h="141097">
                <a:tc>
                  <a:txBody>
                    <a:bodyPr/>
                    <a:lstStyle/>
                    <a:p>
                      <a:pPr marL="0" marR="0" algn="ctr">
                        <a:lnSpc>
                          <a:spcPct val="100000"/>
                        </a:lnSpc>
                        <a:spcBef>
                          <a:spcPts val="0"/>
                        </a:spcBef>
                        <a:spcAft>
                          <a:spcPts val="0"/>
                        </a:spcAft>
                      </a:pPr>
                      <a:r>
                        <a:rPr lang="en-US" sz="800" b="1" i="1" dirty="0">
                          <a:solidFill>
                            <a:srgbClr val="000000"/>
                          </a:solidFill>
                          <a:effectLst/>
                          <a:latin typeface="Calibri"/>
                          <a:ea typeface="Times New Roman"/>
                          <a:cs typeface="Times New Roman"/>
                        </a:rPr>
                        <a:t>DOK 4 - SYU</a:t>
                      </a:r>
                      <a:endParaRPr lang="en-US" sz="800" i="1" dirty="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36042">
                <a:tc>
                  <a:txBody>
                    <a:bodyPr/>
                    <a:lstStyle/>
                    <a:p>
                      <a:pPr marL="0" marR="0" algn="l">
                        <a:lnSpc>
                          <a:spcPct val="100000"/>
                        </a:lnSpc>
                        <a:spcBef>
                          <a:spcPts val="0"/>
                        </a:spcBef>
                        <a:spcAft>
                          <a:spcPts val="0"/>
                        </a:spcAft>
                      </a:pPr>
                      <a:r>
                        <a:rPr lang="en-US" sz="800" b="0" dirty="0">
                          <a:effectLst/>
                          <a:latin typeface="Calibri"/>
                          <a:ea typeface="Times New Roman"/>
                          <a:cs typeface="Times New Roman"/>
                        </a:rPr>
                        <a:t>Synthesizes information across multiple sources or texts for the purpose of comparing approaches to similar themes or topics.</a:t>
                      </a:r>
                      <a:endParaRPr lang="en-US" sz="800" b="0" dirty="0">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8365165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212" y="307092"/>
            <a:ext cx="7238999" cy="9217908"/>
          </a:xfrm>
          <a:prstGeom prst="rect">
            <a:avLst/>
          </a:prstGeom>
          <a:noFill/>
        </p:spPr>
        <p:txBody>
          <a:bodyPr wrap="square" rtlCol="0">
            <a:spAutoFit/>
          </a:bodyPr>
          <a:lstStyle/>
          <a:p>
            <a:pPr marL="342900" lvl="0" indent="-342900">
              <a:buFont typeface="+mj-lt"/>
              <a:buAutoNum type="arabicPeriod" startAt="17"/>
              <a:defRPr/>
            </a:pPr>
            <a:r>
              <a:rPr lang="en-US" sz="1600" b="1" dirty="0"/>
              <a:t>In one or two paragraphs, write an ending for the narrative that follows naturally from the events or experiences in the narrative. </a:t>
            </a:r>
          </a:p>
          <a:p>
            <a:pPr lvl="0" algn="r">
              <a:defRPr/>
            </a:pPr>
            <a:r>
              <a:rPr lang="en-US" sz="1000" i="1" dirty="0">
                <a:solidFill>
                  <a:prstClr val="black"/>
                </a:solidFill>
                <a:cs typeface="Helvetica" pitchFamily="34" charset="0"/>
              </a:rPr>
              <a:t>Brief Write, Organization, W.6.3c, writing a conclusion – temporal words Target 1a</a:t>
            </a:r>
            <a:endParaRPr lang="en-US" sz="1400" b="1" dirty="0">
              <a:solidFill>
                <a:prstClr val="black"/>
              </a:solidFill>
            </a:endParaRPr>
          </a:p>
          <a:p>
            <a:pPr marL="401638" indent="-346075">
              <a:defRPr/>
            </a:pPr>
            <a:endParaRPr lang="en-US" sz="900" b="1" dirty="0">
              <a:solidFill>
                <a:srgbClr val="000000"/>
              </a:solidFill>
              <a:ea typeface="Times New Roman"/>
              <a:cs typeface="Times New Roman"/>
            </a:endParaRPr>
          </a:p>
          <a:p>
            <a:pPr algn="ctr">
              <a:defRPr/>
            </a:pPr>
            <a:r>
              <a:rPr lang="en-US" b="1" dirty="0">
                <a:ea typeface="Times New Roman"/>
                <a:cs typeface="Times New Roman"/>
              </a:rPr>
              <a:t>      </a:t>
            </a:r>
            <a:r>
              <a:rPr lang="en-US" sz="1400" b="1" u="sng" dirty="0">
                <a:ea typeface="Times New Roman"/>
                <a:cs typeface="Times New Roman"/>
              </a:rPr>
              <a:t>Before Long</a:t>
            </a:r>
          </a:p>
          <a:p>
            <a:pPr algn="ctr">
              <a:defRPr/>
            </a:pPr>
            <a:endParaRPr lang="en-US" sz="600" b="1" u="sng" dirty="0">
              <a:ea typeface="Times New Roman"/>
              <a:cs typeface="Times New Roman"/>
            </a:endParaRPr>
          </a:p>
          <a:p>
            <a:pPr>
              <a:defRPr/>
            </a:pPr>
            <a:r>
              <a:rPr lang="en-US" sz="1400" dirty="0">
                <a:ea typeface="Times New Roman"/>
                <a:cs typeface="Times New Roman"/>
              </a:rPr>
              <a:t>Traveling alone to Missouri has been a long, difficult journey. I left behind three little brothers and my dad.  But now as a Pony Express rider I have made enough money to send for my brothers and my dad to join me.  My mother had died long ago, but at least the rest of us could once again be together</a:t>
            </a:r>
            <a:r>
              <a:rPr lang="en-US" sz="1400" dirty="0" smtClean="0">
                <a:ea typeface="Times New Roman"/>
                <a:cs typeface="Times New Roman"/>
              </a:rPr>
              <a:t>.</a:t>
            </a:r>
            <a:endParaRPr lang="en-US" sz="1400" dirty="0">
              <a:ea typeface="Times New Roman"/>
              <a:cs typeface="Times New Roman"/>
            </a:endParaRPr>
          </a:p>
          <a:p>
            <a:pPr>
              <a:defRPr/>
            </a:pPr>
            <a:endParaRPr lang="en-US" sz="1400" dirty="0" smtClean="0">
              <a:ea typeface="Times New Roman"/>
              <a:cs typeface="Times New Roman"/>
            </a:endParaRPr>
          </a:p>
          <a:p>
            <a:pPr>
              <a:defRPr/>
            </a:pPr>
            <a:r>
              <a:rPr lang="en-US" sz="1400" dirty="0" smtClean="0">
                <a:ea typeface="Times New Roman"/>
                <a:cs typeface="Times New Roman"/>
              </a:rPr>
              <a:t>_______________________________________________________________________________</a:t>
            </a:r>
          </a:p>
          <a:p>
            <a:pPr>
              <a:defRPr/>
            </a:pPr>
            <a:endParaRPr lang="en-US" sz="1400" dirty="0">
              <a:ea typeface="Times New Roman"/>
              <a:cs typeface="Times New Roman"/>
            </a:endParaRPr>
          </a:p>
          <a:p>
            <a:pPr>
              <a:defRPr/>
            </a:pPr>
            <a:r>
              <a:rPr lang="en-US" sz="1400" dirty="0" smtClean="0">
                <a:ea typeface="Times New Roman"/>
                <a:cs typeface="Times New Roman"/>
              </a:rPr>
              <a:t>_______________________________________________________________________________</a:t>
            </a:r>
          </a:p>
          <a:p>
            <a:pPr>
              <a:defRPr/>
            </a:pPr>
            <a:endParaRPr lang="en-US" sz="1400" dirty="0">
              <a:ea typeface="Times New Roman"/>
              <a:cs typeface="Times New Roman"/>
            </a:endParaRPr>
          </a:p>
          <a:p>
            <a:pPr>
              <a:defRPr/>
            </a:pPr>
            <a:r>
              <a:rPr lang="en-US" sz="1400" dirty="0">
                <a:ea typeface="Times New Roman"/>
                <a:cs typeface="Times New Roman"/>
              </a:rPr>
              <a:t>_______________________________________________________________________________</a:t>
            </a:r>
          </a:p>
          <a:p>
            <a:pPr>
              <a:defRPr/>
            </a:pPr>
            <a:endParaRPr lang="en-US" sz="1400" dirty="0">
              <a:ea typeface="Times New Roman"/>
              <a:cs typeface="Times New Roman"/>
            </a:endParaRPr>
          </a:p>
          <a:p>
            <a:pPr>
              <a:defRPr/>
            </a:pPr>
            <a:r>
              <a:rPr lang="en-US" sz="1400" dirty="0" smtClean="0">
                <a:ea typeface="Times New Roman"/>
                <a:cs typeface="Times New Roman"/>
              </a:rPr>
              <a:t>_______________________________________________________________________________</a:t>
            </a:r>
            <a:endParaRPr lang="en-US" sz="1400" dirty="0">
              <a:ea typeface="Times New Roman"/>
              <a:cs typeface="Times New Roman"/>
            </a:endParaRPr>
          </a:p>
          <a:p>
            <a:pPr>
              <a:defRPr/>
            </a:pPr>
            <a:endParaRPr lang="en-US" sz="1400" dirty="0" smtClean="0">
              <a:ea typeface="Times New Roman"/>
              <a:cs typeface="Times New Roman"/>
            </a:endParaRPr>
          </a:p>
          <a:p>
            <a:pPr>
              <a:defRPr/>
            </a:pPr>
            <a:r>
              <a:rPr lang="en-US" sz="1400" dirty="0" smtClean="0">
                <a:ea typeface="Times New Roman"/>
                <a:cs typeface="Times New Roman"/>
              </a:rPr>
              <a:t>_______________________________________________________________________________</a:t>
            </a:r>
            <a:endParaRPr lang="en-US" sz="1400" dirty="0">
              <a:ea typeface="Times New Roman"/>
              <a:cs typeface="Times New Roman"/>
            </a:endParaRPr>
          </a:p>
          <a:p>
            <a:pPr>
              <a:defRPr/>
            </a:pPr>
            <a:endParaRPr lang="en-US" sz="1400" dirty="0">
              <a:ea typeface="Times New Roman"/>
              <a:cs typeface="Times New Roman"/>
            </a:endParaRPr>
          </a:p>
          <a:p>
            <a:pPr>
              <a:defRPr/>
            </a:pPr>
            <a:r>
              <a:rPr lang="en-US" sz="1400" dirty="0">
                <a:ea typeface="Times New Roman"/>
                <a:cs typeface="Times New Roman"/>
              </a:rPr>
              <a:t>_______________________________________________________________________________</a:t>
            </a:r>
          </a:p>
          <a:p>
            <a:pPr>
              <a:defRPr/>
            </a:pPr>
            <a:endParaRPr lang="en-US" sz="1400" dirty="0">
              <a:ea typeface="Times New Roman"/>
              <a:cs typeface="Times New Roman"/>
            </a:endParaRPr>
          </a:p>
          <a:p>
            <a:pPr>
              <a:defRPr/>
            </a:pPr>
            <a:r>
              <a:rPr lang="en-US" sz="1400" dirty="0">
                <a:ea typeface="Times New Roman"/>
                <a:cs typeface="Times New Roman"/>
              </a:rPr>
              <a:t>_______________________________________________________________________________</a:t>
            </a:r>
          </a:p>
          <a:p>
            <a:pPr>
              <a:defRPr/>
            </a:pPr>
            <a:endParaRPr lang="en-US" sz="1400" dirty="0">
              <a:ea typeface="Times New Roman"/>
              <a:cs typeface="Times New Roman"/>
            </a:endParaRPr>
          </a:p>
          <a:p>
            <a:pPr>
              <a:defRPr/>
            </a:pPr>
            <a:r>
              <a:rPr lang="en-US" sz="1400" dirty="0" smtClean="0">
                <a:ea typeface="Times New Roman"/>
                <a:cs typeface="Times New Roman"/>
              </a:rPr>
              <a:t>_______________________________________________________________________________</a:t>
            </a:r>
            <a:endParaRPr lang="en-US" sz="1400" dirty="0">
              <a:ea typeface="Times New Roman"/>
              <a:cs typeface="Times New Roman"/>
            </a:endParaRPr>
          </a:p>
          <a:p>
            <a:pPr>
              <a:defRPr/>
            </a:pPr>
            <a:endParaRPr lang="en-US" sz="1400" dirty="0" smtClean="0">
              <a:ea typeface="Times New Roman"/>
              <a:cs typeface="Times New Roman"/>
            </a:endParaRPr>
          </a:p>
          <a:p>
            <a:pPr>
              <a:defRPr/>
            </a:pPr>
            <a:r>
              <a:rPr lang="en-US" sz="1400" dirty="0" smtClean="0">
                <a:ea typeface="Times New Roman"/>
                <a:cs typeface="Times New Roman"/>
              </a:rPr>
              <a:t>_______________________________________________________________________________</a:t>
            </a:r>
            <a:endParaRPr lang="en-US" sz="1400" dirty="0">
              <a:ea typeface="Times New Roman"/>
              <a:cs typeface="Times New Roman"/>
            </a:endParaRPr>
          </a:p>
          <a:p>
            <a:pPr>
              <a:defRPr/>
            </a:pPr>
            <a:endParaRPr lang="en-US" sz="1400" dirty="0">
              <a:ea typeface="Times New Roman"/>
              <a:cs typeface="Times New Roman"/>
            </a:endParaRPr>
          </a:p>
          <a:p>
            <a:pPr>
              <a:defRPr/>
            </a:pPr>
            <a:r>
              <a:rPr lang="en-US" sz="1400" dirty="0">
                <a:ea typeface="Times New Roman"/>
                <a:cs typeface="Times New Roman"/>
              </a:rPr>
              <a:t>_______________________________________________________________________________</a:t>
            </a:r>
          </a:p>
          <a:p>
            <a:pPr>
              <a:defRPr/>
            </a:pPr>
            <a:endParaRPr lang="en-US" sz="1400" dirty="0">
              <a:ea typeface="Times New Roman"/>
              <a:cs typeface="Times New Roman"/>
            </a:endParaRPr>
          </a:p>
          <a:p>
            <a:pPr>
              <a:defRPr/>
            </a:pPr>
            <a:r>
              <a:rPr lang="en-US" sz="1400" dirty="0">
                <a:ea typeface="Times New Roman"/>
                <a:cs typeface="Times New Roman"/>
              </a:rPr>
              <a:t>_______________________________________________________________________________</a:t>
            </a:r>
          </a:p>
          <a:p>
            <a:pPr>
              <a:defRPr/>
            </a:pPr>
            <a:endParaRPr lang="en-US" sz="1400" dirty="0">
              <a:ea typeface="Times New Roman"/>
              <a:cs typeface="Times New Roman"/>
            </a:endParaRPr>
          </a:p>
          <a:p>
            <a:pPr>
              <a:defRPr/>
            </a:pPr>
            <a:r>
              <a:rPr lang="en-US" sz="1400" dirty="0" smtClean="0">
                <a:ea typeface="Times New Roman"/>
                <a:cs typeface="Times New Roman"/>
              </a:rPr>
              <a:t>_______________________________________________________________________________</a:t>
            </a:r>
            <a:endParaRPr lang="en-US" sz="1400" dirty="0">
              <a:ea typeface="Times New Roman"/>
              <a:cs typeface="Times New Roman"/>
            </a:endParaRPr>
          </a:p>
          <a:p>
            <a:pPr>
              <a:defRPr/>
            </a:pPr>
            <a:endParaRPr lang="en-US" sz="1400" dirty="0" smtClean="0">
              <a:ea typeface="Times New Roman"/>
              <a:cs typeface="Times New Roman"/>
            </a:endParaRPr>
          </a:p>
          <a:p>
            <a:pPr>
              <a:defRPr/>
            </a:pPr>
            <a:r>
              <a:rPr lang="en-US" sz="1400" dirty="0" smtClean="0">
                <a:ea typeface="Times New Roman"/>
                <a:cs typeface="Times New Roman"/>
              </a:rPr>
              <a:t>_______________________________________________________________________________</a:t>
            </a:r>
            <a:endParaRPr lang="en-US" sz="1400" dirty="0">
              <a:ea typeface="Times New Roman"/>
              <a:cs typeface="Times New Roman"/>
            </a:endParaRPr>
          </a:p>
          <a:p>
            <a:pPr>
              <a:defRPr/>
            </a:pPr>
            <a:endParaRPr lang="en-US" sz="1400" dirty="0">
              <a:ea typeface="Times New Roman"/>
              <a:cs typeface="Times New Roman"/>
            </a:endParaRPr>
          </a:p>
          <a:p>
            <a:pPr>
              <a:defRPr/>
            </a:pPr>
            <a:r>
              <a:rPr lang="en-US" sz="1400" dirty="0">
                <a:ea typeface="Times New Roman"/>
                <a:cs typeface="Times New Roman"/>
              </a:rPr>
              <a:t>_______________________________________________________________________________</a:t>
            </a:r>
          </a:p>
          <a:p>
            <a:pPr>
              <a:defRPr/>
            </a:pPr>
            <a:endParaRPr lang="en-US" sz="1400" dirty="0">
              <a:ea typeface="Times New Roman"/>
              <a:cs typeface="Times New Roman"/>
            </a:endParaRPr>
          </a:p>
          <a:p>
            <a:pPr>
              <a:defRPr/>
            </a:pPr>
            <a:r>
              <a:rPr lang="en-US" sz="1400" dirty="0" smtClean="0">
                <a:ea typeface="Times New Roman"/>
                <a:cs typeface="Times New Roman"/>
              </a:rPr>
              <a:t>_______________________________________________________________________________</a:t>
            </a:r>
            <a:endParaRPr lang="en-US" sz="1400" dirty="0">
              <a:ea typeface="Times New Roman"/>
              <a:cs typeface="Times New Roman"/>
            </a:endParaRPr>
          </a:p>
          <a:p>
            <a:pPr>
              <a:defRPr/>
            </a:pPr>
            <a:endParaRPr lang="en-US" sz="1400" dirty="0" smtClean="0">
              <a:ea typeface="Times New Roman"/>
              <a:cs typeface="Times New Roman"/>
            </a:endParaRPr>
          </a:p>
          <a:p>
            <a:pPr>
              <a:defRPr/>
            </a:pPr>
            <a:r>
              <a:rPr lang="en-US" sz="1400" dirty="0" smtClean="0">
                <a:ea typeface="Times New Roman"/>
                <a:cs typeface="Times New Roman"/>
              </a:rPr>
              <a:t>_______________________________________________________________________________</a:t>
            </a:r>
            <a:endParaRPr lang="en-US" sz="1400" dirty="0">
              <a:ea typeface="Times New Roman"/>
              <a:cs typeface="Times New Roman"/>
            </a:endParaRPr>
          </a:p>
        </p:txBody>
      </p:sp>
    </p:spTree>
    <p:extLst>
      <p:ext uri="{BB962C8B-B14F-4D97-AF65-F5344CB8AC3E}">
        <p14:creationId xmlns:p14="http://schemas.microsoft.com/office/powerpoint/2010/main" val="40913650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5824" y="563198"/>
            <a:ext cx="7041776" cy="7261748"/>
          </a:xfrm>
          <a:prstGeom prst="rect">
            <a:avLst/>
          </a:prstGeom>
          <a:noFill/>
        </p:spPr>
        <p:txBody>
          <a:bodyPr wrap="square" lIns="101869" tIns="50935" rIns="101869" bIns="50935">
            <a:spAutoFit/>
          </a:bodyPr>
          <a:lstStyle/>
          <a:p>
            <a:pPr marL="403225" indent="-403225">
              <a:buAutoNum type="arabicPeriod" startAt="18"/>
            </a:pPr>
            <a:r>
              <a:rPr lang="en-US" sz="1600" b="1" dirty="0" smtClean="0">
                <a:latin typeface="Helvetica" panose="020B0604020202020204" pitchFamily="34" charset="0"/>
                <a:ea typeface="Times New Roman"/>
                <a:cs typeface="Helvetica" panose="020B0604020202020204" pitchFamily="34" charset="0"/>
              </a:rPr>
              <a:t>A </a:t>
            </a:r>
            <a:r>
              <a:rPr lang="en-US" sz="1600" b="1" dirty="0">
                <a:latin typeface="Helvetica" panose="020B0604020202020204" pitchFamily="34" charset="0"/>
                <a:ea typeface="Times New Roman"/>
                <a:cs typeface="Helvetica" panose="020B0604020202020204" pitchFamily="34" charset="0"/>
              </a:rPr>
              <a:t>student is writing a </a:t>
            </a:r>
            <a:r>
              <a:rPr lang="en-US" sz="1600" b="1" dirty="0" smtClean="0">
                <a:latin typeface="Helvetica" panose="020B0604020202020204" pitchFamily="34" charset="0"/>
                <a:ea typeface="Times New Roman"/>
                <a:cs typeface="Helvetica" panose="020B0604020202020204" pitchFamily="34" charset="0"/>
              </a:rPr>
              <a:t>report about </a:t>
            </a:r>
            <a:r>
              <a:rPr lang="en-US" sz="1600" b="1" u="sng" dirty="0" smtClean="0">
                <a:latin typeface="Helvetica" panose="020B0604020202020204" pitchFamily="34" charset="0"/>
                <a:ea typeface="Times New Roman"/>
                <a:cs typeface="Helvetica" panose="020B0604020202020204" pitchFamily="34" charset="0"/>
              </a:rPr>
              <a:t>PT-109</a:t>
            </a:r>
            <a:r>
              <a:rPr lang="en-US" sz="1600" b="1" dirty="0" smtClean="0">
                <a:latin typeface="Helvetica" panose="020B0604020202020204" pitchFamily="34" charset="0"/>
                <a:ea typeface="Times New Roman"/>
                <a:cs typeface="Helvetica" panose="020B0604020202020204" pitchFamily="34" charset="0"/>
              </a:rPr>
              <a:t>. The student wants</a:t>
            </a:r>
          </a:p>
          <a:p>
            <a:r>
              <a:rPr lang="en-US" sz="1600" b="1" dirty="0">
                <a:latin typeface="Helvetica" panose="020B0604020202020204" pitchFamily="34" charset="0"/>
                <a:ea typeface="Times New Roman"/>
                <a:cs typeface="Helvetica" panose="020B0604020202020204" pitchFamily="34" charset="0"/>
              </a:rPr>
              <a:t> </a:t>
            </a:r>
            <a:r>
              <a:rPr lang="en-US" sz="1600" b="1" dirty="0" smtClean="0">
                <a:latin typeface="Helvetica" panose="020B0604020202020204" pitchFamily="34" charset="0"/>
                <a:ea typeface="Times New Roman"/>
                <a:cs typeface="Helvetica" panose="020B0604020202020204" pitchFamily="34" charset="0"/>
              </a:rPr>
              <a:t>     to add a sentence to the paragraphs below with dialogue that </a:t>
            </a:r>
            <a:endParaRPr lang="en-US" sz="1600" b="1" dirty="0">
              <a:latin typeface="Helvetica" panose="020B0604020202020204" pitchFamily="34" charset="0"/>
              <a:ea typeface="Times New Roman"/>
              <a:cs typeface="Helvetica" panose="020B0604020202020204" pitchFamily="34" charset="0"/>
            </a:endParaRPr>
          </a:p>
          <a:p>
            <a:pPr marL="342900" indent="-342900"/>
            <a:r>
              <a:rPr lang="en-US" sz="1600" b="1" dirty="0" smtClean="0">
                <a:latin typeface="Helvetica" panose="020B0604020202020204" pitchFamily="34" charset="0"/>
                <a:ea typeface="Times New Roman"/>
                <a:cs typeface="Helvetica" panose="020B0604020202020204" pitchFamily="34" charset="0"/>
              </a:rPr>
              <a:t>      would most logically transition into a third paragraph. </a:t>
            </a:r>
          </a:p>
          <a:p>
            <a:pPr lvl="0" algn="r">
              <a:lnSpc>
                <a:spcPct val="115000"/>
              </a:lnSpc>
            </a:pPr>
            <a:r>
              <a:rPr lang="en-US" sz="1000" i="1" dirty="0">
                <a:solidFill>
                  <a:prstClr val="black"/>
                </a:solidFill>
                <a:latin typeface="Helvetica" panose="020B0604020202020204" pitchFamily="34" charset="0"/>
                <a:ea typeface="Times New Roman"/>
                <a:cs typeface="Helvetica" panose="020B0604020202020204" pitchFamily="34" charset="0"/>
              </a:rPr>
              <a:t>Revise a Text, W.3b Dialogue Elaboration, Writing Target 1b</a:t>
            </a:r>
          </a:p>
          <a:p>
            <a:endParaRPr lang="en-US" sz="1600" b="1" dirty="0" smtClean="0">
              <a:latin typeface="Helvetica" panose="020B0604020202020204" pitchFamily="34" charset="0"/>
              <a:cs typeface="Helvetica" panose="020B0604020202020204" pitchFamily="34" charset="0"/>
            </a:endParaRPr>
          </a:p>
          <a:p>
            <a:r>
              <a:rPr lang="en-US" sz="1400" dirty="0">
                <a:latin typeface="Helvetica" panose="020B0604020202020204" pitchFamily="34" charset="0"/>
                <a:cs typeface="Helvetica" panose="020B0604020202020204" pitchFamily="34" charset="0"/>
              </a:rPr>
              <a:t>By the time we reached the </a:t>
            </a:r>
            <a:r>
              <a:rPr lang="en-US" sz="1400" dirty="0" smtClean="0">
                <a:latin typeface="Helvetica" panose="020B0604020202020204" pitchFamily="34" charset="0"/>
                <a:cs typeface="Helvetica" panose="020B0604020202020204" pitchFamily="34" charset="0"/>
              </a:rPr>
              <a:t>shore, the Captain </a:t>
            </a:r>
            <a:r>
              <a:rPr lang="en-US" sz="1400" dirty="0">
                <a:latin typeface="Helvetica" panose="020B0604020202020204" pitchFamily="34" charset="0"/>
                <a:cs typeface="Helvetica" panose="020B0604020202020204" pitchFamily="34" charset="0"/>
              </a:rPr>
              <a:t>and I were out of breath. Sweat was trickling into my </a:t>
            </a:r>
            <a:r>
              <a:rPr lang="en-US" sz="1400" dirty="0" smtClean="0">
                <a:latin typeface="Helvetica" panose="020B0604020202020204" pitchFamily="34" charset="0"/>
                <a:cs typeface="Helvetica" panose="020B0604020202020204" pitchFamily="34" charset="0"/>
              </a:rPr>
              <a:t>eyes. “Where </a:t>
            </a:r>
            <a:r>
              <a:rPr lang="en-US" sz="1400" dirty="0">
                <a:latin typeface="Helvetica" panose="020B0604020202020204" pitchFamily="34" charset="0"/>
                <a:cs typeface="Helvetica" panose="020B0604020202020204" pitchFamily="34" charset="0"/>
              </a:rPr>
              <a:t>. . </a:t>
            </a:r>
            <a:r>
              <a:rPr lang="en-US" sz="1400" dirty="0" smtClean="0">
                <a:latin typeface="Helvetica" panose="020B0604020202020204" pitchFamily="34" charset="0"/>
                <a:cs typeface="Helvetica" panose="020B0604020202020204" pitchFamily="34" charset="0"/>
              </a:rPr>
              <a:t>.are. </a:t>
            </a:r>
            <a:r>
              <a:rPr lang="en-US" sz="1400" dirty="0">
                <a:latin typeface="Helvetica" panose="020B0604020202020204" pitchFamily="34" charset="0"/>
                <a:cs typeface="Helvetica" panose="020B0604020202020204" pitchFamily="34" charset="0"/>
              </a:rPr>
              <a:t>. </a:t>
            </a:r>
            <a:r>
              <a:rPr lang="en-US" sz="1400" dirty="0" smtClean="0">
                <a:latin typeface="Helvetica" panose="020B0604020202020204" pitchFamily="34" charset="0"/>
                <a:cs typeface="Helvetica" panose="020B0604020202020204" pitchFamily="34" charset="0"/>
              </a:rPr>
              <a:t>.they?” </a:t>
            </a:r>
            <a:r>
              <a:rPr lang="en-US" sz="1400" dirty="0">
                <a:latin typeface="Helvetica" panose="020B0604020202020204" pitchFamily="34" charset="0"/>
                <a:cs typeface="Helvetica" panose="020B0604020202020204" pitchFamily="34" charset="0"/>
              </a:rPr>
              <a:t>he asked in short gasps as we looked </a:t>
            </a:r>
            <a:r>
              <a:rPr lang="en-US" sz="1400" dirty="0" smtClean="0">
                <a:latin typeface="Helvetica" panose="020B0604020202020204" pitchFamily="34" charset="0"/>
                <a:cs typeface="Helvetica" panose="020B0604020202020204" pitchFamily="34" charset="0"/>
              </a:rPr>
              <a:t>beyond the shore.  The natives were our only hope for rescue.  We had to make contact with them!</a:t>
            </a:r>
          </a:p>
          <a:p>
            <a:endParaRPr lang="en-US" sz="1400" dirty="0">
              <a:latin typeface="Helvetica" panose="020B0604020202020204" pitchFamily="34" charset="0"/>
              <a:cs typeface="Helvetica" panose="020B0604020202020204" pitchFamily="34" charset="0"/>
            </a:endParaRPr>
          </a:p>
          <a:p>
            <a:r>
              <a:rPr lang="en-US" sz="1400" dirty="0">
                <a:latin typeface="Helvetica" panose="020B0604020202020204" pitchFamily="34" charset="0"/>
                <a:cs typeface="Helvetica" panose="020B0604020202020204" pitchFamily="34" charset="0"/>
              </a:rPr>
              <a:t>I was dizzy from </a:t>
            </a:r>
            <a:r>
              <a:rPr lang="en-US" sz="1400" dirty="0" smtClean="0">
                <a:latin typeface="Helvetica" panose="020B0604020202020204" pitchFamily="34" charset="0"/>
                <a:cs typeface="Helvetica" panose="020B0604020202020204" pitchFamily="34" charset="0"/>
              </a:rPr>
              <a:t>swimming </a:t>
            </a:r>
            <a:r>
              <a:rPr lang="en-US" sz="1400" dirty="0">
                <a:latin typeface="Helvetica" panose="020B0604020202020204" pitchFamily="34" charset="0"/>
                <a:cs typeface="Helvetica" panose="020B0604020202020204" pitchFamily="34" charset="0"/>
              </a:rPr>
              <a:t>so hard, so I didn’t notice </a:t>
            </a:r>
            <a:r>
              <a:rPr lang="en-US" sz="1400" dirty="0" smtClean="0">
                <a:latin typeface="Helvetica" panose="020B0604020202020204" pitchFamily="34" charset="0"/>
                <a:cs typeface="Helvetica" panose="020B0604020202020204" pitchFamily="34" charset="0"/>
              </a:rPr>
              <a:t>them </a:t>
            </a:r>
            <a:r>
              <a:rPr lang="en-US" sz="1400" dirty="0">
                <a:latin typeface="Helvetica" panose="020B0604020202020204" pitchFamily="34" charset="0"/>
                <a:cs typeface="Helvetica" panose="020B0604020202020204" pitchFamily="34" charset="0"/>
              </a:rPr>
              <a:t>until </a:t>
            </a:r>
            <a:r>
              <a:rPr lang="en-US" sz="1400" dirty="0" smtClean="0">
                <a:latin typeface="Helvetica" panose="020B0604020202020204" pitchFamily="34" charset="0"/>
                <a:cs typeface="Helvetica" panose="020B0604020202020204" pitchFamily="34" charset="0"/>
              </a:rPr>
              <a:t>the Captain pointed. The natives saw us and were scared. They were running back to their canoe. </a:t>
            </a:r>
          </a:p>
          <a:p>
            <a:endParaRPr lang="en-US" sz="1600" b="1" dirty="0">
              <a:latin typeface="Helvetica" panose="020B0604020202020204" pitchFamily="34" charset="0"/>
              <a:cs typeface="Helvetica" panose="020B0604020202020204" pitchFamily="34" charset="0"/>
            </a:endParaRPr>
          </a:p>
          <a:p>
            <a:pPr marL="403225"/>
            <a:r>
              <a:rPr lang="en-US" sz="1600" b="1" dirty="0" smtClean="0">
                <a:latin typeface="Helvetica" panose="020B0604020202020204" pitchFamily="34" charset="0"/>
                <a:cs typeface="Helvetica" panose="020B0604020202020204" pitchFamily="34" charset="0"/>
              </a:rPr>
              <a:t>Which sentence would provide the best transition into a third paragraph?</a:t>
            </a:r>
            <a:endParaRPr lang="en-US" sz="1600" b="1" dirty="0">
              <a:latin typeface="Helvetica" panose="020B0604020202020204" pitchFamily="34" charset="0"/>
              <a:cs typeface="Helvetica" panose="020B0604020202020204" pitchFamily="34" charset="0"/>
            </a:endParaRPr>
          </a:p>
          <a:p>
            <a:pPr>
              <a:lnSpc>
                <a:spcPct val="115000"/>
              </a:lnSpc>
            </a:pPr>
            <a:endParaRPr lang="en-US" sz="1600" b="1" dirty="0" smtClean="0">
              <a:latin typeface="Helvetica" panose="020B0604020202020204" pitchFamily="34" charset="0"/>
              <a:ea typeface="Times New Roman"/>
              <a:cs typeface="Helvetica" panose="020B0604020202020204" pitchFamily="34" charset="0"/>
            </a:endParaRPr>
          </a:p>
          <a:p>
            <a:pPr>
              <a:lnSpc>
                <a:spcPct val="115000"/>
              </a:lnSpc>
            </a:pPr>
            <a:endParaRPr lang="en-US" sz="1600" b="1" dirty="0">
              <a:latin typeface="Helvetica" panose="020B0604020202020204" pitchFamily="34" charset="0"/>
              <a:ea typeface="Times New Roman"/>
              <a:cs typeface="Helvetica" panose="020B0604020202020204" pitchFamily="34" charset="0"/>
            </a:endParaRPr>
          </a:p>
          <a:p>
            <a:pPr marL="566738" indent="-333375">
              <a:lnSpc>
                <a:spcPct val="115000"/>
              </a:lnSpc>
              <a:buFont typeface="+mj-lt"/>
              <a:buAutoNum type="alphaUcPeriod"/>
            </a:pPr>
            <a:r>
              <a:rPr lang="en-US" sz="1600" dirty="0" smtClean="0">
                <a:latin typeface="Helvetica" panose="020B0604020202020204" pitchFamily="34" charset="0"/>
                <a:ea typeface="Times New Roman"/>
                <a:cs typeface="Helvetica" panose="020B0604020202020204" pitchFamily="34" charset="0"/>
              </a:rPr>
              <a:t> It was nice to have spotted the natives.  “We’re worn out,” I said.  “Can we just rest here for awhile?</a:t>
            </a:r>
          </a:p>
          <a:p>
            <a:pPr marL="566738" indent="-333375">
              <a:lnSpc>
                <a:spcPct val="115000"/>
              </a:lnSpc>
              <a:buFont typeface="+mj-lt"/>
              <a:buAutoNum type="alphaUcPeriod"/>
            </a:pPr>
            <a:endParaRPr lang="en-US" sz="1600" dirty="0">
              <a:latin typeface="Helvetica" panose="020B0604020202020204" pitchFamily="34" charset="0"/>
              <a:ea typeface="Times New Roman"/>
              <a:cs typeface="Helvetica" panose="020B0604020202020204" pitchFamily="34" charset="0"/>
            </a:endParaRPr>
          </a:p>
          <a:p>
            <a:pPr marL="566738" indent="-333375">
              <a:lnSpc>
                <a:spcPct val="115000"/>
              </a:lnSpc>
              <a:buFont typeface="+mj-lt"/>
              <a:buAutoNum type="alphaUcPeriod"/>
            </a:pPr>
            <a:r>
              <a:rPr lang="en-US" sz="1600" dirty="0" smtClean="0">
                <a:latin typeface="Helvetica" panose="020B0604020202020204" pitchFamily="34" charset="0"/>
                <a:ea typeface="Times New Roman"/>
                <a:cs typeface="Helvetica" panose="020B0604020202020204" pitchFamily="34" charset="0"/>
              </a:rPr>
              <a:t>The Captain and I wandered over to where the natives had been.  “Captain,” I said, “Would you mind telling me what time it is?”</a:t>
            </a:r>
          </a:p>
          <a:p>
            <a:pPr marL="566738" indent="-333375">
              <a:lnSpc>
                <a:spcPct val="115000"/>
              </a:lnSpc>
              <a:buFont typeface="+mj-lt"/>
              <a:buAutoNum type="alphaUcPeriod"/>
            </a:pPr>
            <a:endParaRPr lang="en-US" sz="1600" dirty="0">
              <a:latin typeface="Helvetica" panose="020B0604020202020204" pitchFamily="34" charset="0"/>
              <a:ea typeface="Times New Roman"/>
              <a:cs typeface="Helvetica" panose="020B0604020202020204" pitchFamily="34" charset="0"/>
            </a:endParaRPr>
          </a:p>
          <a:p>
            <a:pPr marL="566738" indent="-333375">
              <a:lnSpc>
                <a:spcPct val="115000"/>
              </a:lnSpc>
              <a:buFont typeface="+mj-lt"/>
              <a:buAutoNum type="alphaUcPeriod"/>
            </a:pPr>
            <a:r>
              <a:rPr lang="en-US" sz="1600" dirty="0" smtClean="0">
                <a:latin typeface="Helvetica" panose="020B0604020202020204" pitchFamily="34" charset="0"/>
                <a:ea typeface="Times New Roman"/>
                <a:cs typeface="Helvetica" panose="020B0604020202020204" pitchFamily="34" charset="0"/>
              </a:rPr>
              <a:t>“We’ve got to get out of here,” I said.  The Captain agreed.</a:t>
            </a:r>
          </a:p>
          <a:p>
            <a:pPr marL="566738" indent="-333375">
              <a:lnSpc>
                <a:spcPct val="115000"/>
              </a:lnSpc>
              <a:buFont typeface="+mj-lt"/>
              <a:buAutoNum type="alphaUcPeriod"/>
            </a:pPr>
            <a:endParaRPr lang="en-US" sz="1600" dirty="0" smtClean="0">
              <a:latin typeface="Helvetica" panose="020B0604020202020204" pitchFamily="34" charset="0"/>
              <a:ea typeface="Times New Roman"/>
              <a:cs typeface="Helvetica" panose="020B0604020202020204" pitchFamily="34" charset="0"/>
            </a:endParaRPr>
          </a:p>
          <a:p>
            <a:pPr marL="566738" indent="-333375">
              <a:lnSpc>
                <a:spcPct val="115000"/>
              </a:lnSpc>
              <a:buFont typeface="+mj-lt"/>
              <a:buAutoNum type="alphaUcPeriod"/>
            </a:pPr>
            <a:r>
              <a:rPr lang="en-US" sz="1600" dirty="0" smtClean="0">
                <a:latin typeface="Helvetica" panose="020B0604020202020204" pitchFamily="34" charset="0"/>
                <a:ea typeface="Times New Roman"/>
                <a:cs typeface="Helvetica" panose="020B0604020202020204" pitchFamily="34" charset="0"/>
              </a:rPr>
              <a:t>“Now what are we going to do?” I said.  “We needed to talk to the natives to get help.”</a:t>
            </a:r>
            <a:endParaRPr lang="en-US" sz="1600" dirty="0">
              <a:latin typeface="Helvetica" panose="020B0604020202020204" pitchFamily="34" charset="0"/>
              <a:ea typeface="Times New Roman"/>
              <a:cs typeface="Helvetica" panose="020B0604020202020204" pitchFamily="34" charset="0"/>
            </a:endParaRPr>
          </a:p>
          <a:p>
            <a:pPr marL="566738" indent="-333375">
              <a:lnSpc>
                <a:spcPct val="115000"/>
              </a:lnSpc>
              <a:buFont typeface="+mj-lt"/>
              <a:buAutoNum type="alphaUcPeriod"/>
            </a:pPr>
            <a:endParaRPr lang="en-US" sz="1600" dirty="0">
              <a:latin typeface="Helvetica" panose="020B0604020202020204" pitchFamily="34" charset="0"/>
              <a:ea typeface="Times New Roman"/>
              <a:cs typeface="Helvetica" panose="020B0604020202020204" pitchFamily="34" charset="0"/>
            </a:endParaRPr>
          </a:p>
        </p:txBody>
      </p:sp>
      <p:sp>
        <p:nvSpPr>
          <p:cNvPr id="6" name="Oval 5"/>
          <p:cNvSpPr/>
          <p:nvPr/>
        </p:nvSpPr>
        <p:spPr>
          <a:xfrm>
            <a:off x="425824" y="44196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8" name="Oval 7"/>
          <p:cNvSpPr/>
          <p:nvPr/>
        </p:nvSpPr>
        <p:spPr>
          <a:xfrm>
            <a:off x="442083" y="66294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9" name="Oval 8"/>
          <p:cNvSpPr/>
          <p:nvPr/>
        </p:nvSpPr>
        <p:spPr>
          <a:xfrm>
            <a:off x="444705" y="524691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1" name="Oval 10"/>
          <p:cNvSpPr/>
          <p:nvPr/>
        </p:nvSpPr>
        <p:spPr>
          <a:xfrm>
            <a:off x="442083" y="608511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Tree>
    <p:extLst>
      <p:ext uri="{BB962C8B-B14F-4D97-AF65-F5344CB8AC3E}">
        <p14:creationId xmlns:p14="http://schemas.microsoft.com/office/powerpoint/2010/main" val="3738210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8160" y="627903"/>
            <a:ext cx="6873240" cy="7674176"/>
          </a:xfrm>
          <a:prstGeom prst="rect">
            <a:avLst/>
          </a:prstGeom>
          <a:noFill/>
        </p:spPr>
        <p:txBody>
          <a:bodyPr wrap="square" lIns="101880" tIns="50939" rIns="101880" bIns="50939" rtlCol="0">
            <a:spAutoFit/>
          </a:bodyPr>
          <a:lstStyle/>
          <a:p>
            <a:pPr algn="ctr"/>
            <a:r>
              <a:rPr lang="en-US" sz="1400" b="1" dirty="0" smtClean="0"/>
              <a:t>Performance Task:  Optional</a:t>
            </a:r>
          </a:p>
          <a:p>
            <a:endParaRPr lang="en-US" sz="1200" dirty="0"/>
          </a:p>
          <a:p>
            <a:r>
              <a:rPr lang="en-US" sz="1200" dirty="0" smtClean="0"/>
              <a:t>This </a:t>
            </a:r>
            <a:r>
              <a:rPr lang="en-US" sz="1200" dirty="0"/>
              <a:t>is a pre-assessment to measure the task of writing an informational article. Full compositions are always part of a Performance Task.   </a:t>
            </a:r>
          </a:p>
          <a:p>
            <a:endParaRPr lang="en-US" sz="1200" dirty="0" smtClean="0"/>
          </a:p>
          <a:p>
            <a:r>
              <a:rPr lang="en-US" sz="1200" dirty="0" smtClean="0"/>
              <a:t>A </a:t>
            </a:r>
            <a:r>
              <a:rPr lang="en-US" sz="1200" dirty="0"/>
              <a:t>complete performance task would have:</a:t>
            </a:r>
            <a:endParaRPr lang="en-US" sz="1200" i="1" dirty="0" smtClean="0"/>
          </a:p>
          <a:p>
            <a:endParaRPr lang="en-US" sz="1100" dirty="0"/>
          </a:p>
          <a:p>
            <a:r>
              <a:rPr lang="en-US" sz="1100" b="1" i="1" dirty="0" smtClean="0"/>
              <a:t>Part 1</a:t>
            </a:r>
          </a:p>
          <a:p>
            <a:pPr marL="228600" indent="-228600">
              <a:buAutoNum type="alphaUcPeriod"/>
            </a:pPr>
            <a:r>
              <a:rPr lang="en-US" sz="1100" b="1" dirty="0" smtClean="0"/>
              <a:t>Classroom </a:t>
            </a:r>
            <a:r>
              <a:rPr lang="en-US" sz="1100" b="1" dirty="0"/>
              <a:t>Activity </a:t>
            </a:r>
            <a:r>
              <a:rPr lang="en-US" sz="1100" dirty="0"/>
              <a:t>(30 Minutes</a:t>
            </a:r>
            <a:r>
              <a:rPr lang="en-US" sz="1100" dirty="0" smtClean="0"/>
              <a:t>)</a:t>
            </a:r>
            <a:r>
              <a:rPr lang="en-US" sz="1100" b="1" i="1" dirty="0"/>
              <a:t> </a:t>
            </a:r>
            <a:endParaRPr lang="en-US" sz="1100" b="1" i="1" dirty="0" smtClean="0"/>
          </a:p>
          <a:p>
            <a:r>
              <a:rPr lang="en-US" sz="1100" i="1" dirty="0" smtClean="0"/>
              <a:t>Your </a:t>
            </a:r>
            <a:r>
              <a:rPr lang="en-US" sz="1100" i="1" dirty="0"/>
              <a:t>classroom activity (group activity) should consist of introducing to students vocabulary words or language that may be unfamiliar to them within a different  context than the actual assessment passages. </a:t>
            </a:r>
            <a:endParaRPr lang="en-US" sz="1100" i="1" dirty="0" smtClean="0"/>
          </a:p>
          <a:p>
            <a:endParaRPr lang="en-US" sz="1100" i="1" dirty="0" smtClean="0"/>
          </a:p>
          <a:p>
            <a:r>
              <a:rPr lang="en-US" sz="1100" dirty="0" smtClean="0"/>
              <a:t>(</a:t>
            </a:r>
            <a:r>
              <a:rPr lang="en-US" sz="1100" dirty="0"/>
              <a:t>35 minutes</a:t>
            </a:r>
            <a:r>
              <a:rPr lang="en-US" sz="1100" dirty="0" smtClean="0"/>
              <a:t>)</a:t>
            </a:r>
            <a:endParaRPr lang="en-US" sz="1100" dirty="0"/>
          </a:p>
          <a:p>
            <a:r>
              <a:rPr lang="en-US" sz="1100" b="1" dirty="0" smtClean="0"/>
              <a:t>B</a:t>
            </a:r>
            <a:r>
              <a:rPr lang="en-US" sz="1100" dirty="0" smtClean="0"/>
              <a:t>. Passages or stimuli to </a:t>
            </a:r>
            <a:r>
              <a:rPr lang="en-US" sz="1100" dirty="0"/>
              <a:t>Read </a:t>
            </a:r>
          </a:p>
          <a:p>
            <a:r>
              <a:rPr lang="en-US" sz="1100" b="1" dirty="0" smtClean="0"/>
              <a:t>C.</a:t>
            </a:r>
            <a:r>
              <a:rPr lang="en-US" sz="1100" dirty="0" smtClean="0"/>
              <a:t> 3 </a:t>
            </a:r>
            <a:r>
              <a:rPr lang="en-US" sz="1100" dirty="0"/>
              <a:t>Research Questions </a:t>
            </a:r>
          </a:p>
          <a:p>
            <a:r>
              <a:rPr lang="en-US" sz="1100" b="1" dirty="0" smtClean="0"/>
              <a:t>D</a:t>
            </a:r>
            <a:r>
              <a:rPr lang="en-US" sz="1100" dirty="0" smtClean="0"/>
              <a:t>. There may be other constructed response questions.</a:t>
            </a:r>
            <a:endParaRPr lang="en-US" sz="1100" dirty="0"/>
          </a:p>
          <a:p>
            <a:r>
              <a:rPr lang="en-US" sz="1100" b="1" i="1" dirty="0"/>
              <a:t>Part 2</a:t>
            </a:r>
          </a:p>
          <a:p>
            <a:pPr marL="181703" indent="-181703">
              <a:buFont typeface="Arial" panose="020B0604020202020204" pitchFamily="34" charset="0"/>
              <a:buChar char="•"/>
            </a:pPr>
            <a:r>
              <a:rPr lang="en-US" sz="1100" dirty="0"/>
              <a:t>A Full-Composition (70 Minutes)</a:t>
            </a:r>
          </a:p>
          <a:p>
            <a:pPr marL="181703" indent="-181703">
              <a:buFont typeface="Arial" panose="020B0604020202020204" pitchFamily="34" charset="0"/>
              <a:buChar char="•"/>
            </a:pPr>
            <a:endParaRPr lang="en-US" sz="1100" dirty="0"/>
          </a:p>
          <a:p>
            <a:r>
              <a:rPr lang="en-US" sz="1100" dirty="0" smtClean="0"/>
              <a:t>Students </a:t>
            </a:r>
            <a:r>
              <a:rPr lang="en-US" sz="1100" dirty="0"/>
              <a:t>should have access to </a:t>
            </a:r>
            <a:r>
              <a:rPr lang="en-US" sz="1100" dirty="0" smtClean="0"/>
              <a:t>spell check </a:t>
            </a:r>
            <a:r>
              <a:rPr lang="en-US" sz="1100" dirty="0"/>
              <a:t>resources but no </a:t>
            </a:r>
            <a:r>
              <a:rPr lang="en-US" sz="1100" dirty="0" smtClean="0"/>
              <a:t>grammar check </a:t>
            </a:r>
            <a:r>
              <a:rPr lang="en-US" sz="1100" dirty="0"/>
              <a:t>resources.  Students can refer back to their passages, notes and 3 research questions </a:t>
            </a:r>
            <a:r>
              <a:rPr lang="en-US" sz="1100" dirty="0" smtClean="0"/>
              <a:t>and any other constructed responses, as </a:t>
            </a:r>
            <a:r>
              <a:rPr lang="en-US" sz="1100" dirty="0"/>
              <a:t>often they’d like.</a:t>
            </a:r>
          </a:p>
          <a:p>
            <a:endParaRPr lang="en-US" sz="1100" dirty="0"/>
          </a:p>
          <a:p>
            <a:r>
              <a:rPr lang="en-US" sz="1100" u="sng" dirty="0"/>
              <a:t>Directions</a:t>
            </a:r>
          </a:p>
          <a:p>
            <a:r>
              <a:rPr lang="en-US" sz="1100" b="1" dirty="0"/>
              <a:t>30 minutes</a:t>
            </a:r>
          </a:p>
          <a:p>
            <a:pPr marL="242270" indent="-242270">
              <a:buAutoNum type="arabicPeriod"/>
            </a:pPr>
            <a:r>
              <a:rPr lang="en-US" sz="1100" dirty="0"/>
              <a:t>You may wish to have a 30 minute classroom activity.  The purpose of a PT activity is to </a:t>
            </a:r>
          </a:p>
          <a:p>
            <a:r>
              <a:rPr lang="en-US" sz="1100" dirty="0"/>
              <a:t>      </a:t>
            </a:r>
            <a:r>
              <a:rPr lang="en-US" sz="1100" dirty="0" smtClean="0"/>
              <a:t>  ensure that </a:t>
            </a:r>
            <a:r>
              <a:rPr lang="en-US" sz="1100" dirty="0"/>
              <a:t>all students are familiar with the concepts of the topic and know and </a:t>
            </a:r>
          </a:p>
          <a:p>
            <a:r>
              <a:rPr lang="en-US" sz="1100" dirty="0"/>
              <a:t>       </a:t>
            </a:r>
            <a:r>
              <a:rPr lang="en-US" sz="1100" dirty="0" smtClean="0"/>
              <a:t> understand </a:t>
            </a:r>
            <a:r>
              <a:rPr lang="en-US" sz="1100" dirty="0"/>
              <a:t>key terms (vocabulary) that are at the upper end of their grade level (words</a:t>
            </a:r>
          </a:p>
          <a:p>
            <a:r>
              <a:rPr lang="en-US" sz="1100" dirty="0"/>
              <a:t>       </a:t>
            </a:r>
            <a:r>
              <a:rPr lang="en-US" sz="1100" dirty="0" smtClean="0"/>
              <a:t> they </a:t>
            </a:r>
            <a:r>
              <a:rPr lang="en-US" sz="1100" dirty="0"/>
              <a:t>would not normally know or are unfamiliar to their background or culture).</a:t>
            </a:r>
          </a:p>
          <a:p>
            <a:r>
              <a:rPr lang="en-US" sz="1100" dirty="0"/>
              <a:t>       </a:t>
            </a:r>
            <a:r>
              <a:rPr lang="en-US" sz="1100" dirty="0" smtClean="0"/>
              <a:t> The </a:t>
            </a:r>
            <a:r>
              <a:rPr lang="en-US" sz="1100" dirty="0"/>
              <a:t>classroom activity </a:t>
            </a:r>
            <a:r>
              <a:rPr lang="en-US" sz="1100" b="1" dirty="0"/>
              <a:t>DOES NOT </a:t>
            </a:r>
            <a:r>
              <a:rPr lang="en-US" sz="1100" dirty="0"/>
              <a:t>pre-teach any of the content that will be </a:t>
            </a:r>
            <a:r>
              <a:rPr lang="en-US" sz="1100" dirty="0" smtClean="0"/>
              <a:t>assessed. </a:t>
            </a:r>
            <a:endParaRPr lang="en-US" sz="1100" dirty="0"/>
          </a:p>
          <a:p>
            <a:r>
              <a:rPr lang="en-US" sz="1100" b="1" dirty="0"/>
              <a:t>35 minutes</a:t>
            </a:r>
          </a:p>
          <a:p>
            <a:pPr marL="242270" indent="-242270">
              <a:buAutoNum type="arabicPeriod" startAt="2"/>
            </a:pPr>
            <a:r>
              <a:rPr lang="en-US" sz="1100" dirty="0"/>
              <a:t>Students read the passages independently.  If you have students who can not read</a:t>
            </a:r>
          </a:p>
          <a:p>
            <a:r>
              <a:rPr lang="en-US" sz="1100" dirty="0"/>
              <a:t>       the passages you may read them to those students but please make note of the</a:t>
            </a:r>
          </a:p>
          <a:p>
            <a:pPr marL="245635"/>
            <a:r>
              <a:rPr lang="en-US" sz="1100" dirty="0"/>
              <a:t>accommodation.   Remind students to take notes as they read.  During an actual SBAC   assessment students are allowed to keep their notes as a reference.</a:t>
            </a:r>
          </a:p>
          <a:p>
            <a:pPr marL="245635" indent="-245635">
              <a:buFont typeface="+mj-lt"/>
              <a:buAutoNum type="arabicPeriod" startAt="3"/>
            </a:pPr>
            <a:r>
              <a:rPr lang="en-US" sz="1100" dirty="0"/>
              <a:t>Students answer the 3 research </a:t>
            </a:r>
            <a:r>
              <a:rPr lang="en-US" sz="1100" dirty="0" smtClean="0"/>
              <a:t>questions</a:t>
            </a:r>
            <a:r>
              <a:rPr lang="en-US" sz="1100" dirty="0"/>
              <a:t> </a:t>
            </a:r>
            <a:r>
              <a:rPr lang="en-US" sz="1100" dirty="0" smtClean="0"/>
              <a:t>or other constructed response questions. Students should also </a:t>
            </a:r>
            <a:r>
              <a:rPr lang="en-US" sz="1100" dirty="0"/>
              <a:t>refer to their answers when writing their full opinion piece.</a:t>
            </a:r>
          </a:p>
          <a:p>
            <a:r>
              <a:rPr lang="en-US" sz="1100" b="1" dirty="0"/>
              <a:t>15 minute break</a:t>
            </a:r>
          </a:p>
          <a:p>
            <a:r>
              <a:rPr lang="en-US" sz="1100" b="1" dirty="0"/>
              <a:t>70 Minutes</a:t>
            </a:r>
          </a:p>
          <a:p>
            <a:r>
              <a:rPr lang="en-US" sz="1100" dirty="0"/>
              <a:t>4.     Students write their full composition </a:t>
            </a:r>
            <a:r>
              <a:rPr lang="en-US" sz="1100" dirty="0" smtClean="0"/>
              <a:t>(informational piece).</a:t>
            </a:r>
            <a:endParaRPr lang="en-US" sz="1100" dirty="0"/>
          </a:p>
          <a:p>
            <a:r>
              <a:rPr lang="en-US" sz="1100" b="1" u="sng" dirty="0"/>
              <a:t>SCORING</a:t>
            </a:r>
          </a:p>
          <a:p>
            <a:r>
              <a:rPr lang="en-US" sz="1100" dirty="0"/>
              <a:t>An </a:t>
            </a:r>
            <a:r>
              <a:rPr lang="en-US" sz="1100" dirty="0" smtClean="0"/>
              <a:t>Informational Rubric </a:t>
            </a:r>
            <a:r>
              <a:rPr lang="en-US" sz="1100" dirty="0"/>
              <a:t>is provided.  Students receive three scores</a:t>
            </a:r>
            <a:r>
              <a:rPr lang="en-US" sz="1100" dirty="0" smtClean="0"/>
              <a:t>:</a:t>
            </a:r>
            <a:endParaRPr lang="en-US" sz="1100" dirty="0"/>
          </a:p>
          <a:p>
            <a:pPr marL="242270" indent="-242270">
              <a:buAutoNum type="arabicPeriod"/>
            </a:pPr>
            <a:r>
              <a:rPr lang="en-US" sz="1100" dirty="0"/>
              <a:t>Organization and Purpose</a:t>
            </a:r>
          </a:p>
          <a:p>
            <a:pPr marL="242270" indent="-242270">
              <a:buAutoNum type="arabicPeriod"/>
            </a:pPr>
            <a:r>
              <a:rPr lang="en-US" sz="1100" dirty="0"/>
              <a:t>Evidence and Elaboration</a:t>
            </a:r>
          </a:p>
          <a:p>
            <a:pPr marL="242270" indent="-242270">
              <a:buAutoNum type="arabicPeriod"/>
            </a:pPr>
            <a:r>
              <a:rPr lang="en-US" sz="1100" dirty="0" smtClean="0"/>
              <a:t>Conventions</a:t>
            </a:r>
            <a:endParaRPr lang="en-US" sz="1100" dirty="0"/>
          </a:p>
        </p:txBody>
      </p:sp>
    </p:spTree>
    <p:extLst>
      <p:ext uri="{BB962C8B-B14F-4D97-AF65-F5344CB8AC3E}">
        <p14:creationId xmlns:p14="http://schemas.microsoft.com/office/powerpoint/2010/main" val="20191120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23851" y="5274267"/>
            <a:ext cx="7016750" cy="2478631"/>
          </a:xfrm>
          <a:prstGeom prst="rect">
            <a:avLst/>
          </a:prstGeom>
          <a:noFill/>
        </p:spPr>
        <p:txBody>
          <a:bodyPr wrap="square" lIns="107700" tIns="53850" rIns="107700" bIns="53850">
            <a:spAutoFit/>
          </a:bodyPr>
          <a:lstStyle/>
          <a:p>
            <a:pPr marL="396875" indent="-396875"/>
            <a:r>
              <a:rPr lang="en-US" sz="1400" b="1" dirty="0" smtClean="0">
                <a:latin typeface="Helvetica" pitchFamily="34" charset="0"/>
                <a:cs typeface="Helvetica" pitchFamily="34" charset="0"/>
              </a:rPr>
              <a:t>20.    A student needs to edit her sentences.</a:t>
            </a:r>
            <a:r>
              <a:rPr lang="en-US" sz="1400" b="1" dirty="0">
                <a:latin typeface="Helvetica" pitchFamily="34" charset="0"/>
                <a:cs typeface="Helvetica" pitchFamily="34" charset="0"/>
              </a:rPr>
              <a:t> </a:t>
            </a:r>
            <a:r>
              <a:rPr lang="en-US" sz="1400" b="1" dirty="0" smtClean="0">
                <a:latin typeface="Helvetica" pitchFamily="34" charset="0"/>
                <a:cs typeface="Helvetica" pitchFamily="34" charset="0"/>
              </a:rPr>
              <a:t> Which two sentences do not have  errors in grammar usage?</a:t>
            </a:r>
          </a:p>
          <a:p>
            <a:pPr lvl="0" algn="r"/>
            <a:r>
              <a:rPr lang="en-US" sz="1100" i="1" dirty="0">
                <a:solidFill>
                  <a:prstClr val="black"/>
                </a:solidFill>
                <a:latin typeface="Helvetica" pitchFamily="34" charset="0"/>
                <a:cs typeface="Helvetica" pitchFamily="34" charset="0"/>
              </a:rPr>
              <a:t>Edit and Clarify L.61b, speech order Intensive Pronouns Target 9 </a:t>
            </a:r>
            <a:r>
              <a:rPr lang="en-US" sz="1400" dirty="0">
                <a:latin typeface="Helvetica" pitchFamily="34" charset="0"/>
              </a:rPr>
              <a:t>	</a:t>
            </a:r>
            <a:endParaRPr lang="en-US" sz="1400" dirty="0" smtClean="0">
              <a:latin typeface="Helvetica" pitchFamily="34" charset="0"/>
            </a:endParaRPr>
          </a:p>
          <a:p>
            <a:endParaRPr lang="en-US" sz="1400" dirty="0">
              <a:latin typeface="Helvetica" pitchFamily="34" charset="0"/>
              <a:cs typeface="Helvetica" pitchFamily="34" charset="0"/>
            </a:endParaRPr>
          </a:p>
          <a:p>
            <a:pPr marL="839896" indent="-361390">
              <a:buFont typeface="+mj-lt"/>
              <a:buAutoNum type="alphaUcPeriod"/>
            </a:pPr>
            <a:r>
              <a:rPr lang="en-US" sz="1400" dirty="0" smtClean="0">
                <a:latin typeface="Helvetica" pitchFamily="34" charset="0"/>
              </a:rPr>
              <a:t>The soldiers himself was very brave.</a:t>
            </a:r>
          </a:p>
          <a:p>
            <a:pPr marL="839896" indent="-361390">
              <a:buFont typeface="+mj-lt"/>
              <a:buAutoNum type="alphaUcPeriod"/>
            </a:pPr>
            <a:endParaRPr lang="en-US" sz="1400" dirty="0">
              <a:latin typeface="Helvetica" pitchFamily="34" charset="0"/>
              <a:cs typeface="Helvetica" pitchFamily="34" charset="0"/>
            </a:endParaRPr>
          </a:p>
          <a:p>
            <a:pPr marL="839896" indent="-361390">
              <a:buFont typeface="+mj-lt"/>
              <a:buAutoNum type="alphaUcPeriod"/>
            </a:pPr>
            <a:r>
              <a:rPr lang="en-US" sz="1400" dirty="0" smtClean="0">
                <a:latin typeface="Helvetica" pitchFamily="34" charset="0"/>
                <a:cs typeface="Helvetica" pitchFamily="34" charset="0"/>
              </a:rPr>
              <a:t>The horse itself made its way through the icy snow.</a:t>
            </a:r>
          </a:p>
          <a:p>
            <a:pPr marL="839896" indent="-361390">
              <a:buFont typeface="+mj-lt"/>
              <a:buAutoNum type="alphaUcPeriod"/>
            </a:pPr>
            <a:endParaRPr lang="en-US" sz="1400" dirty="0">
              <a:latin typeface="Helvetica" pitchFamily="34" charset="0"/>
              <a:cs typeface="Helvetica" pitchFamily="34" charset="0"/>
            </a:endParaRPr>
          </a:p>
          <a:p>
            <a:pPr marL="839896" indent="-361390">
              <a:buFont typeface="+mj-lt"/>
              <a:buAutoNum type="alphaUcPeriod"/>
            </a:pPr>
            <a:r>
              <a:rPr lang="en-US" sz="1400" dirty="0" smtClean="0">
                <a:latin typeface="Helvetica" pitchFamily="34" charset="0"/>
                <a:cs typeface="Helvetica" pitchFamily="34" charset="0"/>
              </a:rPr>
              <a:t>We ourself decided to rescue the victims.</a:t>
            </a:r>
          </a:p>
          <a:p>
            <a:pPr marL="839896" indent="-361390">
              <a:buFont typeface="+mj-lt"/>
              <a:buAutoNum type="alphaUcPeriod"/>
            </a:pPr>
            <a:endParaRPr lang="en-US" sz="1400" dirty="0">
              <a:latin typeface="Helvetica" pitchFamily="34" charset="0"/>
              <a:cs typeface="Helvetica" pitchFamily="34" charset="0"/>
            </a:endParaRPr>
          </a:p>
          <a:p>
            <a:pPr marL="839896" indent="-361390">
              <a:buFont typeface="+mj-lt"/>
              <a:buAutoNum type="alphaUcPeriod"/>
            </a:pPr>
            <a:r>
              <a:rPr lang="en-US" sz="1400" dirty="0" smtClean="0">
                <a:latin typeface="Helvetica" pitchFamily="34" charset="0"/>
                <a:cs typeface="Helvetica" pitchFamily="34" charset="0"/>
              </a:rPr>
              <a:t>I myself am exhausted from all this work.</a:t>
            </a:r>
            <a:endParaRPr lang="en-US" sz="1400" dirty="0">
              <a:latin typeface="Helvetica" pitchFamily="34" charset="0"/>
              <a:cs typeface="Helvetica" pitchFamily="34" charset="0"/>
            </a:endParaRPr>
          </a:p>
        </p:txBody>
      </p:sp>
      <p:cxnSp>
        <p:nvCxnSpPr>
          <p:cNvPr id="10" name="Straight Connector 9"/>
          <p:cNvCxnSpPr/>
          <p:nvPr/>
        </p:nvCxnSpPr>
        <p:spPr>
          <a:xfrm>
            <a:off x="323851" y="486156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04801" y="83821"/>
            <a:ext cx="6930390" cy="4442518"/>
          </a:xfrm>
          <a:prstGeom prst="rect">
            <a:avLst/>
          </a:prstGeom>
        </p:spPr>
        <p:txBody>
          <a:bodyPr wrap="square" lIns="101874" tIns="50937" rIns="101874" bIns="50937">
            <a:spAutoFit/>
          </a:bodyPr>
          <a:lstStyle/>
          <a:p>
            <a:pPr marL="403225" lvl="0" indent="-344488"/>
            <a:r>
              <a:rPr lang="en-US" sz="1700" b="1" dirty="0">
                <a:latin typeface="Helvetica" pitchFamily="34" charset="0"/>
                <a:cs typeface="Helvetica" pitchFamily="34" charset="0"/>
              </a:rPr>
              <a:t>19. </a:t>
            </a:r>
            <a:r>
              <a:rPr lang="en-US" sz="1400" b="1" dirty="0" smtClean="0">
                <a:latin typeface="Helvetica" pitchFamily="34" charset="0"/>
                <a:cs typeface="Helvetica" pitchFamily="34" charset="0"/>
              </a:rPr>
              <a:t>A </a:t>
            </a:r>
            <a:r>
              <a:rPr lang="en-US" sz="1400" b="1" dirty="0">
                <a:latin typeface="Helvetica" pitchFamily="34" charset="0"/>
                <a:cs typeface="Helvetica" pitchFamily="34" charset="0"/>
              </a:rPr>
              <a:t>student is writing </a:t>
            </a:r>
            <a:r>
              <a:rPr lang="en-US" sz="1400" b="1" dirty="0" smtClean="0">
                <a:latin typeface="Helvetica" pitchFamily="34" charset="0"/>
                <a:cs typeface="Helvetica" pitchFamily="34" charset="0"/>
              </a:rPr>
              <a:t>an article for his class </a:t>
            </a:r>
            <a:r>
              <a:rPr lang="en-US" sz="1400" b="1" dirty="0">
                <a:latin typeface="Helvetica" pitchFamily="34" charset="0"/>
                <a:cs typeface="Helvetica" pitchFamily="34" charset="0"/>
              </a:rPr>
              <a:t>newspaper, </a:t>
            </a:r>
            <a:r>
              <a:rPr lang="en-US" sz="1400" b="1" dirty="0" smtClean="0">
                <a:latin typeface="Helvetica" pitchFamily="34" charset="0"/>
                <a:cs typeface="Helvetica" pitchFamily="34" charset="0"/>
              </a:rPr>
              <a:t>about how people show bravery in different ways. Read a section of the draft below and complete the task that follows.</a:t>
            </a:r>
            <a:r>
              <a:rPr lang="en-US" sz="1100" i="1" dirty="0">
                <a:solidFill>
                  <a:prstClr val="black"/>
                </a:solidFill>
              </a:rPr>
              <a:t> </a:t>
            </a:r>
            <a:endParaRPr lang="en-US" sz="1100" i="1" dirty="0" smtClean="0">
              <a:solidFill>
                <a:prstClr val="black"/>
              </a:solidFill>
            </a:endParaRPr>
          </a:p>
          <a:p>
            <a:pPr marL="403225" lvl="0" indent="-344488" algn="r"/>
            <a:r>
              <a:rPr lang="en-US" sz="1100" i="1" dirty="0" smtClean="0">
                <a:solidFill>
                  <a:prstClr val="black"/>
                </a:solidFill>
              </a:rPr>
              <a:t>Language </a:t>
            </a:r>
            <a:r>
              <a:rPr lang="en-US" sz="1100" i="1" dirty="0">
                <a:solidFill>
                  <a:prstClr val="black"/>
                </a:solidFill>
              </a:rPr>
              <a:t>and Vocabulary, L.6.3a Audience, Writing Target 8</a:t>
            </a:r>
          </a:p>
          <a:p>
            <a:pPr marL="403225" lvl="0" indent="-344488"/>
            <a:r>
              <a:rPr lang="en-US" sz="1400" b="1" dirty="0">
                <a:latin typeface="Helvetica" pitchFamily="34" charset="0"/>
                <a:cs typeface="Helvetica" pitchFamily="34" charset="0"/>
              </a:rPr>
              <a:t> </a:t>
            </a:r>
            <a:r>
              <a:rPr lang="en-US" sz="1400" b="1" dirty="0" smtClean="0">
                <a:latin typeface="Helvetica" pitchFamily="34" charset="0"/>
                <a:cs typeface="Helvetica" pitchFamily="34" charset="0"/>
              </a:rPr>
              <a:t>    </a:t>
            </a:r>
            <a:r>
              <a:rPr lang="en-US" sz="1400" dirty="0" smtClean="0">
                <a:latin typeface="Helvetica" panose="020B0604020202020204" pitchFamily="34" charset="0"/>
                <a:cs typeface="Helvetica" panose="020B0604020202020204" pitchFamily="34" charset="0"/>
              </a:rPr>
              <a:t>Many firefighters, police officers and rescue workers rushed to </a:t>
            </a:r>
            <a:r>
              <a:rPr lang="en-US" sz="1400" b="1" i="1" u="sng" dirty="0" smtClean="0">
                <a:latin typeface="Helvetica" panose="020B0604020202020204" pitchFamily="34" charset="0"/>
                <a:cs typeface="Helvetica" panose="020B0604020202020204" pitchFamily="34" charset="0"/>
              </a:rPr>
              <a:t>help</a:t>
            </a:r>
            <a:r>
              <a:rPr lang="en-US" sz="1400" i="1" dirty="0" smtClean="0">
                <a:latin typeface="Helvetica" panose="020B0604020202020204" pitchFamily="34" charset="0"/>
                <a:cs typeface="Helvetica" panose="020B0604020202020204" pitchFamily="34" charset="0"/>
              </a:rPr>
              <a:t> </a:t>
            </a:r>
            <a:r>
              <a:rPr lang="en-US" sz="1400" dirty="0" smtClean="0">
                <a:latin typeface="Helvetica" panose="020B0604020202020204" pitchFamily="34" charset="0"/>
                <a:cs typeface="Helvetica" panose="020B0604020202020204" pitchFamily="34" charset="0"/>
              </a:rPr>
              <a:t>the</a:t>
            </a:r>
          </a:p>
          <a:p>
            <a:pPr marL="346075" indent="-346075"/>
            <a:r>
              <a:rPr lang="en-US" sz="1400" dirty="0">
                <a:latin typeface="Helvetica" panose="020B0604020202020204" pitchFamily="34" charset="0"/>
                <a:cs typeface="Helvetica" panose="020B0604020202020204" pitchFamily="34" charset="0"/>
              </a:rPr>
              <a:t> </a:t>
            </a:r>
            <a:r>
              <a:rPr lang="en-US" sz="1400" dirty="0" smtClean="0">
                <a:latin typeface="Helvetica" panose="020B0604020202020204" pitchFamily="34" charset="0"/>
                <a:cs typeface="Helvetica" panose="020B0604020202020204" pitchFamily="34" charset="0"/>
              </a:rPr>
              <a:t>      the victims.  Many other men and women were </a:t>
            </a:r>
            <a:r>
              <a:rPr lang="en-US" sz="1400" b="1" i="1" u="sng" dirty="0" smtClean="0">
                <a:latin typeface="Helvetica" panose="020B0604020202020204" pitchFamily="34" charset="0"/>
                <a:cs typeface="Helvetica" panose="020B0604020202020204" pitchFamily="34" charset="0"/>
              </a:rPr>
              <a:t>helpers</a:t>
            </a:r>
            <a:r>
              <a:rPr lang="en-US" sz="1400" dirty="0" smtClean="0">
                <a:latin typeface="Helvetica" panose="020B0604020202020204" pitchFamily="34" charset="0"/>
                <a:cs typeface="Helvetica" panose="020B0604020202020204" pitchFamily="34" charset="0"/>
              </a:rPr>
              <a:t>. Everyone wanted</a:t>
            </a:r>
          </a:p>
          <a:p>
            <a:pPr marL="346075" indent="-346075"/>
            <a:r>
              <a:rPr lang="en-US" sz="1400" dirty="0">
                <a:latin typeface="Helvetica" panose="020B0604020202020204" pitchFamily="34" charset="0"/>
                <a:cs typeface="Helvetica" panose="020B0604020202020204" pitchFamily="34" charset="0"/>
              </a:rPr>
              <a:t> </a:t>
            </a:r>
            <a:r>
              <a:rPr lang="en-US" sz="1400" dirty="0" smtClean="0">
                <a:latin typeface="Helvetica" panose="020B0604020202020204" pitchFamily="34" charset="0"/>
                <a:cs typeface="Helvetica" panose="020B0604020202020204" pitchFamily="34" charset="0"/>
              </a:rPr>
              <a:t>      to bring relief and aid to the victims.</a:t>
            </a:r>
          </a:p>
          <a:p>
            <a:pPr marL="346075" indent="-346075"/>
            <a:endParaRPr lang="en-US" sz="1400" b="1" dirty="0">
              <a:latin typeface="Helvetica" pitchFamily="34" charset="0"/>
              <a:cs typeface="Helvetica" pitchFamily="34" charset="0"/>
            </a:endParaRPr>
          </a:p>
          <a:p>
            <a:pPr marL="346075" indent="-346075"/>
            <a:r>
              <a:rPr lang="en-US" sz="1400" b="1" dirty="0" smtClean="0">
                <a:latin typeface="Helvetica" pitchFamily="34" charset="0"/>
                <a:cs typeface="Helvetica" pitchFamily="34" charset="0"/>
              </a:rPr>
              <a:t>       </a:t>
            </a:r>
            <a:r>
              <a:rPr lang="en-US" sz="1400" b="1" dirty="0">
                <a:latin typeface="Helvetica" pitchFamily="34" charset="0"/>
                <a:cs typeface="Helvetica" pitchFamily="34" charset="0"/>
              </a:rPr>
              <a:t>The student wants to make sure that his word choices are </a:t>
            </a:r>
            <a:r>
              <a:rPr lang="en-US" sz="1400" b="1" dirty="0" smtClean="0">
                <a:latin typeface="Helvetica" pitchFamily="34" charset="0"/>
                <a:cs typeface="Helvetica" pitchFamily="34" charset="0"/>
              </a:rPr>
              <a:t>appropriate to </a:t>
            </a:r>
            <a:r>
              <a:rPr lang="en-US" sz="1400" b="1" dirty="0">
                <a:latin typeface="Helvetica" pitchFamily="34" charset="0"/>
                <a:cs typeface="Helvetica" pitchFamily="34" charset="0"/>
              </a:rPr>
              <a:t>inform </a:t>
            </a:r>
            <a:r>
              <a:rPr lang="en-US" sz="1400" b="1" dirty="0" smtClean="0">
                <a:latin typeface="Helvetica" pitchFamily="34" charset="0"/>
                <a:cs typeface="Helvetica" pitchFamily="34" charset="0"/>
              </a:rPr>
              <a:t>his </a:t>
            </a:r>
            <a:r>
              <a:rPr lang="en-US" sz="1400" b="1" dirty="0">
                <a:latin typeface="Helvetica" pitchFamily="34" charset="0"/>
                <a:cs typeface="Helvetica" pitchFamily="34" charset="0"/>
              </a:rPr>
              <a:t>audience about </a:t>
            </a:r>
            <a:r>
              <a:rPr lang="en-US" sz="1400" b="1" dirty="0" smtClean="0">
                <a:latin typeface="Helvetica" pitchFamily="34" charset="0"/>
                <a:cs typeface="Helvetica" pitchFamily="34" charset="0"/>
              </a:rPr>
              <a:t>his topic. Choose </a:t>
            </a:r>
            <a:r>
              <a:rPr lang="en-US" sz="1400" b="1" dirty="0">
                <a:latin typeface="Helvetica" pitchFamily="34" charset="0"/>
                <a:cs typeface="Helvetica" pitchFamily="34" charset="0"/>
              </a:rPr>
              <a:t>the </a:t>
            </a:r>
            <a:r>
              <a:rPr lang="en-US" sz="1400" b="1" dirty="0" smtClean="0">
                <a:latin typeface="Helvetica" pitchFamily="34" charset="0"/>
                <a:cs typeface="Helvetica" pitchFamily="34" charset="0"/>
              </a:rPr>
              <a:t>best two </a:t>
            </a:r>
            <a:r>
              <a:rPr lang="en-US" sz="1400" b="1" dirty="0">
                <a:latin typeface="Helvetica" pitchFamily="34" charset="0"/>
                <a:cs typeface="Helvetica" pitchFamily="34" charset="0"/>
              </a:rPr>
              <a:t>words </a:t>
            </a:r>
            <a:r>
              <a:rPr lang="en-US" sz="1400" b="1" dirty="0" smtClean="0">
                <a:latin typeface="Helvetica" pitchFamily="34" charset="0"/>
                <a:cs typeface="Helvetica" pitchFamily="34" charset="0"/>
              </a:rPr>
              <a:t>to </a:t>
            </a:r>
            <a:r>
              <a:rPr lang="en-US" sz="1400" b="1" dirty="0">
                <a:latin typeface="Helvetica" pitchFamily="34" charset="0"/>
                <a:cs typeface="Helvetica" pitchFamily="34" charset="0"/>
              </a:rPr>
              <a:t>replace the underlined </a:t>
            </a:r>
            <a:r>
              <a:rPr lang="en-US" sz="1400" b="1" dirty="0" smtClean="0">
                <a:latin typeface="Helvetica" pitchFamily="34" charset="0"/>
                <a:cs typeface="Helvetica" pitchFamily="34" charset="0"/>
              </a:rPr>
              <a:t>words.</a:t>
            </a:r>
            <a:endParaRPr lang="en-US" sz="1000" b="1" dirty="0" smtClean="0">
              <a:solidFill>
                <a:srgbClr val="FF0000"/>
              </a:solidFill>
              <a:latin typeface="Helvetica" pitchFamily="34" charset="0"/>
            </a:endParaRPr>
          </a:p>
          <a:p>
            <a:pPr marL="844917" indent="-361390">
              <a:buFont typeface="+mj-lt"/>
              <a:buAutoNum type="alphaUcPeriod"/>
            </a:pPr>
            <a:endParaRPr lang="en-US" sz="1600" dirty="0" smtClean="0">
              <a:latin typeface="Helvetica" pitchFamily="34" charset="0"/>
              <a:cs typeface="Helvetica" pitchFamily="34" charset="0"/>
            </a:endParaRPr>
          </a:p>
          <a:p>
            <a:pPr marL="844917" indent="-361390">
              <a:buFont typeface="+mj-lt"/>
              <a:buAutoNum type="alphaUcPeriod"/>
            </a:pPr>
            <a:r>
              <a:rPr lang="en-US" sz="1600" dirty="0" smtClean="0">
                <a:latin typeface="Helvetica" pitchFamily="34" charset="0"/>
                <a:cs typeface="Helvetica" pitchFamily="34" charset="0"/>
              </a:rPr>
              <a:t>hinder, agreeing</a:t>
            </a:r>
          </a:p>
          <a:p>
            <a:pPr marL="844917" indent="-361390">
              <a:buFont typeface="+mj-lt"/>
              <a:buAutoNum type="alphaUcPeriod"/>
            </a:pPr>
            <a:endParaRPr lang="en-US" sz="1600" dirty="0">
              <a:solidFill>
                <a:srgbClr val="FF0000"/>
              </a:solidFill>
              <a:latin typeface="Helvetica" pitchFamily="34" charset="0"/>
              <a:cs typeface="Helvetica" pitchFamily="34" charset="0"/>
            </a:endParaRPr>
          </a:p>
          <a:p>
            <a:pPr marL="844917" indent="-361390">
              <a:buFont typeface="+mj-lt"/>
              <a:buAutoNum type="alphaUcPeriod"/>
            </a:pPr>
            <a:r>
              <a:rPr lang="en-US" sz="1600" dirty="0" smtClean="0">
                <a:latin typeface="Helvetica" pitchFamily="34" charset="0"/>
                <a:cs typeface="Helvetica" pitchFamily="34" charset="0"/>
              </a:rPr>
              <a:t>assist, volunteers</a:t>
            </a:r>
          </a:p>
          <a:p>
            <a:pPr marL="844917" indent="-361390">
              <a:buFont typeface="+mj-lt"/>
              <a:buAutoNum type="alphaUcPeriod"/>
            </a:pPr>
            <a:endParaRPr lang="en-US" sz="1600" dirty="0">
              <a:solidFill>
                <a:srgbClr val="FF0000"/>
              </a:solidFill>
              <a:latin typeface="Helvetica" pitchFamily="34" charset="0"/>
              <a:cs typeface="Helvetica" pitchFamily="34" charset="0"/>
            </a:endParaRPr>
          </a:p>
          <a:p>
            <a:pPr marL="844917" indent="-361390">
              <a:buFont typeface="+mj-lt"/>
              <a:buAutoNum type="alphaUcPeriod"/>
            </a:pPr>
            <a:r>
              <a:rPr lang="en-US" sz="1600" dirty="0" smtClean="0">
                <a:latin typeface="Helvetica" pitchFamily="34" charset="0"/>
                <a:cs typeface="Helvetica" pitchFamily="34" charset="0"/>
              </a:rPr>
              <a:t>hold back, unpaid</a:t>
            </a:r>
          </a:p>
          <a:p>
            <a:pPr marL="844917" indent="-361390">
              <a:buFont typeface="+mj-lt"/>
              <a:buAutoNum type="alphaUcPeriod"/>
            </a:pPr>
            <a:endParaRPr lang="en-US" sz="1600" dirty="0">
              <a:solidFill>
                <a:srgbClr val="FF0000"/>
              </a:solidFill>
              <a:latin typeface="Helvetica" pitchFamily="34" charset="0"/>
              <a:cs typeface="Helvetica" pitchFamily="34" charset="0"/>
            </a:endParaRPr>
          </a:p>
          <a:p>
            <a:pPr marL="844917" indent="-361390">
              <a:buFont typeface="+mj-lt"/>
              <a:buAutoNum type="alphaUcPeriod"/>
            </a:pPr>
            <a:r>
              <a:rPr lang="en-US" sz="1600" dirty="0" smtClean="0">
                <a:latin typeface="Helvetica" pitchFamily="34" charset="0"/>
                <a:cs typeface="Helvetica" pitchFamily="34" charset="0"/>
              </a:rPr>
              <a:t>support, comforters</a:t>
            </a:r>
          </a:p>
        </p:txBody>
      </p:sp>
      <p:sp>
        <p:nvSpPr>
          <p:cNvPr id="15" name="Oval 14"/>
          <p:cNvSpPr/>
          <p:nvPr/>
        </p:nvSpPr>
        <p:spPr>
          <a:xfrm>
            <a:off x="542195" y="373655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32616" y="421858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32616" y="326176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42195" y="275801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1" name="Oval 10"/>
          <p:cNvSpPr/>
          <p:nvPr/>
        </p:nvSpPr>
        <p:spPr>
          <a:xfrm>
            <a:off x="510465" y="702065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508959" y="743336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508959" y="615697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4" name="Oval 13"/>
          <p:cNvSpPr/>
          <p:nvPr/>
        </p:nvSpPr>
        <p:spPr>
          <a:xfrm>
            <a:off x="508959" y="661674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Tree>
    <p:extLst>
      <p:ext uri="{BB962C8B-B14F-4D97-AF65-F5344CB8AC3E}">
        <p14:creationId xmlns:p14="http://schemas.microsoft.com/office/powerpoint/2010/main" val="2029821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6800850" cy="4406181"/>
          </a:xfrm>
          <a:prstGeom prst="rect">
            <a:avLst/>
          </a:prstGeom>
        </p:spPr>
        <p:txBody>
          <a:bodyPr wrap="square" lIns="96367" tIns="48184" rIns="96367" bIns="48184">
            <a:spAutoFit/>
          </a:bodyPr>
          <a:lstStyle/>
          <a:p>
            <a:endParaRPr lang="en-US" sz="1400" dirty="0"/>
          </a:p>
          <a:p>
            <a:r>
              <a:rPr lang="en-US" sz="1400" b="1" u="sng" dirty="0"/>
              <a:t>Part 2</a:t>
            </a:r>
            <a:r>
              <a:rPr lang="en-US" sz="1400" b="1" dirty="0"/>
              <a:t> </a:t>
            </a:r>
          </a:p>
          <a:p>
            <a:endParaRPr lang="en-US" sz="1400" dirty="0"/>
          </a:p>
          <a:p>
            <a:r>
              <a:rPr lang="en-US" sz="1400" b="1" u="sng" dirty="0" smtClean="0"/>
              <a:t>You </a:t>
            </a:r>
            <a:r>
              <a:rPr lang="en-US" sz="1400" b="1" u="sng" dirty="0"/>
              <a:t>will</a:t>
            </a:r>
            <a:r>
              <a:rPr lang="en-US" sz="1400" dirty="0"/>
              <a:t>:</a:t>
            </a:r>
          </a:p>
          <a:p>
            <a:pPr marL="361375" indent="-361375">
              <a:buAutoNum type="arabicPeriod"/>
            </a:pPr>
            <a:r>
              <a:rPr lang="en-US" sz="1400" dirty="0"/>
              <a:t>Plan your writing.  You may use your notes and answers.</a:t>
            </a:r>
          </a:p>
          <a:p>
            <a:pPr marL="361375" indent="-361375">
              <a:buAutoNum type="arabicPeriod"/>
            </a:pPr>
            <a:endParaRPr lang="en-US" sz="1400" dirty="0"/>
          </a:p>
          <a:p>
            <a:pPr marL="361375" indent="-361375">
              <a:buAutoNum type="arabicPeriod"/>
            </a:pPr>
            <a:r>
              <a:rPr lang="en-US" sz="1400" dirty="0"/>
              <a:t>Write – </a:t>
            </a:r>
            <a:r>
              <a:rPr lang="en-US" sz="1400" dirty="0" smtClean="0"/>
              <a:t>revise </a:t>
            </a:r>
            <a:r>
              <a:rPr lang="en-US" sz="1400" dirty="0"/>
              <a:t>and </a:t>
            </a:r>
            <a:r>
              <a:rPr lang="en-US" sz="1400" dirty="0" smtClean="0"/>
              <a:t>edit </a:t>
            </a:r>
            <a:r>
              <a:rPr lang="en-US" sz="1400" dirty="0"/>
              <a:t>your first draft (your teacher will give you paper).</a:t>
            </a:r>
          </a:p>
          <a:p>
            <a:pPr marL="361375" indent="-361375">
              <a:buAutoNum type="arabicPeriod"/>
            </a:pPr>
            <a:endParaRPr lang="en-US" sz="1400" dirty="0"/>
          </a:p>
          <a:p>
            <a:pPr marL="361375" indent="-361375">
              <a:buAutoNum type="arabicPeriod"/>
            </a:pPr>
            <a:r>
              <a:rPr lang="en-US" sz="1400" dirty="0"/>
              <a:t>Write a final draft of your narrative story.</a:t>
            </a:r>
          </a:p>
          <a:p>
            <a:endParaRPr lang="en-US" sz="1400" dirty="0"/>
          </a:p>
          <a:p>
            <a:pPr>
              <a:defRPr/>
            </a:pPr>
            <a:r>
              <a:rPr lang="en-US" sz="1400" b="1" u="sng" dirty="0" smtClean="0"/>
              <a:t>Your </a:t>
            </a:r>
            <a:r>
              <a:rPr lang="en-US" sz="1400" b="1" u="sng" dirty="0"/>
              <a:t>assignment</a:t>
            </a:r>
            <a:r>
              <a:rPr lang="en-US" sz="1400" b="1" dirty="0"/>
              <a:t>: </a:t>
            </a:r>
            <a:endParaRPr lang="en-US" sz="1400" b="1" dirty="0" smtClean="0"/>
          </a:p>
          <a:p>
            <a:pPr marL="403225">
              <a:defRPr/>
            </a:pPr>
            <a:r>
              <a:rPr lang="en-US" sz="1400" dirty="0" smtClean="0"/>
              <a:t>You </a:t>
            </a:r>
            <a:r>
              <a:rPr lang="en-US" sz="1400" dirty="0"/>
              <a:t>are going to write a narrative  about a fictional character who is or becomes a </a:t>
            </a:r>
            <a:r>
              <a:rPr lang="en-US" sz="1400" dirty="0" smtClean="0"/>
              <a:t> hero</a:t>
            </a:r>
            <a:r>
              <a:rPr lang="en-US" sz="1400" dirty="0"/>
              <a:t>. </a:t>
            </a:r>
            <a:r>
              <a:rPr lang="en-US" sz="1400" dirty="0" smtClean="0"/>
              <a:t>Use details </a:t>
            </a:r>
            <a:r>
              <a:rPr lang="en-US" sz="1400" dirty="0"/>
              <a:t>from the texts you have </a:t>
            </a:r>
            <a:r>
              <a:rPr lang="en-US" sz="1400" dirty="0" smtClean="0"/>
              <a:t>read or the video you watched </a:t>
            </a:r>
            <a:r>
              <a:rPr lang="en-US" sz="1400" dirty="0"/>
              <a:t>to add to your narrative.   Details could include a character in a </a:t>
            </a:r>
            <a:r>
              <a:rPr lang="en-US" sz="1400" dirty="0" smtClean="0"/>
              <a:t>similar situation </a:t>
            </a:r>
            <a:r>
              <a:rPr lang="en-US" sz="1400" dirty="0"/>
              <a:t>as in the texts or character traits you've </a:t>
            </a:r>
            <a:r>
              <a:rPr lang="en-US" sz="1400" dirty="0" smtClean="0"/>
              <a:t>noted about heroes from the texts.</a:t>
            </a:r>
          </a:p>
          <a:p>
            <a:pPr marL="403225">
              <a:defRPr/>
            </a:pPr>
            <a:endParaRPr lang="en-US" sz="1400" dirty="0"/>
          </a:p>
          <a:p>
            <a:pPr marL="359702" indent="-359702">
              <a:defRPr/>
            </a:pPr>
            <a:endParaRPr lang="en-US" sz="1400" dirty="0"/>
          </a:p>
          <a:p>
            <a:pPr algn="ctr"/>
            <a:r>
              <a:rPr lang="en-US" sz="1400" b="1" u="sng" dirty="0"/>
              <a:t>How you will be </a:t>
            </a:r>
            <a:r>
              <a:rPr lang="en-US" sz="1400" b="1" u="sng" dirty="0" smtClean="0"/>
              <a:t>scored</a:t>
            </a:r>
          </a:p>
          <a:p>
            <a:endParaRPr lang="en-US" sz="1400" b="1" u="sng" dirty="0"/>
          </a:p>
          <a:p>
            <a:endParaRPr lang="en-US" sz="1400" b="1" u="sng" dirty="0"/>
          </a:p>
        </p:txBody>
      </p:sp>
      <p:graphicFrame>
        <p:nvGraphicFramePr>
          <p:cNvPr id="5" name="Table 4"/>
          <p:cNvGraphicFramePr>
            <a:graphicFrameLocks noGrp="1"/>
          </p:cNvGraphicFramePr>
          <p:nvPr>
            <p:extLst>
              <p:ext uri="{D42A27DB-BD31-4B8C-83A1-F6EECF244321}">
                <p14:modId xmlns:p14="http://schemas.microsoft.com/office/powerpoint/2010/main" val="1693646826"/>
              </p:ext>
            </p:extLst>
          </p:nvPr>
        </p:nvGraphicFramePr>
        <p:xfrm>
          <a:off x="1143000" y="4495800"/>
          <a:ext cx="5553075" cy="2076993"/>
        </p:xfrm>
        <a:graphic>
          <a:graphicData uri="http://schemas.openxmlformats.org/drawingml/2006/table">
            <a:tbl>
              <a:tblPr firstRow="1" bandRow="1">
                <a:tableStyleId>{5940675A-B579-460E-94D1-54222C63F5DA}</a:tableStyleId>
              </a:tblPr>
              <a:tblGrid>
                <a:gridCol w="1180160"/>
                <a:gridCol w="4372915"/>
              </a:tblGrid>
              <a:tr h="383177">
                <a:tc>
                  <a:txBody>
                    <a:bodyPr/>
                    <a:lstStyle/>
                    <a:p>
                      <a:pPr algn="r"/>
                      <a:r>
                        <a:rPr lang="en-US" sz="1000" b="1" i="1" dirty="0" smtClean="0">
                          <a:solidFill>
                            <a:schemeClr val="tx1"/>
                          </a:solidFill>
                        </a:rPr>
                        <a:t>Purpose</a:t>
                      </a:r>
                      <a:endParaRPr lang="en-US" sz="1000" b="1" i="1"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mn-ea"/>
                          <a:cs typeface="+mn-cs"/>
                        </a:rPr>
                        <a:t>how well you maintain your focus, and establish a setting, narrator and/or characters.</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n-US" sz="1000" b="1" i="1" dirty="0" smtClean="0">
                          <a:solidFill>
                            <a:schemeClr val="tx1"/>
                          </a:solidFill>
                        </a:rPr>
                        <a:t>Organization</a:t>
                      </a:r>
                      <a:endParaRPr lang="en-US" sz="10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r>
                        <a:rPr lang="en-US" sz="900" b="1" dirty="0" smtClean="0"/>
                        <a:t>how well the events logically flow from beginning to end using effective transitions and how well you stay on topic throughout the story.</a:t>
                      </a: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n-US" sz="1000" b="1" i="1" dirty="0" smtClean="0">
                          <a:solidFill>
                            <a:schemeClr val="tx1"/>
                          </a:solidFill>
                        </a:rPr>
                        <a:t>Elaboration:</a:t>
                      </a:r>
                    </a:p>
                    <a:p>
                      <a:pPr algn="r"/>
                      <a:r>
                        <a:rPr lang="en-US" sz="1000" b="1" i="1" dirty="0" smtClean="0">
                          <a:solidFill>
                            <a:schemeClr val="tx1"/>
                          </a:solidFill>
                        </a:rPr>
                        <a:t>of evidence</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r>
                        <a:rPr lang="en-US" sz="900" b="1" dirty="0" smtClean="0"/>
                        <a:t>how well you elaborate with details, dialogue, and description to advance the story or illustrate the experience.</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83177">
                <a:tc>
                  <a:txBody>
                    <a:bodyPr/>
                    <a:lstStyle/>
                    <a:p>
                      <a:pPr algn="r"/>
                      <a:r>
                        <a:rPr lang="en-US" sz="1000" b="1" i="1" dirty="0" smtClean="0">
                          <a:solidFill>
                            <a:schemeClr val="tx1"/>
                          </a:solidFill>
                        </a:rPr>
                        <a:t>Elaboration:</a:t>
                      </a:r>
                    </a:p>
                    <a:p>
                      <a:pPr algn="r"/>
                      <a:r>
                        <a:rPr lang="en-US" sz="1000" b="1" i="1" dirty="0" smtClean="0">
                          <a:solidFill>
                            <a:schemeClr val="tx1"/>
                          </a:solidFill>
                        </a:rPr>
                        <a:t>of language and vocabulary</a:t>
                      </a:r>
                      <a:endParaRPr lang="en-US" sz="10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r>
                        <a:rPr lang="en-US" sz="900" b="1" dirty="0" smtClean="0"/>
                        <a:t>how well you effectively express experiences or events using sensory, concrete, and figurative language that is appropriate for your purpose.</a:t>
                      </a: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n-US" sz="1000" b="1" i="1" dirty="0" smtClean="0">
                          <a:solidFill>
                            <a:schemeClr val="tx1"/>
                          </a:solidFill>
                        </a:rPr>
                        <a:t>Conventions</a:t>
                      </a:r>
                      <a:endParaRPr lang="en-US" sz="1000" b="1" i="1" dirty="0">
                        <a:solidFill>
                          <a:schemeClr val="tx1"/>
                        </a:solidFill>
                      </a:endParaRPr>
                    </a:p>
                  </a:txBody>
                  <a:tcPr marL="97155" marR="97155" marT="47897" marB="47897" anchor="ctr">
                    <a:solidFill>
                      <a:schemeClr val="accent6">
                        <a:lumMod val="20000"/>
                        <a:lumOff val="80000"/>
                      </a:schemeClr>
                    </a:solidFill>
                  </a:tcPr>
                </a:tc>
                <a:tc>
                  <a:txBody>
                    <a:bodyPr/>
                    <a:lstStyle/>
                    <a:p>
                      <a:r>
                        <a:rPr lang="en-US" sz="900" b="1" dirty="0" smtClean="0"/>
                        <a:t> how well you follow the rules of grammar, usage, and mechanics (spelling, punctuation, capitalization, etc.).</a:t>
                      </a:r>
                    </a:p>
                  </a:txBody>
                  <a:tcPr marL="97155" marR="97155" marT="47897" marB="47897"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30911128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660113720"/>
              </p:ext>
            </p:extLst>
          </p:nvPr>
        </p:nvGraphicFramePr>
        <p:xfrm>
          <a:off x="566739" y="76200"/>
          <a:ext cx="6638925" cy="9372594"/>
        </p:xfrm>
        <a:graphic>
          <a:graphicData uri="http://schemas.openxmlformats.org/drawingml/2006/table">
            <a:tbl>
              <a:tblPr firstRow="1" bandRow="1">
                <a:tableStyleId>{5940675A-B579-460E-94D1-54222C63F5DA}</a:tableStyleId>
              </a:tblPr>
              <a:tblGrid>
                <a:gridCol w="6638925"/>
              </a:tblGrid>
              <a:tr h="426027">
                <a:tc>
                  <a:txBody>
                    <a:bodyPr/>
                    <a:lstStyle/>
                    <a:p>
                      <a:endParaRPr lang="en-US" sz="1900" dirty="0" smtClean="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426027">
                <a:tc>
                  <a:txBody>
                    <a:bodyPr/>
                    <a:lstStyle/>
                    <a:p>
                      <a:pPr algn="ctr"/>
                      <a:endParaRPr lang="en-US" sz="1900" b="1" u="sng"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8425835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904058517"/>
              </p:ext>
            </p:extLst>
          </p:nvPr>
        </p:nvGraphicFramePr>
        <p:xfrm>
          <a:off x="566739" y="76200"/>
          <a:ext cx="6638925" cy="9372592"/>
        </p:xfrm>
        <a:graphic>
          <a:graphicData uri="http://schemas.openxmlformats.org/drawingml/2006/table">
            <a:tbl>
              <a:tblPr firstRow="1" bandRow="1">
                <a:tableStyleId>{5940675A-B579-460E-94D1-54222C63F5DA}</a:tableStyleId>
              </a:tblPr>
              <a:tblGrid>
                <a:gridCol w="6638925"/>
              </a:tblGrid>
              <a:tr h="407504">
                <a:tc>
                  <a:txBody>
                    <a:bodyPr/>
                    <a:lstStyle/>
                    <a:p>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12645219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8576" y="6545944"/>
            <a:ext cx="6396038" cy="983420"/>
          </a:xfrm>
          <a:prstGeom prst="rect">
            <a:avLst/>
          </a:prstGeom>
          <a:noFill/>
        </p:spPr>
        <p:txBody>
          <a:bodyPr wrap="square" lIns="96367" tIns="48184" rIns="96367" bIns="48184" rtlCol="0">
            <a:spAutoFit/>
          </a:bodyPr>
          <a:lstStyle/>
          <a:p>
            <a:pPr algn="ctr"/>
            <a:r>
              <a:rPr lang="en-US" sz="38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5"/>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3362269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213661534"/>
              </p:ext>
            </p:extLst>
          </p:nvPr>
        </p:nvGraphicFramePr>
        <p:xfrm>
          <a:off x="518160" y="3976254"/>
          <a:ext cx="6563363" cy="3103951"/>
        </p:xfrm>
        <a:graphic>
          <a:graphicData uri="http://schemas.openxmlformats.org/drawingml/2006/table">
            <a:tbl>
              <a:tblPr firstRow="1" bandRow="1">
                <a:tableStyleId>{5940675A-B579-460E-94D1-54222C63F5DA}</a:tableStyleId>
              </a:tblPr>
              <a:tblGrid>
                <a:gridCol w="518159"/>
                <a:gridCol w="3992882"/>
                <a:gridCol w="609600"/>
                <a:gridCol w="609602"/>
                <a:gridCol w="416560"/>
                <a:gridCol w="416560"/>
              </a:tblGrid>
              <a:tr h="330491">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t>Informational Text</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97341">
                <a:tc>
                  <a:txBody>
                    <a:bodyPr/>
                    <a:lstStyle/>
                    <a:p>
                      <a:pPr algn="ctr">
                        <a:lnSpc>
                          <a:spcPct val="100000"/>
                        </a:lnSpc>
                        <a:spcAft>
                          <a:spcPts val="0"/>
                        </a:spcAft>
                      </a:pPr>
                      <a:r>
                        <a:rPr lang="en-US" sz="1400" b="1" dirty="0" smtClean="0"/>
                        <a:t>9 </a:t>
                      </a:r>
                      <a:endParaRPr lang="en-US" sz="1400" b="1" dirty="0"/>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mn-ea"/>
                          <a:cs typeface="+mn-cs"/>
                        </a:rPr>
                        <a:t>I can distinguish  which connotations of words with similar definitions are best to use . </a:t>
                      </a:r>
                      <a:r>
                        <a:rPr lang="en-US" sz="900" b="0" i="1" dirty="0" smtClean="0">
                          <a:solidFill>
                            <a:schemeClr val="tx1"/>
                          </a:solidFill>
                          <a:effectLst/>
                        </a:rPr>
                        <a:t>RI.6.4</a:t>
                      </a:r>
                      <a:endParaRPr lang="en-US" sz="900" b="0" i="1"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177747">
                <a:tc>
                  <a:txBody>
                    <a:bodyPr/>
                    <a:lstStyle/>
                    <a:p>
                      <a:pPr algn="ctr">
                        <a:lnSpc>
                          <a:spcPct val="100000"/>
                        </a:lnSpc>
                        <a:spcAft>
                          <a:spcPts val="0"/>
                        </a:spcAft>
                      </a:pPr>
                      <a:r>
                        <a:rPr lang="en-US" sz="1400" b="1" dirty="0" smtClean="0"/>
                        <a:t>10</a:t>
                      </a:r>
                      <a:endParaRPr lang="en-US" sz="1400" b="1" dirty="0"/>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I can use context to determine the meaning (</a:t>
                      </a:r>
                      <a:r>
                        <a:rPr kumimoji="0" lang="en-US" sz="900" b="0" i="1" u="none" strike="noStrike" kern="1200" cap="none" spc="0" normalizeH="0" baseline="0" noProof="0" dirty="0" smtClean="0">
                          <a:ln>
                            <a:noFill/>
                          </a:ln>
                          <a:solidFill>
                            <a:prstClr val="black"/>
                          </a:solidFill>
                          <a:effectLst/>
                          <a:uLnTx/>
                          <a:uFillTx/>
                          <a:latin typeface="+mn-lt"/>
                          <a:ea typeface="Calibri"/>
                          <a:cs typeface="Times New Roman"/>
                        </a:rPr>
                        <a:t>L.6.4a – L.6.5a</a:t>
                      </a: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 of figurative, technical or connotative meaning of words and phrases.  </a:t>
                      </a:r>
                      <a:r>
                        <a:rPr lang="en-US" sz="900" b="0" i="1" baseline="0" dirty="0" smtClean="0">
                          <a:solidFill>
                            <a:schemeClr val="tx1"/>
                          </a:solidFill>
                          <a:effectLst/>
                          <a:latin typeface="+mn-lt"/>
                          <a:ea typeface="Calibri"/>
                          <a:cs typeface="Times New Roman"/>
                        </a:rPr>
                        <a:t>RI.6.4</a:t>
                      </a:r>
                      <a:endParaRPr lang="en-US" sz="900" b="0" i="1"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163720">
                <a:tc>
                  <a:txBody>
                    <a:bodyPr/>
                    <a:lstStyle/>
                    <a:p>
                      <a:pPr algn="ctr">
                        <a:lnSpc>
                          <a:spcPct val="100000"/>
                        </a:lnSpc>
                        <a:spcAft>
                          <a:spcPts val="0"/>
                        </a:spcAft>
                      </a:pPr>
                      <a:r>
                        <a:rPr lang="en-US" sz="1400" b="1" dirty="0" smtClean="0"/>
                        <a:t>11</a:t>
                      </a:r>
                      <a:endParaRPr lang="en-US" sz="1400" b="1" dirty="0"/>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mn-ea"/>
                          <a:cs typeface="+mn-cs"/>
                        </a:rPr>
                        <a:t>I can conclude  if a claim  is sufficient enough to support an argument.</a:t>
                      </a:r>
                      <a:r>
                        <a:rPr kumimoji="0" lang="en-US" sz="900" b="1" i="0" u="none" strike="noStrike" kern="1200" cap="none" spc="0" normalizeH="0" baseline="0" noProof="0" dirty="0" smtClean="0">
                          <a:ln>
                            <a:noFill/>
                          </a:ln>
                          <a:solidFill>
                            <a:prstClr val="black"/>
                          </a:solidFill>
                          <a:effectLst/>
                          <a:uLnTx/>
                          <a:uFillTx/>
                          <a:latin typeface="+mn-lt"/>
                          <a:ea typeface="+mn-ea"/>
                          <a:cs typeface="Times New Roman"/>
                        </a:rPr>
                        <a:t> </a:t>
                      </a:r>
                      <a:r>
                        <a:rPr lang="en-US" sz="900" b="0" i="1" baseline="0" dirty="0" smtClean="0">
                          <a:latin typeface="+mn-lt"/>
                          <a:ea typeface="Times New Roman"/>
                          <a:cs typeface="Times New Roman"/>
                        </a:rPr>
                        <a:t>RI.6.8</a:t>
                      </a:r>
                      <a:endParaRPr lang="en-US" sz="900" b="0" i="1"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144126">
                <a:tc>
                  <a:txBody>
                    <a:bodyPr/>
                    <a:lstStyle/>
                    <a:p>
                      <a:pPr algn="ctr">
                        <a:lnSpc>
                          <a:spcPct val="100000"/>
                        </a:lnSpc>
                        <a:spcAft>
                          <a:spcPts val="0"/>
                        </a:spcAft>
                      </a:pPr>
                      <a:r>
                        <a:rPr lang="en-US" sz="1400" b="1" dirty="0" smtClean="0"/>
                        <a:t>12</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mn-ea"/>
                          <a:cs typeface="+mn-cs"/>
                        </a:rPr>
                        <a:t>I can distinguish between evidence that supports a claim and evidence that does not support a claim. </a:t>
                      </a:r>
                      <a:r>
                        <a:rPr lang="en-US" sz="900" b="0" i="1" baseline="0" dirty="0" smtClean="0">
                          <a:latin typeface="+mn-lt"/>
                          <a:ea typeface="Times New Roman"/>
                          <a:cs typeface="Times New Roman"/>
                        </a:rPr>
                        <a:t>RI.6.8</a:t>
                      </a:r>
                      <a:endParaRPr lang="en-US" sz="900" b="0" i="1"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400" b="1" dirty="0" smtClean="0"/>
                        <a:t>13</a:t>
                      </a:r>
                      <a:endParaRPr lang="en-US" sz="1400" b="1" dirty="0"/>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mn-ea"/>
                          <a:cs typeface="+mn-cs"/>
                        </a:rPr>
                        <a:t>I can explain how  or why facts about a person’s life are presented differently in two text types. </a:t>
                      </a:r>
                      <a:r>
                        <a:rPr lang="en-US" sz="1000" b="0" i="1" dirty="0" smtClean="0">
                          <a:solidFill>
                            <a:schemeClr val="tx1"/>
                          </a:solidFill>
                          <a:effectLst/>
                        </a:rPr>
                        <a:t>RI.6.9</a:t>
                      </a:r>
                      <a:endParaRPr lang="en-US" sz="1000" b="0" i="1"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216764">
                <a:tc>
                  <a:txBody>
                    <a:bodyPr/>
                    <a:lstStyle/>
                    <a:p>
                      <a:pPr algn="ctr">
                        <a:lnSpc>
                          <a:spcPct val="100000"/>
                        </a:lnSpc>
                        <a:spcAft>
                          <a:spcPts val="0"/>
                        </a:spcAft>
                      </a:pPr>
                      <a:r>
                        <a:rPr lang="en-US" sz="1400" b="1" dirty="0" smtClean="0"/>
                        <a:t>14</a:t>
                      </a:r>
                      <a:endParaRPr lang="en-US" sz="1400" b="1" dirty="0"/>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mn-ea"/>
                          <a:cs typeface="+mn-cs"/>
                        </a:rPr>
                        <a:t>I can draw conclusions about the similarities-differences between  texts (a memoir, biography , etc..) written about the same person.   </a:t>
                      </a:r>
                      <a:r>
                        <a:rPr lang="en-US" sz="900" b="0" i="1" baseline="0" dirty="0" smtClean="0">
                          <a:solidFill>
                            <a:schemeClr val="tx1"/>
                          </a:solidFill>
                          <a:effectLst/>
                        </a:rPr>
                        <a:t>RI.6.9</a:t>
                      </a:r>
                      <a:endParaRPr lang="en-US" sz="900" b="0" i="1"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155977">
                <a:tc>
                  <a:txBody>
                    <a:bodyPr/>
                    <a:lstStyle/>
                    <a:p>
                      <a:pPr algn="ctr">
                        <a:lnSpc>
                          <a:spcPct val="100000"/>
                        </a:lnSpc>
                        <a:spcAft>
                          <a:spcPts val="0"/>
                        </a:spcAft>
                      </a:pPr>
                      <a:r>
                        <a:rPr lang="en-US" sz="1400" b="1" dirty="0" smtClean="0"/>
                        <a:t>15</a:t>
                      </a:r>
                      <a:endParaRPr lang="en-US" sz="14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15000"/>
                        </a:lnSpc>
                        <a:spcBef>
                          <a:spcPts val="0"/>
                        </a:spcBef>
                        <a:spcAft>
                          <a:spcPts val="120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mn-ea"/>
                          <a:cs typeface="+mn-cs"/>
                        </a:rPr>
                        <a:t>I can explain how a claim supports a specific argument using reasons and evidence </a:t>
                      </a:r>
                      <a:r>
                        <a:rPr lang="en-US" sz="900" b="0" i="1" dirty="0" smtClean="0">
                          <a:solidFill>
                            <a:schemeClr val="tx1"/>
                          </a:solidFill>
                          <a:effectLst/>
                        </a:rPr>
                        <a:t>RI.6.8</a:t>
                      </a:r>
                      <a:endParaRPr lang="en-US" sz="900" b="0" i="1"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a:txBody>
                    <a:bodyPr/>
                    <a:lstStyle/>
                    <a:p>
                      <a:pPr algn="ctr"/>
                      <a:r>
                        <a:rPr lang="en-US" sz="1400" b="1" i="0" dirty="0" smtClean="0">
                          <a:effectLst>
                            <a:outerShdw blurRad="38100" dist="38100" dir="2700000" algn="tl">
                              <a:srgbClr val="000000">
                                <a:alpha val="43137"/>
                              </a:srgbClr>
                            </a:outerShdw>
                          </a:effectLst>
                        </a:rPr>
                        <a:t>2</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329550">
                <a:tc>
                  <a:txBody>
                    <a:bodyPr/>
                    <a:lstStyle/>
                    <a:p>
                      <a:pPr algn="ctr">
                        <a:lnSpc>
                          <a:spcPct val="100000"/>
                        </a:lnSpc>
                        <a:spcAft>
                          <a:spcPts val="0"/>
                        </a:spcAft>
                      </a:pPr>
                      <a:r>
                        <a:rPr lang="en-US" sz="1400" b="1" dirty="0" smtClean="0"/>
                        <a:t>16</a:t>
                      </a:r>
                      <a:endParaRPr lang="en-US" sz="1400" b="1" dirty="0"/>
                    </a:p>
                  </a:txBody>
                  <a:tcPr marL="97155" marR="97155" marT="47897" marB="47897" anchor="ctr">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mn-ea"/>
                          <a:cs typeface="+mn-cs"/>
                        </a:rPr>
                        <a:t>I can gather, analyze and organize multiple information sources </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mn-ea"/>
                          <a:cs typeface="+mn-cs"/>
                        </a:rPr>
                        <a:t>about a person in order to write an essay or present a speech. </a:t>
                      </a:r>
                      <a:r>
                        <a:rPr lang="en-US" sz="1000" b="0" i="1" dirty="0" smtClean="0">
                          <a:solidFill>
                            <a:schemeClr val="tx1"/>
                          </a:solidFill>
                          <a:effectLst/>
                        </a:rPr>
                        <a:t>RI.6.9</a:t>
                      </a:r>
                      <a:endParaRPr lang="en-US" sz="1000" b="0" i="1"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400" b="1" i="0" dirty="0" smtClean="0">
                          <a:solidFill>
                            <a:schemeClr val="tx1"/>
                          </a:solidFill>
                          <a:effectLst>
                            <a:outerShdw blurRad="38100" dist="38100" dir="2700000" algn="tl">
                              <a:srgbClr val="000000">
                                <a:alpha val="43137"/>
                              </a:srgbClr>
                            </a:outerShdw>
                          </a:effectLst>
                          <a:latin typeface="+mn-lt"/>
                          <a:ea typeface="Calibri"/>
                          <a:cs typeface="Times New Roman"/>
                        </a:rPr>
                        <a:t>3</a:t>
                      </a:r>
                      <a:endParaRPr lang="en-US" sz="1400" b="1" i="0"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400" b="1" i="0" dirty="0" smtClean="0">
                          <a:solidFill>
                            <a:schemeClr val="tx1"/>
                          </a:solidFill>
                          <a:effectLst>
                            <a:outerShdw blurRad="38100" dist="38100" dir="2700000" algn="tl">
                              <a:srgbClr val="000000">
                                <a:alpha val="43137"/>
                              </a:srgbClr>
                            </a:outerShdw>
                          </a:effectLst>
                          <a:latin typeface="+mn-lt"/>
                          <a:ea typeface="Calibri"/>
                          <a:cs typeface="Times New Roman"/>
                        </a:rPr>
                        <a:t>2</a:t>
                      </a:r>
                      <a:endParaRPr lang="en-US" sz="1400" b="1" i="0"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79264072"/>
              </p:ext>
            </p:extLst>
          </p:nvPr>
        </p:nvGraphicFramePr>
        <p:xfrm>
          <a:off x="518160" y="668579"/>
          <a:ext cx="6563360" cy="3284576"/>
        </p:xfrm>
        <a:graphic>
          <a:graphicData uri="http://schemas.openxmlformats.org/drawingml/2006/table">
            <a:tbl>
              <a:tblPr firstRow="1" bandRow="1">
                <a:tableStyleId>{5940675A-B579-460E-94D1-54222C63F5DA}</a:tableStyleId>
              </a:tblPr>
              <a:tblGrid>
                <a:gridCol w="518160"/>
                <a:gridCol w="4754880"/>
                <a:gridCol w="457200"/>
                <a:gridCol w="416560"/>
                <a:gridCol w="416560"/>
              </a:tblGrid>
              <a:tr h="330491">
                <a:tc gridSpan="5">
                  <a:txBody>
                    <a:bodyPr/>
                    <a:lstStyle/>
                    <a:p>
                      <a:pPr algn="ctr">
                        <a:lnSpc>
                          <a:spcPct val="100000"/>
                        </a:lnSpc>
                        <a:spcAft>
                          <a:spcPts val="0"/>
                        </a:spcAft>
                      </a:pPr>
                      <a:r>
                        <a:rPr lang="en-US" sz="1500" b="1" dirty="0" smtClean="0"/>
                        <a:t>Literary Text</a:t>
                      </a:r>
                      <a:endParaRPr lang="en-US"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43930">
                <a:tc>
                  <a:txBody>
                    <a:bodyPr/>
                    <a:lstStyle/>
                    <a:p>
                      <a:pPr algn="ctr">
                        <a:lnSpc>
                          <a:spcPct val="100000"/>
                        </a:lnSpc>
                        <a:spcAft>
                          <a:spcPts val="0"/>
                        </a:spcAft>
                      </a:pPr>
                      <a:r>
                        <a:rPr lang="en-US" sz="1400" b="1" dirty="0" smtClean="0"/>
                        <a:t>1</a:t>
                      </a:r>
                      <a:endParaRPr lang="en-US" sz="1400" b="1" dirty="0"/>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900" b="1" dirty="0" smtClean="0">
                          <a:solidFill>
                            <a:srgbClr val="000000"/>
                          </a:solidFill>
                          <a:effectLst/>
                          <a:latin typeface="+mn-lt"/>
                          <a:ea typeface="Times New Roman"/>
                          <a:cs typeface="Times New Roman"/>
                        </a:rPr>
                        <a:t>I u</a:t>
                      </a:r>
                      <a:r>
                        <a:rPr kumimoji="0" lang="en-US" sz="900" b="1" i="0" u="none" strike="noStrike" kern="1200" cap="none" spc="0" normalizeH="0" baseline="0" noProof="0" dirty="0" smtClean="0">
                          <a:ln>
                            <a:noFill/>
                          </a:ln>
                          <a:solidFill>
                            <a:srgbClr val="000000"/>
                          </a:solidFill>
                          <a:effectLst/>
                          <a:uLnTx/>
                          <a:uFillTx/>
                          <a:latin typeface="+mn-lt"/>
                          <a:ea typeface="Times New Roman"/>
                          <a:cs typeface="Times New Roman"/>
                        </a:rPr>
                        <a:t>se context to determine the meaning of figurative, technical or connotative meaning of words and phrases and interpret figures of speech. </a:t>
                      </a:r>
                      <a:r>
                        <a:rPr kumimoji="0" lang="en-US" sz="900" b="0" i="1" u="none" strike="noStrike" kern="1200" cap="none" spc="0" normalizeH="0" baseline="0" noProof="0" dirty="0" smtClean="0">
                          <a:ln>
                            <a:noFill/>
                          </a:ln>
                          <a:solidFill>
                            <a:srgbClr val="000000"/>
                          </a:solidFill>
                          <a:effectLst/>
                          <a:uLnTx/>
                          <a:uFillTx/>
                          <a:latin typeface="+mn-lt"/>
                          <a:ea typeface="Times New Roman"/>
                          <a:cs typeface="Times New Roman"/>
                        </a:rPr>
                        <a:t>RL.6.4</a:t>
                      </a:r>
                      <a:endParaRPr lang="en-US" sz="900" b="0" i="1" dirty="0" smtClean="0">
                        <a:solidFill>
                          <a:srgbClr val="000000"/>
                        </a:solidFill>
                        <a:effectLst/>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00536">
                <a:tc>
                  <a:txBody>
                    <a:bodyPr/>
                    <a:lstStyle/>
                    <a:p>
                      <a:pPr algn="ctr">
                        <a:lnSpc>
                          <a:spcPct val="100000"/>
                        </a:lnSpc>
                        <a:spcAft>
                          <a:spcPts val="0"/>
                        </a:spcAft>
                      </a:pPr>
                      <a:r>
                        <a:rPr lang="en-US" sz="1400" b="1" dirty="0" smtClean="0"/>
                        <a:t>2</a:t>
                      </a:r>
                      <a:endParaRPr lang="en-US" sz="1400" b="1" dirty="0"/>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Times New Roman"/>
                          <a:cs typeface="Times New Roman"/>
                        </a:rPr>
                        <a:t>I analyze the impact figurative words or phrases have on the meaning or tone of a text. </a:t>
                      </a:r>
                      <a:r>
                        <a:rPr kumimoji="0" lang="en-US" sz="900" b="0" i="1" u="none" strike="noStrike" kern="1200" cap="none" spc="0" normalizeH="0" baseline="0" noProof="0" dirty="0" smtClean="0">
                          <a:ln>
                            <a:noFill/>
                          </a:ln>
                          <a:solidFill>
                            <a:srgbClr val="000000"/>
                          </a:solidFill>
                          <a:effectLst/>
                          <a:uLnTx/>
                          <a:uFillTx/>
                          <a:latin typeface="+mn-lt"/>
                          <a:ea typeface="Times New Roman"/>
                          <a:cs typeface="Arial"/>
                        </a:rPr>
                        <a:t>RL.6.4</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400" b="1" dirty="0" smtClean="0"/>
                        <a:t>3</a:t>
                      </a:r>
                      <a:endParaRPr lang="en-US" sz="1400" b="1" dirty="0"/>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Times New Roman"/>
                          <a:cs typeface="Times New Roman"/>
                        </a:rPr>
                        <a:t>I describe what I see and hear when listening or watching a story, drama or poem.   </a:t>
                      </a:r>
                      <a:r>
                        <a:rPr kumimoji="0" lang="en-US" sz="900" b="0" i="1" u="none" strike="noStrike" kern="1200" cap="none" spc="0" normalizeH="0" baseline="0" noProof="0" dirty="0" smtClean="0">
                          <a:ln>
                            <a:noFill/>
                          </a:ln>
                          <a:solidFill>
                            <a:prstClr val="black"/>
                          </a:solidFill>
                          <a:effectLst/>
                          <a:uLnTx/>
                          <a:uFillTx/>
                          <a:latin typeface="+mn-lt"/>
                          <a:ea typeface="Times New Roman"/>
                          <a:cs typeface="Times New Roman"/>
                        </a:rPr>
                        <a:t>RL.6.7</a:t>
                      </a:r>
                      <a:endParaRPr lang="en-US" sz="900" b="0" i="1" dirty="0" smtClean="0">
                        <a:solidFill>
                          <a:srgbClr val="000000"/>
                        </a:solidFill>
                        <a:effectLst/>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61348">
                <a:tc>
                  <a:txBody>
                    <a:bodyPr/>
                    <a:lstStyle/>
                    <a:p>
                      <a:pPr algn="ctr">
                        <a:lnSpc>
                          <a:spcPct val="100000"/>
                        </a:lnSpc>
                        <a:spcAft>
                          <a:spcPts val="0"/>
                        </a:spcAft>
                      </a:pPr>
                      <a:r>
                        <a:rPr lang="en-US" sz="1400" b="1" dirty="0" smtClean="0"/>
                        <a:t>4</a:t>
                      </a:r>
                      <a:endParaRPr lang="en-US" sz="1400" b="1" dirty="0"/>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15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Times New Roman"/>
                          <a:cs typeface="Times New Roman"/>
                        </a:rPr>
                        <a:t>I know specific differences in text, audio, visual or live versions of a story compared to examples I’ve seen or heard. </a:t>
                      </a:r>
                      <a:r>
                        <a:rPr kumimoji="0" lang="en-US" sz="900" b="0" i="1" u="none" strike="noStrike" kern="1200" cap="none" spc="0" normalizeH="0" baseline="0" noProof="0" dirty="0" smtClean="0">
                          <a:ln>
                            <a:noFill/>
                          </a:ln>
                          <a:solidFill>
                            <a:srgbClr val="000000"/>
                          </a:solidFill>
                          <a:effectLst/>
                          <a:uLnTx/>
                          <a:uFillTx/>
                          <a:latin typeface="+mn-lt"/>
                          <a:ea typeface="Times New Roman"/>
                          <a:cs typeface="Times New Roman"/>
                        </a:rPr>
                        <a:t>RL.6.7 </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17954">
                <a:tc>
                  <a:txBody>
                    <a:bodyPr/>
                    <a:lstStyle/>
                    <a:p>
                      <a:pPr algn="ctr">
                        <a:lnSpc>
                          <a:spcPct val="100000"/>
                        </a:lnSpc>
                        <a:spcAft>
                          <a:spcPts val="0"/>
                        </a:spcAft>
                      </a:pPr>
                      <a:r>
                        <a:rPr lang="en-US" sz="1400" b="1" dirty="0" smtClean="0"/>
                        <a:t>5</a:t>
                      </a:r>
                      <a:endParaRPr lang="en-US" sz="1400" b="1" dirty="0"/>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rgbClr val="000000"/>
                          </a:solidFill>
                          <a:effectLst/>
                          <a:uLnTx/>
                          <a:uFillTx/>
                          <a:latin typeface="+mn-lt"/>
                          <a:ea typeface="Times New Roman"/>
                          <a:cs typeface="Times New Roman"/>
                        </a:rPr>
                        <a:t>I understand how different genres approach themes and topics. </a:t>
                      </a:r>
                      <a:r>
                        <a:rPr lang="en-US" sz="900" b="0" i="1" dirty="0" smtClean="0">
                          <a:solidFill>
                            <a:srgbClr val="000000"/>
                          </a:solidFill>
                          <a:effectLst/>
                          <a:latin typeface="+mn-lt"/>
                          <a:ea typeface="Times New Roman"/>
                          <a:cs typeface="Times New Roman"/>
                        </a:rPr>
                        <a:t>RL.6.9</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407144">
                <a:tc>
                  <a:txBody>
                    <a:bodyPr/>
                    <a:lstStyle/>
                    <a:p>
                      <a:pPr algn="ctr">
                        <a:lnSpc>
                          <a:spcPct val="100000"/>
                        </a:lnSpc>
                        <a:spcAft>
                          <a:spcPts val="0"/>
                        </a:spcAft>
                      </a:pPr>
                      <a:r>
                        <a:rPr lang="en-US" sz="1400" b="1" dirty="0" smtClean="0"/>
                        <a:t>6</a:t>
                      </a:r>
                      <a:endParaRPr lang="en-US" sz="1400" b="1" dirty="0"/>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rgbClr val="000000"/>
                          </a:solidFill>
                          <a:effectLst/>
                          <a:uLnTx/>
                          <a:uFillTx/>
                          <a:latin typeface="+mn-lt"/>
                          <a:ea typeface="Times New Roman"/>
                          <a:cs typeface="Times New Roman"/>
                        </a:rPr>
                        <a:t>I compare and contrast  how the text structures of different genres contribute to their approaches in similar themes and topics.</a:t>
                      </a:r>
                      <a:r>
                        <a:rPr kumimoji="0" lang="en-US" sz="900" b="1" i="0" u="none" strike="noStrike" kern="1200" cap="none" spc="0" normalizeH="0" baseline="0" noProof="0" dirty="0" smtClean="0">
                          <a:ln>
                            <a:noFill/>
                          </a:ln>
                          <a:solidFill>
                            <a:prstClr val="black"/>
                          </a:solidFill>
                          <a:effectLst/>
                          <a:uLnTx/>
                          <a:uFillTx/>
                          <a:latin typeface="+mn-lt"/>
                          <a:ea typeface="Times New Roman"/>
                          <a:cs typeface="Times New Roman"/>
                        </a:rPr>
                        <a:t> </a:t>
                      </a:r>
                      <a:r>
                        <a:rPr lang="en-US" sz="900" b="0" i="1" dirty="0" smtClean="0">
                          <a:solidFill>
                            <a:srgbClr val="000000"/>
                          </a:solidFill>
                          <a:effectLst/>
                          <a:latin typeface="+mn-lt"/>
                          <a:ea typeface="Times New Roman"/>
                          <a:cs typeface="Times New Roman"/>
                        </a:rPr>
                        <a:t>RL.6.9</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459177">
                <a:tc>
                  <a:txBody>
                    <a:bodyPr/>
                    <a:lstStyle/>
                    <a:p>
                      <a:pPr algn="ctr">
                        <a:lnSpc>
                          <a:spcPct val="100000"/>
                        </a:lnSpc>
                        <a:spcAft>
                          <a:spcPts val="0"/>
                        </a:spcAft>
                      </a:pPr>
                      <a:r>
                        <a:rPr lang="en-US" sz="1400" b="1" dirty="0" smtClean="0"/>
                        <a:t>7</a:t>
                      </a:r>
                      <a:endParaRPr lang="en-US" sz="1400" b="1" dirty="0"/>
                    </a:p>
                  </a:txBody>
                  <a:tcPr marL="97155" marR="97155" marT="47897" marB="47897" anchor="ctr">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Times New Roman"/>
                          <a:cs typeface="Times New Roman"/>
                        </a:rPr>
                        <a:t>I can read, listen or view the same version of a text and explain the benefits of each kind.</a:t>
                      </a:r>
                      <a:endParaRPr kumimoji="0" lang="en-US" sz="900" b="1" i="0" u="none" strike="noStrike" kern="1200" cap="none" spc="0" normalizeH="0" baseline="0" noProof="0" dirty="0" smtClean="0">
                        <a:ln>
                          <a:noFill/>
                        </a:ln>
                        <a:solidFill>
                          <a:prstClr val="black"/>
                        </a:solidFill>
                        <a:effectLst/>
                        <a:uLnTx/>
                        <a:uFillTx/>
                        <a:latin typeface="+mn-lt"/>
                        <a:ea typeface="Calibri"/>
                        <a:cs typeface="Times New Roman"/>
                      </a:endParaRP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Times New Roman"/>
                          <a:cs typeface="Times New Roman"/>
                        </a:rPr>
                        <a:t> </a:t>
                      </a:r>
                      <a:r>
                        <a:rPr lang="en-US" sz="900" b="0" i="1" dirty="0" smtClean="0">
                          <a:solidFill>
                            <a:srgbClr val="000000"/>
                          </a:solidFill>
                          <a:effectLst/>
                          <a:latin typeface="+mn-lt"/>
                          <a:ea typeface="Times New Roman"/>
                          <a:cs typeface="Times New Roman"/>
                        </a:rPr>
                        <a:t>RL.6.7</a:t>
                      </a:r>
                    </a:p>
                  </a:txBody>
                  <a:tcPr marL="97155" marR="97155" marT="47897" marB="47897" anchor="ctr">
                    <a:solidFill>
                      <a:schemeClr val="bg1"/>
                    </a:solidFill>
                  </a:tcPr>
                </a:tc>
                <a:tc>
                  <a:txBody>
                    <a:bodyPr/>
                    <a:lstStyle/>
                    <a:p>
                      <a:pPr algn="ctr"/>
                      <a:r>
                        <a:rPr lang="en-US" sz="1400" b="1" dirty="0" smtClean="0">
                          <a:effectLst>
                            <a:outerShdw blurRad="38100" dist="38100" dir="2700000" algn="tl">
                              <a:srgbClr val="000000">
                                <a:alpha val="43137"/>
                              </a:srgbClr>
                            </a:outerShdw>
                          </a:effectLst>
                        </a:rPr>
                        <a:t>2</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378926">
                <a:tc>
                  <a:txBody>
                    <a:bodyPr/>
                    <a:lstStyle/>
                    <a:p>
                      <a:pPr algn="ctr">
                        <a:lnSpc>
                          <a:spcPct val="100000"/>
                        </a:lnSpc>
                        <a:spcAft>
                          <a:spcPts val="0"/>
                        </a:spcAft>
                      </a:pPr>
                      <a:r>
                        <a:rPr lang="en-US" sz="1400" b="1" dirty="0" smtClean="0"/>
                        <a:t>8</a:t>
                      </a:r>
                      <a:endParaRPr lang="en-US" sz="1400" b="1" dirty="0"/>
                    </a:p>
                  </a:txBody>
                  <a:tcPr marL="97155" marR="97155" marT="47897" marB="47897" anchor="ctr">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Times New Roman"/>
                          <a:cs typeface="Times New Roman"/>
                        </a:rPr>
                        <a:t>I compare approaches to similar themes or topics across multiple texts. </a:t>
                      </a:r>
                      <a:r>
                        <a:rPr lang="en-US" sz="900" b="0" i="1" baseline="0" dirty="0" smtClean="0">
                          <a:solidFill>
                            <a:srgbClr val="000000"/>
                          </a:solidFill>
                          <a:effectLst/>
                          <a:latin typeface="+mn-lt"/>
                          <a:ea typeface="Times New Roman"/>
                          <a:cs typeface="Times New Roman"/>
                        </a:rPr>
                        <a:t>RL.6.9</a:t>
                      </a:r>
                      <a:endParaRPr lang="en-US" sz="900" b="0" i="1" dirty="0" smtClean="0">
                        <a:effectLst/>
                        <a:latin typeface="+mn-lt"/>
                        <a:ea typeface="Calibri"/>
                        <a:cs typeface="Times New Roman"/>
                      </a:endParaRPr>
                    </a:p>
                  </a:txBody>
                  <a:tcPr marL="97155" marR="97155" marT="47897" marB="47897" anchor="ctr">
                    <a:solidFill>
                      <a:schemeClr val="bg1"/>
                    </a:solidFill>
                  </a:tcPr>
                </a:tc>
                <a:tc>
                  <a:txBody>
                    <a:bodyPr/>
                    <a:lstStyle/>
                    <a:p>
                      <a:pPr marL="0" marR="0" algn="ctr">
                        <a:lnSpc>
                          <a:spcPct val="115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2" name="TextBox 1"/>
          <p:cNvSpPr txBox="1"/>
          <p:nvPr/>
        </p:nvSpPr>
        <p:spPr>
          <a:xfrm>
            <a:off x="518160" y="218198"/>
            <a:ext cx="6554046" cy="466633"/>
          </a:xfrm>
          <a:prstGeom prst="rect">
            <a:avLst/>
          </a:prstGeom>
          <a:noFill/>
        </p:spPr>
        <p:txBody>
          <a:bodyPr wrap="square" lIns="96359" tIns="48180" rIns="96359" bIns="48180" rtlCol="0">
            <a:spAutoFit/>
          </a:bodyPr>
          <a:lstStyle/>
          <a:p>
            <a:r>
              <a:rPr lang="en-US" sz="1200" b="1" dirty="0"/>
              <a:t>Student Scoring </a:t>
            </a:r>
            <a:r>
              <a:rPr lang="en-US" sz="1200" dirty="0"/>
              <a:t>Color the box green if your answer was correct. Color the box red if your answer was not correct.</a:t>
            </a:r>
          </a:p>
        </p:txBody>
      </p:sp>
      <p:sp>
        <p:nvSpPr>
          <p:cNvPr id="6" name="Curved Down Arrow 5"/>
          <p:cNvSpPr/>
          <p:nvPr/>
        </p:nvSpPr>
        <p:spPr>
          <a:xfrm rot="1019646">
            <a:off x="6113826" y="4083243"/>
            <a:ext cx="870495" cy="291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sp>
        <p:nvSpPr>
          <p:cNvPr id="7" name="Curved Down Arrow 6"/>
          <p:cNvSpPr/>
          <p:nvPr/>
        </p:nvSpPr>
        <p:spPr>
          <a:xfrm rot="989927">
            <a:off x="6116314" y="751280"/>
            <a:ext cx="852958" cy="30757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953986141"/>
              </p:ext>
            </p:extLst>
          </p:nvPr>
        </p:nvGraphicFramePr>
        <p:xfrm>
          <a:off x="506505" y="7222330"/>
          <a:ext cx="6653327" cy="1790048"/>
        </p:xfrm>
        <a:graphic>
          <a:graphicData uri="http://schemas.openxmlformats.org/drawingml/2006/table">
            <a:tbl>
              <a:tblPr firstRow="1" bandRow="1">
                <a:tableStyleId>{5940675A-B579-460E-94D1-54222C63F5DA}</a:tableStyleId>
              </a:tblPr>
              <a:tblGrid>
                <a:gridCol w="560295"/>
                <a:gridCol w="4591174"/>
                <a:gridCol w="514226"/>
                <a:gridCol w="457200"/>
                <a:gridCol w="530432"/>
              </a:tblGrid>
              <a:tr h="0">
                <a:tc gridSpan="5">
                  <a:txBody>
                    <a:bodyPr/>
                    <a:lstStyle/>
                    <a:p>
                      <a:pPr algn="ctr">
                        <a:lnSpc>
                          <a:spcPct val="100000"/>
                        </a:lnSpc>
                        <a:spcAft>
                          <a:spcPts val="0"/>
                        </a:spcAft>
                      </a:pPr>
                      <a:r>
                        <a:rPr lang="en-US" sz="1400" b="1" dirty="0" smtClean="0">
                          <a:solidFill>
                            <a:schemeClr val="tx1"/>
                          </a:solidFill>
                        </a:rPr>
                        <a:t>Writing</a:t>
                      </a:r>
                      <a:endParaRPr lang="en-US" sz="1400" b="1" dirty="0">
                        <a:solidFill>
                          <a:schemeClr val="tx1"/>
                        </a:solidFill>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lnSpc>
                          <a:spcPct val="100000"/>
                        </a:lnSpc>
                        <a:spcAft>
                          <a:spcPts val="0"/>
                        </a:spcAft>
                      </a:pPr>
                      <a:endParaRPr lang="en-US" sz="1400" b="1" dirty="0">
                        <a:solidFill>
                          <a:schemeClr val="tx1"/>
                        </a:solidFill>
                      </a:endParaRPr>
                    </a:p>
                  </a:txBody>
                  <a:tcPr marL="97155" marR="97155" marT="47897" marB="47897" anchor="ctr">
                    <a:lnL w="12700" cap="flat" cmpd="sng" algn="ctr">
                      <a:solidFill>
                        <a:schemeClr val="tx1"/>
                      </a:solidFill>
                      <a:prstDash val="solid"/>
                      <a:round/>
                      <a:headEnd type="none" w="med" len="med"/>
                      <a:tailEnd type="none" w="med" len="med"/>
                    </a:lnL>
                    <a:solidFill>
                      <a:schemeClr val="accent3">
                        <a:lumMod val="40000"/>
                        <a:lumOff val="60000"/>
                      </a:schemeClr>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452846">
                <a:tc>
                  <a:txBody>
                    <a:bodyPr/>
                    <a:lstStyle/>
                    <a:p>
                      <a:pPr algn="ctr">
                        <a:lnSpc>
                          <a:spcPct val="100000"/>
                        </a:lnSpc>
                        <a:spcAft>
                          <a:spcPts val="0"/>
                        </a:spcAft>
                      </a:pPr>
                      <a:r>
                        <a:rPr lang="en-US" sz="1400" b="1" dirty="0" smtClean="0">
                          <a:solidFill>
                            <a:schemeClr val="tx1"/>
                          </a:solidFill>
                        </a:rPr>
                        <a:t>17</a:t>
                      </a:r>
                      <a:endParaRPr lang="en-US" sz="1400" b="1" dirty="0">
                        <a:solidFill>
                          <a:schemeClr val="tx1"/>
                        </a:solidFill>
                      </a:endParaRPr>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000" b="1" i="0" kern="1200" baseline="0" dirty="0" smtClean="0">
                          <a:solidFill>
                            <a:schemeClr val="tx1"/>
                          </a:solidFill>
                          <a:effectLst/>
                          <a:latin typeface="+mn-lt"/>
                          <a:ea typeface="Times New Roman"/>
                          <a:cs typeface="Times New Roman"/>
                        </a:rPr>
                        <a:t>In one or two paragraphs, write an ending for the narrative that follows naturally from the events or experiences in the narrative.  </a:t>
                      </a:r>
                      <a:r>
                        <a:rPr lang="en-US" sz="900" b="0" i="1" kern="1200" baseline="0" dirty="0" smtClean="0">
                          <a:solidFill>
                            <a:schemeClr val="tx1"/>
                          </a:solidFill>
                          <a:effectLst/>
                          <a:latin typeface="+mn-lt"/>
                          <a:ea typeface="Times New Roman"/>
                          <a:cs typeface="Times New Roman"/>
                        </a:rPr>
                        <a:t>W.6.3c</a:t>
                      </a:r>
                    </a:p>
                  </a:txBody>
                  <a:tcPr marL="97155" marR="97155" marT="47897" marB="47897" anchor="ctr">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outerShdw blurRad="38100" dist="38100" dir="2700000" algn="tl">
                              <a:srgbClr val="000000">
                                <a:alpha val="43137"/>
                              </a:srgbClr>
                            </a:outerShdw>
                          </a:effectLst>
                        </a:rPr>
                        <a:t>2</a:t>
                      </a:r>
                    </a:p>
                  </a:txBody>
                  <a:tcPr marL="97155" marR="97155" marT="47897" marB="47897" anchor="ctr">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500" b="1" i="0" dirty="0" smtClean="0">
                          <a:solidFill>
                            <a:schemeClr val="tx1"/>
                          </a:solidFill>
                          <a:effectLst>
                            <a:outerShdw blurRad="38100" dist="38100" dir="2700000" algn="tl">
                              <a:srgbClr val="000000">
                                <a:alpha val="43137"/>
                              </a:srgbClr>
                            </a:outerShdw>
                          </a:effectLst>
                        </a:rPr>
                        <a:t>1</a:t>
                      </a:r>
                    </a:p>
                  </a:txBody>
                  <a:tcPr marL="97155" marR="97155" marT="47897" marB="47897"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18</a:t>
                      </a:r>
                      <a:endParaRPr lang="en-US" sz="1400" b="1" dirty="0">
                        <a:solidFill>
                          <a:schemeClr val="tx1"/>
                        </a:solidFill>
                      </a:endParaRPr>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000" b="1" dirty="0" smtClean="0">
                          <a:solidFill>
                            <a:schemeClr val="tx1"/>
                          </a:solidFill>
                          <a:latin typeface="+mn-lt"/>
                          <a:cs typeface="Helvetica" panose="020B0604020202020204" pitchFamily="34" charset="0"/>
                        </a:rPr>
                        <a:t>Which sentence would provide the best transition into a new paragraph?  </a:t>
                      </a:r>
                      <a:r>
                        <a:rPr lang="en-US" sz="900" b="0" i="1" dirty="0" smtClean="0">
                          <a:solidFill>
                            <a:schemeClr val="tx1"/>
                          </a:solidFill>
                          <a:latin typeface="+mn-lt"/>
                          <a:cs typeface="Helvetica" panose="020B0604020202020204" pitchFamily="34" charset="0"/>
                        </a:rPr>
                        <a:t>W.6.3b</a:t>
                      </a:r>
                    </a:p>
                  </a:txBody>
                  <a:tcPr marL="97155" marR="97155" marT="47897" marB="47897" anchor="ctr">
                    <a:solidFill>
                      <a:schemeClr val="bg1"/>
                    </a:solidFill>
                  </a:tcPr>
                </a:tc>
                <a:tc gridSpan="3">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19</a:t>
                      </a:r>
                      <a:endParaRPr lang="en-US" sz="1400" b="1" dirty="0">
                        <a:solidFill>
                          <a:schemeClr val="tx1"/>
                        </a:solidFill>
                      </a:endParaRPr>
                    </a:p>
                  </a:txBody>
                  <a:tcPr marL="97155" marR="97155" marT="47897" marB="47897" anchor="ctr">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latin typeface="+mn-lt"/>
                          <a:cs typeface="Helvetica" panose="020B0604020202020204" pitchFamily="34" charset="0"/>
                        </a:rPr>
                        <a:t>Choose the best two words to replace the underlined words.  </a:t>
                      </a:r>
                      <a:r>
                        <a:rPr lang="en-US" sz="900" b="0" i="1" dirty="0" smtClean="0">
                          <a:solidFill>
                            <a:schemeClr val="tx1"/>
                          </a:solidFill>
                          <a:latin typeface="+mn-lt"/>
                          <a:cs typeface="Helvetica" panose="020B0604020202020204" pitchFamily="34" charset="0"/>
                        </a:rPr>
                        <a:t>L.6.3a, L.6.6</a:t>
                      </a:r>
                    </a:p>
                  </a:txBody>
                  <a:tcPr marL="97155" marR="97155" marT="47897" marB="47897" anchor="ctr">
                    <a:solidFill>
                      <a:schemeClr val="bg1"/>
                    </a:solidFill>
                  </a:tcPr>
                </a:tc>
                <a:tc gridSpan="3">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20</a:t>
                      </a:r>
                      <a:endParaRPr lang="en-US" sz="1400" b="1" dirty="0">
                        <a:solidFill>
                          <a:schemeClr val="tx1"/>
                        </a:solidFill>
                      </a:endParaRPr>
                    </a:p>
                  </a:txBody>
                  <a:tcPr marL="97155" marR="97155" marT="47897" marB="47897"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u="none" dirty="0" smtClean="0">
                          <a:solidFill>
                            <a:schemeClr val="tx1"/>
                          </a:solidFill>
                          <a:effectLst/>
                        </a:rPr>
                        <a:t>A student needs to edit her sentences.  Which two sentences do not have  errors in grammar usage?  </a:t>
                      </a:r>
                      <a:r>
                        <a:rPr lang="en-US" sz="900" b="0" i="1" u="none" dirty="0" smtClean="0">
                          <a:solidFill>
                            <a:schemeClr val="tx1"/>
                          </a:solidFill>
                          <a:effectLst/>
                        </a:rPr>
                        <a:t>L.6.1b</a:t>
                      </a:r>
                      <a:r>
                        <a:rPr lang="en-US" sz="1000" b="1" u="none" dirty="0" smtClean="0">
                          <a:solidFill>
                            <a:schemeClr val="tx1"/>
                          </a:solidFill>
                          <a:effectLst/>
                        </a:rPr>
                        <a:t> (both must be correct).</a:t>
                      </a:r>
                    </a:p>
                  </a:txBody>
                  <a:tcPr marL="97155" marR="97155" marT="47897" marB="47897" anchor="ctr">
                    <a:solidFill>
                      <a:schemeClr val="bg1"/>
                    </a:solidFill>
                  </a:tcPr>
                </a:tc>
                <a:tc gridSpan="3">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800719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251460"/>
            <a:ext cx="6873240" cy="9656490"/>
          </a:xfrm>
          <a:prstGeom prst="rect">
            <a:avLst/>
          </a:prstGeom>
          <a:noFill/>
        </p:spPr>
        <p:txBody>
          <a:bodyPr wrap="square" rtlCol="0">
            <a:spAutoFit/>
          </a:bodyPr>
          <a:lstStyle/>
          <a:p>
            <a:pPr algn="ctr"/>
            <a:r>
              <a:rPr lang="en-US" sz="1540" b="1" dirty="0"/>
              <a:t>What Makes a Hero</a:t>
            </a:r>
          </a:p>
          <a:p>
            <a:r>
              <a:rPr lang="en-US" sz="1100" i="1" dirty="0"/>
              <a:t>This classroom pre-activity follows the Smarter Balanced Assessment Consortium general design of contextual elements, resources, learning goals, key terms and purpose [</a:t>
            </a:r>
            <a:r>
              <a:rPr lang="en-US" sz="1100" i="1" dirty="0">
                <a:hlinkClick r:id="rId2"/>
              </a:rPr>
              <a:t>http://oaksportal.org/resources/</a:t>
            </a:r>
            <a:r>
              <a:rPr lang="en-US" sz="1100" i="1" dirty="0"/>
              <a:t>]</a:t>
            </a:r>
          </a:p>
          <a:p>
            <a:r>
              <a:rPr lang="en-US" sz="1100" i="1" dirty="0"/>
              <a:t>The content within each of these was written by Anne Berg, </a:t>
            </a:r>
            <a:r>
              <a:rPr lang="en-US" sz="1100" i="1" dirty="0" err="1"/>
              <a:t>Aliceson</a:t>
            </a:r>
            <a:r>
              <a:rPr lang="en-US" sz="1100" i="1" dirty="0"/>
              <a:t> Brandt and </a:t>
            </a:r>
            <a:r>
              <a:rPr lang="en-US" sz="1100" i="1" dirty="0" err="1"/>
              <a:t>Ko</a:t>
            </a:r>
            <a:r>
              <a:rPr lang="en-US" sz="1100" i="1" dirty="0"/>
              <a:t> Kagawa.</a:t>
            </a:r>
          </a:p>
          <a:p>
            <a:endParaRPr lang="en-US" sz="1100" i="1" dirty="0"/>
          </a:p>
          <a:p>
            <a:r>
              <a:rPr lang="en-US" sz="1320" dirty="0"/>
              <a:t>The Classroom Activity introduces students to the context of a performance task, so they are not disadvantaged in demonstrating the skills the task intends to assess. </a:t>
            </a:r>
          </a:p>
          <a:p>
            <a:endParaRPr lang="en-US" sz="660" dirty="0"/>
          </a:p>
          <a:p>
            <a:r>
              <a:rPr lang="en-US" sz="1320" dirty="0"/>
              <a:t>Contextual elements include:</a:t>
            </a:r>
          </a:p>
          <a:p>
            <a:endParaRPr lang="en-US" sz="550" dirty="0"/>
          </a:p>
          <a:p>
            <a:pPr marL="251460" indent="-251460">
              <a:buAutoNum type="arabicPeriod"/>
            </a:pPr>
            <a:r>
              <a:rPr lang="en-US" sz="1320" dirty="0"/>
              <a:t>an </a:t>
            </a:r>
            <a:r>
              <a:rPr lang="en-US" sz="1320" b="1" dirty="0"/>
              <a:t>understanding of the setting or situation </a:t>
            </a:r>
            <a:r>
              <a:rPr lang="en-US" sz="1320" dirty="0"/>
              <a:t>in which the task is placed</a:t>
            </a:r>
          </a:p>
          <a:p>
            <a:pPr marL="251460" indent="-251460">
              <a:buAutoNum type="arabicPeriod"/>
            </a:pPr>
            <a:r>
              <a:rPr lang="en-US" sz="1320" dirty="0"/>
              <a:t>potentially </a:t>
            </a:r>
            <a:r>
              <a:rPr lang="en-US" sz="1320" b="1" dirty="0"/>
              <a:t>unfamiliar concepts </a:t>
            </a:r>
            <a:r>
              <a:rPr lang="en-US" sz="1320" dirty="0"/>
              <a:t>that are associated with the scenario</a:t>
            </a:r>
          </a:p>
          <a:p>
            <a:pPr marL="251460" indent="-251460">
              <a:buAutoNum type="arabicPeriod"/>
            </a:pPr>
            <a:r>
              <a:rPr lang="en-US" sz="1320" b="1" dirty="0"/>
              <a:t>key terms or vocabulary </a:t>
            </a:r>
            <a:r>
              <a:rPr lang="en-US" sz="1320" dirty="0"/>
              <a:t>students will need to understand in order to meaningfully engage with and complete the performance task</a:t>
            </a:r>
          </a:p>
          <a:p>
            <a:endParaRPr lang="en-US" sz="550" dirty="0"/>
          </a:p>
          <a:p>
            <a:r>
              <a:rPr lang="en-US" sz="1320" dirty="0"/>
              <a:t>The Classroom Activity is also intended to generate student interest in further exploration of the key idea(s). The Classroom Activity should be easy to implement with clear instructions. </a:t>
            </a:r>
          </a:p>
          <a:p>
            <a:endParaRPr lang="en-US" sz="550" dirty="0"/>
          </a:p>
          <a:p>
            <a:r>
              <a:rPr lang="en-US" sz="1320" dirty="0"/>
              <a:t>Please read through the entire Classroom Activity before beginning the activity with students to ensure any classroom preparation can be completed in advance. Throughout the activity, it is permissible to pause and ask students if they have any questions.</a:t>
            </a:r>
          </a:p>
          <a:p>
            <a:endParaRPr lang="en-US" sz="550" dirty="0"/>
          </a:p>
          <a:p>
            <a:r>
              <a:rPr lang="en-US" sz="1320" b="1" dirty="0"/>
              <a:t>Resources needed:</a:t>
            </a:r>
          </a:p>
          <a:p>
            <a:endParaRPr lang="en-US" sz="550" b="1" dirty="0"/>
          </a:p>
          <a:p>
            <a:pPr marL="188595" indent="-188595">
              <a:buFont typeface="Arial" panose="020B0604020202020204" pitchFamily="34" charset="0"/>
              <a:buChar char="•"/>
            </a:pPr>
            <a:r>
              <a:rPr lang="en-US" sz="1320" dirty="0"/>
              <a:t>Chart paper, whiteboard, or chalkboard</a:t>
            </a:r>
          </a:p>
          <a:p>
            <a:pPr marL="188595" indent="-188595">
              <a:buFont typeface="Arial" panose="020B0604020202020204" pitchFamily="34" charset="0"/>
              <a:buChar char="•"/>
            </a:pPr>
            <a:r>
              <a:rPr lang="en-US" sz="1320" dirty="0"/>
              <a:t>Markers or chalk</a:t>
            </a:r>
          </a:p>
          <a:p>
            <a:pPr marL="188595" indent="-188595">
              <a:buFont typeface="Arial" panose="020B0604020202020204" pitchFamily="34" charset="0"/>
              <a:buChar char="•"/>
            </a:pPr>
            <a:r>
              <a:rPr lang="en-US" sz="1320" dirty="0"/>
              <a:t>One piece of paper and a pencil for each group</a:t>
            </a:r>
          </a:p>
          <a:p>
            <a:pPr marL="188595" indent="-188595">
              <a:buFont typeface="Arial" panose="020B0604020202020204" pitchFamily="34" charset="0"/>
              <a:buChar char="•"/>
            </a:pPr>
            <a:endParaRPr lang="en-US" sz="550" dirty="0"/>
          </a:p>
          <a:p>
            <a:r>
              <a:rPr lang="en-US" sz="1320" b="1" dirty="0"/>
              <a:t>Learning Goals</a:t>
            </a:r>
            <a:r>
              <a:rPr lang="en-US" sz="1320" dirty="0"/>
              <a:t>:</a:t>
            </a:r>
          </a:p>
          <a:p>
            <a:endParaRPr lang="en-US" sz="550" dirty="0"/>
          </a:p>
          <a:p>
            <a:pPr marL="188595" indent="-188595">
              <a:buFont typeface="Arial" panose="020B0604020202020204" pitchFamily="34" charset="0"/>
              <a:buChar char="•"/>
            </a:pPr>
            <a:r>
              <a:rPr lang="en-US" sz="1320" dirty="0"/>
              <a:t>Students will understand the context of the key concepts related to the topic:</a:t>
            </a:r>
          </a:p>
          <a:p>
            <a:pPr marL="188595" indent="59373">
              <a:buFont typeface="Courier New" panose="02070309020205020404" pitchFamily="49" charset="0"/>
              <a:buChar char="o"/>
            </a:pPr>
            <a:r>
              <a:rPr lang="en-US" sz="1320" dirty="0"/>
              <a:t>      what qualities and accomplishments that make a hero.</a:t>
            </a:r>
          </a:p>
          <a:p>
            <a:pPr marL="188595"/>
            <a:endParaRPr lang="en-US" sz="550" dirty="0"/>
          </a:p>
          <a:p>
            <a:r>
              <a:rPr lang="en-US" sz="1320" dirty="0"/>
              <a:t>Students will understand the key terms:</a:t>
            </a:r>
          </a:p>
          <a:p>
            <a:r>
              <a:rPr lang="en-US" sz="1100" i="1" dirty="0"/>
              <a:t>Note: Definitions are provided here for the convenience of facilitators. Students are expected to understand these key terms in the context of the task, not memorize the definitions</a:t>
            </a:r>
            <a:r>
              <a:rPr lang="en-US" sz="1320" dirty="0"/>
              <a:t>. </a:t>
            </a:r>
          </a:p>
          <a:p>
            <a:endParaRPr lang="en-US" sz="550" b="1" dirty="0"/>
          </a:p>
          <a:p>
            <a:pPr marL="188595" indent="-188595">
              <a:buFont typeface="Arial" panose="020B0604020202020204" pitchFamily="34" charset="0"/>
              <a:buChar char="•"/>
            </a:pPr>
            <a:r>
              <a:rPr lang="en-US" sz="1320" b="1" dirty="0"/>
              <a:t>Hero</a:t>
            </a:r>
            <a:r>
              <a:rPr lang="en-US" sz="1320" dirty="0"/>
              <a:t>: a person who is admired for their courage, outstanding achievements, or noble qualities</a:t>
            </a:r>
          </a:p>
          <a:p>
            <a:pPr marL="188595" indent="-188595">
              <a:buFont typeface="Arial" panose="020B0604020202020204" pitchFamily="34" charset="0"/>
              <a:buChar char="•"/>
            </a:pPr>
            <a:r>
              <a:rPr lang="en-US" sz="1320" b="1" dirty="0"/>
              <a:t>Qualities:  </a:t>
            </a:r>
            <a:r>
              <a:rPr lang="en-US" sz="1320" dirty="0"/>
              <a:t>a feature belonging to someone that identifies them</a:t>
            </a:r>
          </a:p>
          <a:p>
            <a:pPr marL="188595" indent="-188595">
              <a:buFont typeface="Arial" panose="020B0604020202020204" pitchFamily="34" charset="0"/>
              <a:buChar char="•"/>
            </a:pPr>
            <a:r>
              <a:rPr lang="en-US" sz="1320" b="1" dirty="0"/>
              <a:t>Accomplishment: </a:t>
            </a:r>
            <a:r>
              <a:rPr lang="en-US" sz="1320" dirty="0"/>
              <a:t>something that someone has done successfully</a:t>
            </a:r>
            <a:endParaRPr lang="en-US" sz="1320" b="1" dirty="0"/>
          </a:p>
          <a:p>
            <a:pPr marL="188595" indent="-188595">
              <a:buFont typeface="Arial" panose="020B0604020202020204" pitchFamily="34" charset="0"/>
              <a:buChar char="•"/>
            </a:pPr>
            <a:endParaRPr lang="en-US" sz="1320" b="1" dirty="0"/>
          </a:p>
          <a:p>
            <a:r>
              <a:rPr lang="en-US" sz="1320" dirty="0"/>
              <a:t>Purpose: The facilitator’s goal is to introduce students to the idea that heroes have certain qualities and accomplishments.  This activity will allow students to be active participants as they explore different types heroes.]</a:t>
            </a:r>
          </a:p>
          <a:p>
            <a:endParaRPr lang="en-US" sz="1320" dirty="0"/>
          </a:p>
          <a:p>
            <a:r>
              <a:rPr lang="en-US" sz="1320" dirty="0"/>
              <a:t>Note:  The following section can be modified to accommodate various teacher-student interaction types such as  a teacher-lead discussion with the entire class, a teacher-student discussion for remote locations with a single student, or small groups.</a:t>
            </a:r>
          </a:p>
          <a:p>
            <a:r>
              <a:rPr lang="en-US" sz="1320" dirty="0"/>
              <a:t/>
            </a:r>
            <a:br>
              <a:rPr lang="en-US" sz="1320" dirty="0"/>
            </a:br>
            <a:r>
              <a:rPr lang="en-US" sz="1320" dirty="0"/>
              <a:t>[Divide the students in small groups of two to four students. Give each group a piece of a paper and a pencil.]</a:t>
            </a:r>
          </a:p>
          <a:p>
            <a:endParaRPr lang="en-US" sz="1320" dirty="0"/>
          </a:p>
          <a:p>
            <a:r>
              <a:rPr lang="en-US" sz="990" dirty="0"/>
              <a:t>*Facilitators can decide whether they want to display ancillary materials using an overhead projector or computer/</a:t>
            </a:r>
            <a:r>
              <a:rPr lang="en-US" sz="990" dirty="0" err="1"/>
              <a:t>Smartboard</a:t>
            </a:r>
            <a:r>
              <a:rPr lang="en-US" sz="990" dirty="0"/>
              <a:t>, or whether they want to produce them as a handout for students.</a:t>
            </a:r>
          </a:p>
        </p:txBody>
      </p:sp>
    </p:spTree>
    <p:extLst>
      <p:ext uri="{BB962C8B-B14F-4D97-AF65-F5344CB8AC3E}">
        <p14:creationId xmlns:p14="http://schemas.microsoft.com/office/powerpoint/2010/main" val="3388209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251460"/>
            <a:ext cx="6873240" cy="10079682"/>
          </a:xfrm>
          <a:prstGeom prst="rect">
            <a:avLst/>
          </a:prstGeom>
          <a:noFill/>
        </p:spPr>
        <p:txBody>
          <a:bodyPr wrap="square" rtlCol="0">
            <a:spAutoFit/>
          </a:bodyPr>
          <a:lstStyle/>
          <a:p>
            <a:r>
              <a:rPr lang="en-US" sz="1540" b="1" dirty="0"/>
              <a:t>What Makes a Hero </a:t>
            </a:r>
            <a:r>
              <a:rPr lang="en-US" sz="1320" i="1" dirty="0"/>
              <a:t>continued…</a:t>
            </a:r>
            <a:endParaRPr lang="en-US" sz="1320" b="1" i="1" dirty="0"/>
          </a:p>
          <a:p>
            <a:endParaRPr lang="en-US" sz="1320" i="1" dirty="0"/>
          </a:p>
          <a:p>
            <a:r>
              <a:rPr lang="en-US" sz="1320" b="1" dirty="0"/>
              <a:t>Facilitator says: </a:t>
            </a:r>
            <a:r>
              <a:rPr lang="en-US" sz="1320" dirty="0"/>
              <a:t> “People become heroes either through their qualities or accomplishments.”</a:t>
            </a:r>
          </a:p>
          <a:p>
            <a:endParaRPr lang="en-US" sz="1320" dirty="0"/>
          </a:p>
          <a:p>
            <a:r>
              <a:rPr lang="en-US" sz="1320" dirty="0"/>
              <a:t>[Write and read aloud: “What qualities and accomplishments make someone a hero?”]</a:t>
            </a:r>
            <a:endParaRPr lang="en-US" sz="1320" b="1" dirty="0"/>
          </a:p>
          <a:p>
            <a:endParaRPr lang="en-US" sz="1320" dirty="0"/>
          </a:p>
          <a:p>
            <a:r>
              <a:rPr lang="en-US" sz="1320" dirty="0"/>
              <a:t>“One nonfictional person that  people consider a hero is Harriet Tubman.  Harriet was born a slave in 1819, where she worked hard in the fields and was severely mistreated.  She  fled slavery  in 1849, leaving family and friends behind.  Harriet was passionate about freeing slaves and made many dangerous trips on the Underground Railroad to help free slaves.  She made this trip at least 19 times, bringing hundreds of slaves to freedom.  In her trips she never lost a slave or allowed one to turn back. ”</a:t>
            </a:r>
          </a:p>
          <a:p>
            <a:endParaRPr lang="en-US" sz="1320" dirty="0"/>
          </a:p>
          <a:p>
            <a:r>
              <a:rPr lang="en-US" sz="1320" dirty="0"/>
              <a:t>“Another hero is Malala </a:t>
            </a:r>
            <a:r>
              <a:rPr lang="en-US" sz="1320" dirty="0" err="1"/>
              <a:t>Yousafzai</a:t>
            </a:r>
            <a:r>
              <a:rPr lang="en-US" sz="1320" dirty="0"/>
              <a:t>, who was born in 1997 in Pakistan.  She believes that every child, no matter their gender, has a right to an education.  As a result of her advocacy for education, the Taliban, an Islamic militant group,  threatened and attempted to kill her.  Malala was shot and seriously injured, but survived  the attack and continues to speak out on the importance of education.  In 2014 she became the youngest person to receive the Nobel Peace Prize.”</a:t>
            </a:r>
          </a:p>
          <a:p>
            <a:endParaRPr lang="en-US" sz="1320" dirty="0"/>
          </a:p>
          <a:p>
            <a:r>
              <a:rPr lang="en-US" sz="1320" dirty="0"/>
              <a:t>“Cesar Chavez was born in 1927 near Yuma, Arizona.   As a migrant farmworker, he saw first hand the mistreatment of workers,  as there were long hours, little pay, few bathrooms, and poor drinking water.  He dedicated his life to improving the treatment, pay and working conditions for farmworkers and making sure they were treated fairly.”</a:t>
            </a:r>
          </a:p>
          <a:p>
            <a:endParaRPr lang="en-US" sz="1320" dirty="0"/>
          </a:p>
          <a:p>
            <a:r>
              <a:rPr lang="en-US" sz="1320" dirty="0"/>
              <a:t>“Now that you know about these heroes, work with your small group to answer the following question on the paper provided.”</a:t>
            </a:r>
          </a:p>
          <a:p>
            <a:endParaRPr lang="en-US" sz="1320" dirty="0"/>
          </a:p>
          <a:p>
            <a:r>
              <a:rPr lang="en-US" sz="1320" dirty="0"/>
              <a:t>[Read and write the following question: “What qualities and accomplishments do each of these heroes have that make them stand out?”]</a:t>
            </a:r>
          </a:p>
          <a:p>
            <a:endParaRPr lang="en-US" sz="1320" b="1" dirty="0"/>
          </a:p>
          <a:p>
            <a:r>
              <a:rPr lang="en-US" sz="1320" dirty="0"/>
              <a:t>[Give the students three minutes to discuss and write down their thoughts. After about three minutes, have students share their ideas with the class. Ask the students to share their response to the question and record them under the initial question.]</a:t>
            </a:r>
          </a:p>
          <a:p>
            <a:endParaRPr lang="en-US" sz="1320" b="1" dirty="0"/>
          </a:p>
          <a:p>
            <a:r>
              <a:rPr lang="en-US" sz="1320" b="1" dirty="0"/>
              <a:t>Possible class discussion answers </a:t>
            </a:r>
            <a:r>
              <a:rPr lang="en-US" sz="1320" b="1" i="1" dirty="0"/>
              <a:t>(unscripted):</a:t>
            </a:r>
          </a:p>
          <a:p>
            <a:pPr marL="188595" indent="-188595">
              <a:buFont typeface="Arial" panose="020B0604020202020204" pitchFamily="34" charset="0"/>
              <a:buChar char="•"/>
            </a:pPr>
            <a:r>
              <a:rPr lang="en-US" sz="1320" dirty="0"/>
              <a:t>Harriet Tubman</a:t>
            </a:r>
          </a:p>
          <a:p>
            <a:pPr marL="691515" lvl="1" indent="-188595">
              <a:buFont typeface="Arial" panose="020B0604020202020204" pitchFamily="34" charset="0"/>
              <a:buChar char="•"/>
            </a:pPr>
            <a:r>
              <a:rPr lang="en-US" sz="1320" dirty="0"/>
              <a:t>Courageous: She had courage when she escaped slavery and helped people do the same.</a:t>
            </a:r>
          </a:p>
          <a:p>
            <a:pPr marL="691515" lvl="1" indent="-188595">
              <a:buFont typeface="Arial" panose="020B0604020202020204" pitchFamily="34" charset="0"/>
              <a:buChar char="•"/>
            </a:pPr>
            <a:r>
              <a:rPr lang="en-US" sz="1320" dirty="0"/>
              <a:t>Selflessness: She was selfless because she put others needs before her own. </a:t>
            </a:r>
          </a:p>
          <a:p>
            <a:pPr marL="188595" indent="-188595">
              <a:buFont typeface="Arial" panose="020B0604020202020204" pitchFamily="34" charset="0"/>
              <a:buChar char="•"/>
            </a:pPr>
            <a:r>
              <a:rPr lang="en-US" sz="1320" dirty="0"/>
              <a:t>Malala </a:t>
            </a:r>
            <a:r>
              <a:rPr lang="en-US" sz="1320" dirty="0" err="1"/>
              <a:t>Yousafzai</a:t>
            </a:r>
            <a:endParaRPr lang="en-US" sz="1320" dirty="0"/>
          </a:p>
          <a:p>
            <a:pPr marL="691515" lvl="1" indent="-188595">
              <a:buFont typeface="Arial" panose="020B0604020202020204" pitchFamily="34" charset="0"/>
              <a:buChar char="•"/>
            </a:pPr>
            <a:r>
              <a:rPr lang="en-US" sz="1320" dirty="0"/>
              <a:t>Passionate: She is passionate about making sure that girls have access to education.</a:t>
            </a:r>
          </a:p>
          <a:p>
            <a:pPr marL="691515" lvl="1" indent="-188595">
              <a:buFont typeface="Arial" panose="020B0604020202020204" pitchFamily="34" charset="0"/>
              <a:buChar char="•"/>
            </a:pPr>
            <a:r>
              <a:rPr lang="en-US" sz="1320" dirty="0"/>
              <a:t>Bravery: She is brave. Even after nearly dying for her cause, she continues to fight for what she believes in.</a:t>
            </a:r>
          </a:p>
          <a:p>
            <a:pPr marL="188595" indent="-188595">
              <a:buFont typeface="Arial" panose="020B0604020202020204" pitchFamily="34" charset="0"/>
              <a:buChar char="•"/>
            </a:pPr>
            <a:r>
              <a:rPr lang="en-US" sz="1320" dirty="0"/>
              <a:t>Cesar Chavez</a:t>
            </a:r>
          </a:p>
          <a:p>
            <a:pPr marL="691515" lvl="1" indent="-188595">
              <a:buFont typeface="Arial" panose="020B0604020202020204" pitchFamily="34" charset="0"/>
              <a:buChar char="•"/>
            </a:pPr>
            <a:r>
              <a:rPr lang="en-US" sz="1320" dirty="0"/>
              <a:t>Passionate: He was passionate about making sure that farmworkers had equal rights.</a:t>
            </a:r>
          </a:p>
          <a:p>
            <a:pPr marL="691515" lvl="1" indent="-188595">
              <a:buFont typeface="Arial" panose="020B0604020202020204" pitchFamily="34" charset="0"/>
              <a:buChar char="•"/>
            </a:pPr>
            <a:r>
              <a:rPr lang="en-US" sz="1320" dirty="0"/>
              <a:t>Peaceful: He believed in practicing nonviolence in order to bring about change. </a:t>
            </a:r>
          </a:p>
          <a:p>
            <a:pPr marL="691515" lvl="1" indent="-188595">
              <a:buFont typeface="Arial" panose="020B0604020202020204" pitchFamily="34" charset="0"/>
              <a:buChar char="•"/>
            </a:pPr>
            <a:endParaRPr lang="en-US" sz="1320" dirty="0"/>
          </a:p>
          <a:p>
            <a:endParaRPr lang="en-US" sz="1320" dirty="0"/>
          </a:p>
        </p:txBody>
      </p:sp>
    </p:spTree>
    <p:extLst>
      <p:ext uri="{BB962C8B-B14F-4D97-AF65-F5344CB8AC3E}">
        <p14:creationId xmlns:p14="http://schemas.microsoft.com/office/powerpoint/2010/main" val="3303447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251460"/>
            <a:ext cx="6873240" cy="8860887"/>
          </a:xfrm>
          <a:prstGeom prst="rect">
            <a:avLst/>
          </a:prstGeom>
          <a:noFill/>
        </p:spPr>
        <p:txBody>
          <a:bodyPr wrap="square" rtlCol="0">
            <a:spAutoFit/>
          </a:bodyPr>
          <a:lstStyle/>
          <a:p>
            <a:r>
              <a:rPr lang="en-US" sz="1540" b="1" dirty="0"/>
              <a:t>What Makes a Hero </a:t>
            </a:r>
            <a:r>
              <a:rPr lang="en-US" sz="1320" i="1" dirty="0"/>
              <a:t>continued…</a:t>
            </a:r>
            <a:endParaRPr lang="en-US" sz="1320" dirty="0"/>
          </a:p>
          <a:p>
            <a:r>
              <a:rPr lang="en-US" sz="1320" dirty="0"/>
              <a:t>[When the discussion is finished, create the chart below.]</a:t>
            </a:r>
          </a:p>
          <a:p>
            <a:endParaRPr lang="en-US" sz="1320" dirty="0"/>
          </a:p>
          <a:p>
            <a:endParaRPr lang="en-US" sz="1320" dirty="0"/>
          </a:p>
          <a:p>
            <a:endParaRPr lang="en-US" sz="1320" b="1" dirty="0"/>
          </a:p>
          <a:p>
            <a:endParaRPr lang="en-US" sz="1320" dirty="0"/>
          </a:p>
          <a:p>
            <a:endParaRPr lang="en-US" sz="1320" dirty="0"/>
          </a:p>
          <a:p>
            <a:endParaRPr lang="en-US" sz="1320" dirty="0"/>
          </a:p>
          <a:p>
            <a:endParaRPr lang="en-US" sz="1320" dirty="0"/>
          </a:p>
          <a:p>
            <a:endParaRPr lang="en-US" sz="1320" dirty="0"/>
          </a:p>
          <a:p>
            <a:endParaRPr lang="en-US" sz="1320" dirty="0"/>
          </a:p>
          <a:p>
            <a:endParaRPr lang="en-US" sz="1320" dirty="0"/>
          </a:p>
          <a:p>
            <a:endParaRPr lang="en-US" sz="1320" dirty="0"/>
          </a:p>
          <a:p>
            <a:endParaRPr lang="en-US" sz="1320" dirty="0"/>
          </a:p>
          <a:p>
            <a:endParaRPr lang="en-US" sz="1320" dirty="0"/>
          </a:p>
          <a:p>
            <a:endParaRPr lang="en-US" sz="1320" dirty="0"/>
          </a:p>
          <a:p>
            <a:endParaRPr lang="en-US" sz="1320" dirty="0"/>
          </a:p>
          <a:p>
            <a:endParaRPr lang="en-US" sz="1320" dirty="0"/>
          </a:p>
          <a:p>
            <a:endParaRPr lang="en-US" sz="1320" dirty="0"/>
          </a:p>
          <a:p>
            <a:endParaRPr lang="en-US" sz="1320" dirty="0"/>
          </a:p>
          <a:p>
            <a:endParaRPr lang="en-US" sz="1320" dirty="0"/>
          </a:p>
          <a:p>
            <a:endParaRPr lang="en-US" sz="1320" b="1" dirty="0"/>
          </a:p>
          <a:p>
            <a:r>
              <a:rPr lang="en-US" sz="1320" b="1" dirty="0"/>
              <a:t>Facilitator says: </a:t>
            </a:r>
            <a:r>
              <a:rPr lang="en-US" sz="1320" dirty="0"/>
              <a:t>“Think of someone famous or someone you know that you consider to be a hero.  Keep in mind that you should be able to explain multiple qualities and accomplishments to support why this person is a hero.  Include those qualities and accomplishments in the web.” </a:t>
            </a:r>
          </a:p>
          <a:p>
            <a:endParaRPr lang="en-US" sz="1320" dirty="0"/>
          </a:p>
          <a:p>
            <a:r>
              <a:rPr lang="en-US" sz="1320" dirty="0"/>
              <a:t>[Give the students five minutes to discuss and write down their thoughts.]</a:t>
            </a:r>
          </a:p>
          <a:p>
            <a:endParaRPr lang="en-US" sz="1320" dirty="0"/>
          </a:p>
          <a:p>
            <a:r>
              <a:rPr lang="en-US" sz="1320" b="1" dirty="0"/>
              <a:t>Possible student responses (</a:t>
            </a:r>
            <a:r>
              <a:rPr lang="en-US" sz="1320" b="1" i="1" dirty="0"/>
              <a:t>unscripted</a:t>
            </a:r>
            <a:r>
              <a:rPr lang="en-US" sz="1320" b="1" dirty="0"/>
              <a:t>)</a:t>
            </a:r>
          </a:p>
          <a:p>
            <a:pPr marL="188595" indent="-188595">
              <a:buFont typeface="Arial" panose="020B0604020202020204" pitchFamily="34" charset="0"/>
              <a:buChar char="•"/>
            </a:pPr>
            <a:r>
              <a:rPr lang="en-US" sz="1320" dirty="0"/>
              <a:t>Insert name of person: students list qualities like: patient, loving, selfless, caring, kind, supportive, etc. </a:t>
            </a:r>
          </a:p>
          <a:p>
            <a:endParaRPr lang="en-US" sz="1320" b="1" dirty="0"/>
          </a:p>
          <a:p>
            <a:r>
              <a:rPr lang="en-US" sz="1320" b="1" dirty="0"/>
              <a:t>Facilitator says: </a:t>
            </a:r>
            <a:r>
              <a:rPr lang="en-US" sz="1320" dirty="0"/>
              <a:t>“ Turn to a person in your small group and share out who your hero is and what qualities and accomplishments they have.”</a:t>
            </a:r>
          </a:p>
          <a:p>
            <a:endParaRPr lang="en-US" sz="1320" b="1" dirty="0"/>
          </a:p>
          <a:p>
            <a:r>
              <a:rPr lang="en-US" sz="1320" dirty="0"/>
              <a:t>[Give the students three minutes to discuss their hero with a partner.]</a:t>
            </a:r>
          </a:p>
          <a:p>
            <a:endParaRPr lang="en-US" sz="1320" dirty="0"/>
          </a:p>
          <a:p>
            <a:r>
              <a:rPr lang="en-US" sz="1320" dirty="0"/>
              <a:t>[After about three minutes, have students share their ideas with the class. Ask the students to share their responses. This discussion should last about five minutes.]</a:t>
            </a:r>
          </a:p>
          <a:p>
            <a:endParaRPr lang="en-US" sz="1320" dirty="0"/>
          </a:p>
          <a:p>
            <a:r>
              <a:rPr lang="en-US" sz="1320" b="1" dirty="0"/>
              <a:t>Possible student responses (</a:t>
            </a:r>
            <a:r>
              <a:rPr lang="en-US" sz="1320" b="1" i="1" dirty="0"/>
              <a:t>unscripted</a:t>
            </a:r>
            <a:r>
              <a:rPr lang="en-US" sz="1320" b="1" dirty="0"/>
              <a:t>)</a:t>
            </a:r>
          </a:p>
          <a:p>
            <a:pPr marL="188595" indent="-188595">
              <a:buFont typeface="Arial" panose="020B0604020202020204" pitchFamily="34" charset="0"/>
              <a:buChar char="•"/>
            </a:pPr>
            <a:r>
              <a:rPr lang="en-US" sz="1320" dirty="0"/>
              <a:t>See above</a:t>
            </a:r>
          </a:p>
          <a:p>
            <a:endParaRPr lang="en-US" sz="1320" dirty="0"/>
          </a:p>
        </p:txBody>
      </p:sp>
      <p:graphicFrame>
        <p:nvGraphicFramePr>
          <p:cNvPr id="3" name="Diagram 2"/>
          <p:cNvGraphicFramePr/>
          <p:nvPr>
            <p:extLst/>
          </p:nvPr>
        </p:nvGraphicFramePr>
        <p:xfrm>
          <a:off x="409082" y="738948"/>
          <a:ext cx="6286500" cy="3688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4920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251460"/>
            <a:ext cx="6873240" cy="2970044"/>
          </a:xfrm>
          <a:prstGeom prst="rect">
            <a:avLst/>
          </a:prstGeom>
          <a:noFill/>
        </p:spPr>
        <p:txBody>
          <a:bodyPr wrap="square" rtlCol="0">
            <a:spAutoFit/>
          </a:bodyPr>
          <a:lstStyle/>
          <a:p>
            <a:r>
              <a:rPr lang="en-US" sz="1540" b="1" dirty="0"/>
              <a:t>What Makes a Hero </a:t>
            </a:r>
            <a:r>
              <a:rPr lang="en-US" sz="1320" i="1" dirty="0"/>
              <a:t>continued…</a:t>
            </a:r>
          </a:p>
          <a:p>
            <a:endParaRPr lang="en-US" sz="1320" i="1" dirty="0"/>
          </a:p>
          <a:p>
            <a:r>
              <a:rPr lang="en-US" sz="1320" b="1" dirty="0"/>
              <a:t>Facilitator says: </a:t>
            </a:r>
            <a:r>
              <a:rPr lang="en-US" sz="1320" dirty="0"/>
              <a:t>“ If you look at all of the heroes that we have discussed as a class, you will notice that many of them share similar qualities.  These qualities enable them to accomplish great things that benefit our world.  </a:t>
            </a:r>
          </a:p>
          <a:p>
            <a:endParaRPr lang="en-US" sz="1320" dirty="0"/>
          </a:p>
          <a:p>
            <a:endParaRPr lang="en-US" sz="1320" dirty="0"/>
          </a:p>
          <a:p>
            <a:r>
              <a:rPr lang="en-US" sz="1320" b="1" dirty="0"/>
              <a:t>Facilitator says: </a:t>
            </a:r>
            <a:r>
              <a:rPr lang="en-US" sz="1320" dirty="0"/>
              <a:t>“In your performance task, you will be learning more about heroes.</a:t>
            </a:r>
          </a:p>
          <a:p>
            <a:r>
              <a:rPr lang="en-US" sz="1320" dirty="0"/>
              <a:t>The group work you did today should help prepare you for the research and writing you will be doing in the performance task.” </a:t>
            </a:r>
          </a:p>
          <a:p>
            <a:endParaRPr lang="en-US" sz="1320" dirty="0"/>
          </a:p>
          <a:p>
            <a:r>
              <a:rPr lang="en-US" sz="1320" dirty="0"/>
              <a:t>Note: Facilitator should collect student notes from this activity.</a:t>
            </a:r>
          </a:p>
          <a:p>
            <a:endParaRPr lang="en-US" sz="1320" dirty="0"/>
          </a:p>
          <a:p>
            <a:endParaRPr lang="en-US" sz="1320" dirty="0"/>
          </a:p>
        </p:txBody>
      </p:sp>
    </p:spTree>
    <p:extLst>
      <p:ext uri="{BB962C8B-B14F-4D97-AF65-F5344CB8AC3E}">
        <p14:creationId xmlns:p14="http://schemas.microsoft.com/office/powerpoint/2010/main" val="1216246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3969" y="478972"/>
            <a:ext cx="6816633" cy="1564783"/>
          </a:xfrm>
          <a:prstGeom prst="rect">
            <a:avLst/>
          </a:prstGeom>
          <a:noFill/>
        </p:spPr>
        <p:txBody>
          <a:bodyPr wrap="square" lIns="101848" tIns="50925" rIns="101848" bIns="50925" rtlCol="0">
            <a:spAutoFit/>
          </a:bodyPr>
          <a:lstStyle/>
          <a:p>
            <a:pPr lvl="0"/>
            <a:r>
              <a:rPr lang="en-US" sz="1800" b="1" u="sng" dirty="0">
                <a:solidFill>
                  <a:prstClr val="black"/>
                </a:solidFill>
              </a:rPr>
              <a:t>Directions</a:t>
            </a:r>
            <a:endParaRPr lang="en-US" sz="1600" dirty="0"/>
          </a:p>
          <a:p>
            <a:r>
              <a:rPr lang="en-US" sz="1100" dirty="0"/>
              <a:t>The HSD Elementary assessments are neither scripted nor timed assessments.   They are a tool to inform instructional decision making. </a:t>
            </a:r>
            <a:endParaRPr lang="en-US" sz="1100" dirty="0" smtClean="0"/>
          </a:p>
          <a:p>
            <a:endParaRPr lang="en-US" sz="1100" dirty="0"/>
          </a:p>
          <a:p>
            <a:r>
              <a:rPr lang="en-US" sz="1100" dirty="0"/>
              <a:t>All students should </a:t>
            </a:r>
            <a:r>
              <a:rPr lang="en-US" sz="1100" dirty="0" smtClean="0"/>
              <a:t>move toward taking </a:t>
            </a:r>
            <a:r>
              <a:rPr lang="en-US" sz="1100" dirty="0"/>
              <a:t>the assessments independently but many will need scaffolding strategies. If students </a:t>
            </a:r>
            <a:r>
              <a:rPr lang="en-US" sz="1100" b="1" dirty="0"/>
              <a:t>are not </a:t>
            </a:r>
            <a:r>
              <a:rPr lang="en-US" sz="1100" dirty="0"/>
              <a:t>reading at grade level and can’t read the text, </a:t>
            </a:r>
            <a:r>
              <a:rPr lang="en-US" sz="1100" b="1" dirty="0"/>
              <a:t>please read the stories </a:t>
            </a:r>
            <a:r>
              <a:rPr lang="en-US" sz="1100" dirty="0"/>
              <a:t>to the students and ask the questions.  Allow students to read the parts of the text that they can. Please note the level of  differentiation a student needed.</a:t>
            </a:r>
          </a:p>
        </p:txBody>
      </p:sp>
      <p:sp>
        <p:nvSpPr>
          <p:cNvPr id="2" name="Rectangle 1"/>
          <p:cNvSpPr/>
          <p:nvPr/>
        </p:nvSpPr>
        <p:spPr>
          <a:xfrm>
            <a:off x="490584" y="1995714"/>
            <a:ext cx="6883400" cy="646331"/>
          </a:xfrm>
          <a:prstGeom prst="rect">
            <a:avLst/>
          </a:prstGeom>
        </p:spPr>
        <p:txBody>
          <a:bodyPr wrap="square" lIns="91433" tIns="45717" rIns="91433" bIns="45717">
            <a:spAutoFit/>
          </a:bodyPr>
          <a:lstStyle/>
          <a:p>
            <a:pPr algn="ctr"/>
            <a:r>
              <a:rPr lang="en-US" sz="1400" b="1" dirty="0"/>
              <a:t>About this Assessment</a:t>
            </a:r>
          </a:p>
          <a:p>
            <a:endParaRPr lang="en-US" sz="1100" b="1" dirty="0"/>
          </a:p>
          <a:p>
            <a:r>
              <a:rPr lang="en-US" sz="1100" b="1" dirty="0"/>
              <a:t>This assessment includes:  </a:t>
            </a:r>
            <a:r>
              <a:rPr lang="en-US" sz="1100" dirty="0" smtClean="0"/>
              <a:t>Selected Response</a:t>
            </a:r>
            <a:r>
              <a:rPr lang="en-US" sz="1100" dirty="0"/>
              <a:t>, </a:t>
            </a:r>
            <a:r>
              <a:rPr lang="en-US" sz="1100" dirty="0" smtClean="0"/>
              <a:t>Constructed Response</a:t>
            </a:r>
            <a:r>
              <a:rPr lang="en-US" sz="1100" dirty="0"/>
              <a:t>, and a Performance Task.</a:t>
            </a:r>
          </a:p>
        </p:txBody>
      </p:sp>
      <p:graphicFrame>
        <p:nvGraphicFramePr>
          <p:cNvPr id="3" name="Table 2"/>
          <p:cNvGraphicFramePr>
            <a:graphicFrameLocks noGrp="1"/>
          </p:cNvGraphicFramePr>
          <p:nvPr>
            <p:extLst>
              <p:ext uri="{D42A27DB-BD31-4B8C-83A1-F6EECF244321}">
                <p14:modId xmlns:p14="http://schemas.microsoft.com/office/powerpoint/2010/main" val="3406649594"/>
              </p:ext>
            </p:extLst>
          </p:nvPr>
        </p:nvGraphicFramePr>
        <p:xfrm>
          <a:off x="543228" y="2711993"/>
          <a:ext cx="6619572" cy="1301206"/>
        </p:xfrm>
        <a:graphic>
          <a:graphicData uri="http://schemas.openxmlformats.org/drawingml/2006/table">
            <a:tbl>
              <a:tblPr firstRow="1" bandRow="1">
                <a:tableStyleId>{5940675A-B579-460E-94D1-54222C63F5DA}</a:tableStyleId>
              </a:tblPr>
              <a:tblGrid>
                <a:gridCol w="1818973"/>
                <a:gridCol w="2819399"/>
                <a:gridCol w="1981200"/>
              </a:tblGrid>
              <a:tr h="411480">
                <a:tc gridSpan="3">
                  <a:txBody>
                    <a:bodyPr/>
                    <a:lstStyle/>
                    <a:p>
                      <a:pPr algn="ctr"/>
                      <a:r>
                        <a:rPr lang="en-US" sz="1200" b="1" dirty="0" smtClean="0"/>
                        <a:t>Types of SBAC Constructed Response</a:t>
                      </a:r>
                      <a:r>
                        <a:rPr lang="en-US" sz="1200" b="1" baseline="0" dirty="0" smtClean="0"/>
                        <a:t> Rubrics in this Assessment</a:t>
                      </a:r>
                    </a:p>
                    <a:p>
                      <a:pPr algn="ctr"/>
                      <a:r>
                        <a:rPr lang="en-US" sz="900" b="1" baseline="0" dirty="0" smtClean="0">
                          <a:hlinkClick r:id="rId2"/>
                        </a:rPr>
                        <a:t>http://www.livebinders.com/play/play?id=774846</a:t>
                      </a:r>
                      <a:endParaRPr lang="en-US" sz="900" b="1" baseline="0" dirty="0" smtClean="0"/>
                    </a:p>
                  </a:txBody>
                  <a:tcPr anchor="ctr">
                    <a:solidFill>
                      <a:schemeClr val="bg1"/>
                    </a:solidFill>
                  </a:tcPr>
                </a:tc>
                <a:tc hMerge="1">
                  <a:txBody>
                    <a:bodyPr/>
                    <a:lstStyle/>
                    <a:p>
                      <a:endParaRPr lang="en-US"/>
                    </a:p>
                  </a:txBody>
                  <a:tcPr/>
                </a:tc>
                <a:tc hMerge="1">
                  <a:txBody>
                    <a:bodyPr/>
                    <a:lstStyle/>
                    <a:p>
                      <a:endParaRPr lang="en-US" dirty="0"/>
                    </a:p>
                  </a:txBody>
                  <a:tcPr/>
                </a:tc>
              </a:tr>
              <a:tr h="889726">
                <a:tc>
                  <a:txBody>
                    <a:bodyPr/>
                    <a:lstStyle/>
                    <a:p>
                      <a:pPr algn="l"/>
                      <a:r>
                        <a:rPr lang="en-US" sz="1000" b="1" dirty="0" smtClean="0"/>
                        <a:t>Reading</a:t>
                      </a:r>
                    </a:p>
                    <a:p>
                      <a:pPr marL="171450" indent="-171450" algn="l">
                        <a:buFont typeface="Arial" panose="020B0604020202020204" pitchFamily="34" charset="0"/>
                        <a:buChar char="•"/>
                      </a:pPr>
                      <a:r>
                        <a:rPr lang="en-US" sz="1000" b="0" dirty="0" smtClean="0"/>
                        <a:t>2 Point Short Response</a:t>
                      </a:r>
                    </a:p>
                    <a:p>
                      <a:pPr marL="171450" indent="-171450" algn="l">
                        <a:buFont typeface="Arial" panose="020B0604020202020204" pitchFamily="34" charset="0"/>
                        <a:buChar char="•"/>
                      </a:pPr>
                      <a:r>
                        <a:rPr lang="en-US" sz="1000" b="0" dirty="0" smtClean="0"/>
                        <a:t>2-3 Point Extended Response</a:t>
                      </a:r>
                    </a:p>
                  </a:txBody>
                  <a:tcPr>
                    <a:solidFill>
                      <a:schemeClr val="bg1"/>
                    </a:solidFill>
                  </a:tcPr>
                </a:tc>
                <a:tc>
                  <a:txBody>
                    <a:bodyPr/>
                    <a:lstStyle/>
                    <a:p>
                      <a:pPr algn="l"/>
                      <a:r>
                        <a:rPr lang="en-US" sz="1000" b="1" dirty="0" smtClean="0"/>
                        <a:t>Writing</a:t>
                      </a:r>
                    </a:p>
                    <a:p>
                      <a:pPr marL="171450" indent="-171450" algn="l">
                        <a:buFont typeface="Arial" panose="020B0604020202020204" pitchFamily="34" charset="0"/>
                        <a:buChar char="•"/>
                      </a:pPr>
                      <a:r>
                        <a:rPr lang="en-US" sz="1000" b="0" dirty="0" smtClean="0"/>
                        <a:t>4 Point Full Composition Rubric (Performance Task)</a:t>
                      </a:r>
                    </a:p>
                    <a:p>
                      <a:pPr marL="171450" indent="-171450" algn="l">
                        <a:buFont typeface="Arial" panose="020B0604020202020204" pitchFamily="34" charset="0"/>
                        <a:buChar char="•"/>
                      </a:pPr>
                      <a:r>
                        <a:rPr lang="en-US" sz="1000" b="0" dirty="0" smtClean="0"/>
                        <a:t>2-3 Point Brief</a:t>
                      </a:r>
                      <a:r>
                        <a:rPr lang="en-US" sz="1000" b="0" baseline="0" dirty="0" smtClean="0"/>
                        <a:t> Write (1-2 Paragraphs) Rubric</a:t>
                      </a:r>
                    </a:p>
                    <a:p>
                      <a:pPr marL="171450" indent="-171450" algn="l">
                        <a:buFont typeface="Arial" panose="020B0604020202020204" pitchFamily="34" charset="0"/>
                        <a:buChar char="•"/>
                      </a:pPr>
                      <a:r>
                        <a:rPr lang="en-US" sz="1000" b="0" baseline="0" dirty="0" smtClean="0"/>
                        <a:t>2-3 Point Write to Revise Rubrics as Needed</a:t>
                      </a:r>
                      <a:endParaRPr lang="en-US" sz="1000" b="0" dirty="0" smtClean="0"/>
                    </a:p>
                  </a:txBody>
                  <a:tcPr>
                    <a:solidFill>
                      <a:schemeClr val="bg1"/>
                    </a:solidFill>
                  </a:tcPr>
                </a:tc>
                <a:tc>
                  <a:txBody>
                    <a:bodyPr/>
                    <a:lstStyle/>
                    <a:p>
                      <a:pPr algn="l"/>
                      <a:r>
                        <a:rPr lang="en-US" sz="1000" b="1" dirty="0" smtClean="0"/>
                        <a:t>Research</a:t>
                      </a:r>
                    </a:p>
                    <a:p>
                      <a:pPr marL="171450" indent="-171450" algn="l">
                        <a:buFont typeface="Arial" panose="020B0604020202020204" pitchFamily="34" charset="0"/>
                        <a:buChar char="•"/>
                      </a:pPr>
                      <a:r>
                        <a:rPr lang="en-US" sz="1000" b="0" dirty="0" smtClean="0"/>
                        <a:t>2 Point Rubrics Measuring Research Skill /Use</a:t>
                      </a:r>
                      <a:endParaRPr lang="en-US" sz="1000" b="0" dirty="0"/>
                    </a:p>
                  </a:txBody>
                  <a:tcPr>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76754220"/>
              </p:ext>
            </p:extLst>
          </p:nvPr>
        </p:nvGraphicFramePr>
        <p:xfrm>
          <a:off x="634277" y="4151086"/>
          <a:ext cx="6596016" cy="4554075"/>
        </p:xfrm>
        <a:graphic>
          <a:graphicData uri="http://schemas.openxmlformats.org/drawingml/2006/table">
            <a:tbl>
              <a:tblPr firstRow="1" bandRow="1">
                <a:tableStyleId>{5940675A-B579-460E-94D1-54222C63F5DA}</a:tableStyleId>
              </a:tblPr>
              <a:tblGrid>
                <a:gridCol w="3551701"/>
                <a:gridCol w="3044315"/>
              </a:tblGrid>
              <a:tr h="609600">
                <a:tc gridSpan="2">
                  <a:txBody>
                    <a:bodyPr/>
                    <a:lstStyle/>
                    <a:p>
                      <a:pPr algn="ctr"/>
                      <a:r>
                        <a:rPr lang="en-US" sz="1400" b="1" dirty="0" smtClean="0"/>
                        <a:t>Quarter 3</a:t>
                      </a:r>
                      <a:r>
                        <a:rPr lang="en-US" sz="1400" b="1" baseline="0" dirty="0" smtClean="0"/>
                        <a:t> </a:t>
                      </a:r>
                      <a:r>
                        <a:rPr lang="en-US" sz="1400" b="1" dirty="0" smtClean="0"/>
                        <a:t>Performance Task</a:t>
                      </a:r>
                    </a:p>
                    <a:p>
                      <a:pPr algn="ctr"/>
                      <a:r>
                        <a:rPr lang="en-US" sz="1000" b="1" baseline="0" dirty="0" smtClean="0">
                          <a:solidFill>
                            <a:srgbClr val="C00000"/>
                          </a:solidFill>
                        </a:rPr>
                        <a:t>The underlined sections are those scored on SBAC.   </a:t>
                      </a:r>
                    </a:p>
                    <a:p>
                      <a:pPr algn="ctr"/>
                      <a:r>
                        <a:rPr lang="en-US" sz="900" b="1" baseline="0" dirty="0" smtClean="0">
                          <a:solidFill>
                            <a:srgbClr val="002060"/>
                          </a:solidFill>
                        </a:rPr>
                        <a:t>Please take </a:t>
                      </a:r>
                      <a:r>
                        <a:rPr lang="en-US" sz="900" b="1" u="sng" baseline="0" dirty="0" smtClean="0">
                          <a:solidFill>
                            <a:schemeClr val="tx1"/>
                          </a:solidFill>
                          <a:effectLst/>
                        </a:rPr>
                        <a:t>2 days</a:t>
                      </a:r>
                      <a:r>
                        <a:rPr lang="en-US" sz="900" b="1" u="none" baseline="0" dirty="0" smtClean="0">
                          <a:solidFill>
                            <a:schemeClr val="tx1"/>
                          </a:solidFill>
                          <a:effectLst/>
                        </a:rPr>
                        <a:t> </a:t>
                      </a:r>
                      <a:r>
                        <a:rPr lang="en-US" sz="900" b="1" baseline="0" dirty="0" smtClean="0">
                          <a:solidFill>
                            <a:srgbClr val="002060"/>
                          </a:solidFill>
                        </a:rPr>
                        <a:t>to complete performance tasks.</a:t>
                      </a:r>
                      <a:endParaRPr lang="en-US" sz="900" b="1" dirty="0">
                        <a:solidFill>
                          <a:srgbClr val="002060"/>
                        </a:solidFill>
                      </a:endParaRPr>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274320">
                <a:tc>
                  <a:txBody>
                    <a:bodyPr/>
                    <a:lstStyle/>
                    <a:p>
                      <a:pPr algn="ctr"/>
                      <a:r>
                        <a:rPr lang="en-US" sz="1200" b="1" u="sng" dirty="0" smtClean="0"/>
                        <a:t>Part 1</a:t>
                      </a:r>
                      <a:endParaRPr lang="en-US" sz="1200" b="1" u="sng" dirty="0"/>
                    </a:p>
                  </a:txBody>
                  <a:tcPr marL="97155" marR="97155">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u="sng" dirty="0" smtClean="0"/>
                        <a:t>Part 2</a:t>
                      </a:r>
                      <a:endParaRPr lang="en-US" sz="1200" b="1" u="sng" dirty="0"/>
                    </a:p>
                  </a:txBody>
                  <a:tcPr marL="97155" marR="97155">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70155">
                <a:tc>
                  <a:txBody>
                    <a:bodyPr/>
                    <a:lstStyle/>
                    <a:p>
                      <a:pPr>
                        <a:buFont typeface="Arial" pitchFamily="34" charset="0"/>
                        <a:buChar char="•"/>
                      </a:pPr>
                      <a:r>
                        <a:rPr lang="en-US" sz="1000" dirty="0" smtClean="0"/>
                        <a:t>     Classroom Activity if Desired/Needed</a:t>
                      </a:r>
                    </a:p>
                    <a:p>
                      <a:pPr>
                        <a:buFont typeface="Arial" pitchFamily="34" charset="0"/>
                        <a:buChar char="•"/>
                      </a:pPr>
                      <a:r>
                        <a:rPr lang="en-US" sz="1000" dirty="0" smtClean="0"/>
                        <a:t>     Read two</a:t>
                      </a:r>
                      <a:r>
                        <a:rPr lang="en-US" sz="1000" baseline="0" dirty="0" smtClean="0"/>
                        <a:t> paired passages.</a:t>
                      </a:r>
                    </a:p>
                    <a:p>
                      <a:pPr>
                        <a:buFont typeface="Arial" pitchFamily="34" charset="0"/>
                        <a:buChar char="•"/>
                      </a:pPr>
                      <a:r>
                        <a:rPr lang="en-US" sz="1000" baseline="0" dirty="0" smtClean="0"/>
                        <a:t>     Take notes while reading (note-taking).</a:t>
                      </a:r>
                    </a:p>
                    <a:p>
                      <a:pPr>
                        <a:buFont typeface="Arial" pitchFamily="34" charset="0"/>
                        <a:buChar char="•"/>
                      </a:pPr>
                      <a:r>
                        <a:rPr lang="en-US" sz="1000" baseline="0" dirty="0" smtClean="0"/>
                        <a:t>     </a:t>
                      </a:r>
                      <a:r>
                        <a:rPr lang="en-US" sz="1000" b="1" u="sng" baseline="0" dirty="0" smtClean="0">
                          <a:solidFill>
                            <a:srgbClr val="C00000"/>
                          </a:solidFill>
                        </a:rPr>
                        <a:t>Answer SR and CR research questions about sources </a:t>
                      </a:r>
                    </a:p>
                    <a:p>
                      <a:pPr>
                        <a:buFont typeface="Arial" pitchFamily="34" charset="0"/>
                        <a:buNone/>
                      </a:pPr>
                      <a:endParaRPr lang="en-US" sz="700" b="1" u="sng" baseline="0" dirty="0" smtClean="0">
                        <a:solidFill>
                          <a:srgbClr val="C00000"/>
                        </a:solidFill>
                      </a:endParaRPr>
                    </a:p>
                    <a:p>
                      <a:pPr>
                        <a:buFont typeface="Arial" pitchFamily="34" charset="0"/>
                        <a:buNone/>
                      </a:pPr>
                      <a:r>
                        <a:rPr lang="en-US" sz="1000" b="1" u="sng" baseline="0" dirty="0" smtClean="0">
                          <a:solidFill>
                            <a:srgbClr val="002060"/>
                          </a:solidFill>
                        </a:rPr>
                        <a:t>Components of Part 1</a:t>
                      </a:r>
                    </a:p>
                    <a:p>
                      <a:pPr marL="182361" indent="-182361"/>
                      <a:r>
                        <a:rPr lang="en-US" sz="900" b="1" u="sng" dirty="0" smtClean="0">
                          <a:solidFill>
                            <a:srgbClr val="002060"/>
                          </a:solidFill>
                        </a:rPr>
                        <a:t>Note-Taking</a:t>
                      </a:r>
                      <a:r>
                        <a:rPr lang="en-US" sz="900" b="1" dirty="0" smtClean="0">
                          <a:solidFill>
                            <a:srgbClr val="002060"/>
                          </a:solidFill>
                        </a:rPr>
                        <a:t>: </a:t>
                      </a:r>
                    </a:p>
                    <a:p>
                      <a:pPr marL="182361" indent="-182361"/>
                      <a:r>
                        <a:rPr lang="en-US" sz="900" b="1" dirty="0" smtClean="0">
                          <a:solidFill>
                            <a:srgbClr val="002060"/>
                          </a:solidFill>
                        </a:rPr>
                        <a:t>       </a:t>
                      </a:r>
                      <a:r>
                        <a:rPr lang="en-US" sz="900" dirty="0" smtClean="0"/>
                        <a:t>Students take notes as they read passages to gather information about their sources. Students are allowed to use their notes to later write a full composition (essay).  Note-taking strategies should  be taught as structured lessons throughout the school year in grades   K – 6.  </a:t>
                      </a:r>
                      <a:r>
                        <a:rPr lang="en-US" sz="900" b="1" dirty="0" smtClean="0">
                          <a:solidFill>
                            <a:srgbClr val="C00000"/>
                          </a:solidFill>
                          <a:effectLst/>
                        </a:rPr>
                        <a:t>A teacher’s note-taking form with directions and  a note-taking form for your students to use for this assessment  is provided, or you may use whatever formats you’ve had past success with</a:t>
                      </a:r>
                      <a:r>
                        <a:rPr lang="en-US" sz="900" dirty="0" smtClean="0"/>
                        <a:t>. Please have students practice using the note-taking page in this document before the actual assessment if you choose to use it. </a:t>
                      </a:r>
                      <a:endParaRPr lang="en-US" sz="900" i="1" dirty="0" smtClean="0"/>
                    </a:p>
                    <a:p>
                      <a:pPr marL="182361" indent="-182361"/>
                      <a:r>
                        <a:rPr lang="en-US" sz="900" b="1" u="sng" dirty="0" smtClean="0">
                          <a:solidFill>
                            <a:srgbClr val="002060"/>
                          </a:solidFill>
                        </a:rPr>
                        <a:t>Research</a:t>
                      </a:r>
                      <a:r>
                        <a:rPr lang="en-US" sz="900" b="1" dirty="0" smtClean="0">
                          <a:solidFill>
                            <a:srgbClr val="002060"/>
                          </a:solidFill>
                        </a:rPr>
                        <a:t>: </a:t>
                      </a:r>
                    </a:p>
                    <a:p>
                      <a:pPr marL="182361" indent="-182361"/>
                      <a:r>
                        <a:rPr lang="en-US" sz="900" b="1" dirty="0" smtClean="0">
                          <a:solidFill>
                            <a:srgbClr val="002060"/>
                          </a:solidFill>
                        </a:rPr>
                        <a:t>       </a:t>
                      </a:r>
                      <a:r>
                        <a:rPr lang="en-US" sz="900" dirty="0" smtClean="0"/>
                        <a:t>In Part 1 of a performance task students answer constructed response  questions written to measure a  student’s ability to use </a:t>
                      </a:r>
                      <a:r>
                        <a:rPr lang="en-US" sz="900" b="1" u="sng" dirty="0" smtClean="0"/>
                        <a:t>research skills</a:t>
                      </a:r>
                      <a:r>
                        <a:rPr lang="en-US" sz="900" b="1" u="none" baseline="0" dirty="0" smtClean="0"/>
                        <a:t> </a:t>
                      </a:r>
                      <a:r>
                        <a:rPr lang="en-US" sz="900" b="0" u="none" baseline="0" dirty="0" smtClean="0"/>
                        <a:t>needed to complete a performance task.</a:t>
                      </a:r>
                      <a:r>
                        <a:rPr lang="en-US" sz="900" b="0" dirty="0" smtClean="0"/>
                        <a:t>  </a:t>
                      </a:r>
                      <a:r>
                        <a:rPr lang="en-US" sz="900" dirty="0" smtClean="0"/>
                        <a:t>These CR questions </a:t>
                      </a:r>
                      <a:r>
                        <a:rPr lang="en-US" sz="900" b="1" u="sng" dirty="0" smtClean="0">
                          <a:solidFill>
                            <a:srgbClr val="C00000"/>
                          </a:solidFill>
                        </a:rPr>
                        <a:t>are scored</a:t>
                      </a:r>
                      <a:r>
                        <a:rPr lang="en-US" sz="900" b="1" dirty="0" smtClean="0">
                          <a:solidFill>
                            <a:srgbClr val="C00000"/>
                          </a:solidFill>
                        </a:rPr>
                        <a:t> </a:t>
                      </a:r>
                      <a:r>
                        <a:rPr lang="en-US" sz="900" dirty="0" smtClean="0"/>
                        <a:t>using the SBAC Research Rubrics rather than reading</a:t>
                      </a:r>
                      <a:r>
                        <a:rPr lang="en-US" sz="900" baseline="0" dirty="0" smtClean="0"/>
                        <a:t> </a:t>
                      </a:r>
                      <a:r>
                        <a:rPr lang="en-US" sz="900" dirty="0" smtClean="0"/>
                        <a:t>response rubrics. </a:t>
                      </a:r>
                      <a:endParaRPr lang="en-US" sz="900" b="1" u="sng" baseline="0" dirty="0" smtClean="0">
                        <a:solidFill>
                          <a:srgbClr val="C00000"/>
                        </a:solidFill>
                      </a:endParaRPr>
                    </a:p>
                  </a:txBody>
                  <a:tcPr marL="97155" marR="97155">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itchFamily="34" charset="0"/>
                        <a:buChar char="•"/>
                      </a:pPr>
                      <a:r>
                        <a:rPr lang="en-US" sz="1000" dirty="0" smtClean="0"/>
                        <a:t> Class</a:t>
                      </a:r>
                      <a:r>
                        <a:rPr lang="en-US" sz="1000" baseline="0" dirty="0" smtClean="0"/>
                        <a:t> Activity</a:t>
                      </a:r>
                      <a:endParaRPr lang="en-US" sz="1000" dirty="0" smtClean="0"/>
                    </a:p>
                    <a:p>
                      <a:pPr>
                        <a:buFont typeface="Arial" pitchFamily="34" charset="0"/>
                        <a:buChar char="•"/>
                      </a:pPr>
                      <a:r>
                        <a:rPr lang="en-US" sz="1000" dirty="0" smtClean="0"/>
                        <a:t>     Plan your essay</a:t>
                      </a:r>
                      <a:r>
                        <a:rPr lang="en-US" sz="1000" baseline="0" dirty="0" smtClean="0"/>
                        <a:t> (brainstorming  /pre-writing).</a:t>
                      </a:r>
                      <a:endParaRPr lang="en-US" sz="1000" b="1" u="sng" dirty="0" smtClean="0"/>
                    </a:p>
                    <a:p>
                      <a:pPr>
                        <a:buFont typeface="Arial" pitchFamily="34" charset="0"/>
                        <a:buChar char="•"/>
                      </a:pPr>
                      <a:r>
                        <a:rPr lang="en-US" sz="1000" baseline="0" dirty="0" smtClean="0"/>
                        <a:t>     </a:t>
                      </a:r>
                      <a:r>
                        <a:rPr lang="en-US" sz="1000" dirty="0" smtClean="0"/>
                        <a:t>Write,</a:t>
                      </a:r>
                      <a:r>
                        <a:rPr lang="en-US" sz="1000" baseline="0" dirty="0" smtClean="0"/>
                        <a:t> revise and edit (W.5)</a:t>
                      </a:r>
                    </a:p>
                    <a:p>
                      <a:pPr>
                        <a:buFont typeface="Arial" pitchFamily="34" charset="0"/>
                        <a:buChar char="•"/>
                      </a:pPr>
                      <a:r>
                        <a:rPr lang="en-US" sz="1000" b="1" u="none" dirty="0" smtClean="0"/>
                        <a:t>     </a:t>
                      </a:r>
                      <a:r>
                        <a:rPr lang="en-US" sz="1000" b="1" u="sng" dirty="0" smtClean="0">
                          <a:solidFill>
                            <a:srgbClr val="C00000"/>
                          </a:solidFill>
                        </a:rPr>
                        <a:t>Writing a </a:t>
                      </a:r>
                      <a:r>
                        <a:rPr lang="en-US" sz="1000" b="1" u="sng" strike="noStrike" dirty="0" smtClean="0">
                          <a:solidFill>
                            <a:srgbClr val="C00000"/>
                          </a:solidFill>
                        </a:rPr>
                        <a:t>narrative</a:t>
                      </a:r>
                      <a:r>
                        <a:rPr lang="en-US" sz="1000" b="1" u="sng" strike="noStrike" baseline="0" dirty="0" smtClean="0">
                          <a:solidFill>
                            <a:srgbClr val="C00000"/>
                          </a:solidFill>
                        </a:rPr>
                        <a:t> or  story</a:t>
                      </a:r>
                      <a:endParaRPr lang="en-US" sz="1000" b="1" u="sng" strike="sngStrike" dirty="0" smtClean="0">
                        <a:solidFill>
                          <a:srgbClr val="C0000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n-US" sz="1000" b="1" u="sng" baseline="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n-US" sz="1000" b="1" u="sng" baseline="0" dirty="0" smtClean="0">
                          <a:solidFill>
                            <a:srgbClr val="002060"/>
                          </a:solidFill>
                        </a:rPr>
                        <a:t>Components of Part 2</a:t>
                      </a:r>
                    </a:p>
                    <a:p>
                      <a:pPr>
                        <a:buFont typeface="Arial" pitchFamily="34" charset="0"/>
                        <a:buNone/>
                      </a:pPr>
                      <a:r>
                        <a:rPr lang="en-US" sz="900" b="1" i="0" u="sng" dirty="0" smtClean="0">
                          <a:solidFill>
                            <a:srgbClr val="002060"/>
                          </a:solidFill>
                          <a:effectLst/>
                        </a:rPr>
                        <a:t>Planning</a:t>
                      </a:r>
                      <a:endParaRPr lang="en-US" sz="900" dirty="0" smtClean="0">
                        <a:solidFill>
                          <a:srgbClr val="C00000"/>
                        </a:solidFill>
                      </a:endParaRPr>
                    </a:p>
                    <a:p>
                      <a:pPr marL="171450" indent="0">
                        <a:buFont typeface="Arial" pitchFamily="34" charset="0"/>
                        <a:buNone/>
                      </a:pPr>
                      <a:r>
                        <a:rPr lang="en-US" sz="900" dirty="0" smtClean="0">
                          <a:solidFill>
                            <a:schemeClr val="tx1"/>
                          </a:solidFill>
                        </a:rPr>
                        <a:t>Students review notes and sources</a:t>
                      </a:r>
                      <a:r>
                        <a:rPr lang="en-US" sz="900" baseline="0" dirty="0" smtClean="0">
                          <a:solidFill>
                            <a:schemeClr val="tx1"/>
                          </a:solidFill>
                        </a:rPr>
                        <a:t> and plan their  composition.</a:t>
                      </a:r>
                      <a:endParaRPr lang="en-US" sz="900" dirty="0" smtClean="0">
                        <a:solidFill>
                          <a:srgbClr val="C00000"/>
                        </a:solidFill>
                      </a:endParaRPr>
                    </a:p>
                    <a:p>
                      <a:pPr>
                        <a:buFont typeface="Arial" pitchFamily="34" charset="0"/>
                        <a:buNone/>
                      </a:pPr>
                      <a:r>
                        <a:rPr lang="en-US" sz="900" b="1" u="sng" dirty="0" smtClean="0">
                          <a:solidFill>
                            <a:srgbClr val="002060"/>
                          </a:solidFill>
                        </a:rPr>
                        <a:t>Write, Revise and Edit</a:t>
                      </a:r>
                    </a:p>
                    <a:p>
                      <a:pPr>
                        <a:buFont typeface="Arial" pitchFamily="34" charset="0"/>
                        <a:buNone/>
                      </a:pPr>
                      <a:r>
                        <a:rPr lang="en-US" sz="900" b="0" u="none" baseline="0" dirty="0" smtClean="0">
                          <a:solidFill>
                            <a:srgbClr val="002060"/>
                          </a:solidFill>
                        </a:rPr>
                        <a:t>       </a:t>
                      </a:r>
                      <a:r>
                        <a:rPr lang="en-US" sz="900" b="0" u="none" dirty="0" smtClean="0">
                          <a:solidFill>
                            <a:schemeClr val="tx1"/>
                          </a:solidFill>
                        </a:rPr>
                        <a:t>Students</a:t>
                      </a:r>
                      <a:r>
                        <a:rPr lang="en-US" sz="900" b="0" u="none" baseline="0" dirty="0" smtClean="0">
                          <a:solidFill>
                            <a:schemeClr val="tx1"/>
                          </a:solidFill>
                        </a:rPr>
                        <a:t> draft, write, revise and edit their writing.</a:t>
                      </a:r>
                    </a:p>
                    <a:p>
                      <a:pPr marL="171450" indent="0">
                        <a:buFont typeface="Arial" pitchFamily="34" charset="0"/>
                        <a:buNone/>
                      </a:pPr>
                      <a:r>
                        <a:rPr lang="en-US" sz="900" b="0" u="none" baseline="0" dirty="0" smtClean="0">
                          <a:solidFill>
                            <a:schemeClr val="tx1"/>
                          </a:solidFill>
                        </a:rPr>
                        <a:t>Word processing tools should be available for spell    check (but no grammar check).</a:t>
                      </a:r>
                      <a:endParaRPr lang="en-US" sz="900" b="1" u="sng" baseline="0" dirty="0" smtClean="0">
                        <a:solidFill>
                          <a:srgbClr val="002060"/>
                        </a:solidFill>
                      </a:endParaRPr>
                    </a:p>
                    <a:p>
                      <a:pPr marL="171450" indent="0">
                        <a:buFont typeface="Arial" pitchFamily="34" charset="0"/>
                        <a:buNone/>
                      </a:pPr>
                      <a:r>
                        <a:rPr lang="en-US" sz="900" dirty="0" smtClean="0">
                          <a:effectLst/>
                          <a:latin typeface="+mn-lt"/>
                          <a:ea typeface="Calibri"/>
                          <a:cs typeface="Calibri"/>
                        </a:rPr>
                        <a:t>This protocol focuses on the key elements of </a:t>
                      </a:r>
                    </a:p>
                    <a:p>
                      <a:pPr marL="171450" indent="0">
                        <a:buFont typeface="Arial" pitchFamily="34" charset="0"/>
                        <a:buNone/>
                      </a:pPr>
                      <a:r>
                        <a:rPr lang="en-US" sz="900" b="1" dirty="0" smtClean="0">
                          <a:solidFill>
                            <a:schemeClr val="tx1"/>
                          </a:solidFill>
                          <a:effectLst/>
                          <a:latin typeface="+mn-lt"/>
                          <a:ea typeface="Calibri"/>
                          <a:cs typeface="Calibri"/>
                        </a:rPr>
                        <a:t>writing narratives</a:t>
                      </a:r>
                      <a:r>
                        <a:rPr lang="en-US" sz="900" dirty="0" smtClean="0">
                          <a:solidFill>
                            <a:schemeClr val="tx1"/>
                          </a:solidFill>
                          <a:effectLst/>
                          <a:latin typeface="+mn-lt"/>
                          <a:ea typeface="Calibri"/>
                          <a:cs typeface="Calibri"/>
                        </a:rPr>
                        <a:t>: </a:t>
                      </a:r>
                      <a:endParaRPr lang="en-US" sz="900" dirty="0" smtClean="0">
                        <a:solidFill>
                          <a:schemeClr val="tx1"/>
                        </a:solidFill>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introduction </a:t>
                      </a:r>
                      <a:r>
                        <a:rPr lang="en-US" sz="900" dirty="0" smtClean="0">
                          <a:effectLst/>
                          <a:latin typeface="+mn-lt"/>
                          <a:ea typeface="Calibri"/>
                          <a:cs typeface="Calibri"/>
                        </a:rPr>
                        <a:t>(narrator and/or setting and characters)</a:t>
                      </a:r>
                      <a:endParaRPr lang="en-US" sz="8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organization </a:t>
                      </a:r>
                      <a:r>
                        <a:rPr lang="en-US" sz="900" dirty="0" smtClean="0">
                          <a:effectLst/>
                          <a:latin typeface="+mn-lt"/>
                          <a:ea typeface="Calibri"/>
                          <a:cs typeface="Calibri"/>
                        </a:rPr>
                        <a:t>(event sequence)</a:t>
                      </a:r>
                      <a:endParaRPr lang="en-US" sz="8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development </a:t>
                      </a:r>
                      <a:r>
                        <a:rPr lang="en-US" sz="900" dirty="0" smtClean="0">
                          <a:effectLst/>
                          <a:latin typeface="+mn-lt"/>
                          <a:ea typeface="Calibri"/>
                          <a:cs typeface="Calibri"/>
                        </a:rPr>
                        <a:t>(narrative techniques such as dialogue, pacing, description reflection, and multiple plot lines)</a:t>
                      </a:r>
                      <a:endParaRPr lang="en-US" sz="8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transitions </a:t>
                      </a:r>
                      <a:r>
                        <a:rPr lang="en-US" sz="900" dirty="0" smtClean="0">
                          <a:effectLst/>
                          <a:latin typeface="+mn-lt"/>
                          <a:ea typeface="Calibri"/>
                          <a:cs typeface="Calibri"/>
                        </a:rPr>
                        <a:t>(to sequence events)</a:t>
                      </a:r>
                      <a:endParaRPr lang="en-US" sz="8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conclusion</a:t>
                      </a:r>
                      <a:endParaRPr lang="en-US" sz="8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conventions of Standard English</a:t>
                      </a:r>
                      <a:r>
                        <a:rPr lang="en-US" sz="900" dirty="0" smtClean="0">
                          <a:effectLst/>
                          <a:latin typeface="+mn-lt"/>
                          <a:ea typeface="Calibri"/>
                          <a:cs typeface="Calibri"/>
                        </a:rPr>
                        <a:t>. </a:t>
                      </a:r>
                      <a:endParaRPr lang="en-US" sz="800" dirty="0" smtClean="0">
                        <a:effectLst/>
                        <a:latin typeface="+mn-lt"/>
                        <a:ea typeface="Calibri"/>
                        <a:cs typeface="Times New Roman"/>
                      </a:endParaRPr>
                    </a:p>
                  </a:txBody>
                  <a:tcPr marL="97155" marR="97155">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693784" y="9068709"/>
            <a:ext cx="6477000" cy="527053"/>
          </a:xfrm>
          <a:prstGeom prst="rect">
            <a:avLst/>
          </a:prstGeom>
        </p:spPr>
        <p:txBody>
          <a:bodyPr wrap="square" lIns="91433" tIns="45717" rIns="91433" bIns="45717">
            <a:spAutoFit/>
          </a:bodyPr>
          <a:lstStyle/>
          <a:p>
            <a:r>
              <a:rPr lang="en-US" sz="900" b="1" dirty="0"/>
              <a:t>There are  NO Technology-enhanced Items/Tasks (TE) Note:  It is </a:t>
            </a:r>
            <a:r>
              <a:rPr lang="en-US" sz="900" b="1" i="1" u="sng" dirty="0"/>
              <a:t>highly recommended</a:t>
            </a:r>
            <a:r>
              <a:rPr lang="en-US" sz="900" b="1" i="1" dirty="0"/>
              <a:t> </a:t>
            </a:r>
            <a:r>
              <a:rPr lang="en-US" sz="900" b="1" dirty="0"/>
              <a:t>that students have experiences with the following types of tasks from various on-line instructional practice sites, as they are not on the HSD Elementary Assessments: </a:t>
            </a:r>
            <a:r>
              <a:rPr lang="en-US" sz="900" i="1" dirty="0"/>
              <a:t>reordering text, selecting and changing text, selecting text, and selecting from drop-down menu</a:t>
            </a:r>
          </a:p>
        </p:txBody>
      </p:sp>
    </p:spTree>
    <p:extLst>
      <p:ext uri="{BB962C8B-B14F-4D97-AF65-F5344CB8AC3E}">
        <p14:creationId xmlns:p14="http://schemas.microsoft.com/office/powerpoint/2010/main" val="138424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5183</TotalTime>
  <Words>14524</Words>
  <Application>Microsoft Office PowerPoint</Application>
  <PresentationFormat>Custom</PresentationFormat>
  <Paragraphs>1724</Paragraphs>
  <Slides>45</Slides>
  <Notes>7</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Susan Richmond</cp:lastModifiedBy>
  <cp:revision>648</cp:revision>
  <cp:lastPrinted>2015-07-10T20:50:01Z</cp:lastPrinted>
  <dcterms:created xsi:type="dcterms:W3CDTF">2013-06-13T16:49:22Z</dcterms:created>
  <dcterms:modified xsi:type="dcterms:W3CDTF">2016-02-07T22:06:48Z</dcterms:modified>
</cp:coreProperties>
</file>